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2"/>
  </p:notesMasterIdLst>
  <p:sldIdLst>
    <p:sldId id="257" r:id="rId3"/>
    <p:sldId id="270" r:id="rId4"/>
    <p:sldId id="289" r:id="rId5"/>
    <p:sldId id="290" r:id="rId6"/>
    <p:sldId id="292" r:id="rId7"/>
    <p:sldId id="286" r:id="rId8"/>
    <p:sldId id="291" r:id="rId9"/>
    <p:sldId id="287" r:id="rId10"/>
    <p:sldId id="288" r:id="rId11"/>
    <p:sldId id="283" r:id="rId12"/>
    <p:sldId id="284" r:id="rId13"/>
    <p:sldId id="285" r:id="rId14"/>
    <p:sldId id="293" r:id="rId15"/>
    <p:sldId id="281" r:id="rId16"/>
    <p:sldId id="282" r:id="rId17"/>
    <p:sldId id="277" r:id="rId18"/>
    <p:sldId id="278" r:id="rId19"/>
    <p:sldId id="295" r:id="rId20"/>
    <p:sldId id="279" r:id="rId21"/>
    <p:sldId id="274" r:id="rId22"/>
    <p:sldId id="275" r:id="rId23"/>
    <p:sldId id="297" r:id="rId24"/>
    <p:sldId id="296" r:id="rId25"/>
    <p:sldId id="276" r:id="rId26"/>
    <p:sldId id="271" r:id="rId27"/>
    <p:sldId id="272" r:id="rId28"/>
    <p:sldId id="273" r:id="rId29"/>
    <p:sldId id="300" r:id="rId30"/>
    <p:sldId id="258" r:id="rId31"/>
    <p:sldId id="259" r:id="rId32"/>
    <p:sldId id="298" r:id="rId33"/>
    <p:sldId id="333" r:id="rId34"/>
    <p:sldId id="299" r:id="rId35"/>
    <p:sldId id="267" r:id="rId36"/>
    <p:sldId id="301" r:id="rId37"/>
    <p:sldId id="268" r:id="rId38"/>
    <p:sldId id="269" r:id="rId39"/>
    <p:sldId id="302" r:id="rId40"/>
    <p:sldId id="309" r:id="rId41"/>
    <p:sldId id="304"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slide" Target="slides/slide61.xml" /><Relationship Id="rId68" Type="http://schemas.openxmlformats.org/officeDocument/2006/relationships/slide" Target="slides/slide66.xml" /><Relationship Id="rId76" Type="http://schemas.openxmlformats.org/officeDocument/2006/relationships/slide" Target="slides/slide74.xml" /><Relationship Id="rId84" Type="http://schemas.openxmlformats.org/officeDocument/2006/relationships/viewProps" Target="viewProps.xml" /><Relationship Id="rId7" Type="http://schemas.openxmlformats.org/officeDocument/2006/relationships/slide" Target="slides/slide5.xml" /><Relationship Id="rId71" Type="http://schemas.openxmlformats.org/officeDocument/2006/relationships/slide" Target="slides/slide69.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74" Type="http://schemas.openxmlformats.org/officeDocument/2006/relationships/slide" Target="slides/slide72.xml" /><Relationship Id="rId79" Type="http://schemas.openxmlformats.org/officeDocument/2006/relationships/slide" Target="slides/slide77.xml" /><Relationship Id="rId5" Type="http://schemas.openxmlformats.org/officeDocument/2006/relationships/slide" Target="slides/slide3.xml" /><Relationship Id="rId61" Type="http://schemas.openxmlformats.org/officeDocument/2006/relationships/slide" Target="slides/slide59.xml" /><Relationship Id="rId82" Type="http://schemas.openxmlformats.org/officeDocument/2006/relationships/notesMaster" Target="notesMasters/notesMaster1.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77" Type="http://schemas.openxmlformats.org/officeDocument/2006/relationships/slide" Target="slides/slide75.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slide" Target="slides/slide70.xml" /><Relationship Id="rId80" Type="http://schemas.openxmlformats.org/officeDocument/2006/relationships/slide" Target="slides/slide78.xml" /><Relationship Id="rId85" Type="http://schemas.openxmlformats.org/officeDocument/2006/relationships/theme" Target="theme/theme1.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slide" Target="slides/slide73.xml" /><Relationship Id="rId83"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10" Type="http://schemas.openxmlformats.org/officeDocument/2006/relationships/slide" Target="slides/slide8.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slide" Target="slides/slide71.xml" /><Relationship Id="rId78" Type="http://schemas.openxmlformats.org/officeDocument/2006/relationships/slide" Target="slides/slide76.xml" /><Relationship Id="rId81" Type="http://schemas.openxmlformats.org/officeDocument/2006/relationships/slide" Target="slides/slide79.xml" /><Relationship Id="rId86" Type="http://schemas.openxmlformats.org/officeDocument/2006/relationships/tableStyles" Target="tableStyle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 /></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 /></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92169-B2FA-4494-B09D-C50E5F662E07}" type="datetimeFigureOut">
              <a:rPr lang="fr-FR" smtClean="0"/>
              <a:pPr/>
              <a:t>14/01/2023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ADEE7-E55F-4A28-82B7-96D1A74C632B}" type="slidenum">
              <a:rPr lang="fr-FR" smtClean="0"/>
              <a:pPr/>
              <a:t>‹#›</a:t>
            </a:fld>
            <a:endParaRPr lang="fr-FR"/>
          </a:p>
        </p:txBody>
      </p:sp>
    </p:spTree>
    <p:extLst>
      <p:ext uri="{BB962C8B-B14F-4D97-AF65-F5344CB8AC3E}">
        <p14:creationId xmlns:p14="http://schemas.microsoft.com/office/powerpoint/2010/main" val="203259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065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67533D-6EF2-44D3-9115-57CA910F085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67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7C812-9E5B-4A2A-80A6-1BAFDE259194}"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67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7C812-9E5B-4A2A-80A6-1BAFDE259194}"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57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57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0E4454-488A-4267-8A6B-5EDB4E74E3A1}"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67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7C812-9E5B-4A2A-80A6-1BAFDE259194}"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67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7C812-9E5B-4A2A-80A6-1BAFDE259194}"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75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075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3FCDE8-D64F-4A82-8CCF-556335292933}"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75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075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3FCDE8-D64F-4A82-8CCF-556335292933}"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ADADEE7-E55F-4A28-82B7-96D1A74C632B}"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85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085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4B1D61-2B4B-46D2-AC99-62FB08D8E3A3}"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85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085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4B1D61-2B4B-46D2-AC99-62FB08D8E3A3}"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85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085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4B1D61-2B4B-46D2-AC99-62FB08D8E3A3}"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85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085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4B1D61-2B4B-46D2-AC99-62FB08D8E3A3}"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67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7C812-9E5B-4A2A-80A6-1BAFDE259194}"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67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7C812-9E5B-4A2A-80A6-1BAFDE259194}"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40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67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7C812-9E5B-4A2A-80A6-1BAFDE259194}"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77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497BE-04E1-4E69-916F-752F13FD8A24}"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charset="0"/>
            </a:endParaRPr>
          </a:p>
        </p:txBody>
      </p:sp>
      <p:sp>
        <p:nvSpPr>
          <p:cNvPr id="1187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15DF7-EC44-4672-B5F8-F2A5D8E8C54B}"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61418E-400A-4302-816B-42E72CB185B8}"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07961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D2201-1734-4921-A497-E0AA652AF0E7}"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96681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A0636-BD31-4D4B-ABE6-014DB2ED83FC}"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646852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0C3E4E-678F-4B11-9E87-3D5A5A3F3F04}"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3080308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A66533-7E0D-4D00-A98A-8689CF71417B}"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648765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1168756-52A4-474E-9513-0A152CCD5738}"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74758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145D0F-300D-4851-B8C4-CED9E56098AC}"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880398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C74157-CD55-4E4D-904F-485C55AC8A9D}"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397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8D83B3-3C96-4343-B6CA-BDE92B4C24D8}"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92472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577D78-EEBA-4B49-85DB-A17A5B84CCF9}"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9301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AEE20-1ABD-4A02-BAE1-DE992B645C3D}" type="slidenum">
              <a:rPr lang="ar-SA">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01856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FC7A68C-9F54-4E5D-8F69-31E1DF3FD448}" type="datetimeFigureOut">
              <a:rPr lang="fr-FR" smtClean="0"/>
              <a:pPr/>
              <a:t>14/01/2023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097F5C-5469-4E70-BB7F-5F67509084F8}"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7A68C-9F54-4E5D-8F69-31E1DF3FD448}" type="datetimeFigureOut">
              <a:rPr lang="fr-FR" smtClean="0"/>
              <a:pPr/>
              <a:t>14/01/2023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97F5C-5469-4E70-BB7F-5F67509084F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r" rtl="1"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1"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rtl="1" fontAlgn="base">
              <a:spcBef>
                <a:spcPct val="0"/>
              </a:spcBef>
              <a:spcAft>
                <a:spcPct val="0"/>
              </a:spcAft>
              <a:defRPr/>
            </a:pPr>
            <a:fld id="{FEEDAB98-FF93-4808-A16D-FC088C3B7248}" type="slidenum">
              <a:rPr lang="ar-SA">
                <a:solidFill>
                  <a:srgbClr val="000000"/>
                </a:solidFill>
              </a:rPr>
              <a:pPr rtl="1" fontAlgn="base">
                <a:spcBef>
                  <a:spcPct val="0"/>
                </a:spcBef>
                <a:spcAft>
                  <a:spcPct val="0"/>
                </a:spcAft>
                <a:defRPr/>
              </a:pPr>
              <a:t>‹#›</a:t>
            </a:fld>
            <a:endParaRPr lang="fr-FR">
              <a:solidFill>
                <a:srgbClr val="000000"/>
              </a:solidFill>
            </a:endParaRPr>
          </a:p>
        </p:txBody>
      </p:sp>
    </p:spTree>
    <p:extLst>
      <p:ext uri="{BB962C8B-B14F-4D97-AF65-F5344CB8AC3E}">
        <p14:creationId xmlns:p14="http://schemas.microsoft.com/office/powerpoint/2010/main" val="2880291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 /><Relationship Id="rId2" Type="http://schemas.openxmlformats.org/officeDocument/2006/relationships/slideLayout" Target="../slideLayouts/slideLayout2.xml" /><Relationship Id="rId1" Type="http://schemas.openxmlformats.org/officeDocument/2006/relationships/vmlDrawing" Target="../drawings/vmlDrawing2.vml" /><Relationship Id="rId6" Type="http://schemas.openxmlformats.org/officeDocument/2006/relationships/image" Target="../media/image5.emf" /><Relationship Id="rId5" Type="http://schemas.openxmlformats.org/officeDocument/2006/relationships/oleObject" Target="../embeddings/oleObject2.bin" /><Relationship Id="rId4" Type="http://schemas.openxmlformats.org/officeDocument/2006/relationships/image" Target="../media/image6.gif" /></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 /><Relationship Id="rId2" Type="http://schemas.openxmlformats.org/officeDocument/2006/relationships/slideLayout" Target="../slideLayouts/slideLayout2.xml" /><Relationship Id="rId1" Type="http://schemas.openxmlformats.org/officeDocument/2006/relationships/vmlDrawing" Target="../drawings/vmlDrawing3.vml" /><Relationship Id="rId6" Type="http://schemas.openxmlformats.org/officeDocument/2006/relationships/image" Target="../media/image7.emf" /><Relationship Id="rId5" Type="http://schemas.openxmlformats.org/officeDocument/2006/relationships/oleObject" Target="../embeddings/oleObject3.bin" /><Relationship Id="rId4" Type="http://schemas.openxmlformats.org/officeDocument/2006/relationships/image" Target="../media/image6.gif"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 /><Relationship Id="rId2" Type="http://schemas.openxmlformats.org/officeDocument/2006/relationships/slideLayout" Target="../slideLayouts/slideLayout2.xml" /><Relationship Id="rId1" Type="http://schemas.openxmlformats.org/officeDocument/2006/relationships/vmlDrawing" Target="../drawings/vmlDrawing4.vml" /><Relationship Id="rId5" Type="http://schemas.openxmlformats.org/officeDocument/2006/relationships/image" Target="../media/image8.emf" /><Relationship Id="rId4" Type="http://schemas.openxmlformats.org/officeDocument/2006/relationships/oleObject" Target="../embeddings/oleObject4.bin"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 /><Relationship Id="rId2" Type="http://schemas.openxmlformats.org/officeDocument/2006/relationships/slideLayout" Target="../slideLayouts/slideLayout2.xml" /><Relationship Id="rId1" Type="http://schemas.openxmlformats.org/officeDocument/2006/relationships/vmlDrawing" Target="../drawings/vmlDrawing5.vml" /><Relationship Id="rId5" Type="http://schemas.openxmlformats.org/officeDocument/2006/relationships/image" Target="../media/image9.emf" /><Relationship Id="rId4" Type="http://schemas.openxmlformats.org/officeDocument/2006/relationships/oleObject" Target="../embeddings/oleObject5.bin" /></Relationships>
</file>

<file path=ppt/slides/_rels/slide2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 /><Relationship Id="rId2" Type="http://schemas.openxmlformats.org/officeDocument/2006/relationships/slideLayout" Target="../slideLayouts/slideLayout2.xml" /><Relationship Id="rId1" Type="http://schemas.openxmlformats.org/officeDocument/2006/relationships/vmlDrawing" Target="../drawings/vmlDrawing6.vml" /><Relationship Id="rId6" Type="http://schemas.openxmlformats.org/officeDocument/2006/relationships/image" Target="../media/image12.png" /><Relationship Id="rId5" Type="http://schemas.openxmlformats.org/officeDocument/2006/relationships/image" Target="../media/image11.wmf" /><Relationship Id="rId4" Type="http://schemas.openxmlformats.org/officeDocument/2006/relationships/oleObject" Target="../embeddings/oleObject6.bin" /></Relationships>
</file>

<file path=ppt/slides/_rels/slide23.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3.xml"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2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26.xml" /><Relationship Id="rId1" Type="http://schemas.openxmlformats.org/officeDocument/2006/relationships/slideLayout" Target="../slideLayouts/slideLayout2.xml" /><Relationship Id="rId4" Type="http://schemas.openxmlformats.org/officeDocument/2006/relationships/image" Target="../media/image18.png" /></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 /><Relationship Id="rId2" Type="http://schemas.openxmlformats.org/officeDocument/2006/relationships/slideLayout" Target="../slideLayouts/slideLayout2.xml" /><Relationship Id="rId1" Type="http://schemas.openxmlformats.org/officeDocument/2006/relationships/vmlDrawing" Target="../drawings/vmlDrawing7.vml" /><Relationship Id="rId6" Type="http://schemas.openxmlformats.org/officeDocument/2006/relationships/image" Target="../media/image19.emf" /><Relationship Id="rId5" Type="http://schemas.openxmlformats.org/officeDocument/2006/relationships/oleObject" Target="../embeddings/oleObject7.bin" /><Relationship Id="rId4" Type="http://schemas.openxmlformats.org/officeDocument/2006/relationships/image" Target="../media/image20.png" /></Relationships>
</file>

<file path=ppt/slides/_rels/slide28.xml.rels><?xml version="1.0" encoding="UTF-8" standalone="yes"?>
<Relationships xmlns="http://schemas.openxmlformats.org/package/2006/relationships"><Relationship Id="rId3" Type="http://schemas.openxmlformats.org/officeDocument/2006/relationships/image" Target="../media/image21.gif" /><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29.xml" /><Relationship Id="rId1" Type="http://schemas.openxmlformats.org/officeDocument/2006/relationships/slideLayout" Target="../slideLayouts/slideLayout2.xml" /><Relationship Id="rId5" Type="http://schemas.openxmlformats.org/officeDocument/2006/relationships/image" Target="../media/image24.jpeg" /><Relationship Id="rId4" Type="http://schemas.openxmlformats.org/officeDocument/2006/relationships/image" Target="../media/image23.jpeg" /></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 /><Relationship Id="rId2" Type="http://schemas.openxmlformats.org/officeDocument/2006/relationships/slideLayout" Target="../slideLayouts/slideLayout1.xml" /><Relationship Id="rId1" Type="http://schemas.openxmlformats.org/officeDocument/2006/relationships/vmlDrawing" Target="../drawings/vmlDrawing1.vml" /><Relationship Id="rId5" Type="http://schemas.openxmlformats.org/officeDocument/2006/relationships/image" Target="../media/image1.wmf" /><Relationship Id="rId4" Type="http://schemas.openxmlformats.org/officeDocument/2006/relationships/oleObject" Target="../embeddings/oleObject1.bin"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25.gif" /><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2h8X6dTUwaLZgM&amp;tbnid=1W9TC9LL78G6bM:&amp;ved=0CAUQjRw&amp;url=http%3A%2F%2Ffr.wikipedia.org%2Fwiki%2FAnis_vert&amp;ei=CN1qUoavOsnAtQbtvYCABQ&amp;bvm=bv.55123115,d.Yms&amp;psig=AFQjCNG4WRpYBVj4bEhsxiGyxlU4fYAuaw&amp;ust=1382821125797464" TargetMode="External" /><Relationship Id="rId7" Type="http://schemas.openxmlformats.org/officeDocument/2006/relationships/image" Target="../media/image27.jpeg" /><Relationship Id="rId2" Type="http://schemas.openxmlformats.org/officeDocument/2006/relationships/hyperlink" Target="http://www.google.com/url?sa=i&amp;rct=j&amp;q=&amp;esrc=s&amp;frm=1&amp;source=images&amp;cd=&amp;cad=rja&amp;docid=2h8X6dTUwaLZgM&amp;tbnid=1W9TC9LL78G6bM:&amp;ved=0CAUQjRw&amp;url=http%3A%2F%2Ffr.wikipedia.org%2Fwiki%2FAnis_vert&amp;ei=AtxqUo34BcqNtQapz4CwDQ&amp;bvm=bv.55123115,d.Yms&amp;psig=AFQjCNG4WRpYBVj4bEhsxiGyxlU4fYAuaw&amp;ust=1382821125797464" TargetMode="External" /><Relationship Id="rId1" Type="http://schemas.openxmlformats.org/officeDocument/2006/relationships/slideLayout" Target="../slideLayouts/slideLayout13.xml" /><Relationship Id="rId6" Type="http://schemas.openxmlformats.org/officeDocument/2006/relationships/hyperlink" Target="http://www.google.com/url?sa=i&amp;rct=j&amp;q=&amp;esrc=s&amp;frm=1&amp;source=images&amp;cd=&amp;cad=rja&amp;docid=2h8X6dTUwaLZgM&amp;tbnid=1W9TC9LL78G6bM:&amp;ved=0CAUQjRw&amp;url=http%3A%2F%2Fcaliban.mpiz-koeln.mpg.de%2Fthome%2Fband3%2Ftafel_055.html&amp;ei=zdxqUqqFDcrUtQa7y4CgBw&amp;bvm=bv.55123115,d.Yms&amp;psig=AFQjCNG4WRpYBVj4bEhsxiGyxlU4fYAuaw&amp;ust=1382821125797464" TargetMode="External" /><Relationship Id="rId5" Type="http://schemas.openxmlformats.org/officeDocument/2006/relationships/image" Target="../media/image26.jpeg" /><Relationship Id="rId4" Type="http://schemas.openxmlformats.org/officeDocument/2006/relationships/hyperlink" Target="http://www.google.com/url?sa=i&amp;rct=j&amp;q=&amp;esrc=s&amp;frm=1&amp;source=images&amp;cd=&amp;cad=rja&amp;docid=2h8X6dTUwaLZgM&amp;tbnid=1W9TC9LL78G6bM:&amp;ved=0CAUQjRw&amp;url=http%3A%2F%2Fturkherb.ibu.edu.tr%2Findex.php%3Fsayfa%3D1%26tax_id%3D4172&amp;ei=J91qUreXI4KKtAb7n4GwAQ&amp;bvm=bv.55123115,d.Yms&amp;psig=AFQjCNG4WRpYBVj4bEhsxiGyxlU4fYAuaw&amp;ust=1382821125797464" TargetMode="Externa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hyperlink" Target="http://www.google.com/url?sa=i&amp;rct=j&amp;q=&amp;esrc=s&amp;frm=1&amp;source=images&amp;cd=&amp;cad=rja&amp;docid=VCbHNmX3YD6X2M&amp;tbnid=3rXQ2Adtte297M:&amp;ved=0CAUQjRw&amp;url=http%3A%2F%2Fwww.florafinder.com%2FSpecies%2FFoeniculum_vulgare.php&amp;ei=2d5qUv7oJsPdtAbYwoC4Dw&amp;bvm=bv.55123115,d.Yms&amp;psig=AFQjCNGMmaWse4nQw72J7U6qcl7MYl5BvA&amp;ust=1382821950561102" TargetMode="External" /><Relationship Id="rId1" Type="http://schemas.openxmlformats.org/officeDocument/2006/relationships/slideLayout" Target="../slideLayouts/slideLayout13.xml" /><Relationship Id="rId5" Type="http://schemas.openxmlformats.org/officeDocument/2006/relationships/image" Target="../media/image29.jpeg" /><Relationship Id="rId4" Type="http://schemas.openxmlformats.org/officeDocument/2006/relationships/hyperlink" Target="http://www.google.com/url?sa=i&amp;rct=j&amp;q=&amp;esrc=s&amp;frm=1&amp;source=images&amp;cd=&amp;cad=rja&amp;docid=DAbPju92jN-hIM&amp;tbnid=punFnKkXmFNTMM:&amp;ved=0CAUQjRw&amp;url=http%3A%2F%2Fcommons.wikimedia.org%2Fwiki%2FFile%3AFoeniculum_vulgare_FlowersCloseup_15July2009_ParqueNaturalLagunasdelaMata.jpg&amp;ei=_N5qUrC0NcSOtAbhrIGgCQ&amp;bvm=bv.55123115,d.Yms&amp;psig=AFQjCNGMmaWse4nQw72J7U6qcl7MYl5BvA&amp;ust=1382821950561102" TargetMode="Externa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13.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13.xml" /><Relationship Id="rId4" Type="http://schemas.openxmlformats.org/officeDocument/2006/relationships/image" Target="../media/image32.jpeg" /></Relationships>
</file>

<file path=ppt/slides/_rels/slide5.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13.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3.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hyperlink" Target="http://www.google.com/url?sa=i&amp;rct=j&amp;q=Lavandula+angustifolia&amp;source=images&amp;cd=&amp;cad=rja&amp;docid=34bwsn1m4L-z7M&amp;tbnid=fTUbGraZTY6cOM:&amp;ved=0CAUQjRw&amp;url=http%3A%2F%2Fwww.plantes-shopping.fr%2Farticles%2Flavandula-angustifolia-hidcote.html&amp;ei=6oZ9UYTfHKLS0QXt4IDABA&amp;psig=AFQjCNEMgey4mcEZoPRjGLGkDW4SIsFBJw&amp;ust=1367267401667870" TargetMode="External" /><Relationship Id="rId1" Type="http://schemas.openxmlformats.org/officeDocument/2006/relationships/slideLayout" Target="../slideLayouts/slideLayout13.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16.png" /><Relationship Id="rId1" Type="http://schemas.openxmlformats.org/officeDocument/2006/relationships/slideLayout" Target="../slideLayouts/slideLayout13.xml" /></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3Yb474n46sEGM&amp;tbnid=L9Zp6y6937i2OM:&amp;ved=0CAUQjRw&amp;url=http%3A%2F%2Fcommons.wikimedia.org%2Fwiki%2FFile%3ASalvia_officinalis_01_by_Line1.JPG&amp;ei=p-BqUui-CIaYtQaFvYCgBQ&amp;bvm=bv.55123115,d.Yms&amp;psig=AFQjCNEbXNUbIobWIYrxajOswy85HlyYdA&amp;ust=1382822308912584" TargetMode="External" /><Relationship Id="rId2" Type="http://schemas.openxmlformats.org/officeDocument/2006/relationships/hyperlink" Target="http://www.google.com/url?sa=i&amp;rct=j&amp;q=&amp;esrc=s&amp;frm=1&amp;source=images&amp;cd=&amp;cad=rja&amp;docid=Fr3vwoATW2AjDM&amp;tbnid=2mQszQDJOvvNmM:&amp;ved=0CAUQjRw&amp;url=http%3A%2F%2Ffr.wikipedia.org%2Fwiki%2FSauge_officinale&amp;ei=OOBqUpLuNsXesgaHqYDgBA&amp;bvm=bv.55123115,d.Yms&amp;psig=AFQjCNEbXNUbIobWIYrxajOswy85HlyYdA&amp;ust=1382822308912584" TargetMode="External" /><Relationship Id="rId1" Type="http://schemas.openxmlformats.org/officeDocument/2006/relationships/slideLayout" Target="../slideLayouts/slideLayout13.xml" /><Relationship Id="rId5" Type="http://schemas.openxmlformats.org/officeDocument/2006/relationships/image" Target="../media/image36.jpeg" /><Relationship Id="rId4" Type="http://schemas.openxmlformats.org/officeDocument/2006/relationships/hyperlink" Target="http://www.google.com/url?sa=i&amp;rct=j&amp;q=&amp;esrc=s&amp;frm=1&amp;source=images&amp;cd=&amp;cad=rja&amp;docid=NeXevYpO6RaJAM&amp;tbnid=g2NWDd0pAjALdM:&amp;ved=0CAUQjRw&amp;url=http%3A%2F%2Fmarisolstevenson.com%2Ftag%2Fsalvia-officinalis%2F&amp;ei=xuBqUoSFJ5HSsgadvoDgDA&amp;bvm=bv.55123115,d.Yms&amp;psig=AFQjCNEbXNUbIobWIYrxajOswy85HlyYdA&amp;ust=1382822308912584" TargetMode="Externa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FP5IAejmXLyoM&amp;tbnid=sA6iqGyIOqBFjM:&amp;ved=0CAUQjRw&amp;url=http%3A%2F%2Fenfo.agt.bme.hu%2Fdrupal%2Fkeptar%2F2555%3Fpage%3D2&amp;ei=N-FqUtiRC4qZtQal1oCwCQ&amp;bvm=bv.55123115,d.Yms&amp;psig=AFQjCNH4Nh-CVhymFTvyUzpvTJ82GPxP9g&amp;ust=1382822528155093" TargetMode="External" /><Relationship Id="rId2" Type="http://schemas.openxmlformats.org/officeDocument/2006/relationships/hyperlink" Target="http://www.google.com/url?sa=i&amp;rct=j&amp;q=&amp;esrc=s&amp;frm=1&amp;source=images&amp;cd=&amp;cad=rja&amp;docid=lFP5IAejmXLyoM&amp;tbnid=sA6iqGyIOqBFjM:&amp;ved=0CAUQjRw&amp;url=http%3A%2F%2Fcommons.wikimedia.org%2Fwiki%2FFile%3ACinnamomum_verum_sey_2.jpg&amp;ei=FOFqUtXhKITCtAbQm4CgAQ&amp;bvm=bv.55123115,d.Yms&amp;psig=AFQjCNH4Nh-CVhymFTvyUzpvTJ82GPxP9g&amp;ust=1382822528155093" TargetMode="External" /><Relationship Id="rId1" Type="http://schemas.openxmlformats.org/officeDocument/2006/relationships/slideLayout" Target="../slideLayouts/slideLayout13.xml" /><Relationship Id="rId6" Type="http://schemas.openxmlformats.org/officeDocument/2006/relationships/image" Target="../media/image38.png" /><Relationship Id="rId5" Type="http://schemas.openxmlformats.org/officeDocument/2006/relationships/hyperlink" Target="http://www.google.com/url?sa=i&amp;rct=j&amp;q=&amp;esrc=s&amp;frm=1&amp;source=images&amp;cd=&amp;cad=rja&amp;docid=vcFQi5RA4eeZ7M&amp;tbnid=Oje6gsnbB9FPvM:&amp;ved=0CAUQjRw&amp;url=http%3A%2F%2Fwww.dogaltedavi.net%2Fgallery2%2Fkey%2FCinnamomum%2Bzeylanicum%3Fg2_itemId%3D49208&amp;ei=meFqUvjUDsWrtAa75YHoBA&amp;bvm=bv.55123115,d.Yms&amp;psig=AFQjCNH4Nh-CVhymFTvyUzpvTJ82GPxP9g&amp;ust=1382822528155093" TargetMode="External" /><Relationship Id="rId4" Type="http://schemas.openxmlformats.org/officeDocument/2006/relationships/image" Target="../media/image37.jpeg"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13.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13.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3.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hyperlink" Target="http://www.google.com/url?sa=i&amp;rct=j&amp;q=&amp;esrc=s&amp;frm=1&amp;source=images&amp;cd=&amp;cad=rja&amp;docid=4edI8T2RG0aOwM&amp;tbnid=TYcPA4n-uqVw3M:&amp;ved=0CAUQjRw&amp;url=http%3A%2F%2Fwww.curcuma-bio.com%2Fantioxydant-puissant-peau%2Fanti-inflammatoires%2F&amp;ei=muNqUvewFsPjswac_oHYCg&amp;bvm=bv.55123115,d.Yms&amp;psig=AFQjCNECgkFTdxw0kPaf6XW4uAtHyVnPrA&amp;ust=1382823151323044" TargetMode="External" /><Relationship Id="rId1" Type="http://schemas.openxmlformats.org/officeDocument/2006/relationships/slideLayout" Target="../slideLayouts/slideLayout13.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ZptRwKOFnntKM&amp;tbnid=MMhFYBc-05iwDM:&amp;ved=0CAUQjRw&amp;url=http%3A%2F%2Fwww.lessources-cnb.be%2Fpage-032.html&amp;ei=OeRqUsrvNcjbtAa_p4HIAw&amp;bvm=bv.55123115,d.Yms&amp;psig=AFQjCNHpBR9gzJvvYleeV8jNk2-QPJeHIw&amp;ust=1382823238093808" TargetMode="External" /><Relationship Id="rId2" Type="http://schemas.openxmlformats.org/officeDocument/2006/relationships/hyperlink" Target="http://www.google.com/url?sa=i&amp;rct=j&amp;q=&amp;esrc=s&amp;frm=1&amp;source=images&amp;cd=&amp;cad=rja&amp;docid=HCWY25ssGLAGYM&amp;tbnid=wwfWxpSkch_yeM:&amp;ved=0CAUQjRw&amp;url=http%3A%2F%2Ffr.wikipedia.org%2Fwiki%2FColophane&amp;ei=heVqUpynA8TRtQb8t4GQCg&amp;psig=AFQjCNGmz9vp9CreTFQGeky9Aa3WGK3nMg&amp;ust=1382823680751253" TargetMode="External" /><Relationship Id="rId1" Type="http://schemas.openxmlformats.org/officeDocument/2006/relationships/slideLayout" Target="../slideLayouts/slideLayout13.xml" /><Relationship Id="rId4" Type="http://schemas.openxmlformats.org/officeDocument/2006/relationships/image" Target="../media/image41.jpeg" /></Relationships>
</file>

<file path=ppt/slides/_rels/slide74.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hyperlink" Target="http://www.google.com/url?sa=i&amp;rct=j&amp;q=&amp;esrc=s&amp;frm=1&amp;source=images&amp;cd=&amp;cad=rja&amp;docid=ZTmNGlgRNBmFKM&amp;tbnid=J3GNrXgunqxNXM:&amp;ved=0CAUQjRw&amp;url=http%3A%2F%2Fwww.mairie-avensan.fr%2Fpage-accueil%2Fcommissions%2Fforets.php%3Fpage%3D1&amp;ei=i-RqUvaeJcjUtAbI7IHICw&amp;bvm=bv.55123115,d.Yms&amp;psig=AFQjCNGi8G8w673HyCsx2RLIXfYFCoxWIg&amp;ust=1382823426894823" TargetMode="External" /><Relationship Id="rId1" Type="http://schemas.openxmlformats.org/officeDocument/2006/relationships/slideLayout" Target="../slideLayouts/slideLayout13.xml" /><Relationship Id="rId4" Type="http://schemas.openxmlformats.org/officeDocument/2006/relationships/hyperlink" Target="http://www.google.com/url?sa=i&amp;rct=j&amp;q=&amp;esrc=s&amp;frm=1&amp;source=images&amp;cd=&amp;cad=rja&amp;docid=HCWY25ssGLAGYM&amp;tbnid=wwfWxpSkch_yeM:&amp;ved=0CAUQjRw&amp;url=http%3A%2F%2Ffr.wikipedia.org%2Fwiki%2FColophane&amp;ei=heVqUpynA8TRtQb8t4GQCg&amp;psig=AFQjCNGmz9vp9CreTFQGeky9Aa3WGK3nMg&amp;ust=1382823680751253" TargetMode="Externa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standalone="yes"?>
<Relationships xmlns="http://schemas.openxmlformats.org/package/2006/relationships"><Relationship Id="rId3" Type="http://schemas.openxmlformats.org/officeDocument/2006/relationships/image" Target="../media/image43.png" /><Relationship Id="rId2" Type="http://schemas.openxmlformats.org/officeDocument/2006/relationships/hyperlink" Target="http://www.google.com/url?sa=i&amp;rct=j&amp;q=&amp;esrc=s&amp;frm=1&amp;source=images&amp;cd=&amp;cad=rja&amp;docid=HCWY25ssGLAGYM&amp;tbnid=wwfWxpSkch_yeM:&amp;ved=0CAUQjRw&amp;url=http%3A%2F%2Fwww.geant-beaux-arts.fr%2FCeramique-Modelage-Sculpture%2FTravailler-la-terre-et-le-platre%2FMateriaux-a-modeler%2FResine-Colophane.html&amp;ei=nOVqUombA4LoswbA74GYCg&amp;psig=AFQjCNGmz9vp9CreTFQGeky9Aa3WGK3nMg&amp;ust=1382823680751253" TargetMode="External" /><Relationship Id="rId1" Type="http://schemas.openxmlformats.org/officeDocument/2006/relationships/slideLayout" Target="../slideLayouts/slideLayout13.xml" /></Relationships>
</file>

<file path=ppt/slides/_rels/slide7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HCWY25ssGLAGYM&amp;tbnid=wwfWxpSkch_yeM:&amp;ved=0CAUQjRw&amp;url=http%3A%2F%2Ffr.wikipedia.org%2Fwiki%2FColophane&amp;ei=heVqUpynA8TRtQb8t4GQCg&amp;psig=AFQjCNGmz9vp9CreTFQGeky9Aa3WGK3nMg&amp;ust=1382823680751253" TargetMode="External" /><Relationship Id="rId2" Type="http://schemas.openxmlformats.org/officeDocument/2006/relationships/slideLayout" Target="../slideLayouts/slideLayout13.xml" /><Relationship Id="rId1" Type="http://schemas.openxmlformats.org/officeDocument/2006/relationships/vmlDrawing" Target="../drawings/vmlDrawing8.vml" /><Relationship Id="rId5" Type="http://schemas.openxmlformats.org/officeDocument/2006/relationships/image" Target="../media/image44.emf" /><Relationship Id="rId4" Type="http://schemas.openxmlformats.org/officeDocument/2006/relationships/oleObject" Target="../embeddings/oleObject8.bin"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457200" y="1268413"/>
            <a:ext cx="8229600" cy="1873250"/>
          </a:xfrm>
        </p:spPr>
        <p:txBody>
          <a:bodyPr/>
          <a:lstStyle/>
          <a:p>
            <a:r>
              <a:rPr lang="ar-SY" sz="6000" b="1"/>
              <a:t> الزيوت العطرية</a:t>
            </a:r>
            <a:endParaRPr lang="fr-FR"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 y="60438"/>
            <a:ext cx="9144000" cy="6663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685800" algn="l"/>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استخلاص الزيوت العطرية </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tab pos="685800" algn="l"/>
              </a:tabLst>
            </a:pP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v"/>
              <a:tabLst>
                <a:tab pos="685800" algn="l"/>
              </a:tabLst>
            </a:pPr>
            <a:r>
              <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زيوت عطرية دستورية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685800"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يتم الحصول العطرية الدستورية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ب</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جرف ببخار الماء – عصر – تقطير جاف.</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685800" algn="l"/>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v"/>
              <a:tabLst>
                <a:tab pos="685800" algn="l"/>
              </a:tabLst>
            </a:pPr>
            <a:r>
              <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زيوت عطرية غير دستورية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685800"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في صناعة العطور : خلاصات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ايصنص</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كونكريت</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تستخدم لصناعة العطور حيث يتم استخدام المواد الأولية الطازجة ← استخلاص بمحل غير مائي.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Low" defTabSz="914400" rtl="1" eaLnBrk="0" fontAlgn="base" latinLnBrk="0" hangingPunct="0">
              <a:lnSpc>
                <a:spcPct val="100000"/>
              </a:lnSpc>
              <a:spcBef>
                <a:spcPct val="0"/>
              </a:spcBef>
              <a:spcAft>
                <a:spcPct val="0"/>
              </a:spcAft>
              <a:buClrTx/>
              <a:buSzTx/>
              <a:buFont typeface="Arial" pitchFamily="34" charset="0"/>
              <a:buChar char="•"/>
              <a:tabLst>
                <a:tab pos="685800" algn="l"/>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دهون عطرية زهرية : جسم دسم معطر عن طريق</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457200" marR="0" lvl="1" indent="0" algn="justLow" defTabSz="914400" rtl="1" eaLnBrk="0" fontAlgn="base" latinLnBrk="0" hangingPunct="0">
              <a:lnSpc>
                <a:spcPct val="100000"/>
              </a:lnSpc>
              <a:spcBef>
                <a:spcPct val="0"/>
              </a:spcBef>
              <a:spcAft>
                <a:spcPct val="0"/>
              </a:spcAft>
              <a:buClrTx/>
              <a:buSzTx/>
              <a:tabLst>
                <a:tab pos="685800"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انتشار أو تبعثر المكونات العطرية في  جسم دسم (تعطير على البارد)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685800"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هضم في جسم ذائب.</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1"/>
          <p:cNvPicPr>
            <a:picLocks noChangeAspect="1" noChangeArrowheads="1"/>
          </p:cNvPicPr>
          <p:nvPr/>
        </p:nvPicPr>
        <p:blipFill>
          <a:blip r:embed="rId3" cstate="print"/>
          <a:srcRect/>
          <a:stretch>
            <a:fillRect/>
          </a:stretch>
        </p:blipFill>
        <p:spPr bwMode="auto">
          <a:xfrm>
            <a:off x="2505075" y="1357298"/>
            <a:ext cx="4133850" cy="3105150"/>
          </a:xfrm>
          <a:prstGeom prst="rect">
            <a:avLst/>
          </a:prstGeom>
          <a:noFill/>
          <a:ln w="9525">
            <a:noFill/>
            <a:miter lim="800000"/>
            <a:headEnd/>
            <a:tailEnd/>
          </a:ln>
        </p:spPr>
      </p:pic>
      <p:sp>
        <p:nvSpPr>
          <p:cNvPr id="4" name="Rectangle 3"/>
          <p:cNvSpPr>
            <a:spLocks noChangeArrowheads="1"/>
          </p:cNvSpPr>
          <p:nvPr/>
        </p:nvSpPr>
        <p:spPr bwMode="auto">
          <a:xfrm>
            <a:off x="-1" y="4509120"/>
            <a:ext cx="9144001"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1" eaLnBrk="1" fontAlgn="base" latinLnBrk="0" hangingPunct="1">
              <a:lnSpc>
                <a:spcPct val="100000"/>
              </a:lnSpc>
              <a:spcBef>
                <a:spcPct val="0"/>
              </a:spcBef>
              <a:spcAft>
                <a:spcPct val="0"/>
              </a:spcAft>
              <a:buClrTx/>
              <a:buSzTx/>
              <a:buFont typeface="Arial" pitchFamily="34" charset="0"/>
              <a:buChar char="•"/>
              <a:tabLst>
                <a:tab pos="685800"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على عكس الزيوت العطرية الدستورية فإن الزيوت العطرية غير الدستورية تحوي جزيئات غير قطبية (غير أو قليلة التطاير), إذا كانت منقاة بشكل جيد فهي يمكن أن تستعمل في الصناعات الغذائية, </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لا تستعمل في تحضير الأدوية</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5">
                                            <p:txEl>
                                              <p:pRg st="2" end="2"/>
                                            </p:txEl>
                                          </p:spTgt>
                                        </p:tgtEl>
                                        <p:attrNameLst>
                                          <p:attrName>style.visibility</p:attrName>
                                        </p:attrNameLst>
                                      </p:cBhvr>
                                      <p:to>
                                        <p:strVal val="visible"/>
                                      </p:to>
                                    </p:set>
                                    <p:animEffect transition="in" filter="fade">
                                      <p:cBhvr>
                                        <p:cTn id="7" dur="2000"/>
                                        <p:tgtEl>
                                          <p:spTgt spid="3686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5">
                                            <p:txEl>
                                              <p:pRg st="3" end="3"/>
                                            </p:txEl>
                                          </p:spTgt>
                                        </p:tgtEl>
                                        <p:attrNameLst>
                                          <p:attrName>style.visibility</p:attrName>
                                        </p:attrNameLst>
                                      </p:cBhvr>
                                      <p:to>
                                        <p:strVal val="visible"/>
                                      </p:to>
                                    </p:set>
                                    <p:animEffect transition="in" filter="fade">
                                      <p:cBhvr>
                                        <p:cTn id="10" dur="2000"/>
                                        <p:tgtEl>
                                          <p:spTgt spid="3686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865">
                                            <p:txEl>
                                              <p:pRg st="5" end="5"/>
                                            </p:txEl>
                                          </p:spTgt>
                                        </p:tgtEl>
                                        <p:attrNameLst>
                                          <p:attrName>style.visibility</p:attrName>
                                        </p:attrNameLst>
                                      </p:cBhvr>
                                      <p:to>
                                        <p:strVal val="visible"/>
                                      </p:to>
                                    </p:set>
                                    <p:animEffect transition="in" filter="fade">
                                      <p:cBhvr>
                                        <p:cTn id="15" dur="2000"/>
                                        <p:tgtEl>
                                          <p:spTgt spid="3686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865">
                                            <p:txEl>
                                              <p:pRg st="6" end="6"/>
                                            </p:txEl>
                                          </p:spTgt>
                                        </p:tgtEl>
                                        <p:attrNameLst>
                                          <p:attrName>style.visibility</p:attrName>
                                        </p:attrNameLst>
                                      </p:cBhvr>
                                      <p:to>
                                        <p:strVal val="visible"/>
                                      </p:to>
                                    </p:set>
                                    <p:animEffect transition="in" filter="fade">
                                      <p:cBhvr>
                                        <p:cTn id="18" dur="2000"/>
                                        <p:tgtEl>
                                          <p:spTgt spid="3686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865">
                                            <p:txEl>
                                              <p:pRg st="7" end="7"/>
                                            </p:txEl>
                                          </p:spTgt>
                                        </p:tgtEl>
                                        <p:attrNameLst>
                                          <p:attrName>style.visibility</p:attrName>
                                        </p:attrNameLst>
                                      </p:cBhvr>
                                      <p:to>
                                        <p:strVal val="visible"/>
                                      </p:to>
                                    </p:set>
                                    <p:animEffect transition="in" filter="fade">
                                      <p:cBhvr>
                                        <p:cTn id="23" dur="2000"/>
                                        <p:tgtEl>
                                          <p:spTgt spid="36865">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6865">
                                            <p:txEl>
                                              <p:pRg st="8" end="8"/>
                                            </p:txEl>
                                          </p:spTgt>
                                        </p:tgtEl>
                                        <p:attrNameLst>
                                          <p:attrName>style.visibility</p:attrName>
                                        </p:attrNameLst>
                                      </p:cBhvr>
                                      <p:to>
                                        <p:strVal val="visible"/>
                                      </p:to>
                                    </p:set>
                                    <p:animEffect transition="in" filter="fade">
                                      <p:cBhvr>
                                        <p:cTn id="26" dur="2000"/>
                                        <p:tgtEl>
                                          <p:spTgt spid="36865">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6865">
                                            <p:txEl>
                                              <p:pRg st="9" end="9"/>
                                            </p:txEl>
                                          </p:spTgt>
                                        </p:tgtEl>
                                        <p:attrNameLst>
                                          <p:attrName>style.visibility</p:attrName>
                                        </p:attrNameLst>
                                      </p:cBhvr>
                                      <p:to>
                                        <p:strVal val="visible"/>
                                      </p:to>
                                    </p:set>
                                    <p:animEffect transition="in" filter="fade">
                                      <p:cBhvr>
                                        <p:cTn id="29" dur="2000"/>
                                        <p:tgtEl>
                                          <p:spTgt spid="36865">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000"/>
                                        <p:tgtEl>
                                          <p:spTgt spid="36865">
                                            <p:txEl>
                                              <p:pRg st="2" end="2"/>
                                            </p:txEl>
                                          </p:spTgt>
                                        </p:tgtEl>
                                      </p:cBhvr>
                                    </p:animEffect>
                                    <p:set>
                                      <p:cBhvr>
                                        <p:cTn id="34" dur="1" fill="hold">
                                          <p:stCondLst>
                                            <p:cond delay="1999"/>
                                          </p:stCondLst>
                                        </p:cTn>
                                        <p:tgtEl>
                                          <p:spTgt spid="36865">
                                            <p:txEl>
                                              <p:pRg st="2" end="2"/>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36865">
                                            <p:txEl>
                                              <p:pRg st="3" end="3"/>
                                            </p:txEl>
                                          </p:spTgt>
                                        </p:tgtEl>
                                      </p:cBhvr>
                                    </p:animEffect>
                                    <p:set>
                                      <p:cBhvr>
                                        <p:cTn id="37" dur="1" fill="hold">
                                          <p:stCondLst>
                                            <p:cond delay="1999"/>
                                          </p:stCondLst>
                                        </p:cTn>
                                        <p:tgtEl>
                                          <p:spTgt spid="36865">
                                            <p:txEl>
                                              <p:pRg st="3" end="3"/>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36865">
                                            <p:txEl>
                                              <p:pRg st="5" end="5"/>
                                            </p:txEl>
                                          </p:spTgt>
                                        </p:tgtEl>
                                      </p:cBhvr>
                                    </p:animEffect>
                                    <p:set>
                                      <p:cBhvr>
                                        <p:cTn id="40" dur="1" fill="hold">
                                          <p:stCondLst>
                                            <p:cond delay="1999"/>
                                          </p:stCondLst>
                                        </p:cTn>
                                        <p:tgtEl>
                                          <p:spTgt spid="36865">
                                            <p:txEl>
                                              <p:pRg st="5" end="5"/>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36865">
                                            <p:txEl>
                                              <p:pRg st="6" end="6"/>
                                            </p:txEl>
                                          </p:spTgt>
                                        </p:tgtEl>
                                      </p:cBhvr>
                                    </p:animEffect>
                                    <p:set>
                                      <p:cBhvr>
                                        <p:cTn id="43" dur="1" fill="hold">
                                          <p:stCondLst>
                                            <p:cond delay="1999"/>
                                          </p:stCondLst>
                                        </p:cTn>
                                        <p:tgtEl>
                                          <p:spTgt spid="36865">
                                            <p:txEl>
                                              <p:pRg st="6" end="6"/>
                                            </p:txEl>
                                          </p:spTgt>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2000"/>
                                        <p:tgtEl>
                                          <p:spTgt spid="36865">
                                            <p:txEl>
                                              <p:pRg st="7" end="7"/>
                                            </p:txEl>
                                          </p:spTgt>
                                        </p:tgtEl>
                                      </p:cBhvr>
                                    </p:animEffect>
                                    <p:set>
                                      <p:cBhvr>
                                        <p:cTn id="51" dur="1" fill="hold">
                                          <p:stCondLst>
                                            <p:cond delay="1999"/>
                                          </p:stCondLst>
                                        </p:cTn>
                                        <p:tgtEl>
                                          <p:spTgt spid="36865">
                                            <p:txEl>
                                              <p:pRg st="7" end="7"/>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36865">
                                            <p:txEl>
                                              <p:pRg st="8" end="8"/>
                                            </p:txEl>
                                          </p:spTgt>
                                        </p:tgtEl>
                                      </p:cBhvr>
                                    </p:animEffect>
                                    <p:set>
                                      <p:cBhvr>
                                        <p:cTn id="54" dur="1" fill="hold">
                                          <p:stCondLst>
                                            <p:cond delay="1999"/>
                                          </p:stCondLst>
                                        </p:cTn>
                                        <p:tgtEl>
                                          <p:spTgt spid="36865">
                                            <p:txEl>
                                              <p:pRg st="8" end="8"/>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36865">
                                            <p:txEl>
                                              <p:pRg st="9" end="9"/>
                                            </p:txEl>
                                          </p:spTgt>
                                        </p:tgtEl>
                                      </p:cBhvr>
                                    </p:animEffect>
                                    <p:set>
                                      <p:cBhvr>
                                        <p:cTn id="57" dur="1" fill="hold">
                                          <p:stCondLst>
                                            <p:cond delay="1999"/>
                                          </p:stCondLst>
                                        </p:cTn>
                                        <p:tgtEl>
                                          <p:spTgt spid="36865">
                                            <p:txEl>
                                              <p:pRg st="9" end="9"/>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3"/>
                                        </p:tgtEl>
                                      </p:cBhvr>
                                    </p:animEffect>
                                    <p:set>
                                      <p:cBhvr>
                                        <p:cTn id="60" dur="1" fill="hold">
                                          <p:stCondLst>
                                            <p:cond delay="1999"/>
                                          </p:stCondLst>
                                        </p:cTn>
                                        <p:tgtEl>
                                          <p:spTgt spid="3"/>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1" y="434861"/>
            <a:ext cx="8964489"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Y" sz="3200" b="1" dirty="0"/>
              <a:t>وجود الزيوت العطرية في المعالجات النباتية :</a:t>
            </a:r>
            <a:endParaRPr lang="fr-FR" sz="3200" b="1" dirty="0"/>
          </a:p>
          <a:p>
            <a:pPr algn="r" rtl="1"/>
            <a:endParaRPr lang="fr-FR" sz="3200" dirty="0"/>
          </a:p>
          <a:p>
            <a:pPr algn="r" rtl="1">
              <a:buFont typeface="Wingdings" pitchFamily="2" charset="2"/>
              <a:buChar char="§"/>
            </a:pPr>
            <a:r>
              <a:rPr lang="fr-FR" sz="3200" dirty="0"/>
              <a:t> </a:t>
            </a:r>
            <a:r>
              <a:rPr lang="ar-SY" sz="3200" dirty="0"/>
              <a:t>الزيوت العطرية </a:t>
            </a:r>
            <a:r>
              <a:rPr lang="ar-SY" sz="3200" dirty="0" err="1"/>
              <a:t>حلولة</a:t>
            </a:r>
            <a:r>
              <a:rPr lang="ar-SY" sz="3200" dirty="0"/>
              <a:t> في معظم المحلات العضوية مثل </a:t>
            </a:r>
            <a:r>
              <a:rPr lang="ar-SY" sz="3200" dirty="0" err="1"/>
              <a:t>الكحولات</a:t>
            </a:r>
            <a:r>
              <a:rPr lang="ar-SY" sz="3200" dirty="0"/>
              <a:t> لذلك فهي توجد في </a:t>
            </a:r>
            <a:r>
              <a:rPr lang="ar-SY" sz="3200" dirty="0" err="1"/>
              <a:t>الخلاصات</a:t>
            </a:r>
            <a:r>
              <a:rPr lang="ar-SY" sz="3200" dirty="0"/>
              <a:t> الكحولية أو المائية الكحولية.</a:t>
            </a:r>
            <a:endParaRPr lang="fr-FR" sz="3200" dirty="0"/>
          </a:p>
          <a:p>
            <a:pPr algn="r" rtl="1"/>
            <a:endParaRPr lang="fr-FR" sz="1400" dirty="0"/>
          </a:p>
          <a:p>
            <a:pPr algn="r" rtl="1">
              <a:buFont typeface="Wingdings" pitchFamily="2" charset="2"/>
              <a:buChar char="§"/>
            </a:pPr>
            <a:r>
              <a:rPr lang="fr-FR" sz="3200" dirty="0"/>
              <a:t> </a:t>
            </a:r>
            <a:r>
              <a:rPr lang="ar-SY" sz="3200" dirty="0"/>
              <a:t>عمليا غير منحلة في الماء ← وجود كميات ضئيلة في الشرابات المحضرة بالنقع ( بشكل مس</a:t>
            </a:r>
            <a:r>
              <a:rPr lang="ar-SA" sz="3200" dirty="0"/>
              <a:t>ت</a:t>
            </a:r>
            <a:r>
              <a:rPr lang="ar-SY" sz="3200" dirty="0"/>
              <a:t>حلبات).</a:t>
            </a:r>
            <a:endParaRPr lang="fr-FR" sz="3200" dirty="0"/>
          </a:p>
          <a:p>
            <a:pPr algn="r" rtl="1"/>
            <a:endParaRPr lang="fr-FR" sz="1400" dirty="0"/>
          </a:p>
          <a:p>
            <a:pPr algn="r" rtl="1">
              <a:buFont typeface="Wingdings" pitchFamily="2" charset="2"/>
              <a:buChar char="§"/>
            </a:pPr>
            <a:r>
              <a:rPr lang="fr-FR" sz="3200" dirty="0"/>
              <a:t> </a:t>
            </a:r>
            <a:r>
              <a:rPr lang="ar-SY" sz="3200" dirty="0"/>
              <a:t>توجد بكميات ضئيلة في</a:t>
            </a:r>
            <a:r>
              <a:rPr lang="en-US" sz="3200" dirty="0"/>
              <a:t> </a:t>
            </a:r>
            <a:r>
              <a:rPr lang="ar-SA" sz="3200" dirty="0" err="1"/>
              <a:t>الحلالات</a:t>
            </a:r>
            <a:r>
              <a:rPr lang="ar-SA" sz="3200" dirty="0"/>
              <a:t> المائية</a:t>
            </a:r>
            <a:r>
              <a:rPr lang="ar-SY" sz="3200" dirty="0"/>
              <a:t> ولكن الانحلالية كافية لإعطاء الرائحة و الطعم : ماء الورد, ماء زهر البرتقال.....</a:t>
            </a:r>
            <a:endParaRPr lang="fr-FR" sz="3200" dirty="0"/>
          </a:p>
          <a:p>
            <a:pPr algn="r" rtl="1"/>
            <a:endParaRPr lang="fr-FR" sz="1400" dirty="0"/>
          </a:p>
          <a:p>
            <a:pPr algn="r" rtl="1">
              <a:buFont typeface="Wingdings" pitchFamily="2" charset="2"/>
              <a:buChar char="§"/>
            </a:pPr>
            <a:r>
              <a:rPr lang="fr-FR" sz="3200" dirty="0"/>
              <a:t> </a:t>
            </a:r>
            <a:r>
              <a:rPr lang="ar-SY" sz="3200" dirty="0"/>
              <a:t>موجودة في مساحيق النباتات المحضرة بالتجفيف, مساحيق النباتات المحفوظة بشكل جيد.</a:t>
            </a:r>
            <a:endParaRPr lang="fr-F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 y="-79648"/>
            <a:ext cx="9143999"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الدستورية </a:t>
            </a:r>
            <a:r>
              <a:rPr kumimoji="0" lang="en-US"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التنوع</a:t>
            </a:r>
            <a:r>
              <a:rPr kumimoji="0" lang="en-US"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الاختلافات</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tabLst/>
            </a:pP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اختلافات مهمة في التركيب:</a:t>
            </a:r>
            <a:endParaRPr lang="fr-FR" sz="3200" dirty="0">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Blip>
                <a:blip r:embed="rId4"/>
              </a:buBlip>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نمط كيميائي </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chemotype</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اختلافات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المستقلبات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ضمن النوع الواحد (اختلافات وراثية) مثلا الزعتر</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1" u="none" strike="noStrike" cap="none" normalizeH="0" baseline="0" dirty="0">
                <a:ln>
                  <a:noFill/>
                </a:ln>
                <a:solidFill>
                  <a:schemeClr val="tx1"/>
                </a:solidFill>
                <a:effectLst/>
                <a:latin typeface="Arial" pitchFamily="34" charset="0"/>
                <a:ea typeface="Times New Roman" pitchFamily="18" charset="0"/>
                <a:cs typeface="Arial" pitchFamily="34" charset="0"/>
              </a:rPr>
              <a:t>Thymus </a:t>
            </a:r>
            <a:r>
              <a:rPr kumimoji="0" lang="en-US" sz="32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vulgaris</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Lamiaceae</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يوجد له 8 أنماط كيميائية : حسب المكون الأعظمي للزيت العطري : تيمول, كارفاكرول ....الخ</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0657" name="Object 1"/>
          <p:cNvGraphicFramePr>
            <a:graphicFrameLocks noChangeAspect="1"/>
          </p:cNvGraphicFramePr>
          <p:nvPr/>
        </p:nvGraphicFramePr>
        <p:xfrm>
          <a:off x="44784" y="4365104"/>
          <a:ext cx="8991712" cy="2016224"/>
        </p:xfrm>
        <a:graphic>
          <a:graphicData uri="http://schemas.openxmlformats.org/presentationml/2006/ole">
            <mc:AlternateContent xmlns:mc="http://schemas.openxmlformats.org/markup-compatibility/2006">
              <mc:Choice xmlns:v="urn:schemas-microsoft-com:vml" Requires="v">
                <p:oleObj spid="_x0000_s2049" name="CS ChemDraw Drawing" r:id="rId5" imgW="5268185" imgH="1180830" progId="">
                  <p:embed/>
                </p:oleObj>
              </mc:Choice>
              <mc:Fallback>
                <p:oleObj name="CS ChemDraw Drawing" r:id="rId5" imgW="5268185" imgH="1180830" progId="">
                  <p:embed/>
                  <p:pic>
                    <p:nvPicPr>
                      <p:cNvPr id="7065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4" y="4365104"/>
                        <a:ext cx="8991712" cy="2016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 y="332656"/>
            <a:ext cx="9143999"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الدستورية </a:t>
            </a:r>
            <a:r>
              <a:rPr kumimoji="0" lang="en-US"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التنوع</a:t>
            </a:r>
            <a:r>
              <a:rPr kumimoji="0" lang="en-US"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الاختلافات</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اختلافات مهمة في التركيب:</a:t>
            </a:r>
            <a:endParaRPr lang="fr-FR" sz="3200" dirty="0">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Blip>
                <a:blip r:embed="rId4"/>
              </a:buBlip>
              <a:tabLst/>
            </a:pPr>
            <a:r>
              <a:rPr lang="fr-FR" sz="3200" dirty="0"/>
              <a:t> </a:t>
            </a:r>
            <a:r>
              <a:rPr lang="ar-SY" sz="3200" dirty="0"/>
              <a:t>شروط الجمع : حسب المكان و الوقت : اختلافات في التركيب (نوعية و كمية)</a:t>
            </a:r>
            <a:endParaRPr lang="fr-FR" sz="3200" dirty="0"/>
          </a:p>
          <a:p>
            <a:pPr marL="0" marR="0" lvl="0" indent="0" algn="r" defTabSz="914400" rtl="1" eaLnBrk="0" fontAlgn="base" latinLnBrk="0" hangingPunct="0">
              <a:lnSpc>
                <a:spcPct val="100000"/>
              </a:lnSpc>
              <a:spcBef>
                <a:spcPct val="0"/>
              </a:spcBef>
              <a:spcAft>
                <a:spcPct val="0"/>
              </a:spcAft>
              <a:buClrTx/>
              <a:buSzTx/>
              <a:buBlip>
                <a:blip r:embed="rId4"/>
              </a:buBlip>
              <a:tabLst/>
            </a:pPr>
            <a:r>
              <a:rPr lang="fr-FR" sz="3200" dirty="0"/>
              <a:t> </a:t>
            </a:r>
            <a:r>
              <a:rPr lang="ar-SY" sz="3200" dirty="0"/>
              <a:t>شروط التخزين : تطاير</a:t>
            </a:r>
            <a:r>
              <a:rPr lang="en-US" sz="3200" dirty="0"/>
              <a:t>,</a:t>
            </a:r>
            <a:r>
              <a:rPr lang="ar-SY" sz="3200" dirty="0"/>
              <a:t> أكسدة ( أوكسجين, ضوء), مشاكل حفظ الزيوت العطرية الحاوية على ترانس أنيتول : الزيت العطري لليانسون (84-90 %).</a:t>
            </a:r>
            <a:endParaRPr lang="fr-FR" sz="3200" dirty="0"/>
          </a:p>
          <a:p>
            <a:pPr marL="0" marR="0" lvl="0" indent="0" algn="r" defTabSz="914400" rtl="1" eaLnBrk="0" fontAlgn="base" latinLnBrk="0" hangingPunct="0">
              <a:lnSpc>
                <a:spcPct val="100000"/>
              </a:lnSpc>
              <a:spcBef>
                <a:spcPct val="0"/>
              </a:spcBef>
              <a:spcAft>
                <a:spcPct val="0"/>
              </a:spcAft>
              <a:buClrTx/>
              <a:buSzTx/>
              <a:tabLst/>
            </a:pPr>
            <a:endParaRPr lang="fr-FR" sz="3200" dirty="0"/>
          </a:p>
          <a:p>
            <a:pPr marL="0" marR="0" lvl="0" indent="0" algn="r" defTabSz="914400" rtl="1" eaLnBrk="0" fontAlgn="base" latinLnBrk="0" hangingPunct="0">
              <a:lnSpc>
                <a:spcPct val="100000"/>
              </a:lnSpc>
              <a:spcBef>
                <a:spcPct val="0"/>
              </a:spcBef>
              <a:spcAft>
                <a:spcPct val="0"/>
              </a:spcAft>
              <a:buClrTx/>
              <a:buSzTx/>
              <a:tabLst/>
            </a:pPr>
            <a:endParaRPr lang="fr-FR" sz="3200" dirty="0"/>
          </a:p>
          <a:p>
            <a:pPr marL="0" marR="0" lvl="0" indent="0" algn="r" defTabSz="914400" rtl="1" eaLnBrk="0" fontAlgn="base" latinLnBrk="0" hangingPunct="0">
              <a:lnSpc>
                <a:spcPct val="100000"/>
              </a:lnSpc>
              <a:spcBef>
                <a:spcPct val="0"/>
              </a:spcBef>
              <a:spcAft>
                <a:spcPct val="0"/>
              </a:spcAft>
              <a:buClrTx/>
              <a:buSzTx/>
              <a:tabLst/>
            </a:pPr>
            <a:endParaRPr lang="fr-FR" sz="3200" dirty="0"/>
          </a:p>
          <a:p>
            <a:pPr algn="r" rtl="1" eaLnBrk="0" fontAlgn="base" hangingPunct="0">
              <a:spcBef>
                <a:spcPct val="0"/>
              </a:spcBef>
              <a:spcAft>
                <a:spcPct val="0"/>
              </a:spcAft>
            </a:pPr>
            <a:r>
              <a:rPr lang="ar-SY" sz="2400" dirty="0"/>
              <a:t>ملاحظة : الجرعة العظمى من السيس أنيتول </a:t>
            </a:r>
            <a:r>
              <a:rPr lang="en-US" sz="2400" i="1" dirty="0" err="1"/>
              <a:t>cis</a:t>
            </a:r>
            <a:r>
              <a:rPr lang="en-US" sz="2400" dirty="0" err="1"/>
              <a:t>-anethole</a:t>
            </a:r>
            <a:r>
              <a:rPr lang="en-US" sz="2400" dirty="0"/>
              <a:t>  </a:t>
            </a:r>
            <a:r>
              <a:rPr lang="ar-SY" sz="2400" dirty="0"/>
              <a:t>تعادل 2.5ملغ </a:t>
            </a:r>
            <a:r>
              <a:rPr lang="en-US" sz="2400" dirty="0"/>
              <a:t>/</a:t>
            </a:r>
            <a:r>
              <a:rPr lang="ar-SY" sz="2400" dirty="0"/>
              <a:t> يوم. قد يصل الاستهلاك اليومي الطبيعي </a:t>
            </a:r>
            <a:r>
              <a:rPr lang="ar-SY" sz="2400" dirty="0" err="1"/>
              <a:t>ل</a:t>
            </a:r>
            <a:r>
              <a:rPr lang="ar-SY" sz="2400" dirty="0"/>
              <a:t> 60 </a:t>
            </a:r>
            <a:r>
              <a:rPr lang="ar-SY" sz="2400" dirty="0" err="1"/>
              <a:t>ميكروغرام</a:t>
            </a:r>
            <a:r>
              <a:rPr lang="ar-SY" sz="2400" dirty="0"/>
              <a:t>, لمتعاطي المشروبات الكحولية المعطرة بأحد الزيوت الحاوية عليه حتى 250 ملغ </a:t>
            </a:r>
            <a:r>
              <a:rPr lang="en-US" sz="2400" dirty="0"/>
              <a:t>/</a:t>
            </a:r>
            <a:r>
              <a:rPr lang="ar-SY" sz="2400" dirty="0"/>
              <a:t> يوم</a:t>
            </a:r>
            <a:r>
              <a:rPr lang="ar-SY" sz="3200" dirty="0"/>
              <a:t>.</a:t>
            </a:r>
            <a:endParaRPr lang="fr-FR" sz="3200" dirty="0"/>
          </a:p>
          <a:p>
            <a:pPr marL="0" marR="0" lvl="0" indent="0" algn="r" defTabSz="914400" rtl="1" eaLnBrk="0" fontAlgn="base" latinLnBrk="0" hangingPunct="0">
              <a:lnSpc>
                <a:spcPct val="100000"/>
              </a:lnSpc>
              <a:spcBef>
                <a:spcPct val="0"/>
              </a:spcBef>
              <a:spcAft>
                <a:spcPct val="0"/>
              </a:spcAft>
              <a:buClrTx/>
              <a:buSzTx/>
              <a:buBlip>
                <a:blip r:embed="rId4"/>
              </a:buBlip>
              <a:tabLst/>
            </a:pPr>
            <a:endParaRPr lang="fr-FR" sz="3200" dirty="0"/>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9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9571" name="Object 3"/>
          <p:cNvGraphicFramePr>
            <a:graphicFrameLocks noChangeAspect="1"/>
          </p:cNvGraphicFramePr>
          <p:nvPr/>
        </p:nvGraphicFramePr>
        <p:xfrm>
          <a:off x="611560" y="3789040"/>
          <a:ext cx="6480720" cy="1563756"/>
        </p:xfrm>
        <a:graphic>
          <a:graphicData uri="http://schemas.openxmlformats.org/presentationml/2006/ole">
            <mc:AlternateContent xmlns:mc="http://schemas.openxmlformats.org/markup-compatibility/2006">
              <mc:Choice xmlns:v="urn:schemas-microsoft-com:vml" Requires="v">
                <p:oleObj spid="_x0000_s3073" name="CS ChemDraw Drawing" r:id="rId5" imgW="3829421" imgH="920074" progId="">
                  <p:embed/>
                </p:oleObj>
              </mc:Choice>
              <mc:Fallback>
                <p:oleObj name="CS ChemDraw Drawing" r:id="rId5" imgW="3829421" imgH="920074" progId="">
                  <p:embed/>
                  <p:pic>
                    <p:nvPicPr>
                      <p:cNvPr id="10957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789040"/>
                        <a:ext cx="6480720" cy="1563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fade">
                                      <p:cBhvr>
                                        <p:cTn id="7" dur="2000"/>
                                        <p:tgtEl>
                                          <p:spTgt spid="1095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69">
                                            <p:txEl>
                                              <p:pRg st="8" end="8"/>
                                            </p:txEl>
                                          </p:spTgt>
                                        </p:tgtEl>
                                        <p:attrNameLst>
                                          <p:attrName>style.visibility</p:attrName>
                                        </p:attrNameLst>
                                      </p:cBhvr>
                                      <p:to>
                                        <p:strVal val="visible"/>
                                      </p:to>
                                    </p:set>
                                    <p:animEffect transition="in" filter="fade">
                                      <p:cBhvr>
                                        <p:cTn id="12" dur="2000"/>
                                        <p:tgtEl>
                                          <p:spTgt spid="327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151755"/>
            <a:ext cx="8820472"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رقابة الزيوت العطرية الدستورية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الرقابة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←قياسات فيزيائية : قرينة الانكسار, الكثافة...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قياسات كيميائية : قرينة الإستر, قرينة الحموضة...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التركيب : </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TLC</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lang="ar-SA" sz="3200" dirty="0">
                <a:latin typeface="Arial" pitchFamily="34" charset="0"/>
                <a:ea typeface="Times New Roman" pitchFamily="18" charset="0"/>
                <a:cs typeface="Arial" pitchFamily="34" charset="0"/>
              </a:rPr>
              <a:t>و الك</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روماتوغرافيا</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غازي</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ملاحظة : الغش ممكن دائما مثلا : الزيت العطري للوردة الشامية </a:t>
            </a:r>
            <a:r>
              <a:rPr kumimoji="0" lang="en-US" sz="3200" b="0" i="1" u="none" strike="noStrike" cap="none" normalizeH="0" baseline="0" dirty="0">
                <a:ln>
                  <a:noFill/>
                </a:ln>
                <a:solidFill>
                  <a:schemeClr val="tx1"/>
                </a:solidFill>
                <a:effectLst/>
                <a:latin typeface="Arial" pitchFamily="34" charset="0"/>
                <a:ea typeface="Times New Roman" pitchFamily="18" charset="0"/>
                <a:cs typeface="Arial" pitchFamily="34" charset="0"/>
              </a:rPr>
              <a:t>Rosa </a:t>
            </a:r>
            <a:r>
              <a:rPr kumimoji="0" lang="en-US" sz="32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damascena</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من الفصيلة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Rosaceae</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يحتوي على 275 مركب منها كمركبات أعظمية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geraniol</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citronelol</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(30%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حفظ الزيوت ال</a:t>
            </a:r>
            <a:r>
              <a:rPr lang="ar-SA" sz="3200" b="1" dirty="0">
                <a:latin typeface="Arial" pitchFamily="34" charset="0"/>
                <a:ea typeface="Times New Roman" pitchFamily="18" charset="0"/>
                <a:cs typeface="Arial" pitchFamily="34" charset="0"/>
              </a:rPr>
              <a:t>ع</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طرية والزيوت العطرية الدستورية </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1 سنة كحد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اعظمي</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بمعزل عن الضوء, الهواء, الحرارة</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في البراد).</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حفظ تحت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الآزوت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1">
                                            <p:txEl>
                                              <p:pRg st="5" end="5"/>
                                            </p:txEl>
                                          </p:spTgt>
                                        </p:tgtEl>
                                        <p:attrNameLst>
                                          <p:attrName>style.visibility</p:attrName>
                                        </p:attrNameLst>
                                      </p:cBhvr>
                                      <p:to>
                                        <p:strVal val="visible"/>
                                      </p:to>
                                    </p:set>
                                    <p:animEffect transition="in" filter="fade">
                                      <p:cBhvr>
                                        <p:cTn id="7" dur="2000"/>
                                        <p:tgtEl>
                                          <p:spTgt spid="6656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561">
                                            <p:txEl>
                                              <p:pRg st="7" end="7"/>
                                            </p:txEl>
                                          </p:spTgt>
                                        </p:tgtEl>
                                        <p:attrNameLst>
                                          <p:attrName>style.visibility</p:attrName>
                                        </p:attrNameLst>
                                      </p:cBhvr>
                                      <p:to>
                                        <p:strVal val="visible"/>
                                      </p:to>
                                    </p:set>
                                    <p:animEffect transition="in" filter="fade">
                                      <p:cBhvr>
                                        <p:cTn id="10" dur="2000"/>
                                        <p:tgtEl>
                                          <p:spTgt spid="66561">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561">
                                            <p:txEl>
                                              <p:pRg st="8" end="8"/>
                                            </p:txEl>
                                          </p:spTgt>
                                        </p:tgtEl>
                                        <p:attrNameLst>
                                          <p:attrName>style.visibility</p:attrName>
                                        </p:attrNameLst>
                                      </p:cBhvr>
                                      <p:to>
                                        <p:strVal val="visible"/>
                                      </p:to>
                                    </p:set>
                                    <p:animEffect transition="in" filter="fade">
                                      <p:cBhvr>
                                        <p:cTn id="13" dur="2000"/>
                                        <p:tgtEl>
                                          <p:spTgt spid="66561">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6561">
                                            <p:txEl>
                                              <p:pRg st="9" end="9"/>
                                            </p:txEl>
                                          </p:spTgt>
                                        </p:tgtEl>
                                        <p:attrNameLst>
                                          <p:attrName>style.visibility</p:attrName>
                                        </p:attrNameLst>
                                      </p:cBhvr>
                                      <p:to>
                                        <p:strVal val="visible"/>
                                      </p:to>
                                    </p:set>
                                    <p:animEffect transition="in" filter="fade">
                                      <p:cBhvr>
                                        <p:cTn id="16" dur="2000"/>
                                        <p:tgtEl>
                                          <p:spTgt spid="6656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 y="140434"/>
            <a:ext cx="896448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خصائص </a:t>
            </a:r>
            <a:r>
              <a:rPr kumimoji="0" lang="ar-SA"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a:t>
            </a:r>
            <a:r>
              <a:rPr kumimoji="0" lang="ar-SY" sz="3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فارماكولوجية</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و</a:t>
            </a:r>
            <a:r>
              <a:rPr kumimoji="0" lang="ar-SA"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سمية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مقدمة: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النباتات الحاوية على زيوت عطرية هي نباتات قد يكون فيها الزيت العطري هو المركب الفعال الأساسي أو قد تكون حاوية على مركبات فعالة أخرى بالإضافة للزيت العطري.</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هي محبة للدسم, ممتصة بشكل جيد جدا عبر الجلد والأغشية المخاطية (سبب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حوادث عرضية), تجتاز الحاجز الدموي الدماغي و الحاجز المشيمي, تعبر عبر الحليب, استقلاب و اطراح سريع بشكل عام.</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3">
                                            <p:txEl>
                                              <p:pRg st="4" end="4"/>
                                            </p:txEl>
                                          </p:spTgt>
                                        </p:tgtEl>
                                        <p:attrNameLst>
                                          <p:attrName>style.visibility</p:attrName>
                                        </p:attrNameLst>
                                      </p:cBhvr>
                                      <p:to>
                                        <p:strVal val="visible"/>
                                      </p:to>
                                    </p:set>
                                    <p:animEffect transition="in" filter="fade">
                                      <p:cBhvr>
                                        <p:cTn id="7" dur="2000"/>
                                        <p:tgtEl>
                                          <p:spTgt spid="645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311750"/>
            <a:ext cx="896448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خصائص </a:t>
            </a:r>
            <a:r>
              <a:rPr kumimoji="0" lang="ar-SY" sz="3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فارماكولوجية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عادة تكون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مطهرات : مضادات جرثومية, مضادات فطرية مثل القرفة</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ل</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افاندر</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القرنفل.</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محمرات للجلد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و</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مخرشات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مثل الزيوت العطرية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التربينية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استعمال خارجي في حالات الآلام.</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مهضمة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فهي مضادة لتشنج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و</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طاردة للريح ← خواص مهدئة مثل أزهار البرتقال, المليسة الدستورية.</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ملاحظة : تأثير النبات الطبي الحاوي على زيت عطري غير مرتبط دائما بالزيت العطري مثل إكليل الجبل حيث إن الأجزاء الهوائية لها تأثير مفرغ للصفراء في حين أن الزيت العطري مطهر.</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5">
                                            <p:txEl>
                                              <p:pRg st="6" end="6"/>
                                            </p:txEl>
                                          </p:spTgt>
                                        </p:tgtEl>
                                        <p:attrNameLst>
                                          <p:attrName>style.visibility</p:attrName>
                                        </p:attrNameLst>
                                      </p:cBhvr>
                                      <p:to>
                                        <p:strVal val="visible"/>
                                      </p:to>
                                    </p:set>
                                    <p:animEffect transition="in" filter="fade">
                                      <p:cBhvr>
                                        <p:cTn id="7" dur="2000"/>
                                        <p:tgtEl>
                                          <p:spTgt spid="624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001603" y="93980"/>
            <a:ext cx="6923755" cy="30469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سمية الزيوت العطرية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سمية مهمة أحيانا خارج شروط الاستعمال الطبيعية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موضعية أو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جهازية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اختلاف مهم بالنسبة للمعالجة التقليدية بالنباتات.</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عادة حوادث موت بسبب استعمال كميات كبيرة.</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07504" y="-47709"/>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سمية الزيوت العطرية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algn="r" rtl="1"/>
            <a:r>
              <a:rPr lang="ar-SY" sz="3200" b="1" dirty="0"/>
              <a:t>سمية حادة :</a:t>
            </a:r>
            <a:endParaRPr lang="fr-FR" sz="3200" dirty="0"/>
          </a:p>
          <a:p>
            <a:pPr algn="r" rtl="1"/>
            <a:r>
              <a:rPr lang="ar-SY" sz="3200" dirty="0"/>
              <a:t>عن طريق </a:t>
            </a:r>
            <a:r>
              <a:rPr lang="ar-SY" sz="3200" dirty="0" err="1"/>
              <a:t>الفم:</a:t>
            </a:r>
            <a:r>
              <a:rPr lang="ar-SY" sz="3200" dirty="0"/>
              <a:t>  </a:t>
            </a:r>
            <a:r>
              <a:rPr lang="en-US" sz="3200" dirty="0"/>
              <a:t>DL</a:t>
            </a:r>
            <a:r>
              <a:rPr lang="en-US" sz="2400" dirty="0"/>
              <a:t>50</a:t>
            </a:r>
            <a:r>
              <a:rPr lang="ar-SY" sz="3200" dirty="0"/>
              <a:t>  </a:t>
            </a:r>
            <a:r>
              <a:rPr lang="ar-SY" sz="3200" b="1" dirty="0"/>
              <a:t>←</a:t>
            </a:r>
            <a:r>
              <a:rPr lang="ar-SY" sz="3200" dirty="0"/>
              <a:t> عادة &gt; من 5 غ </a:t>
            </a:r>
            <a:r>
              <a:rPr lang="en-US" sz="3200" dirty="0"/>
              <a:t>/</a:t>
            </a:r>
            <a:r>
              <a:rPr lang="ar-SY" sz="3200" dirty="0"/>
              <a:t> كغم , البابونج, السيترونيلا, مارجولين, لافاندر.</a:t>
            </a:r>
            <a:endParaRPr lang="fr-FR" sz="3200" dirty="0"/>
          </a:p>
          <a:p>
            <a:pPr algn="r" rtl="1"/>
            <a:endParaRPr lang="fr-FR" dirty="0"/>
          </a:p>
          <a:p>
            <a:pPr algn="r" rtl="1"/>
            <a:r>
              <a:rPr lang="ar-SY" sz="3200" dirty="0"/>
              <a:t>		       </a:t>
            </a:r>
            <a:r>
              <a:rPr lang="fr-FR" sz="3200" dirty="0"/>
              <a:t>      </a:t>
            </a:r>
            <a:r>
              <a:rPr lang="ar-SY" sz="3200" b="1" dirty="0"/>
              <a:t>←</a:t>
            </a:r>
            <a:r>
              <a:rPr lang="ar-SY" sz="3200" dirty="0"/>
              <a:t> من 2-5 </a:t>
            </a:r>
            <a:r>
              <a:rPr lang="ar-SY" sz="3200" dirty="0" err="1"/>
              <a:t>غ</a:t>
            </a:r>
            <a:r>
              <a:rPr lang="ar-SY" sz="3200" dirty="0"/>
              <a:t> </a:t>
            </a:r>
            <a:r>
              <a:rPr lang="en-US" sz="3200" dirty="0"/>
              <a:t>/</a:t>
            </a:r>
            <a:r>
              <a:rPr lang="ar-SY" sz="3200" dirty="0"/>
              <a:t>كغم : يانسون, اوكاليبتوس, قرنفل, الجرعة القاتلة ( أي </a:t>
            </a:r>
            <a:r>
              <a:rPr lang="en-US" sz="3200" dirty="0"/>
              <a:t>DL</a:t>
            </a:r>
            <a:r>
              <a:rPr lang="ar-SY" sz="3200" dirty="0"/>
              <a:t> ) حوالي 10مل من الزيت العطري عند الإنسان.</a:t>
            </a:r>
            <a:endParaRPr lang="fr-FR" sz="3200" dirty="0"/>
          </a:p>
          <a:p>
            <a:pPr algn="r" rtl="1"/>
            <a:r>
              <a:rPr lang="ar-SY" sz="3200" dirty="0"/>
              <a:t>		       </a:t>
            </a:r>
            <a:r>
              <a:rPr lang="fr-FR" sz="3200" dirty="0"/>
              <a:t>      </a:t>
            </a:r>
            <a:r>
              <a:rPr lang="ar-SY" sz="3200" b="1" dirty="0"/>
              <a:t>←</a:t>
            </a:r>
            <a:r>
              <a:rPr lang="ar-SY" sz="3200" dirty="0"/>
              <a:t> 1-2 </a:t>
            </a:r>
            <a:r>
              <a:rPr lang="ar-SY" sz="3200" dirty="0" err="1"/>
              <a:t>غ</a:t>
            </a:r>
            <a:r>
              <a:rPr lang="ar-SY" sz="3200" dirty="0"/>
              <a:t> </a:t>
            </a:r>
            <a:r>
              <a:rPr lang="en-US" sz="3200" dirty="0"/>
              <a:t>/</a:t>
            </a:r>
            <a:r>
              <a:rPr lang="ar-SY" sz="3200" dirty="0"/>
              <a:t> كغم : حبق, طرخون (</a:t>
            </a:r>
            <a:r>
              <a:rPr lang="en-US" sz="3200" dirty="0"/>
              <a:t>estragon</a:t>
            </a:r>
            <a:r>
              <a:rPr lang="ar-SY" sz="3200" dirty="0"/>
              <a:t>) , زوفاء( </a:t>
            </a:r>
            <a:r>
              <a:rPr lang="en-US" sz="3200" dirty="0" err="1"/>
              <a:t>hysope</a:t>
            </a:r>
            <a:r>
              <a:rPr lang="ar-SY" sz="3200" dirty="0"/>
              <a:t>), </a:t>
            </a:r>
            <a:r>
              <a:rPr lang="ar-SY" sz="3200" dirty="0" err="1"/>
              <a:t>مرتكوش</a:t>
            </a:r>
            <a:endParaRPr lang="fr-FR" sz="3200" dirty="0"/>
          </a:p>
          <a:p>
            <a:pPr algn="r" rtl="1"/>
            <a:endParaRPr lang="fr-FR" sz="1600" dirty="0"/>
          </a:p>
          <a:p>
            <a:pPr algn="r" rtl="1"/>
            <a:r>
              <a:rPr lang="ar-SY" sz="3200" dirty="0"/>
              <a:t>	    	       </a:t>
            </a:r>
            <a:r>
              <a:rPr lang="fr-FR" sz="3200" dirty="0"/>
              <a:t>      </a:t>
            </a:r>
            <a:r>
              <a:rPr lang="ar-SY" sz="3200" b="1" dirty="0"/>
              <a:t>←</a:t>
            </a:r>
            <a:r>
              <a:rPr lang="ar-SY" sz="3200" dirty="0"/>
              <a:t> &lt; 1غ </a:t>
            </a:r>
            <a:r>
              <a:rPr lang="en-US" sz="3200" dirty="0"/>
              <a:t>/</a:t>
            </a:r>
            <a:r>
              <a:rPr lang="ar-SY" sz="3200" dirty="0"/>
              <a:t> كغم : بولدو, خردل , الجرعة القاتلة قد تعادل ملعقة صغيرة. يوجد زيوت عطرية سامة باستخدامات استثنائية : اللوز المر, الأرنيكا, الخردل </a:t>
            </a:r>
            <a:r>
              <a:rPr lang="en-US" sz="3200" i="1" dirty="0" err="1"/>
              <a:t>Brassica</a:t>
            </a:r>
            <a:r>
              <a:rPr lang="en-US" sz="3200" i="1" dirty="0"/>
              <a:t> </a:t>
            </a:r>
            <a:r>
              <a:rPr lang="en-US" sz="3200" i="1" dirty="0" err="1"/>
              <a:t>nigra</a:t>
            </a:r>
            <a:r>
              <a:rPr lang="ar-SY" sz="3200" dirty="0"/>
              <a:t>.....</a:t>
            </a:r>
            <a:endParaRPr lang="fr-F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1" y="179636"/>
            <a:ext cx="9144001"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SY" sz="3200" b="1" dirty="0">
                <a:latin typeface="Arial" pitchFamily="34" charset="0"/>
                <a:ea typeface="Times New Roman" pitchFamily="18" charset="0"/>
                <a:cs typeface="Arial" pitchFamily="34" charset="0"/>
              </a:rPr>
              <a:t>سمية الزيوت العطرية</a:t>
            </a:r>
            <a:endParaRPr lang="fr-FR" sz="3200" dirty="0">
              <a:latin typeface="Arial"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r-FR" sz="10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ملاحظة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:المركبات السامة مع قيمة </a:t>
            </a:r>
            <a:r>
              <a:rPr kumimoji="0" lang="fr-FR"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DL</a:t>
            </a:r>
            <a:r>
              <a:rPr kumimoji="0" lang="fr-FR" b="0" i="0" u="sng" strike="noStrike" cap="none" normalizeH="0" baseline="0" dirty="0">
                <a:ln>
                  <a:noFill/>
                </a:ln>
                <a:solidFill>
                  <a:schemeClr val="tx1"/>
                </a:solidFill>
                <a:effectLst/>
                <a:latin typeface="Arial" pitchFamily="34" charset="0"/>
                <a:ea typeface="Times New Roman" pitchFamily="18" charset="0"/>
                <a:cs typeface="Arial" pitchFamily="34" charset="0"/>
              </a:rPr>
              <a:t>50</a:t>
            </a: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 عن طريق الفم,</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تم رصد العديد من حوادث الموت</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
        <p:nvSpPr>
          <p:cNvPr id="129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29026" name="Object 2"/>
          <p:cNvGraphicFramePr>
            <a:graphicFrameLocks noChangeAspect="1"/>
          </p:cNvGraphicFramePr>
          <p:nvPr/>
        </p:nvGraphicFramePr>
        <p:xfrm>
          <a:off x="36512" y="2128917"/>
          <a:ext cx="9144000" cy="4324419"/>
        </p:xfrm>
        <a:graphic>
          <a:graphicData uri="http://schemas.openxmlformats.org/presentationml/2006/ole">
            <mc:AlternateContent xmlns:mc="http://schemas.openxmlformats.org/markup-compatibility/2006">
              <mc:Choice xmlns:v="urn:schemas-microsoft-com:vml" Requires="v">
                <p:oleObj spid="_x0000_s4097" name="CS ChemDraw Drawing" r:id="rId4" imgW="5915817" imgH="2793189" progId="">
                  <p:embed/>
                </p:oleObj>
              </mc:Choice>
              <mc:Fallback>
                <p:oleObj name="CS ChemDraw Drawing" r:id="rId4" imgW="5915817" imgH="2793189" progId="">
                  <p:embed/>
                  <p:pic>
                    <p:nvPicPr>
                      <p:cNvPr id="129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2128917"/>
                        <a:ext cx="9144000" cy="4324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362853"/>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0" eaLnBrk="1" fontAlgn="base" latinLnBrk="0" hangingPunct="1">
              <a:lnSpc>
                <a:spcPct val="100000"/>
              </a:lnSpc>
              <a:spcBef>
                <a:spcPct val="0"/>
              </a:spcBef>
              <a:spcAft>
                <a:spcPct val="0"/>
              </a:spcAft>
              <a:buClrTx/>
              <a:buSzTx/>
              <a:buFontTx/>
              <a:buNone/>
              <a:tabLst>
                <a:tab pos="701675" algn="l"/>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tabLst>
                <a:tab pos="701675" algn="l"/>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تعريف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العلاج بالزيوت العطرية هو استخدام الزيت العطرية الدستورية, </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بعض الأخطار</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طرق الاستعمال (الإدخال)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Char char="•"/>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تنفسي (استنشاق) ← خطر التسمم عند الأطفال.</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Char char="•"/>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جلدي : تدليك (تمديد بزيوت نباتية أو استخدامها نقية).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←خصائص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محسسة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أو كاوية لبعض الزيوت العطرية.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←سمية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جهازية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كامنة.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Char char="•"/>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فموي :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خطر تخريش الأنبوب الهضمي.</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457200" algn="justLow" defTabSz="914400" rtl="1" eaLnBrk="0" fontAlgn="base" latinLnBrk="0" hangingPunct="0">
              <a:lnSpc>
                <a:spcPct val="100000"/>
              </a:lnSpc>
              <a:spcBef>
                <a:spcPct val="0"/>
              </a:spcBef>
              <a:spcAft>
                <a:spcPct val="0"/>
              </a:spcAft>
              <a:buClrTx/>
              <a:buSzTx/>
              <a:buFontTx/>
              <a:buNone/>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سمية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جهازية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كامنة.</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6512" y="72494"/>
            <a:ext cx="91440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مكونات الزيوت العطرية ذات التأثير الكاوي</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أوجينول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كاوي- سمية جلدية (القرنفل).</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فينولات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أخرى-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ألدهيدات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عطرية : تأثير كاوي أقل أهمية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tabLst/>
            </a:pPr>
            <a:r>
              <a:rPr lang="fr-FR" sz="3200" dirty="0">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ألدهيد</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القرفة (القرفة)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6977" name="Object 1"/>
          <p:cNvGraphicFramePr>
            <a:graphicFrameLocks noChangeAspect="1"/>
          </p:cNvGraphicFramePr>
          <p:nvPr/>
        </p:nvGraphicFramePr>
        <p:xfrm>
          <a:off x="35496" y="1583866"/>
          <a:ext cx="4176464" cy="2205174"/>
        </p:xfrm>
        <a:graphic>
          <a:graphicData uri="http://schemas.openxmlformats.org/presentationml/2006/ole">
            <mc:AlternateContent xmlns:mc="http://schemas.openxmlformats.org/markup-compatibility/2006">
              <mc:Choice xmlns:v="urn:schemas-microsoft-com:vml" Requires="v">
                <p:oleObj spid="_x0000_s5121" name="CS ChemDraw Drawing" r:id="rId4" imgW="2384453" imgH="1260002" progId="">
                  <p:embed/>
                </p:oleObj>
              </mc:Choice>
              <mc:Fallback>
                <p:oleObj name="CS ChemDraw Drawing" r:id="rId4" imgW="2384453" imgH="1260002" progId="">
                  <p:embed/>
                  <p:pic>
                    <p:nvPicPr>
                      <p:cNvPr id="126977"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583866"/>
                        <a:ext cx="4176464" cy="2205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79" name="Rectangle 3"/>
          <p:cNvSpPr>
            <a:spLocks noChangeArrowheads="1"/>
          </p:cNvSpPr>
          <p:nvPr/>
        </p:nvSpPr>
        <p:spPr bwMode="auto">
          <a:xfrm>
            <a:off x="0" y="3778002"/>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زيوت عطرية أخرى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مخرشة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الخردل,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الزعتر</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ملاحظة هامة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الزيوت العطرية الحاوية على هذه الجزيئات هي ممنوعة عند المرأة الحامل و الأطفال &gt; 3 </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7 سنوات, عمليا لا نستخدمها عبر الفم إلا عند البالغين.</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ملاحظة 2</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خطورة الزيت العطري لا تعني خطورة العقار (بقدونس, زعتر).</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
          <p:cNvPicPr>
            <a:picLocks noChangeAspect="1" noChangeArrowheads="1"/>
          </p:cNvPicPr>
          <p:nvPr/>
        </p:nvPicPr>
        <p:blipFill>
          <a:blip r:embed="rId3" cstate="print"/>
          <a:srcRect/>
          <a:stretch>
            <a:fillRect/>
          </a:stretch>
        </p:blipFill>
        <p:spPr bwMode="auto">
          <a:xfrm>
            <a:off x="3511996" y="1272877"/>
            <a:ext cx="5524500" cy="5324475"/>
          </a:xfrm>
          <a:prstGeom prst="rect">
            <a:avLst/>
          </a:prstGeom>
          <a:noFill/>
          <a:ln w="9525">
            <a:noFill/>
            <a:miter lim="800000"/>
            <a:headEnd/>
            <a:tailEnd/>
          </a:ln>
        </p:spPr>
      </p:pic>
      <p:sp>
        <p:nvSpPr>
          <p:cNvPr id="124930" name="Rectangle 2"/>
          <p:cNvSpPr>
            <a:spLocks noChangeArrowheads="1"/>
          </p:cNvSpPr>
          <p:nvPr/>
        </p:nvSpPr>
        <p:spPr bwMode="auto">
          <a:xfrm>
            <a:off x="1" y="908720"/>
            <a:ext cx="341987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الاوكاليبتوس</a:t>
            </a: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1" u="none" strike="noStrike" cap="none" normalizeH="0" baseline="0" dirty="0">
                <a:ln>
                  <a:noFill/>
                </a:ln>
                <a:solidFill>
                  <a:schemeClr val="tx1"/>
                </a:solidFill>
                <a:effectLst/>
                <a:latin typeface="Arial" pitchFamily="34" charset="0"/>
                <a:ea typeface="Times New Roman" pitchFamily="18" charset="0"/>
                <a:cs typeface="Arial" pitchFamily="34" charset="0"/>
              </a:rPr>
              <a:t>Eucalyptus </a:t>
            </a:r>
            <a:r>
              <a:rPr kumimoji="0" lang="en-US" sz="28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globulus</a:t>
            </a:r>
            <a:r>
              <a:rPr kumimoji="0" lang="en-US" sz="28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Myrtaceae</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ar-SY"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الاوراق</a:t>
            </a: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 30 مل</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كغ</a:t>
            </a: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المركب </a:t>
            </a:r>
            <a:r>
              <a:rPr kumimoji="0" lang="ar-SY"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الاعظمي</a:t>
            </a: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Eucalyptol</a:t>
            </a: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الجرعة السامة من الزيت العطري 4 مل عن طريق الفم.</a:t>
            </a:r>
            <a:endParaRPr kumimoji="0" lang="fr-FR"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الاستخدام : مطهر في التجميل( كريمات, هلام, زيوت تدليك, شامبو).</a:t>
            </a:r>
            <a:endParaRPr kumimoji="0" lang="ar-SY" sz="2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1531745" y="116632"/>
            <a:ext cx="6080511" cy="584775"/>
          </a:xfrm>
          <a:prstGeom prst="rect">
            <a:avLst/>
          </a:prstGeom>
        </p:spPr>
        <p:txBody>
          <a:bodyPr wrap="none">
            <a:spAutoFit/>
          </a:bodyPr>
          <a:lstStyle/>
          <a:p>
            <a:pPr lvl="0" algn="justLow" rtl="1" eaLnBrk="0" fontAlgn="base" hangingPunct="0">
              <a:spcBef>
                <a:spcPct val="0"/>
              </a:spcBef>
              <a:spcAft>
                <a:spcPct val="0"/>
              </a:spcAft>
              <a:buFontTx/>
              <a:buChar char="•"/>
            </a:pPr>
            <a:r>
              <a:rPr lang="ar-SY" sz="3200" b="1" u="sng" dirty="0">
                <a:latin typeface="Arial" pitchFamily="34" charset="0"/>
                <a:ea typeface="Times New Roman" pitchFamily="18" charset="0"/>
                <a:cs typeface="Arial" pitchFamily="34" charset="0"/>
              </a:rPr>
              <a:t>النباتات الحاوية على زيوت عطرية سامة : </a:t>
            </a:r>
            <a:endParaRPr lang="fr-FR" sz="3200" b="1"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1" y="1412776"/>
            <a:ext cx="34198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SY" sz="2800" dirty="0" err="1"/>
              <a:t>العفص</a:t>
            </a:r>
            <a:endParaRPr kumimoji="0" lang="fr-FR" sz="2800" b="0" i="0" u="none" strike="noStrike" cap="none" normalizeH="0" baseline="0" dirty="0">
              <a:ln>
                <a:noFill/>
              </a:ln>
              <a:solidFill>
                <a:schemeClr val="tx1"/>
              </a:solidFill>
              <a:effectLst/>
              <a:latin typeface="Arial" pitchFamily="34" charset="0"/>
              <a:cs typeface="Arial" pitchFamily="34" charset="0"/>
            </a:endParaRPr>
          </a:p>
          <a:p>
            <a:pPr algn="r" rtl="1"/>
            <a:r>
              <a:rPr lang="en-US" sz="2800" dirty="0" err="1"/>
              <a:t>Thuyas</a:t>
            </a:r>
            <a:r>
              <a:rPr lang="en-US" sz="2800" dirty="0"/>
              <a:t> </a:t>
            </a:r>
            <a:r>
              <a:rPr lang="ar-SY" sz="2800" dirty="0"/>
              <a:t>  , </a:t>
            </a:r>
            <a:r>
              <a:rPr lang="en-US" sz="2800" b="1" dirty="0" err="1"/>
              <a:t>Thuja</a:t>
            </a:r>
            <a:r>
              <a:rPr lang="en-US" sz="2800" b="1" dirty="0"/>
              <a:t> </a:t>
            </a:r>
            <a:r>
              <a:rPr lang="en-US" sz="2800" dirty="0"/>
              <a:t>spp. </a:t>
            </a:r>
            <a:r>
              <a:rPr lang="ar-SY" sz="2800" dirty="0"/>
              <a:t> , </a:t>
            </a:r>
            <a:r>
              <a:rPr lang="en-US" sz="2800" dirty="0" err="1"/>
              <a:t>Cupressaceae</a:t>
            </a:r>
            <a:r>
              <a:rPr lang="en-US" sz="2800" dirty="0"/>
              <a:t> </a:t>
            </a:r>
            <a:r>
              <a:rPr lang="ar-SY" sz="2800" dirty="0"/>
              <a:t> , الأوراق, المركب </a:t>
            </a:r>
            <a:r>
              <a:rPr lang="ar-SY" sz="2800" dirty="0" err="1"/>
              <a:t>الأعظمي</a:t>
            </a:r>
            <a:r>
              <a:rPr lang="ar-SY" sz="2800" dirty="0"/>
              <a:t> :</a:t>
            </a:r>
            <a:r>
              <a:rPr lang="en-US" sz="2800" dirty="0"/>
              <a:t> </a:t>
            </a:r>
            <a:r>
              <a:rPr lang="en-US" sz="2800" dirty="0" err="1"/>
              <a:t>thuyone</a:t>
            </a:r>
            <a:r>
              <a:rPr lang="en-US" sz="2800" dirty="0"/>
              <a:t> </a:t>
            </a:r>
            <a:r>
              <a:rPr lang="ar-SY" sz="2800" dirty="0"/>
              <a:t>  </a:t>
            </a:r>
            <a:endParaRPr lang="fr-FR" sz="2800" dirty="0"/>
          </a:p>
        </p:txBody>
      </p:sp>
      <p:sp>
        <p:nvSpPr>
          <p:cNvPr id="4" name="Rectangle 3"/>
          <p:cNvSpPr/>
          <p:nvPr/>
        </p:nvSpPr>
        <p:spPr>
          <a:xfrm>
            <a:off x="1531745" y="116632"/>
            <a:ext cx="6080511" cy="584775"/>
          </a:xfrm>
          <a:prstGeom prst="rect">
            <a:avLst/>
          </a:prstGeom>
        </p:spPr>
        <p:txBody>
          <a:bodyPr wrap="none">
            <a:spAutoFit/>
          </a:bodyPr>
          <a:lstStyle/>
          <a:p>
            <a:pPr lvl="0" algn="justLow" rtl="1" eaLnBrk="0" fontAlgn="base" hangingPunct="0">
              <a:spcBef>
                <a:spcPct val="0"/>
              </a:spcBef>
              <a:spcAft>
                <a:spcPct val="0"/>
              </a:spcAft>
              <a:buFontTx/>
              <a:buChar char="•"/>
            </a:pPr>
            <a:r>
              <a:rPr lang="ar-SY" sz="3200" b="1" u="sng" dirty="0">
                <a:latin typeface="Arial" pitchFamily="34" charset="0"/>
                <a:ea typeface="Times New Roman" pitchFamily="18" charset="0"/>
                <a:cs typeface="Arial" pitchFamily="34" charset="0"/>
              </a:rPr>
              <a:t>النباتات الحاوية على زيوت عطرية سامة : </a:t>
            </a:r>
            <a:endParaRPr lang="fr-FR" sz="3200" b="1" dirty="0">
              <a:latin typeface="Arial" pitchFamily="34" charset="0"/>
              <a:cs typeface="Arial" pitchFamily="34" charset="0"/>
            </a:endParaRPr>
          </a:p>
        </p:txBody>
      </p:sp>
      <p:graphicFrame>
        <p:nvGraphicFramePr>
          <p:cNvPr id="162820" name="Object 4"/>
          <p:cNvGraphicFramePr>
            <a:graphicFrameLocks noChangeAspect="1"/>
          </p:cNvGraphicFramePr>
          <p:nvPr/>
        </p:nvGraphicFramePr>
        <p:xfrm>
          <a:off x="899592" y="3933056"/>
          <a:ext cx="1776413" cy="2514600"/>
        </p:xfrm>
        <a:graphic>
          <a:graphicData uri="http://schemas.openxmlformats.org/presentationml/2006/ole">
            <mc:AlternateContent xmlns:mc="http://schemas.openxmlformats.org/markup-compatibility/2006">
              <mc:Choice xmlns:v="urn:schemas-microsoft-com:vml" Requires="v">
                <p:oleObj spid="_x0000_s6145" name="CS ChemDraw Drawing" r:id="rId4" imgW="866160" imgH="1217520" progId="">
                  <p:embed/>
                </p:oleObj>
              </mc:Choice>
              <mc:Fallback>
                <p:oleObj name="CS ChemDraw Drawing" r:id="rId4" imgW="866160" imgH="1217520" progId="">
                  <p:embed/>
                  <p:pic>
                    <p:nvPicPr>
                      <p:cNvPr id="1628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933056"/>
                        <a:ext cx="1776413"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843" name="Picture 3"/>
          <p:cNvPicPr>
            <a:picLocks noChangeAspect="1" noChangeArrowheads="1"/>
          </p:cNvPicPr>
          <p:nvPr/>
        </p:nvPicPr>
        <p:blipFill>
          <a:blip r:embed="rId6" cstate="print"/>
          <a:srcRect/>
          <a:stretch>
            <a:fillRect/>
          </a:stretch>
        </p:blipFill>
        <p:spPr bwMode="auto">
          <a:xfrm>
            <a:off x="3851920" y="1041226"/>
            <a:ext cx="3333750" cy="57721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2" name="Picture 6"/>
          <p:cNvPicPr>
            <a:picLocks noChangeAspect="1" noChangeArrowheads="1"/>
          </p:cNvPicPr>
          <p:nvPr/>
        </p:nvPicPr>
        <p:blipFill>
          <a:blip r:embed="rId3" cstate="print"/>
          <a:srcRect/>
          <a:stretch>
            <a:fillRect/>
          </a:stretch>
        </p:blipFill>
        <p:spPr bwMode="auto">
          <a:xfrm>
            <a:off x="2987824" y="1268760"/>
            <a:ext cx="4686300" cy="5353050"/>
          </a:xfrm>
          <a:prstGeom prst="rect">
            <a:avLst/>
          </a:prstGeom>
          <a:noFill/>
          <a:ln w="9525">
            <a:noFill/>
            <a:miter lim="800000"/>
            <a:headEnd/>
            <a:tailEnd/>
          </a:ln>
        </p:spPr>
      </p:pic>
      <p:sp>
        <p:nvSpPr>
          <p:cNvPr id="124930" name="Rectangle 2"/>
          <p:cNvSpPr>
            <a:spLocks noChangeArrowheads="1"/>
          </p:cNvSpPr>
          <p:nvPr/>
        </p:nvSpPr>
        <p:spPr bwMode="auto">
          <a:xfrm>
            <a:off x="-288032" y="1255400"/>
            <a:ext cx="34198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cs typeface="Arial" pitchFamily="34" charset="0"/>
            </a:endParaRPr>
          </a:p>
          <a:p>
            <a:pPr algn="ctr" rtl="1"/>
            <a:r>
              <a:rPr lang="ar-SY" sz="2800" dirty="0" err="1"/>
              <a:t>أفسنتين</a:t>
            </a:r>
            <a:endParaRPr lang="fr-FR" sz="2800" dirty="0"/>
          </a:p>
          <a:p>
            <a:pPr algn="r" rtl="1"/>
            <a:r>
              <a:rPr lang="ar-SY" sz="2800" dirty="0"/>
              <a:t> </a:t>
            </a:r>
            <a:r>
              <a:rPr lang="en-US" sz="2800" dirty="0"/>
              <a:t>Artemisia </a:t>
            </a:r>
            <a:r>
              <a:rPr lang="en-US" sz="2800" dirty="0" err="1"/>
              <a:t>absithium</a:t>
            </a:r>
            <a:r>
              <a:rPr lang="ar-SY" sz="2800" dirty="0"/>
              <a:t> ,</a:t>
            </a:r>
            <a:r>
              <a:rPr lang="en-US" sz="2800" dirty="0"/>
              <a:t> </a:t>
            </a:r>
            <a:r>
              <a:rPr lang="en-US" sz="2800" dirty="0" err="1"/>
              <a:t>Asteraceae</a:t>
            </a:r>
            <a:r>
              <a:rPr lang="ar-SY" sz="2800" dirty="0"/>
              <a:t>,</a:t>
            </a:r>
            <a:endParaRPr lang="fr-FR" sz="2800" dirty="0"/>
          </a:p>
          <a:p>
            <a:pPr algn="r" rtl="1"/>
            <a:r>
              <a:rPr lang="ar-SY" sz="2800" dirty="0"/>
              <a:t> المركب </a:t>
            </a:r>
            <a:r>
              <a:rPr lang="ar-SY" sz="2800" dirty="0" err="1"/>
              <a:t>الأعظمي</a:t>
            </a:r>
            <a:r>
              <a:rPr lang="ar-SY" sz="2800" dirty="0"/>
              <a:t> : </a:t>
            </a:r>
            <a:r>
              <a:rPr lang="en-US" sz="2800" dirty="0" err="1"/>
              <a:t>thuyone</a:t>
            </a:r>
            <a:r>
              <a:rPr lang="ar-SY" sz="2800" dirty="0"/>
              <a:t> . </a:t>
            </a:r>
            <a:endParaRPr lang="fr-FR" sz="2800" dirty="0"/>
          </a:p>
        </p:txBody>
      </p:sp>
      <p:sp>
        <p:nvSpPr>
          <p:cNvPr id="4" name="Rectangle 3"/>
          <p:cNvSpPr/>
          <p:nvPr/>
        </p:nvSpPr>
        <p:spPr>
          <a:xfrm>
            <a:off x="1531745" y="116632"/>
            <a:ext cx="6080511" cy="584775"/>
          </a:xfrm>
          <a:prstGeom prst="rect">
            <a:avLst/>
          </a:prstGeom>
        </p:spPr>
        <p:txBody>
          <a:bodyPr wrap="none">
            <a:spAutoFit/>
          </a:bodyPr>
          <a:lstStyle/>
          <a:p>
            <a:pPr lvl="0" algn="justLow" rtl="1" eaLnBrk="0" fontAlgn="base" hangingPunct="0">
              <a:spcBef>
                <a:spcPct val="0"/>
              </a:spcBef>
              <a:spcAft>
                <a:spcPct val="0"/>
              </a:spcAft>
              <a:buFontTx/>
              <a:buChar char="•"/>
            </a:pPr>
            <a:r>
              <a:rPr lang="ar-SY" sz="3200" b="1" u="sng" dirty="0">
                <a:latin typeface="Arial" pitchFamily="34" charset="0"/>
                <a:ea typeface="Times New Roman" pitchFamily="18" charset="0"/>
                <a:cs typeface="Arial" pitchFamily="34" charset="0"/>
              </a:rPr>
              <a:t>النباتات الحاوية على زيوت عطرية سامة : </a:t>
            </a:r>
            <a:endParaRPr lang="fr-FR" sz="3200" b="1" dirty="0">
              <a:latin typeface="Arial" pitchFamily="34" charset="0"/>
              <a:cs typeface="Arial" pitchFamily="34" charset="0"/>
            </a:endParaRPr>
          </a:p>
        </p:txBody>
      </p:sp>
      <p:pic>
        <p:nvPicPr>
          <p:cNvPr id="162821" name="Picture 5"/>
          <p:cNvPicPr>
            <a:picLocks noChangeAspect="1" noChangeArrowheads="1"/>
          </p:cNvPicPr>
          <p:nvPr/>
        </p:nvPicPr>
        <p:blipFill>
          <a:blip r:embed="rId4" cstate="print"/>
          <a:srcRect/>
          <a:stretch>
            <a:fillRect/>
          </a:stretch>
        </p:blipFill>
        <p:spPr bwMode="auto">
          <a:xfrm>
            <a:off x="5244034" y="1268759"/>
            <a:ext cx="3936478" cy="537360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1745" y="116632"/>
            <a:ext cx="6080511" cy="584775"/>
          </a:xfrm>
          <a:prstGeom prst="rect">
            <a:avLst/>
          </a:prstGeom>
        </p:spPr>
        <p:txBody>
          <a:bodyPr wrap="none">
            <a:spAutoFit/>
          </a:bodyPr>
          <a:lstStyle/>
          <a:p>
            <a:pPr lvl="0" algn="justLow" rtl="1" eaLnBrk="0" fontAlgn="base" hangingPunct="0">
              <a:spcBef>
                <a:spcPct val="0"/>
              </a:spcBef>
              <a:spcAft>
                <a:spcPct val="0"/>
              </a:spcAft>
              <a:buFontTx/>
              <a:buChar char="•"/>
            </a:pPr>
            <a:r>
              <a:rPr lang="ar-SY" sz="3200" b="1" u="sng" dirty="0">
                <a:latin typeface="Arial" pitchFamily="34" charset="0"/>
                <a:ea typeface="Times New Roman" pitchFamily="18" charset="0"/>
                <a:cs typeface="Arial" pitchFamily="34" charset="0"/>
              </a:rPr>
              <a:t>النباتات الحاوية على زيوت عطرية سامة : </a:t>
            </a:r>
            <a:endParaRPr lang="fr-FR" sz="3200" b="1" dirty="0">
              <a:latin typeface="Arial" pitchFamily="34" charset="0"/>
              <a:cs typeface="Arial" pitchFamily="34" charset="0"/>
            </a:endParaRPr>
          </a:p>
        </p:txBody>
      </p:sp>
      <p:pic>
        <p:nvPicPr>
          <p:cNvPr id="122881" name="Picture 1"/>
          <p:cNvPicPr>
            <a:picLocks noChangeAspect="1" noChangeArrowheads="1"/>
          </p:cNvPicPr>
          <p:nvPr/>
        </p:nvPicPr>
        <p:blipFill>
          <a:blip r:embed="rId3" cstate="print"/>
          <a:srcRect/>
          <a:stretch>
            <a:fillRect/>
          </a:stretch>
        </p:blipFill>
        <p:spPr bwMode="auto">
          <a:xfrm>
            <a:off x="4860032" y="982935"/>
            <a:ext cx="3810000" cy="5686425"/>
          </a:xfrm>
          <a:prstGeom prst="rect">
            <a:avLst/>
          </a:prstGeom>
          <a:noFill/>
          <a:ln w="9525">
            <a:noFill/>
            <a:miter lim="800000"/>
            <a:headEnd/>
            <a:tailEnd/>
          </a:ln>
        </p:spPr>
      </p:pic>
      <p:sp>
        <p:nvSpPr>
          <p:cNvPr id="4" name="Rectangle 2"/>
          <p:cNvSpPr>
            <a:spLocks noChangeArrowheads="1"/>
          </p:cNvSpPr>
          <p:nvPr/>
        </p:nvSpPr>
        <p:spPr bwMode="auto">
          <a:xfrm>
            <a:off x="539552" y="1114866"/>
            <a:ext cx="381642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cs typeface="Arial" pitchFamily="34" charset="0"/>
            </a:endParaRPr>
          </a:p>
          <a:p>
            <a:pPr algn="ctr" rtl="1"/>
            <a:r>
              <a:rPr lang="fr-FR" sz="2800" dirty="0"/>
              <a:t> </a:t>
            </a:r>
            <a:r>
              <a:rPr lang="ar-SY" sz="2800" dirty="0" err="1"/>
              <a:t>الزوفاء</a:t>
            </a:r>
            <a:r>
              <a:rPr lang="ar-SY" sz="2800" dirty="0"/>
              <a:t> ,</a:t>
            </a:r>
            <a:r>
              <a:rPr lang="en-US" sz="2800" i="1" dirty="0"/>
              <a:t> </a:t>
            </a:r>
            <a:r>
              <a:rPr lang="en-US" sz="2800" i="1" dirty="0" err="1"/>
              <a:t>Hysopus</a:t>
            </a:r>
            <a:r>
              <a:rPr lang="en-US" sz="2800" i="1" dirty="0"/>
              <a:t> </a:t>
            </a:r>
          </a:p>
          <a:p>
            <a:pPr algn="ctr" rtl="1"/>
            <a:r>
              <a:rPr lang="en-US" sz="2800" i="1" dirty="0" err="1"/>
              <a:t>officinalis</a:t>
            </a:r>
            <a:r>
              <a:rPr lang="en-US" sz="2800" i="1" dirty="0"/>
              <a:t> </a:t>
            </a:r>
            <a:r>
              <a:rPr lang="ar-SY" sz="2800" dirty="0"/>
              <a:t>, </a:t>
            </a:r>
            <a:r>
              <a:rPr lang="en-US" sz="2800" dirty="0" err="1"/>
              <a:t>Lamiaceae</a:t>
            </a:r>
            <a:endParaRPr lang="en-US" sz="2800" dirty="0"/>
          </a:p>
          <a:p>
            <a:pPr algn="ctr" rtl="1"/>
            <a:r>
              <a:rPr lang="en-US" sz="2800" dirty="0"/>
              <a:t> </a:t>
            </a:r>
            <a:r>
              <a:rPr lang="ar-SY" sz="2800" dirty="0"/>
              <a:t> , الأقسام الهوائية,</a:t>
            </a:r>
            <a:endParaRPr lang="fr-FR" sz="2800" dirty="0"/>
          </a:p>
          <a:p>
            <a:pPr algn="ctr" rtl="1"/>
            <a:r>
              <a:rPr lang="ar-SY" sz="2800" dirty="0"/>
              <a:t> بين 3-10مل </a:t>
            </a:r>
            <a:r>
              <a:rPr lang="en-US" sz="2800" dirty="0"/>
              <a:t>/</a:t>
            </a:r>
            <a:r>
              <a:rPr lang="ar-SY" sz="2800" dirty="0"/>
              <a:t> </a:t>
            </a:r>
            <a:r>
              <a:rPr lang="ar-SY" sz="2800" dirty="0" err="1"/>
              <a:t>كغ</a:t>
            </a:r>
            <a:endParaRPr lang="fr-FR" sz="2800" dirty="0"/>
          </a:p>
          <a:p>
            <a:pPr algn="ctr" rtl="1"/>
            <a:r>
              <a:rPr lang="ar-SY" sz="2800" dirty="0"/>
              <a:t> المركب </a:t>
            </a:r>
            <a:r>
              <a:rPr lang="ar-SY" sz="2800" dirty="0" err="1"/>
              <a:t>الأعظمي</a:t>
            </a:r>
            <a:r>
              <a:rPr lang="ar-SY" sz="2800" dirty="0"/>
              <a:t> :</a:t>
            </a:r>
            <a:r>
              <a:rPr lang="en-US" sz="2800" dirty="0" err="1"/>
              <a:t>camphone</a:t>
            </a:r>
            <a:r>
              <a:rPr lang="en-US" sz="2800" dirty="0"/>
              <a:t> </a:t>
            </a:r>
            <a:r>
              <a:rPr lang="ar-SY" sz="2800" dirty="0"/>
              <a:t> 34-50 %, </a:t>
            </a:r>
            <a:r>
              <a:rPr lang="en-US" sz="2800" dirty="0" err="1"/>
              <a:t>isocamphone</a:t>
            </a:r>
            <a:r>
              <a:rPr lang="en-US" sz="2800" dirty="0"/>
              <a:t> </a:t>
            </a:r>
            <a:r>
              <a:rPr lang="ar-SY" sz="2800" dirty="0"/>
              <a:t>  5-17 %, </a:t>
            </a:r>
            <a:r>
              <a:rPr lang="en-US" sz="2800" dirty="0" err="1"/>
              <a:t>pinocamphone</a:t>
            </a:r>
            <a:r>
              <a:rPr lang="en-US" sz="2800" dirty="0"/>
              <a:t> </a:t>
            </a:r>
            <a:endParaRPr lang="fr-F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1745" y="116632"/>
            <a:ext cx="6080511" cy="584775"/>
          </a:xfrm>
          <a:prstGeom prst="rect">
            <a:avLst/>
          </a:prstGeom>
        </p:spPr>
        <p:txBody>
          <a:bodyPr wrap="none">
            <a:spAutoFit/>
          </a:bodyPr>
          <a:lstStyle/>
          <a:p>
            <a:pPr lvl="0" algn="justLow" rtl="1" eaLnBrk="0" fontAlgn="base" hangingPunct="0">
              <a:spcBef>
                <a:spcPct val="0"/>
              </a:spcBef>
              <a:spcAft>
                <a:spcPct val="0"/>
              </a:spcAft>
              <a:buFontTx/>
              <a:buChar char="•"/>
            </a:pPr>
            <a:r>
              <a:rPr lang="ar-SY" sz="3200" b="1" u="sng" dirty="0">
                <a:latin typeface="Arial" pitchFamily="34" charset="0"/>
                <a:ea typeface="Times New Roman" pitchFamily="18" charset="0"/>
                <a:cs typeface="Arial" pitchFamily="34" charset="0"/>
              </a:rPr>
              <a:t>النباتات الحاوية على زيوت عطرية سامة : </a:t>
            </a:r>
            <a:endParaRPr lang="fr-FR" sz="3200" b="1" dirty="0">
              <a:latin typeface="Arial" pitchFamily="34" charset="0"/>
              <a:cs typeface="Arial" pitchFamily="34" charset="0"/>
            </a:endParaRPr>
          </a:p>
        </p:txBody>
      </p:sp>
      <p:pic>
        <p:nvPicPr>
          <p:cNvPr id="120833" name="Picture 1"/>
          <p:cNvPicPr>
            <a:picLocks noChangeAspect="1" noChangeArrowheads="1"/>
          </p:cNvPicPr>
          <p:nvPr/>
        </p:nvPicPr>
        <p:blipFill>
          <a:blip r:embed="rId3" cstate="print"/>
          <a:srcRect/>
          <a:stretch>
            <a:fillRect/>
          </a:stretch>
        </p:blipFill>
        <p:spPr bwMode="auto">
          <a:xfrm>
            <a:off x="4174182" y="908720"/>
            <a:ext cx="4286250" cy="5705475"/>
          </a:xfrm>
          <a:prstGeom prst="rect">
            <a:avLst/>
          </a:prstGeom>
          <a:noFill/>
          <a:ln w="9525">
            <a:noFill/>
            <a:miter lim="800000"/>
            <a:headEnd/>
            <a:tailEnd/>
          </a:ln>
        </p:spPr>
      </p:pic>
      <p:sp>
        <p:nvSpPr>
          <p:cNvPr id="4" name="Rectangle 2"/>
          <p:cNvSpPr>
            <a:spLocks noChangeArrowheads="1"/>
          </p:cNvSpPr>
          <p:nvPr/>
        </p:nvSpPr>
        <p:spPr bwMode="auto">
          <a:xfrm>
            <a:off x="395536" y="1330890"/>
            <a:ext cx="381642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cs typeface="Arial" pitchFamily="34" charset="0"/>
            </a:endParaRPr>
          </a:p>
          <a:p>
            <a:pPr algn="ctr" rtl="1"/>
            <a:r>
              <a:rPr lang="fr-FR" sz="2800" dirty="0"/>
              <a:t> </a:t>
            </a:r>
            <a:r>
              <a:rPr lang="ar-SY" sz="2800" dirty="0" err="1"/>
              <a:t>النعنع</a:t>
            </a:r>
            <a:r>
              <a:rPr lang="ar-SY" sz="2800" dirty="0"/>
              <a:t> الفلفلي</a:t>
            </a:r>
            <a:endParaRPr lang="fr-FR" sz="2800" dirty="0"/>
          </a:p>
          <a:p>
            <a:pPr algn="ctr" rtl="1"/>
            <a:r>
              <a:rPr lang="en-US" sz="2800" i="1" dirty="0" err="1"/>
              <a:t>Mentha</a:t>
            </a:r>
            <a:r>
              <a:rPr lang="en-US" sz="2800" i="1" dirty="0"/>
              <a:t> </a:t>
            </a:r>
            <a:r>
              <a:rPr lang="en-US" sz="2800" dirty="0"/>
              <a:t>x </a:t>
            </a:r>
            <a:r>
              <a:rPr lang="en-US" sz="2800" i="1" dirty="0" err="1"/>
              <a:t>piperata</a:t>
            </a:r>
            <a:r>
              <a:rPr lang="en-US" sz="2800" i="1" dirty="0"/>
              <a:t> </a:t>
            </a:r>
            <a:r>
              <a:rPr lang="ar-SY" sz="2800" dirty="0"/>
              <a:t> , </a:t>
            </a:r>
            <a:r>
              <a:rPr lang="en-US" sz="2800" dirty="0" err="1"/>
              <a:t>Lamiaceae</a:t>
            </a:r>
            <a:r>
              <a:rPr lang="en-US" sz="2800" dirty="0"/>
              <a:t> </a:t>
            </a:r>
            <a:r>
              <a:rPr lang="ar-SY" sz="2800" dirty="0"/>
              <a:t> </a:t>
            </a:r>
            <a:endParaRPr lang="fr-FR" sz="2800" dirty="0"/>
          </a:p>
          <a:p>
            <a:pPr algn="ctr" rtl="1"/>
            <a:r>
              <a:rPr lang="ar-SY" sz="2800" dirty="0"/>
              <a:t> الأجزاء الهوائية</a:t>
            </a:r>
            <a:endParaRPr lang="fr-FR" sz="2800" dirty="0"/>
          </a:p>
          <a:p>
            <a:pPr algn="ctr" rtl="1"/>
            <a:r>
              <a:rPr lang="ar-SY" sz="2800" dirty="0"/>
              <a:t>10-30مل </a:t>
            </a:r>
            <a:r>
              <a:rPr lang="ar-SA" sz="2800" dirty="0"/>
              <a:t>/</a:t>
            </a:r>
            <a:r>
              <a:rPr lang="ar-SY" sz="2800" dirty="0"/>
              <a:t> كغ</a:t>
            </a:r>
            <a:endParaRPr lang="fr-FR" sz="2800" dirty="0"/>
          </a:p>
          <a:p>
            <a:pPr algn="ctr" rtl="1"/>
            <a:r>
              <a:rPr lang="ar-SY" sz="2800" dirty="0"/>
              <a:t> المركب </a:t>
            </a:r>
            <a:r>
              <a:rPr lang="ar-SY" sz="2800" dirty="0" err="1"/>
              <a:t>الأعظمي</a:t>
            </a:r>
            <a:r>
              <a:rPr lang="ar-SY" sz="2800" dirty="0"/>
              <a:t> :</a:t>
            </a:r>
            <a:endParaRPr lang="fr-FR" sz="2800" dirty="0"/>
          </a:p>
          <a:p>
            <a:pPr algn="ctr" rtl="1"/>
            <a:r>
              <a:rPr lang="ar-SY" sz="2800" dirty="0"/>
              <a:t> </a:t>
            </a:r>
            <a:r>
              <a:rPr lang="en-US" sz="2800" dirty="0"/>
              <a:t>menthol</a:t>
            </a:r>
            <a:r>
              <a:rPr lang="ar-SY" sz="2800" dirty="0"/>
              <a:t>  30-50 %, </a:t>
            </a:r>
            <a:r>
              <a:rPr lang="ar-SY" sz="2800" dirty="0" err="1"/>
              <a:t>انتانات</a:t>
            </a:r>
            <a:r>
              <a:rPr lang="ar-SY" sz="2800" dirty="0"/>
              <a:t> </a:t>
            </a:r>
            <a:r>
              <a:rPr lang="en-US" sz="2800" dirty="0"/>
              <a:t>ENT</a:t>
            </a:r>
            <a:endParaRPr lang="fr-F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1745" y="116632"/>
            <a:ext cx="6080511" cy="584775"/>
          </a:xfrm>
          <a:prstGeom prst="rect">
            <a:avLst/>
          </a:prstGeom>
        </p:spPr>
        <p:txBody>
          <a:bodyPr wrap="none">
            <a:spAutoFit/>
          </a:bodyPr>
          <a:lstStyle/>
          <a:p>
            <a:pPr lvl="0" algn="justLow" rtl="1" eaLnBrk="0" fontAlgn="base" hangingPunct="0">
              <a:spcBef>
                <a:spcPct val="0"/>
              </a:spcBef>
              <a:spcAft>
                <a:spcPct val="0"/>
              </a:spcAft>
              <a:buFontTx/>
              <a:buChar char="•"/>
            </a:pPr>
            <a:r>
              <a:rPr lang="ar-SY" sz="3200" b="1" u="sng" dirty="0">
                <a:latin typeface="Arial" pitchFamily="34" charset="0"/>
                <a:ea typeface="Times New Roman" pitchFamily="18" charset="0"/>
                <a:cs typeface="Arial" pitchFamily="34" charset="0"/>
              </a:rPr>
              <a:t>النباتات الحاوية على زيوت عطرية سامة : </a:t>
            </a:r>
            <a:endParaRPr lang="fr-FR" sz="3200" b="1" dirty="0">
              <a:latin typeface="Arial" pitchFamily="34" charset="0"/>
              <a:cs typeface="Arial" pitchFamily="34" charset="0"/>
            </a:endParaRPr>
          </a:p>
        </p:txBody>
      </p:sp>
      <p:pic>
        <p:nvPicPr>
          <p:cNvPr id="118785" name="Picture 1"/>
          <p:cNvPicPr>
            <a:picLocks noChangeAspect="1" noChangeArrowheads="1"/>
          </p:cNvPicPr>
          <p:nvPr/>
        </p:nvPicPr>
        <p:blipFill>
          <a:blip r:embed="rId3" cstate="print"/>
          <a:srcRect/>
          <a:stretch>
            <a:fillRect/>
          </a:stretch>
        </p:blipFill>
        <p:spPr bwMode="auto">
          <a:xfrm>
            <a:off x="5396433" y="1124744"/>
            <a:ext cx="2847975" cy="3533775"/>
          </a:xfrm>
          <a:prstGeom prst="rect">
            <a:avLst/>
          </a:prstGeom>
          <a:noFill/>
          <a:ln w="9525">
            <a:noFill/>
            <a:miter lim="800000"/>
            <a:headEnd/>
            <a:tailEnd/>
          </a:ln>
        </p:spPr>
      </p:pic>
      <p:pic>
        <p:nvPicPr>
          <p:cNvPr id="118786" name="Picture 2"/>
          <p:cNvPicPr>
            <a:picLocks noChangeAspect="1" noChangeArrowheads="1"/>
          </p:cNvPicPr>
          <p:nvPr/>
        </p:nvPicPr>
        <p:blipFill>
          <a:blip r:embed="rId4" cstate="print"/>
          <a:srcRect/>
          <a:stretch>
            <a:fillRect/>
          </a:stretch>
        </p:blipFill>
        <p:spPr bwMode="auto">
          <a:xfrm>
            <a:off x="5804867" y="5085184"/>
            <a:ext cx="2295525" cy="1504950"/>
          </a:xfrm>
          <a:prstGeom prst="rect">
            <a:avLst/>
          </a:prstGeom>
          <a:noFill/>
          <a:ln w="9525">
            <a:noFill/>
            <a:miter lim="800000"/>
            <a:headEnd/>
            <a:tailEnd/>
          </a:ln>
        </p:spPr>
      </p:pic>
      <p:sp>
        <p:nvSpPr>
          <p:cNvPr id="5" name="Rectangle 2"/>
          <p:cNvSpPr>
            <a:spLocks noChangeArrowheads="1"/>
          </p:cNvSpPr>
          <p:nvPr/>
        </p:nvSpPr>
        <p:spPr bwMode="auto">
          <a:xfrm>
            <a:off x="35496" y="476672"/>
            <a:ext cx="482453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cs typeface="Arial" pitchFamily="34" charset="0"/>
            </a:endParaRPr>
          </a:p>
          <a:p>
            <a:pPr algn="ctr" rtl="1"/>
            <a:r>
              <a:rPr lang="ar-SA" sz="2800" dirty="0" err="1"/>
              <a:t>القرنفول</a:t>
            </a:r>
            <a:r>
              <a:rPr lang="ar-SA" sz="2800" dirty="0"/>
              <a:t> (</a:t>
            </a:r>
            <a:r>
              <a:rPr lang="ar-SY" sz="2800" dirty="0"/>
              <a:t>كبش القرنفل</a:t>
            </a:r>
            <a:r>
              <a:rPr lang="ar-SA" sz="2800" dirty="0"/>
              <a:t>)</a:t>
            </a:r>
            <a:endParaRPr lang="fr-FR" sz="2800" dirty="0"/>
          </a:p>
          <a:p>
            <a:pPr algn="r" rtl="1"/>
            <a:r>
              <a:rPr lang="ar-SY" sz="2800" dirty="0"/>
              <a:t> </a:t>
            </a:r>
            <a:r>
              <a:rPr lang="en-US" sz="2800" i="1" dirty="0" err="1"/>
              <a:t>Syzygium</a:t>
            </a:r>
            <a:r>
              <a:rPr lang="en-US" sz="2800" i="1" dirty="0"/>
              <a:t> </a:t>
            </a:r>
            <a:r>
              <a:rPr lang="en-US" sz="2800" i="1" dirty="0" err="1"/>
              <a:t>aromaticum</a:t>
            </a:r>
            <a:r>
              <a:rPr lang="en-US" sz="2800" i="1" dirty="0"/>
              <a:t> </a:t>
            </a:r>
            <a:r>
              <a:rPr lang="ar-SY" sz="2800" dirty="0"/>
              <a:t> , </a:t>
            </a:r>
            <a:r>
              <a:rPr lang="en-US" sz="2800" dirty="0" err="1"/>
              <a:t>Myrtaceae</a:t>
            </a:r>
            <a:r>
              <a:rPr lang="en-US" sz="2800" dirty="0"/>
              <a:t> </a:t>
            </a:r>
            <a:r>
              <a:rPr lang="ar-SY" sz="2800" dirty="0"/>
              <a:t> , القمم المزهرة, 150 مل </a:t>
            </a:r>
            <a:r>
              <a:rPr lang="ar-SA" sz="2800" dirty="0"/>
              <a:t>/</a:t>
            </a:r>
            <a:r>
              <a:rPr lang="ar-SY" sz="2800" dirty="0"/>
              <a:t> كغ, المركب الأعظمي :  </a:t>
            </a:r>
            <a:r>
              <a:rPr lang="en-US" sz="2800" dirty="0" err="1"/>
              <a:t>eugenol</a:t>
            </a:r>
            <a:r>
              <a:rPr lang="ar-SY" sz="2800" dirty="0"/>
              <a:t> , مطهر, </a:t>
            </a:r>
            <a:r>
              <a:rPr lang="ar-SY" sz="2800" dirty="0" err="1"/>
              <a:t>مخرش</a:t>
            </a:r>
            <a:r>
              <a:rPr lang="ar-SY" sz="2800" dirty="0"/>
              <a:t> أو حارق للجلد ← مضاد استطباب في حالات الأكزيما, هشاشية جلدية</a:t>
            </a:r>
            <a:endParaRPr lang="fr-FR" sz="2800" dirty="0"/>
          </a:p>
          <a:p>
            <a:pPr algn="r" rtl="1"/>
            <a:r>
              <a:rPr lang="ar-SY" sz="2800" dirty="0"/>
              <a:t> في التجميل يستخدم كمطهر مراهم, جيل, زيوت تدليك, شامبو, غسولات فموية.</a:t>
            </a:r>
            <a:endParaRPr lang="fr-FR" sz="2800" dirty="0"/>
          </a:p>
          <a:p>
            <a:pPr algn="r" rtl="1"/>
            <a:r>
              <a:rPr lang="ar-SY" sz="2800" u="sng" dirty="0"/>
              <a:t>ملاحظة </a:t>
            </a:r>
            <a:r>
              <a:rPr lang="ar-SY" sz="2800" dirty="0"/>
              <a:t>: سمية مزمنة عند التعرض المزمن, يستخدم كمعطر و منكه في الصناعات الغذائية, عديم الضرر في الظروف الاعتيادية للاستعمال.</a:t>
            </a:r>
            <a:endParaRPr lang="fr-F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27384"/>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محسسات</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ضوئية : كومارينات فورانية </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مركبات مصادفة بشكل خاص عند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Apiaceae</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 عند الليمونيات </a:t>
            </a:r>
            <a:r>
              <a:rPr kumimoji="0" lang="en-US" sz="3200" b="0" i="1" u="none" strike="noStrike" cap="none" normalizeH="0" baseline="0" dirty="0">
                <a:ln>
                  <a:noFill/>
                </a:ln>
                <a:solidFill>
                  <a:schemeClr val="tx1"/>
                </a:solidFill>
                <a:effectLst/>
                <a:latin typeface="Arial" pitchFamily="34" charset="0"/>
                <a:ea typeface="Times New Roman" pitchFamily="18" charset="0"/>
                <a:cs typeface="Arial" pitchFamily="34" charset="0"/>
              </a:rPr>
              <a:t>Citrus)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من</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Rutaceae</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مركبات قليلة التطاير, تتواجد بشكل خاص في الزيوت العطرية المستخلصة بالعصر, المحتوى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الأعظمي</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المسموح : 0.15-0.35 %.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rgbClr val="000000"/>
                </a:solidFill>
                <a:effectLst/>
                <a:latin typeface="Arial" pitchFamily="34" charset="0"/>
                <a:ea typeface="Times New Roman" pitchFamily="18" charset="0"/>
                <a:cs typeface="Arial" pitchFamily="34" charset="0"/>
              </a:rPr>
              <a:t>مثال :النارنج </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Citrus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aurantium</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var</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ar-SY" sz="32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Rutaceae</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
        <p:nvSpPr>
          <p:cNvPr id="116739" name="Rectangle 3"/>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4"/>
          <p:cNvPicPr>
            <a:picLocks noChangeAspect="1" noChangeArrowheads="1"/>
          </p:cNvPicPr>
          <p:nvPr/>
        </p:nvPicPr>
        <p:blipFill>
          <a:blip r:embed="rId4" cstate="print"/>
          <a:srcRect/>
          <a:stretch>
            <a:fillRect/>
          </a:stretch>
        </p:blipFill>
        <p:spPr bwMode="auto">
          <a:xfrm>
            <a:off x="6929454" y="4068020"/>
            <a:ext cx="2214546" cy="2789979"/>
          </a:xfrm>
          <a:prstGeom prst="rect">
            <a:avLst/>
          </a:prstGeom>
          <a:noFill/>
          <a:ln w="9525">
            <a:noFill/>
            <a:miter lim="800000"/>
            <a:headEnd/>
            <a:tailEnd/>
          </a:ln>
        </p:spPr>
      </p:pic>
      <p:graphicFrame>
        <p:nvGraphicFramePr>
          <p:cNvPr id="116737" name="Object 1"/>
          <p:cNvGraphicFramePr>
            <a:graphicFrameLocks noChangeAspect="1"/>
          </p:cNvGraphicFramePr>
          <p:nvPr/>
        </p:nvGraphicFramePr>
        <p:xfrm>
          <a:off x="1" y="4286257"/>
          <a:ext cx="6998140" cy="1357322"/>
        </p:xfrm>
        <a:graphic>
          <a:graphicData uri="http://schemas.openxmlformats.org/presentationml/2006/ole">
            <mc:AlternateContent xmlns:mc="http://schemas.openxmlformats.org/markup-compatibility/2006">
              <mc:Choice xmlns:v="urn:schemas-microsoft-com:vml" Requires="v">
                <p:oleObj spid="_x0000_s7169" name="CS ChemDraw Drawing" r:id="rId5" imgW="3777632" imgH="737411" progId="">
                  <p:embed/>
                </p:oleObj>
              </mc:Choice>
              <mc:Fallback>
                <p:oleObj name="CS ChemDraw Drawing" r:id="rId5" imgW="3777632" imgH="737411" progId="">
                  <p:embed/>
                  <p:pic>
                    <p:nvPicPr>
                      <p:cNvPr id="11673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286257"/>
                        <a:ext cx="6998140" cy="1357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51520" y="91653"/>
            <a:ext cx="86409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محسسات</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ضوئية : كومارينات فورانية </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lvl="0" algn="justLow" rtl="1" fontAlgn="base">
              <a:spcBef>
                <a:spcPct val="0"/>
              </a:spcBef>
              <a:spcAft>
                <a:spcPct val="0"/>
              </a:spcAft>
              <a:buBlip>
                <a:blip r:embed="rId3"/>
              </a:buBlip>
            </a:pPr>
            <a:r>
              <a:rPr lang="ar-SY" sz="3200" dirty="0">
                <a:latin typeface="Arial" pitchFamily="34" charset="0"/>
                <a:ea typeface="Times New Roman" pitchFamily="18" charset="0"/>
                <a:cs typeface="Arial" pitchFamily="34" charset="0"/>
              </a:rPr>
              <a:t> </a:t>
            </a:r>
            <a:r>
              <a:rPr lang="ar-SY" sz="3200" dirty="0" err="1">
                <a:latin typeface="Arial" pitchFamily="34" charset="0"/>
                <a:ea typeface="Times New Roman" pitchFamily="18" charset="0"/>
                <a:cs typeface="Arial" pitchFamily="34" charset="0"/>
              </a:rPr>
              <a:t>محسسات</a:t>
            </a:r>
            <a:r>
              <a:rPr lang="ar-SY" sz="3200" dirty="0">
                <a:latin typeface="Arial" pitchFamily="34" charset="0"/>
                <a:ea typeface="Times New Roman" pitchFamily="18" charset="0"/>
                <a:cs typeface="Arial" pitchFamily="34" charset="0"/>
              </a:rPr>
              <a:t> ضوئية ومسممات ضوئية تسبب التهاب الجلد (</a:t>
            </a:r>
            <a:r>
              <a:rPr lang="en-US" sz="3200" dirty="0">
                <a:solidFill>
                  <a:srgbClr val="000000"/>
                </a:solidFill>
                <a:latin typeface="Arial" pitchFamily="34" charset="0"/>
                <a:ea typeface="Times New Roman" pitchFamily="18" charset="0"/>
                <a:cs typeface="Arial" pitchFamily="34" charset="0"/>
              </a:rPr>
              <a:t>dermatitis</a:t>
            </a:r>
            <a:r>
              <a:rPr lang="ar-SY" sz="3200" dirty="0">
                <a:latin typeface="Arial" pitchFamily="34" charset="0"/>
                <a:ea typeface="Times New Roman" pitchFamily="18" charset="0"/>
                <a:cs typeface="Arial" pitchFamily="34" charset="0"/>
              </a:rPr>
              <a:t> ) </a:t>
            </a:r>
            <a:r>
              <a:rPr lang="ar-SY" sz="3200" dirty="0" err="1">
                <a:latin typeface="Arial" pitchFamily="34" charset="0"/>
                <a:ea typeface="Times New Roman" pitchFamily="18" charset="0"/>
                <a:cs typeface="Arial" pitchFamily="34" charset="0"/>
              </a:rPr>
              <a:t>و</a:t>
            </a:r>
            <a:r>
              <a:rPr lang="ar-SY" sz="3200" dirty="0">
                <a:latin typeface="Arial" pitchFamily="34" charset="0"/>
                <a:ea typeface="Times New Roman" pitchFamily="18" charset="0"/>
                <a:cs typeface="Arial" pitchFamily="34" charset="0"/>
              </a:rPr>
              <a:t> تبقع, الحد </a:t>
            </a:r>
            <a:r>
              <a:rPr lang="ar-SY" sz="3200" dirty="0" err="1">
                <a:latin typeface="Arial" pitchFamily="34" charset="0"/>
                <a:ea typeface="Times New Roman" pitchFamily="18" charset="0"/>
                <a:cs typeface="Arial" pitchFamily="34" charset="0"/>
              </a:rPr>
              <a:t>الأعظمي</a:t>
            </a:r>
            <a:r>
              <a:rPr lang="ar-SY" sz="3200" dirty="0">
                <a:latin typeface="Arial" pitchFamily="34" charset="0"/>
                <a:ea typeface="Times New Roman" pitchFamily="18" charset="0"/>
                <a:cs typeface="Arial" pitchFamily="34" charset="0"/>
              </a:rPr>
              <a:t> في التجميل : 1-10 </a:t>
            </a:r>
            <a:r>
              <a:rPr lang="en-US" sz="3200" dirty="0" err="1">
                <a:solidFill>
                  <a:srgbClr val="000000"/>
                </a:solidFill>
                <a:latin typeface="Arial" pitchFamily="34" charset="0"/>
                <a:ea typeface="Times New Roman" pitchFamily="18" charset="0"/>
                <a:cs typeface="Arial" pitchFamily="34" charset="0"/>
              </a:rPr>
              <a:t>ppm</a:t>
            </a:r>
            <a:r>
              <a:rPr lang="ar-SY" sz="3200" dirty="0">
                <a:latin typeface="Arial" pitchFamily="34" charset="0"/>
                <a:ea typeface="Times New Roman" pitchFamily="18" charset="0"/>
                <a:cs typeface="Arial" pitchFamily="34" charset="0"/>
              </a:rPr>
              <a:t> .</a:t>
            </a:r>
            <a:endParaRPr lang="fr-FR" sz="3200" dirty="0">
              <a:latin typeface="Arial" pitchFamily="34" charset="0"/>
              <a:ea typeface="Times New Roman" pitchFamily="18" charset="0"/>
              <a:cs typeface="Arial" pitchFamily="34" charset="0"/>
            </a:endParaRPr>
          </a:p>
          <a:p>
            <a:pPr lvl="0" algn="justLow" rtl="1" fontAlgn="base">
              <a:spcBef>
                <a:spcPct val="0"/>
              </a:spcBef>
              <a:spcAft>
                <a:spcPct val="0"/>
              </a:spcAft>
            </a:pPr>
            <a:endParaRPr lang="fr-FR" sz="3200" dirty="0">
              <a:latin typeface="Arial" pitchFamily="34" charset="0"/>
              <a:cs typeface="Arial" pitchFamily="34" charset="0"/>
            </a:endParaRPr>
          </a:p>
          <a:p>
            <a:pPr lvl="0" algn="justLow" rtl="1" eaLnBrk="0" fontAlgn="base" hangingPunct="0">
              <a:spcBef>
                <a:spcPct val="0"/>
              </a:spcBef>
              <a:spcAft>
                <a:spcPct val="0"/>
              </a:spcAft>
              <a:buBlip>
                <a:blip r:embed="rId3"/>
              </a:buBlip>
            </a:pPr>
            <a:r>
              <a:rPr lang="fr-FR" sz="3200" dirty="0">
                <a:latin typeface="Arial" pitchFamily="34" charset="0"/>
                <a:ea typeface="Times New Roman" pitchFamily="18" charset="0"/>
                <a:cs typeface="Arial" pitchFamily="34" charset="0"/>
              </a:rPr>
              <a:t> </a:t>
            </a:r>
            <a:r>
              <a:rPr lang="ar-SY" sz="3200" dirty="0" err="1">
                <a:latin typeface="Arial" pitchFamily="34" charset="0"/>
                <a:ea typeface="Times New Roman" pitchFamily="18" charset="0"/>
                <a:cs typeface="Arial" pitchFamily="34" charset="0"/>
              </a:rPr>
              <a:t>ال</a:t>
            </a:r>
            <a:r>
              <a:rPr lang="ar-SY" sz="3200" dirty="0">
                <a:latin typeface="Arial" pitchFamily="34" charset="0"/>
                <a:ea typeface="Times New Roman" pitchFamily="18" charset="0"/>
                <a:cs typeface="Arial" pitchFamily="34" charset="0"/>
              </a:rPr>
              <a:t> </a:t>
            </a:r>
            <a:r>
              <a:rPr lang="en-US" sz="3200" dirty="0" err="1">
                <a:solidFill>
                  <a:srgbClr val="000000"/>
                </a:solidFill>
                <a:latin typeface="Arial" pitchFamily="34" charset="0"/>
                <a:ea typeface="Times New Roman" pitchFamily="18" charset="0"/>
                <a:cs typeface="Arial" pitchFamily="34" charset="0"/>
              </a:rPr>
              <a:t>bergaptene</a:t>
            </a:r>
            <a:r>
              <a:rPr lang="ar-SY" sz="3200" dirty="0">
                <a:latin typeface="Arial" pitchFamily="34" charset="0"/>
                <a:ea typeface="Times New Roman" pitchFamily="18" charset="0"/>
                <a:cs typeface="Arial" pitchFamily="34" charset="0"/>
              </a:rPr>
              <a:t> يستخدم في المعالجة المسماة </a:t>
            </a:r>
            <a:r>
              <a:rPr lang="en-US" sz="3200" dirty="0" err="1">
                <a:solidFill>
                  <a:srgbClr val="000000"/>
                </a:solidFill>
                <a:latin typeface="Arial" pitchFamily="34" charset="0"/>
                <a:ea typeface="Times New Roman" pitchFamily="18" charset="0"/>
                <a:cs typeface="Arial" pitchFamily="34" charset="0"/>
              </a:rPr>
              <a:t>PUVAtherapy</a:t>
            </a:r>
            <a:r>
              <a:rPr lang="ar-SY" sz="3200" dirty="0">
                <a:latin typeface="Arial" pitchFamily="34" charset="0"/>
                <a:ea typeface="Times New Roman" pitchFamily="18" charset="0"/>
                <a:cs typeface="Arial" pitchFamily="34" charset="0"/>
              </a:rPr>
              <a:t>  (معالجة كيميائية </a:t>
            </a:r>
            <a:r>
              <a:rPr lang="ar-SY" sz="3200" dirty="0" err="1">
                <a:latin typeface="Arial" pitchFamily="34" charset="0"/>
                <a:ea typeface="Times New Roman" pitchFamily="18" charset="0"/>
                <a:cs typeface="Arial" pitchFamily="34" charset="0"/>
              </a:rPr>
              <a:t>للصداف</a:t>
            </a:r>
            <a:r>
              <a:rPr lang="ar-SY" sz="3200" dirty="0">
                <a:latin typeface="Arial" pitchFamily="34" charset="0"/>
                <a:ea typeface="Times New Roman" pitchFamily="18" charset="0"/>
                <a:cs typeface="Arial" pitchFamily="34" charset="0"/>
              </a:rPr>
              <a:t> ب </a:t>
            </a:r>
            <a:r>
              <a:rPr lang="en-US" sz="3200" dirty="0">
                <a:solidFill>
                  <a:srgbClr val="000000"/>
                </a:solidFill>
                <a:latin typeface="Arial" pitchFamily="34" charset="0"/>
                <a:ea typeface="Times New Roman" pitchFamily="18" charset="0"/>
                <a:cs typeface="Arial" pitchFamily="34" charset="0"/>
              </a:rPr>
              <a:t>UVA</a:t>
            </a:r>
            <a:r>
              <a:rPr lang="ar-SY" sz="3200" dirty="0">
                <a:latin typeface="Arial" pitchFamily="34" charset="0"/>
                <a:ea typeface="Times New Roman" pitchFamily="18" charset="0"/>
                <a:cs typeface="Arial" pitchFamily="34" charset="0"/>
              </a:rPr>
              <a:t> على طول موجة 320-380نانومتر)</a:t>
            </a:r>
            <a:endParaRPr lang="fr-FR" sz="3200" dirty="0">
              <a:latin typeface="Arial" pitchFamily="34" charset="0"/>
              <a:ea typeface="Times New Roman" pitchFamily="18" charset="0"/>
              <a:cs typeface="Arial" pitchFamily="34" charset="0"/>
            </a:endParaRPr>
          </a:p>
          <a:p>
            <a:pPr lvl="0" algn="justLow" rtl="1" eaLnBrk="0" fontAlgn="base" hangingPunct="0">
              <a:spcBef>
                <a:spcPct val="0"/>
              </a:spcBef>
              <a:spcAft>
                <a:spcPct val="0"/>
              </a:spcAft>
            </a:pPr>
            <a:endParaRPr lang="fr-FR" sz="3200" dirty="0">
              <a:latin typeface="Arial" pitchFamily="34" charset="0"/>
              <a:cs typeface="Arial" pitchFamily="34" charset="0"/>
            </a:endParaRPr>
          </a:p>
          <a:p>
            <a:pPr lvl="0" algn="justLow" rtl="1" eaLnBrk="0" fontAlgn="base" hangingPunct="0">
              <a:spcBef>
                <a:spcPct val="0"/>
              </a:spcBef>
              <a:spcAft>
                <a:spcPct val="0"/>
              </a:spcAft>
              <a:buBlip>
                <a:blip r:embed="rId3"/>
              </a:buBlip>
            </a:pPr>
            <a:r>
              <a:rPr lang="ar-SY" sz="3200" dirty="0">
                <a:latin typeface="Arial" pitchFamily="34" charset="0"/>
                <a:ea typeface="Times New Roman" pitchFamily="18" charset="0"/>
                <a:cs typeface="Arial" pitchFamily="34" charset="0"/>
              </a:rPr>
              <a:t> تثبيط تضاعف </a:t>
            </a:r>
            <a:r>
              <a:rPr lang="ar-SY" sz="3200" dirty="0" err="1">
                <a:latin typeface="Arial" pitchFamily="34" charset="0"/>
                <a:ea typeface="Times New Roman" pitchFamily="18" charset="0"/>
                <a:cs typeface="Arial" pitchFamily="34" charset="0"/>
              </a:rPr>
              <a:t>ال</a:t>
            </a:r>
            <a:r>
              <a:rPr lang="ar-SY" sz="3200" dirty="0">
                <a:latin typeface="Arial" pitchFamily="34" charset="0"/>
                <a:ea typeface="Times New Roman" pitchFamily="18" charset="0"/>
                <a:cs typeface="Arial" pitchFamily="34" charset="0"/>
              </a:rPr>
              <a:t> </a:t>
            </a:r>
            <a:r>
              <a:rPr lang="en-US" sz="3200" dirty="0">
                <a:latin typeface="Arial" pitchFamily="34" charset="0"/>
                <a:ea typeface="Times New Roman" pitchFamily="18" charset="0"/>
                <a:cs typeface="Arial" pitchFamily="34" charset="0"/>
              </a:rPr>
              <a:t>ADN</a:t>
            </a:r>
            <a:r>
              <a:rPr lang="ar-SY" sz="3200" dirty="0">
                <a:latin typeface="Arial" pitchFamily="34" charset="0"/>
                <a:ea typeface="Times New Roman" pitchFamily="18" charset="0"/>
                <a:cs typeface="Arial" pitchFamily="34" charset="0"/>
              </a:rPr>
              <a:t> مؤدية لسرطانات جلدية.</a:t>
            </a:r>
            <a:endParaRPr lang="fr-FR" sz="3200" dirty="0">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erdokertek.freeweb.hu/Fuves/Image/Angelica%20archangelica.jpg"/>
          <p:cNvPicPr>
            <a:picLocks noChangeAspect="1" noChangeArrowheads="1"/>
          </p:cNvPicPr>
          <p:nvPr/>
        </p:nvPicPr>
        <p:blipFill>
          <a:blip r:embed="rId3"/>
          <a:srcRect/>
          <a:stretch>
            <a:fillRect/>
          </a:stretch>
        </p:blipFill>
        <p:spPr bwMode="auto">
          <a:xfrm>
            <a:off x="0" y="3466126"/>
            <a:ext cx="2792811" cy="3391873"/>
          </a:xfrm>
          <a:prstGeom prst="rect">
            <a:avLst/>
          </a:prstGeom>
          <a:noFill/>
          <a:ln w="9525">
            <a:noFill/>
            <a:miter lim="800000"/>
            <a:headEnd/>
            <a:tailEnd/>
          </a:ln>
        </p:spPr>
      </p:pic>
      <p:sp>
        <p:nvSpPr>
          <p:cNvPr id="5" name="Rectangle 2"/>
          <p:cNvSpPr>
            <a:spLocks noChangeArrowheads="1"/>
          </p:cNvSpPr>
          <p:nvPr/>
        </p:nvSpPr>
        <p:spPr bwMode="auto">
          <a:xfrm>
            <a:off x="323528" y="212442"/>
            <a:ext cx="83529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محسسات</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ضوئية : كومارينات فورانية </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lvl="0" algn="justLow" rtl="1" eaLnBrk="0" fontAlgn="base" hangingPunct="0">
              <a:spcBef>
                <a:spcPct val="0"/>
              </a:spcBef>
              <a:spcAft>
                <a:spcPct val="0"/>
              </a:spcAft>
            </a:pPr>
            <a:r>
              <a:rPr lang="ar-SY" sz="3200" dirty="0">
                <a:latin typeface="Arial" pitchFamily="34" charset="0"/>
                <a:ea typeface="Times New Roman" pitchFamily="18" charset="0"/>
                <a:cs typeface="Arial" pitchFamily="34" charset="0"/>
              </a:rPr>
              <a:t>مثال : عشبة الملائكة ,</a:t>
            </a:r>
            <a:r>
              <a:rPr lang="en-US" sz="3200" i="1" dirty="0">
                <a:latin typeface="Arial" pitchFamily="34" charset="0"/>
                <a:ea typeface="Times New Roman" pitchFamily="18" charset="0"/>
                <a:cs typeface="Arial" pitchFamily="34" charset="0"/>
              </a:rPr>
              <a:t>Angelica </a:t>
            </a:r>
            <a:r>
              <a:rPr lang="en-US" sz="3200" i="1" dirty="0" err="1">
                <a:latin typeface="Arial" pitchFamily="34" charset="0"/>
                <a:ea typeface="Times New Roman" pitchFamily="18" charset="0"/>
                <a:cs typeface="Arial" pitchFamily="34" charset="0"/>
              </a:rPr>
              <a:t>archangelica</a:t>
            </a:r>
            <a:r>
              <a:rPr lang="ar-SY" sz="3200" dirty="0">
                <a:latin typeface="Arial" pitchFamily="34" charset="0"/>
                <a:ea typeface="Times New Roman" pitchFamily="18" charset="0"/>
                <a:cs typeface="Arial" pitchFamily="34" charset="0"/>
              </a:rPr>
              <a:t>, </a:t>
            </a:r>
            <a:r>
              <a:rPr lang="en-US" sz="3200" dirty="0" err="1">
                <a:latin typeface="Arial" pitchFamily="34" charset="0"/>
                <a:ea typeface="Times New Roman" pitchFamily="18" charset="0"/>
                <a:cs typeface="Arial" pitchFamily="34" charset="0"/>
              </a:rPr>
              <a:t>Apiaceae</a:t>
            </a:r>
            <a:r>
              <a:rPr lang="ar-SY" sz="3200" dirty="0">
                <a:latin typeface="Arial" pitchFamily="34" charset="0"/>
                <a:ea typeface="Times New Roman" pitchFamily="18" charset="0"/>
                <a:cs typeface="Arial" pitchFamily="34" charset="0"/>
              </a:rPr>
              <a:t>,الزيت العطري قليل الاستعمال جدا بسبب احتوائه على </a:t>
            </a:r>
            <a:r>
              <a:rPr lang="ar-SY" sz="3200" dirty="0" err="1">
                <a:latin typeface="Arial" pitchFamily="34" charset="0"/>
                <a:ea typeface="Times New Roman" pitchFamily="18" charset="0"/>
                <a:cs typeface="Arial" pitchFamily="34" charset="0"/>
              </a:rPr>
              <a:t>الكومارينات</a:t>
            </a:r>
            <a:r>
              <a:rPr lang="ar-SY" sz="3200" dirty="0">
                <a:latin typeface="Arial" pitchFamily="34" charset="0"/>
                <a:ea typeface="Times New Roman" pitchFamily="18" charset="0"/>
                <a:cs typeface="Arial" pitchFamily="34" charset="0"/>
              </a:rPr>
              <a:t> </a:t>
            </a:r>
            <a:r>
              <a:rPr lang="ar-SY" sz="3200" dirty="0" err="1">
                <a:latin typeface="Arial" pitchFamily="34" charset="0"/>
                <a:ea typeface="Times New Roman" pitchFamily="18" charset="0"/>
                <a:cs typeface="Arial" pitchFamily="34" charset="0"/>
              </a:rPr>
              <a:t>الفورانية</a:t>
            </a:r>
            <a:r>
              <a:rPr lang="ar-SY" sz="3200" dirty="0">
                <a:latin typeface="Arial" pitchFamily="34" charset="0"/>
                <a:ea typeface="Times New Roman" pitchFamily="18" charset="0"/>
                <a:cs typeface="Arial" pitchFamily="34" charset="0"/>
              </a:rPr>
              <a:t>.</a:t>
            </a:r>
            <a:endParaRPr lang="fr-FR" sz="3200" dirty="0">
              <a:latin typeface="Arial" pitchFamily="34" charset="0"/>
              <a:ea typeface="Times New Roman" pitchFamily="18" charset="0"/>
              <a:cs typeface="Arial" pitchFamily="34" charset="0"/>
            </a:endParaRPr>
          </a:p>
          <a:p>
            <a:pPr lvl="0" algn="ctr" rtl="1" eaLnBrk="0" fontAlgn="base" hangingPunct="0">
              <a:spcBef>
                <a:spcPct val="0"/>
              </a:spcBef>
              <a:spcAft>
                <a:spcPct val="0"/>
              </a:spcAft>
            </a:pPr>
            <a:r>
              <a:rPr lang="ar-SY" sz="3200" b="1" dirty="0">
                <a:latin typeface="Arial" pitchFamily="34" charset="0"/>
                <a:ea typeface="Times New Roman" pitchFamily="18" charset="0"/>
                <a:cs typeface="Arial" pitchFamily="34" charset="0"/>
              </a:rPr>
              <a:t>الحدود القصوى من هذه المركبات </a:t>
            </a:r>
            <a:r>
              <a:rPr lang="ar-SY" sz="3200" dirty="0">
                <a:latin typeface="Arial" pitchFamily="34" charset="0"/>
                <a:ea typeface="Times New Roman" pitchFamily="18" charset="0"/>
                <a:cs typeface="Arial" pitchFamily="34" charset="0"/>
              </a:rPr>
              <a:t>: </a:t>
            </a:r>
            <a:endParaRPr lang="fr-FR" sz="3200" dirty="0">
              <a:latin typeface="Arial" pitchFamily="34" charset="0"/>
              <a:ea typeface="Times New Roman" pitchFamily="18" charset="0"/>
              <a:cs typeface="Arial" pitchFamily="34" charset="0"/>
            </a:endParaRPr>
          </a:p>
          <a:p>
            <a:pPr lvl="0" algn="ctr" rtl="1" eaLnBrk="0" fontAlgn="base" hangingPunct="0">
              <a:spcBef>
                <a:spcPct val="0"/>
              </a:spcBef>
              <a:spcAft>
                <a:spcPct val="0"/>
              </a:spcAft>
            </a:pPr>
            <a:r>
              <a:rPr lang="ar-SY" sz="3200" dirty="0">
                <a:latin typeface="Arial" pitchFamily="34" charset="0"/>
                <a:ea typeface="Times New Roman" pitchFamily="18" charset="0"/>
                <a:cs typeface="Arial" pitchFamily="34" charset="0"/>
              </a:rPr>
              <a:t>الوارد الغذائي 1.45 ملغ </a:t>
            </a:r>
            <a:r>
              <a:rPr lang="en-US" sz="3200" dirty="0">
                <a:latin typeface="Arial" pitchFamily="34" charset="0"/>
                <a:ea typeface="Times New Roman" pitchFamily="18" charset="0"/>
                <a:cs typeface="Arial" pitchFamily="34" charset="0"/>
              </a:rPr>
              <a:t>/</a:t>
            </a:r>
            <a:r>
              <a:rPr lang="ar-SY" sz="3200" dirty="0">
                <a:latin typeface="Arial" pitchFamily="34" charset="0"/>
                <a:ea typeface="Times New Roman" pitchFamily="18" charset="0"/>
                <a:cs typeface="Arial" pitchFamily="34" charset="0"/>
              </a:rPr>
              <a:t> يوم</a:t>
            </a:r>
            <a:endParaRPr lang="ar-SA" sz="3200" dirty="0">
              <a:latin typeface="Arial" pitchFamily="34" charset="0"/>
              <a:ea typeface="Times New Roman" pitchFamily="18" charset="0"/>
              <a:cs typeface="Arial" pitchFamily="34" charset="0"/>
            </a:endParaRPr>
          </a:p>
          <a:p>
            <a:pPr lvl="0" algn="ctr" rtl="1" eaLnBrk="0" fontAlgn="base" hangingPunct="0">
              <a:spcBef>
                <a:spcPct val="0"/>
              </a:spcBef>
              <a:spcAft>
                <a:spcPct val="0"/>
              </a:spcAft>
            </a:pPr>
            <a:r>
              <a:rPr lang="ar-SY" sz="3200" dirty="0">
                <a:latin typeface="Arial" pitchFamily="34" charset="0"/>
                <a:ea typeface="Times New Roman" pitchFamily="18" charset="0"/>
                <a:cs typeface="Arial" pitchFamily="34" charset="0"/>
              </a:rPr>
              <a:t>المستوى الخطر: 14 ملغ </a:t>
            </a:r>
            <a:r>
              <a:rPr lang="ar-SA" sz="3200" dirty="0" err="1">
                <a:latin typeface="Arial" pitchFamily="34" charset="0"/>
                <a:ea typeface="Times New Roman" pitchFamily="18" charset="0"/>
                <a:cs typeface="Arial" pitchFamily="34" charset="0"/>
              </a:rPr>
              <a:t>/</a:t>
            </a:r>
            <a:r>
              <a:rPr lang="ar-SY" sz="3200" dirty="0">
                <a:latin typeface="Arial" pitchFamily="34" charset="0"/>
                <a:ea typeface="Times New Roman" pitchFamily="18" charset="0"/>
                <a:cs typeface="Arial" pitchFamily="34" charset="0"/>
              </a:rPr>
              <a:t> اليوم.</a:t>
            </a:r>
            <a:endParaRPr lang="ar-SY" sz="4400" dirty="0">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4" descr="http://botany.cz/foto/angelica2.jpg"/>
          <p:cNvPicPr>
            <a:picLocks noChangeAspect="1" noChangeArrowheads="1"/>
          </p:cNvPicPr>
          <p:nvPr/>
        </p:nvPicPr>
        <p:blipFill>
          <a:blip r:embed="rId4"/>
          <a:srcRect/>
          <a:stretch>
            <a:fillRect/>
          </a:stretch>
        </p:blipFill>
        <p:spPr bwMode="auto">
          <a:xfrm>
            <a:off x="6739314" y="3643314"/>
            <a:ext cx="2404686" cy="3214686"/>
          </a:xfrm>
          <a:prstGeom prst="rect">
            <a:avLst/>
          </a:prstGeom>
          <a:noFill/>
          <a:ln w="9525">
            <a:noFill/>
            <a:miter lim="800000"/>
            <a:headEnd/>
            <a:tailEnd/>
          </a:ln>
        </p:spPr>
      </p:pic>
      <p:pic>
        <p:nvPicPr>
          <p:cNvPr id="6" name="Picture 8" descr="http://s1.e-monsite.com/2009/05/02/08/59068136angelique-jpg.jpg"/>
          <p:cNvPicPr>
            <a:picLocks noChangeAspect="1" noChangeArrowheads="1"/>
          </p:cNvPicPr>
          <p:nvPr/>
        </p:nvPicPr>
        <p:blipFill>
          <a:blip r:embed="rId5"/>
          <a:srcRect/>
          <a:stretch>
            <a:fillRect/>
          </a:stretch>
        </p:blipFill>
        <p:spPr bwMode="auto">
          <a:xfrm>
            <a:off x="3143240" y="4343400"/>
            <a:ext cx="3352800" cy="2514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2048" y="2751063"/>
            <a:ext cx="7772400" cy="1470025"/>
          </a:xfrm>
        </p:spPr>
        <p:txBody>
          <a:bodyPr>
            <a:normAutofit fontScale="90000"/>
          </a:bodyPr>
          <a:lstStyle/>
          <a:p>
            <a:pPr lvl="0" algn="r" rtl="1"/>
            <a:r>
              <a:rPr lang="ar-SY" b="1" dirty="0"/>
              <a:t> تركيب الزيوت العطرية </a:t>
            </a:r>
            <a:r>
              <a:rPr lang="ar-SY" b="1" dirty="0" err="1"/>
              <a:t>والتوزع</a:t>
            </a:r>
            <a:r>
              <a:rPr lang="ar-SY" b="1" dirty="0"/>
              <a:t> لدى النباتات</a:t>
            </a:r>
            <a:r>
              <a:rPr lang="ar-SY" dirty="0"/>
              <a:t> </a:t>
            </a:r>
            <a:br>
              <a:rPr lang="fr-FR" dirty="0"/>
            </a:br>
            <a:r>
              <a:rPr lang="ar-SY" dirty="0"/>
              <a:t>الزيوت العطرية هي مزيج من مركبات طيارة غير قطبية ذات رائحة عطرية تنتمي للفئات الكيميائية التالية:</a:t>
            </a:r>
            <a:br>
              <a:rPr lang="fr-FR" dirty="0"/>
            </a:br>
            <a:r>
              <a:rPr lang="ar-SA" u="sng" dirty="0"/>
              <a:t> - </a:t>
            </a:r>
            <a:r>
              <a:rPr lang="ar-SY" u="sng" dirty="0"/>
              <a:t>تربينات بكتلة جزيئية منخفضة :</a:t>
            </a:r>
            <a:br>
              <a:rPr lang="fr-FR" dirty="0"/>
            </a:br>
            <a:r>
              <a:rPr lang="ar-SY" dirty="0"/>
              <a:t> نصف تربينية , وحيدة التربين </a:t>
            </a:r>
            <a:br>
              <a:rPr lang="fr-FR" dirty="0"/>
            </a:br>
            <a:r>
              <a:rPr lang="ar-SY" dirty="0"/>
              <a:t> و وحيدة التربين و نصف  </a:t>
            </a:r>
            <a:br>
              <a:rPr lang="fr-FR" dirty="0"/>
            </a:br>
            <a:r>
              <a:rPr lang="ar-SA" dirty="0"/>
              <a:t>- </a:t>
            </a:r>
            <a:r>
              <a:rPr lang="ar-SY" u="sng" dirty="0"/>
              <a:t>مشتقات </a:t>
            </a:r>
            <a:r>
              <a:rPr lang="ar-SY" u="sng" dirty="0" err="1"/>
              <a:t>الفنيل</a:t>
            </a:r>
            <a:r>
              <a:rPr lang="ar-SY" u="sng" dirty="0"/>
              <a:t> </a:t>
            </a:r>
            <a:r>
              <a:rPr lang="ar-SY" u="sng" dirty="0" err="1"/>
              <a:t>بروبان</a:t>
            </a:r>
            <a:r>
              <a:rPr lang="ar-SY" dirty="0"/>
              <a:t>←أحيانا </a:t>
            </a:r>
            <a:r>
              <a:rPr lang="ar-SA" dirty="0" err="1"/>
              <a:t>ت</a:t>
            </a:r>
            <a:r>
              <a:rPr lang="ar-SY" dirty="0" err="1"/>
              <a:t>ركيب</a:t>
            </a:r>
            <a:r>
              <a:rPr lang="ar-SY" dirty="0"/>
              <a:t> مختلط.</a:t>
            </a:r>
            <a:br>
              <a:rPr lang="fr-FR" dirty="0"/>
            </a:br>
            <a:r>
              <a:rPr lang="ar-SY" dirty="0" err="1"/>
              <a:t>ألكانات</a:t>
            </a:r>
            <a:r>
              <a:rPr lang="ar-SY" dirty="0"/>
              <a:t>, مركبات كبريتية أو </a:t>
            </a:r>
            <a:r>
              <a:rPr lang="ar-SY" dirty="0" err="1"/>
              <a:t>آزوتية</a:t>
            </a:r>
            <a:r>
              <a:rPr lang="ar-SY" dirty="0"/>
              <a:t> بأوزان جزيئية منخفضة.</a:t>
            </a:r>
            <a:br>
              <a:rPr lang="fr-FR" dirty="0"/>
            </a:br>
            <a:endParaRPr lang="fr-FR" dirty="0"/>
          </a:p>
        </p:txBody>
      </p:sp>
      <p:graphicFrame>
        <p:nvGraphicFramePr>
          <p:cNvPr id="124929" name="Object 1"/>
          <p:cNvGraphicFramePr>
            <a:graphicFrameLocks noChangeAspect="1"/>
          </p:cNvGraphicFramePr>
          <p:nvPr/>
        </p:nvGraphicFramePr>
        <p:xfrm>
          <a:off x="107504" y="1844824"/>
          <a:ext cx="2232248" cy="2589408"/>
        </p:xfrm>
        <a:graphic>
          <a:graphicData uri="http://schemas.openxmlformats.org/presentationml/2006/ole">
            <mc:AlternateContent xmlns:mc="http://schemas.openxmlformats.org/markup-compatibility/2006">
              <mc:Choice xmlns:v="urn:schemas-microsoft-com:vml" Requires="v">
                <p:oleObj spid="_x0000_s1025" name="CS ChemDraw Drawing" r:id="rId4" imgW="1157760" imgH="1341720" progId="">
                  <p:embed/>
                </p:oleObj>
              </mc:Choice>
              <mc:Fallback>
                <p:oleObj name="CS ChemDraw Drawing" r:id="rId4" imgW="1157760" imgH="1341720" progId="">
                  <p:embed/>
                  <p:pic>
                    <p:nvPicPr>
                      <p:cNvPr id="12492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44824"/>
                        <a:ext cx="2232248" cy="2589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79512" y="8032"/>
            <a:ext cx="871296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الحساسية</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بعض مكونات الزيوت العطرية لها مقادير محددة في التجميل</a:t>
            </a:r>
            <a:endParaRPr kumimoji="0" lang="fr-FR" sz="3200" b="0"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&lt; 10 </a:t>
            </a:r>
            <a:r>
              <a:rPr kumimoji="0" lang="en-US" sz="32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ppm</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للمركبات الغير مغسولة</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&lt; 100 </a:t>
            </a:r>
            <a:r>
              <a:rPr kumimoji="0" lang="en-US" sz="32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ppm</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للمركبات المغسولة </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أمثلة</a:t>
            </a:r>
            <a:r>
              <a:rPr kumimoji="0" lang="ar-SA"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غول سينامي, ليمونين </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limonene</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ألدهيد</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القرفة,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لينالول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linalol</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(كزبرة,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لافاندر</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أوجينول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(قرفة, قرنفل), كحول بنزيلي,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فارنيسول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(ورد),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جيرانيول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بنزوات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البنزيل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سينامات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البنزيل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ساليسيلات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البنزيل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1" y="344845"/>
            <a:ext cx="8820471"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محاذير </a:t>
            </a:r>
            <a:r>
              <a:rPr kumimoji="0" lang="ar-SY" sz="3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و</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تشريعات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المحاذير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الرضع : تجنب أو استعمال مع الحذر , الحمامات و الإعطاء الفموي برأي طبي, الطريق الجلدي مسموح على شكل نقط للزيوت غير السامة (كتلة جسمية قليلة و عدم نضوج أنزيمي</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t>
            </a:r>
            <a:endPar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النساء الحوامل, الأطفال : خصوصا الزيوت العطرية الحاوية على </a:t>
            </a:r>
            <a:r>
              <a:rPr kumimoji="0" lang="en-US" sz="3200" b="0" i="1" u="none" strike="noStrike" cap="none" normalizeH="0" baseline="0" dirty="0" err="1">
                <a:ln>
                  <a:noFill/>
                </a:ln>
                <a:solidFill>
                  <a:srgbClr val="000000"/>
                </a:solidFill>
                <a:effectLst/>
                <a:latin typeface="Arial" pitchFamily="34" charset="0"/>
                <a:ea typeface="Times New Roman" pitchFamily="18" charset="0"/>
                <a:cs typeface="Arial" pitchFamily="34" charset="0"/>
              </a:rPr>
              <a:t>camphre</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 </a:t>
            </a:r>
            <a:r>
              <a:rPr kumimoji="0" lang="en-US" sz="3200" b="0" i="1" u="none" strike="noStrike" cap="none" normalizeH="0" baseline="0" dirty="0">
                <a:ln>
                  <a:noFill/>
                </a:ln>
                <a:solidFill>
                  <a:srgbClr val="000000"/>
                </a:solidFill>
                <a:effectLst/>
                <a:latin typeface="Arial" pitchFamily="34" charset="0"/>
                <a:ea typeface="Times New Roman" pitchFamily="18" charset="0"/>
                <a:cs typeface="Arial" pitchFamily="34" charset="0"/>
              </a:rPr>
              <a:t>eucalyptol</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و الزيوت العطرية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المخلجة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5">
                                            <p:txEl>
                                              <p:pRg st="2" end="2"/>
                                            </p:txEl>
                                          </p:spTgt>
                                        </p:tgtEl>
                                        <p:attrNameLst>
                                          <p:attrName>style.visibility</p:attrName>
                                        </p:attrNameLst>
                                      </p:cBhvr>
                                      <p:to>
                                        <p:strVal val="visible"/>
                                      </p:to>
                                    </p:set>
                                    <p:animEffect transition="in" filter="fade">
                                      <p:cBhvr>
                                        <p:cTn id="7" dur="2000"/>
                                        <p:tgtEl>
                                          <p:spTgt spid="16998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985">
                                            <p:txEl>
                                              <p:pRg st="4" end="4"/>
                                            </p:txEl>
                                          </p:spTgt>
                                        </p:tgtEl>
                                        <p:attrNameLst>
                                          <p:attrName>style.visibility</p:attrName>
                                        </p:attrNameLst>
                                      </p:cBhvr>
                                      <p:to>
                                        <p:strVal val="visible"/>
                                      </p:to>
                                    </p:set>
                                    <p:animEffect transition="in" filter="fade">
                                      <p:cBhvr>
                                        <p:cTn id="12" dur="2000"/>
                                        <p:tgtEl>
                                          <p:spTgt spid="16998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985">
                                            <p:txEl>
                                              <p:pRg st="5" end="5"/>
                                            </p:txEl>
                                          </p:spTgt>
                                        </p:tgtEl>
                                        <p:attrNameLst>
                                          <p:attrName>style.visibility</p:attrName>
                                        </p:attrNameLst>
                                      </p:cBhvr>
                                      <p:to>
                                        <p:strVal val="visible"/>
                                      </p:to>
                                    </p:set>
                                    <p:animEffect transition="in" filter="fade">
                                      <p:cBhvr>
                                        <p:cTn id="17" dur="2000"/>
                                        <p:tgtEl>
                                          <p:spTgt spid="1699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1" y="1203722"/>
            <a:ext cx="8748463"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محاذير </a:t>
            </a:r>
            <a:r>
              <a:rPr kumimoji="0" lang="ar-SY" sz="32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و</a:t>
            </a: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تشريعات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المحاذير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الاستخدام بالطريق الفموي : مضاد استطباب للزيوت الأكثر سمية (الجرعة السمية 1-4 مل ) ← الجرعة القصوى عند الإعطاء : 10قطرات.</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الكاوية : الحاوية أوجينول و فينولات أخرى, تيمول كارفاكرول.</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Y" sz="3200" b="0" i="1" u="none"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a:t>
            </a:r>
            <a:r>
              <a:rPr kumimoji="0" lang="ar-SY" sz="32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المحسسة</a:t>
            </a:r>
            <a:r>
              <a:rPr kumimoji="0" lang="ar-SY" sz="3200" b="0" i="1" u="none" strike="noStrike" cap="none" normalizeH="0" baseline="0" dirty="0">
                <a:ln>
                  <a:noFill/>
                </a:ln>
                <a:solidFill>
                  <a:schemeClr val="tx1"/>
                </a:solidFill>
                <a:effectLst/>
                <a:latin typeface="Arial" pitchFamily="34" charset="0"/>
                <a:ea typeface="Times New Roman" pitchFamily="18" charset="0"/>
                <a:cs typeface="Arial" pitchFamily="34" charset="0"/>
              </a:rPr>
              <a:t> جلديا : لا استخدام جلدي</a:t>
            </a:r>
            <a:r>
              <a:rPr kumimoji="0" lang="fr-FR" sz="32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fr-FR" sz="3200"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5">
                                            <p:txEl>
                                              <p:pRg st="2" end="2"/>
                                            </p:txEl>
                                          </p:spTgt>
                                        </p:tgtEl>
                                        <p:attrNameLst>
                                          <p:attrName>style.visibility</p:attrName>
                                        </p:attrNameLst>
                                      </p:cBhvr>
                                      <p:to>
                                        <p:strVal val="visible"/>
                                      </p:to>
                                    </p:set>
                                    <p:animEffect transition="in" filter="fade">
                                      <p:cBhvr>
                                        <p:cTn id="7" dur="2000"/>
                                        <p:tgtEl>
                                          <p:spTgt spid="16998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985">
                                            <p:txEl>
                                              <p:pRg st="3" end="3"/>
                                            </p:txEl>
                                          </p:spTgt>
                                        </p:tgtEl>
                                        <p:attrNameLst>
                                          <p:attrName>style.visibility</p:attrName>
                                        </p:attrNameLst>
                                      </p:cBhvr>
                                      <p:to>
                                        <p:strVal val="visible"/>
                                      </p:to>
                                    </p:set>
                                    <p:animEffect transition="in" filter="fade">
                                      <p:cBhvr>
                                        <p:cTn id="12" dur="2000"/>
                                        <p:tgtEl>
                                          <p:spTgt spid="16998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985">
                                            <p:txEl>
                                              <p:pRg st="4" end="4"/>
                                            </p:txEl>
                                          </p:spTgt>
                                        </p:tgtEl>
                                        <p:attrNameLst>
                                          <p:attrName>style.visibility</p:attrName>
                                        </p:attrNameLst>
                                      </p:cBhvr>
                                      <p:to>
                                        <p:strVal val="visible"/>
                                      </p:to>
                                    </p:set>
                                    <p:animEffect transition="in" filter="fade">
                                      <p:cBhvr>
                                        <p:cTn id="17" dur="2000"/>
                                        <p:tgtEl>
                                          <p:spTgt spid="1699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0" y="239737"/>
            <a:ext cx="874846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طرق الاستخدام</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طريق فموي : الأسس :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التمسك بالرأي الطبي وعدم الاستخدام الذاتي.</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في حالة الزيوت العطرية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المحسسة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الرأي الطبي واجب (اختبار تحمل).</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النصح بالاستخدام بشكل ممدد باستثناء بعض الحالات.</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323528" y="103267"/>
            <a:ext cx="8568952"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طرق الاستخدام : </a:t>
            </a:r>
            <a:endParaRPr kumimoji="0" lang="fr-FR" sz="32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استعمال محدد وبأشواط علاجية محددة بدقة : 3 أسابيع كحد أعظمي </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أسبوع راحة</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حالة نقية : 3 قطرات كحد أعظمي / الجرعة, الزيوت العطرية (الغير مخرشة ) توضع على اللسان (في حالة الالتهابات الأنفية) ثم شرب كأس ماء فاتر أو زهورات, من الأفضل وضعها في الزهورات ثم الشرب ببطء.</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ممددة : (عسل, زيوت نباتية, دقيق القمح, مضغوطات لاكتوز, سكر, مضغوطات مضغ) الاستهلاك قبل الطعام.</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1">
                                            <p:txEl>
                                              <p:pRg st="4" end="4"/>
                                            </p:txEl>
                                          </p:spTgt>
                                        </p:tgtEl>
                                        <p:attrNameLst>
                                          <p:attrName>style.visibility</p:attrName>
                                        </p:attrNameLst>
                                      </p:cBhvr>
                                      <p:to>
                                        <p:strVal val="visible"/>
                                      </p:to>
                                    </p:set>
                                    <p:animEffect transition="in" filter="fade">
                                      <p:cBhvr>
                                        <p:cTn id="7" dur="2000"/>
                                        <p:tgtEl>
                                          <p:spTgt spid="14848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1">
                                            <p:txEl>
                                              <p:pRg st="6" end="6"/>
                                            </p:txEl>
                                          </p:spTgt>
                                        </p:tgtEl>
                                        <p:attrNameLst>
                                          <p:attrName>style.visibility</p:attrName>
                                        </p:attrNameLst>
                                      </p:cBhvr>
                                      <p:to>
                                        <p:strVal val="visible"/>
                                      </p:to>
                                    </p:set>
                                    <p:animEffect transition="in" filter="fade">
                                      <p:cBhvr>
                                        <p:cTn id="12" dur="2000"/>
                                        <p:tgtEl>
                                          <p:spTgt spid="1484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1" y="545187"/>
            <a:ext cx="9144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طرق الاستخدام :</a:t>
            </a:r>
            <a:endParaRPr kumimoji="0" lang="fr-FR" sz="32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Y"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1400" b="1"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محاليل للشرب تمدد آنيا : (عادة مزائج) تمديد في نصف كأس ماء 1-3 مرات / اليوم قبل الطعام, يجب تجنب المحاليل الكحولية </a:t>
            </a:r>
            <a:r>
              <a:rPr kumimoji="0" lang="ar-SA"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endPar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تفضيل المحاليل المزوجة أو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المتبعثرة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مع الماء ( 10 %- أو 2.5 % للزيوت المخرشة), حفظ بمعزل عن الضوء و الهواء.</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endPar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محافظ : الزيوت العطرية تكون مثبتة على مسحوق خامل 25-125 ملغ / محفظة</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التحمل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في حالة شعور الغثيان : تخفيض الجرعة للنصف على مدى 8 أيام ثم زيادة 2 نقطة / اليوم حتى الوصول للجرعة المطلوبة أو اختيار شكل مقاوم للمعدة.</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1">
                                            <p:txEl>
                                              <p:pRg st="4" end="4"/>
                                            </p:txEl>
                                          </p:spTgt>
                                        </p:tgtEl>
                                        <p:attrNameLst>
                                          <p:attrName>style.visibility</p:attrName>
                                        </p:attrNameLst>
                                      </p:cBhvr>
                                      <p:to>
                                        <p:strVal val="visible"/>
                                      </p:to>
                                    </p:set>
                                    <p:animEffect transition="in" filter="fade">
                                      <p:cBhvr>
                                        <p:cTn id="7" dur="2000"/>
                                        <p:tgtEl>
                                          <p:spTgt spid="14848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1">
                                            <p:txEl>
                                              <p:pRg st="6" end="6"/>
                                            </p:txEl>
                                          </p:spTgt>
                                        </p:tgtEl>
                                        <p:attrNameLst>
                                          <p:attrName>style.visibility</p:attrName>
                                        </p:attrNameLst>
                                      </p:cBhvr>
                                      <p:to>
                                        <p:strVal val="visible"/>
                                      </p:to>
                                    </p:set>
                                    <p:animEffect transition="in" filter="fade">
                                      <p:cBhvr>
                                        <p:cTn id="12" dur="2000"/>
                                        <p:tgtEl>
                                          <p:spTgt spid="148481">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81">
                                            <p:txEl>
                                              <p:pRg st="8" end="8"/>
                                            </p:txEl>
                                          </p:spTgt>
                                        </p:tgtEl>
                                        <p:attrNameLst>
                                          <p:attrName>style.visibility</p:attrName>
                                        </p:attrNameLst>
                                      </p:cBhvr>
                                      <p:to>
                                        <p:strVal val="visible"/>
                                      </p:to>
                                    </p:set>
                                    <p:animEffect transition="in" filter="fade">
                                      <p:cBhvr>
                                        <p:cTn id="17" dur="2000"/>
                                        <p:tgtEl>
                                          <p:spTgt spid="14848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ChangeArrowheads="1"/>
          </p:cNvSpPr>
          <p:nvPr/>
        </p:nvSpPr>
        <p:spPr bwMode="auto">
          <a:xfrm>
            <a:off x="0" y="117207"/>
            <a:ext cx="896448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30275" algn="l"/>
              </a:tabLst>
            </a:pP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تحذيرات ومضادات </a:t>
            </a:r>
            <a:r>
              <a:rPr kumimoji="0" lang="ar-SY" sz="32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الاستطباب</a:t>
            </a: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32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tab pos="930275" algn="l"/>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9302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الحاوية على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فينولات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المخرشة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مضادات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استطباب</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في حالات القرحة المعدية, القرحة المعدية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العفجية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الرضع &lt; 30 شهر , النساء الحوامل و المرضعات.</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930275" algn="l"/>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9302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الحاوية على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منتول</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thuyone</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pinocamphone</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ليس للأطفال أقل من 7 سنوات.</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0" y="-27384"/>
            <a:ext cx="889248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طريق تنفسي (رئوي)</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Blip>
                <a:blip r:embed="rId3"/>
              </a:buBlip>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رذاذ : تحت وصفة طبية (بعد اختبار التحمل).</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Blip>
                <a:blip r:embed="rId3"/>
              </a:buBlip>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استنشاق رطب : 3-10 قطرات في وعاء ماء ساخن ثم استنشاق لمدة 3-7 دقائق. 4 مرات / اليوم.</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Blip>
                <a:blip r:embed="rId3"/>
              </a:buBlip>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استنشاق جاف : 3 قطرات على منديل ورقي.</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Blip>
                <a:blip r:embed="rId3"/>
              </a:buBlip>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رز في الهواء : رزازات الكترونية, كأس ماء على الشوفاج, استعمال منزلي 1 ساعة صباحا و 1 ساعة مساء.</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Blip>
                <a:blip r:embed="rId3"/>
              </a:buBlip>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تجنب وتحذير من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الزيوت المخرشة (الزعتر الحاوي تيمول,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القرنفل, القرفة)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الزيوت الحاوية على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كيتونات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الأرز,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المريمية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الزوفاء</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الأفسنتين</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في غرفة الأطفال أثناء تواجدهم فيها.</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385">
                                            <p:txEl>
                                              <p:pRg st="6" end="6"/>
                                            </p:txEl>
                                          </p:spTgt>
                                        </p:tgtEl>
                                        <p:attrNameLst>
                                          <p:attrName>style.visibility</p:attrName>
                                        </p:attrNameLst>
                                      </p:cBhvr>
                                      <p:to>
                                        <p:strVal val="visible"/>
                                      </p:to>
                                    </p:set>
                                    <p:animEffect transition="in" filter="fade">
                                      <p:cBhvr>
                                        <p:cTn id="7" dur="2000"/>
                                        <p:tgtEl>
                                          <p:spTgt spid="14438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4385">
                                            <p:txEl>
                                              <p:pRg st="7" end="7"/>
                                            </p:txEl>
                                          </p:spTgt>
                                        </p:tgtEl>
                                        <p:attrNameLst>
                                          <p:attrName>style.visibility</p:attrName>
                                        </p:attrNameLst>
                                      </p:cBhvr>
                                      <p:to>
                                        <p:strVal val="visible"/>
                                      </p:to>
                                    </p:set>
                                    <p:animEffect transition="in" filter="fade">
                                      <p:cBhvr>
                                        <p:cTn id="10" dur="2000"/>
                                        <p:tgtEl>
                                          <p:spTgt spid="14438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4385">
                                            <p:txEl>
                                              <p:pRg st="8" end="8"/>
                                            </p:txEl>
                                          </p:spTgt>
                                        </p:tgtEl>
                                        <p:attrNameLst>
                                          <p:attrName>style.visibility</p:attrName>
                                        </p:attrNameLst>
                                      </p:cBhvr>
                                      <p:to>
                                        <p:strVal val="visible"/>
                                      </p:to>
                                    </p:set>
                                    <p:animEffect transition="in" filter="fade">
                                      <p:cBhvr>
                                        <p:cTn id="13" dur="2000"/>
                                        <p:tgtEl>
                                          <p:spTgt spid="1443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251520" y="117787"/>
            <a:ext cx="864096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701675" algn="l"/>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استعمال جلدي</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tab pos="701675" algn="l"/>
              </a:tabLst>
            </a:pPr>
            <a:r>
              <a:rPr kumimoji="0" lang="ar-SY"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التمديد بزيت نباتي (عباد الشمس, زيت البندق, رشيم القمح, بذر العنب, الوز الحلو), أبدا في الزيوت المعدنية ←سمية.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بالحليب المستعمل للجسم 1-15 مل /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250مل</a:t>
            </a:r>
            <a:endParaRPr kumimoji="0" lang="ar-SA"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701675" algn="l"/>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حمام مائي عطري : 3-15 قطرة ممدة مسبقا في الحليب الكامل الدسم على شكل بودرة (2-3 ملعقة صغيرة) + صابون سائل (ملعقة</a:t>
            </a:r>
            <a:r>
              <a:rPr lang="fr-FR" sz="3200" dirty="0">
                <a:latin typeface="Arial" pitchFamily="34" charset="0"/>
                <a:ea typeface="Times New Roman" pitchFamily="18" charset="0"/>
                <a:cs typeface="Arial" pitchFamily="34" charset="0"/>
              </a:rPr>
              <a:t>(</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0" y="8032"/>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701675" algn="l"/>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استعمال جلدي</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tab pos="701675" algn="l"/>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v"/>
              <a:tabLst>
                <a:tab pos="701675" algn="l"/>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امتصاص جلدي ممتاز ← استعمال لفعالية موضعية أو متوسطة العمق أو عامة ← سمية جهازية ممكنة.</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701675" algn="l"/>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v"/>
              <a:tabLst>
                <a:tab pos="701675" algn="l"/>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تطبيق موضعي : 3 قطرات (10كحد أعظمي) ثم تطبيق 1 -3 مرات / يوم بعد التمديد.</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701675" algn="l"/>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701675" algn="l"/>
              </a:tabLst>
            </a:pP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التمديد : </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701675" algn="l"/>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1 % (تجميلي), 5-10 </a:t>
            </a:r>
            <a:r>
              <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(عضلات), 40-50 % (مطهر, مضاد فطور), </a:t>
            </a: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التراكيز العالية دائما بوصفة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 y="391011"/>
            <a:ext cx="9143999" cy="447814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457200" marR="0" lvl="1" indent="0" algn="r" defTabSz="914400" rtl="1" eaLnBrk="0" fontAlgn="base" latinLnBrk="0" hangingPunct="0">
              <a:lnSpc>
                <a:spcPct val="100000"/>
              </a:lnSpc>
              <a:spcBef>
                <a:spcPct val="0"/>
              </a:spcBef>
              <a:spcAft>
                <a:spcPct val="0"/>
              </a:spcAft>
              <a:buClrTx/>
              <a:buSzTx/>
              <a:buBlip>
                <a:blip r:embed="rId3"/>
              </a:buBlip>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ملاحظة : في المراجع المختصة يتم تعريف أو تقسيم الزيوت العطرية حسب الوظائف الكيميائية الحاوية عليها مثلا : زيوت طيارة كربونية : وحيدة التربين أو وحيدة التربين ونصف</a:t>
            </a:r>
            <a:r>
              <a:rPr kumimoji="0" lang="ar-SA"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غولية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تربينية</a:t>
            </a:r>
            <a:r>
              <a:rPr kumimoji="0" lang="ar-SA"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ألدهيدية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تربينية</a:t>
            </a:r>
            <a:r>
              <a:rPr kumimoji="0" lang="ar-SA"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سيتونية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تربينية</a:t>
            </a:r>
            <a:r>
              <a:rPr kumimoji="0" lang="ar-SA"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فينولية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تربينية</a:t>
            </a:r>
            <a:r>
              <a:rPr kumimoji="0" lang="ar-SA"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استرات تربينية.....</a:t>
            </a:r>
            <a:endParaRPr kumimoji="0" lang="en-US"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457200" marR="0" lvl="1" indent="0" algn="r" defTabSz="914400" rtl="1" eaLnBrk="0" fontAlgn="base" latinLnBrk="0" hangingPunct="0">
              <a:lnSpc>
                <a:spcPct val="100000"/>
              </a:lnSpc>
              <a:spcBef>
                <a:spcPct val="0"/>
              </a:spcBef>
              <a:spcAft>
                <a:spcPct val="0"/>
              </a:spcAft>
              <a:buClrTx/>
              <a:buSzTx/>
              <a:tabLst/>
            </a:pP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457200" marR="0" lvl="1" indent="0" algn="r" defTabSz="914400" rtl="1" eaLnBrk="0" fontAlgn="base" latinLnBrk="0" hangingPunct="0">
              <a:lnSpc>
                <a:spcPct val="100000"/>
              </a:lnSpc>
              <a:spcBef>
                <a:spcPct val="0"/>
              </a:spcBef>
              <a:spcAft>
                <a:spcPct val="0"/>
              </a:spcAft>
              <a:buClrTx/>
              <a:buSzTx/>
              <a:buBlip>
                <a:blip r:embed="rId3"/>
              </a:buBlip>
              <a:tabLst/>
            </a:pPr>
            <a:r>
              <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الزيوت العطرية بشكل عام هي سوائل في درجة حرارة الغرفة, كثافتها &lt; كثافة الماء, نادرا ملونة.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251520" y="237996"/>
            <a:ext cx="849694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الاستعمالات الرئيسية للزيوت العطرية </a:t>
            </a:r>
            <a:endPar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الاستعمالات المذكورة هي استعمالات تقليدية غير مستفيدة من تجارب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سريرية</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كافية, حيث أن بعض استعمالات الزيوت العطرية هي خارج النطاق العلاجي مثل الاسترخاء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و</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الصحة </a:t>
            </a:r>
            <a:r>
              <a:rPr kumimoji="0" lang="ar-SY" sz="3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و</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الرفاهية.</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p:cNvSpPr>
            <a:spLocks noGrp="1"/>
          </p:cNvSpPr>
          <p:nvPr>
            <p:ph type="title"/>
          </p:nvPr>
        </p:nvSpPr>
        <p:spPr/>
        <p:txBody>
          <a:bodyPr/>
          <a:lstStyle/>
          <a:p>
            <a:br>
              <a:rPr lang="en-US"/>
            </a:br>
            <a:r>
              <a:rPr lang="ar-SY" b="1"/>
              <a:t> نباتات الفصيلة الخيمية </a:t>
            </a:r>
            <a:r>
              <a:rPr lang="en-US" b="1"/>
              <a:t>Apiaceae</a:t>
            </a:r>
            <a:br>
              <a:rPr lang="en-US"/>
            </a:br>
            <a:endParaRPr lang="en-US"/>
          </a:p>
        </p:txBody>
      </p:sp>
      <p:sp>
        <p:nvSpPr>
          <p:cNvPr id="47107" name="عنصر نائب للمحتوى 2"/>
          <p:cNvSpPr>
            <a:spLocks noGrp="1"/>
          </p:cNvSpPr>
          <p:nvPr>
            <p:ph idx="1"/>
          </p:nvPr>
        </p:nvSpPr>
        <p:spPr/>
        <p:txBody>
          <a:bodyPr/>
          <a:lstStyle/>
          <a:p>
            <a:pPr marL="342900" lvl="3" indent="-342900">
              <a:buFontTx/>
              <a:buChar char="•"/>
            </a:pPr>
            <a:r>
              <a:rPr lang="ar-SY" sz="3200"/>
              <a:t>اليانسون الأخضر </a:t>
            </a:r>
            <a:r>
              <a:rPr lang="en-US" sz="3200" i="1"/>
              <a:t>Pimpinella anisum</a:t>
            </a:r>
            <a:r>
              <a:rPr lang="en-US" sz="3200"/>
              <a:t> L</a:t>
            </a:r>
            <a:r>
              <a:rPr lang="ar-SY" sz="3200"/>
              <a:t>, ثمار </a:t>
            </a:r>
            <a:endParaRPr lang="ar-SA" sz="3200"/>
          </a:p>
          <a:p>
            <a:pPr marL="342900" lvl="3" indent="-342900">
              <a:buFontTx/>
              <a:buChar char="•"/>
            </a:pPr>
            <a:r>
              <a:rPr lang="ar-SY" sz="3200"/>
              <a:t>20 مل / كغ من الزيت العطري</a:t>
            </a:r>
            <a:endParaRPr lang="ar-SA" sz="3200"/>
          </a:p>
          <a:p>
            <a:pPr marL="342900" lvl="3" indent="-342900">
              <a:buFontTx/>
              <a:buChar char="•"/>
            </a:pPr>
            <a:r>
              <a:rPr lang="ar-SY" sz="3200"/>
              <a:t>المكونات الأساسية الأنيتول </a:t>
            </a:r>
            <a:r>
              <a:rPr lang="en-US" sz="3200" i="1"/>
              <a:t>E</a:t>
            </a:r>
            <a:r>
              <a:rPr lang="en-US" sz="3200"/>
              <a:t>-anithol </a:t>
            </a:r>
            <a:r>
              <a:rPr lang="ar-SY" sz="3200"/>
              <a:t>(80-95 %)  , الايستراجول و ألدهيد اليانسون</a:t>
            </a:r>
            <a:endParaRPr lang="ar-SA" sz="3200"/>
          </a:p>
          <a:p>
            <a:pPr marL="342900" lvl="3" indent="-342900">
              <a:buFontTx/>
              <a:buChar char="•"/>
            </a:pPr>
            <a:r>
              <a:rPr lang="ar-SY" sz="3200"/>
              <a:t>الزيت العطري مضاد للجراثيم و الفطور, مضاد للتشنج وموسع قصبي ومقشع كم</a:t>
            </a:r>
            <a:r>
              <a:rPr lang="ar-SA" sz="3200"/>
              <a:t>ا</a:t>
            </a:r>
            <a:r>
              <a:rPr lang="ar-SY" sz="3200"/>
              <a:t> أن له خصائص ايستروجينية عائدة للأنيتول.</a:t>
            </a:r>
            <a:endParaRPr lang="en-US" sz="3200"/>
          </a:p>
        </p:txBody>
      </p:sp>
    </p:spTree>
    <p:extLst>
      <p:ext uri="{BB962C8B-B14F-4D97-AF65-F5344CB8AC3E}">
        <p14:creationId xmlns:p14="http://schemas.microsoft.com/office/powerpoint/2010/main" val="2732158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وان 1"/>
          <p:cNvSpPr>
            <a:spLocks noGrp="1"/>
          </p:cNvSpPr>
          <p:nvPr>
            <p:ph type="title"/>
          </p:nvPr>
        </p:nvSpPr>
        <p:spPr/>
        <p:txBody>
          <a:bodyPr/>
          <a:lstStyle/>
          <a:p>
            <a:endParaRPr lang="en-US"/>
          </a:p>
        </p:txBody>
      </p:sp>
      <p:sp>
        <p:nvSpPr>
          <p:cNvPr id="48131" name="عنصر نائب للمحتوى 2"/>
          <p:cNvSpPr>
            <a:spLocks noGrp="1"/>
          </p:cNvSpPr>
          <p:nvPr>
            <p:ph idx="1"/>
          </p:nvPr>
        </p:nvSpPr>
        <p:spPr/>
        <p:txBody>
          <a:bodyPr/>
          <a:lstStyle/>
          <a:p>
            <a:endParaRPr lang="en-US"/>
          </a:p>
        </p:txBody>
      </p:sp>
      <p:sp>
        <p:nvSpPr>
          <p:cNvPr id="48132" name="AutoShape 2" descr="data:image/jpeg;base64,/9j/4AAQSkZJRgABAQAAAQABAAD/2wCEAAkGBxQTEhUUExQWFRUXGBwbGBgXGRobGhodHhkgHyIdHB4cHCgiHhslHh0cITEhJyorLi4uGCQzODMuNygtLisBCgoKDg0OGxAQGzQlICQwNDcyNCwsLCw0LC8sLywsLCwsLCwsLCwsNDQsLCwsLCwsLCwsNCwsLCwsLCwsLCwsLP/AABEIAMMBAgMBIgACEQEDEQH/xAAcAAACAgMBAQAAAAAAAAAAAAAFBgQHAAIDAQj/xABCEAACAQEGBAQDBgUDAgUFAAABAhEDAAQFEiExBkFRYRMicYEykaEUQlKxwdEHI2Jy8DOS4RWCJEOisvEWJVNzg//EABkBAAMBAQEAAAAAAAAAAAAAAAECAwAEBf/EAC4RAAICAQMDAgUEAgMAAAAAAAABAhEhAxIxQVHwIjITYXGhwYGx0eEUkQRCUv/aAAwDAQACEQMRAD8AYL/dg5MnSY9zzFu13wcKmWZsv0r0SPU6bWacJvZYAHcW4dB2qZ3a8drtC1iuHsvwhT2Kj9ra3TGq9OAUkDbX8tNLPRuQbcW41MHXeBaj0ovkitVoS8Uv73krnEJzTfp26253e8PdqgqUiEjQz8JE7N1/OzReMIA2FoN7ulFYeqj1Mp8qLoJMSWPy9psm2MFSH3ubybrx7QaM93qAz8SQdfQkETYHjmMq9VGXx0GbeoRMn8FNd29dNbdbyb1WLeGKd2oLuwWNJ6nU6DU2Ef8AUbtdWZ1zXiqPhqOYUHmVG59T1tGVXnzz6lYpr2jdeb6t2uzspVarqTlY5joDuebTuduVqmrcOXmrQa8hC65mLNMkAbkiZIttiGKNVcsSZZgNfy9Js5cB45kzUIPl1UciDownrABFtFOOTPshZwjh1Ki0pfM7JmKic0nZdDZiwrgqllliQ34WMnftqT2gW6YtcaNKq15osULnzoR5ZndT9x51g6GTsLTF4pSoBnMaR4i7n1B56WWU30Cl3JFHhugoDALmnTUKfTcGfUWUuL8CqKzVll1HxAjVY09xtr3s1XjE50PnU6H+oTGkc+c8u21t6q16gP8AKapSZfKcssNPhbmfw2ClLrwMkk7TK9wa9OGnME5SNTZlp0wTn36k/D7k2m8M8E1GqO1Sm6U0OmZYZucCflYvesAr1Kil0VKKsIQusRzLQdSRZm9rNal1OGFcMVGrZ6tWKg82RNwJ5k6D0/WzBiGCPU8xUg7yrQfWDzj8re3SqV8QZxnL5mKHqAQASNBuNutu94vkDzDUbSSf1/SyuUexluvDBtSjeFUq6i8IJ8rjK8f0sCQT2sGW7UKpKpIYSPDcBaqf/rJ0fXlNjdbiOnTIz1UB6ZhJ9hraa14pXkBGAOY6HKCRpMkHl8rIp/IZxkuSv8YuVajTds+ZG8ufUMpPJlOqmJs0cM3vwbsoUSEzCBzJYEfOTrYmqooNGqVq8hTg1Dp6+baI10m0PD8OS71iviMSUZlQqMpC7azIYafXrZpyTWRI/wCzTiLGGFbwFYrJgxuNJ/O3uHYmyquZiQNGJ+h1+Vl7idQL8H+6zK3sQD+4tmL3vKrrMaEfX9racvVZXSgnCmOl3C11JDSZI7afpZIp3C8faHWknwmGzQFAJJIYn0+npadwDfCUYTs/6TYnxNingVVIH+os9BO0/KLR+NJ2mF6W2eAjdbi9IFW81Nt8pOnrIB6RIsGxGkWSpQqrAOik7f0OvYwB2ki0BcWajUDZ8085ncTFjmKVVrURURCwG6oCWU7+WPukjawhqXKnz555QNTTcVd2hOwu702UMXYKDDCNZ/azjhvg5R/JVlP3kIqAd2UqGX1iyDRwe9F5RCozEEt5VHPWfys58P4BTpQalVmfeKYgA9mIJI9rdDlTJ4aDdK5qStS7kLUSNJ0Zek2IY1czVFFwpjOpYfhIOvz2trcbvTSclKMxJMnnHrAHppYlRvIYZOYK8x152XdFp2K20010Fi+0r6ajlCMpZsuvKdPpbyzhp0tlu1aiSr8M4/hrsUeMQyMgBmddPl0tYGDYbUUidyJ7H0O09rVAL0RUDxMMDHYEafS16JjdNlQh8gdQyvrlYRzjUMNj3FpadxjZ1auXQRu9M87dTTsu33GqqCRrJ8pOqkdiD1+VvLvxO0+ZQV200bfeOn+aWtHVT6EXoy5DtWjYNilxbU03KNGugKnsQd7F7nfUqrKn1kQR7W0vKjlZ2lJCJuLKp4o+1EBXqZlH3QIH03sl1rs862ufFcPnlZRv+D67b2RacVwij1ZPAm3G7gVEJ1CgsR6T+1tcIxMUqyFpGcnMek7fIxawqfBSqpasxUsIyqVBA31Jn5AHe3CvwJc3M56imN99ugyAbWl1KLi6IvE7SnVKiAnseo95Pvav6dRwSoJ7jkbWbV4Z/l5EvGcLsHAmOhKk/kLAMN4Nq1a7I0UgFzFm2jlEaGT06drSSq7H3ArCeIbxQDeE7U2aJKgGY9dt+VjmD41fbxWph7xXamXUOVGyzqfLroJNmHCsAuN3QPVqCs/4cuZQZ/CDr6kx2sW/6zRCkKlQqDEDKi+wURtYPYMnLog3jd7o0woGZ4GiqWcHu2UEk+9q64sx+oylWrJTX/8AHTUqT6zr8zZkovQcSFZT/eD6/taFxPhKXi7sFYM4ylPE0Ya6gNJmRymNdpsu2LdsKuKK+wviS8083hHMNyWH1mRaPivEVWuf5rllA+EGE+XP1NpuM0UhaFEgoompUH3o1P8A2j62C3S6teHWlSEtUqKiDpJ59uZPrasYpglJrJYX8N8IL0hWp0cznMASBkBkaztIBOnWLNgw2lRY1KztXq8kQ+Udi20flYBfL+93yXK5NS8GgMrFiZqvrnLQIAzE+/aBYbfq19dxSen4dDcmmSwfb4m1MDppZWs4JptkrE+LakOtJUXeEpnKixzd5BduwMWUrpf7y1QAsc+YGNgYbMP86gWnYvcUp1FVIWIDFBsJ+Lpzixy6XdatMMiKxp1yA3VT5gWI3GhB9bCk0yie3JH4xvALUyu6qAfZiR9LLt+xQuT7/U2N49d/NMATuJmD624XTh9BDk6nUdyOg/ewnCkimlNZGzgvCXpXUVGEZzPcevtFon8TGA+zrsyqSewY6D6GzRwPeDUu9VWJYq86xtA6DsbLnGiJWqGSMx2EjYbWnGCcr+X9Cy1Jbq7MSLteNYY9gP8AOlmvhTGfCcpUMKwgx+f62UW4fvJ1ppm5iGWflNu2H3nL/JvCvSfXIzgjXoZG3fvZJ6Dq0XjNPD6jTfb/AFqNRkZ3ZVMKQRtyMR0tLumJs40qkdtR7GLLONNVaiFfyupVGB3I1gjqCBbvhNCoKTMCVNJZK7knlA6RZ3BSSokpbbTyPVwZZ81ST1UE/nzsZwgBmLqDBIALc4nWOk/lapMQxOuoGV4VgRoB76xPvZ04GvhZKTEktmKSdZ0kTr3A9rI1tGlHdFtMsQVeq62y0JcVXmdedst6H+RDued8KfYqSlg1J6jBRlI+7uPVTzFj63epTommhGXkriV/433FlSnTVaijxsoQDk207D8tY3s30r8tQafWy6b3xpnRrR2u0K1W+3mlHhpk1JhSxHeQZA2tLpcSVDlK1BTbYgUl002BC2m4jd55/Ky3f6NQIzZmAJCjczPToB+tjKNCxnuY6XDGHP3yTOhKqJHMkAzz5/WzTd71nWeY3H6+lqkul2a7U1UaNUIadDpsP1+Ys54ZfyjaGYMevKxh8uRdRDNUE2htQAcNzBnrtaUauxX4W2/a3CvVCjNajkqsiou6A/EmL1qZlFVAfvEAuR6naegFla8cT3kamvUgjlp/xaZxDfySgdsqs4U8oWfMZ5wDafQr0a1NWqU0rchAAUADXw8wMkR69DbjpM7LpcAK78ZgmKyrVH4gAjg9cwEH3sRvOJCqBUu9QmPiRvjE9tm/uHv1EocPYczQAyHbUPp6sSwFot84HBh7tWiNp11/uGo/2+9moG75UBal7ZV8tVkYaypgyddRz97ALxxbfVMCtP8A2J+i27cQXautco1NhUJnNoQyxEgjSPfS0a73A8tT99+S9h3s9qsoEbXUI4TxffEIzik4PJlAPsV1swXjGqt4p5aVKihlTu5ZsrBvLOg1HOyxheEl3GZiQJkqDEf3bfKd7N1yrLT0pIB3iOXMmT9fay0h2xXv70jd2FFT4jN5pOqqNwOomNfnbThTEVuyZ1pqaiOfOWIIkRoRtz+dtsXq3UXoVGUuhEtTDQGYnVpGwJ1gWPUK1xemAbstMVVKyJkRzmRz12M2WTpUxcnG7V8PYgRVpOwOqMXUepM2NXS5MBF3vKuv4aqke0iZPtZJrYHkqFM22oM8iND8rdaGHS4VKzMx+7T8x/8ATsLLSNgfqlyJbNVupbyx4lIgyOhyyY9RpaTw/hITxglRXDrKjZwQSYdTz1gEHlZNF/ShKm+VkZdw4Mg8xG/0scwri5AVLVzW5KWotIPrkBj3scrIKvCAGOXp/GhlIKfdIjXqZ5C0L/rADBV/m1GMR92Tt6+m1nLjS7U7zdVYOz1QPI6wAQW+F+eUSY9bItxorQvBAk+URmAnUiYI9xPewk1K5Mrp49LLQ4No1lp1RW8viKYAI08szpoBtpYZeuGS01adXNm2BKlD2kCVtNwHEizlToHlY567fWLBOHb8bvfXuzk5Hbyz31U2ipNLA7h6n9CPcb8BmFSgVK6Egkctd/SxO4LTvqlIDKu4rAEKTyB3nfUdLSReaF3v6mslMpWHxMGkEaRvB5cuRt3xzDmurtVuclCAXphvNHVdiRr1NrXi4vJFvNSItXCbuiCnUqVXRYhUOggyBmYSQLdLpVu6k5KdTVSurjbv5e1tbli1SqJWqxI3p1FGdTOxETHe02niNUaNTpt/2/5raG59/sdCgu1/qDsRwOleqYSm3hODK5tVPaY0sEwitUuhenVBVqboSD76j1gWebvegxE0UB0grP6Cyj/E+6sb0KqOMjKFYjWGTQg9xZ4L4kWm7a4/j8i7/hzSrD/UbTLeZWGVtRryO1vbV5TvBAAFYxFsstandGqPd/6ALMQI2kyep97H8FqP91WPoLMNzwa4UiDUZ7w/YZV6bCTvzkWIXjiC70acigFTYBmOo9A0H3t1rVjH2nLJSlyDb3TdKeZhGk7iy/iIZmpUKZLH4iToATBMD05npbnj/FgvbKKaikqAgZYEg9hpaJil9RPtFXcz4VKSZnLBYmeS8upFs5OWWNCNYRveb+alfPEoh5bZV0Hvt87GcGryNd97a4Zwe32TxKqNnaGyg5cqxIBJXnMkelvLlRyvkIZWH3W0kdjsRZ9KUU2mLqJyVrgc8Mq5kKe49eloGM3r4UGpmY+g+v5W63BssdRYVxfeRTzOdAaZy+sxA9z9LDVdfqDSWRP4pvwY+XUAZEgb9W9dfrYRgWLmhUCv56MjOk8+bL+FhO4tDvd5LGR0hewHP1NuFOnyGthpxpZKaj6D42JurFv9anHlqRqViI05jbWbGrhiJyLVpOc0nMDrlJmARzBHP9jZV4Yp3ikYZJpGSabmJ01IG401mOViiXxAp+zkloIcFT1B6Q3zsGqEUhmvNdLzRYRkP3l3CSSMwkddCPbpFeXW8MmYlXGQkMTTlFymDtKggzrYxeuIvBIZ1UVNJyAwykiZB00157gaWJ4fiNzcFWeuoYgMvlySwbck8+c9LB4GVCreeKU0ABYDnsTPz07WhLiFe8vkpAwfur8I7n9zZ4uHCeHMrEUrxlV8herUQDNoYAUSfeOdjP2e7XVWChaSkyy0hmZo5Fl0XlpPrYNwT7jpt8KhQw3hcUld69Na1UwFDmETqSJltI9eQ3Ni2CpVIl08mxBVVSI1CjLtynW3WvxAhH/h7vr+KoM0TzgCLC73SvVY6mqynU/dUdon/wCLLJ3kaKoh8e4QSFvSwAsU2SZ0G2xjt7iy1hF4ahUBRioYaMCdNZjl7ixnFrw7ol2oFXhy9V5/lgxATMT5o3Mc8vS3fEODa6XfxCAQNVgmR1ERtPOzK9tMSVKRMvOHUr6A+q1Mo83UAbGenI9LepgS0AoJDruM3XbYdO5sp3PFKqaDUg6E9Btys28LUa16Jaq+WlSALQPl6sddo52a2lk1Jg+5Xwm9PSLnwPMMv9RG/XQ20x+6EFXG6DWNirbGecHnZ9vHClxaijhTQap8DiTtHxAnnO41sJulMGqbreI8p8PNzA6zzU9+s6Wm2v0Am077ETh+9fzFg7wRz6GxDFrqftYrADPSqlXHPw85yOfqPl1sKxjC6mG/EpamSTSqDWD+B/zB9e8a8N1qt8vxqKwgpkqSPKyxBHqQB72k4bU7L71Jpx6GvFFV74yigrPDMRlEncQfoflYlgFa+0ENK8XWtUSNGUFivuJt2uard3qAFzSDQuWBMaEE8oOlj91xhB8NIc9SZ294J1s9RayS9T4FW/3OrUlrvVzdUcQ49iJtFvV8vN3pgNVPiFpjRgFjnIIBnlayqVenV+OnPrqR78rAuJuGw1NnpAsAJK8x37izw04yfJOWpKPIqYbxNeWVs9WAByVRp6gT9bF6dxa83d0DQ+UVPNoq6REnnqB02sl3Nf5oQ7SSfQa2csHvxWlWckNABHeKinXTXazOKi1SG9ybYHbgu/jTwgY55xb21tUpcBp+IA/PW2WF6XlifFn3+wlJfKaE06P8ssJIbzEwNC3IHoLLFW5/brycwOVGhUY5Q+VfMTGwkGB0i2/jLSeDqtNS7H8TAbntNt8BxJUai5MlwXfafMSsewH1ssY0ysnjAtPcUW9FFBVFeCDyg6jvbnjlZTWQLBCHMehYmTPXp7WY+I7qDWzr96Q39y6T7iD72EJgEmZCg9bVS4bJ3lpD7d+KC7BldddkY5Rp0Pw6jqRYlesXu1dQt5pmnOgcagejAT+lq0vGFsqkJmMfe0Cj3Ng6YvXoNlDgjmujKexGxskauhnDFltPhrUgHpsa1IjeZIHYDfT0sB4mT7TdatMgipSIqLIIlD06jQ/OwLB+L6KanPdyDMUZZXnkVeRlHT5WbLsaVYfaRVen4iERUy5SBzAJkSRA32sJNo0V1KxuGHAkFzCzyjMesToAOps0thGZVW7UqqBj8QBL1PQwMqdzHYGxS6ZVKLWUNRpGUCrGY8jJ3GukDvNpeP8AE1OD4c0xEFQT9Y5+tjKZkgVXwxKeVBUBqT5lWNPVspZzvzAFhF+4irUKn2akd4AH3QG5gDnr/wAa2FX7idUYmn5n68vn+3ztpwvTarW8ZySxca+iz8gMos6i6uROUlwiTe7oRXuz1mzhypYsdBqTryAkfS2lFYZgD8UET2Yz+ZtO4hMUUfQ5QrRyIFSNOmhi0O6XVq9YBFzEEmFE+WQZ9O9g3gMEELxxdXuwREFIpGzJJkiM8z8UaTbmeJqlZIJEgQNx6zBEjnYhU4BvF4gs9OmBqZJOX1IGUad7TF4ApUKX81mcsdKqymQDmBJkTzO+YRadwSzyVzwhfqVK8Dw6upGkeaPZpIm3lLhvEr0FUlmUk6s4VYjmNPy6WBjEWXQkGOoP7Wt7hMrWu9DLUdCwUkjYHmNRoCZ+Vnb25oTL6iC2GVLnVo0qoUOxE6qwUEwOcZjE69Ra1L/daxop4NQFsjaORJPSenbbQ2RuNMVrZcq3SnVp5YNVlLtmbQZWUhkjeDvO3UTw7xnVostN6ZDaatmkwANiNNLLTrcFu8Ay8YdWoVD41Jl77j6WesLqrTwh3G71NflpZvoGneKZJAYEaCNp6E6ETpr6GyzfsI8OjXoAeSquej0DKc2UeomPSLa7oydchG9y10uK6ksJ99D+h+VkLHOIv/G1nyipTzwIO4UBZB75bNd7xQ0rnd6g3F3Kp/ezMJ/7QJ97Vox0CgakxYqKat/IDlmvr+4/XTis3w06H2cVEA1FVvKoH3iQOQtOx+sLnccl3UB6ugI0IBMlhOs6gDXYzbzhTC1pUqasBDq1Ws39CwFT/ubXvFueKVvtFTMQCNgO3pZYR3O+hptRwitb3ea1EoVZ1LKTtuP2sZwbj+qpitSpVBG8MjfNT+nO0/HsFzsHzHQRljT26WUmqBWysigTuNfp+0Wu4UsoVTt4LKwvjYNoLupHMI5JE+on3s03fiugB96npzggfl9bVFc2pkSJVuWg1jmece9mzDBTrIUqtBIgGQTPUTy7Wl6UNtb5OPF96uv2qm1FZZtXZQQhlTsJg8tre3uqUw+s6EHPkBCg+UZhNljH8QqAJQMZaJOUgakzuZ/KzJgV8p1KVSkP/OpMF7EISQfQgCxpprcZNKLofMMxtfBpaD4F5/0i2Wrm4cUKtKmpTUIo36AWy3C4vsdn+PF5A/FF58On4X/mVIkfhTeD0LGNOgtrdyc9MDT+Usx13n8j72Xr9dqiH+aDmY5pJnN3nnrZpu1MNUpkGBURIgzpER2gg29GSwcm7IQxm9FFYz95YJ6lf+LR7liAYjw1NWp+JhoD/SP3tD4vrjIFEed2Yf2iQP1sJw5r065aSnJ1EKP9xIn58rI4toaFIZsSvyj/AFG8epAhAYRfWN/Qaa2HYZcUvVR61UhUVgCEEKzH7qjoBqT3Fhd8oVkGUU210LCG35eUkCxDhmp/LqUjIYHOPoPzAHvbRjWQzl0RNxa4J5v5CIgIClZB9zOp+lhdz4krXfNRXKylSqZwTlnpr9PSzZRivRKjV1j9p+WntZExMEENE5WH5f8AH0toe7a+GTd7bXKMbFby+niwNtABH0m0qnw7WqAnxVYiJGYnTr6W6XSlTrwSYOkxAPc+vTrZhw64+HHhXkhpjVSI/YetqOVcE0r5EHE8LelBI0bYizfwk3h0FJjQuxPP4QP2tI4wdloeHV8MsSIdGzEieYOsdLAblegiMjEA5GjXeYiP1Ha2lJuNAUadhCtSa9PTu6nVkAk7KCcxMb6BZjtax8Lw+ldKCpTUx/66hj4mPT8tgLVtwjiCjEFDsPP5A3IEkAfPUe9rVpsGJrv8I0VZ3jZR+Z9+toalpHRppHa6oYD1h/ZSHwgdSP31Nq2/iPxY1Ws1Gm5CIYcgxmYctPur062Y+JsdqBWFMTXcEzIC0wdMxJ0HPKO3bVCbhspT8RmDE/CNYPUyRqO+1hpLFsbU5oAUmE6/L/DY3hOL1KEh/NRcZSpZoWSNYBs28K8J0KlEmqgZ2CsY0yyJABEGIGuu82GcT8JeHpR1UkEqdfL25x62s2mRCtw4hYksmsaFRCugEbEfEOcGdxYxSvK3nRgtYfFlZQrL6CIO24m1XXW+ZKhytqNPWOY78rNmDXwVMrKDnEk7cttPnack0GNDnRxD7PFRSPCGhWNVkT8jH0mxiolOpMTlZS6j7s6HMp5EHdbAbrUDqNjCww0hh+++3QGw3FeIkua1LugYswBQ8kzbwZ6E+4sEm3g0sLJvxPSU3OkVYKoJyg8gxJ+Y6a2XbhglGoEqCpUUEgSyrBJ/7hpobAq19LuqqBqY9ev6a2Znf/TpKNcwLRsI0AnsJ262eeFRoLKYd4mvhDvTTQsqLOwICyI7alrdMNuXhUs489QKWWY10hdOQLsDHRO9oePUx9tULqRd6Wcc4HL38otPN8zVlprM6NUIEBRExt0+UCyPCoyVmcQXWFgDXKJPUxqbI174Wqm7tedMobbnlmM3pOlrEv8AXUiWhZzGOgtDw1h4Fag0fzAsA7LIYj3nKbV31CIijmQm4PwyK1Emm/8AMynSfKG5Zieva3uE4RVSoFdTnGjLJgjkV5EEc7HuD6TL4yTBRSY3Eq4Nmq6FI01RpA/oP4dtuloOWc9yyvldis+I8PYOSRvYrwNwzX8SnU8uUPmyloYrBB0PIg2L8T0xOVh3B6jtYa+L+ASc2yMo6agfrbp1KapEdO+oUq/w/OY5R5ZMSU25fS2WbbrxCCik0ySVEmRrpvbLc/xIdUXrXWF+BAvFFKuYaJI1psSQ3pOx7HXvZdvN3e7jNSJcHyFSPNTBnn+E662O0rya7ktAqHbQKD6/1Hppbe+XTyuWJDEQZ/X5D5WbdkdxVAS54SK1QHWo0aLHl+WunLXSzH4CURNbfkoMLHqNT7WDhfBXU5R+CfM8a5ng6J/TbWnh14vMsz+GpO7Akt0Cjp/mtmdkkFb7jVHwzlApgiDCgH0JJLfQWTa98XxRUpAjrmJM9QZO1mhOBVYwatQn8RUAfIn9bCcW4WqXfUEVE5su4/uE6ethHbfIWnR0w69MHFSnynMhIGYHcDraBjl0nMUko4zr1BB1B7iTabcMOaoPKpMfT9rMWCY9Qo03SpdVvFRDmDkjsImDLDXazSSRJSbOF/4bu1zCIaeeplhmYNq+kxOgXeNLLte8NmPhllJ2G8/rZ1vH8Ss7ZRh6O0xqc+v+y2f/AFjeEzZku122yhKWZtdZ0Ygac452R88hVpZQkPgF/vJgXaowJ3CMFPqTt7mz03CFG6UaZqPQpkJ/MeqPEctzCrroO36Wh3nGr1VLZ7xUCrJiMk8wCEjfvNl3iDFQyKFYnMgzHYhtZ+R09rFytUZLJwxbH7tSc/ZKBeoNq1RQI7ogGnqdbTsMN9qU1qVquVYAp04WSOp00Hfc2X+EbkKl4mp5kRS5XrH+b2sIVQJrVQpA0WnqPTTko3J9rCdRVFI2DbvhYX+ZePNOqIfvdJ/p+tofFauLrmb/AFKmpH4UB8qgcgTrY/cMzua1UFo2B0zHoOgGnt62VuOGq3isKKbDzO2wJPIdQNR0+VlhTY0iVwxxAaTrJlCig9hyI7g6HtZi4rkUhVpwxpmD0KnzDn6+zRapsLvXhuVIBVSdeg2PsfztZ+E4kKlFqTHNKQGMGR3/AM5G1ZxaIpplfYxcU+0ghjFSHAWJlt46AGdbe1GN2qgc/iiZJEka99LSbnkzhajlGpghSBvDbE6kRrbhfsCeoxdH8QnUyYPt2sVn3M1VlDzg2JB1FRSIkSvTqNuetgHHRBrjLr5B+pH0IsHuNCvSaAxX8UETHcbTaXf7m7KaupHM20aiwStoG4NSzVgSdFBY+g1s38LYeajGo+iSST0GmbXspj1YWWMIuzHNlEtUYIo7ASxsd4hvvh3UXehJD/6lRdVMbqDz1Mn19LB5dDXSMueNG8Xy8VwcqmAP7AYH5A2aLsi56tSWDOdAe4EyOwgWrHCHqUycqkzvpuAwb9D87OAxNlWYII+HNv5tST3myyjbpBuiVjFU173ToKeinXT8TfLUe1ueJ+I4vTD46JWIiCCNfl+lhOBXwJe6TPzYgkn8QIs4XrCWy1wjSWUaHoJkT6WElkK9oD4OxELVUu85wQ09CIPrFnMXcUWNVQSpgOOq9f8Am1Z4lh5u603OYHPAnmsa/p8xZ14Z4gEKjwV2DdAeR6jtbnnj6MqTP4g3bLdzUHxUmBHdGMfKfztXmLhqhTkop5zG2/8Ags8cf4oq3ZqMgsyjLEHy5gfkIP5WSsDqNVpMCpLKuQQDrmYQNPQ+5t0wxFX55k56u6GrD8eK0qa5JhFE9YAt7Yhd7jRVFViAwADancDX62y3Ps+R1fFj3Fe6XYVs1RRNMEjMhmT2WOduV/xY01UXhAh+7JkyNiw0+f7WHcScf1XqsKFQrSGggBS0bsSACJ6Wj4Th4rMKt46BwHO675m69h3t0KDVN4RHffpCuE3DORWcFhuiqCWbueg77CzBXvjZfPUp0P6QxL6ctPXtYffcYoAQ9Q0x+ERmaBEnXTsBt0sEq8RXRYyUwSObZm99IFi03wZNLkYql4oQAzVqp5sCYHYSJP0tzpYnTmEok6GczTm6iNBYDV47bkwA/Dk0P0tN4JQ4jewtVz4K+ZkGgYDXLGwB297ZabbM9RJchjiGnVp0qDVSqrVXMtJNMo0IlRoSZFgLXykJnKSOswJ5R949h03s28RYpSvFapnTMoBVYXMYH4Y29O9q6v8AdqVCsVktrKzIEHUFuumhsU7wiW3qw/ht8L+YjQbjL5B3Krq22i9dzbW+8SpTUVKagVDMlgM7jaSY8p56Gy9eMWJXLJC8lXQH1AG3Owl6hYybFad8it0G6mOZkIhszGWPWwmo5JJ6mTbESxfhzB/tNdaUwu7HoJA/Wz7UuDW2cOH0qK/ihf5Y0cnQZSdQD1007izhdsVpVjnaooRfhQGWHML2PrbrjWFGqpp0FAppoNgAe508x07+gFoOEcCkwDoSfMRuR0Xtv5joPzlJKRaPpCr48pDeEoLAQoUaL0J+mm5PzsvcWXc3S6oGdvtFRgSZEqPiy+0Ce7izZcku93qClRAZwfVVI/DydswnMflZF4xrNebysSaaoSrcnliC4J3UsMoPPJNtCCTtgm2+BXw34iG+8NZ5+k85sZuAqXdwASyxmEDvsR36W8vGDZLuKhJnPC8tMs2j3XGGQFSiuDG8giByIPztZ3PKJe10GuIKDGmahXJIzAsRJ1EAd4072F4XixQjMCY6WHXy/wBSp8bEgbLOi+g5Wn4JRpNBqPBzbEaRHWyOCjHI8ZtvA4HGbvWo+ZQKpESBroNDMc4g6czaFVvoNMUhqzEA9Br+diuG4rcKXkzSRyAB9tLEamNXKsApX5rt6az72jup5HrsLqJTu1P+YxDVZCwNVQsCx3kEjSe1pHjhaamhmq00JIpH41B+8IjMO2478hPFeEhD4lNy9M9TJB6WjYRipUZW/wBw3H6wf0tpLA+kMWH32jUIgw34agA17Ec+UGLbYrdSdVE9QNSPW3GreadVR4qq3Rx8XoGHToZ9LHMD4mpUKepLPtmaZcjaW1ywP+LaOpJcG1IReeoq3LAKt5fKikD7zkeVR1J/S1iYFh/hKENdqumgLT8guo92tExTHabbMjFoJQsSqkDlFplzvFSBLJTU7BAY+i9udhJ28gjwFbxglGv5qlMsQIBOVNOgBkiyliuEU6LjKoSSfKHLH1MGIsxX/F6VNCXqVHgckJ/M2VqmK+M2QCCeRjPr1/CO3ezxXcm76GvEdFfs1yrb+Z0bbWGnWfex3hUU/InglFJLoGEGNgzEDmSY9bSmuNOncaIqTpVZl2YzBmJEA+2lpuFOCviRCgjIp++3LMx1MWWauq8ywxWH9fPuFlIAABURpHhnS2W4vjFFSVaoMwMNtuN/rbLJtn2+yIboeM+a79ghphCzA+IudcoYyskSNOoNtq+KVsiITAQQrQA0dO4swcQ4mXuN0rDUqGotPLKZXbqtlXDmD16YYQpdc3cTqPfa3crdqXCfn2C9sUmufL+52qYPWjO6tqAdd4PM6zaDQQsYtYT3rxkzhRmLBXX8vaNAbQeIcCNA+KgAnUQZg8wT1H/NpLWfDKPTT45Fepdcpy8/vHv09rOnBV5Fzw69Xw6NUdaFL82I67j/AGWSGqeVj/n+RZ7xc0rvcbnSqDMadPxPD5GrV88v/aCRHezSeKfXz+hatgqtjVM+ZWadCWO+42H6WXb/AHl6tTMMx0AGmsC0+lfataqBTpIewWAPfpYka6qCrAZpgmnIbTfXXT/m2vb0BTYIo4Y8ecqv9zCflNpN2w2SfMpA3IkgesCwytVQGEzOZ+JjA+X/ADYya3h0StRszkeVF8qpP3oAEt6/tYycgJLg0FzJMIQw67D5mLMXAdF1vLooBdqZjoI1Mnlpz6xZfnxHSmDAA17Aak2a+Hr0KNyv17UZR5bvRGu51Y9zBXXsbS3SZZwSQy/9UoJd0z1gauT4QCYJ1MjRS0855WXMZ4wZwadFcubSFEseQBI3O2m2u1l3BlqV2WmPMeU92/fWz/heDpdAVUB7wdGqRomh0TSQR+LsbCTo0aOvDOHi6UjWqsHrvFMqYIUk7LO8SJ9Dbnx7Rp06NPIyvVrOq1CAC5QKYCSJWmD+GJLd7bUv596RUIyUSNRsXJknXTTX52W/4n37wr0iqB4ngiWEyJdttd5BHobTjmQX3B/F9TJTWmPugiZEZjvA9DHsLKF2ubVDpt1/brYpXp1qyiq48ikKAdpaTPeYM+1juB4bIkyO8f5pbo3qKpE3C3bB1w4eWQGkk7Ddj7bD3t3vmE0qQmoch/APM5H5C0+944tIEUVgndyP23Nli8VmeoAWJLEAsd9dNf2snOWHjgm0sO8f/RoxB1Okj+5tlsyYPwaNM9ZnO+WmBH+5p/K03DqKU6ahwVUfCi6Fu503PWxS73qrU8tOKaRrGgjudTO/ysjdjrB3ocOXRUip5Q0CPEZiZ6ADe29DAbpdnUpdZZgRFQ5jlPMqxMDlsLeU75Tu8lPPUjV2Gg5yB7/SyFjfF1SvVanQkltGb362Hw7WAb6kG+Nbvd0Yi603zBMzBSop7ncE5p9OUWSReidQuWNd5BswYqpp0C0nOAqlzqzaeYSeWtk/xiD2FqacMZNvfCC9JHrkJTEs30tYfDuBVqUI16q5E1qeY5QI2UHQa6C0Pg25rSWq/NKc++WfzM2abipamlP71TzVD/Sp33kGJNllKwpJCrxHTekFrO7sjliAzEhNdBr7/KwzhoMFLR5mPmYkA/MnazhxxTz3Gq2UFmKCkgGoUPER31PsbVvg9apd2BqUxucskwY303izSb2oGnSky4MRuwWjdUcmVUsVH3i3f9rcPtDLBEZiCKSD4Vjm08hvJ29TZcfiy9XpmajdzUKIAQgIVR3IM7/lYPxFj1WlloipmqqQbww01+IUl6IOfeySVvzznygp+mur/PnP6G9SpcpOe+VGafMQmhPMjTabZZaq3YFiVnKSY05crZZr+f3Ft+JfwF7/AHvC6irQuy1wrvmYVPhED7u7Sf0tteOHKRSUQGPvU2JIjmQdbLFbC2psKqyygjX9DZnu2KLUXNnKOBrl0B7+tmw1cRWnHngi4XeAlUJqzOcrgiM6nYjo4+tjLXNga9FtQUWom/JwJHcqTNlzEr8jsMxBYfe+FvWetnDAMUF6pZXDeNREB9POreWDGh/eySj6bGjKnXfz+ipqFMNUVI8ucAg/3RH6WLcSYn4tarmn49PYR+ViGHYI32twhDrTqFswHxZZ/IyO8aW8vWAhK61S+ZBUVmn8JYa+nLtatptedhXasK4Dh2SkA0AnV43OkgdQBoO+th94pip4jwABlAgGI16deljmI1GFN8updyq68uZ+RNgeME0LsELSzGSOx2/+O1l5NwKSNG2/XnaThsNUGbUCWPeLb3O4GprGkgabk9B3sQoXECoyz5RTOsa6sBpAk7G1JySwLGLeT1UZhFNSat4MKo3CA/rrr0WbOmN8OVKeEXWgP9QO9ZwDuSSB7hSPlYb/AA4C1LxXqnemqKsfdDE6CegSPez9xsfNRUbeEp99bRk3FFruSQn/AMN8OKLUvDaE/wAunvmn7xA+QB7Gx3Gbx4NMFdalU5Ka8yeZ9BP0sK4dxymqlajGULHKNzLbAdTaVhwetWN5qrGhWigHwJry6xP1tOTvIUqYb4fw8UVprMsCWc941NkLj6v495qrAC08oZ9CZAkhee7MuvSzTxRxOLlTCqA1eoJ38qgdfcjTnt1Nq9wIZ387EKWlieZOpZjz5mz6Wn/2YkpWxgwS6sXSisv4MVW/pZlGVT10B+cWhYnjKuxKwqhvg5DSNepmdBYlcbwFBqkQ9Zmrt/SiqfDU/Q+wsI4AwbOz3mqJp0vKgbQNVbQCe0/+odLNsrIHO0RMKxun448Wh4tISGGYqdRoRG0fradff+lTnpreEM/CTInfcSfrbTFMAqXdQzlD4jnMUOk7wCem3bSy1iFU51VTzFsqk8GeB2uWM0PMxzVT0OgHY84t7Xxqo6wCESdgIAj8zZTrXB0GZSQ2p0O4Bg/K2gw291yqrTq1MwlQoJBB59I72EYrmxnfRErGMcNQGjRJhvjft0Fp+F4X4SgAeZgPX1/za0HB8CrIzF6FSVO2Q79Nutma6YRWYEkKrH8Z26mBMaHnbSnH2rgMdOVX1AvEV8y0SkzqOfOdfoALCcNu4bKD94kH3AE2O4vwlXqEBalIgbCW+fwW40+GbxTiVDwd1IO4Guuse1s5raGOm7Hzha4eJQ8Q7vSNNtozIcuncxY1ilaldKbPXqCmGhBtnKJyUf1H5SLCOFqvh0POoVULly8iJynMOY+LYWA8d1PtaLXMwxZaCxr4a8z6kg9ptGGZW+ATTTpBq5479qqUyNEOijpBjXpp+fe0vGuHfHpM1BSXZ8qFtiCwBPpuZ6WBfw/wxnUnQBeo2neRyPtZi4+4sW6U1u1HSuyhdN6aHn/eeXQWrpP4kn2X28/rqDUShUVlslXZaV2otdLs3mRGqVag++6rME9NPlYLdsBo36i1QIoqVQYcABg/9X4hP52D07wyYfe6v3mUJ6AuBv6H62Nfw2qf+HUN3+u35WDkqTXcKg/V9PPwVS97qoShnymPlpb2zZjN1VrxWYLoajn5sbZbv/xIPqiK/wCTKuCbXuBpywEqe2noRZLx6jkYNTMBuQ5HmLN9TiQKsZqbgaST17jl2sk4nXz1CdMokgDQbcrcUYtSKbk0cqNzvFQZhTJBG/a2lW63iiM4DKDuyyPnFnPh/FkWigdZAgAjp6izhhN/oOpCeGxI+9BHp1O9qOUk3RP0tZEzgHE1lcx8wZZnpqNfnYpiVFfDdXPwsUbplbUc+sn5elveLeG6VJPtFAZMp1IOjljG2wMnlaHeKhcVCBJqUEcaTqpA29Zsrmpq6odR29fPGKN4xu83epkV4yEgAgGCNDuLQq94qVmBdixP+bWl8X05vGmuYBp9QJnvP52k4Jd/MvkzaE+mmh9Bal1BPqIo3MkoDTpZtAq6L1LEfpqfYWCYhVZnULOaAoA3NmHHiBlp8lEn3/YQLROGrn4jV6oH+munbMY/9unvacJW7LyhURh/htdzSF4mJbJPOcp1j/dFnfii+K1dMuoSio0PMSY9v0sj4FefDqKuyOTTY/hLgZT/ALkANmTHEFN1YgnMpA6TzmyTvqCCVilii/Zbqaw/1KtUhOw6+gj62Htx9eMmULTVgIzBddOYG02JfxMbIaNA700XTvGp+o+VkSjRZmhVLHoASfpammklkSeTpWvTVDmqMXY7knX07ATNjGFGFYtopXKT2J1P+0Ee/a2mGcLXuo2lBh3byj5mzGvAF8qeGnkC/ebNoveI1AGmnP52aWpFYsVRZwwO51r9VKUzBeVBOoVIhj6AGPVh1sQ4wxalTNHDrnBo3dv5jT/qVTM6jeJPuT0FieNXtMOom5XGWvDD+fX0BUH7o6NB2Hwg9TZSw3h2sBKICQPKMyzJ97JKSrIYpydrj9ydf8Vr3vLdaKqy0zKn4YMEamdosDv3D1W71aT1PMjMpzDaZ2PvZpwG7NQpsGQioZzTvO5/YWJ8VXQG4aalUzD5gj6TZIyrgL5yQblSVqanmp17hhI+sg+1jHDuF00dyKtSmjDMFRsonWdwZ5ad+1lTA64IU7ggaTyJ1+R/Kx43RmBQeZXEKf6htPQ9bC1VMq43lBHEKjBQwvVZFkwj0s4jvA6mNbRqd9AgFqLDqtN0n2BgWXMTxWrd/BVjKjMChkbEazuNTy+tiF3xSlVgBlUj7lTQmdsrD4rI4yqx4uIWQk7Mg7At+RUfnaTdzJ3J9Mp+mYWhi5iJhlI7g2lXWkmYBW1PUEWi2XUfmT8TulJ6bKcwqZfLnRlk7aHY+xtDxrCalS8U7rRpOVpUE80eUMZJGbYGMtiOJYgaF2qEuPIsrI8pYfCNeeaLIOJcZX685pqlFjMEp+UaEaSNT7k2vpq4u8eLzk5Z3upZ8+n1/kfMPvKYchTP47u3mZYyU45d2FguJ8DpemN4o1WzZgzZySGMzBnVSeuotHwmtnXxEUMsg1aZGgPUdAddttulnLCaQEGmTHP+noGHX8/eyOe1VHjzkKjXqfIn8QXc07hVpEQ9SqqAGPxz8oFh1zxwXWkwSC4GVB/V19J19rNX8RrsWp03UgFcwy8y0CGHtIi1b4LhC1CDVcBRqQD5vSOtnVJJ+ecAh6rshGjVbU5yTrPWedstadGsQoC0hlAAXQbRpy6Wy2+Lrd1/tltsP/P7FfVroiyAcqJ8RG/ZR1PL52H49cwgGhUlZI3idQCesQT62K3Wp4kVGGWjTk01JE1KgPxMOaj9I62EYvXLzJlm/fU2fqcsUacNYXXrT4c5fQEE++lj1TDrwZE1NPwnL+UWKYK/h3dFDooA1IPznnaRSrUlJ87Gfw/oT+cWOpJ7gwgq4FZeGL1W3epo2gZmYBusdbHKlB7tkplwzFXUGIOUidv7o+diFTGlpU2LgIo2UsWqFuWs6H+keum9km/YvXvV48WohbSFUSoC/qe9snN8vBnGPYgYzVzVmJ1gKo9lE/WbHeGr7TC+dgsDKZ9fyO3awi/YTXVfGeiyUzsY09+nvbzAcIN4fWRTXViN/QdzajacRUmmSuIGIJLfE2ulmX+Gl3Bu1diJzTpHNSP3tOXB6bIGVAihSo2PbQbse+1ufBlUUalWiIjMWHcAAOPlB9jZNJLMB9WbaT7A7EqGahUgEEAMBEfCwn6H6WceHT9to0gyyaVRM5O2pOvclQPe0Cncoq5H1Rp16qTrB9CSR1+pTgq4NRqHzArnRBroSG+L1jQets+a7iviznxdwbQvVZq1RqoZgYKwFAEmIIJnv3Fi2E4Hd7qipSpkDmYEkxuSd7C+JuPqV1vZpsDUywGVdCrSTJkZW0ykQbRH/iFc6kSzIJnVGPzgflZfhzeeRHPFBnE72yEKigA7kw0ddBbqL8tOg9WoWACkktoZ5ADrYfc+JUvCs11pl2BgZvLJ6wZMa8452VsRxbx3Br16WUEgIKihQfTNM9zZfhu+DRp84+oIuFyrXhizHLmYt1Mkzr1NnjCMP8NQAcvVju3/ABaBRxBKaKRUpIpmDnXX0M62HX7je7UjlBNVpE5NF92b9Jsr05yeEdnxNOK5/I1cRY01FaS0sstmkkSxAjUDYAkm3nE/EDXe6mo1OlUYr8DpKnUDWPUCyzhtVr1e0Zj8QVonQAT5R2kG3D+J1+DKtNeRg9IGu3LWP9tjCPrOWbwZhPF2H1fLeLl9mJOj0G8v+0gAfWz3heGUHWbvXWojRAOjg8vf2tRFKmWMD4jsOTRyjrYnggXx6MEofEXQTHxRtytWSg1xX0GW7hP/AHn+wtxrhd6N6z1ru9OkCQGAzLBaSxZdNZ+lh1HCGr56cAZFJTWZE7dO82YcVx7ELpeatOlXfL4jZUqgOkToBm1UaxoYsLwPHS97ZqyhHcsrhRlClug5AGNO5sJK1ui/PPmaMqw0dsAzG70zLEqxUy2nWIn/ACLHOLb3VoXZnpuVbxRlIicpAP6myzdMQFzq3ihWGmcge58rA/I20444iFWoKNNlanTgllMhmygGPTUWEYSc76Cy1FVIiri1SpdmouXdncMWdiYCzoJ13M+1i/Bl0XPkeMpmNd5EEWWLveE0LH5c7Sjfi0LT8qgjWdT/AIeVmlBy5BGdP0ocquIm53p/D1UHKV5HTURZmw/iS7jzqWVoMoQeQ2BiCPWyRhuHszmpWZsxMkwGYnf0B9rPWHYHTr5WZMqj706sNvc8rJKMew6UqyQMRv7X1Fq0UMo2V6cyR0YHprB9rSrhdrqpBqZBVkEqvmJkxBGw1suXXFvs9/ag8eDmak4GnlOmaeo3tMGBG61ijeYeJofxLoQfkbLqOlTQ+jC3h8lhLWSP9P6i2WCsKgMSdLZaO1m+E+4kY1d1NNiRqNAe02TsQGp9SPYWy2WsveZ8EzBzKxytJvl/qUxCNlnoAD84m2Wy1mlbJQbugWzltSSTZguVBRTzAeaN+dstloopMnY+7PdKhZmPlBjMwHL7oMfSxTALutK4lqahWKSTznrrbLZZU2277lGkoquxFxkmnTcISsFFEHYRtZZq1ClSkUOUgLBHc6/O3lstfS9yIanDHJ7261AqnRl1EA/mNPaxbiHyfYAugN6pkxzjL+5tlstWazFkejK7/iuP/ud49V/9i2UKVstltH2jok3yuy5gpI9LDruJYW9tlqr2iL3jJxGgFUqPhSkuUdJsrrvbLZaenwO+nnUuHgwfA3MUKgB//r/zYJjyA551gkewNstloaXLF1OUJw0nsRH1swoNbvU++SpJ6mQfS2WyzTKRCuJVmq3m8Coc0O8TyhtIsBxamPEpNHmbc9YYj8rZbLDv53MuEb8fiatBjuaKyesMd7CbnQXaBy/O2Wyxb9KEhwaXW7r4pEaafWzJw7TBaoxAlCAvYHeB1772y2WDz9isf5/BYHBVFSKjkAsuxOsSem1m3BHLqxbWNu3sLZbLaCw38/4Bq8v6Io3EXLXyuTqcz/8Autad5812w921YoASdzAG9stlk/5Hvn+v7ovo+zT86MPgWy2Wy3OIf//Z">
            <a:hlinkClick r:id="rId2"/>
          </p:cNvPr>
          <p:cNvSpPr>
            <a:spLocks noChangeAspect="1" noChangeArrowheads="1"/>
          </p:cNvSpPr>
          <p:nvPr/>
        </p:nvSpPr>
        <p:spPr bwMode="auto">
          <a:xfrm>
            <a:off x="2301875" y="-2103438"/>
            <a:ext cx="580072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48133" name="AutoShape 6" descr="http://upload.wikimedia.org/wikipedia/commons/0/01/Aniseed_p1160018.jpg">
            <a:hlinkClick r:id="rId3"/>
          </p:cNvPr>
          <p:cNvSpPr>
            <a:spLocks noChangeAspect="1" noChangeArrowheads="1"/>
          </p:cNvSpPr>
          <p:nvPr/>
        </p:nvSpPr>
        <p:spPr bwMode="auto">
          <a:xfrm>
            <a:off x="2301875" y="-2103438"/>
            <a:ext cx="580072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48134" name="AutoShape 8" descr="http://upload.wikimedia.org/wikipedia/commons/0/01/Aniseed_p1160018.jpg">
            <a:hlinkClick r:id="rId3"/>
          </p:cNvPr>
          <p:cNvSpPr>
            <a:spLocks noChangeAspect="1" noChangeArrowheads="1"/>
          </p:cNvSpPr>
          <p:nvPr/>
        </p:nvSpPr>
        <p:spPr bwMode="auto">
          <a:xfrm>
            <a:off x="2301875" y="-2103438"/>
            <a:ext cx="580072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pic>
        <p:nvPicPr>
          <p:cNvPr id="48135" name="Picture 10" descr="http://www.psmicrographs.co.uk/_assets/uploads/anise-or-aniseed-seeds--pimpinella-anisum--600091-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557338"/>
            <a:ext cx="66960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descr="http://caliban.mpiz-koeln.mpg.de/thome/band3/tafel_055.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981075"/>
            <a:ext cx="25812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071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وان 1"/>
          <p:cNvSpPr>
            <a:spLocks noGrp="1"/>
          </p:cNvSpPr>
          <p:nvPr>
            <p:ph type="title"/>
          </p:nvPr>
        </p:nvSpPr>
        <p:spPr/>
        <p:txBody>
          <a:bodyPr/>
          <a:lstStyle/>
          <a:p>
            <a:br>
              <a:rPr lang="en-US"/>
            </a:br>
            <a:r>
              <a:rPr lang="ar-SY" b="1"/>
              <a:t> نباتات الفصيلة الخيمية </a:t>
            </a:r>
            <a:r>
              <a:rPr lang="en-US" b="1"/>
              <a:t>Apiaceae</a:t>
            </a:r>
            <a:br>
              <a:rPr lang="en-US"/>
            </a:br>
            <a:endParaRPr lang="en-US"/>
          </a:p>
        </p:txBody>
      </p:sp>
      <p:sp>
        <p:nvSpPr>
          <p:cNvPr id="49155" name="عنصر نائب للمحتوى 2"/>
          <p:cNvSpPr>
            <a:spLocks noGrp="1"/>
          </p:cNvSpPr>
          <p:nvPr>
            <p:ph idx="1"/>
          </p:nvPr>
        </p:nvSpPr>
        <p:spPr/>
        <p:txBody>
          <a:bodyPr/>
          <a:lstStyle/>
          <a:p>
            <a:r>
              <a:rPr lang="ar-SY"/>
              <a:t>الكراوية </a:t>
            </a:r>
            <a:r>
              <a:rPr lang="en-US" i="1"/>
              <a:t>Carum carvi </a:t>
            </a:r>
            <a:r>
              <a:rPr lang="en-US"/>
              <a:t>L. </a:t>
            </a:r>
            <a:endParaRPr lang="ar-SA"/>
          </a:p>
          <a:p>
            <a:r>
              <a:rPr lang="ar-SY"/>
              <a:t>ثمار الكراوية تحتوي على 30-80 مل / كغ من الزيت العطري </a:t>
            </a:r>
            <a:endParaRPr lang="ar-SA"/>
          </a:p>
          <a:p>
            <a:r>
              <a:rPr lang="ar-SY"/>
              <a:t>بشكل أساسي الكارفون </a:t>
            </a:r>
            <a:r>
              <a:rPr lang="en-US"/>
              <a:t>(</a:t>
            </a:r>
            <a:r>
              <a:rPr lang="en-US" i="1"/>
              <a:t>S</a:t>
            </a:r>
            <a:r>
              <a:rPr lang="en-US"/>
              <a:t>)-(+)-carvone</a:t>
            </a:r>
            <a:r>
              <a:rPr lang="ar-SY"/>
              <a:t> (50-65 %) </a:t>
            </a:r>
            <a:r>
              <a:rPr lang="ar-SA"/>
              <a:t>- </a:t>
            </a:r>
            <a:r>
              <a:rPr lang="ar-SY"/>
              <a:t>الليمونين </a:t>
            </a:r>
            <a:r>
              <a:rPr lang="en-US"/>
              <a:t>(</a:t>
            </a:r>
            <a:r>
              <a:rPr lang="en-US" i="1"/>
              <a:t>R</a:t>
            </a:r>
            <a:r>
              <a:rPr lang="en-US"/>
              <a:t>)-(+)-limonene</a:t>
            </a:r>
            <a:r>
              <a:rPr lang="ar-SY"/>
              <a:t> (35-45%). </a:t>
            </a:r>
            <a:endParaRPr lang="ar-SA"/>
          </a:p>
          <a:p>
            <a:r>
              <a:rPr lang="ar-SY"/>
              <a:t>خلاصة العقار و الزيت العطري لها تأثير حال للتشنج و مضاد للجراثيم و الفطور في الزجاج </a:t>
            </a:r>
            <a:r>
              <a:rPr lang="en-US" i="1"/>
              <a:t>in vitro</a:t>
            </a:r>
            <a:r>
              <a:rPr lang="ar-SY"/>
              <a:t>, </a:t>
            </a:r>
            <a:endParaRPr lang="ar-SA"/>
          </a:p>
          <a:p>
            <a:r>
              <a:rPr lang="ar-SY"/>
              <a:t>استنشاق الكارفون يزيد الإفرازات القصبية و يقلل من لزوجتها.</a:t>
            </a:r>
            <a:endParaRPr lang="en-US" sz="2800"/>
          </a:p>
        </p:txBody>
      </p:sp>
    </p:spTree>
    <p:extLst>
      <p:ext uri="{BB962C8B-B14F-4D97-AF65-F5344CB8AC3E}">
        <p14:creationId xmlns:p14="http://schemas.microsoft.com/office/powerpoint/2010/main" val="3626439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وان 1"/>
          <p:cNvSpPr>
            <a:spLocks noGrp="1"/>
          </p:cNvSpPr>
          <p:nvPr>
            <p:ph type="title"/>
          </p:nvPr>
        </p:nvSpPr>
        <p:spPr/>
        <p:txBody>
          <a:bodyPr/>
          <a:lstStyle/>
          <a:p>
            <a:br>
              <a:rPr lang="en-US"/>
            </a:br>
            <a:r>
              <a:rPr lang="ar-SY" b="1"/>
              <a:t> نباتات الفصيلة الخيمية </a:t>
            </a:r>
            <a:r>
              <a:rPr lang="en-US" b="1"/>
              <a:t>Apiaceae</a:t>
            </a:r>
            <a:br>
              <a:rPr lang="en-US"/>
            </a:br>
            <a:endParaRPr lang="en-US"/>
          </a:p>
        </p:txBody>
      </p:sp>
      <p:sp>
        <p:nvSpPr>
          <p:cNvPr id="53251" name="عنصر نائب للمحتوى 2"/>
          <p:cNvSpPr>
            <a:spLocks noGrp="1"/>
          </p:cNvSpPr>
          <p:nvPr>
            <p:ph idx="1"/>
          </p:nvPr>
        </p:nvSpPr>
        <p:spPr/>
        <p:txBody>
          <a:bodyPr/>
          <a:lstStyle/>
          <a:p>
            <a:r>
              <a:rPr lang="ar-SY"/>
              <a:t>الشمرة </a:t>
            </a:r>
            <a:r>
              <a:rPr lang="en-US" i="1"/>
              <a:t>Foeniculum </a:t>
            </a:r>
            <a:r>
              <a:rPr lang="en-US"/>
              <a:t>spp.</a:t>
            </a:r>
            <a:r>
              <a:rPr lang="ar-SY"/>
              <a:t> </a:t>
            </a:r>
            <a:endParaRPr lang="ar-SA"/>
          </a:p>
          <a:p>
            <a:r>
              <a:rPr lang="ar-SY"/>
              <a:t>بنوعيها الحلو (20 مل/كغ ) والمر,( 40% مل</a:t>
            </a:r>
            <a:r>
              <a:rPr lang="ar-SA"/>
              <a:t>/</a:t>
            </a:r>
            <a:r>
              <a:rPr lang="ar-SY"/>
              <a:t>كغ) </a:t>
            </a:r>
            <a:endParaRPr lang="ar-SA"/>
          </a:p>
          <a:p>
            <a:r>
              <a:rPr lang="ar-SY"/>
              <a:t>المكون الأساسي للزيت العطري في كلا النوعين هو الأنيتول</a:t>
            </a:r>
            <a:endParaRPr lang="ar-SA"/>
          </a:p>
          <a:p>
            <a:r>
              <a:rPr lang="ar-SY"/>
              <a:t>الزيت العطري له تأثير مضاد للجراثيم, فاتح للشهية, ومضاد للتشنجات الهضمية, مقشع, أيضا له تأثيرات ايستروجينية.</a:t>
            </a:r>
            <a:endParaRPr lang="en-US"/>
          </a:p>
        </p:txBody>
      </p:sp>
    </p:spTree>
    <p:extLst>
      <p:ext uri="{BB962C8B-B14F-4D97-AF65-F5344CB8AC3E}">
        <p14:creationId xmlns:p14="http://schemas.microsoft.com/office/powerpoint/2010/main" val="852463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florafinder.com/LargePhotos/D1/Foeniculum_vulgare-6455474A1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3" y="-171450"/>
            <a:ext cx="6543676"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عنوان 1"/>
          <p:cNvSpPr>
            <a:spLocks noGrp="1"/>
          </p:cNvSpPr>
          <p:nvPr>
            <p:ph type="title"/>
          </p:nvPr>
        </p:nvSpPr>
        <p:spPr/>
        <p:txBody>
          <a:bodyPr/>
          <a:lstStyle/>
          <a:p>
            <a:endParaRPr lang="en-US"/>
          </a:p>
        </p:txBody>
      </p:sp>
      <p:sp>
        <p:nvSpPr>
          <p:cNvPr id="54276" name="عنصر نائب للمحتوى 2"/>
          <p:cNvSpPr>
            <a:spLocks noGrp="1"/>
          </p:cNvSpPr>
          <p:nvPr>
            <p:ph idx="1"/>
          </p:nvPr>
        </p:nvSpPr>
        <p:spPr/>
        <p:txBody>
          <a:bodyPr/>
          <a:lstStyle/>
          <a:p>
            <a:endParaRPr lang="en-US"/>
          </a:p>
        </p:txBody>
      </p:sp>
      <p:pic>
        <p:nvPicPr>
          <p:cNvPr id="54277" name="Picture 4" descr="https://encrypted-tbn1.gstatic.com/images?q=tbn:ANd9GcROyQEuaNE9-BurAU86RFQKFVst0EEktyjqwgHYdmSWPB_QK0V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2476500"/>
            <a:ext cx="58388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672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dirty="0"/>
            </a:br>
            <a:r>
              <a:rPr lang="ar-SY" b="1" dirty="0">
                <a:solidFill>
                  <a:schemeClr val="tx1"/>
                </a:solidFill>
                <a:latin typeface="+mn-lt"/>
                <a:ea typeface="+mn-ea"/>
                <a:cs typeface="+mn-cs"/>
              </a:rPr>
              <a:t>نباتات الفصيلة </a:t>
            </a:r>
            <a:r>
              <a:rPr lang="ar-SY" b="1" dirty="0" err="1">
                <a:solidFill>
                  <a:schemeClr val="tx1"/>
                </a:solidFill>
                <a:latin typeface="+mn-lt"/>
                <a:ea typeface="+mn-ea"/>
                <a:cs typeface="+mn-cs"/>
              </a:rPr>
              <a:t>النجمية</a:t>
            </a:r>
            <a:r>
              <a:rPr lang="ar-SY" b="1" dirty="0">
                <a:solidFill>
                  <a:schemeClr val="tx1"/>
                </a:solidFill>
                <a:latin typeface="+mn-lt"/>
                <a:ea typeface="+mn-ea"/>
                <a:cs typeface="+mn-cs"/>
              </a:rPr>
              <a:t> </a:t>
            </a:r>
            <a:r>
              <a:rPr lang="en-US" b="1" dirty="0" err="1">
                <a:solidFill>
                  <a:schemeClr val="tx1"/>
                </a:solidFill>
                <a:latin typeface="+mn-lt"/>
                <a:ea typeface="+mn-ea"/>
                <a:cs typeface="+mn-cs"/>
              </a:rPr>
              <a:t>Asteraceaes</a:t>
            </a:r>
            <a:r>
              <a:rPr lang="ar-SY" b="1" dirty="0"/>
              <a:t> </a:t>
            </a:r>
            <a:br>
              <a:rPr lang="en-US" dirty="0"/>
            </a:br>
            <a:endParaRPr lang="en-US" dirty="0"/>
          </a:p>
        </p:txBody>
      </p:sp>
      <p:sp>
        <p:nvSpPr>
          <p:cNvPr id="56323" name="عنصر نائب للمحتوى 2"/>
          <p:cNvSpPr>
            <a:spLocks noGrp="1"/>
          </p:cNvSpPr>
          <p:nvPr>
            <p:ph idx="1"/>
          </p:nvPr>
        </p:nvSpPr>
        <p:spPr/>
        <p:txBody>
          <a:bodyPr/>
          <a:lstStyle/>
          <a:p>
            <a:r>
              <a:rPr lang="ar-SY"/>
              <a:t>الأفسنتين </a:t>
            </a:r>
            <a:r>
              <a:rPr lang="en-US" i="1"/>
              <a:t>Artemisia absinthum</a:t>
            </a:r>
            <a:r>
              <a:rPr lang="en-US"/>
              <a:t> L.</a:t>
            </a:r>
            <a:r>
              <a:rPr lang="ar-SA"/>
              <a:t>, الأوراق والقمم المزهرة</a:t>
            </a:r>
          </a:p>
          <a:p>
            <a:r>
              <a:rPr lang="ar-SA"/>
              <a:t> يتراوح المحتوى من الزيت العطري بين 2-6 % مل/كغ,</a:t>
            </a:r>
          </a:p>
          <a:p>
            <a:r>
              <a:rPr lang="ar-SA"/>
              <a:t>المكون الأعظمي لهذا الزيت هو التيون من نمط ألفا وبيتا</a:t>
            </a:r>
            <a:r>
              <a:rPr lang="en-US"/>
              <a:t> thuyones (</a:t>
            </a:r>
            <a:r>
              <a:rPr lang="en-US">
                <a:latin typeface="Symbol" pitchFamily="18" charset="2"/>
              </a:rPr>
              <a:t>a</a:t>
            </a:r>
            <a:r>
              <a:rPr lang="en-US"/>
              <a:t>, </a:t>
            </a:r>
            <a:r>
              <a:rPr lang="en-US">
                <a:latin typeface="Symbol" pitchFamily="18" charset="2"/>
              </a:rPr>
              <a:t>b</a:t>
            </a:r>
            <a:r>
              <a:rPr lang="en-US"/>
              <a:t> ) </a:t>
            </a:r>
            <a:r>
              <a:rPr lang="ar-SA"/>
              <a:t>. </a:t>
            </a:r>
          </a:p>
          <a:p>
            <a:r>
              <a:rPr lang="ar-SA"/>
              <a:t>هذا العقار مستعمل تقليديا كطارد للديان, كما وجد وجد بأنه يحفز الافرازات المعدية والصفراوية, الزيت العطري له تأثير مطهر.</a:t>
            </a:r>
            <a:endParaRPr lang="en-US"/>
          </a:p>
        </p:txBody>
      </p:sp>
    </p:spTree>
    <p:extLst>
      <p:ext uri="{BB962C8B-B14F-4D97-AF65-F5344CB8AC3E}">
        <p14:creationId xmlns:p14="http://schemas.microsoft.com/office/powerpoint/2010/main" val="1817084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وان 1"/>
          <p:cNvSpPr>
            <a:spLocks noGrp="1"/>
          </p:cNvSpPr>
          <p:nvPr>
            <p:ph type="title"/>
          </p:nvPr>
        </p:nvSpPr>
        <p:spPr/>
        <p:txBody>
          <a:bodyPr/>
          <a:lstStyle/>
          <a:p>
            <a:endParaRPr lang="en-US"/>
          </a:p>
        </p:txBody>
      </p:sp>
      <p:sp>
        <p:nvSpPr>
          <p:cNvPr id="57347" name="عنصر نائب للمحتوى 2"/>
          <p:cNvSpPr>
            <a:spLocks noGrp="1"/>
          </p:cNvSpPr>
          <p:nvPr>
            <p:ph idx="1"/>
          </p:nvPr>
        </p:nvSpPr>
        <p:spPr/>
        <p:txBody>
          <a:bodyPr/>
          <a:lstStyle/>
          <a:p>
            <a:endParaRPr lang="en-US"/>
          </a:p>
        </p:txBody>
      </p:sp>
      <p:pic>
        <p:nvPicPr>
          <p:cNvPr id="573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46863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908050"/>
            <a:ext cx="39370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815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dirty="0"/>
            </a:br>
            <a:r>
              <a:rPr lang="ar-SY" b="1" dirty="0">
                <a:solidFill>
                  <a:schemeClr val="tx1"/>
                </a:solidFill>
                <a:latin typeface="+mn-lt"/>
                <a:ea typeface="+mn-ea"/>
                <a:cs typeface="+mn-cs"/>
              </a:rPr>
              <a:t>نباتات الفصيلة </a:t>
            </a:r>
            <a:r>
              <a:rPr lang="ar-SY" b="1" dirty="0" err="1">
                <a:solidFill>
                  <a:schemeClr val="tx1"/>
                </a:solidFill>
                <a:latin typeface="+mn-lt"/>
                <a:ea typeface="+mn-ea"/>
                <a:cs typeface="+mn-cs"/>
              </a:rPr>
              <a:t>النجمية</a:t>
            </a:r>
            <a:r>
              <a:rPr lang="ar-SY" b="1" dirty="0">
                <a:solidFill>
                  <a:schemeClr val="tx1"/>
                </a:solidFill>
                <a:latin typeface="+mn-lt"/>
                <a:ea typeface="+mn-ea"/>
                <a:cs typeface="+mn-cs"/>
              </a:rPr>
              <a:t> </a:t>
            </a:r>
            <a:r>
              <a:rPr lang="en-US" b="1" dirty="0" err="1">
                <a:solidFill>
                  <a:schemeClr val="tx1"/>
                </a:solidFill>
                <a:latin typeface="+mn-lt"/>
                <a:ea typeface="+mn-ea"/>
                <a:cs typeface="+mn-cs"/>
              </a:rPr>
              <a:t>Asteraceaes</a:t>
            </a:r>
            <a:r>
              <a:rPr lang="ar-SY" b="1" dirty="0"/>
              <a:t> </a:t>
            </a:r>
            <a:br>
              <a:rPr lang="en-US" dirty="0"/>
            </a:br>
            <a:endParaRPr lang="en-US" dirty="0"/>
          </a:p>
        </p:txBody>
      </p:sp>
      <p:sp>
        <p:nvSpPr>
          <p:cNvPr id="60419" name="عنصر نائب للمحتوى 2"/>
          <p:cNvSpPr>
            <a:spLocks noGrp="1"/>
          </p:cNvSpPr>
          <p:nvPr>
            <p:ph idx="1"/>
          </p:nvPr>
        </p:nvSpPr>
        <p:spPr/>
        <p:txBody>
          <a:bodyPr/>
          <a:lstStyle/>
          <a:p>
            <a:r>
              <a:rPr lang="ar-SA"/>
              <a:t>البابونج </a:t>
            </a:r>
            <a:r>
              <a:rPr lang="en-US" i="1"/>
              <a:t>Chamomilla recutita</a:t>
            </a:r>
            <a:r>
              <a:rPr lang="ar-SA"/>
              <a:t> أو </a:t>
            </a:r>
            <a:r>
              <a:rPr lang="en-US" i="1"/>
              <a:t>Matricaria recutita</a:t>
            </a:r>
            <a:r>
              <a:rPr lang="ar-SA"/>
              <a:t> , الأزهار</a:t>
            </a:r>
          </a:p>
          <a:p>
            <a:r>
              <a:rPr lang="ar-SA"/>
              <a:t>يحتوي العقار على مواد لعابية, كومارينات وفلافونوئيدات, حموض فينولية و أحاديات تربين ونصف لاكتونية (ماتريسين وماتريكارين).</a:t>
            </a:r>
            <a:endParaRPr lang="en-US"/>
          </a:p>
          <a:p>
            <a:r>
              <a:rPr lang="ar-SY"/>
              <a:t>نسبة الزيت العطري 3-5 مل/كغ, يتميز هذا الزيت بلونه </a:t>
            </a:r>
            <a:r>
              <a:rPr lang="ar-SA"/>
              <a:t>الأزرق </a:t>
            </a:r>
            <a:r>
              <a:rPr lang="ar-SY"/>
              <a:t>بسبب وجود محتوى مهم من مركب الكامازولين الذي يتشكل من تحطم مركب لاكتوني أحادي التربين والنصف (الماتريسين).</a:t>
            </a:r>
            <a:endParaRPr lang="en-US"/>
          </a:p>
        </p:txBody>
      </p:sp>
    </p:spTree>
    <p:extLst>
      <p:ext uri="{BB962C8B-B14F-4D97-AF65-F5344CB8AC3E}">
        <p14:creationId xmlns:p14="http://schemas.microsoft.com/office/powerpoint/2010/main" val="574255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وان 1"/>
          <p:cNvSpPr>
            <a:spLocks noGrp="1"/>
          </p:cNvSpPr>
          <p:nvPr>
            <p:ph type="title"/>
          </p:nvPr>
        </p:nvSpPr>
        <p:spPr/>
        <p:txBody>
          <a:bodyPr/>
          <a:lstStyle/>
          <a:p>
            <a:endParaRPr lang="en-US"/>
          </a:p>
        </p:txBody>
      </p:sp>
      <p:sp>
        <p:nvSpPr>
          <p:cNvPr id="61443" name="عنصر نائب للمحتوى 2"/>
          <p:cNvSpPr>
            <a:spLocks noGrp="1"/>
          </p:cNvSpPr>
          <p:nvPr>
            <p:ph idx="1"/>
          </p:nvPr>
        </p:nvSpPr>
        <p:spPr/>
        <p:txBody>
          <a:bodyPr/>
          <a:lstStyle/>
          <a:p>
            <a:endParaRPr lang="en-US"/>
          </a:p>
        </p:txBody>
      </p:sp>
      <p:pic>
        <p:nvPicPr>
          <p:cNvPr id="61444" name="Picture 6" descr="http://t1.gstatic.com/images?q=tbn:ANd9GcRMvfS_gjujPqh-WrlicKGBBy70Bv7hYvwm8brdJJ095k1_Xxa-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88913"/>
            <a:ext cx="436403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8" descr="http://t0.gstatic.com/images?q=tbn:ANd9GcTPydfpKIJyfSw_58ZBrYtirEAq0-2Ioqhw8Vc-1X2vFYFAHac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76250"/>
            <a:ext cx="4919663"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0" descr="http://t1.gstatic.com/images?q=tbn:ANd9GcSHuunGh-mc9zr66dDxE0VpjfFUIzJI-eTH0FM1a1lvMiGDmEg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588" y="3644900"/>
            <a:ext cx="4389437"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06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8560" y="357326"/>
            <a:ext cx="9468544" cy="724813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lvl="0" algn="r" rtl="1"/>
            <a:r>
              <a:rPr lang="ar-SY" sz="3200" b="1" dirty="0"/>
              <a:t>عقاقير نباتية حاوية على زيوت عطرية</a:t>
            </a:r>
            <a:endParaRPr lang="fr-FR" sz="3200" dirty="0"/>
          </a:p>
          <a:p>
            <a:pPr algn="r" rtl="1"/>
            <a:r>
              <a:rPr lang="ar-SY" sz="3200" u="sng" dirty="0" err="1"/>
              <a:t>التوزع</a:t>
            </a:r>
            <a:r>
              <a:rPr lang="ar-SY" sz="3200" u="sng" dirty="0"/>
              <a:t> :</a:t>
            </a:r>
            <a:r>
              <a:rPr lang="ar-SY" sz="3200" dirty="0"/>
              <a:t> أكثر من 15000 نوع نباتي عطري:</a:t>
            </a:r>
            <a:endParaRPr lang="fr-FR" sz="3200" dirty="0"/>
          </a:p>
          <a:p>
            <a:pPr lvl="1" algn="r" rtl="1"/>
            <a:endParaRPr lang="fr-FR" sz="1000" dirty="0"/>
          </a:p>
          <a:p>
            <a:pPr lvl="1" algn="r" rtl="1">
              <a:buFont typeface="Arial" pitchFamily="34" charset="0"/>
              <a:buChar char="•"/>
            </a:pPr>
            <a:r>
              <a:rPr lang="ar-SY" sz="3200" dirty="0"/>
              <a:t>عاريات البذور </a:t>
            </a:r>
            <a:r>
              <a:rPr lang="en-US" sz="3200" dirty="0" err="1"/>
              <a:t>gymnospermes</a:t>
            </a:r>
            <a:endParaRPr lang="en-US" sz="3200" dirty="0"/>
          </a:p>
          <a:p>
            <a:pPr lvl="1" algn="r" rtl="1"/>
            <a:r>
              <a:rPr lang="ar-SY" sz="3200" dirty="0"/>
              <a:t> (</a:t>
            </a:r>
            <a:r>
              <a:rPr lang="en-US" sz="3200" dirty="0" err="1"/>
              <a:t>Cupressaceae</a:t>
            </a:r>
            <a:r>
              <a:rPr lang="ar-SY" sz="3200" dirty="0"/>
              <a:t> - </a:t>
            </a:r>
            <a:r>
              <a:rPr lang="en-US" sz="3200" dirty="0" err="1"/>
              <a:t>Pinaceae</a:t>
            </a:r>
            <a:r>
              <a:rPr lang="ar-SY" sz="3200" dirty="0"/>
              <a:t> )</a:t>
            </a:r>
            <a:endParaRPr lang="fr-FR" sz="3200" dirty="0"/>
          </a:p>
          <a:p>
            <a:pPr lvl="1" algn="r" rtl="1"/>
            <a:endParaRPr lang="fr-FR" sz="1000" dirty="0"/>
          </a:p>
          <a:p>
            <a:pPr lvl="1" algn="r" rtl="1">
              <a:buFont typeface="Arial" pitchFamily="34" charset="0"/>
              <a:buChar char="•"/>
            </a:pPr>
            <a:r>
              <a:rPr lang="ar-SY" sz="3200" dirty="0"/>
              <a:t>كاسيات البذور </a:t>
            </a:r>
            <a:r>
              <a:rPr lang="fr-FR" sz="3200" dirty="0"/>
              <a:t> : </a:t>
            </a:r>
            <a:r>
              <a:rPr lang="en-US" sz="3200" dirty="0" err="1"/>
              <a:t>angiospermes</a:t>
            </a:r>
            <a:r>
              <a:rPr lang="ar-SY" sz="3200" dirty="0"/>
              <a:t> </a:t>
            </a:r>
            <a:r>
              <a:rPr lang="fr-FR" sz="3200" dirty="0"/>
              <a:t>  </a:t>
            </a:r>
          </a:p>
          <a:p>
            <a:pPr lvl="1" algn="r" rtl="1">
              <a:buBlip>
                <a:blip r:embed="rId3"/>
              </a:buBlip>
            </a:pPr>
            <a:r>
              <a:rPr lang="en-US" sz="3200" dirty="0"/>
              <a:t>]← </a:t>
            </a:r>
            <a:r>
              <a:rPr lang="en-US" sz="3200" dirty="0" err="1"/>
              <a:t>Apiaceae</a:t>
            </a:r>
            <a:r>
              <a:rPr lang="en-US" sz="3200" dirty="0"/>
              <a:t> ,</a:t>
            </a:r>
            <a:r>
              <a:rPr lang="en-US" sz="3200" dirty="0" err="1"/>
              <a:t>Asteraceae</a:t>
            </a:r>
            <a:r>
              <a:rPr lang="en-US" sz="3200" dirty="0"/>
              <a:t>  </a:t>
            </a:r>
            <a:r>
              <a:rPr lang="ar-SY" sz="3200" dirty="0"/>
              <a:t>قنوات </a:t>
            </a:r>
            <a:r>
              <a:rPr lang="ar-SY" sz="3200" dirty="0" err="1"/>
              <a:t>مفرزة</a:t>
            </a:r>
            <a:r>
              <a:rPr lang="en-US" sz="3200" dirty="0"/>
              <a:t>[</a:t>
            </a:r>
          </a:p>
          <a:p>
            <a:pPr lvl="1" algn="r" rtl="1">
              <a:buBlip>
                <a:blip r:embed="rId3"/>
              </a:buBlip>
            </a:pPr>
            <a:r>
              <a:rPr lang="fr-FR" sz="3200" dirty="0"/>
              <a:t> </a:t>
            </a:r>
            <a:r>
              <a:rPr lang="ar-SY" sz="3200" dirty="0"/>
              <a:t>الفصيلة الشفوية </a:t>
            </a:r>
            <a:r>
              <a:rPr lang="fr-FR" sz="3200" dirty="0"/>
              <a:t>]← </a:t>
            </a:r>
            <a:r>
              <a:rPr lang="en-US" sz="3200" dirty="0" err="1"/>
              <a:t>Lamiaceae</a:t>
            </a:r>
            <a:r>
              <a:rPr lang="ar-SY" sz="3200" dirty="0"/>
              <a:t>أشعار </a:t>
            </a:r>
            <a:r>
              <a:rPr lang="ar-SY" sz="3200" dirty="0" err="1"/>
              <a:t>مفرزة</a:t>
            </a:r>
            <a:r>
              <a:rPr lang="en-US" sz="3200" dirty="0"/>
              <a:t>[</a:t>
            </a:r>
          </a:p>
          <a:p>
            <a:pPr lvl="1" algn="r" rtl="1">
              <a:buBlip>
                <a:blip r:embed="rId3"/>
              </a:buBlip>
            </a:pPr>
            <a:r>
              <a:rPr lang="ar-SY" sz="3200" dirty="0"/>
              <a:t> </a:t>
            </a:r>
            <a:r>
              <a:rPr lang="en-US" sz="3200" dirty="0" err="1"/>
              <a:t>Myrtaceae</a:t>
            </a:r>
            <a:r>
              <a:rPr lang="ar-SY" sz="3200" dirty="0"/>
              <a:t> - </a:t>
            </a:r>
            <a:r>
              <a:rPr lang="fr-FR" sz="3200" dirty="0"/>
              <a:t>] ←</a:t>
            </a:r>
            <a:r>
              <a:rPr lang="en-US" sz="3200" dirty="0" err="1"/>
              <a:t>Rutaceae</a:t>
            </a:r>
            <a:r>
              <a:rPr lang="en-US" sz="3200" dirty="0"/>
              <a:t> </a:t>
            </a:r>
            <a:r>
              <a:rPr lang="ar-SY" sz="3200" dirty="0"/>
              <a:t>جيوب </a:t>
            </a:r>
            <a:r>
              <a:rPr lang="ar-SY" sz="3200" dirty="0" err="1"/>
              <a:t>مفرزة</a:t>
            </a:r>
            <a:r>
              <a:rPr lang="en-US" sz="3200" dirty="0"/>
              <a:t>[</a:t>
            </a:r>
          </a:p>
          <a:p>
            <a:pPr lvl="1" algn="r" rtl="1">
              <a:buBlip>
                <a:blip r:embed="rId3"/>
              </a:buBlip>
            </a:pPr>
            <a:r>
              <a:rPr lang="en-US" sz="3200" dirty="0" err="1"/>
              <a:t>Poaceae</a:t>
            </a:r>
            <a:r>
              <a:rPr lang="en-US" sz="3200" dirty="0"/>
              <a:t> </a:t>
            </a:r>
            <a:r>
              <a:rPr lang="ar-SY" sz="3200" dirty="0"/>
              <a:t> - </a:t>
            </a:r>
            <a:r>
              <a:rPr lang="en-US" sz="3200" dirty="0" err="1"/>
              <a:t>Annonaceae</a:t>
            </a:r>
            <a:r>
              <a:rPr lang="ar-SY" sz="3200" dirty="0"/>
              <a:t> - </a:t>
            </a:r>
            <a:r>
              <a:rPr lang="en-US" sz="3200" dirty="0" err="1"/>
              <a:t>Rosaceae</a:t>
            </a:r>
            <a:r>
              <a:rPr lang="ar-SY" sz="3200" dirty="0"/>
              <a:t> - </a:t>
            </a:r>
            <a:r>
              <a:rPr lang="en-US" sz="3200" dirty="0" err="1"/>
              <a:t>Piperaceae</a:t>
            </a:r>
            <a:r>
              <a:rPr lang="en-US" sz="3200" dirty="0"/>
              <a:t> ]</a:t>
            </a:r>
            <a:r>
              <a:rPr lang="ar-SY" sz="3200" dirty="0"/>
              <a:t>تربينات</a:t>
            </a:r>
            <a:r>
              <a:rPr lang="en-US" sz="3200" dirty="0"/>
              <a:t>[</a:t>
            </a:r>
            <a:r>
              <a:rPr lang="ar-SY" sz="3200" dirty="0"/>
              <a:t>.</a:t>
            </a:r>
            <a:endParaRPr lang="fr-FR" sz="3200" dirty="0"/>
          </a:p>
          <a:p>
            <a:pPr lvl="1" algn="r" rtl="1">
              <a:buBlip>
                <a:blip r:embed="rId3"/>
              </a:buBlip>
            </a:pPr>
            <a:r>
              <a:rPr lang="fr-FR" sz="3200" dirty="0"/>
              <a:t> </a:t>
            </a:r>
            <a:r>
              <a:rPr lang="ar-SY" sz="3200" dirty="0"/>
              <a:t>الفصيلة الغارية </a:t>
            </a:r>
            <a:r>
              <a:rPr lang="fr-FR" sz="3200" dirty="0" err="1"/>
              <a:t>Lauraceae</a:t>
            </a:r>
            <a:r>
              <a:rPr lang="ar-SY" sz="3200" dirty="0"/>
              <a:t> و الفصيلة </a:t>
            </a:r>
            <a:r>
              <a:rPr lang="ar-SY" sz="3200" dirty="0" err="1"/>
              <a:t>الزنجبيلية</a:t>
            </a:r>
            <a:r>
              <a:rPr lang="ar-SY" sz="3200" dirty="0"/>
              <a:t> </a:t>
            </a:r>
            <a:r>
              <a:rPr lang="fr-FR" sz="3200" dirty="0" err="1"/>
              <a:t>Zingiberaceae</a:t>
            </a:r>
            <a:r>
              <a:rPr lang="ar-SY" sz="3200" dirty="0"/>
              <a:t> تحتوي على مشتقات </a:t>
            </a:r>
            <a:r>
              <a:rPr lang="ar-SY" sz="3200" dirty="0" err="1"/>
              <a:t>الفنيل</a:t>
            </a:r>
            <a:r>
              <a:rPr lang="ar-SY" sz="3200" dirty="0"/>
              <a:t> </a:t>
            </a:r>
            <a:r>
              <a:rPr lang="ar-SY" sz="3200" dirty="0" err="1"/>
              <a:t>بروبان</a:t>
            </a:r>
            <a:r>
              <a:rPr lang="ar-SY" sz="3200" dirty="0"/>
              <a:t>.</a:t>
            </a:r>
            <a:endParaRPr lang="fr-FR" sz="3200" dirty="0"/>
          </a:p>
          <a:p>
            <a:pPr marL="457200" marR="0" lvl="1" indent="0" algn="r" defTabSz="914400" rtl="1" eaLnBrk="0" fontAlgn="base" latinLnBrk="0" hangingPunct="0">
              <a:lnSpc>
                <a:spcPct val="100000"/>
              </a:lnSpc>
              <a:spcBef>
                <a:spcPct val="0"/>
              </a:spcBef>
              <a:spcAft>
                <a:spcPct val="0"/>
              </a:spcAft>
              <a:buClrTx/>
              <a:buSzTx/>
              <a:tabLst/>
            </a:pP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b="1" dirty="0"/>
            </a:br>
            <a:r>
              <a:rPr lang="ar-SY" b="1" dirty="0">
                <a:solidFill>
                  <a:schemeClr val="tx1"/>
                </a:solidFill>
                <a:latin typeface="+mn-lt"/>
                <a:ea typeface="+mn-ea"/>
                <a:cs typeface="+mn-cs"/>
              </a:rPr>
              <a:t>نباتات الفصيلة الشفوية</a:t>
            </a:r>
            <a:r>
              <a:rPr lang="en-US" b="1" dirty="0">
                <a:solidFill>
                  <a:schemeClr val="tx1"/>
                </a:solidFill>
                <a:latin typeface="+mn-lt"/>
                <a:ea typeface="+mn-ea"/>
                <a:cs typeface="+mn-cs"/>
              </a:rPr>
              <a:t> </a:t>
            </a:r>
            <a:r>
              <a:rPr lang="en-US" b="1" dirty="0" err="1">
                <a:solidFill>
                  <a:schemeClr val="tx1"/>
                </a:solidFill>
                <a:latin typeface="+mn-lt"/>
                <a:ea typeface="+mn-ea"/>
                <a:cs typeface="+mn-cs"/>
              </a:rPr>
              <a:t>Lamiaceae</a:t>
            </a:r>
            <a:r>
              <a:rPr lang="en-US" b="1" dirty="0">
                <a:solidFill>
                  <a:schemeClr val="tx1"/>
                </a:solidFill>
                <a:latin typeface="+mn-lt"/>
                <a:ea typeface="+mn-ea"/>
                <a:cs typeface="+mn-cs"/>
              </a:rPr>
              <a:t> </a:t>
            </a:r>
            <a:br>
              <a:rPr lang="en-US" b="1" dirty="0"/>
            </a:br>
            <a:endParaRPr lang="en-US" b="1" dirty="0"/>
          </a:p>
        </p:txBody>
      </p:sp>
      <p:sp>
        <p:nvSpPr>
          <p:cNvPr id="62467" name="عنصر نائب للمحتوى 2"/>
          <p:cNvSpPr>
            <a:spLocks noGrp="1"/>
          </p:cNvSpPr>
          <p:nvPr>
            <p:ph idx="1"/>
          </p:nvPr>
        </p:nvSpPr>
        <p:spPr/>
        <p:txBody>
          <a:bodyPr/>
          <a:lstStyle/>
          <a:p>
            <a:r>
              <a:rPr lang="ar-SY"/>
              <a:t>الحبق </a:t>
            </a:r>
            <a:r>
              <a:rPr lang="en-US" i="1"/>
              <a:t>Ocimum basilicum</a:t>
            </a:r>
            <a:r>
              <a:rPr lang="en-US"/>
              <a:t> L.</a:t>
            </a:r>
            <a:r>
              <a:rPr lang="ar-SY"/>
              <a:t> , الأوراق الحاوية على الأقل 2.5 مل/كغ زيت عطري</a:t>
            </a:r>
            <a:endParaRPr lang="ar-SA"/>
          </a:p>
          <a:p>
            <a:r>
              <a:rPr lang="ar-SY"/>
              <a:t>المكون الأساسي لهذا الزيت هو الإيستراجول </a:t>
            </a:r>
            <a:r>
              <a:rPr lang="en-US"/>
              <a:t> estragol</a:t>
            </a:r>
            <a:r>
              <a:rPr lang="ar-SY"/>
              <a:t>(65 – 80 %), يحتوي كميات قليلة من كل من السينيول </a:t>
            </a:r>
            <a:r>
              <a:rPr lang="en-US"/>
              <a:t>cineol</a:t>
            </a:r>
            <a:r>
              <a:rPr lang="ar-SY"/>
              <a:t>– الفنشول </a:t>
            </a:r>
            <a:r>
              <a:rPr lang="en-US"/>
              <a:t>fenchol</a:t>
            </a:r>
            <a:r>
              <a:rPr lang="ar-SY"/>
              <a:t>– اللينالول</a:t>
            </a:r>
            <a:r>
              <a:rPr lang="en-US"/>
              <a:t> linalool </a:t>
            </a:r>
            <a:r>
              <a:rPr lang="ar-SY"/>
              <a:t>.</a:t>
            </a:r>
            <a:endParaRPr lang="en-US"/>
          </a:p>
          <a:p>
            <a:r>
              <a:rPr lang="ar-SY"/>
              <a:t>هناك أنماط أخرى من الحبق يكون فيها اللينالول هو المركب الأساسي في الزيت العطري.</a:t>
            </a:r>
            <a:endParaRPr lang="en-US"/>
          </a:p>
        </p:txBody>
      </p:sp>
    </p:spTree>
    <p:extLst>
      <p:ext uri="{BB962C8B-B14F-4D97-AF65-F5344CB8AC3E}">
        <p14:creationId xmlns:p14="http://schemas.microsoft.com/office/powerpoint/2010/main" val="29537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وان 1"/>
          <p:cNvSpPr>
            <a:spLocks noGrp="1"/>
          </p:cNvSpPr>
          <p:nvPr>
            <p:ph type="title"/>
          </p:nvPr>
        </p:nvSpPr>
        <p:spPr/>
        <p:txBody>
          <a:bodyPr/>
          <a:lstStyle/>
          <a:p>
            <a:endParaRPr lang="en-US"/>
          </a:p>
        </p:txBody>
      </p:sp>
      <p:sp>
        <p:nvSpPr>
          <p:cNvPr id="63491" name="عنصر نائب للمحتوى 2"/>
          <p:cNvSpPr>
            <a:spLocks noGrp="1"/>
          </p:cNvSpPr>
          <p:nvPr>
            <p:ph idx="1"/>
          </p:nvPr>
        </p:nvSpPr>
        <p:spPr/>
        <p:txBody>
          <a:bodyPr/>
          <a:lstStyle/>
          <a:p>
            <a:endParaRPr lang="en-US"/>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620713"/>
            <a:ext cx="4219575"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128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b="1" dirty="0"/>
            </a:br>
            <a:r>
              <a:rPr lang="ar-SY" b="1" dirty="0">
                <a:solidFill>
                  <a:schemeClr val="tx1"/>
                </a:solidFill>
                <a:latin typeface="+mn-lt"/>
                <a:ea typeface="+mn-ea"/>
                <a:cs typeface="+mn-cs"/>
              </a:rPr>
              <a:t>نباتات الفصيلة الشفوية</a:t>
            </a:r>
            <a:r>
              <a:rPr lang="en-US" b="1" dirty="0">
                <a:solidFill>
                  <a:schemeClr val="tx1"/>
                </a:solidFill>
                <a:latin typeface="+mn-lt"/>
                <a:ea typeface="+mn-ea"/>
                <a:cs typeface="+mn-cs"/>
              </a:rPr>
              <a:t> </a:t>
            </a:r>
            <a:r>
              <a:rPr lang="en-US" b="1" dirty="0" err="1">
                <a:solidFill>
                  <a:schemeClr val="tx1"/>
                </a:solidFill>
                <a:latin typeface="+mn-lt"/>
                <a:ea typeface="+mn-ea"/>
                <a:cs typeface="+mn-cs"/>
              </a:rPr>
              <a:t>Lamiaceae</a:t>
            </a:r>
            <a:r>
              <a:rPr lang="en-US" b="1" dirty="0">
                <a:solidFill>
                  <a:schemeClr val="tx1"/>
                </a:solidFill>
                <a:latin typeface="+mn-lt"/>
                <a:ea typeface="+mn-ea"/>
                <a:cs typeface="+mn-cs"/>
              </a:rPr>
              <a:t> </a:t>
            </a:r>
            <a:br>
              <a:rPr lang="en-US" b="1" dirty="0"/>
            </a:br>
            <a:endParaRPr lang="en-US" b="1" dirty="0"/>
          </a:p>
        </p:txBody>
      </p:sp>
      <p:sp>
        <p:nvSpPr>
          <p:cNvPr id="64515" name="عنصر نائب للمحتوى 2"/>
          <p:cNvSpPr>
            <a:spLocks noGrp="1"/>
          </p:cNvSpPr>
          <p:nvPr>
            <p:ph idx="1"/>
          </p:nvPr>
        </p:nvSpPr>
        <p:spPr/>
        <p:txBody>
          <a:bodyPr/>
          <a:lstStyle/>
          <a:p>
            <a:r>
              <a:rPr lang="ar-SY"/>
              <a:t>الزوفاء </a:t>
            </a:r>
            <a:r>
              <a:rPr lang="en-US" i="1"/>
              <a:t>Hyssopus officinalis</a:t>
            </a:r>
            <a:r>
              <a:rPr lang="en-US"/>
              <a:t> L.</a:t>
            </a:r>
            <a:r>
              <a:rPr lang="ar-SY"/>
              <a:t> , الأوراق والقمم المزهرة, يحتوي على حموض فينولية, فلافونوئيدات, زيت عطري (3-10 مل/كغ), تركيب هذا الزيت متغير بشدة لكن المركب الثابت في كل الأنواع المزروعة هو البينوكارفون</a:t>
            </a:r>
            <a:endParaRPr lang="en-US"/>
          </a:p>
        </p:txBody>
      </p:sp>
    </p:spTree>
    <p:extLst>
      <p:ext uri="{BB962C8B-B14F-4D97-AF65-F5344CB8AC3E}">
        <p14:creationId xmlns:p14="http://schemas.microsoft.com/office/powerpoint/2010/main" val="1492345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وان 1"/>
          <p:cNvSpPr>
            <a:spLocks noGrp="1"/>
          </p:cNvSpPr>
          <p:nvPr>
            <p:ph type="title"/>
          </p:nvPr>
        </p:nvSpPr>
        <p:spPr/>
        <p:txBody>
          <a:bodyPr/>
          <a:lstStyle/>
          <a:p>
            <a:endParaRPr lang="en-US"/>
          </a:p>
        </p:txBody>
      </p:sp>
      <p:sp>
        <p:nvSpPr>
          <p:cNvPr id="65539" name="عنصر نائب للمحتوى 2"/>
          <p:cNvSpPr>
            <a:spLocks noGrp="1"/>
          </p:cNvSpPr>
          <p:nvPr>
            <p:ph idx="1"/>
          </p:nvPr>
        </p:nvSpPr>
        <p:spPr/>
        <p:txBody>
          <a:bodyPr/>
          <a:lstStyle/>
          <a:p>
            <a:endParaRPr lang="en-US"/>
          </a:p>
        </p:txBody>
      </p:sp>
      <p:pic>
        <p:nvPicPr>
          <p:cNvPr id="6554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692150"/>
            <a:ext cx="38100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434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b="1" dirty="0"/>
            </a:br>
            <a:r>
              <a:rPr lang="ar-SY" b="1" dirty="0">
                <a:solidFill>
                  <a:schemeClr val="tx1"/>
                </a:solidFill>
                <a:latin typeface="+mn-lt"/>
                <a:ea typeface="+mn-ea"/>
                <a:cs typeface="+mn-cs"/>
              </a:rPr>
              <a:t>نباتات الفصيلة الشفوية</a:t>
            </a:r>
            <a:r>
              <a:rPr lang="en-US" b="1" dirty="0">
                <a:solidFill>
                  <a:schemeClr val="tx1"/>
                </a:solidFill>
                <a:latin typeface="+mn-lt"/>
                <a:ea typeface="+mn-ea"/>
                <a:cs typeface="+mn-cs"/>
              </a:rPr>
              <a:t> </a:t>
            </a:r>
            <a:r>
              <a:rPr lang="en-US" b="1" dirty="0" err="1">
                <a:solidFill>
                  <a:schemeClr val="tx1"/>
                </a:solidFill>
                <a:latin typeface="+mn-lt"/>
                <a:ea typeface="+mn-ea"/>
                <a:cs typeface="+mn-cs"/>
              </a:rPr>
              <a:t>Lamiaceae</a:t>
            </a:r>
            <a:r>
              <a:rPr lang="en-US" b="1" dirty="0">
                <a:solidFill>
                  <a:schemeClr val="tx1"/>
                </a:solidFill>
                <a:latin typeface="+mn-lt"/>
                <a:ea typeface="+mn-ea"/>
                <a:cs typeface="+mn-cs"/>
              </a:rPr>
              <a:t> </a:t>
            </a:r>
            <a:br>
              <a:rPr lang="en-US" b="1" dirty="0"/>
            </a:br>
            <a:endParaRPr lang="en-US" b="1" dirty="0"/>
          </a:p>
        </p:txBody>
      </p:sp>
      <p:sp>
        <p:nvSpPr>
          <p:cNvPr id="66563" name="عنصر نائب للمحتوى 2"/>
          <p:cNvSpPr>
            <a:spLocks noGrp="1"/>
          </p:cNvSpPr>
          <p:nvPr>
            <p:ph idx="1"/>
          </p:nvPr>
        </p:nvSpPr>
        <p:spPr/>
        <p:txBody>
          <a:bodyPr/>
          <a:lstStyle/>
          <a:p>
            <a:r>
              <a:rPr lang="ar-SY"/>
              <a:t>اللافندر </a:t>
            </a:r>
            <a:r>
              <a:rPr lang="en-US" i="1"/>
              <a:t>Lavandula angustifolia </a:t>
            </a:r>
            <a:r>
              <a:rPr lang="ar-SY"/>
              <a:t>, الأزهار</a:t>
            </a:r>
            <a:endParaRPr lang="ar-SA"/>
          </a:p>
          <a:p>
            <a:r>
              <a:rPr lang="ar-SY"/>
              <a:t>تحتوي على كومارينات, فلافونوئيدات, حمض الروزماريني, ثلاثيات تربين وزيوت عطرية (10-3- مل/كغ) </a:t>
            </a:r>
            <a:endParaRPr lang="ar-SA"/>
          </a:p>
          <a:p>
            <a:r>
              <a:rPr lang="ar-SY"/>
              <a:t>تؤثر العوامل المختلفة على تركيب هذا الزيت لكن المكونات الأعظمية تبقى اللينالول وأستره أيضا أسيتات الليناليل.</a:t>
            </a:r>
            <a:endParaRPr lang="ar-SA"/>
          </a:p>
          <a:p>
            <a:r>
              <a:rPr lang="ar-SY"/>
              <a:t>للزيت العطري خصائص مضادة للجراثيم والفطور متوسطة الشدة, التأثير الرئيسي هو الفعل المثبط للجملة العصبية المركزية والفعل المضاد للاختلاج, كما أنه مضاد للتشنج.</a:t>
            </a:r>
            <a:endParaRPr lang="en-US"/>
          </a:p>
        </p:txBody>
      </p:sp>
    </p:spTree>
    <p:extLst>
      <p:ext uri="{BB962C8B-B14F-4D97-AF65-F5344CB8AC3E}">
        <p14:creationId xmlns:p14="http://schemas.microsoft.com/office/powerpoint/2010/main" val="4179628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وان 1"/>
          <p:cNvSpPr>
            <a:spLocks noGrp="1"/>
          </p:cNvSpPr>
          <p:nvPr>
            <p:ph type="title"/>
          </p:nvPr>
        </p:nvSpPr>
        <p:spPr/>
        <p:txBody>
          <a:bodyPr/>
          <a:lstStyle/>
          <a:p>
            <a:endParaRPr lang="en-US"/>
          </a:p>
        </p:txBody>
      </p:sp>
      <p:sp>
        <p:nvSpPr>
          <p:cNvPr id="67587" name="عنصر نائب للمحتوى 2"/>
          <p:cNvSpPr>
            <a:spLocks noGrp="1"/>
          </p:cNvSpPr>
          <p:nvPr>
            <p:ph idx="1"/>
          </p:nvPr>
        </p:nvSpPr>
        <p:spPr/>
        <p:txBody>
          <a:bodyPr/>
          <a:lstStyle/>
          <a:p>
            <a:endParaRPr lang="en-US"/>
          </a:p>
        </p:txBody>
      </p:sp>
      <p:pic>
        <p:nvPicPr>
          <p:cNvPr id="67588" name="Picture 2" descr="http://www.plantes-shopping.fr/medias/boutique/lavandula-angustifolia-hidcote/lavandula-angustifolia-hidco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846138"/>
            <a:ext cx="74676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410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b="1" dirty="0"/>
            </a:br>
            <a:r>
              <a:rPr lang="ar-SY" b="1" dirty="0">
                <a:solidFill>
                  <a:schemeClr val="tx1"/>
                </a:solidFill>
                <a:latin typeface="+mn-lt"/>
                <a:ea typeface="+mn-ea"/>
                <a:cs typeface="+mn-cs"/>
              </a:rPr>
              <a:t>نباتات الفصيلة الشفوية</a:t>
            </a:r>
            <a:r>
              <a:rPr lang="en-US" b="1" dirty="0">
                <a:solidFill>
                  <a:schemeClr val="tx1"/>
                </a:solidFill>
                <a:latin typeface="+mn-lt"/>
                <a:ea typeface="+mn-ea"/>
                <a:cs typeface="+mn-cs"/>
              </a:rPr>
              <a:t> </a:t>
            </a:r>
            <a:r>
              <a:rPr lang="en-US" b="1" dirty="0" err="1">
                <a:solidFill>
                  <a:schemeClr val="tx1"/>
                </a:solidFill>
                <a:latin typeface="+mn-lt"/>
                <a:ea typeface="+mn-ea"/>
                <a:cs typeface="+mn-cs"/>
              </a:rPr>
              <a:t>Lamiaceae</a:t>
            </a:r>
            <a:r>
              <a:rPr lang="en-US" b="1" dirty="0">
                <a:solidFill>
                  <a:schemeClr val="tx1"/>
                </a:solidFill>
                <a:latin typeface="+mn-lt"/>
                <a:ea typeface="+mn-ea"/>
                <a:cs typeface="+mn-cs"/>
              </a:rPr>
              <a:t> </a:t>
            </a:r>
            <a:br>
              <a:rPr lang="en-US" b="1" dirty="0"/>
            </a:br>
            <a:endParaRPr lang="en-US" b="1" dirty="0"/>
          </a:p>
        </p:txBody>
      </p:sp>
      <p:sp>
        <p:nvSpPr>
          <p:cNvPr id="68611" name="عنصر نائب للمحتوى 2"/>
          <p:cNvSpPr>
            <a:spLocks noGrp="1"/>
          </p:cNvSpPr>
          <p:nvPr>
            <p:ph idx="1"/>
          </p:nvPr>
        </p:nvSpPr>
        <p:spPr/>
        <p:txBody>
          <a:bodyPr>
            <a:normAutofit fontScale="92500" lnSpcReduction="10000"/>
          </a:bodyPr>
          <a:lstStyle/>
          <a:p>
            <a:pPr>
              <a:defRPr/>
            </a:pPr>
            <a:r>
              <a:rPr lang="ar-SY" sz="2800" dirty="0" err="1"/>
              <a:t>النعنع</a:t>
            </a:r>
            <a:r>
              <a:rPr lang="ar-SY" sz="2800" dirty="0"/>
              <a:t> </a:t>
            </a:r>
            <a:r>
              <a:rPr lang="en-US" sz="2800" i="1" dirty="0" err="1"/>
              <a:t>Mentha</a:t>
            </a:r>
            <a:r>
              <a:rPr lang="en-US" sz="2800" i="1" dirty="0"/>
              <a:t> x </a:t>
            </a:r>
            <a:r>
              <a:rPr lang="en-US" sz="2800" i="1" dirty="0" err="1"/>
              <a:t>piperita</a:t>
            </a:r>
            <a:r>
              <a:rPr lang="en-US" sz="2800" i="1" dirty="0"/>
              <a:t> </a:t>
            </a:r>
            <a:r>
              <a:rPr lang="ar-SY" sz="2800" dirty="0"/>
              <a:t>, الأوراق, أصبح تصنيف </a:t>
            </a:r>
            <a:r>
              <a:rPr lang="ar-SY" sz="2800" dirty="0" err="1"/>
              <a:t>النعنع</a:t>
            </a:r>
            <a:r>
              <a:rPr lang="ar-SY" sz="2800" dirty="0"/>
              <a:t> صعبا جدا بسبب وجود العديد من </a:t>
            </a:r>
            <a:r>
              <a:rPr lang="ar-SY" sz="2800" dirty="0" err="1"/>
              <a:t>الهجائن</a:t>
            </a:r>
            <a:endParaRPr lang="ar-SA" sz="2800" dirty="0"/>
          </a:p>
          <a:p>
            <a:pPr>
              <a:defRPr/>
            </a:pPr>
            <a:r>
              <a:rPr lang="ar-SY" sz="2800" dirty="0"/>
              <a:t>العديد من المركبات ثلاثية التربين, </a:t>
            </a:r>
            <a:r>
              <a:rPr lang="ar-SY" sz="2800" dirty="0" err="1"/>
              <a:t>كاروتينوئيدات</a:t>
            </a:r>
            <a:r>
              <a:rPr lang="ar-SY" sz="2800" dirty="0"/>
              <a:t>, </a:t>
            </a:r>
            <a:r>
              <a:rPr lang="ar-SY" sz="2800" dirty="0" err="1"/>
              <a:t>حموض</a:t>
            </a:r>
            <a:r>
              <a:rPr lang="ar-SY" sz="2800" dirty="0"/>
              <a:t> </a:t>
            </a:r>
            <a:r>
              <a:rPr lang="ar-SY" sz="2800" dirty="0" err="1"/>
              <a:t>فينولية</a:t>
            </a:r>
            <a:r>
              <a:rPr lang="ar-SY" sz="2800" dirty="0"/>
              <a:t> مثل حمض </a:t>
            </a:r>
            <a:r>
              <a:rPr lang="ar-SY" sz="2800" dirty="0" err="1"/>
              <a:t>الروزماريني</a:t>
            </a:r>
            <a:r>
              <a:rPr lang="ar-SY" sz="2800" dirty="0"/>
              <a:t>, </a:t>
            </a:r>
            <a:r>
              <a:rPr lang="ar-SY" sz="2800" dirty="0" err="1"/>
              <a:t>فلافونوئيدات</a:t>
            </a:r>
            <a:endParaRPr lang="ar-SA" sz="2800" dirty="0"/>
          </a:p>
          <a:p>
            <a:pPr>
              <a:defRPr/>
            </a:pPr>
            <a:r>
              <a:rPr lang="ar-SY" sz="2800" dirty="0"/>
              <a:t>نسبة الزيت العطري 10-30 مل/</a:t>
            </a:r>
            <a:r>
              <a:rPr lang="ar-SY" sz="2800" dirty="0" err="1"/>
              <a:t>كغ</a:t>
            </a:r>
            <a:r>
              <a:rPr lang="ar-SY" sz="2800" dirty="0"/>
              <a:t>, تغير تركيب هذا الزيت تبعا لعوامل عديدة داخلية وخارجية</a:t>
            </a:r>
            <a:endParaRPr lang="ar-SA" sz="2800" dirty="0"/>
          </a:p>
          <a:p>
            <a:pPr>
              <a:defRPr/>
            </a:pPr>
            <a:r>
              <a:rPr lang="ar-SY" sz="2800" dirty="0"/>
              <a:t>المكون الرئيسي هو دائما </a:t>
            </a:r>
            <a:r>
              <a:rPr lang="ar-SY" sz="2800" dirty="0" err="1"/>
              <a:t>المنتول</a:t>
            </a:r>
            <a:r>
              <a:rPr lang="ar-SY" sz="2800" dirty="0"/>
              <a:t> </a:t>
            </a:r>
            <a:r>
              <a:rPr lang="en-US" sz="2800" dirty="0"/>
              <a:t>      (-) menthol</a:t>
            </a:r>
            <a:r>
              <a:rPr lang="ar-SY" sz="2800" dirty="0" err="1"/>
              <a:t>(30-50 %</a:t>
            </a:r>
            <a:r>
              <a:rPr lang="ar-SY" sz="2800" dirty="0"/>
              <a:t>) يكون مصاحب بنسبة أقل من </a:t>
            </a:r>
            <a:r>
              <a:rPr lang="ar-SY" sz="2800" dirty="0" err="1"/>
              <a:t>المنتون</a:t>
            </a:r>
            <a:r>
              <a:rPr lang="ar-SY" sz="2800" dirty="0"/>
              <a:t> </a:t>
            </a:r>
            <a:r>
              <a:rPr lang="ar-SY" sz="2800" dirty="0" err="1"/>
              <a:t>وأسيتات</a:t>
            </a:r>
            <a:r>
              <a:rPr lang="ar-SY" sz="2800" dirty="0"/>
              <a:t> </a:t>
            </a:r>
            <a:r>
              <a:rPr lang="ar-SY" sz="2800" dirty="0" err="1"/>
              <a:t>المنتيل</a:t>
            </a:r>
            <a:r>
              <a:rPr lang="ar-SY" sz="2800" dirty="0"/>
              <a:t> </a:t>
            </a:r>
            <a:r>
              <a:rPr lang="ar-SY" sz="2800" dirty="0" err="1"/>
              <a:t>والمنتوفورانون.</a:t>
            </a:r>
            <a:endParaRPr lang="en-US" sz="2800" dirty="0"/>
          </a:p>
          <a:p>
            <a:pPr>
              <a:defRPr/>
            </a:pPr>
            <a:r>
              <a:rPr lang="ar-SY" sz="2800" dirty="0"/>
              <a:t>للزيت العطري تأثير حال للتشنج, مضاد للبكتيريا ومضاد للأكسدة</a:t>
            </a:r>
            <a:endParaRPr lang="ar-SA" sz="2800" dirty="0"/>
          </a:p>
          <a:p>
            <a:pPr>
              <a:defRPr/>
            </a:pPr>
            <a:r>
              <a:rPr lang="ar-SY" sz="2800" dirty="0"/>
              <a:t>يستعمل </a:t>
            </a:r>
            <a:r>
              <a:rPr lang="ar-SY" sz="2800" dirty="0" err="1"/>
              <a:t>المنتول</a:t>
            </a:r>
            <a:r>
              <a:rPr lang="ar-SY" sz="2800" dirty="0"/>
              <a:t> منذ وقت طويل في حالات احتقان الأنف, له تأثير إيجابي على التشنج القصبي.</a:t>
            </a:r>
            <a:endParaRPr lang="en-US" sz="2800" dirty="0"/>
          </a:p>
        </p:txBody>
      </p:sp>
    </p:spTree>
    <p:extLst>
      <p:ext uri="{BB962C8B-B14F-4D97-AF65-F5344CB8AC3E}">
        <p14:creationId xmlns:p14="http://schemas.microsoft.com/office/powerpoint/2010/main" val="2828846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وان 1"/>
          <p:cNvSpPr>
            <a:spLocks noGrp="1"/>
          </p:cNvSpPr>
          <p:nvPr>
            <p:ph type="title"/>
          </p:nvPr>
        </p:nvSpPr>
        <p:spPr/>
        <p:txBody>
          <a:bodyPr/>
          <a:lstStyle/>
          <a:p>
            <a:endParaRPr lang="en-US"/>
          </a:p>
        </p:txBody>
      </p:sp>
      <p:sp>
        <p:nvSpPr>
          <p:cNvPr id="69635" name="عنصر نائب للمحتوى 2"/>
          <p:cNvSpPr>
            <a:spLocks noGrp="1"/>
          </p:cNvSpPr>
          <p:nvPr>
            <p:ph idx="1"/>
          </p:nvPr>
        </p:nvSpPr>
        <p:spPr/>
        <p:txBody>
          <a:bodyPr/>
          <a:lstStyle/>
          <a:p>
            <a:endParaRPr lang="en-US"/>
          </a:p>
        </p:txBody>
      </p:sp>
      <p:pic>
        <p:nvPicPr>
          <p:cNvPr id="6963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42862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798513"/>
            <a:ext cx="3889375"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800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b="1" dirty="0"/>
            </a:br>
            <a:r>
              <a:rPr lang="ar-SY" b="1" dirty="0">
                <a:solidFill>
                  <a:schemeClr val="tx1"/>
                </a:solidFill>
                <a:latin typeface="+mn-lt"/>
                <a:ea typeface="+mn-ea"/>
                <a:cs typeface="+mn-cs"/>
              </a:rPr>
              <a:t>نباتات الفصيلة الشفوية</a:t>
            </a:r>
            <a:r>
              <a:rPr lang="en-US" b="1" dirty="0">
                <a:solidFill>
                  <a:schemeClr val="tx1"/>
                </a:solidFill>
                <a:latin typeface="+mn-lt"/>
                <a:ea typeface="+mn-ea"/>
                <a:cs typeface="+mn-cs"/>
              </a:rPr>
              <a:t> </a:t>
            </a:r>
            <a:r>
              <a:rPr lang="en-US" b="1" dirty="0" err="1">
                <a:solidFill>
                  <a:schemeClr val="tx1"/>
                </a:solidFill>
                <a:latin typeface="+mn-lt"/>
                <a:ea typeface="+mn-ea"/>
                <a:cs typeface="+mn-cs"/>
              </a:rPr>
              <a:t>Lamiaceae</a:t>
            </a:r>
            <a:r>
              <a:rPr lang="en-US" b="1" dirty="0">
                <a:solidFill>
                  <a:schemeClr val="tx1"/>
                </a:solidFill>
                <a:latin typeface="+mn-lt"/>
                <a:ea typeface="+mn-ea"/>
                <a:cs typeface="+mn-cs"/>
              </a:rPr>
              <a:t> </a:t>
            </a:r>
            <a:br>
              <a:rPr lang="en-US" b="1" dirty="0"/>
            </a:br>
            <a:endParaRPr lang="en-US" b="1" dirty="0"/>
          </a:p>
        </p:txBody>
      </p:sp>
      <p:sp>
        <p:nvSpPr>
          <p:cNvPr id="70659" name="عنصر نائب للمحتوى 2"/>
          <p:cNvSpPr>
            <a:spLocks noGrp="1"/>
          </p:cNvSpPr>
          <p:nvPr>
            <p:ph idx="1"/>
          </p:nvPr>
        </p:nvSpPr>
        <p:spPr>
          <a:xfrm>
            <a:off x="3492500" y="1600200"/>
            <a:ext cx="5194300" cy="4525963"/>
          </a:xfrm>
        </p:spPr>
        <p:txBody>
          <a:bodyPr/>
          <a:lstStyle/>
          <a:p>
            <a:r>
              <a:rPr lang="ar-SY"/>
              <a:t>المريمية </a:t>
            </a:r>
            <a:r>
              <a:rPr lang="en-US" i="1"/>
              <a:t>Salvia officinalis </a:t>
            </a:r>
            <a:r>
              <a:rPr lang="ar-SY"/>
              <a:t>, الأوراق</a:t>
            </a:r>
            <a:endParaRPr lang="ar-SA"/>
          </a:p>
          <a:p>
            <a:r>
              <a:rPr lang="ar-SY"/>
              <a:t>تحتوي 8-25 مل /كغ من الزيت العطري الذي يتميز بوجود الكافور – السينيول –الألفا والبيتا تيون</a:t>
            </a:r>
            <a:endParaRPr lang="ar-SA"/>
          </a:p>
          <a:p>
            <a:r>
              <a:rPr lang="ar-SY"/>
              <a:t> يستعمل هذا النبات في العديد من الاضطرابات الهضمية كما أن له تأثير مضاد للأكسدة</a:t>
            </a:r>
            <a:endParaRPr lang="en-US"/>
          </a:p>
        </p:txBody>
      </p:sp>
      <p:sp>
        <p:nvSpPr>
          <p:cNvPr id="70660" name="AutoShape 5" descr="data:image/jpeg;base64,/9j/4AAQSkZJRgABAQAAAQABAAD/2wCEAAkGBhQSERUTExQWFRUWGB4aGRgYGBobIBodGiAdHBgaIBoZGyYeHhwjGhsaIC8gJCcpLCwsHB4xNTAqNSYsLCkBCQoKDgwOGg8PGiwkHyUsLCksLCwsLCwsLCwsLCwsLCwsLCwsLCwsKSwsLCwsLCwsLCwsLCwsLCwsLCwsLCwsLP/AABEIAQ0AuwMBIgACEQEDEQH/xAAcAAADAQEBAQEBAAAAAAAAAAAEBQYDAgEHAAj/xAA9EAACAQIEAwYEBQIGAQUBAAABAhEAAwQSITEFQVEGEyJhcYEykaGxQsHR4fAjUhQVM2KC8XIHFlOisiT/xAAZAQADAQEBAAAAAAAAAAAAAAABAgMABAX/xAAoEQACAgICAQQCAgMBAAAAAAAAAQIRAyESMUEEIlFhEzJxgULB8SP/2gAMAwEAAhEDEQA/APlzOviVW8IiSdz5fOsLOLiRlDTzO/qOlc3OJuwgwZ/2j7gVwHEDrP0rlUa7Jy2zS1ZzuiqCSeW/2+dVmEwwtZFiSoaT5kiZ9qR8DzW37xWJuAwkc/7vpTjj3EgLYKu2cgD/AJHcH2qc9ukZ9UecGvW2xl24QIUEDmOm9O7XE4Yn4RyDR8waRWLFq3b8VtgfCWGad/TcGv1nDB9iMvIHkD61J9llPWxpe4riIIDIEmQZ5DUj1ra3fVlDn4+hO3lH60mxNkgjwxl/FrBn6aUVYXNoQD1glSKOmRq3Y0S8ztFsFmjQRzH5b1g+LLYg2yh+GYIj09qZ9nVW25ZmPlEbdDFPji0uv3iEF00EwD0y+Yrcb2VcU1olbdiVIygRy8+tevYdSHXYCT6dPnVQ2AEl5GaZPT5dKU2lzT/UGYakATp0ocRfxN9sAt8TBU5xB5gUtxUElhMeYpjxDiiWzlNgkbkaa+poD/OgVhbG/KTp5xWeO1thjio4sWGAca92zA+pAr8bBJ02NfrnaId3AVkedBpHnvSninFC+WARzDZt+ug0it+G/I3Ghs62yNWyEGDG38NDXraxo2YAgEcxWWE4laNsZ0EAnQscx/3e0nSucay20BF22ynUBQc0jkegpni+BJJV2ABWFz+nrlMxIkCmBRDcnMNVMbfIg7GaW4ni6yJ/CNGG+vKsFugsDmAzaSeXnpTKLIhWFxGRSxIgGCBHSlV3FNMagT5x9aNwtr/VJKsqiW1+ONo56UqvtJJk6dJgeVPGKsKQ7wd2ACrqZ3U6xrypkyJOizSTDkFQGYKy8ipBPTUCvz8VgwBt/OVTlBt6EoTK2taA+cVwqagRvXtsCddq6mVGVnGZkiQuUaQPi9+tdYa2L7hZKqq+uvM/Oub2CNtMyeMHnGkHY661ZYHg1g4JDbIF0DNJ3ze/KdK5pSUdoeGPlbsFwPDlVQwYXAR4mOoEcqyu4ZMzSZkwpGqnzHOtuGXWVMl1VSJJjX3Irq5hxEI8l9zoBr+dQbdiq46QVwnDjKFU69TW1+xlM6aaRqPvrX7DWW7sDoxEzvHnzopnChmYZiB7/XWm6LJpAvDeJHL3ZYBJ2IEgnXRhqa2utba5lBIzCQ37isLa2rkugOkwBp4uhmvMQpK6LJ8j86a7GSTZst8W1KszFtgZ+Kll+2SdGYTrAgSRz0ri7giikjMBExIIMfvWVjGqkZgWIkHLBM9K1mcqdGtxgZVi+beTqNvOjlxq27QFyF0859JoG3jszAFCSdtYPownYUW/As4MzDfhOy9CPPf18o1KYOYBischGZFQkDnAgUi4pxLvFKqhUdZ+cRT7jvZgWbRKkmAYJ5+wHyM1E3UgTMk9KvBI0mdQs6GKze8Zmd95rm1YdjCgk1rfwpSGOsz7EcjVdWRtWFNF0pEKAsHYbbma8/wsoCplp26dKG4bhWvXAgj1JgAdaZYtFsiJRiJjLrM+vTpU5adIR9mGFcJnUw+ZeUyD69KCfEDLpMzrX5LZJJUMQBrv96zewQM0aUySsNBeBveLxSRrMRO3U16r6fh96CS6QDr7V+D+dZx2Zo7LHeSa5Q0Z3Ci4ASMo3I5084LhkaWZIJ+GRoQfXnSTyKKsHKgjs3aHdEsGzGApOwGs6e9e4HMb3ctcIYzk6K0aA0TiGa348pMn5jkB70bY4ezOLrgBmMk6eHz+VcilybdFIyUtC3D4b+pcQtJZWB8vY67D60x4auGKABxmUQRMT+1YJj8NduNJK3TK51EZuRg+Y61nwrgNksy5j4SZDANtyB5U1E5O3aHIZPBniBOXXRR+dLsfix3itbDd2ZXNrr5RyNZXGQDKouSk5QQN/tRlq/nVFuTayGZy/iP7RU9hSbR7h8M3dkWyQHMkGZkbETsSKGwHE1VirC44BAblH/I0bj8X3ZTVtoMkbj00+dDW3MktpmbSRuOUjrPKnch6cXRxiseQVSCXjaBz/nKlt2xnZiywYy5SYKydSOvvTm7cyZH8OUbt+I7z9eVe8Rwq3PENVJAJGhExB199DQjb6Jp23QvsGHGqllG4GwJ0knc6TNPXxmQiTAgKCdp3qZs8NfvhlYKQOYkaa7DkYp5dxvhylgz6wMswTz19dPKqlFbpI07R4oHDZn2nQddx9z9Kg8bwcpa7xSrL5GSPaqbj2Be4gAJyKgK+sak/znSrEYJRZktlyrqsSWJ8/WtGVMScnZO4TEOrSpIPUU6u3GupOheJOgAMevOKCwlk5NTCkz6RRNq4FV11JcAL1309J61Sbt6EbtiuDcYAz08IH2FOMXwBs2VPFoNADoY3PQHqa4tcKW14rzMHGoVPzbl7UxvdoQcoKBUYcyZkdRMkTG9GTf8AiFiTG8LvYdAWcAN+FXmfOBp5V7wy2rZ7RnxoY/8AIaj7Vljsb3rsWOp6babADkK5v4pVCqk7STrM8x6UztqvIWwFrUVxRFwisSlVTDZ9CvcJzFbropnRp5A9B5V3j8MuUIWYMIiPCNOcRWd3EsUh1lxzXmBpt1pm9wMi7Z4mD9q8q2TtmDMyrbkSq/ExOgG5MUfY4tZvTkJiOhH89qWYte8myD3ZIljvM6dfpXLYEWbQyMYEnQydAcw1+EHTSmVUNxsVvwIKWdXk7rGwnfnJ+lG2rvwkKoUn/UU6E7c9Z0r9hLLXkt3WICKPEsxry25U1wPEsKMqMudVMnuwN+ZOsT6U05VG3sooX+zoFGACrJIU6kSfLQ/91w7Hu/CQxgmN9t5+VH49rdxgrMVZiGTnInY8pivLhW2QqqAxkyB00M/Ogl5BJRT0LeCW1Idi+ZiJiPDP9sT9a0xjMyAg5ZPt5761pg+zGJUPc+MEEkxz5xrPvX5IyqdwARHQ00otfsjZOxZifgJaYEe86GPPnR3DsW2oAXMCYBBMg7a+mk9a8xYzLnaVC6T/AOUbnp+tZXbmSXGyjf8AuHP6mtDWhItxYTxXQK6iC2hHORodR7VzwfhzMxuMSAJ/k/nWmDxpvMJ0X8hvPtW93iCWLeQsIB3n4vLyH71R34GUmuhw+JU2ipUADYkCSfyAqa4vg1OGJYxz9T/NhTfhtxLjRIYRJ+X7037TW7Qwr5gElYD5M5WdoHM6DmPWKvj9O5R5X0FrR8zu4YiyC4JIIgzyMaHXePKnWHwii3LKA4HwkTGpj1HlzofDYjw6EOzDw5xlzdJWTp96XNbZz4iwfku+upMeVcslTpk3o04pLCFYlviObl08Ow9KUYvBMbYY6sWk/wDLT7gfOneFssZJ+OCBmmddtOnrS67auosqW21AX708J7oCYkUNaeI8SmPemHEscl1FHdhbg+Jl5+1LXckkmdetFWrML4l0bUNt9a6ZfLGfyCua5z14a5inoYr8VxKTmckMDGVRlAI2I8xTbgVvvLIDElg5g/X61O2cT4i58YU5vEYnlt1ql7PKO5YgRLTAM8hzrz5qkTb1R+4g5t5iQY8jrHod4pe/EfHk0grodjNO+IcVgoCgMgkuTAWPT2+dJrIZ7TMFW44b4j0Go86VLQLGvDlV0yvDjcroI6adKxt8NVH8IRZMCND6Ec6F4ZxNDLAw5EMP0oi7iBcyXLejAkQ250OpPWKWSaVDyTQfewo0Gkqd52I5107zGbU6kR0/KaScOvFny3DqTCk7Cd551U8S7OXcmcqQpXwuuoA5Hy94quLHOTdKxUFdnOIfgYx0I+xFLO0bCzfzE5VcE+QYbmNule8LwXdkeN2MDWBEzz5g/em3abgXfWYPxDUevNT6j616k1LLip9os1aPmnFs4YkMSj7EaA+UeVbYDFF7bW2knKQPuBTA3FMKVypB8JGojn9KHtYFUIKmSeU7DT3rzVNSVMn+x1h+HXEQEKc0CB1PpRdjhTGCzAuTopymDruDv0gVriuKRb7ldNdTzjQx9/lQvDMY6krbG+mY/TU6fTrVO0NFLyOeFYJ1ZmhQJAAUcv4ftVLxPgNy/kQNaCRrmJkE7+ECdtfeuOGoFQKRy1/OKrka1dCsph1GqFgs/MEfKK7o4/YoD1qj5PxnsI9t81yBBlWUyHj1EjSNPOk1nDFB3oUgAyC08zvPSK+vdp+IW7mEugxbKLmlmjVdd5iDtp1r404e6v8ATfw6jxEwfLpIrh9Ti4OvBKSoPxnFQFa8JZwAoA6nr1FJb1286ZwrKZjSZad9KY5kW2qRqq/1J8ifKZrDHI9wCJSPiKljAjSV67bda5oNJ/7FJi8YMEa850pjwvHFUKEgrMqImG20nagLuEMFi4kGMpmT51iXA2rvaUlQ7VnVwgkzoayLVpfQrAYEA616bIOxMelOglOMfYtaJbF0nYx9Nfyp/wBmMxt3FNvIAZA9d9aqbH/pWLiO+HY248QR1LCeWUnxA+dKOH4Qo7Sfi0jzG/1Fea5/kxqS6fyCePi6AMbg+8RrYgMQcpPI/uNKU9l+DIVcXPETpo2mm+3nVFiUhvrUzjsEoxdsSypc1hTHi2MdBIrY23FoRBuPtKStmypH4ZnKs7QdNaAt4Q20KOpLK5JBOUepPMVlxPjWT+naBhd3O8zv86tsIgxWGS46jMy+Ifn6Hei00rBWhXg7pKAMoWSIiBmB12G2lXnYvjJuJkYKUWV05ak7REQagW4P3ILJmYzMEyfbyoLhfFbllvAxEkbc+m1el6NR4NlIH1THcEwitmdSvMAudfRRBj3objnE0yqYhDpvO/Mknr/NK+e4rir2LpJFy6rHNmdiTr0OuoP8FFHtajqbbhgG6iNTz3iqRyxd0PF2K+M2u7ctqyEnN6HcjzHTp6VkMQMxgAg7Ebxyn6UdZv5hkf0nr016jz05HrQj8Kyscv4PPkeUfzavOyRT2HLGtoHsYdir3YnJvry5+po3CodNTG4n5/LnRVixlw4X/wCRjPosfcmu3sZfTn+n6/oNdW7NjVux9wrG5la5cI00HQDc+50+QoTifaJH0XUQfFMTA5fr8qn+I3xoDMcuYHUwdzQt6+pvTyA0H7ek1Z+qcVSBknvQ+xvaQ4qx3BVLdoR8AgsB1Y7A+UVL3rJe3bKDIST4BsQNNPvJpjgnUE+HSYOvy+u/lWOOtMhD5ljMYA85nlzrleSU3cnZNbTOcM8SzasBEabjnI3GlYLedyzliADAHWfSjsLwxXtC6u5+KDsOsHz51pxHgZNtIlZiTOwHP1qSaboWrE3HzKqVtBwBGcTPyGvzpbgsIhg3ABoZmRHTnNVljs/buWzJOi5RDaAnZvX1qPx9lUaFYtprIiDzFdmPa4oqtGvd2zZL5SCDlHjka7gAiloRuQ09aKt2nYAAEgTA8+cUKymdatH+TI/pDtXx/F2v6ZVRKjxW2IOxDDxDUH6RoagVu3GKBIVQ0tO+h5U3TjNy+WZ3LE7kgR5D/qs7mDTMC25GhViP4a5Zybd+AtUrBMcNj50g7SYfNYLAeJTIPMA6NH0qkxKSCPKgEUHQiQdCPWuaD4uyCdElwjhAc2i0t3kgxyy/tX0DA3whC7A+GPTagcDhVthsogEzHQ8/nQPG75UIwOUAkk+23vVZS5MLdlFircGkt7BZGzKDE6qI+Yn7U5w2JF20rDmPrzrBqg2468Cim7gC7NEopiOZB5wNhNY8T4NKf0zFwddc3k3rTV7vT5/pXlpJoc2naMnRLYC7cV8r2mU7CNifL9qd4XF22Ypc8OYDU6R0nf8AkbV1xbigtLlQZ7kTAExHMxtSR0uLc/rqVuM2syDsGYkETzrtVyW0WU70yr4lw5QLbFv6aAxHOYP5DX1oA8XQAyUAGwgk/Od6AxHGDcKoqwslQPICkt6//VInKoMTA3A119eVPKNRthToJ4jcWTMrqIjy1I+uorHEsQx1ElSxHMev00oS4CY1lp019J0rfGYzKWLAeJcsRyMGfmN6562T7DMLeybxBHPed56TpWd/iAvpl1D7qAND6n50ru42RqNCII2A15edcXiF/DlJAI31ER+9PGBk3RS8ExAUkuyk3DqPy+fKmXFUYJAbwk7HlPn0qOwUyu5UEGd9dKtbWIF60VO8f9flU5RpiNM54Zh+7w/mWn5aCo+9wZrmLdBopYmY2B1/Orm4ItWxzgae1L8XgTctsRdFuRqdNAN9d60MnFseDoh8YQLpRCSqmB5+dGJxPKI7lWjmZk/SlTKA510B0PWNq9u8TuMSS5k+ddvCy3FeT7RYRWQFBEDbYr+1Y3rHeZUuOVWdwJI8460s4deZLsq2dd2Pt8I99aeh1ujMu/MGuNO1ZNya0AYi1kOXMGjTMNj50tKkXCsTuZ6dKY4gEHll+tTXHcZNzKv4QAT15x6VNJWyQ6F5PEAVBYknXmdtdhtUx2ruqbioxKkDQxIk+Xyrq28CRTbB4VLwDsql0I31J6H+dBTxpbCGcAtG1ahzM+LnofIHbStGcsST8q9feOlfjXO25ANbCAmKXdqMc2GtDINWnU8gInT3obFcQQv4rmVVMgDdiOenL70r7TccF5VGsrI20YNz6g6V0YYfQY7PpfYbidt+FlgbKXFJBLMuZsxlgRE6jaZqG7V4xruLtsd8r/kB9KH4XYRntMsoEWGBE6gSPFpuDv5RRGNtzi7J3GVvyquual9UVUn+pr2dsxJjXxQfkNPnR1rh9l83eW1c8p/UQfrRnEby2VNwjYBVA5lm/QT7VtwXgIcTcLCBnIE7eY3Mbx0B6V14u230MkQXFeF5b8L4dTlJkyP1G1YYgqVOYBjCnMCQQI26Ec/Wvo3FOzpI8BW6q81jMOh03EcwT7V8643wm5h4dCWUCCd/YjpXG0+dPRPoSveU6CYnQnlXV693jhTyMA9BPPyFDqMx+p8qKS3lMwOk9Ku6QQ1iyhVVdCd+uu/706wqMrKoMsWAMbr1PSKn8LZkjxazAjUHy9DVRwbhrpeUwMhBJ33jSuaaSFdIeY47VM8etnwEFMxkZWMSNPb51SY7celI8bwk4l8gOUKA2b1JER7VLH3YqdMU3+y75QWIDMJCgaCepqbv2ijFWEEGCIq7wt+6lwW74JWIzRtGxkUPiuC23csx1O+351aHqGm+QymPbGE8AuDMdNQCf5NdNxEhhE67EHX3oi3bjQGPKl+Pt5SFAgEmTyA/F7mop60KNrPELeIXwkFh03kVIcRsutxs6lSSTr/NqNwmCLeLPltgmMkSOUkjntpXd+x4Ye4ZEkTzPodvaqLYGhTcaAKpez2Ey25MS5n2G3886ZYfsyq4M3gQbhUESoIWdtxrXLKzWrZzANPmA+XePXeKzi0YHf70rx2NBz25hyshR+f6URxHiJQZUHjIMMeXU1N2MOyl2zmRqSokknlmOtLCC78m0YXeH3CwGUkn6+dHXeAKyLqSy7k/C07qOen93Wac9k8WHc23UjMCA51JJGmv6eVFWsAVlW1iR+9Uc3HZlrZxgAvdm2dJEhuYMb+fL2+gfD73eEFx/UttE8iDpP0orCWRbgvqrzAMRoY35UJxNFsOHVlhuh5j32plss9qwjtBxWbtqykSrZm5j089J+dVH+HXGeJSLd1VHhPwsNemoIJ15elfPwly5eL2/iJnr6nY6VRcFxF5LmZ1CiCDKlRyM/TpXXhkn7WUTSSLvg/AltKC7Nm0BAMQT0gifzqf49ats7MoYSYIIAG33MUFi+OqX5rGo3Go5jpTDHX+8AYGQwk+tdXqcMVhbe34EmfPu0PZ8IM9oAA/EOk8xSnB4VFuWjf1stKTMZf93oCwJ8pqw45wdrplWI0iDt66fpU3j+CXgFAgqCZIEx1320ry8b1UmRUnYRxPsmyL/SD3ArGIiVjfw7+4nanfAMczqFuLDqNfMbA+vlXnBcdmtKQZe3Cn2+E676CJ/wBtEpjFzF2EkCJ/EAfuAeRn2rjebfCfY3aNcfv6LQmFxYluRnLJ5x/DXmJu+O5cYgW1AAY7RodPU/alOAxYvG4VVQg18yd5AO01XhoRhnF8YVVocAxv67VE3sUcxlmJ61SWLjXFYJhi8bsYAHuftNLLeCuESAoHQnby1FVxpQ20ZI+jXLWk0hxPErJSEco4kQ+wnaBEzTPCY0spJBVl3H6eVSfFOILeuaWspn4uvryqOOOzJ0w/GcNt4c5zeJkSQrbnc6Csl4h3+QxEab6kHYnzoXG4F8is6Z1ykb+IE8zFa4PCW0YQ0NAlT66e9PFVtvY7o+p8FxIWy6kBgkeHeRppFL+0GHDJltoVcvlRBykxGusgmhmxxUwNnswfUEx9BHtQPaDi2Vs6ubb3LgbMORjUiDPTarNWg6NGw0LDGWG886+f4zHOL1221wqquZjduQA8o3q4xGPCoXuo5uBfC6nMrk82G4ncz86+d4rD3cTfd1TUmYXYDb3pMcVbFSK7hmFQMMk+HWZMA7jT1p2mL7xidmGh9evvSzgfCHw9oJcEOTmOs77a+lb3R3V9G5XBl9xtXNLcnEX6G9nBrct+MAgKfY5tD61N8etIbbwC2SBJkid4zT9KMHGbhJsoNScg6yTpVf28wVrD8LWwjqWzKx18THXM8evM12JWv6HIfg3FVw9pVddX1kchynnypjiO0VtQDkzeEtGh2/PWp3j16BZiQGQDTcQfzpVjcYe9Ay5WXXMNDrtJjUUilJS0NGvJR4vjC3RraYZvh1En0HrTnCtlQLH128tqmeB4hWa3Jkwx168vprVOg61snqsslwbFlJ9Ay8YRnyBHmY01FENaBncR1H6Un4zxS5aDMqDKsa9STGgppisczWO8tLmaJI8wNJ9G0NSroUzW2qExkknWIBml/EliSOYj0NAYGziAJZFBzZySRMjc6U7uWi6lWGh5/auH1PtmmOkqEdrElx3J2aCAdsw/WiLfZ18lwgQVAyrsGkdZ9qCtYMmQfiDae1UGFQhdSxLanMxPt5AV0xypKrFJy2mIYm0YBHLMYH1g+1bjsu51NzXyFUQGtHJaIGizVlkk99IUDAjalmK4Pb+OII5yYpnhsZau/wCmwPlWl7DSCCNCIrnXKIBTg8KxbIp8J2nkf06UpxrPh72W5bksY0GkToZ3ma5s458PdNp5IDaHy5a9KqnxffL4P9S3BgxJHIfvXSt9/wDR18muLH9C1dg+E5T6Hr7/AHqY7aYdnVGUiAwUDYkkEz7Crrhwz2WUjnsRt6j3pVxHhSOHssjMRclRqBlAic3Kr3XQRV2a44jqLDk51GhI0Yf903/y1FJZVAY7kCh+F9mbVjUwzfQeXn0puMQByqE6sEqvQDngy+3Wl/HLwuW8ya5fECD0p8zW23FJW4TY71rVq41tmElR8JnyP5VOML2hSavYmSWJInWRvXt7EmCucuFXczObSR/Otd8X4BeTwFd4AblqRzrX/wBumynxs06Ryk7xV3XyNeqCrCOcMt78SMTsNV08tIM/Wkr4jvmW4QBqSSNCPKR51b21AQLGgER5U7tf+nOFOAYloe6C1tuh3Cxz6T6UtJtvoaLfSPjl8kXDH4TGnlVlwviv9FO9MFjAJ/F0NK8F2SbvSrkQDy/mlecawN67c8KQi6KJGw5+8U8oxaJlOiTWqt3YzEEqJzAcxzqb7P8AEXS5F0NlYAS2kRtvVUb6FTp5GTUODTMtmNuyGAI1BFG3FBQqAFKgZgPPY++vyqW/zFu77u2y5lB5tO5iPwms+HccKMRlJZxlJJ0nlPvU8mONNWPVBHEsKVvvG2hE7GdxReHuSNoPTpQ+IvrE3sz+fn6em1e2sTyGv9vmK54LlJGa0ccQ4ylgZnJ1OUZd55n2/Olr8TwrnMcRcBPLM4+k0H2ywTNftIDoV0HQycxj2+lI8ThbSsQCSBXrLGqWxlC0Eh3Q81I9qoeC9rCsreJI5Hn+9eXrRvlbY5TqT150kxGCNu73dwZSDE/nU9SQlUU/aPhn+IVbloS0aiYMehpfwPBXlcXiSsaQdyBpQ3Eu+wr92zwQAYPLMJAPnB2oPC468kupaJ15j9KzUkqQOuj6rg8eDD+UN6jb6ae1D4rH6nUCfOpHhnaos6K65ZOpB3/StOOcUu28Qz2lBUKAwiQI59RTK3HYzY5fHCSJJI3CgmPlRf8Ag27jv4i3IEkiZJiImZ8qQ8L7Ui82Urlc9Of51Q4bH2sNew1k+Ne87y4pOgY6KDO5Eyam4Li5S8AjHk6AMReCNDMAYmJ1+lJuJ3znV9Ry+W1Vfa67bxF9jbCqAAqkCNBvt51M3RAIuCMp35EHQGr+jWOLu7YUldFmbiNatuPElxef4WHxLPkaVcVw0BSNsw+esUFwnjAFt8OSPCQyzyn8iPsa3xV/Mi6z4hr86HqFxyGkqZmGc3cgQlBbzFuQ8UAH3+9NP/cCtYtWlPjsl9Z/ujKI9TW3AyWVrYBOcZdPM/aYqQ4Vw5reKv5lgIY8pmNDz1rnjWSTg1rX8MenGpJlRhLKm23XaddCd/WlHGsBiLcxZYrMEgwfYgzvTHgsraYt100B1M5RB5fpVF/maWbJ774RrJEkxzj8q78uKLa8FHjvo+Z8Kvp/iMjG5totwzDfnpTLiGAvPIVlCMBpqCfeKfcaFrEoXs933i/DdUKSD09xPvFJ04kYAAkqNzz84rmz4fxS2+zma4iReC3AQTAPWR89K3ucMbeAT1HP1FNYciWIUeQ1+tdu2n67muGUG2YU3/EMjaMNf2rrCvkKEiYP3rfEYXN4huFPvGv2k0Awls3lEdOpqCTT76K1YZdw6XLnesuYkZRzgDz+Z0qG4m9s3X7tFCzAknloTvzIJ96adocRcKZS0W83w7a9fMRS+1glKgkwa9TEuPubuxXJLodYrH3sLc7tSuv4okx5jl6UNxHiRvMshtzlcn4vOOVB8Qvl3LmZJMz9q1Qq4zuwXLoqAfSsopbfZk7QwtY0vavLcBuNcA8TMfCVPxeekj3oDiJyBEVpXLMA8zW2YHyBFZ4zhrBVbIQsevvIpuW9inmAuMozlZQGCeX/AHTS1i2746kZiJ9DU3ex7le7UnJMx1NMcK5GQmemv0rSRqKPi3ZpkxFs2fEW8QgATGp5xtQt7icO1wrmOaSDuP51quxOKVDaDfGEMHycb/aoXFf6hE5VGzEROvU70l0tmeip4XjRfWVBB5g6f91tjMGuVlf4W38idJHkalsNiL2bNYYMeYUgyBpMbj0punEXa3//AEkKZgaiT1nU67VWGCLVp0ykcdqyOxWfD4ggkkqefMcvpT3B2QtxLiMSlwExyBnUes1txbgwvAEMCwGjdR06kfUV52btOtm6jaZLgI94mPkDWybVlMiaWypt8Z/w9i5cJIhTEdeX1ipPB8YuMe9uHMSZgaSdY+/2o3tEZsoh2a5r7CY+dDYPCSQeXIdf5/NqEHo2JLtlVguJFE3AJXWD1128qmOKXMRi3Ylu7tnTKCfEBzieehii3OSJJnp0G3pXF/GBdeZ2UbsekdPP/qjkzc9ISeR9Iw4fwNbXiLHTmTA+n708wCIQxGy8/aflSG3xtZKuqncAzt786ecKuhbbZSGzN+gAPTapXfZI7vWttdOZpdcxRb4BptPKtsXiSVKbCfGfrlH515w91loIbKBAHXXadNNKTgo7Zn3o5w+OK3MpXxW4YkiF8wTzkSOdd4zgqPmewxyjUCdIOoHrSawbr3SL0hIJAME7kQSOmvyqs4fw02LZVTmHnzHtzBkg+o22lmxrss0/JHvwNbxhiZX+agkbH6TUzikVHK5iYMSK+n4vC23Oe2YugwbbCM22gO0kTz19TULf7HMWbxkiTGnKdJk7xE+ddHpra4sBxdud4T4I2ArK7YKjbQH+a02vNlgtqPKtsbhXe0otoWJ1LaCB5etKsiJNiC5jY1A+etdG/duqxJdgo1A5dNNqMw/ZW6x8QCjmT+go1rHdo1i2TmciSdyBy02FM5wTS8mVE0lp7Rz5DG+0gVT4LEtathnsZkbWWUAyfONuk+1BDGMjlSdNiYH2qjOLuXME6LHd5izMNjlAjXlHTzpr5K32M0G4TEtdRbmTwwcsNrC8hIO1TnEuNYS6YuC4cvOTI68qZdne0argbtolVdDntsd2nRk+RkelSL8N7xyZ+I6bfEeX3rKMbsyVh2XDai25XNHxgmI2IYCR8jRtzB94Q2U3IM5rdwNP/EEEewFc3exLKgm6GOmkR6wecUBf4LcsnOpzKNyu49eY9adu1VmU3HodYWQTAKgnUMCB8mGlOEweeXtnNKgMNdxqGE6+Xyozs5ds4iwkE510fUgn5Hf9qAwWOButl+Ccok7QTrpzpf20yvJz0zrG4FWVc7BVVifeBEfWg7N1A0I09AftoK0a/bv37qSYRCUjXM8iQTyG+tAWwgsM7nxAkRtBPw6eVBqlTEUkj3HYrKeTNIHlrNe3uBteh7jkGAIWNByFAQbgAGpkA+/Onq8STDuquoRWHxAncafahqLpCRSk66Ft7swFQ5WMjUTHuKEsYx7cFSZ8qpsZilCvMnvEGXWIMnWPTSpviQVISfFll46nZfYRPn6Ur+WGceLo7vccBUM1uRMSCQCefP61+scXFy4gtqLYACwPPUmgjiVZShOnKmvYzgLu5bJmjQQdvyFCCeX2iLYRj7hDg9y659Mzc1kE6D2onBdpHFxgSGtkwoPMiM2U9PI1V3rDPh7puKVyEKC+knWeW4qB49wrvFDW2+HdQN+pnrFdGTDGNJPR0LSH/Eks4s+BstxTB6NHI9eetHHhRGgKuIHia4qk9ZDGRrpUJwkPbvvbdTA6eRG3LUTVkuLuKAMytHNgJPSZE1GGVY5OMgEvwyLxgLFsADxanzk/lVGIRSdgBXGDtKAAqqI3I2Mc69xKhhBEidq5pbkSl9GB4tbyZir5esBQT7mTWHCOKrnZ7RCuQUOaGMHyP5Ut7Ss4a2CIQiZ6nb7UJ2fxVi09xrttrrkHIF0yR+InrVYYkvd5Mleh7jsMhQ94QJWMxgekV5hHiw9m0yNbdcrgQCQNdx5ig+Adne+y3xcDCScjiRzkamve1XAAq97a0/uA6ddNqLbUqs0otbBr/AUIypKNIMMZkeRG9NsF2eUBTM5TPv8AlUpw66cpkkidJo/A8dzDJekgmMw3HvVF9gRVX8Ui7sBHUip7iHF0VvD4pBBjbXSmY7OWmEgsR6/tXFzsxaAmDp50yaATnA+IPZZmWteG4e7dusQ+UBiTvzPSusRhpxRsrop2HQmCab40NhLTMLcCfCzH4iegGumu9JJvwFW9IWtYa3auXVlSAIIP+4A0Bg75uKytJnc+ux+dUJYHBsSJGUkjbaDQPD7dm6kWQbbSMwMmR+dMpUjMZdlOEd47qTBCkL6j4TTG7wlLqG3cbvCRMxly/uDQvDL5w9xFJBKtBIPnEGve1HH/APD4grbAb8RBmBm1iB8/es/kfG0nsXthRZvMkuwVQYP9o1EHnzpCcOzg3GYAEnc7nenWGx9/GPkRUBIILGdAd9dfpQ1jCAXgtybiowBA2InYDzpZWwTdvQqw+Fdz4VJjpyqs4LZv4QFxvuQDPTSNjt9ac3EB+FBbGgyCBHlA0r3agsjxyTRmuJ1xbtUcRbRboe2FMyV0PuAYqYvcUQZ7YMZtQVYEGdxtIJjY1V4NrbkgnU7EbH96UcQwihpuIBPVQdtPWq5Fkf8A6Na+gq+wFuIMLjIRIIDKfQyfppRhxt1fCoEDbSd9elAI6sog5isgEc4/bWtb/EMrEPfFtuaQDl6D1iueSU9V0PJ0k0MsHZyIq9AB8qX8d4j3VssIJ2E9TTC88AmkHanhbsisJMH4R58/XahBK7ZAmDxS45h3ZvU0Xh8YLT5mQkMCI0E+dLcRhTbeG+Icq/X8Sz/EdtvKuuSUuuh5OyjPbHu0KWECA7k8iegFLbfFL16LQZmnSP1pTVT2PwHxXSPJfzqc1GKsVydUc47BNZsp/T1EliNd+tI+/Ug7yfvX0cnTWpvinCrVsm66EIZAy/3RMx0qcJ3pg22LsFxi7h2VpzWn1j/9R0INU1zj9ruw+YwdhBk/tU5wEpd/oXB4S2Zf/LmPcVQ43h4yFMoy8h09POmnJKjNiSxjg2LRtfinlzP6VZ4y7uGjL5xz9a+aEZLoiRBqkwFnv1zXXOVeUx7k/SlmtBTa6HODAKsBBGZtDsZ/KguE27wuu12AqLKosQTvAAovhqhcwB0D7k+XM0uxvaFCHRJZjoHGgUcz5mir8G+xYmMNxWMRdVizT+IEydOoNaPwp7uW61wNnBLdRBA/MCKo/wDLbYAJQZlHxc/OTU/h8QEzIJyOZQ+WbX7VoyUtAKjs9gbds3cs5VESdzWnC8CiNevwAA3hB5ch9TXnB2AtHUeNtJPTWZoaxibjZsv+mrEz/cT99OtUfgskq/sNuNLZhtXt9oRido+9eC5Ow+WgFfrlqQQTNQUUpXInL9rGGAxGDbC98ym33WrZTuem/M+9JOOcV78i4oYJ1I09uZpfxLh6SllJUO0kSTIAmKdA8gIUbD02rqzepXUBlkroQ5U/1VJEEE9G/DMbiZpNiuA3rjs+hzMTJYczQOMDJeIV8yC7AGb6x0iqlbWmizz+LrrXPJtSteUGTTQxuasByGvvXTknTWK9tYcFs0a7TRF8QIFRceTpEj53jeF3nuse7bUnlHPqaHfgl4b229hP2r6GEFesg6V0qbWjHzBrRBggg9DpX0HguG7uwi+Un31rvH4JGHjUMPP9dxUtxLNYLKjnLsAeQOtafv0Ybcc7RLb8FsgvzO4X9T5UUtwYjh7KTLhQ0c8w/WoTMZ9avOBckGimD/8AWfuKWUVFUgiM8JS0qFmcXN/CJg/KqnC4kXbSv7H1G9SfEeOu5KAZRMdSaZ9jMUWtuh2WI95mhKLcbYK0fuK8GBJdd+Y6/vSZseDbNrK0g6ZTvz16xVdjbWYFZiRE1CwUYwxBEiRppQxe7TAiu7PXA1sx/tBkzrEH60uy27VtLI1u3CrNpsJlRPpyojsc022HnUzxXFF77sdDmgeQGg+gqvG7Q5ccdx6BrdpyQtwjMRyXnryk/nQHHcZYuoi2GBNsbAfh5ipDEYx7hl2LQIEnlW3DWi4POtGHFBTpNFNwa+5+IkJEe28Ct7PHbQcWw2nXlPSaXdprQtWbASRnDFvOIiptaerQLPpyivTbqa4Dx9vDaYT0adapO8NckoNdin7ugaGw/DsrNcZ2YkmBJyqPTmf550Wh0JrxzpUm+PRicxvZpSc6HKc0wdRz/Ot8LxEhAGEESD8zTS78J9RQLDWm5PyC6P/Z">
            <a:hlinkClick r:id="rId2"/>
          </p:cNvPr>
          <p:cNvSpPr>
            <a:spLocks noChangeAspect="1" noChangeArrowheads="1"/>
          </p:cNvSpPr>
          <p:nvPr/>
        </p:nvSpPr>
        <p:spPr bwMode="auto">
          <a:xfrm>
            <a:off x="5032375" y="-2103438"/>
            <a:ext cx="3048000"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0661" name="AutoShape 7" descr="data:image/jpeg;base64,/9j/4AAQSkZJRgABAQAAAQABAAD/2wCEAAkGBhQSERUTExQWFRUWGB4aGRgYGBobIBodGiAdHBgaIBoZGyYeHhwjGhsaIC8gJCcpLCwsHB4xNTAqNSYsLCkBCQoKDgwOGg8PGiwkHyUsLCksLCwsLCwsLCwsLCwsLCwsLCwsLCwsKSwsLCwsLCwsLCwsLCwsLCwsLCwsLCwsLP/AABEIAQ0AuwMBIgACEQEDEQH/xAAcAAADAQEBAQEBAAAAAAAAAAAEBQYDAgEHAAj/xAA9EAACAQIEAwYEBQIGAQUBAAABAhEAAwQSITEFQVEGEyJhcYEykaGxQsHR4fAjUhQVM2KC8XIHFlOisiT/xAAZAQADAQEBAAAAAAAAAAAAAAABAgMABAX/xAAoEQACAgICAQQCAgMBAAAAAAAAAQIRAyESMUEEIlFhEzJxgULB8SP/2gAMAwEAAhEDEQA/APlzOviVW8IiSdz5fOsLOLiRlDTzO/qOlc3OJuwgwZ/2j7gVwHEDrP0rlUa7Jy2zS1ZzuiqCSeW/2+dVmEwwtZFiSoaT5kiZ9qR8DzW37xWJuAwkc/7vpTjj3EgLYKu2cgD/AJHcH2qc9ukZ9UecGvW2xl24QIUEDmOm9O7XE4Yn4RyDR8waRWLFq3b8VtgfCWGad/TcGv1nDB9iMvIHkD61J9llPWxpe4riIIDIEmQZ5DUj1ra3fVlDn4+hO3lH60mxNkgjwxl/FrBn6aUVYXNoQD1glSKOmRq3Y0S8ztFsFmjQRzH5b1g+LLYg2yh+GYIj09qZ9nVW25ZmPlEbdDFPji0uv3iEF00EwD0y+Yrcb2VcU1olbdiVIygRy8+tevYdSHXYCT6dPnVQ2AEl5GaZPT5dKU2lzT/UGYakATp0ocRfxN9sAt8TBU5xB5gUtxUElhMeYpjxDiiWzlNgkbkaa+poD/OgVhbG/KTp5xWeO1thjio4sWGAca92zA+pAr8bBJ02NfrnaId3AVkedBpHnvSninFC+WARzDZt+ug0it+G/I3Ghs62yNWyEGDG38NDXraxo2YAgEcxWWE4laNsZ0EAnQscx/3e0nSucay20BF22ynUBQc0jkegpni+BJJV2ABWFz+nrlMxIkCmBRDcnMNVMbfIg7GaW4ni6yJ/CNGG+vKsFugsDmAzaSeXnpTKLIhWFxGRSxIgGCBHSlV3FNMagT5x9aNwtr/VJKsqiW1+ONo56UqvtJJk6dJgeVPGKsKQ7wd2ACrqZ3U6xrypkyJOizSTDkFQGYKy8ipBPTUCvz8VgwBt/OVTlBt6EoTK2taA+cVwqagRvXtsCddq6mVGVnGZkiQuUaQPi9+tdYa2L7hZKqq+uvM/Oub2CNtMyeMHnGkHY661ZYHg1g4JDbIF0DNJ3ze/KdK5pSUdoeGPlbsFwPDlVQwYXAR4mOoEcqyu4ZMzSZkwpGqnzHOtuGXWVMl1VSJJjX3Irq5hxEI8l9zoBr+dQbdiq46QVwnDjKFU69TW1+xlM6aaRqPvrX7DWW7sDoxEzvHnzopnChmYZiB7/XWm6LJpAvDeJHL3ZYBJ2IEgnXRhqa2utba5lBIzCQ37isLa2rkugOkwBp4uhmvMQpK6LJ8j86a7GSTZst8W1KszFtgZ+Kll+2SdGYTrAgSRz0ri7giikjMBExIIMfvWVjGqkZgWIkHLBM9K1mcqdGtxgZVi+beTqNvOjlxq27QFyF0859JoG3jszAFCSdtYPownYUW/As4MzDfhOy9CPPf18o1KYOYBischGZFQkDnAgUi4pxLvFKqhUdZ+cRT7jvZgWbRKkmAYJ5+wHyM1E3UgTMk9KvBI0mdQs6GKze8Zmd95rm1YdjCgk1rfwpSGOsz7EcjVdWRtWFNF0pEKAsHYbbma8/wsoCplp26dKG4bhWvXAgj1JgAdaZYtFsiJRiJjLrM+vTpU5adIR9mGFcJnUw+ZeUyD69KCfEDLpMzrX5LZJJUMQBrv96zewQM0aUySsNBeBveLxSRrMRO3U16r6fh96CS6QDr7V+D+dZx2Zo7LHeSa5Q0Z3Ci4ASMo3I5084LhkaWZIJ+GRoQfXnSTyKKsHKgjs3aHdEsGzGApOwGs6e9e4HMb3ctcIYzk6K0aA0TiGa348pMn5jkB70bY4ezOLrgBmMk6eHz+VcilybdFIyUtC3D4b+pcQtJZWB8vY67D60x4auGKABxmUQRMT+1YJj8NduNJK3TK51EZuRg+Y61nwrgNksy5j4SZDANtyB5U1E5O3aHIZPBniBOXXRR+dLsfix3itbDd2ZXNrr5RyNZXGQDKouSk5QQN/tRlq/nVFuTayGZy/iP7RU9hSbR7h8M3dkWyQHMkGZkbETsSKGwHE1VirC44BAblH/I0bj8X3ZTVtoMkbj00+dDW3MktpmbSRuOUjrPKnch6cXRxiseQVSCXjaBz/nKlt2xnZiywYy5SYKydSOvvTm7cyZH8OUbt+I7z9eVe8Rwq3PENVJAJGhExB199DQjb6Jp23QvsGHGqllG4GwJ0knc6TNPXxmQiTAgKCdp3qZs8NfvhlYKQOYkaa7DkYp5dxvhylgz6wMswTz19dPKqlFbpI07R4oHDZn2nQddx9z9Kg8bwcpa7xSrL5GSPaqbj2Be4gAJyKgK+sak/znSrEYJRZktlyrqsSWJ8/WtGVMScnZO4TEOrSpIPUU6u3GupOheJOgAMevOKCwlk5NTCkz6RRNq4FV11JcAL1309J61Sbt6EbtiuDcYAz08IH2FOMXwBs2VPFoNADoY3PQHqa4tcKW14rzMHGoVPzbl7UxvdoQcoKBUYcyZkdRMkTG9GTf8AiFiTG8LvYdAWcAN+FXmfOBp5V7wy2rZ7RnxoY/8AIaj7Vljsb3rsWOp6babADkK5v4pVCqk7STrM8x6UztqvIWwFrUVxRFwisSlVTDZ9CvcJzFbropnRp5A9B5V3j8MuUIWYMIiPCNOcRWd3EsUh1lxzXmBpt1pm9wMi7Z4mD9q8q2TtmDMyrbkSq/ExOgG5MUfY4tZvTkJiOhH89qWYte8myD3ZIljvM6dfpXLYEWbQyMYEnQydAcw1+EHTSmVUNxsVvwIKWdXk7rGwnfnJ+lG2rvwkKoUn/UU6E7c9Z0r9hLLXkt3WICKPEsxry25U1wPEsKMqMudVMnuwN+ZOsT6U05VG3sooX+zoFGACrJIU6kSfLQ/91w7Hu/CQxgmN9t5+VH49rdxgrMVZiGTnInY8pivLhW2QqqAxkyB00M/Ogl5BJRT0LeCW1Idi+ZiJiPDP9sT9a0xjMyAg5ZPt5761pg+zGJUPc+MEEkxz5xrPvX5IyqdwARHQ00otfsjZOxZifgJaYEe86GPPnR3DsW2oAXMCYBBMg7a+mk9a8xYzLnaVC6T/AOUbnp+tZXbmSXGyjf8AuHP6mtDWhItxYTxXQK6iC2hHORodR7VzwfhzMxuMSAJ/k/nWmDxpvMJ0X8hvPtW93iCWLeQsIB3n4vLyH71R34GUmuhw+JU2ipUADYkCSfyAqa4vg1OGJYxz9T/NhTfhtxLjRIYRJ+X7037TW7Qwr5gElYD5M5WdoHM6DmPWKvj9O5R5X0FrR8zu4YiyC4JIIgzyMaHXePKnWHwii3LKA4HwkTGpj1HlzofDYjw6EOzDw5xlzdJWTp96XNbZz4iwfku+upMeVcslTpk3o04pLCFYlviObl08Ow9KUYvBMbYY6sWk/wDLT7gfOneFssZJ+OCBmmddtOnrS67auosqW21AX708J7oCYkUNaeI8SmPemHEscl1FHdhbg+Jl5+1LXckkmdetFWrML4l0bUNt9a6ZfLGfyCua5z14a5inoYr8VxKTmckMDGVRlAI2I8xTbgVvvLIDElg5g/X61O2cT4i58YU5vEYnlt1ql7PKO5YgRLTAM8hzrz5qkTb1R+4g5t5iQY8jrHod4pe/EfHk0grodjNO+IcVgoCgMgkuTAWPT2+dJrIZ7TMFW44b4j0Go86VLQLGvDlV0yvDjcroI6adKxt8NVH8IRZMCND6Ec6F4ZxNDLAw5EMP0oi7iBcyXLejAkQ250OpPWKWSaVDyTQfewo0Gkqd52I5107zGbU6kR0/KaScOvFny3DqTCk7Cd551U8S7OXcmcqQpXwuuoA5Hy94quLHOTdKxUFdnOIfgYx0I+xFLO0bCzfzE5VcE+QYbmNule8LwXdkeN2MDWBEzz5g/em3abgXfWYPxDUevNT6j616k1LLip9os1aPmnFs4YkMSj7EaA+UeVbYDFF7bW2knKQPuBTA3FMKVypB8JGojn9KHtYFUIKmSeU7DT3rzVNSVMn+x1h+HXEQEKc0CB1PpRdjhTGCzAuTopymDruDv0gVriuKRb7ldNdTzjQx9/lQvDMY6krbG+mY/TU6fTrVO0NFLyOeFYJ1ZmhQJAAUcv4ftVLxPgNy/kQNaCRrmJkE7+ECdtfeuOGoFQKRy1/OKrka1dCsph1GqFgs/MEfKK7o4/YoD1qj5PxnsI9t81yBBlWUyHj1EjSNPOk1nDFB3oUgAyC08zvPSK+vdp+IW7mEugxbKLmlmjVdd5iDtp1r404e6v8ATfw6jxEwfLpIrh9Ti4OvBKSoPxnFQFa8JZwAoA6nr1FJb1286ZwrKZjSZad9KY5kW2qRqq/1J8ifKZrDHI9wCJSPiKljAjSV67bda5oNJ/7FJi8YMEa850pjwvHFUKEgrMqImG20nagLuEMFi4kGMpmT51iXA2rvaUlQ7VnVwgkzoayLVpfQrAYEA616bIOxMelOglOMfYtaJbF0nYx9Nfyp/wBmMxt3FNvIAZA9d9aqbH/pWLiO+HY248QR1LCeWUnxA+dKOH4Qo7Sfi0jzG/1Fea5/kxqS6fyCePi6AMbg+8RrYgMQcpPI/uNKU9l+DIVcXPETpo2mm+3nVFiUhvrUzjsEoxdsSypc1hTHi2MdBIrY23FoRBuPtKStmypH4ZnKs7QdNaAt4Q20KOpLK5JBOUepPMVlxPjWT+naBhd3O8zv86tsIgxWGS46jMy+Ifn6Hei00rBWhXg7pKAMoWSIiBmB12G2lXnYvjJuJkYKUWV05ak7REQagW4P3ILJmYzMEyfbyoLhfFbllvAxEkbc+m1el6NR4NlIH1THcEwitmdSvMAudfRRBj3objnE0yqYhDpvO/Mknr/NK+e4rir2LpJFy6rHNmdiTr0OuoP8FFHtajqbbhgG6iNTz3iqRyxd0PF2K+M2u7ctqyEnN6HcjzHTp6VkMQMxgAg7Ebxyn6UdZv5hkf0nr016jz05HrQj8Kyscv4PPkeUfzavOyRT2HLGtoHsYdir3YnJvry5+po3CodNTG4n5/LnRVixlw4X/wCRjPosfcmu3sZfTn+n6/oNdW7NjVux9wrG5la5cI00HQDc+50+QoTifaJH0XUQfFMTA5fr8qn+I3xoDMcuYHUwdzQt6+pvTyA0H7ek1Z+qcVSBknvQ+xvaQ4qx3BVLdoR8AgsB1Y7A+UVL3rJe3bKDIST4BsQNNPvJpjgnUE+HSYOvy+u/lWOOtMhD5ljMYA85nlzrleSU3cnZNbTOcM8SzasBEabjnI3GlYLedyzliADAHWfSjsLwxXtC6u5+KDsOsHz51pxHgZNtIlZiTOwHP1qSaboWrE3HzKqVtBwBGcTPyGvzpbgsIhg3ABoZmRHTnNVljs/buWzJOi5RDaAnZvX1qPx9lUaFYtprIiDzFdmPa4oqtGvd2zZL5SCDlHjka7gAiloRuQ09aKt2nYAAEgTA8+cUKymdatH+TI/pDtXx/F2v6ZVRKjxW2IOxDDxDUH6RoagVu3GKBIVQ0tO+h5U3TjNy+WZ3LE7kgR5D/qs7mDTMC25GhViP4a5Zybd+AtUrBMcNj50g7SYfNYLAeJTIPMA6NH0qkxKSCPKgEUHQiQdCPWuaD4uyCdElwjhAc2i0t3kgxyy/tX0DA3whC7A+GPTagcDhVthsogEzHQ8/nQPG75UIwOUAkk+23vVZS5MLdlFircGkt7BZGzKDE6qI+Yn7U5w2JF20rDmPrzrBqg2468Cim7gC7NEopiOZB5wNhNY8T4NKf0zFwddc3k3rTV7vT5/pXlpJoc2naMnRLYC7cV8r2mU7CNifL9qd4XF22Ypc8OYDU6R0nf8AkbV1xbigtLlQZ7kTAExHMxtSR0uLc/rqVuM2syDsGYkETzrtVyW0WU70yr4lw5QLbFv6aAxHOYP5DX1oA8XQAyUAGwgk/Od6AxHGDcKoqwslQPICkt6//VInKoMTA3A119eVPKNRthToJ4jcWTMrqIjy1I+uorHEsQx1ElSxHMev00oS4CY1lp019J0rfGYzKWLAeJcsRyMGfmN6562T7DMLeybxBHPed56TpWd/iAvpl1D7qAND6n50ru42RqNCII2A15edcXiF/DlJAI31ER+9PGBk3RS8ExAUkuyk3DqPy+fKmXFUYJAbwk7HlPn0qOwUyu5UEGd9dKtbWIF60VO8f9flU5RpiNM54Zh+7w/mWn5aCo+9wZrmLdBopYmY2B1/Orm4ItWxzgae1L8XgTctsRdFuRqdNAN9d60MnFseDoh8YQLpRCSqmB5+dGJxPKI7lWjmZk/SlTKA510B0PWNq9u8TuMSS5k+ddvCy3FeT7RYRWQFBEDbYr+1Y3rHeZUuOVWdwJI8460s4deZLsq2dd2Pt8I99aeh1ujMu/MGuNO1ZNya0AYi1kOXMGjTMNj50tKkXCsTuZ6dKY4gEHll+tTXHcZNzKv4QAT15x6VNJWyQ6F5PEAVBYknXmdtdhtUx2ruqbioxKkDQxIk+Xyrq28CRTbB4VLwDsql0I31J6H+dBTxpbCGcAtG1ahzM+LnofIHbStGcsST8q9feOlfjXO25ANbCAmKXdqMc2GtDINWnU8gInT3obFcQQv4rmVVMgDdiOenL70r7TccF5VGsrI20YNz6g6V0YYfQY7PpfYbidt+FlgbKXFJBLMuZsxlgRE6jaZqG7V4xruLtsd8r/kB9KH4XYRntMsoEWGBE6gSPFpuDv5RRGNtzi7J3GVvyquual9UVUn+pr2dsxJjXxQfkNPnR1rh9l83eW1c8p/UQfrRnEby2VNwjYBVA5lm/QT7VtwXgIcTcLCBnIE7eY3Mbx0B6V14u230MkQXFeF5b8L4dTlJkyP1G1YYgqVOYBjCnMCQQI26Ec/Wvo3FOzpI8BW6q81jMOh03EcwT7V8643wm5h4dCWUCCd/YjpXG0+dPRPoSveU6CYnQnlXV693jhTyMA9BPPyFDqMx+p8qKS3lMwOk9Ku6QQ1iyhVVdCd+uu/706wqMrKoMsWAMbr1PSKn8LZkjxazAjUHy9DVRwbhrpeUwMhBJ33jSuaaSFdIeY47VM8etnwEFMxkZWMSNPb51SY7celI8bwk4l8gOUKA2b1JER7VLH3YqdMU3+y75QWIDMJCgaCepqbv2ijFWEEGCIq7wt+6lwW74JWIzRtGxkUPiuC23csx1O+351aHqGm+QymPbGE8AuDMdNQCf5NdNxEhhE67EHX3oi3bjQGPKl+Pt5SFAgEmTyA/F7mop60KNrPELeIXwkFh03kVIcRsutxs6lSSTr/NqNwmCLeLPltgmMkSOUkjntpXd+x4Ye4ZEkTzPodvaqLYGhTcaAKpez2Ey25MS5n2G3886ZYfsyq4M3gQbhUESoIWdtxrXLKzWrZzANPmA+XePXeKzi0YHf70rx2NBz25hyshR+f6URxHiJQZUHjIMMeXU1N2MOyl2zmRqSokknlmOtLCC78m0YXeH3CwGUkn6+dHXeAKyLqSy7k/C07qOen93Wac9k8WHc23UjMCA51JJGmv6eVFWsAVlW1iR+9Uc3HZlrZxgAvdm2dJEhuYMb+fL2+gfD73eEFx/UttE8iDpP0orCWRbgvqrzAMRoY35UJxNFsOHVlhuh5j32plss9qwjtBxWbtqykSrZm5j089J+dVH+HXGeJSLd1VHhPwsNemoIJ15elfPwly5eL2/iJnr6nY6VRcFxF5LmZ1CiCDKlRyM/TpXXhkn7WUTSSLvg/AltKC7Nm0BAMQT0gifzqf49ats7MoYSYIIAG33MUFi+OqX5rGo3Go5jpTDHX+8AYGQwk+tdXqcMVhbe34EmfPu0PZ8IM9oAA/EOk8xSnB4VFuWjf1stKTMZf93oCwJ8pqw45wdrplWI0iDt66fpU3j+CXgFAgqCZIEx1320ry8b1UmRUnYRxPsmyL/SD3ArGIiVjfw7+4nanfAMczqFuLDqNfMbA+vlXnBcdmtKQZe3Cn2+E676CJ/wBtEpjFzF2EkCJ/EAfuAeRn2rjebfCfY3aNcfv6LQmFxYluRnLJ5x/DXmJu+O5cYgW1AAY7RodPU/alOAxYvG4VVQg18yd5AO01XhoRhnF8YVVocAxv67VE3sUcxlmJ61SWLjXFYJhi8bsYAHuftNLLeCuESAoHQnby1FVxpQ20ZI+jXLWk0hxPErJSEco4kQ+wnaBEzTPCY0spJBVl3H6eVSfFOILeuaWspn4uvryqOOOzJ0w/GcNt4c5zeJkSQrbnc6Csl4h3+QxEab6kHYnzoXG4F8is6Z1ykb+IE8zFa4PCW0YQ0NAlT66e9PFVtvY7o+p8FxIWy6kBgkeHeRppFL+0GHDJltoVcvlRBykxGusgmhmxxUwNnswfUEx9BHtQPaDi2Vs6ubb3LgbMORjUiDPTarNWg6NGw0LDGWG886+f4zHOL1221wqquZjduQA8o3q4xGPCoXuo5uBfC6nMrk82G4ncz86+d4rD3cTfd1TUmYXYDb3pMcVbFSK7hmFQMMk+HWZMA7jT1p2mL7xidmGh9evvSzgfCHw9oJcEOTmOs77a+lb3R3V9G5XBl9xtXNLcnEX6G9nBrct+MAgKfY5tD61N8etIbbwC2SBJkid4zT9KMHGbhJsoNScg6yTpVf28wVrD8LWwjqWzKx18THXM8evM12JWv6HIfg3FVw9pVddX1kchynnypjiO0VtQDkzeEtGh2/PWp3j16BZiQGQDTcQfzpVjcYe9Ay5WXXMNDrtJjUUilJS0NGvJR4vjC3RraYZvh1En0HrTnCtlQLH128tqmeB4hWa3Jkwx168vprVOg61snqsslwbFlJ9Ay8YRnyBHmY01FENaBncR1H6Un4zxS5aDMqDKsa9STGgppisczWO8tLmaJI8wNJ9G0NSroUzW2qExkknWIBml/EliSOYj0NAYGziAJZFBzZySRMjc6U7uWi6lWGh5/auH1PtmmOkqEdrElx3J2aCAdsw/WiLfZ18lwgQVAyrsGkdZ9qCtYMmQfiDae1UGFQhdSxLanMxPt5AV0xypKrFJy2mIYm0YBHLMYH1g+1bjsu51NzXyFUQGtHJaIGizVlkk99IUDAjalmK4Pb+OII5yYpnhsZau/wCmwPlWl7DSCCNCIrnXKIBTg8KxbIp8J2nkf06UpxrPh72W5bksY0GkToZ3ma5s458PdNp5IDaHy5a9KqnxffL4P9S3BgxJHIfvXSt9/wDR18muLH9C1dg+E5T6Hr7/AHqY7aYdnVGUiAwUDYkkEz7Crrhwz2WUjnsRt6j3pVxHhSOHssjMRclRqBlAic3Kr3XQRV2a44jqLDk51GhI0Yf903/y1FJZVAY7kCh+F9mbVjUwzfQeXn0puMQByqE6sEqvQDngy+3Wl/HLwuW8ya5fECD0p8zW23FJW4TY71rVq41tmElR8JnyP5VOML2hSavYmSWJInWRvXt7EmCucuFXczObSR/Otd8X4BeTwFd4AblqRzrX/wBumynxs06Ryk7xV3XyNeqCrCOcMt78SMTsNV08tIM/Wkr4jvmW4QBqSSNCPKR51b21AQLGgER5U7tf+nOFOAYloe6C1tuh3Cxz6T6UtJtvoaLfSPjl8kXDH4TGnlVlwviv9FO9MFjAJ/F0NK8F2SbvSrkQDy/mlecawN67c8KQi6KJGw5+8U8oxaJlOiTWqt3YzEEqJzAcxzqb7P8AEXS5F0NlYAS2kRtvVUb6FTp5GTUODTMtmNuyGAI1BFG3FBQqAFKgZgPPY++vyqW/zFu77u2y5lB5tO5iPwms+HccKMRlJZxlJJ0nlPvU8mONNWPVBHEsKVvvG2hE7GdxReHuSNoPTpQ+IvrE3sz+fn6em1e2sTyGv9vmK54LlJGa0ccQ4ylgZnJ1OUZd55n2/Olr8TwrnMcRcBPLM4+k0H2ywTNftIDoV0HQycxj2+lI8ThbSsQCSBXrLGqWxlC0Eh3Q81I9qoeC9rCsreJI5Hn+9eXrRvlbY5TqT150kxGCNu73dwZSDE/nU9SQlUU/aPhn+IVbloS0aiYMehpfwPBXlcXiSsaQdyBpQ3Eu+wr92zwQAYPLMJAPnB2oPC468kupaJ15j9KzUkqQOuj6rg8eDD+UN6jb6ae1D4rH6nUCfOpHhnaos6K65ZOpB3/StOOcUu28Qz2lBUKAwiQI59RTK3HYzY5fHCSJJI3CgmPlRf8Ag27jv4i3IEkiZJiImZ8qQ8L7Ui82Urlc9Of51Q4bH2sNew1k+Ne87y4pOgY6KDO5Eyam4Li5S8AjHk6AMReCNDMAYmJ1+lJuJ3znV9Ry+W1Vfa67bxF9jbCqAAqkCNBvt51M3RAIuCMp35EHQGr+jWOLu7YUldFmbiNatuPElxef4WHxLPkaVcVw0BSNsw+esUFwnjAFt8OSPCQyzyn8iPsa3xV/Mi6z4hr86HqFxyGkqZmGc3cgQlBbzFuQ8UAH3+9NP/cCtYtWlPjsl9Z/ujKI9TW3AyWVrYBOcZdPM/aYqQ4Vw5reKv5lgIY8pmNDz1rnjWSTg1rX8MenGpJlRhLKm23XaddCd/WlHGsBiLcxZYrMEgwfYgzvTHgsraYt100B1M5RB5fpVF/maWbJ774RrJEkxzj8q78uKLa8FHjvo+Z8Kvp/iMjG5totwzDfnpTLiGAvPIVlCMBpqCfeKfcaFrEoXs933i/DdUKSD09xPvFJ04kYAAkqNzz84rmz4fxS2+zma4iReC3AQTAPWR89K3ucMbeAT1HP1FNYciWIUeQ1+tdu2n67muGUG2YU3/EMjaMNf2rrCvkKEiYP3rfEYXN4huFPvGv2k0Awls3lEdOpqCTT76K1YZdw6XLnesuYkZRzgDz+Z0qG4m9s3X7tFCzAknloTvzIJ96adocRcKZS0W83w7a9fMRS+1glKgkwa9TEuPubuxXJLodYrH3sLc7tSuv4okx5jl6UNxHiRvMshtzlcn4vOOVB8Qvl3LmZJMz9q1Qq4zuwXLoqAfSsopbfZk7QwtY0vavLcBuNcA8TMfCVPxeekj3oDiJyBEVpXLMA8zW2YHyBFZ4zhrBVbIQsevvIpuW9inmAuMozlZQGCeX/AHTS1i2746kZiJ9DU3ex7le7UnJMx1NMcK5GQmemv0rSRqKPi3ZpkxFs2fEW8QgATGp5xtQt7icO1wrmOaSDuP51quxOKVDaDfGEMHycb/aoXFf6hE5VGzEROvU70l0tmeip4XjRfWVBB5g6f91tjMGuVlf4W38idJHkalsNiL2bNYYMeYUgyBpMbj0punEXa3//AEkKZgaiT1nU67VWGCLVp0ykcdqyOxWfD4ggkkqefMcvpT3B2QtxLiMSlwExyBnUes1txbgwvAEMCwGjdR06kfUV52btOtm6jaZLgI94mPkDWybVlMiaWypt8Z/w9i5cJIhTEdeX1ipPB8YuMe9uHMSZgaSdY+/2o3tEZsoh2a5r7CY+dDYPCSQeXIdf5/NqEHo2JLtlVguJFE3AJXWD1128qmOKXMRi3Ylu7tnTKCfEBzieehii3OSJJnp0G3pXF/GBdeZ2UbsekdPP/qjkzc9ISeR9Iw4fwNbXiLHTmTA+n708wCIQxGy8/aflSG3xtZKuqncAzt786ecKuhbbZSGzN+gAPTapXfZI7vWttdOZpdcxRb4BptPKtsXiSVKbCfGfrlH515w91loIbKBAHXXadNNKTgo7Zn3o5w+OK3MpXxW4YkiF8wTzkSOdd4zgqPmewxyjUCdIOoHrSawbr3SL0hIJAME7kQSOmvyqs4fw02LZVTmHnzHtzBkg+o22lmxrss0/JHvwNbxhiZX+agkbH6TUzikVHK5iYMSK+n4vC23Oe2YugwbbCM22gO0kTz19TULf7HMWbxkiTGnKdJk7xE+ddHpra4sBxdud4T4I2ArK7YKjbQH+a02vNlgtqPKtsbhXe0otoWJ1LaCB5etKsiJNiC5jY1A+etdG/duqxJdgo1A5dNNqMw/ZW6x8QCjmT+go1rHdo1i2TmciSdyBy02FM5wTS8mVE0lp7Rz5DG+0gVT4LEtathnsZkbWWUAyfONuk+1BDGMjlSdNiYH2qjOLuXME6LHd5izMNjlAjXlHTzpr5K32M0G4TEtdRbmTwwcsNrC8hIO1TnEuNYS6YuC4cvOTI68qZdne0argbtolVdDntsd2nRk+RkelSL8N7xyZ+I6bfEeX3rKMbsyVh2XDai25XNHxgmI2IYCR8jRtzB94Q2U3IM5rdwNP/EEEewFc3exLKgm6GOmkR6wecUBf4LcsnOpzKNyu49eY9adu1VmU3HodYWQTAKgnUMCB8mGlOEweeXtnNKgMNdxqGE6+Xyozs5ds4iwkE510fUgn5Hf9qAwWOButl+Ccok7QTrpzpf20yvJz0zrG4FWVc7BVVifeBEfWg7N1A0I09AftoK0a/bv37qSYRCUjXM8iQTyG+tAWwgsM7nxAkRtBPw6eVBqlTEUkj3HYrKeTNIHlrNe3uBteh7jkGAIWNByFAQbgAGpkA+/Onq8STDuquoRWHxAncafahqLpCRSk66Ft7swFQ5WMjUTHuKEsYx7cFSZ8qpsZilCvMnvEGXWIMnWPTSpviQVISfFll46nZfYRPn6Ur+WGceLo7vccBUM1uRMSCQCefP61+scXFy4gtqLYACwPPUmgjiVZShOnKmvYzgLu5bJmjQQdvyFCCeX2iLYRj7hDg9y659Mzc1kE6D2onBdpHFxgSGtkwoPMiM2U9PI1V3rDPh7puKVyEKC+knWeW4qB49wrvFDW2+HdQN+pnrFdGTDGNJPR0LSH/Eks4s+BstxTB6NHI9eetHHhRGgKuIHia4qk9ZDGRrpUJwkPbvvbdTA6eRG3LUTVkuLuKAMytHNgJPSZE1GGVY5OMgEvwyLxgLFsADxanzk/lVGIRSdgBXGDtKAAqqI3I2Mc69xKhhBEidq5pbkSl9GB4tbyZir5esBQT7mTWHCOKrnZ7RCuQUOaGMHyP5Ut7Ss4a2CIQiZ6nb7UJ2fxVi09xrttrrkHIF0yR+InrVYYkvd5Mleh7jsMhQ94QJWMxgekV5hHiw9m0yNbdcrgQCQNdx5ig+Adne+y3xcDCScjiRzkamve1XAAq97a0/uA6ddNqLbUqs0otbBr/AUIypKNIMMZkeRG9NsF2eUBTM5TPv8AlUpw66cpkkidJo/A8dzDJekgmMw3HvVF9gRVX8Ui7sBHUip7iHF0VvD4pBBjbXSmY7OWmEgsR6/tXFzsxaAmDp50yaATnA+IPZZmWteG4e7dusQ+UBiTvzPSusRhpxRsrop2HQmCab40NhLTMLcCfCzH4iegGumu9JJvwFW9IWtYa3auXVlSAIIP+4A0Bg75uKytJnc+ux+dUJYHBsSJGUkjbaDQPD7dm6kWQbbSMwMmR+dMpUjMZdlOEd47qTBCkL6j4TTG7wlLqG3cbvCRMxly/uDQvDL5w9xFJBKtBIPnEGve1HH/APD4grbAb8RBmBm1iB8/es/kfG0nsXthRZvMkuwVQYP9o1EHnzpCcOzg3GYAEnc7nenWGx9/GPkRUBIILGdAd9dfpQ1jCAXgtybiowBA2InYDzpZWwTdvQqw+Fdz4VJjpyqs4LZv4QFxvuQDPTSNjt9ac3EB+FBbGgyCBHlA0r3agsjxyTRmuJ1xbtUcRbRboe2FMyV0PuAYqYvcUQZ7YMZtQVYEGdxtIJjY1V4NrbkgnU7EbH96UcQwihpuIBPVQdtPWq5Fkf8A6Na+gq+wFuIMLjIRIIDKfQyfppRhxt1fCoEDbSd9elAI6sog5isgEc4/bWtb/EMrEPfFtuaQDl6D1iueSU9V0PJ0k0MsHZyIq9AB8qX8d4j3VssIJ2E9TTC88AmkHanhbsisJMH4R58/XahBK7ZAmDxS45h3ZvU0Xh8YLT5mQkMCI0E+dLcRhTbeG+Icq/X8Sz/EdtvKuuSUuuh5OyjPbHu0KWECA7k8iegFLbfFL16LQZmnSP1pTVT2PwHxXSPJfzqc1GKsVydUc47BNZsp/T1EliNd+tI+/Ug7yfvX0cnTWpvinCrVsm66EIZAy/3RMx0qcJ3pg22LsFxi7h2VpzWn1j/9R0INU1zj9ruw+YwdhBk/tU5wEpd/oXB4S2Zf/LmPcVQ43h4yFMoy8h09POmnJKjNiSxjg2LRtfinlzP6VZ4y7uGjL5xz9a+aEZLoiRBqkwFnv1zXXOVeUx7k/SlmtBTa6HODAKsBBGZtDsZ/KguE27wuu12AqLKosQTvAAovhqhcwB0D7k+XM0uxvaFCHRJZjoHGgUcz5mir8G+xYmMNxWMRdVizT+IEydOoNaPwp7uW61wNnBLdRBA/MCKo/wDLbYAJQZlHxc/OTU/h8QEzIJyOZQ+WbX7VoyUtAKjs9gbds3cs5VESdzWnC8CiNevwAA3hB5ch9TXnB2AtHUeNtJPTWZoaxibjZsv+mrEz/cT99OtUfgskq/sNuNLZhtXt9oRido+9eC5Ow+WgFfrlqQQTNQUUpXInL9rGGAxGDbC98ym33WrZTuem/M+9JOOcV78i4oYJ1I09uZpfxLh6SllJUO0kSTIAmKdA8gIUbD02rqzepXUBlkroQ5U/1VJEEE9G/DMbiZpNiuA3rjs+hzMTJYczQOMDJeIV8yC7AGb6x0iqlbWmizz+LrrXPJtSteUGTTQxuasByGvvXTknTWK9tYcFs0a7TRF8QIFRceTpEj53jeF3nuse7bUnlHPqaHfgl4b229hP2r6GEFesg6V0qbWjHzBrRBggg9DpX0HguG7uwi+Un31rvH4JGHjUMPP9dxUtxLNYLKjnLsAeQOtafv0Ybcc7RLb8FsgvzO4X9T5UUtwYjh7KTLhQ0c8w/WoTMZ9avOBckGimD/8AWfuKWUVFUgiM8JS0qFmcXN/CJg/KqnC4kXbSv7H1G9SfEeOu5KAZRMdSaZ9jMUWtuh2WI95mhKLcbYK0fuK8GBJdd+Y6/vSZseDbNrK0g6ZTvz16xVdjbWYFZiRE1CwUYwxBEiRppQxe7TAiu7PXA1sx/tBkzrEH60uy27VtLI1u3CrNpsJlRPpyojsc022HnUzxXFF77sdDmgeQGg+gqvG7Q5ccdx6BrdpyQtwjMRyXnryk/nQHHcZYuoi2GBNsbAfh5ipDEYx7hl2LQIEnlW3DWi4POtGHFBTpNFNwa+5+IkJEe28Ct7PHbQcWw2nXlPSaXdprQtWbASRnDFvOIiptaerQLPpyivTbqa4Dx9vDaYT0adapO8NckoNdin7ugaGw/DsrNcZ2YkmBJyqPTmf550Wh0JrxzpUm+PRicxvZpSc6HKc0wdRz/Ot8LxEhAGEESD8zTS78J9RQLDWm5PyC6P/Z">
            <a:hlinkClick r:id="rId2"/>
          </p:cNvPr>
          <p:cNvSpPr>
            <a:spLocks noChangeAspect="1" noChangeArrowheads="1"/>
          </p:cNvSpPr>
          <p:nvPr/>
        </p:nvSpPr>
        <p:spPr bwMode="auto">
          <a:xfrm>
            <a:off x="5032375" y="-2103438"/>
            <a:ext cx="3048000"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0662" name="AutoShape 9" descr="http://upload.wikimedia.org/wikipedia/commons/c/c8/Salvia_officinalis_01_by_Line1.JPG">
            <a:hlinkClick r:id="rId3"/>
          </p:cNvPr>
          <p:cNvSpPr>
            <a:spLocks noChangeAspect="1" noChangeArrowheads="1"/>
          </p:cNvSpPr>
          <p:nvPr/>
        </p:nvSpPr>
        <p:spPr bwMode="auto">
          <a:xfrm>
            <a:off x="2301875" y="-2103438"/>
            <a:ext cx="583882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0663" name="AutoShape 11" descr="http://upload.wikimedia.org/wikipedia/commons/c/c8/Salvia_officinalis_01_by_Line1.JPG">
            <a:hlinkClick r:id="rId3"/>
          </p:cNvPr>
          <p:cNvSpPr>
            <a:spLocks noChangeAspect="1" noChangeArrowheads="1"/>
          </p:cNvSpPr>
          <p:nvPr/>
        </p:nvSpPr>
        <p:spPr bwMode="auto">
          <a:xfrm>
            <a:off x="2301875" y="-2103438"/>
            <a:ext cx="583882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0664" name="AutoShape 13" descr="http://upload.wikimedia.org/wikipedia/commons/c/c8/Salvia_officinalis_01_by_Line1.JPG">
            <a:hlinkClick r:id="rId3"/>
          </p:cNvPr>
          <p:cNvSpPr>
            <a:spLocks noChangeAspect="1" noChangeArrowheads="1"/>
          </p:cNvSpPr>
          <p:nvPr/>
        </p:nvSpPr>
        <p:spPr bwMode="auto">
          <a:xfrm>
            <a:off x="2301875" y="-2103438"/>
            <a:ext cx="583882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0665" name="AutoShape 15" descr="http://upload.wikimedia.org/wikipedia/commons/c/c8/Salvia_officinalis_01_by_Line1.JPG">
            <a:hlinkClick r:id="rId3"/>
          </p:cNvPr>
          <p:cNvSpPr>
            <a:spLocks noChangeAspect="1" noChangeArrowheads="1"/>
          </p:cNvSpPr>
          <p:nvPr/>
        </p:nvSpPr>
        <p:spPr bwMode="auto">
          <a:xfrm>
            <a:off x="2301875" y="-2103438"/>
            <a:ext cx="583882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0666" name="AutoShape 17" descr="http://upload.wikimedia.org/wikipedia/commons/c/c8/Salvia_officinalis_01_by_Line1.JPG">
            <a:hlinkClick r:id="rId3"/>
          </p:cNvPr>
          <p:cNvSpPr>
            <a:spLocks noChangeAspect="1" noChangeArrowheads="1"/>
          </p:cNvSpPr>
          <p:nvPr/>
        </p:nvSpPr>
        <p:spPr bwMode="auto">
          <a:xfrm>
            <a:off x="2301875" y="-2103438"/>
            <a:ext cx="583882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pic>
        <p:nvPicPr>
          <p:cNvPr id="70667" name="Picture 19" descr="http://marisolstevenson.com/wp-content/uploads/2009/03/salvia_officinalis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639888"/>
            <a:ext cx="32861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827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b="1" dirty="0"/>
            </a:br>
            <a:r>
              <a:rPr lang="ar-SY" b="1" dirty="0">
                <a:solidFill>
                  <a:schemeClr val="tx1"/>
                </a:solidFill>
                <a:latin typeface="+mn-lt"/>
                <a:ea typeface="+mn-ea"/>
                <a:cs typeface="+mn-cs"/>
              </a:rPr>
              <a:t>نباتات الفصيلة الشفوية</a:t>
            </a:r>
            <a:r>
              <a:rPr lang="en-US" b="1" dirty="0">
                <a:solidFill>
                  <a:schemeClr val="tx1"/>
                </a:solidFill>
                <a:latin typeface="+mn-lt"/>
                <a:ea typeface="+mn-ea"/>
                <a:cs typeface="+mn-cs"/>
              </a:rPr>
              <a:t> </a:t>
            </a:r>
            <a:r>
              <a:rPr lang="en-US" b="1" dirty="0" err="1">
                <a:solidFill>
                  <a:schemeClr val="tx1"/>
                </a:solidFill>
                <a:latin typeface="+mn-lt"/>
                <a:ea typeface="+mn-ea"/>
                <a:cs typeface="+mn-cs"/>
              </a:rPr>
              <a:t>Lamiaceae</a:t>
            </a:r>
            <a:r>
              <a:rPr lang="en-US" b="1" dirty="0">
                <a:solidFill>
                  <a:schemeClr val="tx1"/>
                </a:solidFill>
                <a:latin typeface="+mn-lt"/>
                <a:ea typeface="+mn-ea"/>
                <a:cs typeface="+mn-cs"/>
              </a:rPr>
              <a:t> </a:t>
            </a:r>
            <a:br>
              <a:rPr lang="en-US" b="1" dirty="0"/>
            </a:br>
            <a:endParaRPr lang="en-US" b="1" dirty="0"/>
          </a:p>
        </p:txBody>
      </p:sp>
      <p:sp>
        <p:nvSpPr>
          <p:cNvPr id="71683" name="عنصر نائب للمحتوى 2"/>
          <p:cNvSpPr>
            <a:spLocks noGrp="1"/>
          </p:cNvSpPr>
          <p:nvPr>
            <p:ph idx="1"/>
          </p:nvPr>
        </p:nvSpPr>
        <p:spPr/>
        <p:txBody>
          <a:bodyPr/>
          <a:lstStyle/>
          <a:p>
            <a:r>
              <a:rPr lang="ar-SY"/>
              <a:t>الزعتر </a:t>
            </a:r>
            <a:r>
              <a:rPr lang="en-US" i="1"/>
              <a:t>Thymus vulgaris</a:t>
            </a:r>
            <a:r>
              <a:rPr lang="en-US"/>
              <a:t> L.</a:t>
            </a:r>
            <a:r>
              <a:rPr lang="ar-SY"/>
              <a:t> , الأوراق والأزهار, الزعتر غني بالفلافونوئيدات ويحتوى على حموض فينولية مشتقة من حمض الهيدروكسي سيناميك </a:t>
            </a:r>
            <a:r>
              <a:rPr lang="en-US"/>
              <a:t>hyrdoxycinnamic</a:t>
            </a:r>
            <a:r>
              <a:rPr lang="ar-SY"/>
              <a:t>( مثل حمض القهوة وحمض الروزماريني) </a:t>
            </a:r>
            <a:endParaRPr lang="en-US"/>
          </a:p>
          <a:p>
            <a:r>
              <a:rPr lang="ar-SY"/>
              <a:t>يتراوح المحتوى من الزيت العطري بين 5-25 مل /كغ وتختلف هذه النسبة حسب النمط الكيميائي, غنى هذا الزيت بالمركبات الفينولية يعطيه خصائص مضادة للبكتريا والجراثيم والفيروسات كما أنه يمتلك خصائص حالة للتشنج.</a:t>
            </a:r>
            <a:endParaRPr lang="en-US"/>
          </a:p>
        </p:txBody>
      </p:sp>
    </p:spTree>
    <p:extLst>
      <p:ext uri="{BB962C8B-B14F-4D97-AF65-F5344CB8AC3E}">
        <p14:creationId xmlns:p14="http://schemas.microsoft.com/office/powerpoint/2010/main" val="393023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5"/>
            <a:ext cx="9144000" cy="3046988"/>
          </a:xfrm>
          <a:prstGeom prst="rect">
            <a:avLst/>
          </a:prstGeom>
        </p:spPr>
        <p:txBody>
          <a:bodyPr wrap="square">
            <a:spAutoFit/>
          </a:bodyPr>
          <a:lstStyle/>
          <a:p>
            <a:pPr lvl="1" algn="r" rtl="1"/>
            <a:endParaRPr lang="fr-FR" sz="3200" dirty="0"/>
          </a:p>
          <a:p>
            <a:pPr lvl="1" algn="r" rtl="1">
              <a:buBlip>
                <a:blip r:embed="rId3"/>
              </a:buBlip>
            </a:pPr>
            <a:r>
              <a:rPr lang="fr-FR" sz="3200" dirty="0"/>
              <a:t> </a:t>
            </a:r>
            <a:r>
              <a:rPr lang="ar-SY" sz="3200" dirty="0"/>
              <a:t>كلا من الفصيلة </a:t>
            </a:r>
            <a:r>
              <a:rPr lang="fr-FR" sz="3200" dirty="0" err="1"/>
              <a:t>Apiaceae</a:t>
            </a:r>
            <a:r>
              <a:rPr lang="ar-SY" sz="3200" dirty="0"/>
              <a:t> و الفصيلة </a:t>
            </a:r>
            <a:r>
              <a:rPr lang="fr-FR" sz="3200" dirty="0" err="1"/>
              <a:t>Zingiberaceae</a:t>
            </a:r>
            <a:r>
              <a:rPr lang="ar-SY" sz="3200" dirty="0"/>
              <a:t> و الفصيلة </a:t>
            </a:r>
            <a:r>
              <a:rPr lang="fr-FR" sz="3200" dirty="0" err="1"/>
              <a:t>Piperaceae</a:t>
            </a:r>
            <a:r>
              <a:rPr lang="ar-SY" sz="3200" dirty="0"/>
              <a:t> تحتوي على مزيج معقد, بينما الفصيلة </a:t>
            </a:r>
            <a:r>
              <a:rPr lang="fr-FR" sz="3200" dirty="0" err="1"/>
              <a:t>Brassicaceae</a:t>
            </a:r>
            <a:r>
              <a:rPr lang="ar-SY" sz="3200" dirty="0"/>
              <a:t> تتميز باحتوائها على زيوت عطرية كبريتية.</a:t>
            </a:r>
            <a:endParaRPr lang="fr-FR" sz="3200" dirty="0"/>
          </a:p>
          <a:p>
            <a:pPr algn="r"/>
            <a:endParaRPr lang="fr-FR" sz="3200" dirty="0"/>
          </a:p>
          <a:p>
            <a:pPr lvl="1" algn="r" rtl="1"/>
            <a:endParaRPr lang="fr-FR" sz="3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b="1" dirty="0"/>
            </a:br>
            <a:r>
              <a:rPr lang="ar-SY" b="1" dirty="0">
                <a:solidFill>
                  <a:schemeClr val="tx1"/>
                </a:solidFill>
                <a:latin typeface="+mn-lt"/>
                <a:ea typeface="+mn-ea"/>
                <a:cs typeface="+mn-cs"/>
              </a:rPr>
              <a:t>الفصيلة الغارية </a:t>
            </a:r>
            <a:r>
              <a:rPr lang="en-US" b="1" dirty="0" err="1">
                <a:solidFill>
                  <a:schemeClr val="tx1"/>
                </a:solidFill>
                <a:latin typeface="+mn-lt"/>
                <a:ea typeface="+mn-ea"/>
                <a:cs typeface="+mn-cs"/>
              </a:rPr>
              <a:t>Lauraceae</a:t>
            </a:r>
            <a:br>
              <a:rPr lang="en-US" b="1" dirty="0"/>
            </a:br>
            <a:endParaRPr lang="en-US" b="1" dirty="0"/>
          </a:p>
        </p:txBody>
      </p:sp>
      <p:sp>
        <p:nvSpPr>
          <p:cNvPr id="72707" name="عنصر نائب للمحتوى 2"/>
          <p:cNvSpPr>
            <a:spLocks noGrp="1"/>
          </p:cNvSpPr>
          <p:nvPr>
            <p:ph idx="1"/>
          </p:nvPr>
        </p:nvSpPr>
        <p:spPr/>
        <p:txBody>
          <a:bodyPr/>
          <a:lstStyle/>
          <a:p>
            <a:r>
              <a:rPr lang="ar-SY"/>
              <a:t>قرفة سيلانية </a:t>
            </a:r>
            <a:r>
              <a:rPr lang="en-US" i="1"/>
              <a:t>Cinnamomum verum</a:t>
            </a:r>
            <a:r>
              <a:rPr lang="en-US"/>
              <a:t> = </a:t>
            </a:r>
            <a:r>
              <a:rPr lang="en-US" i="1"/>
              <a:t>Cinnamomum zeylanicum</a:t>
            </a:r>
            <a:r>
              <a:rPr lang="ar-SY"/>
              <a:t> ,</a:t>
            </a:r>
            <a:r>
              <a:rPr lang="ar-SY" i="1"/>
              <a:t> </a:t>
            </a:r>
            <a:r>
              <a:rPr lang="ar-SY"/>
              <a:t>قشور الساق</a:t>
            </a:r>
            <a:endParaRPr lang="ar-SA"/>
          </a:p>
          <a:p>
            <a:r>
              <a:rPr lang="ar-SY"/>
              <a:t>نسبة الزيت العطري 0,5-2,5 % </a:t>
            </a:r>
            <a:endParaRPr lang="ar-SA"/>
          </a:p>
          <a:p>
            <a:r>
              <a:rPr lang="ar-SY"/>
              <a:t>يحتوي بشكل أساسي على مشتقات الفينيل بروبان : ألدهيد القرفة </a:t>
            </a:r>
            <a:r>
              <a:rPr lang="en-US" i="1"/>
              <a:t>E</a:t>
            </a:r>
            <a:r>
              <a:rPr lang="en-US"/>
              <a:t>-cinnamaldehyd</a:t>
            </a:r>
            <a:r>
              <a:rPr lang="ar-SY"/>
              <a:t> 65-80 % - الأوجينول </a:t>
            </a:r>
            <a:r>
              <a:rPr lang="en-US"/>
              <a:t> eugenol</a:t>
            </a:r>
            <a:r>
              <a:rPr lang="ar-SY"/>
              <a:t>حتى 10 % - أسيتات السيناميل</a:t>
            </a:r>
            <a:r>
              <a:rPr lang="en-US"/>
              <a:t>cinnamyl acetat </a:t>
            </a:r>
            <a:r>
              <a:rPr lang="ar-SY"/>
              <a:t>.</a:t>
            </a:r>
            <a:endParaRPr lang="en-US"/>
          </a:p>
        </p:txBody>
      </p:sp>
    </p:spTree>
    <p:extLst>
      <p:ext uri="{BB962C8B-B14F-4D97-AF65-F5344CB8AC3E}">
        <p14:creationId xmlns:p14="http://schemas.microsoft.com/office/powerpoint/2010/main" val="1854277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وان 1"/>
          <p:cNvSpPr>
            <a:spLocks noGrp="1"/>
          </p:cNvSpPr>
          <p:nvPr>
            <p:ph type="title"/>
          </p:nvPr>
        </p:nvSpPr>
        <p:spPr/>
        <p:txBody>
          <a:bodyPr/>
          <a:lstStyle/>
          <a:p>
            <a:endParaRPr lang="en-US"/>
          </a:p>
        </p:txBody>
      </p:sp>
      <p:sp>
        <p:nvSpPr>
          <p:cNvPr id="73731" name="عنصر نائب للمحتوى 2"/>
          <p:cNvSpPr>
            <a:spLocks noGrp="1"/>
          </p:cNvSpPr>
          <p:nvPr>
            <p:ph idx="1"/>
          </p:nvPr>
        </p:nvSpPr>
        <p:spPr/>
        <p:txBody>
          <a:bodyPr/>
          <a:lstStyle/>
          <a:p>
            <a:endParaRPr lang="en-US"/>
          </a:p>
        </p:txBody>
      </p:sp>
      <p:sp>
        <p:nvSpPr>
          <p:cNvPr id="73732" name="AutoShape 2" descr="data:image/jpeg;base64,/9j/4AAQSkZJRgABAQAAAQABAAD/2wCEAAkGBxQTEhUUExMWFhUXGBgaGBgYFRoaGxwaGhwXGhscGhwYHCggGBwlHBcXITEhJSkrLi4uFx8zODMsNygtLisBCgoKDg0OGxAQGywkICQsLCw0NCwsLCwsLCwsLCwsLCw0LCwsLCwsLCwsLCwsLCwsLCwsLCwsLCwsLCwsLCwsLP/AABEIARMAtwMBIgACEQEDEQH/xAAbAAACAgMBAAAAAAAAAAAAAAAEBQMGAAECB//EADwQAAECBAQEBAUDAwMEAwEAAAECEQADEiEEBTFBIlFhcQYTgZEyobHR8ELB4RQjUhVicgczgvFDc5Ik/8QAGQEAAwEBAQAAAAAAAAAAAAAAAQIDBAAF/8QAJhEAAgICAgIBBAMBAAAAAAAAAAECEQMhEjEEQVEiMmFxE0KBM//aAAwDAQACEQMRAD8A8YjCY7MsvcsI1yiZxzRziSQohxBmMFanLAsB0tEBI2hHK0GjrBzghYUr4Q7+x09WiGZPKkJB0At02Pu0crU0FqwY8tOzpqdiX1ta20HSGjbVIYeHcA6UTWfjWO3CkAjrxH2i74LDB3TfbXX7wp8O4b/+GXzJUr3Ur9mh7gqQ3XrGfI7ZsxKokC8YpNRIILubfboBCqbjlzVsdNRs3KHGNx6QSAh+KkvbWwvyguTliVutqbbaRMtYpw+FJckuS3yhfjRROBbZ/Zot+Ax0pRUkJBIYM1iLNoPnC/OsP5qSUppUCxGrGz9wfSx5w60I9qio/wBZQtMwpID3JIJY72sIk8RhVQ4RdLu+4aLBOwSCLpJtezjrC6fheEIOqFMCdaKQQ+9tPSHsRqirYrHvKpCGDMS3S7bsz6wdkWHQpmBJdwbHhvvoCHG0AZtgxLUQfhVdLc9x0/mOMtXSqlK6DYoUrR90l+b/ACiuq0Qd8thebYQpDgiy1W0NwD7Wv1MLEqa+xhpmeO8xAUBcFzyZVrdLJ7O0LcKgKUzwuyU/u0dYyalxQ7deccS8QynbWOszkUTKQXAECKtBS0KwhKtSdTEC1ObRpUyNogpUcchSkuBGRilOXMZDUcMMBhgplKeklhZ32hhmeERLJpZQHNn9oKRjAJKUECoEUsImw2SLxK10qYs5A094yOTctgEKZ6VjQhvWIVYbVoZTMqMtZSpVjv1iKdl0xIcMR0MMpJPQOhHNRxNFpwspSkJrakhtOVhbrFbmyzU7RepUrzJaFEBIKEKsB/iASQN3BvFcj0afHVyGWAlBOFQBoEsPc+2sDTJ9I32hhhZYEhCdeEet/wA94AxreXw3LtYn5v0iBqJ8MjzEBwWPCTuFKuk+4b1EdYdcxAFSzyZ97294gynEKl2Uq2hHMQ6XQVKVcksShnJfRaeYNnG1444UZzgZykheFUlCjwzEk0uCbKf6942MwTJlhM9alTWJJlIUpPIJcCwGl4ZZlKlhANYQtvhUR9eerRT52JnoemYAg7glvXcG8Mt6Ffyan5hNWWBKAWZKi1IHPnt8oixWK4ghKyW/UdtzpzJJ9oxOHWQXNjcqKqipXInbt+AYgaDmYZCNhc1pyPKWBWo7NZtDa0VzMpExCqJgYi6TsRzBhvLXSXYntuYixMxU2mrUadBeHi6JyXIEy5TlSFXKhYAWf4vTQwfnqQiVJUCkG/CBf1iLDJMtXmJN0H3AYt0GnOIcwT55KwWPKBJrkm+iU1RDjwSoE7gNAZEOsowBnKkyyC6lUA/nS8E+M/DEzBzWUQoHQjf+YokI+yuJEdDWNU2jlAjgGpojcWbwb4WXiytflLmS0WNCkg1Fm1Nw0ZDpOgCxWJYJsRflFl8DZ3LRiUpW9KnBu0I8QKFULsG368oBl0OagptiLEdYzRoZ6L94pRh/NmJlqYFNV9jePPpWYKlk0kty2ghc1awXdTCxPKIcgwgnYiWhRFJUHfly9YaEVtsDGyJcqfLqBoX1594PTiVJloCrMGcF7Xbo1/zSGn/UKVKw+GkJlJSlctTKADOkg3Pq0B5fLqloIcEy7WG4fRntygTjxRo8VfUO8vlvIknmhP0Ec4XAqJmXdFZCU2IDPUzc1En2jE4gmXTLLKSkJCyCQlQZjaxBt9IY5V/bkm3EVGok3fQkja+gGzRI1Fbnyikl+cYjOmFEskKNhZz6b67doc48AXNtG+cV/NMApTqCgO7D2goAFisUtayJyaVCwqBSPc/CSfSIFS11sARTcv8Aq6jZvvEGFkLqpUSoaBzb+IteXZYZcoqWolIBIpDs3XRoduhO+xapBSgITUVKIqFuEOANTuSABu/eAsbLS5SFO1mCVM/Us5gjEAvx1Jm0hZUEsn+4OBIAPCyKh69TAikqQHdm1INvwxyAwJSA/CtxuwaJsDJSVOt2Gw9ST6N844CUMCdeTfjxJPxqEoKAj1+vW/f6Q34F62yCZiZdEwFJNQUUkHTYE87kQpl4httmMMJcrzzNIAcBISBYWJdhyFoXeWyilQu7RRIzzdsPy/M1yiFo20fYxJnXiGfilJVNINIYBrdSeZiHNcOhC6JaiRSHf/LcQGhJgLoR6NYiY5jQjiY0YFQ1aOssPhDxVNwE7zJd0kELQ9lWse4O8ZCBoyCpNCtD+QozVhSxU6eEdv3gLGywlXSBEYpSWY6aRhxFRvrEODuxrsZyMxSEqqSdGBEA5PPTKWlanLKBtyBeIZpZLbm0dKk0jjLRyikv2cyx+O/EIxqkKSgBKQzXc6c4Kyt0ykgkhFALgjhDXPfXXpFMkqdQSNyACepa8X3HqAlJCbsmpbHYBJQzE3qI+fKDkNHjatgcmStJUlE5pYSAZpNRKiLCl2S4e/QdIfZMJaErCZ5n3ZSnDvc3ba77/KyPKZiZbpUiqctZrQA5FSR0+FKTc3u8MsLkQnJSaSQCTQBSlV7ONdNA7aROTXs0RT9DReCJIWouCLAG3VuZ+0JM6SRZt9yw9YImok4ekSQpC0/EkkpBAuQdQx2I3jibmcqZUf02+IPe1u8cvwc/hiVcxKQDSyhukOW3uklKnDi43iyYbMHkmhbpYFRHCfLF1P1sz2uYA/0xCl/EJYP+IdXPYEv94Anp8iZTL8zy+FSwDdRSXBWFfpIBI5kcoPYOiTHz32LqJWokkqBLcJPJPwj/AIwBiF7DU6/m8a/qCp1OxJfvd2EBYzMkhACCoTD8SnsByEMoit+2R41KwfgUwZWnKIphKgSAq2x19NxcRuTiVzC5VaWASqwJP6Q55MTHOJxiCkuHWfh5Af7uph0t0TdVZvA4jywiwLEkub2Dt6v8os+Y+HAtaJ8jilGlRT+pIN/X6iKTJSWPrDzw9n02UpIq/tuAX5Q0r9EY17AsTJrnrvYEl+0QrncLNfn0ixZ+ETiqdh2qNloG7fqHWKqSXvY8oVbFkqZCLxt4kem4jTak6xSwGoyJPKUAFNY6RkDQHZwpRZiI5ESKmubxyRBOO1F2c7x1iEl3fWIEmCSE9YR6CS5QoiainWrk+lz8ni0ZZMWsbVkhnLpYcQdtblG/OK9khCSuZS7UpTydZIv6A+8X3JcGUqQSWA41Jb4lWpctoCoFn2ETyOjV460ax/h9QRUJhTOYitIuXaosOgLd4EyLFTZZZUx07EAhR5En9WmrXqh/mGKSsqFTG4L77W9XhaZGpSSn0fsL6bRG9Uaap2K/EClqNalEtpz6B2tfnCzCYohdzo3ERcM5tbr9YbZrJWwAFSnbS/8AGsI5pZ6gDMSdAzDS52EPBaEm9jHD56lBpUlJQk3JG3SIczzZC0lMqVQhTqcm6irhKgGemlwH2AaA/KJSfLTWdSdEp3dRVYAc1GBlY2XKmBQH9QR8ayaUlX+yzkDmqx5Nc0USblXZNJCEoqWoUgEhOpJ0D8g9zd2hFPmVF2AfYC0TZjivNWZhYO1hoO3R3MDy5jcTPsOUPFVsnKV69E8yYEIZJY824iefQaQHLTGviJP0jpdhFEqJSdsI/qeClgBpbUv+fKOEJJsPrEAFx3icJ7QrFY3yRSZU0ErBSC9VyD068oumLznA4kiWMKibPuEk/wBtKmB1UL9hHnhmoCAEjiu5f6CI6yGU9+lonxtjqVBGbYYomqSqWqWCbJIZu3MesD4dCXNSiAByhxL8RTJkryJ1MxDWKrKT1Co4l5IVoqRNlgDWoswOjw11pgq9oWIXbeNwRjMpmyviSCm3EghSb9RGQNCNNCsC8dg7RGIkQHijOMos4216RoqeCpU2lKkhmVzEQBBaFs4svg3BlbAgFNZKgdSAkAHs5PrFpx00oqXJBK5iWuRqkfpTqnUO7PaBfCkkpw8sypVSqeMlVKQSSoXZzqbB+rPE2T5PNlTFKxBcKASjewAu+5LJ9ozzdts341UUhErN8YFGWqUkrUzkhnbU3HSDJudTwpI/pVCliviDKNzbbXTtFiUEElCS4f1uSN+gjrHhKSAv4WNm/OcByXwFRfyVnMMR55qSfLVSD8VJu3pt1vCXMJC5bCXML73F35hIv3vDOfl8ipahOQgn/wCOYTdyTw/48nEcZxjAlKasPdKaQqp0ruSG6HUnkGGpMPF/Asl8iDErKQEq0YEgaF3Yn00eAw6rDvyYRJLSubMp+JSi5PXcnoIOxWKRITRKCVKa6zdzzHNvbSK9aI97fRDLw0pHFOWFEH4E6dAefb6wPj8yrJCUgJ7fOAiSouolz+WjqcxYAafl4bjvYnN1S0aKgNI58wxhTGITDiEgJqfWGWWYFc8lKWAYknoIAp3g7AZkqSlQTqpw/cCEewe9gywyi4ek6iNTFPGqFE6G+sRr5co6gM0Y2iYQbGOao2EubQQDvKs9Xh3AQkg6gxqBcDl6ptqgG5xkQlKCeynKXoBaJELAdw8G4ebIAuDA2LWgnhDQ6lbqiYMTDfA5cqYhJAJNSQ3Qlv3hRNmvaHvg+cfNpcsASz8tD7kR2S6tDQXKSR69luPkSpKZEtKTShIBZiFMSonnt6vAUxapwAGgc2NwBp9YXSJAABANwx6F/wB45xUwoIUgXJG+z6udxeMx6XQoxKyiaQSUl2fZhvBWeggI4hQpzVc8mv10h5g8rl4mUfNTxVKDgmzcvkYFnT8TgV0yk+dKCAFpUWdzYgswUEj5wG9hqjzwyU1qVNQpTNdKwFAF9HLe4LQTjs/RMQJAC1BJUalhIUSyUgFifhSln6wX4tS6fMlyfLR8Ckm5TclxYADb1EVPAz0S1hSkVAbAtGiC5KzPOXGVDZSEypKpjXUWHYa9+XvCGZM4iU77kfSG03GGdLAAACASrmA+p9xbWFUqTVvFIKuyWR3VEaA+pYb7x2gasY3OlD9JdtYkwCXUx0hm9WJFW6I6Y2iGM/CAX+UCzJd303hFNMo8bidypBVLUrZJ+sbw+WTZgKkIJSnUxCFGgs7E3/aGOQ5p5JU5ICg3T1jna6I0rBCiYACQWGkQBquLTeLTilJVLIBd7huUB4fKQZZU4drgwFILg70KkYRJl1g3qZvzpDiVkxxAHktUBo+pgPLcKBLWdVGwfbn6x1l2IVJmhSiUp7xPLfafQrRCmauSopUClQLEHURqJfEOKlzAFILqJckm8bgwipq2juQpVJI1jJCHUAdIOWkDU1H9oHloa8Py0KFf6MFFVK2YOAd4O8MSlS1L1KlABKQSxvcqazJDG/PnB2X4R5YWVDT5Q18JIdanDBzf2+3ziH8knaZbDuYyOYFDS1JNTB7WUPruPnyiCfmKUINKuNJAoWCeIG3w6pexPWG/ijKwrQmpgzO9JCnA94qScmd1XPlilJUS7AsdGuXL829ICo27HGBzGaZdEueJdaqphSyaVEvqoEpS1usPMVi1qLSpSJoYKUFLCQouwYo3srYCKohIkqFCEsNRdi/Nzcv+/OLJk2AWEqm0oBLU2L89rAOflAaT2FNiT/XJOIlLCpdHlhaVoNzQ17G4Liz8meEqsiw5QhJWQo/qArJfbhcAC97QwzzLFS5hWhDeaCghKjxFZAJFVgrQv0vE2Z5Xi1uJktKAlNihITb/AJpt3aOb49OhoJS1JFMzGWlLoQolI4UkgVUO5qa7AVM/UcoT+aRYGGeKrpUyeij8tN9BeFUwRsx9GHN92iaWupbq03g+RNSJiShAA00a7HnA2XSAQVHZv5grBTgZoLMnQAnnCz9hxdr9hs+Yr07fxAJXVUXs/wBB/ENsepJ2LM3LcP8ASAMfSEMAQrtZohBmzKvYuw63dJLO3u0TSMMWuLGBAnitDs2AimSVPXs8zsAKwhQYnqIORm+tu0L8RIVMKlpHCkXjjByFEhobVWwqTXQxlqIUQkvZz+8T5zipc2UkpSyhY8oCnEhzuIHlTmF7iAt7OUmDpwxNhrGQUnEJSp2jUUtnUieXMMqYnzEM2zRNKxVcwqKQ2waAMQtSlOpTk3c8o4RiSg8JifC0KPpWYkEhgx0iyeE8UFkWYApFh8RBc/UjsIoyZhmkVEJEeh+HMBRLlAAWYj/ydV/cRKaSRfx19RY500KWSbH/ANWhXiUAKNrAn57/AJzgjFTtetu2jfMQKlKy9rfO9vtEjYgPMMIVXTY6jl6/KLJ4UxNUsyykpWg8SXcX0IL6MPeFc+UocO5Fj+bQLlcpZmAGYE8QJuzi4u3dvWCn6Ooj8RypiMRJXTMmGgqUEhwCLFgAwCXf1hPneeLVKV5c1zoUixf/AHDpfrF/XjkylEzkqJCabEn/ALh1B2slvSPLvG2IPn+fL+E8LNZhoSdzc3POCqlJILbjByKqnEKBJc1Pf82/mGuX5MZ0tSyabkDlbVzs0AZiQpaVBuJIdjuLF+RtFv8ADco+SAwak3dzxElgnrz6RoyyqNoyYo8pNMr6RKQmhUxi2wLv6ekTYbDioEsB1tpBX9CgGYyQwN3uXZJUel9oHOHNQYgdSHaJud6NMIVsOmMQotUWNgbdnhOqeVp+Fmex72+RHeHmHkqSi7l/T3aFGIkt5jBuGJ42rKZU6FSVXdt4NOKcMAXhbEqsRYNGqULaPJJUzlo5tuDoY0cSAQUggxBMnqNiSYxMgmDS9nExxKn0gZSjBS8OwsTECpJv0jouPo4hjIKODIDuIyG5IFomlyQshBLX4T32iTG5IuXd3ERKTwhXVv3+8Ez8atSRfoYjcr0Aik4CwU7nlHq2TYgJSCxfhsfQH6GPM8klFc5N7J4lcglNyY9Lw0ktLDMTSX5fq+ohMt9GzxlpsZTZVtHKlC25F/tG0YY1jh/9QwlYZlpu7G/SzRufMpICdn+bH7iJJGhsXLwzqGukKcZhQhZWEuxuOYNyO/LkWix+cAeo1/O8KcxWCmouOfeOCjvEY+UohTpAXLsCbAh9D/xIPYxXDlyJ8soJFL2I2O7fL2iTMsoeSs0ml65fKp2OnQq9EkRNh8LQulRZRTxUc7aONSHPqInNf2RaD/qylDwyRMmoqBIulW1N3frFxwcimUAAWZIAbZiW5nbfeIkZRMTMMzVKjaz7aEc3qMMsYgCSo0kEP2cOX9afaHnNy9k8cFF9Fdw8kPNCgkmynf8Ayu0ALlAGp78tfwRmAlrShRFZUSQVKFmFgE82iMyCkuWfVX5zb6wWtjQehxlUrgvbe31aAMwS76aEQSvHMkqSNjrz2tA2aZoKaZbGyXUQHqYFWg6j5xKKldlptUV3FhPl6B4VtB04CnvAqhG/HpHhN2RNByJopACe8QSkOYJZ9A0dN3oByZpbSB0LMEaD9448to6J1hSZ4oCVDTQxkQKJ0VcbB9I1C8TjuWXlkdQR9I6y+WVLCaXBIBBFrneJMswa5hZI5PyANvwRevDuTUJAMtRVMZtXUQ7FWoSG9tTcsBJ0VxYnN/g3lGUJlgJpCVzWqpuGSAVM96bgd1w3zKSELEx+GwrYtYeu4Yd4cSsrEmoqWDNIuE3CUjQE6DudYGUgLJ28sk8WhW11dms/eIt7PQpegrJ8ZLXKU0wK/wDIG+je7xPmAJIPf6iAMVlkogKFjSXAcDTTrfY2gqXijQPMIvYHnv8At8oAALzDWWO32v8AKAPEUhXlgpIezg6H8v7wwxSuIMNyXdrMffWAp+aIUkgs7sRdi2/WOsKQswMyYoFKhVLCV8L6EpUA3Woho7xspUuan/uJJBKqv0u7XNzYRvEy/JkzJsxIc8KAf9wuW2ZN36xNgmmYdHECqWh1KWSVlJvd9Re3tCvof2ZImgSVLKgspUgjial6ASe459YnzhTYdTgA8gSXc0O7XDHWEGNUuUhctBTRi58qW6g7JZJLH9LFvaGmeP5B4iNGO3DcsR/xPvHcegcuxUmcs4ZATSz2vq4J9DrAa5RbiewGwPdoY4rCrRKlf3HISGDMz/pF7tp6QB/UqIVWHHdvmIVlYrREscBpSQkA3IuTt0ELJ6KQHZyHJGxOvtp6CLBOmvJKUVAHYl23Z/TWFWcYUhINLOBDQe6BNasrRYHoTGlIclhaI59o5TNIjbx9nikkjCrNkh4I/pikMo35P9Y5kzCBZTdBEU4E6wG2zrRKksLEW9Y4TMKiw94gWOUblljaDWgG5kwjaMjUyWSpul4yCuIaLx4DwCiam4QRqzOLXfv+Xj0vFrSFOgsEI2s5P0skx5XlGdqk0ywCzuXPDa4sNLq9STyi44fO0zVTK3SqhNndzsAesZZ2eh46XAeYHCImJCpl3ILElmcF2FiSQ7m99bRPjMKL0iw5W1vYRWjmqmASG3cFiD0Gn/uFmZeIZjFKVE82LJH/ACVv2iTyx6Qs80Yvux7j8XLlS+OYAe7n5QkR4lBYBClBN3sL3Dn0MVDFZil3UTMV0skfnSAZ2NWuxLD/ABTYfzB4zl+DO/Il6PSUZ0mZcEKZqgGJDg2N25l4486UVghO6TcXsQ7NrFf8PeHpwHnK4Ei1P6iDsU/pDMbxPNmEEpOoMTlafYzzZYpNjHxVMOIATLmFKWvbmWZjewu/2iLGZbLlp/tThMlkEOgi23E245QCnFHfUa/eCVZkomXLWf7btZDllG57s8MpN6KYM/KVMQ5EVzMSmUtZmS5RUtIJ3AOnW8WvOKvIlhAAOmlrBg/rbeBPDuHlf35skOBUQSBUOEFgX5gn1vAee5xNCgCFUgpXLSQk2ISod32fk14s7lLReNRjstONyqaQCllWbYNtCSdlqkoJMxCf8itJISOezubACAZ3iVSCJkwKubpqIDBnZtA0L8Xmpx0xKQoplNx32dwO736Qixvt9Ff5F17HOESlKFlkrUGBFThjuKf4I5QJnCFKlpU5DpuCO6fvHH+hiWkGTNWlfNyQeQKdxrAGKzhRFCyxHxFSnfW45ak/gEBR5O4jSlSqWiuz7t0iHyTrtBSsQmpTB08+8TSsYhilo2W0jxq2BS1RIZr2bWNTpLBwLGIpSiFPyg0nsUya4Nw3SJsAU1uq/SIlOS51jmgQWrVHEq1OSrRzGRCFtZhGR3E4veCwCqnWXQAyUkuz3JA2uxhhQiUCo2JuSbk+/wC7CFGYeKEIDSU1K/yOnpFYxeNmTS61E9NvaPOWPLl+7SGcnVNlgzTxEC6UXHQ29TqewYd4r+Jxi12Uq2yRYD0EZhsGuY9KSQA5LWHeH2W5IgCpXERtt/MaIwhj6GhjlPoV5RlEyeoBIYE/EdP5i55Rk0vDTEkh1Ag1KFg2pAOgtHeDmUlJSQP2Zmts7/IwbgsMxPEVXLvci+j7AbCFlJs2Y8EYflllxGJC0EMkcLhgzg8+v8c4ome4elQUOx/bvv7RccPOUU3HMJFhYP8AaEHiBgoVkJQpJTUrQK1Q52cuIjxsbPHlCiu1aH37RuchRDJVSbcX+066X0fS8cIOxjpHLlp2hU62eXGTTtEuWZorDqml1gMkIGosVaCyWv8Alo3j8WJ5StSWHlss6uXKrEDnVd7ERD8ZSg0gMQklncl9CLi3PfrEUnNBLCkApUQ4FRe25DcmPS0a1FS+pHoxy3EFy7CKmzZaVl0IG9+agAe4D9LbxbcLgwF0hKQN9BYDaIsizDDokoABExQccNiVXYKLP8Q3sEwWvBzSp0EK4ksaXcE37C71bNE8r5M0YlxQn8Sz1yyKfhdqgHAfp2jz3FKJWpy/Eb9NvlHs+Y5UlQBmUpSSwSVh1HYB9Sf4bc+Y5xlIEyYXpZRDOCzN1vD+LJLRLy4uVNAOEwipiiE6Nc7NAyksSIazccJSaJe6QFPEBwrjUOA7RdTfvo85hWXcctSeQcd4smWYORiJSSqWmpmJFi++kU7CzjLf2hh4ezIy5lJ+FXyPOM+WEqbic+g/M/CykuZRq6HX+Yq0wFJIUCCNQY9TkTn3hfnWTInguGUNFDX+Yni8prUxTz2l4yLR4dydSMQpMxLgJcE+0ZFMnlKDpbOK5JlFRYBz94ZSMtAICy5ci1w+1xq9ri14KwGUEtX/APkaerRJiZiEFMtTO5II0YUBI9kkdh1iiyKTpFMfFumFYqeUyyJRSoAXSgXG1x7+0OMsw5UnQcSQ7aH8MV6Tl4mguvWwuokDmB97Rd/DQeU6SFl+w1YvbpCSo9CNkMnCpSShTcY0LEjkofT1gTDz1yZlCxwEtW+h2cHZ9+0WafgCdWJ5j3HrEGd4BLipAUFC4PI2I9omnsdjbL8KKRUQ4Bbv9oCzHLUTEFCyC6VOGdwAx22JEKMjxwkkypYJRXXdRUWa44i7MIsWFzAOsEPckDW3TnAf4CebYuUzKd3sTzI37kMe7xCVb7iLV4gwRUHS1B0DgAbhtmY/OKoIjLTPM8jHwnrpmTZgSCSKklJt0P7wy8E5DIzMzFTEqaSJdJekEEqcE3qACQL84WAWI5XH7j94vv8A09m1JUmkBDJBIFuElwW0d/nFY5HGLSKeL9T4sL8boCDJlyglCSxopcEJIb0GtuUAZfmclSeFaCjgfThUzKCuRq56mO/HWXE/3ComopQdDQBcKSSOu7u0eXzcimKmUS1ECaQSi7Wu6mswLs+/rD44qS2zdkk10rDc+x0+fNViJRUJUolMsu7PwqUk7Pq/WOcrkIXJBUEqU6jxB9yB12+cWjEYeTIkysKgkrAJnulnYfA5Fw4UbdBFGn4+hLDfT52ikJctIlJKO2L8xSBNUBo8bluW6RHNJKjUL7+0TSRaND6PPfZKohr6wOUnVIPtE8iaELcpC22Vp/MP8DnQm8CpaUlrFIYe0RlJwVpWAH8PZwQ0qZp+k/tFrTOcUxWsTggSxiTBTZiF0KJWlrHcd4x5Yxn9UdClmE0AjtGRArDFYFJ9RcerRkZ1FvsNfBWMvzIlNJOuh59D1hRm4dSzyAYHfR/vAmHnUnpv/HWD8amtFWtr9hv6R6qxqM7Qa9nGEM5aGRYaBTlPo41OoaL14OnGWkJUmkEUml77gkm4UTU//jo0UrJsV5TCgmo2JUQC/QH0iy/0RTMStDCoisubEBg6bOC52cGOyd0bsStX7PTUykkJMuzuVdC4bruYX+KMXSgKa4SLtzt6XgjwxmCJoY7ODvcWIH1gfxOn+0WvSam2YG7vqGjP7Lnn6jOcsqmn9dINizOkhg9r9IaZFnKkzkuQpgXFnezlxzbTpGTkTFCtKbXSKDSsl7gp5F/praCMqwpWoTEJCJyQ7kJ7AG/FyNnuYd9AXY6zTAzJyQjy1JSRSE0g6bAaG35aK74qyvyJtgyVAEDkdx+/rF8wONUuWiYoDzACCHKU2sS5fkYr3ifCJVNMtCHXMFZVfVItrbRx7RCStC+Rj5w/RSF2uNotv/TrOEyZ6pazwTU2PJQcj3Dj2iqRHLWUlwbpLj3+/wBYSLPMxz4yTPXPEgQJAKg1QKgBcsDY9di20UyViUIlrXLAc6qGr2uBqWftB+IxxnYdKiXSA4c6HdiN3ipLxKkLWpSQkBn6qBDlmsC7ahvrfH9SPXk62B4nMpizMKr2UAogJVxFhuWAS5aK3LTxVG4dwNouM8oVLUuimtUslyWDgk9QLCKlNSxI5GNEH2YvIukzjErKlFQ1OscSlm7b6wZl0lRcpHSGGFwANlMCYMppGYRzMUSADoIllYoIakP1Iv6GO8xytUuaUAPuG3ECJFJvDJRa0AtGVz1zQ4ZTbOxEG4iSZbFfC+h/mKzhMRQsLSSCOUXyWtE+WHZQIjBmXCV+jqFEuZiJclSkrJl1C4Y6xkNUzQiWZSQyeXWNQP5jrPMwYMwWIpPT8vAqkx3KO0elLaCN8LJpVZqDcPoDuL/pI+kWXBzbkLHTkXbQ316xUsJOpsr4Tr06w7loqllLspOh2Um97asDvEXvTNWCZcfCmZVJWud/bWlQBCrMl2Sk/wCRZw/NoYZrmaVFdjRdOjv17R5tiyZa0L8xSqglKwTy4kvzAbToIsmEzwEAMFFrk3uLXfURKcfaNUH6ZvLMQpSZlKzWLXTwkhw7M72dxsox0lagQsKFSTqH0DPU7FjfR9BEWW4gImqISGLFhsbC/wC3YxNjpYC3A4SCQLNzIL3BGxHPpHHFtyTGBckOQFau9k9b63t6RUJubD+tmLKyhASRUlSLjThcM5treAMbOVSulCpaX4RU9hro42J9OkDZFOmSxMZIJUEuTbh2AH6gXvY7co6MKthcvRLjACa0hQSolqvisd7AObH1gOba/v23i0YHLpk7DKCgAQSpNmuLW6EOIrahGaX0yPN8jHwl+x94UxXDNlFiQkqQCHBtf5sfeF+YICiXSCCzMrU6EfSAMFijKWlY1TbuD/H0ix5+lMtUpS01BaUtoz/7mbV2eLY9M1YJ8sdfAjzRboKWKRMpYJ1B5W6EXHM8oXZrlhSpmcskluTX+YMP5SQtKixcVIa44hZt9ik9bxBOCplKlny1UUnmWJv2JJMVk2ugZUnErCsUJdwdf0iB/wDVC7sYmxuEpVzERSkioWtDpRoxBZxUxQdKWLM+7QlclV7l4uWPnSkYdpQdZF1HboIqGGmlC0rSWUkgg9RBxaToNUWnJ8jsFTUm4sPvDrBYPyvgdt0/aKtOzqatRUJiz3+wtDTLc8mfrTUDYHS/WMmbHke7/wAAiTHY0pxKgLAga82/PaNRqbPRNUQsuRowt7841E+KpWglVxYFRpLtqdj1HSIkh9IJGHJNhEGIkqlqYhtx2j0YtdADcvk+YoIcAmwJ0fl9oOwylS1iWvhY2JAIbkX1SYY5HgsPiJZKQywGUKrg/bkYnn4XznkzbTkDhV/mkb9xuN9ecZZZakPFtO0dZbgRNT5TalnfRT8PYP8AImN+cZShLw6SZjcVSUhSr/EyrhIYWDuAYFy7GKl1SVp4/wBJGpHTmbW+7Q1XmZYyyEGZqCQ1yHFZSQ99eTaGH72b4TUoqgWfmIQtwKiQUzEJA4S4vZ6QTdyBsIZS5NSDUUlQLy01MpQZwQD0+sIsux0wTky5i6px0pAsBVwJPK5N9Xi0SsdKkIonisgkoILr4qQmgG6hcgs7U36mUaGjKxFNlLsEEgFSeBzxKIDlibC4ZI0MEzcKlMpC7O6pZDEubLSzb3VBuMwgCJq/MdMwcH6Sx+Iau137tGJwlclQJSlKVBSVAlrOKid3dXpCWNQ/8JJHkpfVy4vr66bRWfFuW+VOJA4F8Q/cfnOL3kuCTLSUIBZOhJuQQC55XfXlAPirLTNlEAOU8Q525d4nNWiWeHOB5jMTfvb89YPXPVPkCUoggChiNraEX0HygOYmOcPOKTZRQS3ECxBGvyJ94GN7MXjz4zr5JsvzIKQllpUosgksC4BuXG/7QakCbhywYpmqSCS1Q4jz5FJ9YreHkCVjTS6kIUlTpDkpUzKT3Ji2TVIBWkJcCZVszEU2bt8u8acq1o1dxkmIcTgphRSSNXcawvGAWP1GHE/HBRIl2HaEM7HzJaylRcdYSCyGFha1qSliX7iFeIUkl0hucTS8YVnisOkdmSF2RdtYrFNdnbA8Oq7c4dYPALUKmNHOFqZJTx76CCZubTSwQVIQBo++5gzt/acO8LhmNg0ZAWCz2wStJJ5jeMjJKGSwiSdOUEpIJBjJhKpQJJJqZyYyMjclr/TjrJZ6kT5ZSWJUlJ6gkAiL14kS0oLFlpLpUNQekZGRl8n/AKROAfEqB5aVtxcBfTVIJ06wjz9ZCEK3UA53PCT9YyMjvFKR9iNM5RWkkkm149A8OrKkqq4qSWe7PqzxkZGnP9pbx/uHCkASFJGiUpIDuxEzW++nsIhyqeryl32awADWFgNIyMjMvtNf9iy5DOUmXLILEhz1JFyRoT1h7OPCY1GQoTyTNkgTlgWDwqnix/OcZGRKHZ48/uZmVD+7J/8AoOt9FW1iwY4cajvUP2EajI2T6PQ/qzuQkDQD2gbNsGhXxJBjUZGKDfI89EOLy2UJbhAHvFZncC+G2sZGRrxPYy7CJEwhBL3vC0KJVeMjIugMOwX/AHIyMjIz5OwH/9k=">
            <a:hlinkClick r:id="rId2"/>
          </p:cNvPr>
          <p:cNvSpPr>
            <a:spLocks noChangeAspect="1" noChangeArrowheads="1"/>
          </p:cNvSpPr>
          <p:nvPr/>
        </p:nvSpPr>
        <p:spPr bwMode="auto">
          <a:xfrm>
            <a:off x="5159375" y="-2103438"/>
            <a:ext cx="292417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3733" name="AutoShape 4" descr="data:image/jpeg;base64,/9j/4AAQSkZJRgABAQAAAQABAAD/2wCEAAkGBxQTEhUUExMWFhUXGBgaGBgYFRoaGxwaGhwXGhscGhwYHCggGBwlHBcXITEhJSkrLi4uFx8zODMsNygtLisBCgoKDg0OGxAQGywkICQsLCw0NCwsLCwsLCwsLCwsLCw0LCwsLCwsLCwsLCwsLCwsLCwsLCwsLCwsLCwsLCwsLP/AABEIARMAtwMBIgACEQEDEQH/xAAbAAACAgMBAAAAAAAAAAAAAAAEBQMGAAECB//EADwQAAECBAQEBAUDAwMEAwEAAAECEQADEiEEBTFBIlFhcQYTgZEyobHR8ELB4RQjUhVicgczgvFDc5Ik/8QAGQEAAwEBAQAAAAAAAAAAAAAAAQIDBAAF/8QAJhEAAgICAgIBBAMBAAAAAAAAAAECEQMhEjEEQVEiMmFxE0KBM//aAAwDAQACEQMRAD8A8YjCY7MsvcsI1yiZxzRziSQohxBmMFanLAsB0tEBI2hHK0GjrBzghYUr4Q7+x09WiGZPKkJB0At02Pu0crU0FqwY8tOzpqdiX1ta20HSGjbVIYeHcA6UTWfjWO3CkAjrxH2i74LDB3TfbXX7wp8O4b/+GXzJUr3Ur9mh7gqQ3XrGfI7ZsxKokC8YpNRIILubfboBCqbjlzVsdNRs3KHGNx6QSAh+KkvbWwvyguTliVutqbbaRMtYpw+FJckuS3yhfjRROBbZ/Zot+Ax0pRUkJBIYM1iLNoPnC/OsP5qSUppUCxGrGz9wfSx5w60I9qio/wBZQtMwpID3JIJY72sIk8RhVQ4RdLu+4aLBOwSCLpJtezjrC6fheEIOqFMCdaKQQ+9tPSHsRqirYrHvKpCGDMS3S7bsz6wdkWHQpmBJdwbHhvvoCHG0AZtgxLUQfhVdLc9x0/mOMtXSqlK6DYoUrR90l+b/ACiuq0Qd8thebYQpDgiy1W0NwD7Wv1MLEqa+xhpmeO8xAUBcFzyZVrdLJ7O0LcKgKUzwuyU/u0dYyalxQ7deccS8QynbWOszkUTKQXAECKtBS0KwhKtSdTEC1ObRpUyNogpUcchSkuBGRilOXMZDUcMMBhgplKeklhZ32hhmeERLJpZQHNn9oKRjAJKUECoEUsImw2SLxK10qYs5A094yOTctgEKZ6VjQhvWIVYbVoZTMqMtZSpVjv1iKdl0xIcMR0MMpJPQOhHNRxNFpwspSkJrakhtOVhbrFbmyzU7RepUrzJaFEBIKEKsB/iASQN3BvFcj0afHVyGWAlBOFQBoEsPc+2sDTJ9I32hhhZYEhCdeEet/wA94AxreXw3LtYn5v0iBqJ8MjzEBwWPCTuFKuk+4b1EdYdcxAFSzyZ97294gynEKl2Uq2hHMQ6XQVKVcksShnJfRaeYNnG1444UZzgZykheFUlCjwzEk0uCbKf6942MwTJlhM9alTWJJlIUpPIJcCwGl4ZZlKlhANYQtvhUR9eerRT52JnoemYAg7glvXcG8Mt6Ffyan5hNWWBKAWZKi1IHPnt8oixWK4ghKyW/UdtzpzJJ9oxOHWQXNjcqKqipXInbt+AYgaDmYZCNhc1pyPKWBWo7NZtDa0VzMpExCqJgYi6TsRzBhvLXSXYntuYixMxU2mrUadBeHi6JyXIEy5TlSFXKhYAWf4vTQwfnqQiVJUCkG/CBf1iLDJMtXmJN0H3AYt0GnOIcwT55KwWPKBJrkm+iU1RDjwSoE7gNAZEOsowBnKkyyC6lUA/nS8E+M/DEzBzWUQoHQjf+YokI+yuJEdDWNU2jlAjgGpojcWbwb4WXiytflLmS0WNCkg1Fm1Nw0ZDpOgCxWJYJsRflFl8DZ3LRiUpW9KnBu0I8QKFULsG368oBl0OagptiLEdYzRoZ6L94pRh/NmJlqYFNV9jePPpWYKlk0kty2ghc1awXdTCxPKIcgwgnYiWhRFJUHfly9YaEVtsDGyJcqfLqBoX1594PTiVJloCrMGcF7Xbo1/zSGn/UKVKw+GkJlJSlctTKADOkg3Pq0B5fLqloIcEy7WG4fRntygTjxRo8VfUO8vlvIknmhP0Ec4XAqJmXdFZCU2IDPUzc1En2jE4gmXTLLKSkJCyCQlQZjaxBt9IY5V/bkm3EVGok3fQkja+gGzRI1Fbnyikl+cYjOmFEskKNhZz6b67doc48AXNtG+cV/NMApTqCgO7D2goAFisUtayJyaVCwqBSPc/CSfSIFS11sARTcv8Aq6jZvvEGFkLqpUSoaBzb+IteXZYZcoqWolIBIpDs3XRoduhO+xapBSgITUVKIqFuEOANTuSABu/eAsbLS5SFO1mCVM/Us5gjEAvx1Jm0hZUEsn+4OBIAPCyKh69TAikqQHdm1INvwxyAwJSA/CtxuwaJsDJSVOt2Gw9ST6N844CUMCdeTfjxJPxqEoKAj1+vW/f6Q34F62yCZiZdEwFJNQUUkHTYE87kQpl4httmMMJcrzzNIAcBISBYWJdhyFoXeWyilQu7RRIzzdsPy/M1yiFo20fYxJnXiGfilJVNINIYBrdSeZiHNcOhC6JaiRSHf/LcQGhJgLoR6NYiY5jQjiY0YFQ1aOssPhDxVNwE7zJd0kELQ9lWse4O8ZCBoyCpNCtD+QozVhSxU6eEdv3gLGywlXSBEYpSWY6aRhxFRvrEODuxrsZyMxSEqqSdGBEA5PPTKWlanLKBtyBeIZpZLbm0dKk0jjLRyikv2cyx+O/EIxqkKSgBKQzXc6c4Kyt0ykgkhFALgjhDXPfXXpFMkqdQSNyACepa8X3HqAlJCbsmpbHYBJQzE3qI+fKDkNHjatgcmStJUlE5pYSAZpNRKiLCl2S4e/QdIfZMJaErCZ5n3ZSnDvc3ba77/KyPKZiZbpUiqctZrQA5FSR0+FKTc3u8MsLkQnJSaSQCTQBSlV7ONdNA7aROTXs0RT9DReCJIWouCLAG3VuZ+0JM6SRZt9yw9YImok4ekSQpC0/EkkpBAuQdQx2I3jibmcqZUf02+IPe1u8cvwc/hiVcxKQDSyhukOW3uklKnDi43iyYbMHkmhbpYFRHCfLF1P1sz2uYA/0xCl/EJYP+IdXPYEv94Anp8iZTL8zy+FSwDdRSXBWFfpIBI5kcoPYOiTHz32LqJWokkqBLcJPJPwj/AIwBiF7DU6/m8a/qCp1OxJfvd2EBYzMkhACCoTD8SnsByEMoit+2R41KwfgUwZWnKIphKgSAq2x19NxcRuTiVzC5VaWASqwJP6Q55MTHOJxiCkuHWfh5Af7uph0t0TdVZvA4jywiwLEkub2Dt6v8os+Y+HAtaJ8jilGlRT+pIN/X6iKTJSWPrDzw9n02UpIq/tuAX5Q0r9EY17AsTJrnrvYEl+0QrncLNfn0ixZ+ETiqdh2qNloG7fqHWKqSXvY8oVbFkqZCLxt4kem4jTak6xSwGoyJPKUAFNY6RkDQHZwpRZiI5ESKmubxyRBOO1F2c7x1iEl3fWIEmCSE9YR6CS5QoiainWrk+lz8ni0ZZMWsbVkhnLpYcQdtblG/OK9khCSuZS7UpTydZIv6A+8X3JcGUqQSWA41Jb4lWpctoCoFn2ETyOjV460ax/h9QRUJhTOYitIuXaosOgLd4EyLFTZZZUx07EAhR5En9WmrXqh/mGKSsqFTG4L77W9XhaZGpSSn0fsL6bRG9Uaap2K/EClqNalEtpz6B2tfnCzCYohdzo3ERcM5tbr9YbZrJWwAFSnbS/8AGsI5pZ6gDMSdAzDS52EPBaEm9jHD56lBpUlJQk3JG3SIczzZC0lMqVQhTqcm6irhKgGemlwH2AaA/KJSfLTWdSdEp3dRVYAc1GBlY2XKmBQH9QR8ayaUlX+yzkDmqx5Nc0USblXZNJCEoqWoUgEhOpJ0D8g9zd2hFPmVF2AfYC0TZjivNWZhYO1hoO3R3MDy5jcTPsOUPFVsnKV69E8yYEIZJY824iefQaQHLTGviJP0jpdhFEqJSdsI/qeClgBpbUv+fKOEJJsPrEAFx3icJ7QrFY3yRSZU0ErBSC9VyD068oumLznA4kiWMKibPuEk/wBtKmB1UL9hHnhmoCAEjiu5f6CI6yGU9+lonxtjqVBGbYYomqSqWqWCbJIZu3MesD4dCXNSiAByhxL8RTJkryJ1MxDWKrKT1Co4l5IVoqRNlgDWoswOjw11pgq9oWIXbeNwRjMpmyviSCm3EghSb9RGQNCNNCsC8dg7RGIkQHijOMos4216RoqeCpU2lKkhmVzEQBBaFs4svg3BlbAgFNZKgdSAkAHs5PrFpx00oqXJBK5iWuRqkfpTqnUO7PaBfCkkpw8sypVSqeMlVKQSSoXZzqbB+rPE2T5PNlTFKxBcKASjewAu+5LJ9ozzdts341UUhErN8YFGWqUkrUzkhnbU3HSDJudTwpI/pVCliviDKNzbbXTtFiUEElCS4f1uSN+gjrHhKSAv4WNm/OcByXwFRfyVnMMR55qSfLVSD8VJu3pt1vCXMJC5bCXML73F35hIv3vDOfl8ipahOQgn/wCOYTdyTw/48nEcZxjAlKasPdKaQqp0ruSG6HUnkGGpMPF/Asl8iDErKQEq0YEgaF3Yn00eAw6rDvyYRJLSubMp+JSi5PXcnoIOxWKRITRKCVKa6zdzzHNvbSK9aI97fRDLw0pHFOWFEH4E6dAefb6wPj8yrJCUgJ7fOAiSouolz+WjqcxYAafl4bjvYnN1S0aKgNI58wxhTGITDiEgJqfWGWWYFc8lKWAYknoIAp3g7AZkqSlQTqpw/cCEewe9gywyi4ek6iNTFPGqFE6G+sRr5co6gM0Y2iYQbGOao2EubQQDvKs9Xh3AQkg6gxqBcDl6ptqgG5xkQlKCeynKXoBaJELAdw8G4ebIAuDA2LWgnhDQ6lbqiYMTDfA5cqYhJAJNSQ3Qlv3hRNmvaHvg+cfNpcsASz8tD7kR2S6tDQXKSR69luPkSpKZEtKTShIBZiFMSonnt6vAUxapwAGgc2NwBp9YXSJAABANwx6F/wB45xUwoIUgXJG+z6udxeMx6XQoxKyiaQSUl2fZhvBWeggI4hQpzVc8mv10h5g8rl4mUfNTxVKDgmzcvkYFnT8TgV0yk+dKCAFpUWdzYgswUEj5wG9hqjzwyU1qVNQpTNdKwFAF9HLe4LQTjs/RMQJAC1BJUalhIUSyUgFifhSln6wX4tS6fMlyfLR8Ckm5TclxYADb1EVPAz0S1hSkVAbAtGiC5KzPOXGVDZSEypKpjXUWHYa9+XvCGZM4iU77kfSG03GGdLAAACASrmA+p9xbWFUqTVvFIKuyWR3VEaA+pYb7x2gasY3OlD9JdtYkwCXUx0hm9WJFW6I6Y2iGM/CAX+UCzJd303hFNMo8bidypBVLUrZJ+sbw+WTZgKkIJSnUxCFGgs7E3/aGOQ5p5JU5ICg3T1jna6I0rBCiYACQWGkQBquLTeLTilJVLIBd7huUB4fKQZZU4drgwFILg70KkYRJl1g3qZvzpDiVkxxAHktUBo+pgPLcKBLWdVGwfbn6x1l2IVJmhSiUp7xPLfafQrRCmauSopUClQLEHURqJfEOKlzAFILqJckm8bgwipq2juQpVJI1jJCHUAdIOWkDU1H9oHloa8Py0KFf6MFFVK2YOAd4O8MSlS1L1KlABKQSxvcqazJDG/PnB2X4R5YWVDT5Q18JIdanDBzf2+3ziH8knaZbDuYyOYFDS1JNTB7WUPruPnyiCfmKUINKuNJAoWCeIG3w6pexPWG/ijKwrQmpgzO9JCnA94qScmd1XPlilJUS7AsdGuXL829ICo27HGBzGaZdEueJdaqphSyaVEvqoEpS1usPMVi1qLSpSJoYKUFLCQouwYo3srYCKohIkqFCEsNRdi/Nzcv+/OLJk2AWEqm0oBLU2L89rAOflAaT2FNiT/XJOIlLCpdHlhaVoNzQ17G4Liz8meEqsiw5QhJWQo/qArJfbhcAC97QwzzLFS5hWhDeaCghKjxFZAJFVgrQv0vE2Z5Xi1uJktKAlNihITb/AJpt3aOb49OhoJS1JFMzGWlLoQolI4UkgVUO5qa7AVM/UcoT+aRYGGeKrpUyeij8tN9BeFUwRsx9GHN92iaWupbq03g+RNSJiShAA00a7HnA2XSAQVHZv5grBTgZoLMnQAnnCz9hxdr9hs+Yr07fxAJXVUXs/wBB/ENsepJ2LM3LcP8ASAMfSEMAQrtZohBmzKvYuw63dJLO3u0TSMMWuLGBAnitDs2AimSVPXs8zsAKwhQYnqIORm+tu0L8RIVMKlpHCkXjjByFEhobVWwqTXQxlqIUQkvZz+8T5zipc2UkpSyhY8oCnEhzuIHlTmF7iAt7OUmDpwxNhrGQUnEJSp2jUUtnUieXMMqYnzEM2zRNKxVcwqKQ2waAMQtSlOpTk3c8o4RiSg8JifC0KPpWYkEhgx0iyeE8UFkWYApFh8RBc/UjsIoyZhmkVEJEeh+HMBRLlAAWYj/ydV/cRKaSRfx19RY500KWSbH/ANWhXiUAKNrAn57/AJzgjFTtetu2jfMQKlKy9rfO9vtEjYgPMMIVXTY6jl6/KLJ4UxNUsyykpWg8SXcX0IL6MPeFc+UocO5Fj+bQLlcpZmAGYE8QJuzi4u3dvWCn6Ooj8RypiMRJXTMmGgqUEhwCLFgAwCXf1hPneeLVKV5c1zoUixf/AHDpfrF/XjkylEzkqJCabEn/ALh1B2slvSPLvG2IPn+fL+E8LNZhoSdzc3POCqlJILbjByKqnEKBJc1Pf82/mGuX5MZ0tSyabkDlbVzs0AZiQpaVBuJIdjuLF+RtFv8ADco+SAwak3dzxElgnrz6RoyyqNoyYo8pNMr6RKQmhUxi2wLv6ekTYbDioEsB1tpBX9CgGYyQwN3uXZJUel9oHOHNQYgdSHaJud6NMIVsOmMQotUWNgbdnhOqeVp+Fmex72+RHeHmHkqSi7l/T3aFGIkt5jBuGJ42rKZU6FSVXdt4NOKcMAXhbEqsRYNGqULaPJJUzlo5tuDoY0cSAQUggxBMnqNiSYxMgmDS9nExxKn0gZSjBS8OwsTECpJv0jouPo4hjIKODIDuIyG5IFomlyQshBLX4T32iTG5IuXd3ERKTwhXVv3+8Ez8atSRfoYjcr0Aik4CwU7nlHq2TYgJSCxfhsfQH6GPM8klFc5N7J4lcglNyY9Lw0ktLDMTSX5fq+ohMt9GzxlpsZTZVtHKlC25F/tG0YY1jh/9QwlYZlpu7G/SzRufMpICdn+bH7iJJGhsXLwzqGukKcZhQhZWEuxuOYNyO/LkWix+cAeo1/O8KcxWCmouOfeOCjvEY+UohTpAXLsCbAh9D/xIPYxXDlyJ8soJFL2I2O7fL2iTMsoeSs0ml65fKp2OnQq9EkRNh8LQulRZRTxUc7aONSHPqInNf2RaD/qylDwyRMmoqBIulW1N3frFxwcimUAAWZIAbZiW5nbfeIkZRMTMMzVKjaz7aEc3qMMsYgCSo0kEP2cOX9afaHnNy9k8cFF9Fdw8kPNCgkmynf8Ayu0ALlAGp78tfwRmAlrShRFZUSQVKFmFgE82iMyCkuWfVX5zb6wWtjQehxlUrgvbe31aAMwS76aEQSvHMkqSNjrz2tA2aZoKaZbGyXUQHqYFWg6j5xKKldlptUV3FhPl6B4VtB04CnvAqhG/HpHhN2RNByJopACe8QSkOYJZ9A0dN3oByZpbSB0LMEaD9448to6J1hSZ4oCVDTQxkQKJ0VcbB9I1C8TjuWXlkdQR9I6y+WVLCaXBIBBFrneJMswa5hZI5PyANvwRevDuTUJAMtRVMZtXUQ7FWoSG9tTcsBJ0VxYnN/g3lGUJlgJpCVzWqpuGSAVM96bgd1w3zKSELEx+GwrYtYeu4Yd4cSsrEmoqWDNIuE3CUjQE6DudYGUgLJ28sk8WhW11dms/eIt7PQpegrJ8ZLXKU0wK/wDIG+je7xPmAJIPf6iAMVlkogKFjSXAcDTTrfY2gqXijQPMIvYHnv8At8oAALzDWWO32v8AKAPEUhXlgpIezg6H8v7wwxSuIMNyXdrMffWAp+aIUkgs7sRdi2/WOsKQswMyYoFKhVLCV8L6EpUA3Woho7xspUuan/uJJBKqv0u7XNzYRvEy/JkzJsxIc8KAf9wuW2ZN36xNgmmYdHECqWh1KWSVlJvd9Re3tCvof2ZImgSVLKgspUgjial6ASe459YnzhTYdTgA8gSXc0O7XDHWEGNUuUhctBTRi58qW6g7JZJLH9LFvaGmeP5B4iNGO3DcsR/xPvHcegcuxUmcs4ZATSz2vq4J9DrAa5RbiewGwPdoY4rCrRKlf3HISGDMz/pF7tp6QB/UqIVWHHdvmIVlYrREscBpSQkA3IuTt0ELJ6KQHZyHJGxOvtp6CLBOmvJKUVAHYl23Z/TWFWcYUhINLOBDQe6BNasrRYHoTGlIclhaI59o5TNIjbx9nikkjCrNkh4I/pikMo35P9Y5kzCBZTdBEU4E6wG2zrRKksLEW9Y4TMKiw94gWOUblljaDWgG5kwjaMjUyWSpul4yCuIaLx4DwCiam4QRqzOLXfv+Xj0vFrSFOgsEI2s5P0skx5XlGdqk0ywCzuXPDa4sNLq9STyi44fO0zVTK3SqhNndzsAesZZ2eh46XAeYHCImJCpl3ILElmcF2FiSQ7m99bRPjMKL0iw5W1vYRWjmqmASG3cFiD0Gn/uFmZeIZjFKVE82LJH/ACVv2iTyx6Qs80Yvux7j8XLlS+OYAe7n5QkR4lBYBClBN3sL3Dn0MVDFZil3UTMV0skfnSAZ2NWuxLD/ABTYfzB4zl+DO/Il6PSUZ0mZcEKZqgGJDg2N25l4486UVghO6TcXsQ7NrFf8PeHpwHnK4Ei1P6iDsU/pDMbxPNmEEpOoMTlafYzzZYpNjHxVMOIATLmFKWvbmWZjewu/2iLGZbLlp/tThMlkEOgi23E245QCnFHfUa/eCVZkomXLWf7btZDllG57s8MpN6KYM/KVMQ5EVzMSmUtZmS5RUtIJ3AOnW8WvOKvIlhAAOmlrBg/rbeBPDuHlf35skOBUQSBUOEFgX5gn1vAee5xNCgCFUgpXLSQk2ISod32fk14s7lLReNRjstONyqaQCllWbYNtCSdlqkoJMxCf8itJISOezubACAZ3iVSCJkwKubpqIDBnZtA0L8Xmpx0xKQoplNx32dwO736Qixvt9Ff5F17HOESlKFlkrUGBFThjuKf4I5QJnCFKlpU5DpuCO6fvHH+hiWkGTNWlfNyQeQKdxrAGKzhRFCyxHxFSnfW45ak/gEBR5O4jSlSqWiuz7t0iHyTrtBSsQmpTB08+8TSsYhilo2W0jxq2BS1RIZr2bWNTpLBwLGIpSiFPyg0nsUya4Nw3SJsAU1uq/SIlOS51jmgQWrVHEq1OSrRzGRCFtZhGR3E4veCwCqnWXQAyUkuz3JA2uxhhQiUCo2JuSbk+/wC7CFGYeKEIDSU1K/yOnpFYxeNmTS61E9NvaPOWPLl+7SGcnVNlgzTxEC6UXHQ29TqewYd4r+Jxi12Uq2yRYD0EZhsGuY9KSQA5LWHeH2W5IgCpXERtt/MaIwhj6GhjlPoV5RlEyeoBIYE/EdP5i55Rk0vDTEkh1Ag1KFg2pAOgtHeDmUlJSQP2Zmts7/IwbgsMxPEVXLvci+j7AbCFlJs2Y8EYflllxGJC0EMkcLhgzg8+v8c4ome4elQUOx/bvv7RccPOUU3HMJFhYP8AaEHiBgoVkJQpJTUrQK1Q52cuIjxsbPHlCiu1aH37RuchRDJVSbcX+066X0fS8cIOxjpHLlp2hU62eXGTTtEuWZorDqml1gMkIGosVaCyWv8Alo3j8WJ5StSWHlss6uXKrEDnVd7ERD8ZSg0gMQklncl9CLi3PfrEUnNBLCkApUQ4FRe25DcmPS0a1FS+pHoxy3EFy7CKmzZaVl0IG9+agAe4D9LbxbcLgwF0hKQN9BYDaIsizDDokoABExQccNiVXYKLP8Q3sEwWvBzSp0EK4ksaXcE37C71bNE8r5M0YlxQn8Sz1yyKfhdqgHAfp2jz3FKJWpy/Eb9NvlHs+Y5UlQBmUpSSwSVh1HYB9Sf4bc+Y5xlIEyYXpZRDOCzN1vD+LJLRLy4uVNAOEwipiiE6Nc7NAyksSIazccJSaJe6QFPEBwrjUOA7RdTfvo85hWXcctSeQcd4smWYORiJSSqWmpmJFi++kU7CzjLf2hh4ezIy5lJ+FXyPOM+WEqbic+g/M/CykuZRq6HX+Yq0wFJIUCCNQY9TkTn3hfnWTInguGUNFDX+Yni8prUxTz2l4yLR4dydSMQpMxLgJcE+0ZFMnlKDpbOK5JlFRYBz94ZSMtAICy5ci1w+1xq9ri14KwGUEtX/APkaerRJiZiEFMtTO5II0YUBI9kkdh1iiyKTpFMfFumFYqeUyyJRSoAXSgXG1x7+0OMsw5UnQcSQ7aH8MV6Tl4mguvWwuokDmB97Rd/DQeU6SFl+w1YvbpCSo9CNkMnCpSShTcY0LEjkofT1gTDz1yZlCxwEtW+h2cHZ9+0WafgCdWJ5j3HrEGd4BLipAUFC4PI2I9omnsdjbL8KKRUQ4Bbv9oCzHLUTEFCyC6VOGdwAx22JEKMjxwkkypYJRXXdRUWa44i7MIsWFzAOsEPckDW3TnAf4CebYuUzKd3sTzI37kMe7xCVb7iLV4gwRUHS1B0DgAbhtmY/OKoIjLTPM8jHwnrpmTZgSCSKklJt0P7wy8E5DIzMzFTEqaSJdJekEEqcE3qACQL84WAWI5XH7j94vv8A09m1JUmkBDJBIFuElwW0d/nFY5HGLSKeL9T4sL8boCDJlyglCSxopcEJIb0GtuUAZfmclSeFaCjgfThUzKCuRq56mO/HWXE/3ComopQdDQBcKSSOu7u0eXzcimKmUS1ECaQSi7Wu6mswLs+/rD44qS2zdkk10rDc+x0+fNViJRUJUolMsu7PwqUk7Pq/WOcrkIXJBUEqU6jxB9yB12+cWjEYeTIkysKgkrAJnulnYfA5Fw4UbdBFGn4+hLDfT52ikJctIlJKO2L8xSBNUBo8bluW6RHNJKjUL7+0TSRaND6PPfZKohr6wOUnVIPtE8iaELcpC22Vp/MP8DnQm8CpaUlrFIYe0RlJwVpWAH8PZwQ0qZp+k/tFrTOcUxWsTggSxiTBTZiF0KJWlrHcd4x5Yxn9UdClmE0AjtGRArDFYFJ9RcerRkZ1FvsNfBWMvzIlNJOuh59D1hRm4dSzyAYHfR/vAmHnUnpv/HWD8amtFWtr9hv6R6qxqM7Qa9nGEM5aGRYaBTlPo41OoaL14OnGWkJUmkEUml77gkm4UTU//jo0UrJsV5TCgmo2JUQC/QH0iy/0RTMStDCoisubEBg6bOC52cGOyd0bsStX7PTUykkJMuzuVdC4bruYX+KMXSgKa4SLtzt6XgjwxmCJoY7ODvcWIH1gfxOn+0WvSam2YG7vqGjP7Lnn6jOcsqmn9dINizOkhg9r9IaZFnKkzkuQpgXFnezlxzbTpGTkTFCtKbXSKDSsl7gp5F/praCMqwpWoTEJCJyQ7kJ7AG/FyNnuYd9AXY6zTAzJyQjy1JSRSE0g6bAaG35aK74qyvyJtgyVAEDkdx+/rF8wONUuWiYoDzACCHKU2sS5fkYr3ifCJVNMtCHXMFZVfVItrbRx7RCStC+Rj5w/RSF2uNotv/TrOEyZ6pazwTU2PJQcj3Dj2iqRHLWUlwbpLj3+/wBYSLPMxz4yTPXPEgQJAKg1QKgBcsDY9di20UyViUIlrXLAc6qGr2uBqWftB+IxxnYdKiXSA4c6HdiN3ipLxKkLWpSQkBn6qBDlmsC7ahvrfH9SPXk62B4nMpizMKr2UAogJVxFhuWAS5aK3LTxVG4dwNouM8oVLUuimtUslyWDgk9QLCKlNSxI5GNEH2YvIukzjErKlFQ1OscSlm7b6wZl0lRcpHSGGFwANlMCYMppGYRzMUSADoIllYoIakP1Iv6GO8xytUuaUAPuG3ECJFJvDJRa0AtGVz1zQ4ZTbOxEG4iSZbFfC+h/mKzhMRQsLSSCOUXyWtE+WHZQIjBmXCV+jqFEuZiJclSkrJl1C4Y6xkNUzQiWZSQyeXWNQP5jrPMwYMwWIpPT8vAqkx3KO0elLaCN8LJpVZqDcPoDuL/pI+kWXBzbkLHTkXbQ316xUsJOpsr4Tr06w7loqllLspOh2Um97asDvEXvTNWCZcfCmZVJWud/bWlQBCrMl2Sk/wCRZw/NoYZrmaVFdjRdOjv17R5tiyZa0L8xSqglKwTy4kvzAbToIsmEzwEAMFFrk3uLXfURKcfaNUH6ZvLMQpSZlKzWLXTwkhw7M72dxsox0lagQsKFSTqH0DPU7FjfR9BEWW4gImqISGLFhsbC/wC3YxNjpYC3A4SCQLNzIL3BGxHPpHHFtyTGBckOQFau9k9b63t6RUJubD+tmLKyhASRUlSLjThcM5treAMbOVSulCpaX4RU9hro42J9OkDZFOmSxMZIJUEuTbh2AH6gXvY7co6MKthcvRLjACa0hQSolqvisd7AObH1gOba/v23i0YHLpk7DKCgAQSpNmuLW6EOIrahGaX0yPN8jHwl+x94UxXDNlFiQkqQCHBtf5sfeF+YICiXSCCzMrU6EfSAMFijKWlY1TbuD/H0ix5+lMtUpS01BaUtoz/7mbV2eLY9M1YJ8sdfAjzRboKWKRMpYJ1B5W6EXHM8oXZrlhSpmcskluTX+YMP5SQtKixcVIa44hZt9ik9bxBOCplKlny1UUnmWJv2JJMVk2ugZUnErCsUJdwdf0iB/wDVC7sYmxuEpVzERSkioWtDpRoxBZxUxQdKWLM+7QlclV7l4uWPnSkYdpQdZF1HboIqGGmlC0rSWUkgg9RBxaToNUWnJ8jsFTUm4sPvDrBYPyvgdt0/aKtOzqatRUJiz3+wtDTLc8mfrTUDYHS/WMmbHke7/wAAiTHY0pxKgLAga82/PaNRqbPRNUQsuRowt7841E+KpWglVxYFRpLtqdj1HSIkh9IJGHJNhEGIkqlqYhtx2j0YtdADcvk+YoIcAmwJ0fl9oOwylS1iWvhY2JAIbkX1SYY5HgsPiJZKQywGUKrg/bkYnn4XznkzbTkDhV/mkb9xuN9ecZZZakPFtO0dZbgRNT5TalnfRT8PYP8AImN+cZShLw6SZjcVSUhSr/EyrhIYWDuAYFy7GKl1SVp4/wBJGpHTmbW+7Q1XmZYyyEGZqCQ1yHFZSQ99eTaGH72b4TUoqgWfmIQtwKiQUzEJA4S4vZ6QTdyBsIZS5NSDUUlQLy01MpQZwQD0+sIsux0wTky5i6px0pAsBVwJPK5N9Xi0SsdKkIonisgkoILr4qQmgG6hcgs7U36mUaGjKxFNlLsEEgFSeBzxKIDlibC4ZI0MEzcKlMpC7O6pZDEubLSzb3VBuMwgCJq/MdMwcH6Sx+Iau137tGJwlclQJSlKVBSVAlrOKid3dXpCWNQ/8JJHkpfVy4vr66bRWfFuW+VOJA4F8Q/cfnOL3kuCTLSUIBZOhJuQQC55XfXlAPirLTNlEAOU8Q525d4nNWiWeHOB5jMTfvb89YPXPVPkCUoggChiNraEX0HygOYmOcPOKTZRQS3ECxBGvyJ94GN7MXjz4zr5JsvzIKQllpUosgksC4BuXG/7QakCbhywYpmqSCS1Q4jz5FJ9YreHkCVjTS6kIUlTpDkpUzKT3Ji2TVIBWkJcCZVszEU2bt8u8acq1o1dxkmIcTgphRSSNXcawvGAWP1GHE/HBRIl2HaEM7HzJaylRcdYSCyGFha1qSliX7iFeIUkl0hucTS8YVnisOkdmSF2RdtYrFNdnbA8Oq7c4dYPALUKmNHOFqZJTx76CCZubTSwQVIQBo++5gzt/acO8LhmNg0ZAWCz2wStJJ5jeMjJKGSwiSdOUEpIJBjJhKpQJJJqZyYyMjclr/TjrJZ6kT5ZSWJUlJ6gkAiL14kS0oLFlpLpUNQekZGRl8n/AKROAfEqB5aVtxcBfTVIJ06wjz9ZCEK3UA53PCT9YyMjvFKR9iNM5RWkkkm149A8OrKkqq4qSWe7PqzxkZGnP9pbx/uHCkASFJGiUpIDuxEzW++nsIhyqeryl32awADWFgNIyMjMvtNf9iy5DOUmXLILEhz1JFyRoT1h7OPCY1GQoTyTNkgTlgWDwqnix/OcZGRKHZ48/uZmVD+7J/8AoOt9FW1iwY4cajvUP2EajI2T6PQ/qzuQkDQD2gbNsGhXxJBjUZGKDfI89EOLy2UJbhAHvFZncC+G2sZGRrxPYy7CJEwhBL3vC0KJVeMjIugMOwX/AHIyMjIz5OwH/9k=">
            <a:hlinkClick r:id="rId2"/>
          </p:cNvPr>
          <p:cNvSpPr>
            <a:spLocks noChangeAspect="1" noChangeArrowheads="1"/>
          </p:cNvSpPr>
          <p:nvPr/>
        </p:nvSpPr>
        <p:spPr bwMode="auto">
          <a:xfrm>
            <a:off x="5159375" y="-2103438"/>
            <a:ext cx="292417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3734" name="AutoShape 6" descr="data:image/jpeg;base64,/9j/4AAQSkZJRgABAQAAAQABAAD/2wCEAAkGBxQTEhUUExMWFhUXGBgaGBgYFRoaGxwaGhwXGhscGhwYHCggGBwlHBcXITEhJSkrLi4uFx8zODMsNygtLisBCgoKDg0OGxAQGywkICQsLCw0NCwsLCwsLCwsLCwsLCw0LCwsLCwsLCwsLCwsLCwsLCwsLCwsLCwsLCwsLCwsLP/AABEIARMAtwMBIgACEQEDEQH/xAAbAAACAgMBAAAAAAAAAAAAAAAEBQMGAAECB//EADwQAAECBAQEBAUDAwMEAwEAAAECEQADEiEEBTFBIlFhcQYTgZEyobHR8ELB4RQjUhVicgczgvFDc5Ik/8QAGQEAAwEBAQAAAAAAAAAAAAAAAQIDBAAF/8QAJhEAAgICAgIBBAMBAAAAAAAAAAECEQMhEjEEQVEiMmFxE0KBM//aAAwDAQACEQMRAD8A8YjCY7MsvcsI1yiZxzRziSQohxBmMFanLAsB0tEBI2hHK0GjrBzghYUr4Q7+x09WiGZPKkJB0At02Pu0crU0FqwY8tOzpqdiX1ta20HSGjbVIYeHcA6UTWfjWO3CkAjrxH2i74LDB3TfbXX7wp8O4b/+GXzJUr3Ur9mh7gqQ3XrGfI7ZsxKokC8YpNRIILubfboBCqbjlzVsdNRs3KHGNx6QSAh+KkvbWwvyguTliVutqbbaRMtYpw+FJckuS3yhfjRROBbZ/Zot+Ax0pRUkJBIYM1iLNoPnC/OsP5qSUppUCxGrGz9wfSx5w60I9qio/wBZQtMwpID3JIJY72sIk8RhVQ4RdLu+4aLBOwSCLpJtezjrC6fheEIOqFMCdaKQQ+9tPSHsRqirYrHvKpCGDMS3S7bsz6wdkWHQpmBJdwbHhvvoCHG0AZtgxLUQfhVdLc9x0/mOMtXSqlK6DYoUrR90l+b/ACiuq0Qd8thebYQpDgiy1W0NwD7Wv1MLEqa+xhpmeO8xAUBcFzyZVrdLJ7O0LcKgKUzwuyU/u0dYyalxQ7deccS8QynbWOszkUTKQXAECKtBS0KwhKtSdTEC1ObRpUyNogpUcchSkuBGRilOXMZDUcMMBhgplKeklhZ32hhmeERLJpZQHNn9oKRjAJKUECoEUsImw2SLxK10qYs5A094yOTctgEKZ6VjQhvWIVYbVoZTMqMtZSpVjv1iKdl0xIcMR0MMpJPQOhHNRxNFpwspSkJrakhtOVhbrFbmyzU7RepUrzJaFEBIKEKsB/iASQN3BvFcj0afHVyGWAlBOFQBoEsPc+2sDTJ9I32hhhZYEhCdeEet/wA94AxreXw3LtYn5v0iBqJ8MjzEBwWPCTuFKuk+4b1EdYdcxAFSzyZ97294gynEKl2Uq2hHMQ6XQVKVcksShnJfRaeYNnG1444UZzgZykheFUlCjwzEk0uCbKf6942MwTJlhM9alTWJJlIUpPIJcCwGl4ZZlKlhANYQtvhUR9eerRT52JnoemYAg7glvXcG8Mt6Ffyan5hNWWBKAWZKi1IHPnt8oixWK4ghKyW/UdtzpzJJ9oxOHWQXNjcqKqipXInbt+AYgaDmYZCNhc1pyPKWBWo7NZtDa0VzMpExCqJgYi6TsRzBhvLXSXYntuYixMxU2mrUadBeHi6JyXIEy5TlSFXKhYAWf4vTQwfnqQiVJUCkG/CBf1iLDJMtXmJN0H3AYt0GnOIcwT55KwWPKBJrkm+iU1RDjwSoE7gNAZEOsowBnKkyyC6lUA/nS8E+M/DEzBzWUQoHQjf+YokI+yuJEdDWNU2jlAjgGpojcWbwb4WXiytflLmS0WNCkg1Fm1Nw0ZDpOgCxWJYJsRflFl8DZ3LRiUpW9KnBu0I8QKFULsG368oBl0OagptiLEdYzRoZ6L94pRh/NmJlqYFNV9jePPpWYKlk0kty2ghc1awXdTCxPKIcgwgnYiWhRFJUHfly9YaEVtsDGyJcqfLqBoX1594PTiVJloCrMGcF7Xbo1/zSGn/UKVKw+GkJlJSlctTKADOkg3Pq0B5fLqloIcEy7WG4fRntygTjxRo8VfUO8vlvIknmhP0Ec4XAqJmXdFZCU2IDPUzc1En2jE4gmXTLLKSkJCyCQlQZjaxBt9IY5V/bkm3EVGok3fQkja+gGzRI1Fbnyikl+cYjOmFEskKNhZz6b67doc48AXNtG+cV/NMApTqCgO7D2goAFisUtayJyaVCwqBSPc/CSfSIFS11sARTcv8Aq6jZvvEGFkLqpUSoaBzb+IteXZYZcoqWolIBIpDs3XRoduhO+xapBSgITUVKIqFuEOANTuSABu/eAsbLS5SFO1mCVM/Us5gjEAvx1Jm0hZUEsn+4OBIAPCyKh69TAikqQHdm1INvwxyAwJSA/CtxuwaJsDJSVOt2Gw9ST6N844CUMCdeTfjxJPxqEoKAj1+vW/f6Q34F62yCZiZdEwFJNQUUkHTYE87kQpl4httmMMJcrzzNIAcBISBYWJdhyFoXeWyilQu7RRIzzdsPy/M1yiFo20fYxJnXiGfilJVNINIYBrdSeZiHNcOhC6JaiRSHf/LcQGhJgLoR6NYiY5jQjiY0YFQ1aOssPhDxVNwE7zJd0kELQ9lWse4O8ZCBoyCpNCtD+QozVhSxU6eEdv3gLGywlXSBEYpSWY6aRhxFRvrEODuxrsZyMxSEqqSdGBEA5PPTKWlanLKBtyBeIZpZLbm0dKk0jjLRyikv2cyx+O/EIxqkKSgBKQzXc6c4Kyt0ykgkhFALgjhDXPfXXpFMkqdQSNyACepa8X3HqAlJCbsmpbHYBJQzE3qI+fKDkNHjatgcmStJUlE5pYSAZpNRKiLCl2S4e/QdIfZMJaErCZ5n3ZSnDvc3ba77/KyPKZiZbpUiqctZrQA5FSR0+FKTc3u8MsLkQnJSaSQCTQBSlV7ONdNA7aROTXs0RT9DReCJIWouCLAG3VuZ+0JM6SRZt9yw9YImok4ekSQpC0/EkkpBAuQdQx2I3jibmcqZUf02+IPe1u8cvwc/hiVcxKQDSyhukOW3uklKnDi43iyYbMHkmhbpYFRHCfLF1P1sz2uYA/0xCl/EJYP+IdXPYEv94Anp8iZTL8zy+FSwDdRSXBWFfpIBI5kcoPYOiTHz32LqJWokkqBLcJPJPwj/AIwBiF7DU6/m8a/qCp1OxJfvd2EBYzMkhACCoTD8SnsByEMoit+2R41KwfgUwZWnKIphKgSAq2x19NxcRuTiVzC5VaWASqwJP6Q55MTHOJxiCkuHWfh5Af7uph0t0TdVZvA4jywiwLEkub2Dt6v8os+Y+HAtaJ8jilGlRT+pIN/X6iKTJSWPrDzw9n02UpIq/tuAX5Q0r9EY17AsTJrnrvYEl+0QrncLNfn0ixZ+ETiqdh2qNloG7fqHWKqSXvY8oVbFkqZCLxt4kem4jTak6xSwGoyJPKUAFNY6RkDQHZwpRZiI5ESKmubxyRBOO1F2c7x1iEl3fWIEmCSE9YR6CS5QoiainWrk+lz8ni0ZZMWsbVkhnLpYcQdtblG/OK9khCSuZS7UpTydZIv6A+8X3JcGUqQSWA41Jb4lWpctoCoFn2ETyOjV460ax/h9QRUJhTOYitIuXaosOgLd4EyLFTZZZUx07EAhR5En9WmrXqh/mGKSsqFTG4L77W9XhaZGpSSn0fsL6bRG9Uaap2K/EClqNalEtpz6B2tfnCzCYohdzo3ERcM5tbr9YbZrJWwAFSnbS/8AGsI5pZ6gDMSdAzDS52EPBaEm9jHD56lBpUlJQk3JG3SIczzZC0lMqVQhTqcm6irhKgGemlwH2AaA/KJSfLTWdSdEp3dRVYAc1GBlY2XKmBQH9QR8ayaUlX+yzkDmqx5Nc0USblXZNJCEoqWoUgEhOpJ0D8g9zd2hFPmVF2AfYC0TZjivNWZhYO1hoO3R3MDy5jcTPsOUPFVsnKV69E8yYEIZJY824iefQaQHLTGviJP0jpdhFEqJSdsI/qeClgBpbUv+fKOEJJsPrEAFx3icJ7QrFY3yRSZU0ErBSC9VyD068oumLznA4kiWMKibPuEk/wBtKmB1UL9hHnhmoCAEjiu5f6CI6yGU9+lonxtjqVBGbYYomqSqWqWCbJIZu3MesD4dCXNSiAByhxL8RTJkryJ1MxDWKrKT1Co4l5IVoqRNlgDWoswOjw11pgq9oWIXbeNwRjMpmyviSCm3EghSb9RGQNCNNCsC8dg7RGIkQHijOMos4216RoqeCpU2lKkhmVzEQBBaFs4svg3BlbAgFNZKgdSAkAHs5PrFpx00oqXJBK5iWuRqkfpTqnUO7PaBfCkkpw8sypVSqeMlVKQSSoXZzqbB+rPE2T5PNlTFKxBcKASjewAu+5LJ9ozzdts341UUhErN8YFGWqUkrUzkhnbU3HSDJudTwpI/pVCliviDKNzbbXTtFiUEElCS4f1uSN+gjrHhKSAv4WNm/OcByXwFRfyVnMMR55qSfLVSD8VJu3pt1vCXMJC5bCXML73F35hIv3vDOfl8ipahOQgn/wCOYTdyTw/48nEcZxjAlKasPdKaQqp0ruSG6HUnkGGpMPF/Asl8iDErKQEq0YEgaF3Yn00eAw6rDvyYRJLSubMp+JSi5PXcnoIOxWKRITRKCVKa6zdzzHNvbSK9aI97fRDLw0pHFOWFEH4E6dAefb6wPj8yrJCUgJ7fOAiSouolz+WjqcxYAafl4bjvYnN1S0aKgNI58wxhTGITDiEgJqfWGWWYFc8lKWAYknoIAp3g7AZkqSlQTqpw/cCEewe9gywyi4ek6iNTFPGqFE6G+sRr5co6gM0Y2iYQbGOao2EubQQDvKs9Xh3AQkg6gxqBcDl6ptqgG5xkQlKCeynKXoBaJELAdw8G4ebIAuDA2LWgnhDQ6lbqiYMTDfA5cqYhJAJNSQ3Qlv3hRNmvaHvg+cfNpcsASz8tD7kR2S6tDQXKSR69luPkSpKZEtKTShIBZiFMSonnt6vAUxapwAGgc2NwBp9YXSJAABANwx6F/wB45xUwoIUgXJG+z6udxeMx6XQoxKyiaQSUl2fZhvBWeggI4hQpzVc8mv10h5g8rl4mUfNTxVKDgmzcvkYFnT8TgV0yk+dKCAFpUWdzYgswUEj5wG9hqjzwyU1qVNQpTNdKwFAF9HLe4LQTjs/RMQJAC1BJUalhIUSyUgFifhSln6wX4tS6fMlyfLR8Ckm5TclxYADb1EVPAz0S1hSkVAbAtGiC5KzPOXGVDZSEypKpjXUWHYa9+XvCGZM4iU77kfSG03GGdLAAACASrmA+p9xbWFUqTVvFIKuyWR3VEaA+pYb7x2gasY3OlD9JdtYkwCXUx0hm9WJFW6I6Y2iGM/CAX+UCzJd303hFNMo8bidypBVLUrZJ+sbw+WTZgKkIJSnUxCFGgs7E3/aGOQ5p5JU5ICg3T1jna6I0rBCiYACQWGkQBquLTeLTilJVLIBd7huUB4fKQZZU4drgwFILg70KkYRJl1g3qZvzpDiVkxxAHktUBo+pgPLcKBLWdVGwfbn6x1l2IVJmhSiUp7xPLfafQrRCmauSopUClQLEHURqJfEOKlzAFILqJckm8bgwipq2juQpVJI1jJCHUAdIOWkDU1H9oHloa8Py0KFf6MFFVK2YOAd4O8MSlS1L1KlABKQSxvcqazJDG/PnB2X4R5YWVDT5Q18JIdanDBzf2+3ziH8knaZbDuYyOYFDS1JNTB7WUPruPnyiCfmKUINKuNJAoWCeIG3w6pexPWG/ijKwrQmpgzO9JCnA94qScmd1XPlilJUS7AsdGuXL829ICo27HGBzGaZdEueJdaqphSyaVEvqoEpS1usPMVi1qLSpSJoYKUFLCQouwYo3srYCKohIkqFCEsNRdi/Nzcv+/OLJk2AWEqm0oBLU2L89rAOflAaT2FNiT/XJOIlLCpdHlhaVoNzQ17G4Liz8meEqsiw5QhJWQo/qArJfbhcAC97QwzzLFS5hWhDeaCghKjxFZAJFVgrQv0vE2Z5Xi1uJktKAlNihITb/AJpt3aOb49OhoJS1JFMzGWlLoQolI4UkgVUO5qa7AVM/UcoT+aRYGGeKrpUyeij8tN9BeFUwRsx9GHN92iaWupbq03g+RNSJiShAA00a7HnA2XSAQVHZv5grBTgZoLMnQAnnCz9hxdr9hs+Yr07fxAJXVUXs/wBB/ENsepJ2LM3LcP8ASAMfSEMAQrtZohBmzKvYuw63dJLO3u0TSMMWuLGBAnitDs2AimSVPXs8zsAKwhQYnqIORm+tu0L8RIVMKlpHCkXjjByFEhobVWwqTXQxlqIUQkvZz+8T5zipc2UkpSyhY8oCnEhzuIHlTmF7iAt7OUmDpwxNhrGQUnEJSp2jUUtnUieXMMqYnzEM2zRNKxVcwqKQ2waAMQtSlOpTk3c8o4RiSg8JifC0KPpWYkEhgx0iyeE8UFkWYApFh8RBc/UjsIoyZhmkVEJEeh+HMBRLlAAWYj/ydV/cRKaSRfx19RY500KWSbH/ANWhXiUAKNrAn57/AJzgjFTtetu2jfMQKlKy9rfO9vtEjYgPMMIVXTY6jl6/KLJ4UxNUsyykpWg8SXcX0IL6MPeFc+UocO5Fj+bQLlcpZmAGYE8QJuzi4u3dvWCn6Ooj8RypiMRJXTMmGgqUEhwCLFgAwCXf1hPneeLVKV5c1zoUixf/AHDpfrF/XjkylEzkqJCabEn/ALh1B2slvSPLvG2IPn+fL+E8LNZhoSdzc3POCqlJILbjByKqnEKBJc1Pf82/mGuX5MZ0tSyabkDlbVzs0AZiQpaVBuJIdjuLF+RtFv8ADco+SAwak3dzxElgnrz6RoyyqNoyYo8pNMr6RKQmhUxi2wLv6ekTYbDioEsB1tpBX9CgGYyQwN3uXZJUel9oHOHNQYgdSHaJud6NMIVsOmMQotUWNgbdnhOqeVp+Fmex72+RHeHmHkqSi7l/T3aFGIkt5jBuGJ42rKZU6FSVXdt4NOKcMAXhbEqsRYNGqULaPJJUzlo5tuDoY0cSAQUggxBMnqNiSYxMgmDS9nExxKn0gZSjBS8OwsTECpJv0jouPo4hjIKODIDuIyG5IFomlyQshBLX4T32iTG5IuXd3ERKTwhXVv3+8Ez8atSRfoYjcr0Aik4CwU7nlHq2TYgJSCxfhsfQH6GPM8klFc5N7J4lcglNyY9Lw0ktLDMTSX5fq+ohMt9GzxlpsZTZVtHKlC25F/tG0YY1jh/9QwlYZlpu7G/SzRufMpICdn+bH7iJJGhsXLwzqGukKcZhQhZWEuxuOYNyO/LkWix+cAeo1/O8KcxWCmouOfeOCjvEY+UohTpAXLsCbAh9D/xIPYxXDlyJ8soJFL2I2O7fL2iTMsoeSs0ml65fKp2OnQq9EkRNh8LQulRZRTxUc7aONSHPqInNf2RaD/qylDwyRMmoqBIulW1N3frFxwcimUAAWZIAbZiW5nbfeIkZRMTMMzVKjaz7aEc3qMMsYgCSo0kEP2cOX9afaHnNy9k8cFF9Fdw8kPNCgkmynf8Ayu0ALlAGp78tfwRmAlrShRFZUSQVKFmFgE82iMyCkuWfVX5zb6wWtjQehxlUrgvbe31aAMwS76aEQSvHMkqSNjrz2tA2aZoKaZbGyXUQHqYFWg6j5xKKldlptUV3FhPl6B4VtB04CnvAqhG/HpHhN2RNByJopACe8QSkOYJZ9A0dN3oByZpbSB0LMEaD9448to6J1hSZ4oCVDTQxkQKJ0VcbB9I1C8TjuWXlkdQR9I6y+WVLCaXBIBBFrneJMswa5hZI5PyANvwRevDuTUJAMtRVMZtXUQ7FWoSG9tTcsBJ0VxYnN/g3lGUJlgJpCVzWqpuGSAVM96bgd1w3zKSELEx+GwrYtYeu4Yd4cSsrEmoqWDNIuE3CUjQE6DudYGUgLJ28sk8WhW11dms/eIt7PQpegrJ8ZLXKU0wK/wDIG+je7xPmAJIPf6iAMVlkogKFjSXAcDTTrfY2gqXijQPMIvYHnv8At8oAALzDWWO32v8AKAPEUhXlgpIezg6H8v7wwxSuIMNyXdrMffWAp+aIUkgs7sRdi2/WOsKQswMyYoFKhVLCV8L6EpUA3Woho7xspUuan/uJJBKqv0u7XNzYRvEy/JkzJsxIc8KAf9wuW2ZN36xNgmmYdHECqWh1KWSVlJvd9Re3tCvof2ZImgSVLKgspUgjial6ASe459YnzhTYdTgA8gSXc0O7XDHWEGNUuUhctBTRi58qW6g7JZJLH9LFvaGmeP5B4iNGO3DcsR/xPvHcegcuxUmcs4ZATSz2vq4J9DrAa5RbiewGwPdoY4rCrRKlf3HISGDMz/pF7tp6QB/UqIVWHHdvmIVlYrREscBpSQkA3IuTt0ELJ6KQHZyHJGxOvtp6CLBOmvJKUVAHYl23Z/TWFWcYUhINLOBDQe6BNasrRYHoTGlIclhaI59o5TNIjbx9nikkjCrNkh4I/pikMo35P9Y5kzCBZTdBEU4E6wG2zrRKksLEW9Y4TMKiw94gWOUblljaDWgG5kwjaMjUyWSpul4yCuIaLx4DwCiam4QRqzOLXfv+Xj0vFrSFOgsEI2s5P0skx5XlGdqk0ywCzuXPDa4sNLq9STyi44fO0zVTK3SqhNndzsAesZZ2eh46XAeYHCImJCpl3ILElmcF2FiSQ7m99bRPjMKL0iw5W1vYRWjmqmASG3cFiD0Gn/uFmZeIZjFKVE82LJH/ACVv2iTyx6Qs80Yvux7j8XLlS+OYAe7n5QkR4lBYBClBN3sL3Dn0MVDFZil3UTMV0skfnSAZ2NWuxLD/ABTYfzB4zl+DO/Il6PSUZ0mZcEKZqgGJDg2N25l4486UVghO6TcXsQ7NrFf8PeHpwHnK4Ei1P6iDsU/pDMbxPNmEEpOoMTlafYzzZYpNjHxVMOIATLmFKWvbmWZjewu/2iLGZbLlp/tThMlkEOgi23E245QCnFHfUa/eCVZkomXLWf7btZDllG57s8MpN6KYM/KVMQ5EVzMSmUtZmS5RUtIJ3AOnW8WvOKvIlhAAOmlrBg/rbeBPDuHlf35skOBUQSBUOEFgX5gn1vAee5xNCgCFUgpXLSQk2ISod32fk14s7lLReNRjstONyqaQCllWbYNtCSdlqkoJMxCf8itJISOezubACAZ3iVSCJkwKubpqIDBnZtA0L8Xmpx0xKQoplNx32dwO736Qixvt9Ff5F17HOESlKFlkrUGBFThjuKf4I5QJnCFKlpU5DpuCO6fvHH+hiWkGTNWlfNyQeQKdxrAGKzhRFCyxHxFSnfW45ak/gEBR5O4jSlSqWiuz7t0iHyTrtBSsQmpTB08+8TSsYhilo2W0jxq2BS1RIZr2bWNTpLBwLGIpSiFPyg0nsUya4Nw3SJsAU1uq/SIlOS51jmgQWrVHEq1OSrRzGRCFtZhGR3E4veCwCqnWXQAyUkuz3JA2uxhhQiUCo2JuSbk+/wC7CFGYeKEIDSU1K/yOnpFYxeNmTS61E9NvaPOWPLl+7SGcnVNlgzTxEC6UXHQ29TqewYd4r+Jxi12Uq2yRYD0EZhsGuY9KSQA5LWHeH2W5IgCpXERtt/MaIwhj6GhjlPoV5RlEyeoBIYE/EdP5i55Rk0vDTEkh1Ag1KFg2pAOgtHeDmUlJSQP2Zmts7/IwbgsMxPEVXLvci+j7AbCFlJs2Y8EYflllxGJC0EMkcLhgzg8+v8c4ome4elQUOx/bvv7RccPOUU3HMJFhYP8AaEHiBgoVkJQpJTUrQK1Q52cuIjxsbPHlCiu1aH37RuchRDJVSbcX+066X0fS8cIOxjpHLlp2hU62eXGTTtEuWZorDqml1gMkIGosVaCyWv8Alo3j8WJ5StSWHlss6uXKrEDnVd7ERD8ZSg0gMQklncl9CLi3PfrEUnNBLCkApUQ4FRe25DcmPS0a1FS+pHoxy3EFy7CKmzZaVl0IG9+agAe4D9LbxbcLgwF0hKQN9BYDaIsizDDokoABExQccNiVXYKLP8Q3sEwWvBzSp0EK4ksaXcE37C71bNE8r5M0YlxQn8Sz1yyKfhdqgHAfp2jz3FKJWpy/Eb9NvlHs+Y5UlQBmUpSSwSVh1HYB9Sf4bc+Y5xlIEyYXpZRDOCzN1vD+LJLRLy4uVNAOEwipiiE6Nc7NAyksSIazccJSaJe6QFPEBwrjUOA7RdTfvo85hWXcctSeQcd4smWYORiJSSqWmpmJFi++kU7CzjLf2hh4ezIy5lJ+FXyPOM+WEqbic+g/M/CykuZRq6HX+Yq0wFJIUCCNQY9TkTn3hfnWTInguGUNFDX+Yni8prUxTz2l4yLR4dydSMQpMxLgJcE+0ZFMnlKDpbOK5JlFRYBz94ZSMtAICy5ci1w+1xq9ri14KwGUEtX/APkaerRJiZiEFMtTO5II0YUBI9kkdh1iiyKTpFMfFumFYqeUyyJRSoAXSgXG1x7+0OMsw5UnQcSQ7aH8MV6Tl4mguvWwuokDmB97Rd/DQeU6SFl+w1YvbpCSo9CNkMnCpSShTcY0LEjkofT1gTDz1yZlCxwEtW+h2cHZ9+0WafgCdWJ5j3HrEGd4BLipAUFC4PI2I9omnsdjbL8KKRUQ4Bbv9oCzHLUTEFCyC6VOGdwAx22JEKMjxwkkypYJRXXdRUWa44i7MIsWFzAOsEPckDW3TnAf4CebYuUzKd3sTzI37kMe7xCVb7iLV4gwRUHS1B0DgAbhtmY/OKoIjLTPM8jHwnrpmTZgSCSKklJt0P7wy8E5DIzMzFTEqaSJdJekEEqcE3qACQL84WAWI5XH7j94vv8A09m1JUmkBDJBIFuElwW0d/nFY5HGLSKeL9T4sL8boCDJlyglCSxopcEJIb0GtuUAZfmclSeFaCjgfThUzKCuRq56mO/HWXE/3ComopQdDQBcKSSOu7u0eXzcimKmUS1ECaQSi7Wu6mswLs+/rD44qS2zdkk10rDc+x0+fNViJRUJUolMsu7PwqUk7Pq/WOcrkIXJBUEqU6jxB9yB12+cWjEYeTIkysKgkrAJnulnYfA5Fw4UbdBFGn4+hLDfT52ikJctIlJKO2L8xSBNUBo8bluW6RHNJKjUL7+0TSRaND6PPfZKohr6wOUnVIPtE8iaELcpC22Vp/MP8DnQm8CpaUlrFIYe0RlJwVpWAH8PZwQ0qZp+k/tFrTOcUxWsTggSxiTBTZiF0KJWlrHcd4x5Yxn9UdClmE0AjtGRArDFYFJ9RcerRkZ1FvsNfBWMvzIlNJOuh59D1hRm4dSzyAYHfR/vAmHnUnpv/HWD8amtFWtr9hv6R6qxqM7Qa9nGEM5aGRYaBTlPo41OoaL14OnGWkJUmkEUml77gkm4UTU//jo0UrJsV5TCgmo2JUQC/QH0iy/0RTMStDCoisubEBg6bOC52cGOyd0bsStX7PTUykkJMuzuVdC4bruYX+KMXSgKa4SLtzt6XgjwxmCJoY7ODvcWIH1gfxOn+0WvSam2YG7vqGjP7Lnn6jOcsqmn9dINizOkhg9r9IaZFnKkzkuQpgXFnezlxzbTpGTkTFCtKbXSKDSsl7gp5F/praCMqwpWoTEJCJyQ7kJ7AG/FyNnuYd9AXY6zTAzJyQjy1JSRSE0g6bAaG35aK74qyvyJtgyVAEDkdx+/rF8wONUuWiYoDzACCHKU2sS5fkYr3ifCJVNMtCHXMFZVfVItrbRx7RCStC+Rj5w/RSF2uNotv/TrOEyZ6pazwTU2PJQcj3Dj2iqRHLWUlwbpLj3+/wBYSLPMxz4yTPXPEgQJAKg1QKgBcsDY9di20UyViUIlrXLAc6qGr2uBqWftB+IxxnYdKiXSA4c6HdiN3ipLxKkLWpSQkBn6qBDlmsC7ahvrfH9SPXk62B4nMpizMKr2UAogJVxFhuWAS5aK3LTxVG4dwNouM8oVLUuimtUslyWDgk9QLCKlNSxI5GNEH2YvIukzjErKlFQ1OscSlm7b6wZl0lRcpHSGGFwANlMCYMppGYRzMUSADoIllYoIakP1Iv6GO8xytUuaUAPuG3ECJFJvDJRa0AtGVz1zQ4ZTbOxEG4iSZbFfC+h/mKzhMRQsLSSCOUXyWtE+WHZQIjBmXCV+jqFEuZiJclSkrJl1C4Y6xkNUzQiWZSQyeXWNQP5jrPMwYMwWIpPT8vAqkx3KO0elLaCN8LJpVZqDcPoDuL/pI+kWXBzbkLHTkXbQ316xUsJOpsr4Tr06w7loqllLspOh2Um97asDvEXvTNWCZcfCmZVJWud/bWlQBCrMl2Sk/wCRZw/NoYZrmaVFdjRdOjv17R5tiyZa0L8xSqglKwTy4kvzAbToIsmEzwEAMFFrk3uLXfURKcfaNUH6ZvLMQpSZlKzWLXTwkhw7M72dxsox0lagQsKFSTqH0DPU7FjfR9BEWW4gImqISGLFhsbC/wC3YxNjpYC3A4SCQLNzIL3BGxHPpHHFtyTGBckOQFau9k9b63t6RUJubD+tmLKyhASRUlSLjThcM5treAMbOVSulCpaX4RU9hro42J9OkDZFOmSxMZIJUEuTbh2AH6gXvY7co6MKthcvRLjACa0hQSolqvisd7AObH1gOba/v23i0YHLpk7DKCgAQSpNmuLW6EOIrahGaX0yPN8jHwl+x94UxXDNlFiQkqQCHBtf5sfeF+YICiXSCCzMrU6EfSAMFijKWlY1TbuD/H0ix5+lMtUpS01BaUtoz/7mbV2eLY9M1YJ8sdfAjzRboKWKRMpYJ1B5W6EXHM8oXZrlhSpmcskluTX+YMP5SQtKixcVIa44hZt9ik9bxBOCplKlny1UUnmWJv2JJMVk2ugZUnErCsUJdwdf0iB/wDVC7sYmxuEpVzERSkioWtDpRoxBZxUxQdKWLM+7QlclV7l4uWPnSkYdpQdZF1HboIqGGmlC0rSWUkgg9RBxaToNUWnJ8jsFTUm4sPvDrBYPyvgdt0/aKtOzqatRUJiz3+wtDTLc8mfrTUDYHS/WMmbHke7/wAAiTHY0pxKgLAga82/PaNRqbPRNUQsuRowt7841E+KpWglVxYFRpLtqdj1HSIkh9IJGHJNhEGIkqlqYhtx2j0YtdADcvk+YoIcAmwJ0fl9oOwylS1iWvhY2JAIbkX1SYY5HgsPiJZKQywGUKrg/bkYnn4XznkzbTkDhV/mkb9xuN9ecZZZakPFtO0dZbgRNT5TalnfRT8PYP8AImN+cZShLw6SZjcVSUhSr/EyrhIYWDuAYFy7GKl1SVp4/wBJGpHTmbW+7Q1XmZYyyEGZqCQ1yHFZSQ99eTaGH72b4TUoqgWfmIQtwKiQUzEJA4S4vZ6QTdyBsIZS5NSDUUlQLy01MpQZwQD0+sIsux0wTky5i6px0pAsBVwJPK5N9Xi0SsdKkIonisgkoILr4qQmgG6hcgs7U36mUaGjKxFNlLsEEgFSeBzxKIDlibC4ZI0MEzcKlMpC7O6pZDEubLSzb3VBuMwgCJq/MdMwcH6Sx+Iau137tGJwlclQJSlKVBSVAlrOKid3dXpCWNQ/8JJHkpfVy4vr66bRWfFuW+VOJA4F8Q/cfnOL3kuCTLSUIBZOhJuQQC55XfXlAPirLTNlEAOU8Q525d4nNWiWeHOB5jMTfvb89YPXPVPkCUoggChiNraEX0HygOYmOcPOKTZRQS3ECxBGvyJ94GN7MXjz4zr5JsvzIKQllpUosgksC4BuXG/7QakCbhywYpmqSCS1Q4jz5FJ9YreHkCVjTS6kIUlTpDkpUzKT3Ji2TVIBWkJcCZVszEU2bt8u8acq1o1dxkmIcTgphRSSNXcawvGAWP1GHE/HBRIl2HaEM7HzJaylRcdYSCyGFha1qSliX7iFeIUkl0hucTS8YVnisOkdmSF2RdtYrFNdnbA8Oq7c4dYPALUKmNHOFqZJTx76CCZubTSwQVIQBo++5gzt/acO8LhmNg0ZAWCz2wStJJ5jeMjJKGSwiSdOUEpIJBjJhKpQJJJqZyYyMjclr/TjrJZ6kT5ZSWJUlJ6gkAiL14kS0oLFlpLpUNQekZGRl8n/AKROAfEqB5aVtxcBfTVIJ06wjz9ZCEK3UA53PCT9YyMjvFKR9iNM5RWkkkm149A8OrKkqq4qSWe7PqzxkZGnP9pbx/uHCkASFJGiUpIDuxEzW++nsIhyqeryl32awADWFgNIyMjMvtNf9iy5DOUmXLILEhz1JFyRoT1h7OPCY1GQoTyTNkgTlgWDwqnix/OcZGRKHZ48/uZmVD+7J/8AoOt9FW1iwY4cajvUP2EajI2T6PQ/qzuQkDQD2gbNsGhXxJBjUZGKDfI89EOLy2UJbhAHvFZncC+G2sZGRrxPYy7CJEwhBL3vC0KJVeMjIugMOwX/AHIyMjIz5OwH/9k=">
            <a:hlinkClick r:id="rId2"/>
          </p:cNvPr>
          <p:cNvSpPr>
            <a:spLocks noChangeAspect="1" noChangeArrowheads="1"/>
          </p:cNvSpPr>
          <p:nvPr/>
        </p:nvSpPr>
        <p:spPr bwMode="auto">
          <a:xfrm>
            <a:off x="5159375" y="-2103438"/>
            <a:ext cx="292417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73735" name="AutoShape 8" descr="data:image/jpeg;base64,/9j/4AAQSkZJRgABAQAAAQABAAD/2wCEAAkGBxQTEhUUExMWFhUXGBgaGBgYFRoaGxwaGhwXGhscGhwYHCggGBwlHBcXITEhJSkrLi4uFx8zODMsNygtLisBCgoKDg0OGxAQGywkICQsLCw0NCwsLCwsLCwsLCwsLCw0LCwsLCwsLCwsLCwsLCwsLCwsLCwsLCwsLCwsLCwsLP/AABEIARMAtwMBIgACEQEDEQH/xAAbAAACAgMBAAAAAAAAAAAAAAAEBQMGAAECB//EADwQAAECBAQEBAUDAwMEAwEAAAECEQADEiEEBTFBIlFhcQYTgZEyobHR8ELB4RQjUhVicgczgvFDc5Ik/8QAGQEAAwEBAQAAAAAAAAAAAAAAAQIDBAAF/8QAJhEAAgICAgIBBAMBAAAAAAAAAAECEQMhEjEEQVEiMmFxE0KBM//aAAwDAQACEQMRAD8A8YjCY7MsvcsI1yiZxzRziSQohxBmMFanLAsB0tEBI2hHK0GjrBzghYUr4Q7+x09WiGZPKkJB0At02Pu0crU0FqwY8tOzpqdiX1ta20HSGjbVIYeHcA6UTWfjWO3CkAjrxH2i74LDB3TfbXX7wp8O4b/+GXzJUr3Ur9mh7gqQ3XrGfI7ZsxKokC8YpNRIILubfboBCqbjlzVsdNRs3KHGNx6QSAh+KkvbWwvyguTliVutqbbaRMtYpw+FJckuS3yhfjRROBbZ/Zot+Ax0pRUkJBIYM1iLNoPnC/OsP5qSUppUCxGrGz9wfSx5w60I9qio/wBZQtMwpID3JIJY72sIk8RhVQ4RdLu+4aLBOwSCLpJtezjrC6fheEIOqFMCdaKQQ+9tPSHsRqirYrHvKpCGDMS3S7bsz6wdkWHQpmBJdwbHhvvoCHG0AZtgxLUQfhVdLc9x0/mOMtXSqlK6DYoUrR90l+b/ACiuq0Qd8thebYQpDgiy1W0NwD7Wv1MLEqa+xhpmeO8xAUBcFzyZVrdLJ7O0LcKgKUzwuyU/u0dYyalxQ7deccS8QynbWOszkUTKQXAECKtBS0KwhKtSdTEC1ObRpUyNogpUcchSkuBGRilOXMZDUcMMBhgplKeklhZ32hhmeERLJpZQHNn9oKRjAJKUECoEUsImw2SLxK10qYs5A094yOTctgEKZ6VjQhvWIVYbVoZTMqMtZSpVjv1iKdl0xIcMR0MMpJPQOhHNRxNFpwspSkJrakhtOVhbrFbmyzU7RepUrzJaFEBIKEKsB/iASQN3BvFcj0afHVyGWAlBOFQBoEsPc+2sDTJ9I32hhhZYEhCdeEet/wA94AxreXw3LtYn5v0iBqJ8MjzEBwWPCTuFKuk+4b1EdYdcxAFSzyZ97294gynEKl2Uq2hHMQ6XQVKVcksShnJfRaeYNnG1444UZzgZykheFUlCjwzEk0uCbKf6942MwTJlhM9alTWJJlIUpPIJcCwGl4ZZlKlhANYQtvhUR9eerRT52JnoemYAg7glvXcG8Mt6Ffyan5hNWWBKAWZKi1IHPnt8oixWK4ghKyW/UdtzpzJJ9oxOHWQXNjcqKqipXInbt+AYgaDmYZCNhc1pyPKWBWo7NZtDa0VzMpExCqJgYi6TsRzBhvLXSXYntuYixMxU2mrUadBeHi6JyXIEy5TlSFXKhYAWf4vTQwfnqQiVJUCkG/CBf1iLDJMtXmJN0H3AYt0GnOIcwT55KwWPKBJrkm+iU1RDjwSoE7gNAZEOsowBnKkyyC6lUA/nS8E+M/DEzBzWUQoHQjf+YokI+yuJEdDWNU2jlAjgGpojcWbwb4WXiytflLmS0WNCkg1Fm1Nw0ZDpOgCxWJYJsRflFl8DZ3LRiUpW9KnBu0I8QKFULsG368oBl0OagptiLEdYzRoZ6L94pRh/NmJlqYFNV9jePPpWYKlk0kty2ghc1awXdTCxPKIcgwgnYiWhRFJUHfly9YaEVtsDGyJcqfLqBoX1594PTiVJloCrMGcF7Xbo1/zSGn/UKVKw+GkJlJSlctTKADOkg3Pq0B5fLqloIcEy7WG4fRntygTjxRo8VfUO8vlvIknmhP0Ec4XAqJmXdFZCU2IDPUzc1En2jE4gmXTLLKSkJCyCQlQZjaxBt9IY5V/bkm3EVGok3fQkja+gGzRI1Fbnyikl+cYjOmFEskKNhZz6b67doc48AXNtG+cV/NMApTqCgO7D2goAFisUtayJyaVCwqBSPc/CSfSIFS11sARTcv8Aq6jZvvEGFkLqpUSoaBzb+IteXZYZcoqWolIBIpDs3XRoduhO+xapBSgITUVKIqFuEOANTuSABu/eAsbLS5SFO1mCVM/Us5gjEAvx1Jm0hZUEsn+4OBIAPCyKh69TAikqQHdm1INvwxyAwJSA/CtxuwaJsDJSVOt2Gw9ST6N844CUMCdeTfjxJPxqEoKAj1+vW/f6Q34F62yCZiZdEwFJNQUUkHTYE87kQpl4httmMMJcrzzNIAcBISBYWJdhyFoXeWyilQu7RRIzzdsPy/M1yiFo20fYxJnXiGfilJVNINIYBrdSeZiHNcOhC6JaiRSHf/LcQGhJgLoR6NYiY5jQjiY0YFQ1aOssPhDxVNwE7zJd0kELQ9lWse4O8ZCBoyCpNCtD+QozVhSxU6eEdv3gLGywlXSBEYpSWY6aRhxFRvrEODuxrsZyMxSEqqSdGBEA5PPTKWlanLKBtyBeIZpZLbm0dKk0jjLRyikv2cyx+O/EIxqkKSgBKQzXc6c4Kyt0ykgkhFALgjhDXPfXXpFMkqdQSNyACepa8X3HqAlJCbsmpbHYBJQzE3qI+fKDkNHjatgcmStJUlE5pYSAZpNRKiLCl2S4e/QdIfZMJaErCZ5n3ZSnDvc3ba77/KyPKZiZbpUiqctZrQA5FSR0+FKTc3u8MsLkQnJSaSQCTQBSlV7ONdNA7aROTXs0RT9DReCJIWouCLAG3VuZ+0JM6SRZt9yw9YImok4ekSQpC0/EkkpBAuQdQx2I3jibmcqZUf02+IPe1u8cvwc/hiVcxKQDSyhukOW3uklKnDi43iyYbMHkmhbpYFRHCfLF1P1sz2uYA/0xCl/EJYP+IdXPYEv94Anp8iZTL8zy+FSwDdRSXBWFfpIBI5kcoPYOiTHz32LqJWokkqBLcJPJPwj/AIwBiF7DU6/m8a/qCp1OxJfvd2EBYzMkhACCoTD8SnsByEMoit+2R41KwfgUwZWnKIphKgSAq2x19NxcRuTiVzC5VaWASqwJP6Q55MTHOJxiCkuHWfh5Af7uph0t0TdVZvA4jywiwLEkub2Dt6v8os+Y+HAtaJ8jilGlRT+pIN/X6iKTJSWPrDzw9n02UpIq/tuAX5Q0r9EY17AsTJrnrvYEl+0QrncLNfn0ixZ+ETiqdh2qNloG7fqHWKqSXvY8oVbFkqZCLxt4kem4jTak6xSwGoyJPKUAFNY6RkDQHZwpRZiI5ESKmubxyRBOO1F2c7x1iEl3fWIEmCSE9YR6CS5QoiainWrk+lz8ni0ZZMWsbVkhnLpYcQdtblG/OK9khCSuZS7UpTydZIv6A+8X3JcGUqQSWA41Jb4lWpctoCoFn2ETyOjV460ax/h9QRUJhTOYitIuXaosOgLd4EyLFTZZZUx07EAhR5En9WmrXqh/mGKSsqFTG4L77W9XhaZGpSSn0fsL6bRG9Uaap2K/EClqNalEtpz6B2tfnCzCYohdzo3ERcM5tbr9YbZrJWwAFSnbS/8AGsI5pZ6gDMSdAzDS52EPBaEm9jHD56lBpUlJQk3JG3SIczzZC0lMqVQhTqcm6irhKgGemlwH2AaA/KJSfLTWdSdEp3dRVYAc1GBlY2XKmBQH9QR8ayaUlX+yzkDmqx5Nc0USblXZNJCEoqWoUgEhOpJ0D8g9zd2hFPmVF2AfYC0TZjivNWZhYO1hoO3R3MDy5jcTPsOUPFVsnKV69E8yYEIZJY824iefQaQHLTGviJP0jpdhFEqJSdsI/qeClgBpbUv+fKOEJJsPrEAFx3icJ7QrFY3yRSZU0ErBSC9VyD068oumLznA4kiWMKibPuEk/wBtKmB1UL9hHnhmoCAEjiu5f6CI6yGU9+lonxtjqVBGbYYomqSqWqWCbJIZu3MesD4dCXNSiAByhxL8RTJkryJ1MxDWKrKT1Co4l5IVoqRNlgDWoswOjw11pgq9oWIXbeNwRjMpmyviSCm3EghSb9RGQNCNNCsC8dg7RGIkQHijOMos4216RoqeCpU2lKkhmVzEQBBaFs4svg3BlbAgFNZKgdSAkAHs5PrFpx00oqXJBK5iWuRqkfpTqnUO7PaBfCkkpw8sypVSqeMlVKQSSoXZzqbB+rPE2T5PNlTFKxBcKASjewAu+5LJ9ozzdts341UUhErN8YFGWqUkrUzkhnbU3HSDJudTwpI/pVCliviDKNzbbXTtFiUEElCS4f1uSN+gjrHhKSAv4WNm/OcByXwFRfyVnMMR55qSfLVSD8VJu3pt1vCXMJC5bCXML73F35hIv3vDOfl8ipahOQgn/wCOYTdyTw/48nEcZxjAlKasPdKaQqp0ruSG6HUnkGGpMPF/Asl8iDErKQEq0YEgaF3Yn00eAw6rDvyYRJLSubMp+JSi5PXcnoIOxWKRITRKCVKa6zdzzHNvbSK9aI97fRDLw0pHFOWFEH4E6dAefb6wPj8yrJCUgJ7fOAiSouolz+WjqcxYAafl4bjvYnN1S0aKgNI58wxhTGITDiEgJqfWGWWYFc8lKWAYknoIAp3g7AZkqSlQTqpw/cCEewe9gywyi4ek6iNTFPGqFE6G+sRr5co6gM0Y2iYQbGOao2EubQQDvKs9Xh3AQkg6gxqBcDl6ptqgG5xkQlKCeynKXoBaJELAdw8G4ebIAuDA2LWgnhDQ6lbqiYMTDfA5cqYhJAJNSQ3Qlv3hRNmvaHvg+cfNpcsASz8tD7kR2S6tDQXKSR69luPkSpKZEtKTShIBZiFMSonnt6vAUxapwAGgc2NwBp9YXSJAABANwx6F/wB45xUwoIUgXJG+z6udxeMx6XQoxKyiaQSUl2fZhvBWeggI4hQpzVc8mv10h5g8rl4mUfNTxVKDgmzcvkYFnT8TgV0yk+dKCAFpUWdzYgswUEj5wG9hqjzwyU1qVNQpTNdKwFAF9HLe4LQTjs/RMQJAC1BJUalhIUSyUgFifhSln6wX4tS6fMlyfLR8Ckm5TclxYADb1EVPAz0S1hSkVAbAtGiC5KzPOXGVDZSEypKpjXUWHYa9+XvCGZM4iU77kfSG03GGdLAAACASrmA+p9xbWFUqTVvFIKuyWR3VEaA+pYb7x2gasY3OlD9JdtYkwCXUx0hm9WJFW6I6Y2iGM/CAX+UCzJd303hFNMo8bidypBVLUrZJ+sbw+WTZgKkIJSnUxCFGgs7E3/aGOQ5p5JU5ICg3T1jna6I0rBCiYACQWGkQBquLTeLTilJVLIBd7huUB4fKQZZU4drgwFILg70KkYRJl1g3qZvzpDiVkxxAHktUBo+pgPLcKBLWdVGwfbn6x1l2IVJmhSiUp7xPLfafQrRCmauSopUClQLEHURqJfEOKlzAFILqJckm8bgwipq2juQpVJI1jJCHUAdIOWkDU1H9oHloa8Py0KFf6MFFVK2YOAd4O8MSlS1L1KlABKQSxvcqazJDG/PnB2X4R5YWVDT5Q18JIdanDBzf2+3ziH8knaZbDuYyOYFDS1JNTB7WUPruPnyiCfmKUINKuNJAoWCeIG3w6pexPWG/ijKwrQmpgzO9JCnA94qScmd1XPlilJUS7AsdGuXL829ICo27HGBzGaZdEueJdaqphSyaVEvqoEpS1usPMVi1qLSpSJoYKUFLCQouwYo3srYCKohIkqFCEsNRdi/Nzcv+/OLJk2AWEqm0oBLU2L89rAOflAaT2FNiT/XJOIlLCpdHlhaVoNzQ17G4Liz8meEqsiw5QhJWQo/qArJfbhcAC97QwzzLFS5hWhDeaCghKjxFZAJFVgrQv0vE2Z5Xi1uJktKAlNihITb/AJpt3aOb49OhoJS1JFMzGWlLoQolI4UkgVUO5qa7AVM/UcoT+aRYGGeKrpUyeij8tN9BeFUwRsx9GHN92iaWupbq03g+RNSJiShAA00a7HnA2XSAQVHZv5grBTgZoLMnQAnnCz9hxdr9hs+Yr07fxAJXVUXs/wBB/ENsepJ2LM3LcP8ASAMfSEMAQrtZohBmzKvYuw63dJLO3u0TSMMWuLGBAnitDs2AimSVPXs8zsAKwhQYnqIORm+tu0L8RIVMKlpHCkXjjByFEhobVWwqTXQxlqIUQkvZz+8T5zipc2UkpSyhY8oCnEhzuIHlTmF7iAt7OUmDpwxNhrGQUnEJSp2jUUtnUieXMMqYnzEM2zRNKxVcwqKQ2waAMQtSlOpTk3c8o4RiSg8JifC0KPpWYkEhgx0iyeE8UFkWYApFh8RBc/UjsIoyZhmkVEJEeh+HMBRLlAAWYj/ydV/cRKaSRfx19RY500KWSbH/ANWhXiUAKNrAn57/AJzgjFTtetu2jfMQKlKy9rfO9vtEjYgPMMIVXTY6jl6/KLJ4UxNUsyykpWg8SXcX0IL6MPeFc+UocO5Fj+bQLlcpZmAGYE8QJuzi4u3dvWCn6Ooj8RypiMRJXTMmGgqUEhwCLFgAwCXf1hPneeLVKV5c1zoUixf/AHDpfrF/XjkylEzkqJCabEn/ALh1B2slvSPLvG2IPn+fL+E8LNZhoSdzc3POCqlJILbjByKqnEKBJc1Pf82/mGuX5MZ0tSyabkDlbVzs0AZiQpaVBuJIdjuLF+RtFv8ADco+SAwak3dzxElgnrz6RoyyqNoyYo8pNMr6RKQmhUxi2wLv6ekTYbDioEsB1tpBX9CgGYyQwN3uXZJUel9oHOHNQYgdSHaJud6NMIVsOmMQotUWNgbdnhOqeVp+Fmex72+RHeHmHkqSi7l/T3aFGIkt5jBuGJ42rKZU6FSVXdt4NOKcMAXhbEqsRYNGqULaPJJUzlo5tuDoY0cSAQUggxBMnqNiSYxMgmDS9nExxKn0gZSjBS8OwsTECpJv0jouPo4hjIKODIDuIyG5IFomlyQshBLX4T32iTG5IuXd3ERKTwhXVv3+8Ez8atSRfoYjcr0Aik4CwU7nlHq2TYgJSCxfhsfQH6GPM8klFc5N7J4lcglNyY9Lw0ktLDMTSX5fq+ohMt9GzxlpsZTZVtHKlC25F/tG0YY1jh/9QwlYZlpu7G/SzRufMpICdn+bH7iJJGhsXLwzqGukKcZhQhZWEuxuOYNyO/LkWix+cAeo1/O8KcxWCmouOfeOCjvEY+UohTpAXLsCbAh9D/xIPYxXDlyJ8soJFL2I2O7fL2iTMsoeSs0ml65fKp2OnQq9EkRNh8LQulRZRTxUc7aONSHPqInNf2RaD/qylDwyRMmoqBIulW1N3frFxwcimUAAWZIAbZiW5nbfeIkZRMTMMzVKjaz7aEc3qMMsYgCSo0kEP2cOX9afaHnNy9k8cFF9Fdw8kPNCgkmynf8Ayu0ALlAGp78tfwRmAlrShRFZUSQVKFmFgE82iMyCkuWfVX5zb6wWtjQehxlUrgvbe31aAMwS76aEQSvHMkqSNjrz2tA2aZoKaZbGyXUQHqYFWg6j5xKKldlptUV3FhPl6B4VtB04CnvAqhG/HpHhN2RNByJopACe8QSkOYJZ9A0dN3oByZpbSB0LMEaD9448to6J1hSZ4oCVDTQxkQKJ0VcbB9I1C8TjuWXlkdQR9I6y+WVLCaXBIBBFrneJMswa5hZI5PyANvwRevDuTUJAMtRVMZtXUQ7FWoSG9tTcsBJ0VxYnN/g3lGUJlgJpCVzWqpuGSAVM96bgd1w3zKSELEx+GwrYtYeu4Yd4cSsrEmoqWDNIuE3CUjQE6DudYGUgLJ28sk8WhW11dms/eIt7PQpegrJ8ZLXKU0wK/wDIG+je7xPmAJIPf6iAMVlkogKFjSXAcDTTrfY2gqXijQPMIvYHnv8At8oAALzDWWO32v8AKAPEUhXlgpIezg6H8v7wwxSuIMNyXdrMffWAp+aIUkgs7sRdi2/WOsKQswMyYoFKhVLCV8L6EpUA3Woho7xspUuan/uJJBKqv0u7XNzYRvEy/JkzJsxIc8KAf9wuW2ZN36xNgmmYdHECqWh1KWSVlJvd9Re3tCvof2ZImgSVLKgspUgjial6ASe459YnzhTYdTgA8gSXc0O7XDHWEGNUuUhctBTRi58qW6g7JZJLH9LFvaGmeP5B4iNGO3DcsR/xPvHcegcuxUmcs4ZATSz2vq4J9DrAa5RbiewGwPdoY4rCrRKlf3HISGDMz/pF7tp6QB/UqIVWHHdvmIVlYrREscBpSQkA3IuTt0ELJ6KQHZyHJGxOvtp6CLBOmvJKUVAHYl23Z/TWFWcYUhINLOBDQe6BNasrRYHoTGlIclhaI59o5TNIjbx9nikkjCrNkh4I/pikMo35P9Y5kzCBZTdBEU4E6wG2zrRKksLEW9Y4TMKiw94gWOUblljaDWgG5kwjaMjUyWSpul4yCuIaLx4DwCiam4QRqzOLXfv+Xj0vFrSFOgsEI2s5P0skx5XlGdqk0ywCzuXPDa4sNLq9STyi44fO0zVTK3SqhNndzsAesZZ2eh46XAeYHCImJCpl3ILElmcF2FiSQ7m99bRPjMKL0iw5W1vYRWjmqmASG3cFiD0Gn/uFmZeIZjFKVE82LJH/ACVv2iTyx6Qs80Yvux7j8XLlS+OYAe7n5QkR4lBYBClBN3sL3Dn0MVDFZil3UTMV0skfnSAZ2NWuxLD/ABTYfzB4zl+DO/Il6PSUZ0mZcEKZqgGJDg2N25l4486UVghO6TcXsQ7NrFf8PeHpwHnK4Ei1P6iDsU/pDMbxPNmEEpOoMTlafYzzZYpNjHxVMOIATLmFKWvbmWZjewu/2iLGZbLlp/tThMlkEOgi23E245QCnFHfUa/eCVZkomXLWf7btZDllG57s8MpN6KYM/KVMQ5EVzMSmUtZmS5RUtIJ3AOnW8WvOKvIlhAAOmlrBg/rbeBPDuHlf35skOBUQSBUOEFgX5gn1vAee5xNCgCFUgpXLSQk2ISod32fk14s7lLReNRjstONyqaQCllWbYNtCSdlqkoJMxCf8itJISOezubACAZ3iVSCJkwKubpqIDBnZtA0L8Xmpx0xKQoplNx32dwO736Qixvt9Ff5F17HOESlKFlkrUGBFThjuKf4I5QJnCFKlpU5DpuCO6fvHH+hiWkGTNWlfNyQeQKdxrAGKzhRFCyxHxFSnfW45ak/gEBR5O4jSlSqWiuz7t0iHyTrtBSsQmpTB08+8TSsYhilo2W0jxq2BS1RIZr2bWNTpLBwLGIpSiFPyg0nsUya4Nw3SJsAU1uq/SIlOS51jmgQWrVHEq1OSrRzGRCFtZhGR3E4veCwCqnWXQAyUkuz3JA2uxhhQiUCo2JuSbk+/wC7CFGYeKEIDSU1K/yOnpFYxeNmTS61E9NvaPOWPLl+7SGcnVNlgzTxEC6UXHQ29TqewYd4r+Jxi12Uq2yRYD0EZhsGuY9KSQA5LWHeH2W5IgCpXERtt/MaIwhj6GhjlPoV5RlEyeoBIYE/EdP5i55Rk0vDTEkh1Ag1KFg2pAOgtHeDmUlJSQP2Zmts7/IwbgsMxPEVXLvci+j7AbCFlJs2Y8EYflllxGJC0EMkcLhgzg8+v8c4ome4elQUOx/bvv7RccPOUU3HMJFhYP8AaEHiBgoVkJQpJTUrQK1Q52cuIjxsbPHlCiu1aH37RuchRDJVSbcX+066X0fS8cIOxjpHLlp2hU62eXGTTtEuWZorDqml1gMkIGosVaCyWv8Alo3j8WJ5StSWHlss6uXKrEDnVd7ERD8ZSg0gMQklncl9CLi3PfrEUnNBLCkApUQ4FRe25DcmPS0a1FS+pHoxy3EFy7CKmzZaVl0IG9+agAe4D9LbxbcLgwF0hKQN9BYDaIsizDDokoABExQccNiVXYKLP8Q3sEwWvBzSp0EK4ksaXcE37C71bNE8r5M0YlxQn8Sz1yyKfhdqgHAfp2jz3FKJWpy/Eb9NvlHs+Y5UlQBmUpSSwSVh1HYB9Sf4bc+Y5xlIEyYXpZRDOCzN1vD+LJLRLy4uVNAOEwipiiE6Nc7NAyksSIazccJSaJe6QFPEBwrjUOA7RdTfvo85hWXcctSeQcd4smWYORiJSSqWmpmJFi++kU7CzjLf2hh4ezIy5lJ+FXyPOM+WEqbic+g/M/CykuZRq6HX+Yq0wFJIUCCNQY9TkTn3hfnWTInguGUNFDX+Yni8prUxTz2l4yLR4dydSMQpMxLgJcE+0ZFMnlKDpbOK5JlFRYBz94ZSMtAICy5ci1w+1xq9ri14KwGUEtX/APkaerRJiZiEFMtTO5II0YUBI9kkdh1iiyKTpFMfFumFYqeUyyJRSoAXSgXG1x7+0OMsw5UnQcSQ7aH8MV6Tl4mguvWwuokDmB97Rd/DQeU6SFl+w1YvbpCSo9CNkMnCpSShTcY0LEjkofT1gTDz1yZlCxwEtW+h2cHZ9+0WafgCdWJ5j3HrEGd4BLipAUFC4PI2I9omnsdjbL8KKRUQ4Bbv9oCzHLUTEFCyC6VOGdwAx22JEKMjxwkkypYJRXXdRUWa44i7MIsWFzAOsEPckDW3TnAf4CebYuUzKd3sTzI37kMe7xCVb7iLV4gwRUHS1B0DgAbhtmY/OKoIjLTPM8jHwnrpmTZgSCSKklJt0P7wy8E5DIzMzFTEqaSJdJekEEqcE3qACQL84WAWI5XH7j94vv8A09m1JUmkBDJBIFuElwW0d/nFY5HGLSKeL9T4sL8boCDJlyglCSxopcEJIb0GtuUAZfmclSeFaCjgfThUzKCuRq56mO/HWXE/3ComopQdDQBcKSSOu7u0eXzcimKmUS1ECaQSi7Wu6mswLs+/rD44qS2zdkk10rDc+x0+fNViJRUJUolMsu7PwqUk7Pq/WOcrkIXJBUEqU6jxB9yB12+cWjEYeTIkysKgkrAJnulnYfA5Fw4UbdBFGn4+hLDfT52ikJctIlJKO2L8xSBNUBo8bluW6RHNJKjUL7+0TSRaND6PPfZKohr6wOUnVIPtE8iaELcpC22Vp/MP8DnQm8CpaUlrFIYe0RlJwVpWAH8PZwQ0qZp+k/tFrTOcUxWsTggSxiTBTZiF0KJWlrHcd4x5Yxn9UdClmE0AjtGRArDFYFJ9RcerRkZ1FvsNfBWMvzIlNJOuh59D1hRm4dSzyAYHfR/vAmHnUnpv/HWD8amtFWtr9hv6R6qxqM7Qa9nGEM5aGRYaBTlPo41OoaL14OnGWkJUmkEUml77gkm4UTU//jo0UrJsV5TCgmo2JUQC/QH0iy/0RTMStDCoisubEBg6bOC52cGOyd0bsStX7PTUykkJMuzuVdC4bruYX+KMXSgKa4SLtzt6XgjwxmCJoY7ODvcWIH1gfxOn+0WvSam2YG7vqGjP7Lnn6jOcsqmn9dINizOkhg9r9IaZFnKkzkuQpgXFnezlxzbTpGTkTFCtKbXSKDSsl7gp5F/praCMqwpWoTEJCJyQ7kJ7AG/FyNnuYd9AXY6zTAzJyQjy1JSRSE0g6bAaG35aK74qyvyJtgyVAEDkdx+/rF8wONUuWiYoDzACCHKU2sS5fkYr3ifCJVNMtCHXMFZVfVItrbRx7RCStC+Rj5w/RSF2uNotv/TrOEyZ6pazwTU2PJQcj3Dj2iqRHLWUlwbpLj3+/wBYSLPMxz4yTPXPEgQJAKg1QKgBcsDY9di20UyViUIlrXLAc6qGr2uBqWftB+IxxnYdKiXSA4c6HdiN3ipLxKkLWpSQkBn6qBDlmsC7ahvrfH9SPXk62B4nMpizMKr2UAogJVxFhuWAS5aK3LTxVG4dwNouM8oVLUuimtUslyWDgk9QLCKlNSxI5GNEH2YvIukzjErKlFQ1OscSlm7b6wZl0lRcpHSGGFwANlMCYMppGYRzMUSADoIllYoIakP1Iv6GO8xytUuaUAPuG3ECJFJvDJRa0AtGVz1zQ4ZTbOxEG4iSZbFfC+h/mKzhMRQsLSSCOUXyWtE+WHZQIjBmXCV+jqFEuZiJclSkrJl1C4Y6xkNUzQiWZSQyeXWNQP5jrPMwYMwWIpPT8vAqkx3KO0elLaCN8LJpVZqDcPoDuL/pI+kWXBzbkLHTkXbQ316xUsJOpsr4Tr06w7loqllLspOh2Um97asDvEXvTNWCZcfCmZVJWud/bWlQBCrMl2Sk/wCRZw/NoYZrmaVFdjRdOjv17R5tiyZa0L8xSqglKwTy4kvzAbToIsmEzwEAMFFrk3uLXfURKcfaNUH6ZvLMQpSZlKzWLXTwkhw7M72dxsox0lagQsKFSTqH0DPU7FjfR9BEWW4gImqISGLFhsbC/wC3YxNjpYC3A4SCQLNzIL3BGxHPpHHFtyTGBckOQFau9k9b63t6RUJubD+tmLKyhASRUlSLjThcM5treAMbOVSulCpaX4RU9hro42J9OkDZFOmSxMZIJUEuTbh2AH6gXvY7co6MKthcvRLjACa0hQSolqvisd7AObH1gOba/v23i0YHLpk7DKCgAQSpNmuLW6EOIrahGaX0yPN8jHwl+x94UxXDNlFiQkqQCHBtf5sfeF+YICiXSCCzMrU6EfSAMFijKWlY1TbuD/H0ix5+lMtUpS01BaUtoz/7mbV2eLY9M1YJ8sdfAjzRboKWKRMpYJ1B5W6EXHM8oXZrlhSpmcskluTX+YMP5SQtKixcVIa44hZt9ik9bxBOCplKlny1UUnmWJv2JJMVk2ugZUnErCsUJdwdf0iB/wDVC7sYmxuEpVzERSkioWtDpRoxBZxUxQdKWLM+7QlclV7l4uWPnSkYdpQdZF1HboIqGGmlC0rSWUkgg9RBxaToNUWnJ8jsFTUm4sPvDrBYPyvgdt0/aKtOzqatRUJiz3+wtDTLc8mfrTUDYHS/WMmbHke7/wAAiTHY0pxKgLAga82/PaNRqbPRNUQsuRowt7841E+KpWglVxYFRpLtqdj1HSIkh9IJGHJNhEGIkqlqYhtx2j0YtdADcvk+YoIcAmwJ0fl9oOwylS1iWvhY2JAIbkX1SYY5HgsPiJZKQywGUKrg/bkYnn4XznkzbTkDhV/mkb9xuN9ecZZZakPFtO0dZbgRNT5TalnfRT8PYP8AImN+cZShLw6SZjcVSUhSr/EyrhIYWDuAYFy7GKl1SVp4/wBJGpHTmbW+7Q1XmZYyyEGZqCQ1yHFZSQ99eTaGH72b4TUoqgWfmIQtwKiQUzEJA4S4vZ6QTdyBsIZS5NSDUUlQLy01MpQZwQD0+sIsux0wTky5i6px0pAsBVwJPK5N9Xi0SsdKkIonisgkoILr4qQmgG6hcgs7U36mUaGjKxFNlLsEEgFSeBzxKIDlibC4ZI0MEzcKlMpC7O6pZDEubLSzb3VBuMwgCJq/MdMwcH6Sx+Iau137tGJwlclQJSlKVBSVAlrOKid3dXpCWNQ/8JJHkpfVy4vr66bRWfFuW+VOJA4F8Q/cfnOL3kuCTLSUIBZOhJuQQC55XfXlAPirLTNlEAOU8Q525d4nNWiWeHOB5jMTfvb89YPXPVPkCUoggChiNraEX0HygOYmOcPOKTZRQS3ECxBGvyJ94GN7MXjz4zr5JsvzIKQllpUosgksC4BuXG/7QakCbhywYpmqSCS1Q4jz5FJ9YreHkCVjTS6kIUlTpDkpUzKT3Ji2TVIBWkJcCZVszEU2bt8u8acq1o1dxkmIcTgphRSSNXcawvGAWP1GHE/HBRIl2HaEM7HzJaylRcdYSCyGFha1qSliX7iFeIUkl0hucTS8YVnisOkdmSF2RdtYrFNdnbA8Oq7c4dYPALUKmNHOFqZJTx76CCZubTSwQVIQBo++5gzt/acO8LhmNg0ZAWCz2wStJJ5jeMjJKGSwiSdOUEpIJBjJhKpQJJJqZyYyMjclr/TjrJZ6kT5ZSWJUlJ6gkAiL14kS0oLFlpLpUNQekZGRl8n/AKROAfEqB5aVtxcBfTVIJ06wjz9ZCEK3UA53PCT9YyMjvFKR9iNM5RWkkkm149A8OrKkqq4qSWe7PqzxkZGnP9pbx/uHCkASFJGiUpIDuxEzW++nsIhyqeryl32awADWFgNIyMjMvtNf9iy5DOUmXLILEhz1JFyRoT1h7OPCY1GQoTyTNkgTlgWDwqnix/OcZGRKHZ48/uZmVD+7J/8AoOt9FW1iwY4cajvUP2EajI2T6PQ/qzuQkDQD2gbNsGhXxJBjUZGKDfI89EOLy2UJbhAHvFZncC+G2sZGRrxPYy7CJEwhBL3vC0KJVeMjIugMOwX/AHIyMjIz5OwH/9k=">
            <a:hlinkClick r:id="rId2"/>
          </p:cNvPr>
          <p:cNvSpPr>
            <a:spLocks noChangeAspect="1" noChangeArrowheads="1"/>
          </p:cNvSpPr>
          <p:nvPr/>
        </p:nvSpPr>
        <p:spPr bwMode="auto">
          <a:xfrm>
            <a:off x="5159375" y="-2103438"/>
            <a:ext cx="2924175" cy="43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pic>
        <p:nvPicPr>
          <p:cNvPr id="73736" name="Picture 10" descr="http://enfo.agt.bme.hu/drupal/sites/default/files/imagecache/preview/cinnam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46672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2" descr="http://www.dogaltedavi.net/gallery2/d/49208-2/tarcin3.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2276475"/>
            <a:ext cx="57626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566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br>
              <a:rPr lang="en-US" b="1" dirty="0"/>
            </a:br>
            <a:r>
              <a:rPr lang="ar-SY" b="1" dirty="0">
                <a:solidFill>
                  <a:schemeClr val="tx1"/>
                </a:solidFill>
                <a:latin typeface="+mn-lt"/>
                <a:ea typeface="+mn-ea"/>
                <a:cs typeface="+mn-cs"/>
              </a:rPr>
              <a:t>الفصيلة الغارية </a:t>
            </a:r>
            <a:r>
              <a:rPr lang="en-US" b="1" dirty="0" err="1">
                <a:solidFill>
                  <a:schemeClr val="tx1"/>
                </a:solidFill>
                <a:latin typeface="+mn-lt"/>
                <a:ea typeface="+mn-ea"/>
                <a:cs typeface="+mn-cs"/>
              </a:rPr>
              <a:t>Lauraceae</a:t>
            </a:r>
            <a:br>
              <a:rPr lang="en-US" b="1" dirty="0"/>
            </a:br>
            <a:endParaRPr lang="en-US" b="1" dirty="0"/>
          </a:p>
        </p:txBody>
      </p:sp>
      <p:sp>
        <p:nvSpPr>
          <p:cNvPr id="74755" name="عنصر نائب للمحتوى 2"/>
          <p:cNvSpPr>
            <a:spLocks noGrp="1"/>
          </p:cNvSpPr>
          <p:nvPr>
            <p:ph idx="1"/>
          </p:nvPr>
        </p:nvSpPr>
        <p:spPr/>
        <p:txBody>
          <a:bodyPr/>
          <a:lstStyle/>
          <a:p>
            <a:r>
              <a:rPr lang="ar-SY"/>
              <a:t>الغار النبيل, </a:t>
            </a:r>
            <a:r>
              <a:rPr lang="en-US" i="1"/>
              <a:t>Laurus nobilis </a:t>
            </a:r>
            <a:r>
              <a:rPr lang="ar-SY"/>
              <a:t>, الاوراق, 10-40 مل/كغ من الزيت العطري الحاوي بشكل أساسي على السينيول (25 -60 %).</a:t>
            </a:r>
            <a:endParaRPr lang="en-US"/>
          </a:p>
        </p:txBody>
      </p:sp>
    </p:spTree>
    <p:extLst>
      <p:ext uri="{BB962C8B-B14F-4D97-AF65-F5344CB8AC3E}">
        <p14:creationId xmlns:p14="http://schemas.microsoft.com/office/powerpoint/2010/main" val="20497304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وان 1"/>
          <p:cNvSpPr>
            <a:spLocks noGrp="1"/>
          </p:cNvSpPr>
          <p:nvPr>
            <p:ph type="title"/>
          </p:nvPr>
        </p:nvSpPr>
        <p:spPr/>
        <p:txBody>
          <a:bodyPr/>
          <a:lstStyle/>
          <a:p>
            <a:endParaRPr lang="en-US"/>
          </a:p>
        </p:txBody>
      </p:sp>
      <p:sp>
        <p:nvSpPr>
          <p:cNvPr id="75779" name="عنصر نائب للمحتوى 2"/>
          <p:cNvSpPr>
            <a:spLocks noGrp="1"/>
          </p:cNvSpPr>
          <p:nvPr>
            <p:ph idx="1"/>
          </p:nvPr>
        </p:nvSpPr>
        <p:spPr/>
        <p:txBody>
          <a:bodyPr/>
          <a:lstStyle/>
          <a:p>
            <a:endParaRPr lang="en-US"/>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549275"/>
            <a:ext cx="65500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853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وان 1"/>
          <p:cNvSpPr>
            <a:spLocks noGrp="1"/>
          </p:cNvSpPr>
          <p:nvPr>
            <p:ph type="title"/>
          </p:nvPr>
        </p:nvSpPr>
        <p:spPr/>
        <p:txBody>
          <a:bodyPr/>
          <a:lstStyle/>
          <a:p>
            <a:br>
              <a:rPr lang="en-US" b="1"/>
            </a:br>
            <a:r>
              <a:rPr lang="ar-SY" b="1"/>
              <a:t> الفصيلة اللآسية </a:t>
            </a:r>
            <a:r>
              <a:rPr lang="en-US" b="1"/>
              <a:t>Myrtaceae</a:t>
            </a:r>
            <a:br>
              <a:rPr lang="en-US"/>
            </a:br>
            <a:endParaRPr lang="en-US" b="1"/>
          </a:p>
        </p:txBody>
      </p:sp>
      <p:sp>
        <p:nvSpPr>
          <p:cNvPr id="76803" name="عنصر نائب للمحتوى 2"/>
          <p:cNvSpPr>
            <a:spLocks noGrp="1"/>
          </p:cNvSpPr>
          <p:nvPr>
            <p:ph idx="1"/>
          </p:nvPr>
        </p:nvSpPr>
        <p:spPr/>
        <p:txBody>
          <a:bodyPr/>
          <a:lstStyle/>
          <a:p>
            <a:r>
              <a:rPr lang="ar-SY"/>
              <a:t>القرنفول </a:t>
            </a:r>
            <a:r>
              <a:rPr lang="en-US" i="1"/>
              <a:t>Syzygium aromaticum</a:t>
            </a:r>
            <a:r>
              <a:rPr lang="ar-SY"/>
              <a:t> , القمم المزهرة ذات المحتوى المرتفع نسبيا من الزيت العطري 150 -200 مل/كغ </a:t>
            </a:r>
            <a:endParaRPr lang="ar-SA"/>
          </a:p>
          <a:p>
            <a:r>
              <a:rPr lang="ar-SY"/>
              <a:t>الحاوي بشكل رئيسي على الأوجينول (70-90%) وأستيل الأوجينول بالاضافة إلى عشرات من المركبات التربينية.</a:t>
            </a:r>
            <a:endParaRPr lang="en-US"/>
          </a:p>
        </p:txBody>
      </p:sp>
    </p:spTree>
    <p:extLst>
      <p:ext uri="{BB962C8B-B14F-4D97-AF65-F5344CB8AC3E}">
        <p14:creationId xmlns:p14="http://schemas.microsoft.com/office/powerpoint/2010/main" val="3219993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عنوان 1"/>
          <p:cNvSpPr>
            <a:spLocks noGrp="1"/>
          </p:cNvSpPr>
          <p:nvPr>
            <p:ph type="title"/>
          </p:nvPr>
        </p:nvSpPr>
        <p:spPr/>
        <p:txBody>
          <a:bodyPr/>
          <a:lstStyle/>
          <a:p>
            <a:endParaRPr lang="en-US"/>
          </a:p>
        </p:txBody>
      </p:sp>
      <p:sp>
        <p:nvSpPr>
          <p:cNvPr id="77827" name="عنصر نائب للمحتوى 2"/>
          <p:cNvSpPr>
            <a:spLocks noGrp="1"/>
          </p:cNvSpPr>
          <p:nvPr>
            <p:ph idx="1"/>
          </p:nvPr>
        </p:nvSpPr>
        <p:spPr/>
        <p:txBody>
          <a:bodyPr/>
          <a:lstStyle/>
          <a:p>
            <a:endParaRPr lang="en-US"/>
          </a:p>
        </p:txBody>
      </p:sp>
      <p:pic>
        <p:nvPicPr>
          <p:cNvPr id="7782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20713"/>
            <a:ext cx="3951287"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688" y="1916113"/>
            <a:ext cx="3514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931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وان 1"/>
          <p:cNvSpPr>
            <a:spLocks noGrp="1"/>
          </p:cNvSpPr>
          <p:nvPr>
            <p:ph type="title"/>
          </p:nvPr>
        </p:nvSpPr>
        <p:spPr/>
        <p:txBody>
          <a:bodyPr/>
          <a:lstStyle/>
          <a:p>
            <a:br>
              <a:rPr lang="en-US" b="1"/>
            </a:br>
            <a:r>
              <a:rPr lang="ar-SY" b="1"/>
              <a:t> الفصيلة اللآسية </a:t>
            </a:r>
            <a:r>
              <a:rPr lang="en-US" b="1"/>
              <a:t>Myrtaceae</a:t>
            </a:r>
            <a:br>
              <a:rPr lang="en-US"/>
            </a:br>
            <a:endParaRPr lang="en-US" b="1"/>
          </a:p>
        </p:txBody>
      </p:sp>
      <p:sp>
        <p:nvSpPr>
          <p:cNvPr id="78851" name="عنصر نائب للمحتوى 2"/>
          <p:cNvSpPr>
            <a:spLocks noGrp="1"/>
          </p:cNvSpPr>
          <p:nvPr>
            <p:ph idx="1"/>
          </p:nvPr>
        </p:nvSpPr>
        <p:spPr/>
        <p:txBody>
          <a:bodyPr/>
          <a:lstStyle/>
          <a:p>
            <a:r>
              <a:rPr lang="ar-SY"/>
              <a:t>الأوكاليبتوس </a:t>
            </a:r>
            <a:r>
              <a:rPr lang="en-US" i="1"/>
              <a:t>Eucalyptus globulus </a:t>
            </a:r>
            <a:r>
              <a:rPr lang="ar-SY"/>
              <a:t>, الأوراق, 5-35مل/كغ من الزيت العطري</a:t>
            </a:r>
            <a:endParaRPr lang="ar-SA"/>
          </a:p>
          <a:p>
            <a:r>
              <a:rPr lang="ar-SY"/>
              <a:t>المركب الرئيسي في هذا الزيت هو </a:t>
            </a:r>
            <a:r>
              <a:rPr lang="en-US"/>
              <a:t>(1,8-cineol)</a:t>
            </a:r>
            <a:r>
              <a:rPr lang="ar-SY"/>
              <a:t>الذي يسمى أيضا الاوكاليبتول</a:t>
            </a:r>
            <a:r>
              <a:rPr lang="en-US"/>
              <a:t> eucalyptol </a:t>
            </a:r>
            <a:r>
              <a:rPr lang="ar-SY"/>
              <a:t> 70-80 %</a:t>
            </a:r>
            <a:r>
              <a:rPr lang="en-US"/>
              <a:t> .</a:t>
            </a:r>
          </a:p>
          <a:p>
            <a:r>
              <a:rPr lang="ar-SY">
                <a:cs typeface="Times New Roman" pitchFamily="18" charset="0"/>
              </a:rPr>
              <a:t>الاستخدام : مطهر في التجميل( كريمات, هلام, زيوت تدليك, شامبو).</a:t>
            </a:r>
            <a:endParaRPr lang="ar-SY"/>
          </a:p>
          <a:p>
            <a:endParaRPr lang="en-US"/>
          </a:p>
        </p:txBody>
      </p:sp>
    </p:spTree>
    <p:extLst>
      <p:ext uri="{BB962C8B-B14F-4D97-AF65-F5344CB8AC3E}">
        <p14:creationId xmlns:p14="http://schemas.microsoft.com/office/powerpoint/2010/main" val="2321550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وان 1"/>
          <p:cNvSpPr>
            <a:spLocks noGrp="1"/>
          </p:cNvSpPr>
          <p:nvPr>
            <p:ph type="title"/>
          </p:nvPr>
        </p:nvSpPr>
        <p:spPr/>
        <p:txBody>
          <a:bodyPr/>
          <a:lstStyle/>
          <a:p>
            <a:endParaRPr lang="en-US"/>
          </a:p>
        </p:txBody>
      </p:sp>
      <p:sp>
        <p:nvSpPr>
          <p:cNvPr id="79875" name="عنصر نائب للمحتوى 2"/>
          <p:cNvSpPr>
            <a:spLocks noGrp="1"/>
          </p:cNvSpPr>
          <p:nvPr>
            <p:ph idx="1"/>
          </p:nvPr>
        </p:nvSpPr>
        <p:spPr/>
        <p:txBody>
          <a:bodyPr/>
          <a:lstStyle/>
          <a:p>
            <a:endParaRPr lang="en-US"/>
          </a:p>
        </p:txBody>
      </p:sp>
      <p:pic>
        <p:nvPicPr>
          <p:cNvPr id="7987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981075"/>
            <a:ext cx="55245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022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عنصر نائب للمحتوى 2"/>
          <p:cNvSpPr>
            <a:spLocks noGrp="1"/>
          </p:cNvSpPr>
          <p:nvPr>
            <p:ph idx="1"/>
          </p:nvPr>
        </p:nvSpPr>
        <p:spPr/>
        <p:txBody>
          <a:bodyPr/>
          <a:lstStyle/>
          <a:p>
            <a:r>
              <a:rPr lang="ar-SY"/>
              <a:t>السرو  </a:t>
            </a:r>
            <a:r>
              <a:rPr lang="en-US" i="1"/>
              <a:t>Cupressus sempevirus</a:t>
            </a:r>
            <a:r>
              <a:rPr lang="ar-SA"/>
              <a:t> , نستعمل المخاريط المؤنثة قبل تمام النضج</a:t>
            </a:r>
            <a:endParaRPr lang="en-US"/>
          </a:p>
          <a:p>
            <a:r>
              <a:rPr lang="ar-SA"/>
              <a:t>تحوي مواد عفصية وزيت عطري حاوي على البينين – الكامفين والكادينين وكحول تربيني يدعى سيدرول.</a:t>
            </a:r>
            <a:endParaRPr lang="en-US"/>
          </a:p>
          <a:p>
            <a:r>
              <a:rPr lang="ar-SA"/>
              <a:t>لهذا العقار خواص قابضة  لذلك يعطى في حالات الاسهال, كما ان له تأثير قابض للأوعية قاطع للنزف</a:t>
            </a:r>
          </a:p>
          <a:p>
            <a:r>
              <a:rPr lang="ar-SA"/>
              <a:t>يعطى في حالات القصور الوريدي مثل الدوالي والبواسير, كما تستعمل الأغصان الفتية في معالجة السعال.</a:t>
            </a:r>
            <a:endParaRPr lang="en-US"/>
          </a:p>
          <a:p>
            <a:endParaRPr lang="en-US"/>
          </a:p>
        </p:txBody>
      </p:sp>
      <p:sp>
        <p:nvSpPr>
          <p:cNvPr id="82947" name="عنوان 1"/>
          <p:cNvSpPr>
            <a:spLocks noGrp="1"/>
          </p:cNvSpPr>
          <p:nvPr>
            <p:ph type="title"/>
          </p:nvPr>
        </p:nvSpPr>
        <p:spPr/>
        <p:txBody>
          <a:bodyPr/>
          <a:lstStyle/>
          <a:p>
            <a:r>
              <a:rPr lang="ar-SY" b="1"/>
              <a:t>الفصيلة السروية</a:t>
            </a:r>
            <a:r>
              <a:rPr lang="en-US" b="1"/>
              <a:t> Cupressaceae </a:t>
            </a:r>
            <a:endParaRPr lang="en-US"/>
          </a:p>
        </p:txBody>
      </p:sp>
    </p:spTree>
    <p:extLst>
      <p:ext uri="{BB962C8B-B14F-4D97-AF65-F5344CB8AC3E}">
        <p14:creationId xmlns:p14="http://schemas.microsoft.com/office/powerpoint/2010/main" val="2861050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عنصر نائب للمحتوى 2"/>
          <p:cNvSpPr>
            <a:spLocks noGrp="1"/>
          </p:cNvSpPr>
          <p:nvPr>
            <p:ph idx="1"/>
          </p:nvPr>
        </p:nvSpPr>
        <p:spPr/>
        <p:txBody>
          <a:bodyPr/>
          <a:lstStyle/>
          <a:p>
            <a:r>
              <a:rPr lang="en-US" b="1" i="1"/>
              <a:t>Thuja </a:t>
            </a:r>
            <a:r>
              <a:rPr lang="en-US"/>
              <a:t>spp.</a:t>
            </a:r>
            <a:r>
              <a:rPr lang="ar-SA"/>
              <a:t> العفص</a:t>
            </a:r>
            <a:endParaRPr lang="en-US"/>
          </a:p>
          <a:p>
            <a:r>
              <a:rPr lang="ar-SY"/>
              <a:t>يحتوي هذا العقار على مواد عفصية بكميات كبيرة</a:t>
            </a:r>
            <a:endParaRPr lang="en-US"/>
          </a:p>
          <a:p>
            <a:r>
              <a:rPr lang="ar-SY"/>
              <a:t>نسبة الزيت العطري حوالي 1% </a:t>
            </a:r>
            <a:endParaRPr lang="en-US"/>
          </a:p>
          <a:p>
            <a:r>
              <a:rPr lang="ar-SY"/>
              <a:t>التويون – الفنشون  - البينين – البورنيول </a:t>
            </a:r>
            <a:endParaRPr lang="en-US"/>
          </a:p>
          <a:p>
            <a:r>
              <a:rPr lang="ar-SY"/>
              <a:t>لهذا العقار خواص قابضة وقاطعة للنزف كما أن له تأثير مطمث</a:t>
            </a:r>
            <a:endParaRPr lang="en-US"/>
          </a:p>
          <a:p>
            <a:r>
              <a:rPr lang="ar-SY"/>
              <a:t>الزيت العطري سام عصبيا بجرعات عالية.</a:t>
            </a:r>
            <a:endParaRPr lang="en-US"/>
          </a:p>
          <a:p>
            <a:endParaRPr lang="en-US"/>
          </a:p>
        </p:txBody>
      </p:sp>
      <p:sp>
        <p:nvSpPr>
          <p:cNvPr id="83971" name="عنوان 1"/>
          <p:cNvSpPr>
            <a:spLocks noGrp="1"/>
          </p:cNvSpPr>
          <p:nvPr>
            <p:ph type="title"/>
          </p:nvPr>
        </p:nvSpPr>
        <p:spPr/>
        <p:txBody>
          <a:bodyPr/>
          <a:lstStyle/>
          <a:p>
            <a:r>
              <a:rPr lang="ar-SY" b="1"/>
              <a:t>الفصيلة السروية</a:t>
            </a:r>
            <a:r>
              <a:rPr lang="en-US" b="1"/>
              <a:t> Cupressaceae </a:t>
            </a:r>
            <a:endParaRPr lang="en-US"/>
          </a:p>
        </p:txBody>
      </p:sp>
    </p:spTree>
    <p:extLst>
      <p:ext uri="{BB962C8B-B14F-4D97-AF65-F5344CB8AC3E}">
        <p14:creationId xmlns:p14="http://schemas.microsoft.com/office/powerpoint/2010/main" val="421852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 y="4149080"/>
            <a:ext cx="9144001"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اصطناع, تخزين, إفراز</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 في بنى مختصة (تجنب التسمم الذاتي و السماح بتركيز الزيوت العطرية كمستقلبات دفاعية في أماكن ثابتة).</a:t>
            </a:r>
            <a:endParaRPr kumimoji="0" lang="fr-FR"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عاريات البذور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قنوات للريزين (راتنج), </a:t>
            </a:r>
            <a:r>
              <a:rPr kumimoji="0" lang="ar-SY" sz="3200" b="0" i="0" u="sng" strike="noStrike" cap="none" normalizeH="0" baseline="0" dirty="0">
                <a:ln>
                  <a:noFill/>
                </a:ln>
                <a:solidFill>
                  <a:schemeClr val="tx1"/>
                </a:solidFill>
                <a:effectLst/>
                <a:latin typeface="Arial" pitchFamily="34" charset="0"/>
                <a:ea typeface="Times New Roman" pitchFamily="18" charset="0"/>
                <a:cs typeface="Arial" pitchFamily="34" charset="0"/>
              </a:rPr>
              <a:t>مغلفات البذور </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شعيرات, قنوات لبنية و بنى غدية أخرى هذه البنى تشكل عناصر مهمة للتعرف المجهري على العقار. .  </a:t>
            </a: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0" y="219412"/>
            <a:ext cx="9144000" cy="3785652"/>
          </a:xfrm>
          <a:prstGeom prst="rect">
            <a:avLst/>
          </a:prstGeom>
        </p:spPr>
        <p:txBody>
          <a:bodyPr wrap="square">
            <a:spAutoFit/>
          </a:bodyPr>
          <a:lstStyle/>
          <a:p>
            <a:pPr lvl="1" algn="r" rtl="1"/>
            <a:r>
              <a:rPr lang="ar-SY" sz="3200" u="sng" dirty="0"/>
              <a:t>الزيوت العطرية توجد في الأعضاء النباتية المختلفة</a:t>
            </a:r>
            <a:r>
              <a:rPr lang="ar-SY" sz="3200" dirty="0"/>
              <a:t>:</a:t>
            </a:r>
            <a:endParaRPr lang="fr-FR" sz="3200" dirty="0"/>
          </a:p>
          <a:p>
            <a:pPr lvl="1" algn="r" rtl="1"/>
            <a:r>
              <a:rPr lang="ar-SY" sz="3200" b="1" dirty="0"/>
              <a:t> أقسام هوائية </a:t>
            </a:r>
            <a:r>
              <a:rPr lang="ar-SY" sz="3200" dirty="0"/>
              <a:t>(أوراق مثل</a:t>
            </a:r>
            <a:r>
              <a:rPr lang="fr-FR" sz="3200" dirty="0"/>
              <a:t>, </a:t>
            </a:r>
            <a:r>
              <a:rPr lang="fr-FR" sz="3200" dirty="0" err="1"/>
              <a:t>Lamiaceae</a:t>
            </a:r>
            <a:r>
              <a:rPr lang="fr-FR" sz="3200" dirty="0"/>
              <a:t>, </a:t>
            </a:r>
            <a:r>
              <a:rPr lang="fr-FR" sz="3200" dirty="0" err="1"/>
              <a:t>Myrtaceae</a:t>
            </a:r>
            <a:r>
              <a:rPr lang="fr-FR" sz="3200" dirty="0"/>
              <a:t>, </a:t>
            </a:r>
            <a:r>
              <a:rPr lang="fr-FR" sz="3200" dirty="0" err="1"/>
              <a:t>Rutaceae</a:t>
            </a:r>
            <a:r>
              <a:rPr lang="ar-SY" sz="3200" dirty="0"/>
              <a:t>), (أهار مثل </a:t>
            </a:r>
            <a:r>
              <a:rPr lang="fr-FR" sz="3200" dirty="0" err="1"/>
              <a:t>Rosaceae</a:t>
            </a:r>
            <a:r>
              <a:rPr lang="ar-SY" sz="3200" dirty="0"/>
              <a:t>), (ثمار مثل </a:t>
            </a:r>
            <a:r>
              <a:rPr lang="fr-FR" sz="3200" dirty="0" err="1"/>
              <a:t>Apiaceae</a:t>
            </a:r>
            <a:r>
              <a:rPr lang="fr-FR" sz="3200" dirty="0"/>
              <a:t>, </a:t>
            </a:r>
            <a:r>
              <a:rPr lang="fr-FR" sz="3200" dirty="0" err="1"/>
              <a:t>Myrtaceae</a:t>
            </a:r>
            <a:r>
              <a:rPr lang="fr-FR" sz="3200" dirty="0"/>
              <a:t>, </a:t>
            </a:r>
            <a:r>
              <a:rPr lang="fr-FR" sz="3200" dirty="0" err="1"/>
              <a:t>Rutaceae</a:t>
            </a:r>
            <a:r>
              <a:rPr lang="ar-SY" sz="3200" dirty="0"/>
              <a:t>), قشور </a:t>
            </a:r>
            <a:r>
              <a:rPr lang="en-US" sz="3200" dirty="0"/>
              <a:t>)</a:t>
            </a:r>
            <a:r>
              <a:rPr lang="ar-SY" sz="3200" dirty="0"/>
              <a:t>منها </a:t>
            </a:r>
            <a:r>
              <a:rPr lang="ar-SY" sz="3200" dirty="0" err="1"/>
              <a:t>راتنجات</a:t>
            </a:r>
            <a:r>
              <a:rPr lang="ar-SY" sz="3200" dirty="0"/>
              <a:t> عاريات البذور), الخشب..</a:t>
            </a:r>
            <a:endParaRPr lang="fr-FR" sz="3200" dirty="0"/>
          </a:p>
          <a:p>
            <a:pPr lvl="1" algn="r" rtl="1"/>
            <a:endParaRPr lang="fr-FR" sz="1600" dirty="0"/>
          </a:p>
          <a:p>
            <a:pPr lvl="1" algn="ctr" rtl="1"/>
            <a:r>
              <a:rPr lang="ar-SY" sz="3200" u="sng" dirty="0"/>
              <a:t>يتغير المحتوى (الكمية) و التركيب من الزيت العطري بين عضو و آخر للنبات نفسه.</a:t>
            </a:r>
            <a:endParaRPr lang="fr-FR" sz="3200" u="sng"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ar-SY" dirty="0">
                <a:solidFill>
                  <a:schemeClr val="tx1"/>
                </a:solidFill>
                <a:latin typeface="+mn-lt"/>
                <a:ea typeface="+mn-ea"/>
                <a:cs typeface="+mn-cs"/>
              </a:rPr>
              <a:t>الفصيلة </a:t>
            </a:r>
            <a:r>
              <a:rPr lang="ar-SY" dirty="0" err="1">
                <a:solidFill>
                  <a:schemeClr val="tx1"/>
                </a:solidFill>
                <a:latin typeface="+mn-lt"/>
                <a:ea typeface="+mn-ea"/>
                <a:cs typeface="+mn-cs"/>
              </a:rPr>
              <a:t>الزنجبيلية</a:t>
            </a:r>
            <a:r>
              <a:rPr lang="en-US" dirty="0" err="1">
                <a:solidFill>
                  <a:schemeClr val="tx1"/>
                </a:solidFill>
                <a:latin typeface="+mn-lt"/>
                <a:ea typeface="+mn-ea"/>
                <a:cs typeface="+mn-cs"/>
              </a:rPr>
              <a:t>Zingibiraceae</a:t>
            </a:r>
            <a:r>
              <a:rPr lang="ar-SA" dirty="0">
                <a:solidFill>
                  <a:schemeClr val="tx1"/>
                </a:solidFill>
                <a:latin typeface="+mn-lt"/>
                <a:ea typeface="+mn-ea"/>
                <a:cs typeface="+mn-cs"/>
              </a:rPr>
              <a:t> </a:t>
            </a:r>
            <a:endParaRPr lang="en-US" dirty="0"/>
          </a:p>
        </p:txBody>
      </p:sp>
      <p:sp>
        <p:nvSpPr>
          <p:cNvPr id="3" name="عنصر نائب للمحتوى 2"/>
          <p:cNvSpPr>
            <a:spLocks noGrp="1"/>
          </p:cNvSpPr>
          <p:nvPr>
            <p:ph idx="1"/>
          </p:nvPr>
        </p:nvSpPr>
        <p:spPr/>
        <p:txBody>
          <a:bodyPr>
            <a:normAutofit fontScale="92500" lnSpcReduction="10000"/>
          </a:bodyPr>
          <a:lstStyle/>
          <a:p>
            <a:pPr>
              <a:defRPr/>
            </a:pPr>
            <a:r>
              <a:rPr lang="ar-SY" dirty="0" err="1"/>
              <a:t>الورص</a:t>
            </a:r>
            <a:r>
              <a:rPr lang="ar-SY" dirty="0"/>
              <a:t> – الكركم  </a:t>
            </a:r>
            <a:r>
              <a:rPr lang="en-US" i="1" dirty="0"/>
              <a:t>Curcuma </a:t>
            </a:r>
            <a:r>
              <a:rPr lang="en-US" i="1" dirty="0" err="1"/>
              <a:t>longa</a:t>
            </a:r>
            <a:r>
              <a:rPr lang="ar-SY" dirty="0"/>
              <a:t>, </a:t>
            </a:r>
            <a:r>
              <a:rPr lang="ar-SY" dirty="0" err="1"/>
              <a:t>الجذامير.</a:t>
            </a:r>
            <a:endParaRPr lang="en-US" dirty="0"/>
          </a:p>
          <a:p>
            <a:pPr>
              <a:defRPr/>
            </a:pPr>
            <a:r>
              <a:rPr lang="ar-SY" dirty="0"/>
              <a:t>نسبة المواد العطرية </a:t>
            </a:r>
            <a:r>
              <a:rPr lang="ar-SY" dirty="0" err="1"/>
              <a:t>4-5%</a:t>
            </a:r>
            <a:r>
              <a:rPr lang="ar-SY" dirty="0"/>
              <a:t> </a:t>
            </a:r>
            <a:endParaRPr lang="ar-SA" dirty="0"/>
          </a:p>
          <a:p>
            <a:pPr>
              <a:defRPr/>
            </a:pPr>
            <a:r>
              <a:rPr lang="ar-SY" dirty="0" err="1"/>
              <a:t>الفيلاندرين</a:t>
            </a:r>
            <a:r>
              <a:rPr lang="ar-SY" dirty="0"/>
              <a:t> </a:t>
            </a:r>
            <a:r>
              <a:rPr lang="ar-SY" dirty="0" err="1"/>
              <a:t>والترميرون</a:t>
            </a:r>
            <a:r>
              <a:rPr lang="ar-SY" dirty="0"/>
              <a:t> </a:t>
            </a:r>
            <a:r>
              <a:rPr lang="ar-SY" dirty="0" err="1"/>
              <a:t>والسينيول</a:t>
            </a:r>
            <a:r>
              <a:rPr lang="ar-SY" dirty="0"/>
              <a:t> </a:t>
            </a:r>
            <a:r>
              <a:rPr lang="ar-SY" dirty="0" err="1"/>
              <a:t>والبورنيول.</a:t>
            </a:r>
            <a:endParaRPr lang="en-US" dirty="0"/>
          </a:p>
          <a:p>
            <a:pPr>
              <a:defRPr/>
            </a:pPr>
            <a:r>
              <a:rPr lang="ar-SY" dirty="0"/>
              <a:t>كما يحتوي على مواد ملونة من أهمها </a:t>
            </a:r>
            <a:r>
              <a:rPr lang="ar-SY" dirty="0" err="1"/>
              <a:t>الكوركومين</a:t>
            </a:r>
            <a:r>
              <a:rPr lang="ar-SY" dirty="0"/>
              <a:t> </a:t>
            </a:r>
            <a:r>
              <a:rPr lang="en-US" dirty="0" err="1"/>
              <a:t>curcumine</a:t>
            </a:r>
            <a:r>
              <a:rPr lang="en-US" dirty="0"/>
              <a:t> </a:t>
            </a:r>
            <a:r>
              <a:rPr lang="ar-SY" dirty="0"/>
              <a:t>والذي يتحول إلى اللون الأحمر في وسط قلوي </a:t>
            </a:r>
            <a:endParaRPr lang="ar-SA" dirty="0"/>
          </a:p>
          <a:p>
            <a:pPr>
              <a:defRPr/>
            </a:pPr>
            <a:r>
              <a:rPr lang="ar-SY" dirty="0"/>
              <a:t>يستعمل لتحضير ورق الكركم المستعمل للكشف عن عنصر البور.</a:t>
            </a:r>
            <a:endParaRPr lang="ar-SA" dirty="0"/>
          </a:p>
          <a:p>
            <a:pPr>
              <a:defRPr/>
            </a:pPr>
            <a:r>
              <a:rPr lang="ar-SY" dirty="0"/>
              <a:t>يستعمل </a:t>
            </a:r>
            <a:r>
              <a:rPr lang="ar-SY" dirty="0" err="1"/>
              <a:t>الورص</a:t>
            </a:r>
            <a:r>
              <a:rPr lang="ar-SY" dirty="0"/>
              <a:t> كفاتح </a:t>
            </a:r>
            <a:r>
              <a:rPr lang="ar-SY" dirty="0" err="1"/>
              <a:t>للشهية </a:t>
            </a:r>
            <a:r>
              <a:rPr lang="ar-SY" dirty="0"/>
              <a:t>(مقوي معدي) كما يستعمل كمفرغ للصفراء وهو من التوابل الملونة المهمة.</a:t>
            </a:r>
            <a:endParaRPr lang="en-US" dirty="0"/>
          </a:p>
        </p:txBody>
      </p:sp>
    </p:spTree>
    <p:extLst>
      <p:ext uri="{BB962C8B-B14F-4D97-AF65-F5344CB8AC3E}">
        <p14:creationId xmlns:p14="http://schemas.microsoft.com/office/powerpoint/2010/main" val="3875636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عنوان 1"/>
          <p:cNvSpPr>
            <a:spLocks noGrp="1"/>
          </p:cNvSpPr>
          <p:nvPr>
            <p:ph type="title"/>
          </p:nvPr>
        </p:nvSpPr>
        <p:spPr/>
        <p:txBody>
          <a:bodyPr/>
          <a:lstStyle/>
          <a:p>
            <a:endParaRPr lang="en-US"/>
          </a:p>
        </p:txBody>
      </p:sp>
      <p:sp>
        <p:nvSpPr>
          <p:cNvPr id="89091" name="عنصر نائب للمحتوى 2"/>
          <p:cNvSpPr>
            <a:spLocks noGrp="1"/>
          </p:cNvSpPr>
          <p:nvPr>
            <p:ph idx="1"/>
          </p:nvPr>
        </p:nvSpPr>
        <p:spPr/>
        <p:txBody>
          <a:bodyPr/>
          <a:lstStyle/>
          <a:p>
            <a:endParaRPr lang="en-US"/>
          </a:p>
        </p:txBody>
      </p:sp>
      <p:pic>
        <p:nvPicPr>
          <p:cNvPr id="89092" name="Picture 2" descr="http://www.curcuma-bio.com/wp-content/uploads/2012/05/curcuma-bio-antioxydant-puissant-naturel-anti-inflammatoire-cancer-cholest%C3%A9rol-rhumatisme-curcumine-foie-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49275"/>
            <a:ext cx="81978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1927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ar-SA" dirty="0">
                <a:solidFill>
                  <a:schemeClr val="tx1"/>
                </a:solidFill>
                <a:latin typeface="+mn-lt"/>
                <a:ea typeface="+mn-ea"/>
                <a:cs typeface="+mn-cs"/>
              </a:rPr>
              <a:t>الفصيلة الصنوبرية  </a:t>
            </a:r>
            <a:r>
              <a:rPr lang="en-US" dirty="0" err="1">
                <a:solidFill>
                  <a:schemeClr val="tx1"/>
                </a:solidFill>
                <a:latin typeface="+mn-lt"/>
                <a:ea typeface="+mn-ea"/>
                <a:cs typeface="+mn-cs"/>
              </a:rPr>
              <a:t>Pinaceae</a:t>
            </a:r>
            <a:endParaRPr lang="en-US" dirty="0"/>
          </a:p>
        </p:txBody>
      </p:sp>
      <p:sp>
        <p:nvSpPr>
          <p:cNvPr id="3" name="عنصر نائب للمحتوى 2"/>
          <p:cNvSpPr>
            <a:spLocks noGrp="1"/>
          </p:cNvSpPr>
          <p:nvPr>
            <p:ph idx="1"/>
          </p:nvPr>
        </p:nvSpPr>
        <p:spPr/>
        <p:txBody>
          <a:bodyPr>
            <a:normAutofit fontScale="92500"/>
          </a:bodyPr>
          <a:lstStyle/>
          <a:p>
            <a:pPr>
              <a:defRPr/>
            </a:pPr>
            <a:r>
              <a:rPr lang="ar-SA" dirty="0"/>
              <a:t>الصنوبر البحري </a:t>
            </a:r>
            <a:r>
              <a:rPr lang="en-US" i="1" dirty="0" err="1"/>
              <a:t>Pinus</a:t>
            </a:r>
            <a:r>
              <a:rPr lang="en-US" i="1" dirty="0"/>
              <a:t> maritime </a:t>
            </a:r>
            <a:endParaRPr lang="ar-SA" dirty="0"/>
          </a:p>
          <a:p>
            <a:pPr>
              <a:defRPr/>
            </a:pPr>
            <a:r>
              <a:rPr lang="ar-SA" dirty="0"/>
              <a:t> أنواع الصنوبر</a:t>
            </a:r>
            <a:r>
              <a:rPr lang="en-US" i="1" dirty="0" err="1"/>
              <a:t>Pinus</a:t>
            </a:r>
            <a:r>
              <a:rPr lang="en-US" dirty="0"/>
              <a:t> </a:t>
            </a:r>
            <a:r>
              <a:rPr lang="ar-SA" dirty="0"/>
              <a:t> هي المصدر الرئيسي </a:t>
            </a:r>
            <a:r>
              <a:rPr lang="ar-SA" dirty="0" err="1"/>
              <a:t>للتربنتين</a:t>
            </a:r>
            <a:r>
              <a:rPr lang="ar-SA" dirty="0"/>
              <a:t> الطبي </a:t>
            </a:r>
            <a:r>
              <a:rPr lang="ar-SA" dirty="0" err="1"/>
              <a:t>والقلفونة</a:t>
            </a:r>
            <a:r>
              <a:rPr lang="ar-SA" dirty="0"/>
              <a:t> النباتية والقطران النباتي</a:t>
            </a:r>
          </a:p>
          <a:p>
            <a:pPr>
              <a:defRPr/>
            </a:pPr>
            <a:r>
              <a:rPr lang="ar-SA" dirty="0"/>
              <a:t>عملية </a:t>
            </a:r>
            <a:r>
              <a:rPr lang="ar-SA" dirty="0" err="1"/>
              <a:t>الفصد</a:t>
            </a:r>
            <a:r>
              <a:rPr lang="ar-SA" dirty="0"/>
              <a:t> </a:t>
            </a:r>
            <a:r>
              <a:rPr lang="ar-SA" dirty="0" err="1"/>
              <a:t>والفصد</a:t>
            </a:r>
            <a:r>
              <a:rPr lang="ar-SA" dirty="0"/>
              <a:t> المميت</a:t>
            </a:r>
          </a:p>
          <a:p>
            <a:pPr>
              <a:defRPr/>
            </a:pPr>
            <a:r>
              <a:rPr lang="ar-SA" dirty="0"/>
              <a:t> ينتج عن عملية </a:t>
            </a:r>
            <a:r>
              <a:rPr lang="ar-SA" dirty="0" err="1"/>
              <a:t>الفصد</a:t>
            </a:r>
            <a:r>
              <a:rPr lang="ar-SA" dirty="0"/>
              <a:t> زيت </a:t>
            </a:r>
            <a:r>
              <a:rPr lang="ar-SA" dirty="0" err="1"/>
              <a:t>التربنتين</a:t>
            </a:r>
            <a:r>
              <a:rPr lang="ar-SA" dirty="0"/>
              <a:t> الذي ينفصل بالترقيد إلى </a:t>
            </a:r>
            <a:r>
              <a:rPr lang="ar-SA" dirty="0" err="1"/>
              <a:t>طبقتين:</a:t>
            </a:r>
            <a:r>
              <a:rPr lang="ar-SA" dirty="0"/>
              <a:t> </a:t>
            </a:r>
          </a:p>
          <a:p>
            <a:pPr lvl="1">
              <a:defRPr/>
            </a:pPr>
            <a:r>
              <a:rPr lang="ar-SA" dirty="0" err="1">
                <a:ea typeface="+mn-ea"/>
              </a:rPr>
              <a:t>علوية (20 %</a:t>
            </a:r>
            <a:r>
              <a:rPr lang="ar-SA" dirty="0">
                <a:ea typeface="+mn-ea"/>
              </a:rPr>
              <a:t>) عبارة عن زيت عطري شفاف هو </a:t>
            </a:r>
            <a:r>
              <a:rPr lang="ar-SA" dirty="0" err="1">
                <a:ea typeface="+mn-ea"/>
              </a:rPr>
              <a:t>التربنتين</a:t>
            </a:r>
            <a:r>
              <a:rPr lang="ar-SA" dirty="0">
                <a:ea typeface="+mn-ea"/>
              </a:rPr>
              <a:t> الخام</a:t>
            </a:r>
            <a:endParaRPr lang="en-US" dirty="0">
              <a:ea typeface="+mn-ea"/>
            </a:endParaRPr>
          </a:p>
          <a:p>
            <a:pPr lvl="1">
              <a:defRPr/>
            </a:pPr>
            <a:r>
              <a:rPr lang="ar-SA" dirty="0">
                <a:ea typeface="+mn-ea"/>
              </a:rPr>
              <a:t>سفلية </a:t>
            </a:r>
            <a:r>
              <a:rPr lang="ar-SA" dirty="0" err="1">
                <a:ea typeface="+mn-ea"/>
              </a:rPr>
              <a:t>راتنجية</a:t>
            </a:r>
            <a:r>
              <a:rPr lang="ar-SA" dirty="0">
                <a:ea typeface="+mn-ea"/>
              </a:rPr>
              <a:t> مبلورة </a:t>
            </a:r>
            <a:r>
              <a:rPr lang="ar-SA" dirty="0" err="1">
                <a:ea typeface="+mn-ea"/>
              </a:rPr>
              <a:t>عاتمة</a:t>
            </a:r>
            <a:r>
              <a:rPr lang="ar-SA" dirty="0">
                <a:ea typeface="+mn-ea"/>
              </a:rPr>
              <a:t>, تحوي أيضا على مواد معدنية وحوض عضوية وهي </a:t>
            </a:r>
            <a:r>
              <a:rPr lang="ar-SA" dirty="0" err="1">
                <a:ea typeface="+mn-ea"/>
              </a:rPr>
              <a:t>القلفونة</a:t>
            </a:r>
            <a:r>
              <a:rPr lang="ar-SA" dirty="0">
                <a:ea typeface="+mn-ea"/>
              </a:rPr>
              <a:t> الخام.</a:t>
            </a:r>
            <a:endParaRPr lang="en-US" dirty="0">
              <a:ea typeface="+mn-ea"/>
            </a:endParaRPr>
          </a:p>
          <a:p>
            <a:pPr>
              <a:buFontTx/>
              <a:buNone/>
              <a:defRPr/>
            </a:pPr>
            <a:endParaRPr lang="en-US" dirty="0"/>
          </a:p>
        </p:txBody>
      </p:sp>
    </p:spTree>
    <p:extLst>
      <p:ext uri="{BB962C8B-B14F-4D97-AF65-F5344CB8AC3E}">
        <p14:creationId xmlns:p14="http://schemas.microsoft.com/office/powerpoint/2010/main" val="2920827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عنوان 1"/>
          <p:cNvSpPr>
            <a:spLocks noGrp="1"/>
          </p:cNvSpPr>
          <p:nvPr>
            <p:ph type="title"/>
          </p:nvPr>
        </p:nvSpPr>
        <p:spPr/>
        <p:txBody>
          <a:bodyPr/>
          <a:lstStyle/>
          <a:p>
            <a:endParaRPr lang="en-US"/>
          </a:p>
        </p:txBody>
      </p:sp>
      <p:sp>
        <p:nvSpPr>
          <p:cNvPr id="91139" name="عنصر نائب للمحتوى 2"/>
          <p:cNvSpPr>
            <a:spLocks noGrp="1"/>
          </p:cNvSpPr>
          <p:nvPr>
            <p:ph idx="1"/>
          </p:nvPr>
        </p:nvSpPr>
        <p:spPr/>
        <p:txBody>
          <a:bodyPr/>
          <a:lstStyle/>
          <a:p>
            <a:endParaRPr lang="en-US"/>
          </a:p>
        </p:txBody>
      </p:sp>
      <p:sp>
        <p:nvSpPr>
          <p:cNvPr id="91140" name="AutoShape 10" descr="http://upload.wikimedia.org/wikipedia/commons/thumb/3/3e/Rosin.JPG/200px-Rosin.JPG">
            <a:hlinkClick r:id="rId2"/>
          </p:cNvPr>
          <p:cNvSpPr>
            <a:spLocks noChangeAspect="1" noChangeArrowheads="1"/>
          </p:cNvSpPr>
          <p:nvPr/>
        </p:nvSpPr>
        <p:spPr bwMode="auto">
          <a:xfrm>
            <a:off x="6831013" y="-6858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pic>
        <p:nvPicPr>
          <p:cNvPr id="91141" name="Picture 2" descr="http://www.lessources-cnb.be/photos/regne-vegetal/spermatophytes/gymnospermes/pinus-pinaster-04.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0638"/>
            <a:ext cx="5040312"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022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عنوان 1"/>
          <p:cNvSpPr>
            <a:spLocks noGrp="1"/>
          </p:cNvSpPr>
          <p:nvPr>
            <p:ph type="title"/>
          </p:nvPr>
        </p:nvSpPr>
        <p:spPr/>
        <p:txBody>
          <a:bodyPr/>
          <a:lstStyle/>
          <a:p>
            <a:endParaRPr lang="en-US"/>
          </a:p>
        </p:txBody>
      </p:sp>
      <p:sp>
        <p:nvSpPr>
          <p:cNvPr id="92163" name="عنصر نائب للمحتوى 2"/>
          <p:cNvSpPr>
            <a:spLocks noGrp="1"/>
          </p:cNvSpPr>
          <p:nvPr>
            <p:ph idx="1"/>
          </p:nvPr>
        </p:nvSpPr>
        <p:spPr/>
        <p:txBody>
          <a:bodyPr/>
          <a:lstStyle/>
          <a:p>
            <a:endParaRPr lang="en-US"/>
          </a:p>
        </p:txBody>
      </p:sp>
      <p:pic>
        <p:nvPicPr>
          <p:cNvPr id="92164" name="Picture 4" descr="http://www.mairie-avensan.fr/page-accueil/photos/commissions/21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412875"/>
            <a:ext cx="8050213"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AutoShape 10" descr="http://upload.wikimedia.org/wikipedia/commons/thumb/3/3e/Rosin.JPG/200px-Rosin.JPG">
            <a:hlinkClick r:id="rId4"/>
          </p:cNvPr>
          <p:cNvSpPr>
            <a:spLocks noChangeAspect="1" noChangeArrowheads="1"/>
          </p:cNvSpPr>
          <p:nvPr/>
        </p:nvSpPr>
        <p:spPr bwMode="auto">
          <a:xfrm>
            <a:off x="6831013" y="-6858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078924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ar-SA" dirty="0">
                <a:solidFill>
                  <a:schemeClr val="tx1"/>
                </a:solidFill>
                <a:latin typeface="+mn-lt"/>
                <a:ea typeface="+mn-ea"/>
                <a:cs typeface="+mn-cs"/>
              </a:rPr>
              <a:t>الفصيلة الصنوبرية  </a:t>
            </a:r>
            <a:r>
              <a:rPr lang="en-US" dirty="0" err="1">
                <a:solidFill>
                  <a:schemeClr val="tx1"/>
                </a:solidFill>
                <a:latin typeface="+mn-lt"/>
                <a:ea typeface="+mn-ea"/>
                <a:cs typeface="+mn-cs"/>
              </a:rPr>
              <a:t>Pinaceae</a:t>
            </a:r>
            <a:endParaRPr lang="en-US" dirty="0"/>
          </a:p>
        </p:txBody>
      </p:sp>
      <p:sp>
        <p:nvSpPr>
          <p:cNvPr id="93187" name="عنصر نائب للمحتوى 2"/>
          <p:cNvSpPr>
            <a:spLocks noGrp="1"/>
          </p:cNvSpPr>
          <p:nvPr>
            <p:ph idx="1"/>
          </p:nvPr>
        </p:nvSpPr>
        <p:spPr/>
        <p:txBody>
          <a:bodyPr/>
          <a:lstStyle/>
          <a:p>
            <a:pPr algn="just"/>
            <a:r>
              <a:rPr lang="ar-SA"/>
              <a:t>يتم الحصول على التربنتين الطبي بتقطير زيت التربنتين بواسطة الجرف ببخار الماء, أما الخلاصة التي تبقى بعد التقطير فتسخن لدرجة لا تتجاوز 180 للتخلص من الماء ثم ترشح وهي ساخنة وتصب في قوالب خاصة وتترك لتتجمد فتعطي القلفونة الطبية.</a:t>
            </a:r>
            <a:endParaRPr lang="en-US"/>
          </a:p>
          <a:p>
            <a:pPr algn="just"/>
            <a:r>
              <a:rPr lang="ar-SA"/>
              <a:t>يحتوي زيت التربنتين بشكل رئيسي على ألفا وبيتا بينين أيضا على الليمونين والكامفين يستعمل بشكل رئيسي كمقشع ومطهر تنفسي كما أنه يستعمل كمحمر للجلد.</a:t>
            </a:r>
            <a:endParaRPr lang="en-US"/>
          </a:p>
          <a:p>
            <a:pPr algn="just">
              <a:buFontTx/>
              <a:buNone/>
            </a:pPr>
            <a:endParaRPr lang="en-US"/>
          </a:p>
        </p:txBody>
      </p:sp>
    </p:spTree>
    <p:extLst>
      <p:ext uri="{BB962C8B-B14F-4D97-AF65-F5344CB8AC3E}">
        <p14:creationId xmlns:p14="http://schemas.microsoft.com/office/powerpoint/2010/main" val="3535109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ar-SA" dirty="0">
                <a:solidFill>
                  <a:schemeClr val="tx1"/>
                </a:solidFill>
                <a:latin typeface="+mn-lt"/>
                <a:ea typeface="+mn-ea"/>
                <a:cs typeface="+mn-cs"/>
              </a:rPr>
              <a:t>الفصيلة الصنوبرية  </a:t>
            </a:r>
            <a:r>
              <a:rPr lang="en-US" dirty="0" err="1">
                <a:solidFill>
                  <a:schemeClr val="tx1"/>
                </a:solidFill>
                <a:latin typeface="+mn-lt"/>
                <a:ea typeface="+mn-ea"/>
                <a:cs typeface="+mn-cs"/>
              </a:rPr>
              <a:t>Pinaceae</a:t>
            </a:r>
            <a:endParaRPr lang="en-US" dirty="0"/>
          </a:p>
        </p:txBody>
      </p:sp>
      <p:sp>
        <p:nvSpPr>
          <p:cNvPr id="94211" name="عنصر نائب للمحتوى 2"/>
          <p:cNvSpPr>
            <a:spLocks noGrp="1"/>
          </p:cNvSpPr>
          <p:nvPr>
            <p:ph idx="1"/>
          </p:nvPr>
        </p:nvSpPr>
        <p:spPr/>
        <p:txBody>
          <a:bodyPr/>
          <a:lstStyle/>
          <a:p>
            <a:pPr algn="just"/>
            <a:r>
              <a:rPr lang="ar-SA"/>
              <a:t>أما القلفونة فهي تتألف بشكل رئيسي من ريزينات زيتية مكونة من حموض ثنائية التربين أيضا أغوال أحادية التربين والنصف وثنائية التربين, تستعمل لخواصها اللاصقة والفعالة على السطح.</a:t>
            </a:r>
            <a:endParaRPr lang="en-US"/>
          </a:p>
          <a:p>
            <a:pPr algn="just">
              <a:buFontTx/>
              <a:buNone/>
            </a:pPr>
            <a:endParaRPr lang="en-US"/>
          </a:p>
        </p:txBody>
      </p:sp>
      <p:pic>
        <p:nvPicPr>
          <p:cNvPr id="94212" name="Picture 12" descr="http://images.geant-beaux-arts.fr/out/pictures/details/1/pboxx-pixelboxx-1623076/resinecolopha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36391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201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عنصر نائب للمحتوى 2"/>
          <p:cNvSpPr>
            <a:spLocks noGrp="1"/>
          </p:cNvSpPr>
          <p:nvPr>
            <p:ph idx="1"/>
          </p:nvPr>
        </p:nvSpPr>
        <p:spPr/>
        <p:txBody>
          <a:bodyPr/>
          <a:lstStyle/>
          <a:p>
            <a:r>
              <a:rPr lang="ar-SY"/>
              <a:t>براعم الصنوبر الحراجي </a:t>
            </a:r>
            <a:r>
              <a:rPr lang="en-US" i="1"/>
              <a:t>Pinus maritime </a:t>
            </a:r>
            <a:r>
              <a:rPr lang="ar-SY"/>
              <a:t>, تحوي غليكوزيد يسمى كونفيروزيد يعطي بالاماهة الغلوكوز والكونيفرول – </a:t>
            </a:r>
            <a:r>
              <a:rPr lang="ar-SA"/>
              <a:t>يحتوي أيضا </a:t>
            </a:r>
            <a:r>
              <a:rPr lang="ar-SY"/>
              <a:t>بينيتول.</a:t>
            </a:r>
            <a:endParaRPr lang="en-US"/>
          </a:p>
          <a:p>
            <a:r>
              <a:rPr lang="ar-SY"/>
              <a:t>يستعمل العقار كمطهر ومقشع تنفسي كما أن له تأثير مدر.</a:t>
            </a:r>
            <a:endParaRPr lang="en-US"/>
          </a:p>
          <a:p>
            <a:endParaRPr lang="en-US"/>
          </a:p>
        </p:txBody>
      </p:sp>
      <p:sp>
        <p:nvSpPr>
          <p:cNvPr id="12292" name="AutoShape 10" descr="http://upload.wikimedia.org/wikipedia/commons/thumb/3/3e/Rosin.JPG/200px-Rosin.JPG">
            <a:hlinkClick r:id="rId3"/>
          </p:cNvPr>
          <p:cNvSpPr>
            <a:spLocks noChangeAspect="1" noChangeArrowheads="1"/>
          </p:cNvSpPr>
          <p:nvPr/>
        </p:nvSpPr>
        <p:spPr bwMode="auto">
          <a:xfrm>
            <a:off x="6831013" y="-6858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1229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en-US">
              <a:solidFill>
                <a:srgbClr val="000000"/>
              </a:solidFill>
            </a:endParaRPr>
          </a:p>
        </p:txBody>
      </p:sp>
      <p:graphicFrame>
        <p:nvGraphicFramePr>
          <p:cNvPr id="12290" name="Object 5"/>
          <p:cNvGraphicFramePr>
            <a:graphicFrameLocks noChangeAspect="1"/>
          </p:cNvGraphicFramePr>
          <p:nvPr/>
        </p:nvGraphicFramePr>
        <p:xfrm>
          <a:off x="1209675" y="4005263"/>
          <a:ext cx="6457950" cy="2287587"/>
        </p:xfrm>
        <a:graphic>
          <a:graphicData uri="http://schemas.openxmlformats.org/presentationml/2006/ole">
            <mc:AlternateContent xmlns:mc="http://schemas.openxmlformats.org/markup-compatibility/2006">
              <mc:Choice xmlns:v="urn:schemas-microsoft-com:vml" Requires="v">
                <p:oleObj spid="_x0000_s8193" name="CS ChemDraw Drawing" r:id="rId4" imgW="3033704" imgH="1080040" progId="ChemDraw.Document.6.0">
                  <p:embed/>
                </p:oleObj>
              </mc:Choice>
              <mc:Fallback>
                <p:oleObj name="CS ChemDraw Drawing" r:id="rId4" imgW="3033704" imgH="1080040" progId="ChemDraw.Document.6.0">
                  <p:embed/>
                  <p:pic>
                    <p:nvPicPr>
                      <p:cNvPr id="1229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675" y="4005263"/>
                        <a:ext cx="6457950" cy="228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عنوان 1"/>
          <p:cNvSpPr>
            <a:spLocks noGrp="1"/>
          </p:cNvSpPr>
          <p:nvPr>
            <p:ph type="title"/>
          </p:nvPr>
        </p:nvSpPr>
        <p:spPr/>
        <p:txBody>
          <a:bodyPr/>
          <a:lstStyle/>
          <a:p>
            <a:pPr>
              <a:defRPr/>
            </a:pPr>
            <a:r>
              <a:rPr lang="ar-SA" dirty="0">
                <a:solidFill>
                  <a:schemeClr val="tx1"/>
                </a:solidFill>
                <a:latin typeface="+mn-lt"/>
                <a:ea typeface="+mn-ea"/>
                <a:cs typeface="+mn-cs"/>
              </a:rPr>
              <a:t>الفصيلة الصنوبرية  </a:t>
            </a:r>
            <a:r>
              <a:rPr lang="en-US" dirty="0" err="1">
                <a:solidFill>
                  <a:schemeClr val="tx1"/>
                </a:solidFill>
                <a:latin typeface="+mn-lt"/>
                <a:ea typeface="+mn-ea"/>
                <a:cs typeface="+mn-cs"/>
              </a:rPr>
              <a:t>Pinaceae</a:t>
            </a:r>
            <a:endParaRPr lang="en-US" dirty="0"/>
          </a:p>
        </p:txBody>
      </p:sp>
    </p:spTree>
    <p:extLst>
      <p:ext uri="{BB962C8B-B14F-4D97-AF65-F5344CB8AC3E}">
        <p14:creationId xmlns:p14="http://schemas.microsoft.com/office/powerpoint/2010/main" val="800355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عنصر نائب للمحتوى 2"/>
          <p:cNvSpPr>
            <a:spLocks noGrp="1"/>
          </p:cNvSpPr>
          <p:nvPr>
            <p:ph idx="1"/>
          </p:nvPr>
        </p:nvSpPr>
        <p:spPr/>
        <p:txBody>
          <a:bodyPr/>
          <a:lstStyle/>
          <a:p>
            <a:pPr algn="just"/>
            <a:r>
              <a:rPr lang="ar-SY" b="1"/>
              <a:t>القطران النباتي</a:t>
            </a:r>
            <a:r>
              <a:rPr lang="ar-SY"/>
              <a:t>: ينتج عن تقطير أخشاب الصنوبر الحراجي يحتوي على:</a:t>
            </a:r>
            <a:endParaRPr lang="en-US"/>
          </a:p>
          <a:p>
            <a:pPr algn="just"/>
            <a:r>
              <a:rPr lang="ar-SY"/>
              <a:t>حموض راتنجية: حمض الأبيتيك – حموض عضوية: حمض النمل, حمض الخل وحمض الفاليريان – مركبات فينولية (الاهم): فورفورال, غاياكول, بيروكاتشول ....الخ.</a:t>
            </a:r>
            <a:endParaRPr lang="en-US"/>
          </a:p>
          <a:p>
            <a:pPr algn="just"/>
            <a:r>
              <a:rPr lang="ar-SY"/>
              <a:t>له تأثير مقشع ومطهر تنفسي – يستعمل موضعيا في العديد من الآفات الجلدية.</a:t>
            </a:r>
            <a:endParaRPr lang="en-US"/>
          </a:p>
          <a:p>
            <a:pPr algn="just"/>
            <a:endParaRPr lang="en-US"/>
          </a:p>
        </p:txBody>
      </p:sp>
      <p:sp>
        <p:nvSpPr>
          <p:cNvPr id="4" name="عنوان 1"/>
          <p:cNvSpPr>
            <a:spLocks noGrp="1"/>
          </p:cNvSpPr>
          <p:nvPr>
            <p:ph type="title"/>
          </p:nvPr>
        </p:nvSpPr>
        <p:spPr/>
        <p:txBody>
          <a:bodyPr/>
          <a:lstStyle/>
          <a:p>
            <a:pPr>
              <a:defRPr/>
            </a:pPr>
            <a:r>
              <a:rPr lang="ar-SA" dirty="0">
                <a:solidFill>
                  <a:schemeClr val="tx1"/>
                </a:solidFill>
                <a:latin typeface="+mn-lt"/>
                <a:ea typeface="+mn-ea"/>
                <a:cs typeface="+mn-cs"/>
              </a:rPr>
              <a:t>الفصيلة الصنوبرية  </a:t>
            </a:r>
            <a:r>
              <a:rPr lang="en-US" dirty="0" err="1">
                <a:solidFill>
                  <a:schemeClr val="tx1"/>
                </a:solidFill>
                <a:latin typeface="+mn-lt"/>
                <a:ea typeface="+mn-ea"/>
                <a:cs typeface="+mn-cs"/>
              </a:rPr>
              <a:t>Pinaceae</a:t>
            </a:r>
            <a:endParaRPr lang="en-US" dirty="0"/>
          </a:p>
        </p:txBody>
      </p:sp>
    </p:spTree>
    <p:extLst>
      <p:ext uri="{BB962C8B-B14F-4D97-AF65-F5344CB8AC3E}">
        <p14:creationId xmlns:p14="http://schemas.microsoft.com/office/powerpoint/2010/main" val="1460362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عنصر نائب للمحتوى 2"/>
          <p:cNvSpPr>
            <a:spLocks noGrp="1"/>
          </p:cNvSpPr>
          <p:nvPr>
            <p:ph idx="1"/>
          </p:nvPr>
        </p:nvSpPr>
        <p:spPr/>
        <p:txBody>
          <a:bodyPr/>
          <a:lstStyle/>
          <a:p>
            <a:pPr algn="just"/>
            <a:r>
              <a:rPr lang="ar-SY" b="1"/>
              <a:t>الريزينات الزيتية الطبيعية</a:t>
            </a:r>
            <a:r>
              <a:rPr lang="ar-SY"/>
              <a:t>: مركبات ذات قوام رخو أو نصف سائل, عبارة عن مزيج من الزيوت العطرية والريزينات. </a:t>
            </a:r>
            <a:endParaRPr lang="en-US"/>
          </a:p>
          <a:p>
            <a:pPr algn="just"/>
            <a:r>
              <a:rPr lang="ar-SY" b="1"/>
              <a:t>الريزين</a:t>
            </a:r>
            <a:r>
              <a:rPr lang="ar-SY"/>
              <a:t>: البقية الناتجة بعد تقطير أي ريزين زيتي, الريزينات مكونة من مزيج من مركبات تربينية وغليكوزيدات معقدة.</a:t>
            </a:r>
            <a:endParaRPr lang="en-US"/>
          </a:p>
          <a:p>
            <a:pPr algn="just"/>
            <a:r>
              <a:rPr lang="ar-SY" b="1"/>
              <a:t>البلاسم</a:t>
            </a:r>
            <a:r>
              <a:rPr lang="ar-SY"/>
              <a:t>: ريزينات زيتية تحوي كميات مهمة من حمض البنزوئيك وحمض السينامي  واستراتهما.</a:t>
            </a:r>
            <a:endParaRPr lang="en-US"/>
          </a:p>
          <a:p>
            <a:pPr algn="just"/>
            <a:endParaRPr lang="en-US"/>
          </a:p>
        </p:txBody>
      </p:sp>
      <p:sp>
        <p:nvSpPr>
          <p:cNvPr id="4" name="عنوان 1"/>
          <p:cNvSpPr>
            <a:spLocks noGrp="1"/>
          </p:cNvSpPr>
          <p:nvPr>
            <p:ph type="title"/>
          </p:nvPr>
        </p:nvSpPr>
        <p:spPr/>
        <p:txBody>
          <a:bodyPr/>
          <a:lstStyle/>
          <a:p>
            <a:pPr>
              <a:defRPr/>
            </a:pPr>
            <a:r>
              <a:rPr lang="ar-SA" dirty="0">
                <a:solidFill>
                  <a:schemeClr val="tx1"/>
                </a:solidFill>
                <a:latin typeface="+mn-lt"/>
                <a:ea typeface="+mn-ea"/>
                <a:cs typeface="+mn-cs"/>
              </a:rPr>
              <a:t>الفصيلة الصنوبرية  </a:t>
            </a:r>
            <a:r>
              <a:rPr lang="en-US" dirty="0" err="1">
                <a:solidFill>
                  <a:schemeClr val="tx1"/>
                </a:solidFill>
                <a:latin typeface="+mn-lt"/>
                <a:ea typeface="+mn-ea"/>
                <a:cs typeface="+mn-cs"/>
              </a:rPr>
              <a:t>Pinaceae</a:t>
            </a:r>
            <a:endParaRPr lang="en-US" dirty="0"/>
          </a:p>
        </p:txBody>
      </p:sp>
    </p:spTree>
    <p:extLst>
      <p:ext uri="{BB962C8B-B14F-4D97-AF65-F5344CB8AC3E}">
        <p14:creationId xmlns:p14="http://schemas.microsoft.com/office/powerpoint/2010/main" val="111351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890711"/>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Y"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دور لدى النبات</a:t>
            </a:r>
            <a:r>
              <a:rPr kumimoji="0" lang="ar-SY"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في جذب الحشرات التي تساعد على التلقيح, سمية مباشرة على الأعداء بإبعاد المعتدين أو بجذب أعداء الأعداء, دور في التأقلم عند الأحياء الأخرى (إزالة سمية), تخصيص و استعمال الزيوت العطرية من قبل الحشرات المعتدية </a:t>
            </a:r>
            <a:endParaRPr kumimoji="0" lang="fr-FR"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r-FR" sz="3200" dirty="0">
              <a:latin typeface="Arial" pitchFamily="34" charset="0"/>
              <a:cs typeface="Arial" pitchFamily="34" charset="0"/>
            </a:endParaRPr>
          </a:p>
          <a:p>
            <a:pPr algn="justLow" rtl="1" fontAlgn="base">
              <a:spcBef>
                <a:spcPct val="0"/>
              </a:spcBef>
              <a:spcAft>
                <a:spcPct val="0"/>
              </a:spcAft>
            </a:pPr>
            <a:r>
              <a:rPr lang="ar-SY" sz="3200" b="1" u="sng" dirty="0"/>
              <a:t>الاستعمال من قبل البشر</a:t>
            </a:r>
            <a:r>
              <a:rPr lang="ar-SY" sz="3200" dirty="0"/>
              <a:t> للنباتات بالزيوت العطرية المستخلصة قديما جدا</a:t>
            </a:r>
            <a:r>
              <a:rPr lang="en-US" sz="3200" dirty="0" err="1"/>
              <a:t>Alambic</a:t>
            </a:r>
            <a:r>
              <a:rPr lang="en-US" sz="3200" dirty="0"/>
              <a:t> </a:t>
            </a:r>
            <a:r>
              <a:rPr lang="ar-SY" sz="3200" dirty="0" err="1"/>
              <a:t>الألامبيك</a:t>
            </a:r>
            <a:r>
              <a:rPr lang="ar-SY" sz="3200" dirty="0"/>
              <a:t> وجد منذ القرن ال10 من قبل طبيب وكيميائي عربي</a:t>
            </a:r>
            <a:endParaRPr lang="fr-FR" sz="3200" dirty="0"/>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Y"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9771"/>
            <a:ext cx="9144000"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lang="fr-FR" sz="3200" dirty="0">
              <a:latin typeface="Arial" pitchFamily="34" charset="0"/>
              <a:cs typeface="Arial" pitchFamily="34" charset="0"/>
            </a:endParaRPr>
          </a:p>
          <a:p>
            <a:pPr algn="r" rtl="1" fontAlgn="base">
              <a:spcBef>
                <a:spcPct val="0"/>
              </a:spcBef>
              <a:spcAft>
                <a:spcPct val="0"/>
              </a:spcAft>
            </a:pPr>
            <a:r>
              <a:rPr lang="ar-SY" sz="3200" b="1" u="sng" dirty="0"/>
              <a:t>الاستعمال من قبل البشر</a:t>
            </a:r>
            <a:endParaRPr lang="fr-FR" sz="3200" b="1" u="sng" dirty="0"/>
          </a:p>
          <a:p>
            <a:pPr algn="r" rtl="1" fontAlgn="base">
              <a:spcBef>
                <a:spcPct val="0"/>
              </a:spcBef>
              <a:spcAft>
                <a:spcPct val="0"/>
              </a:spcAft>
            </a:pPr>
            <a:endParaRPr lang="fr-FR" sz="3200" dirty="0"/>
          </a:p>
          <a:p>
            <a:pPr algn="r" rtl="1" fontAlgn="base">
              <a:spcBef>
                <a:spcPct val="0"/>
              </a:spcBef>
              <a:spcAft>
                <a:spcPct val="0"/>
              </a:spcAft>
              <a:buFont typeface="Wingdings" pitchFamily="2" charset="2"/>
              <a:buChar char="§"/>
            </a:pPr>
            <a:r>
              <a:rPr lang="fr-FR" sz="3200" dirty="0"/>
              <a:t> </a:t>
            </a:r>
            <a:r>
              <a:rPr lang="ar-SY" sz="3200" dirty="0"/>
              <a:t>استعمالات عديدة : صحة جسدية (زيوت عطرية), الزيوت العطرية أو النباتات الحاوية عليها←طب الحميات التقليدية, النباتات الحاوية على زيوت عطرية تستخدم كبهارات أو منكهات غذائية و صناعية.</a:t>
            </a:r>
            <a:endParaRPr lang="fr-FR" sz="3200" dirty="0"/>
          </a:p>
          <a:p>
            <a:pPr lvl="0" algn="r" rtl="1"/>
            <a:endParaRPr lang="fr-FR" sz="1000" dirty="0"/>
          </a:p>
          <a:p>
            <a:pPr lvl="0" algn="r" rtl="1">
              <a:buFont typeface="Wingdings" pitchFamily="2" charset="2"/>
              <a:buChar char="§"/>
            </a:pPr>
            <a:r>
              <a:rPr lang="fr-FR" sz="3200" dirty="0"/>
              <a:t> </a:t>
            </a:r>
            <a:r>
              <a:rPr lang="ar-SY" sz="3200" dirty="0"/>
              <a:t>الاستعمالات الأساسية الحالية : مجال العطور , التجميل, الصناعات الغذائية.</a:t>
            </a:r>
            <a:endParaRPr lang="fr-FR" sz="3200" dirty="0"/>
          </a:p>
          <a:p>
            <a:pPr lvl="0" algn="r" rtl="1"/>
            <a:endParaRPr lang="fr-FR" sz="1000" dirty="0"/>
          </a:p>
          <a:p>
            <a:pPr lvl="0" algn="r" rtl="1">
              <a:buFont typeface="Wingdings" pitchFamily="2" charset="2"/>
              <a:buChar char="§"/>
            </a:pPr>
            <a:r>
              <a:rPr lang="fr-FR" sz="3200" dirty="0"/>
              <a:t> </a:t>
            </a:r>
            <a:r>
              <a:rPr lang="ar-SY" sz="3200" dirty="0"/>
              <a:t>جانب ثقافي.</a:t>
            </a:r>
            <a:endParaRPr lang="fr-FR" sz="3200" dirty="0"/>
          </a:p>
          <a:p>
            <a:pPr lvl="0" algn="r" rtl="1"/>
            <a:endParaRPr lang="fr-FR" sz="1000" dirty="0"/>
          </a:p>
          <a:p>
            <a:pPr lvl="0" algn="r" rtl="1">
              <a:buFont typeface="Wingdings" pitchFamily="2" charset="2"/>
              <a:buChar char="§"/>
            </a:pPr>
            <a:r>
              <a:rPr lang="fr-FR" sz="3200" dirty="0"/>
              <a:t> </a:t>
            </a:r>
            <a:r>
              <a:rPr lang="ar-SY" sz="3200" dirty="0"/>
              <a:t>سوق الزيوت العطرية : استهلاك سنوي في فرنسا 200 طن إكليل الجبل, 1200 طن كبش القرنفل بشكل أساسي من أجل استخلاص الزيوت العطرية, الإنتاج العالمي من الزيوت العطرية يقدر ب 2500 طن من البرتقال الحلو, 4000طن من النعنع الفلفلي.</a:t>
            </a:r>
            <a:endParaRPr lang="fr-FR" sz="32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3595</Words>
  <Application>Microsoft Office PowerPoint</Application>
  <PresentationFormat>On-screen Show (4:3)</PresentationFormat>
  <Paragraphs>397</Paragraphs>
  <Slides>79</Slides>
  <Notes>40</Notes>
  <HiddenSlides>0</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Thème Office</vt:lpstr>
      <vt:lpstr>تصميم افتراضي</vt:lpstr>
      <vt:lpstr> الزيوت العطرية</vt:lpstr>
      <vt:lpstr>PowerPoint Presentation</vt:lpstr>
      <vt:lpstr> تركيب الزيوت العطرية والتوزع لدى النباتات  الزيوت العطرية هي مزيج من مركبات طيارة غير قطبية ذات رائحة عطرية تنتمي للفئات الكيميائية التالية:  - تربينات بكتلة جزيئية منخفضة :  نصف تربينية , وحيدة التربين   و وحيدة التربين و نصف   - مشتقات الفنيل بروبان←أحيانا تركيب مختلط. ألكانات, مركبات كبريتية أو آزوتية بأوزان جزيئية منخفضة.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نباتات الفصيلة الخيمية Apiaceae </vt:lpstr>
      <vt:lpstr>PowerPoint Presentation</vt:lpstr>
      <vt:lpstr>  نباتات الفصيلة الخيمية Apiaceae </vt:lpstr>
      <vt:lpstr>  نباتات الفصيلة الخيمية Apiaceae </vt:lpstr>
      <vt:lpstr>PowerPoint Presentation</vt:lpstr>
      <vt:lpstr> نباتات الفصيلة النجمية Asteraceaes  </vt:lpstr>
      <vt:lpstr>PowerPoint Presentation</vt:lpstr>
      <vt:lpstr> نباتات الفصيلة النجمية Asteraceaes  </vt:lpstr>
      <vt:lpstr>PowerPoint Presentation</vt:lpstr>
      <vt:lpstr> نباتات الفصيلة الشفوية Lamiaceae  </vt:lpstr>
      <vt:lpstr>PowerPoint Presentation</vt:lpstr>
      <vt:lpstr> نباتات الفصيلة الشفوية Lamiaceae  </vt:lpstr>
      <vt:lpstr>PowerPoint Presentation</vt:lpstr>
      <vt:lpstr> نباتات الفصيلة الشفوية Lamiaceae  </vt:lpstr>
      <vt:lpstr>PowerPoint Presentation</vt:lpstr>
      <vt:lpstr> نباتات الفصيلة الشفوية Lamiaceae  </vt:lpstr>
      <vt:lpstr>PowerPoint Presentation</vt:lpstr>
      <vt:lpstr> نباتات الفصيلة الشفوية Lamiaceae  </vt:lpstr>
      <vt:lpstr> نباتات الفصيلة الشفوية Lamiaceae  </vt:lpstr>
      <vt:lpstr> الفصيلة الغارية Lauraceae </vt:lpstr>
      <vt:lpstr>PowerPoint Presentation</vt:lpstr>
      <vt:lpstr> الفصيلة الغارية Lauraceae </vt:lpstr>
      <vt:lpstr>PowerPoint Presentation</vt:lpstr>
      <vt:lpstr>  الفصيلة اللآسية Myrtaceae </vt:lpstr>
      <vt:lpstr>PowerPoint Presentation</vt:lpstr>
      <vt:lpstr>  الفصيلة اللآسية Myrtaceae </vt:lpstr>
      <vt:lpstr>PowerPoint Presentation</vt:lpstr>
      <vt:lpstr>الفصيلة السروية Cupressaceae </vt:lpstr>
      <vt:lpstr>الفصيلة السروية Cupressaceae </vt:lpstr>
      <vt:lpstr>الفصيلة الزنجبيليةZingibiraceae </vt:lpstr>
      <vt:lpstr>PowerPoint Presentation</vt:lpstr>
      <vt:lpstr>الفصيلة الصنوبرية  Pinaceae</vt:lpstr>
      <vt:lpstr>PowerPoint Presentation</vt:lpstr>
      <vt:lpstr>PowerPoint Presentation</vt:lpstr>
      <vt:lpstr>الفصيلة الصنوبرية  Pinaceae</vt:lpstr>
      <vt:lpstr>الفصيلة الصنوبرية  Pinaceae</vt:lpstr>
      <vt:lpstr>الفصيلة الصنوبرية  Pinaceae</vt:lpstr>
      <vt:lpstr>الفصيلة الصنوبرية  Pinaceae</vt:lpstr>
      <vt:lpstr>الفصيلة الصنوبرية  Pinaceae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dima md</cp:lastModifiedBy>
  <cp:revision>106</cp:revision>
  <dcterms:created xsi:type="dcterms:W3CDTF">2011-02-22T10:39:55Z</dcterms:created>
  <dcterms:modified xsi:type="dcterms:W3CDTF">2023-01-14T07:14:34Z</dcterms:modified>
</cp:coreProperties>
</file>