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27356D-BC4B-4AE0-B119-DDFD978A9821}" type="datetimeFigureOut">
              <a:rPr lang="en-US" smtClean="0"/>
              <a:t>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79E0B9-B95C-4637-B2EC-BDD7C4863D4F}" type="slidenum">
              <a:rPr lang="en-US" smtClean="0"/>
              <a:t>‹#›</a:t>
            </a:fld>
            <a:endParaRPr lang="en-US"/>
          </a:p>
        </p:txBody>
      </p:sp>
    </p:spTree>
    <p:extLst>
      <p:ext uri="{BB962C8B-B14F-4D97-AF65-F5344CB8AC3E}">
        <p14:creationId xmlns:p14="http://schemas.microsoft.com/office/powerpoint/2010/main" val="4159210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2C256-11F4-448C-A8E6-4F3A4E2E30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BE57A6-8E9D-429A-B054-D6047CB742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F64177-F2C8-4ACF-AFBD-82527E4297C5}"/>
              </a:ext>
            </a:extLst>
          </p:cNvPr>
          <p:cNvSpPr>
            <a:spLocks noGrp="1"/>
          </p:cNvSpPr>
          <p:nvPr>
            <p:ph type="dt" sz="half" idx="10"/>
          </p:nvPr>
        </p:nvSpPr>
        <p:spPr/>
        <p:txBody>
          <a:bodyPr/>
          <a:lstStyle/>
          <a:p>
            <a:fld id="{1A5D6B17-F12D-4691-A178-85E7B352EF88}" type="datetimeFigureOut">
              <a:rPr lang="en-US" smtClean="0"/>
              <a:t>1/30/2023</a:t>
            </a:fld>
            <a:endParaRPr lang="en-US"/>
          </a:p>
        </p:txBody>
      </p:sp>
      <p:sp>
        <p:nvSpPr>
          <p:cNvPr id="5" name="Footer Placeholder 4">
            <a:extLst>
              <a:ext uri="{FF2B5EF4-FFF2-40B4-BE49-F238E27FC236}">
                <a16:creationId xmlns:a16="http://schemas.microsoft.com/office/drawing/2014/main" id="{967A0CA8-F715-4F6A-B7D8-BB173B5AD5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B3CD6F-DC56-45EF-A5C4-0B4D0941C14C}"/>
              </a:ext>
            </a:extLst>
          </p:cNvPr>
          <p:cNvSpPr>
            <a:spLocks noGrp="1"/>
          </p:cNvSpPr>
          <p:nvPr>
            <p:ph type="sldNum" sz="quarter" idx="12"/>
          </p:nvPr>
        </p:nvSpPr>
        <p:spPr/>
        <p:txBody>
          <a:bodyPr/>
          <a:lstStyle/>
          <a:p>
            <a:fld id="{F2DEC28D-54D4-4785-ABA8-4C39A3606371}" type="slidenum">
              <a:rPr lang="en-US" smtClean="0"/>
              <a:t>‹#›</a:t>
            </a:fld>
            <a:endParaRPr lang="en-US"/>
          </a:p>
        </p:txBody>
      </p:sp>
    </p:spTree>
    <p:extLst>
      <p:ext uri="{BB962C8B-B14F-4D97-AF65-F5344CB8AC3E}">
        <p14:creationId xmlns:p14="http://schemas.microsoft.com/office/powerpoint/2010/main" val="101370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A6882-D821-4E10-A9F5-34DD8CCF54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C3063-38AC-47F1-92E1-5D274C1693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B25627-D8AD-416E-90C5-5F983B446571}"/>
              </a:ext>
            </a:extLst>
          </p:cNvPr>
          <p:cNvSpPr>
            <a:spLocks noGrp="1"/>
          </p:cNvSpPr>
          <p:nvPr>
            <p:ph type="dt" sz="half" idx="10"/>
          </p:nvPr>
        </p:nvSpPr>
        <p:spPr/>
        <p:txBody>
          <a:bodyPr/>
          <a:lstStyle/>
          <a:p>
            <a:fld id="{1A5D6B17-F12D-4691-A178-85E7B352EF88}" type="datetimeFigureOut">
              <a:rPr lang="en-US" smtClean="0"/>
              <a:t>1/30/2023</a:t>
            </a:fld>
            <a:endParaRPr lang="en-US"/>
          </a:p>
        </p:txBody>
      </p:sp>
      <p:sp>
        <p:nvSpPr>
          <p:cNvPr id="5" name="Footer Placeholder 4">
            <a:extLst>
              <a:ext uri="{FF2B5EF4-FFF2-40B4-BE49-F238E27FC236}">
                <a16:creationId xmlns:a16="http://schemas.microsoft.com/office/drawing/2014/main" id="{62E6F73B-1B7E-4306-A3C4-E426045069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CEE37F-6B26-4668-AFEA-87B348B6A744}"/>
              </a:ext>
            </a:extLst>
          </p:cNvPr>
          <p:cNvSpPr>
            <a:spLocks noGrp="1"/>
          </p:cNvSpPr>
          <p:nvPr>
            <p:ph type="sldNum" sz="quarter" idx="12"/>
          </p:nvPr>
        </p:nvSpPr>
        <p:spPr/>
        <p:txBody>
          <a:bodyPr/>
          <a:lstStyle/>
          <a:p>
            <a:fld id="{F2DEC28D-54D4-4785-ABA8-4C39A3606371}" type="slidenum">
              <a:rPr lang="en-US" smtClean="0"/>
              <a:t>‹#›</a:t>
            </a:fld>
            <a:endParaRPr lang="en-US"/>
          </a:p>
        </p:txBody>
      </p:sp>
    </p:spTree>
    <p:extLst>
      <p:ext uri="{BB962C8B-B14F-4D97-AF65-F5344CB8AC3E}">
        <p14:creationId xmlns:p14="http://schemas.microsoft.com/office/powerpoint/2010/main" val="18833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9AC575-2360-4BEC-8373-8040BAF642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8D05D1-29AF-4004-8D34-552F13F9EA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DFEFB3-D10C-42A0-B765-36258CEE05CE}"/>
              </a:ext>
            </a:extLst>
          </p:cNvPr>
          <p:cNvSpPr>
            <a:spLocks noGrp="1"/>
          </p:cNvSpPr>
          <p:nvPr>
            <p:ph type="dt" sz="half" idx="10"/>
          </p:nvPr>
        </p:nvSpPr>
        <p:spPr/>
        <p:txBody>
          <a:bodyPr/>
          <a:lstStyle/>
          <a:p>
            <a:fld id="{1A5D6B17-F12D-4691-A178-85E7B352EF88}" type="datetimeFigureOut">
              <a:rPr lang="en-US" smtClean="0"/>
              <a:t>1/30/2023</a:t>
            </a:fld>
            <a:endParaRPr lang="en-US"/>
          </a:p>
        </p:txBody>
      </p:sp>
      <p:sp>
        <p:nvSpPr>
          <p:cNvPr id="5" name="Footer Placeholder 4">
            <a:extLst>
              <a:ext uri="{FF2B5EF4-FFF2-40B4-BE49-F238E27FC236}">
                <a16:creationId xmlns:a16="http://schemas.microsoft.com/office/drawing/2014/main" id="{7F891F7D-3B74-4463-9668-7468393182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68344F-1B4B-4EFD-9D3A-4C2FC0D0688E}"/>
              </a:ext>
            </a:extLst>
          </p:cNvPr>
          <p:cNvSpPr>
            <a:spLocks noGrp="1"/>
          </p:cNvSpPr>
          <p:nvPr>
            <p:ph type="sldNum" sz="quarter" idx="12"/>
          </p:nvPr>
        </p:nvSpPr>
        <p:spPr/>
        <p:txBody>
          <a:bodyPr/>
          <a:lstStyle/>
          <a:p>
            <a:fld id="{F2DEC28D-54D4-4785-ABA8-4C39A3606371}" type="slidenum">
              <a:rPr lang="en-US" smtClean="0"/>
              <a:t>‹#›</a:t>
            </a:fld>
            <a:endParaRPr lang="en-US"/>
          </a:p>
        </p:txBody>
      </p:sp>
    </p:spTree>
    <p:extLst>
      <p:ext uri="{BB962C8B-B14F-4D97-AF65-F5344CB8AC3E}">
        <p14:creationId xmlns:p14="http://schemas.microsoft.com/office/powerpoint/2010/main" val="3372128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B2628-7AA7-4AE8-911C-84E24A1BCF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AD35C7-4B4D-4938-94C5-574CD23415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08689-56B5-422A-AF62-41C42F1BE353}"/>
              </a:ext>
            </a:extLst>
          </p:cNvPr>
          <p:cNvSpPr>
            <a:spLocks noGrp="1"/>
          </p:cNvSpPr>
          <p:nvPr>
            <p:ph type="dt" sz="half" idx="10"/>
          </p:nvPr>
        </p:nvSpPr>
        <p:spPr/>
        <p:txBody>
          <a:bodyPr/>
          <a:lstStyle/>
          <a:p>
            <a:fld id="{1A5D6B17-F12D-4691-A178-85E7B352EF88}" type="datetimeFigureOut">
              <a:rPr lang="en-US" smtClean="0"/>
              <a:t>1/30/2023</a:t>
            </a:fld>
            <a:endParaRPr lang="en-US"/>
          </a:p>
        </p:txBody>
      </p:sp>
      <p:sp>
        <p:nvSpPr>
          <p:cNvPr id="5" name="Footer Placeholder 4">
            <a:extLst>
              <a:ext uri="{FF2B5EF4-FFF2-40B4-BE49-F238E27FC236}">
                <a16:creationId xmlns:a16="http://schemas.microsoft.com/office/drawing/2014/main" id="{8E9F3A71-6F96-4988-8F18-1B488CD0D0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F15D98-0643-4FFF-8303-92A753C0BAA5}"/>
              </a:ext>
            </a:extLst>
          </p:cNvPr>
          <p:cNvSpPr>
            <a:spLocks noGrp="1"/>
          </p:cNvSpPr>
          <p:nvPr>
            <p:ph type="sldNum" sz="quarter" idx="12"/>
          </p:nvPr>
        </p:nvSpPr>
        <p:spPr/>
        <p:txBody>
          <a:bodyPr/>
          <a:lstStyle/>
          <a:p>
            <a:fld id="{F2DEC28D-54D4-4785-ABA8-4C39A3606371}" type="slidenum">
              <a:rPr lang="en-US" smtClean="0"/>
              <a:t>‹#›</a:t>
            </a:fld>
            <a:endParaRPr lang="en-US"/>
          </a:p>
        </p:txBody>
      </p:sp>
    </p:spTree>
    <p:extLst>
      <p:ext uri="{BB962C8B-B14F-4D97-AF65-F5344CB8AC3E}">
        <p14:creationId xmlns:p14="http://schemas.microsoft.com/office/powerpoint/2010/main" val="970885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88594-73B7-477F-8904-A52872F58C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002BDE-2656-4A28-B0CF-107A119EB6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2552E0-9910-4B2A-B690-AD5736DD4FD6}"/>
              </a:ext>
            </a:extLst>
          </p:cNvPr>
          <p:cNvSpPr>
            <a:spLocks noGrp="1"/>
          </p:cNvSpPr>
          <p:nvPr>
            <p:ph type="dt" sz="half" idx="10"/>
          </p:nvPr>
        </p:nvSpPr>
        <p:spPr/>
        <p:txBody>
          <a:bodyPr/>
          <a:lstStyle/>
          <a:p>
            <a:fld id="{1A5D6B17-F12D-4691-A178-85E7B352EF88}" type="datetimeFigureOut">
              <a:rPr lang="en-US" smtClean="0"/>
              <a:t>1/30/2023</a:t>
            </a:fld>
            <a:endParaRPr lang="en-US"/>
          </a:p>
        </p:txBody>
      </p:sp>
      <p:sp>
        <p:nvSpPr>
          <p:cNvPr id="5" name="Footer Placeholder 4">
            <a:extLst>
              <a:ext uri="{FF2B5EF4-FFF2-40B4-BE49-F238E27FC236}">
                <a16:creationId xmlns:a16="http://schemas.microsoft.com/office/drawing/2014/main" id="{69F82CDC-1086-40C5-8E9D-4F094F4F93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81E89C-7717-4B22-8D94-1EFC35E507DA}"/>
              </a:ext>
            </a:extLst>
          </p:cNvPr>
          <p:cNvSpPr>
            <a:spLocks noGrp="1"/>
          </p:cNvSpPr>
          <p:nvPr>
            <p:ph type="sldNum" sz="quarter" idx="12"/>
          </p:nvPr>
        </p:nvSpPr>
        <p:spPr/>
        <p:txBody>
          <a:bodyPr/>
          <a:lstStyle/>
          <a:p>
            <a:fld id="{F2DEC28D-54D4-4785-ABA8-4C39A3606371}" type="slidenum">
              <a:rPr lang="en-US" smtClean="0"/>
              <a:t>‹#›</a:t>
            </a:fld>
            <a:endParaRPr lang="en-US"/>
          </a:p>
        </p:txBody>
      </p:sp>
    </p:spTree>
    <p:extLst>
      <p:ext uri="{BB962C8B-B14F-4D97-AF65-F5344CB8AC3E}">
        <p14:creationId xmlns:p14="http://schemas.microsoft.com/office/powerpoint/2010/main" val="3587728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54438-3FA5-4E69-B7FA-20294661E6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9D2E95-DD62-4C91-8839-B58E607CE7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6721A2-1D3C-4656-9852-A736A90B8C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B2C7E5-5E0A-493D-BCD7-277832749780}"/>
              </a:ext>
            </a:extLst>
          </p:cNvPr>
          <p:cNvSpPr>
            <a:spLocks noGrp="1"/>
          </p:cNvSpPr>
          <p:nvPr>
            <p:ph type="dt" sz="half" idx="10"/>
          </p:nvPr>
        </p:nvSpPr>
        <p:spPr/>
        <p:txBody>
          <a:bodyPr/>
          <a:lstStyle/>
          <a:p>
            <a:fld id="{1A5D6B17-F12D-4691-A178-85E7B352EF88}" type="datetimeFigureOut">
              <a:rPr lang="en-US" smtClean="0"/>
              <a:t>1/30/2023</a:t>
            </a:fld>
            <a:endParaRPr lang="en-US"/>
          </a:p>
        </p:txBody>
      </p:sp>
      <p:sp>
        <p:nvSpPr>
          <p:cNvPr id="6" name="Footer Placeholder 5">
            <a:extLst>
              <a:ext uri="{FF2B5EF4-FFF2-40B4-BE49-F238E27FC236}">
                <a16:creationId xmlns:a16="http://schemas.microsoft.com/office/drawing/2014/main" id="{C4124A73-4197-4CBB-9365-26411D9E49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F71FC1-4E9A-462B-84C2-09ADE29AB4FD}"/>
              </a:ext>
            </a:extLst>
          </p:cNvPr>
          <p:cNvSpPr>
            <a:spLocks noGrp="1"/>
          </p:cNvSpPr>
          <p:nvPr>
            <p:ph type="sldNum" sz="quarter" idx="12"/>
          </p:nvPr>
        </p:nvSpPr>
        <p:spPr/>
        <p:txBody>
          <a:bodyPr/>
          <a:lstStyle/>
          <a:p>
            <a:fld id="{F2DEC28D-54D4-4785-ABA8-4C39A3606371}" type="slidenum">
              <a:rPr lang="en-US" smtClean="0"/>
              <a:t>‹#›</a:t>
            </a:fld>
            <a:endParaRPr lang="en-US"/>
          </a:p>
        </p:txBody>
      </p:sp>
    </p:spTree>
    <p:extLst>
      <p:ext uri="{BB962C8B-B14F-4D97-AF65-F5344CB8AC3E}">
        <p14:creationId xmlns:p14="http://schemas.microsoft.com/office/powerpoint/2010/main" val="3795118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2D825-90B7-4300-9B4E-41143E83D2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D7CA60-6D0F-4C02-B2E0-D76663D7FA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8AFA46-CF5B-4E75-96B4-7EF0267AE2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3CFB46-D841-4987-8043-9AA568B0AB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3412B8-5B52-47E7-81BF-0A68086B7C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78CAD0-091A-47D0-8321-A1E3991743B5}"/>
              </a:ext>
            </a:extLst>
          </p:cNvPr>
          <p:cNvSpPr>
            <a:spLocks noGrp="1"/>
          </p:cNvSpPr>
          <p:nvPr>
            <p:ph type="dt" sz="half" idx="10"/>
          </p:nvPr>
        </p:nvSpPr>
        <p:spPr/>
        <p:txBody>
          <a:bodyPr/>
          <a:lstStyle/>
          <a:p>
            <a:fld id="{1A5D6B17-F12D-4691-A178-85E7B352EF88}" type="datetimeFigureOut">
              <a:rPr lang="en-US" smtClean="0"/>
              <a:t>1/30/2023</a:t>
            </a:fld>
            <a:endParaRPr lang="en-US"/>
          </a:p>
        </p:txBody>
      </p:sp>
      <p:sp>
        <p:nvSpPr>
          <p:cNvPr id="8" name="Footer Placeholder 7">
            <a:extLst>
              <a:ext uri="{FF2B5EF4-FFF2-40B4-BE49-F238E27FC236}">
                <a16:creationId xmlns:a16="http://schemas.microsoft.com/office/drawing/2014/main" id="{47A8BC31-433C-4E2B-BCD9-3C284894C1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35A53C-12AC-4DF1-8D44-92AF931BE54B}"/>
              </a:ext>
            </a:extLst>
          </p:cNvPr>
          <p:cNvSpPr>
            <a:spLocks noGrp="1"/>
          </p:cNvSpPr>
          <p:nvPr>
            <p:ph type="sldNum" sz="quarter" idx="12"/>
          </p:nvPr>
        </p:nvSpPr>
        <p:spPr/>
        <p:txBody>
          <a:bodyPr/>
          <a:lstStyle/>
          <a:p>
            <a:fld id="{F2DEC28D-54D4-4785-ABA8-4C39A3606371}" type="slidenum">
              <a:rPr lang="en-US" smtClean="0"/>
              <a:t>‹#›</a:t>
            </a:fld>
            <a:endParaRPr lang="en-US"/>
          </a:p>
        </p:txBody>
      </p:sp>
    </p:spTree>
    <p:extLst>
      <p:ext uri="{BB962C8B-B14F-4D97-AF65-F5344CB8AC3E}">
        <p14:creationId xmlns:p14="http://schemas.microsoft.com/office/powerpoint/2010/main" val="1576551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D8093-CB8A-4577-B297-2A5F32224D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1BB2F2-F147-4A71-BD23-F8C1414D54D1}"/>
              </a:ext>
            </a:extLst>
          </p:cNvPr>
          <p:cNvSpPr>
            <a:spLocks noGrp="1"/>
          </p:cNvSpPr>
          <p:nvPr>
            <p:ph type="dt" sz="half" idx="10"/>
          </p:nvPr>
        </p:nvSpPr>
        <p:spPr/>
        <p:txBody>
          <a:bodyPr/>
          <a:lstStyle/>
          <a:p>
            <a:fld id="{1A5D6B17-F12D-4691-A178-85E7B352EF88}" type="datetimeFigureOut">
              <a:rPr lang="en-US" smtClean="0"/>
              <a:t>1/30/2023</a:t>
            </a:fld>
            <a:endParaRPr lang="en-US"/>
          </a:p>
        </p:txBody>
      </p:sp>
      <p:sp>
        <p:nvSpPr>
          <p:cNvPr id="4" name="Footer Placeholder 3">
            <a:extLst>
              <a:ext uri="{FF2B5EF4-FFF2-40B4-BE49-F238E27FC236}">
                <a16:creationId xmlns:a16="http://schemas.microsoft.com/office/drawing/2014/main" id="{26585CE0-0B45-49C4-9DF2-86DB04A41F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B9F352-11AE-44A6-8081-1133B629345F}"/>
              </a:ext>
            </a:extLst>
          </p:cNvPr>
          <p:cNvSpPr>
            <a:spLocks noGrp="1"/>
          </p:cNvSpPr>
          <p:nvPr>
            <p:ph type="sldNum" sz="quarter" idx="12"/>
          </p:nvPr>
        </p:nvSpPr>
        <p:spPr/>
        <p:txBody>
          <a:bodyPr/>
          <a:lstStyle/>
          <a:p>
            <a:fld id="{F2DEC28D-54D4-4785-ABA8-4C39A3606371}" type="slidenum">
              <a:rPr lang="en-US" smtClean="0"/>
              <a:t>‹#›</a:t>
            </a:fld>
            <a:endParaRPr lang="en-US"/>
          </a:p>
        </p:txBody>
      </p:sp>
    </p:spTree>
    <p:extLst>
      <p:ext uri="{BB962C8B-B14F-4D97-AF65-F5344CB8AC3E}">
        <p14:creationId xmlns:p14="http://schemas.microsoft.com/office/powerpoint/2010/main" val="336768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17D960-A8AE-474D-966B-DF7FBE185E08}"/>
              </a:ext>
            </a:extLst>
          </p:cNvPr>
          <p:cNvSpPr>
            <a:spLocks noGrp="1"/>
          </p:cNvSpPr>
          <p:nvPr>
            <p:ph type="dt" sz="half" idx="10"/>
          </p:nvPr>
        </p:nvSpPr>
        <p:spPr/>
        <p:txBody>
          <a:bodyPr/>
          <a:lstStyle/>
          <a:p>
            <a:fld id="{1A5D6B17-F12D-4691-A178-85E7B352EF88}" type="datetimeFigureOut">
              <a:rPr lang="en-US" smtClean="0"/>
              <a:t>1/30/2023</a:t>
            </a:fld>
            <a:endParaRPr lang="en-US"/>
          </a:p>
        </p:txBody>
      </p:sp>
      <p:sp>
        <p:nvSpPr>
          <p:cNvPr id="3" name="Footer Placeholder 2">
            <a:extLst>
              <a:ext uri="{FF2B5EF4-FFF2-40B4-BE49-F238E27FC236}">
                <a16:creationId xmlns:a16="http://schemas.microsoft.com/office/drawing/2014/main" id="{78E2A7F4-E80B-4AA0-A8D3-5C3BA229C2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CA4A4A-19F3-4E2C-9E40-E8859DA24512}"/>
              </a:ext>
            </a:extLst>
          </p:cNvPr>
          <p:cNvSpPr>
            <a:spLocks noGrp="1"/>
          </p:cNvSpPr>
          <p:nvPr>
            <p:ph type="sldNum" sz="quarter" idx="12"/>
          </p:nvPr>
        </p:nvSpPr>
        <p:spPr/>
        <p:txBody>
          <a:bodyPr/>
          <a:lstStyle/>
          <a:p>
            <a:fld id="{F2DEC28D-54D4-4785-ABA8-4C39A3606371}" type="slidenum">
              <a:rPr lang="en-US" smtClean="0"/>
              <a:t>‹#›</a:t>
            </a:fld>
            <a:endParaRPr lang="en-US"/>
          </a:p>
        </p:txBody>
      </p:sp>
    </p:spTree>
    <p:extLst>
      <p:ext uri="{BB962C8B-B14F-4D97-AF65-F5344CB8AC3E}">
        <p14:creationId xmlns:p14="http://schemas.microsoft.com/office/powerpoint/2010/main" val="413132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8DBFA-A242-4BE2-85CC-AB8242F4FD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C267F0-07BB-4F82-8770-784101BC0E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BD8A15-7316-4C1E-8E25-48C82D2829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C9C8C-909C-464F-8D61-14C925092A03}"/>
              </a:ext>
            </a:extLst>
          </p:cNvPr>
          <p:cNvSpPr>
            <a:spLocks noGrp="1"/>
          </p:cNvSpPr>
          <p:nvPr>
            <p:ph type="dt" sz="half" idx="10"/>
          </p:nvPr>
        </p:nvSpPr>
        <p:spPr/>
        <p:txBody>
          <a:bodyPr/>
          <a:lstStyle/>
          <a:p>
            <a:fld id="{1A5D6B17-F12D-4691-A178-85E7B352EF88}" type="datetimeFigureOut">
              <a:rPr lang="en-US" smtClean="0"/>
              <a:t>1/30/2023</a:t>
            </a:fld>
            <a:endParaRPr lang="en-US"/>
          </a:p>
        </p:txBody>
      </p:sp>
      <p:sp>
        <p:nvSpPr>
          <p:cNvPr id="6" name="Footer Placeholder 5">
            <a:extLst>
              <a:ext uri="{FF2B5EF4-FFF2-40B4-BE49-F238E27FC236}">
                <a16:creationId xmlns:a16="http://schemas.microsoft.com/office/drawing/2014/main" id="{5F3B6B68-A437-406E-BFC2-CA240DE63D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B78EA7-D75F-4655-BC7E-8E351F4414A0}"/>
              </a:ext>
            </a:extLst>
          </p:cNvPr>
          <p:cNvSpPr>
            <a:spLocks noGrp="1"/>
          </p:cNvSpPr>
          <p:nvPr>
            <p:ph type="sldNum" sz="quarter" idx="12"/>
          </p:nvPr>
        </p:nvSpPr>
        <p:spPr/>
        <p:txBody>
          <a:bodyPr/>
          <a:lstStyle/>
          <a:p>
            <a:fld id="{F2DEC28D-54D4-4785-ABA8-4C39A3606371}" type="slidenum">
              <a:rPr lang="en-US" smtClean="0"/>
              <a:t>‹#›</a:t>
            </a:fld>
            <a:endParaRPr lang="en-US"/>
          </a:p>
        </p:txBody>
      </p:sp>
    </p:spTree>
    <p:extLst>
      <p:ext uri="{BB962C8B-B14F-4D97-AF65-F5344CB8AC3E}">
        <p14:creationId xmlns:p14="http://schemas.microsoft.com/office/powerpoint/2010/main" val="374387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2F381-D2D4-4E43-9F5D-1B151A36A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649086-0549-44FC-BE43-35C31E78D7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07B675-446E-41BF-9472-D224847F8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6D42EF-BF77-48EA-A136-3F14B48BCBC9}"/>
              </a:ext>
            </a:extLst>
          </p:cNvPr>
          <p:cNvSpPr>
            <a:spLocks noGrp="1"/>
          </p:cNvSpPr>
          <p:nvPr>
            <p:ph type="dt" sz="half" idx="10"/>
          </p:nvPr>
        </p:nvSpPr>
        <p:spPr/>
        <p:txBody>
          <a:bodyPr/>
          <a:lstStyle/>
          <a:p>
            <a:fld id="{1A5D6B17-F12D-4691-A178-85E7B352EF88}" type="datetimeFigureOut">
              <a:rPr lang="en-US" smtClean="0"/>
              <a:t>1/30/2023</a:t>
            </a:fld>
            <a:endParaRPr lang="en-US"/>
          </a:p>
        </p:txBody>
      </p:sp>
      <p:sp>
        <p:nvSpPr>
          <p:cNvPr id="6" name="Footer Placeholder 5">
            <a:extLst>
              <a:ext uri="{FF2B5EF4-FFF2-40B4-BE49-F238E27FC236}">
                <a16:creationId xmlns:a16="http://schemas.microsoft.com/office/drawing/2014/main" id="{EB7708D6-F9DD-428A-871C-BF8154C55B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50B4D4-F43E-44BC-82A2-C6974243A6BF}"/>
              </a:ext>
            </a:extLst>
          </p:cNvPr>
          <p:cNvSpPr>
            <a:spLocks noGrp="1"/>
          </p:cNvSpPr>
          <p:nvPr>
            <p:ph type="sldNum" sz="quarter" idx="12"/>
          </p:nvPr>
        </p:nvSpPr>
        <p:spPr/>
        <p:txBody>
          <a:bodyPr/>
          <a:lstStyle/>
          <a:p>
            <a:fld id="{F2DEC28D-54D4-4785-ABA8-4C39A3606371}" type="slidenum">
              <a:rPr lang="en-US" smtClean="0"/>
              <a:t>‹#›</a:t>
            </a:fld>
            <a:endParaRPr lang="en-US"/>
          </a:p>
        </p:txBody>
      </p:sp>
    </p:spTree>
    <p:extLst>
      <p:ext uri="{BB962C8B-B14F-4D97-AF65-F5344CB8AC3E}">
        <p14:creationId xmlns:p14="http://schemas.microsoft.com/office/powerpoint/2010/main" val="3426232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2000" r="-2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656699-3672-4023-8664-CC56D404F5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085EE0-BA82-455D-9991-EC336CEC46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CC53D4-7882-4340-A7D2-260FA92791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D6B17-F12D-4691-A178-85E7B352EF88}" type="datetimeFigureOut">
              <a:rPr lang="en-US" smtClean="0"/>
              <a:t>1/30/2023</a:t>
            </a:fld>
            <a:endParaRPr lang="en-US"/>
          </a:p>
        </p:txBody>
      </p:sp>
      <p:sp>
        <p:nvSpPr>
          <p:cNvPr id="5" name="Footer Placeholder 4">
            <a:extLst>
              <a:ext uri="{FF2B5EF4-FFF2-40B4-BE49-F238E27FC236}">
                <a16:creationId xmlns:a16="http://schemas.microsoft.com/office/drawing/2014/main" id="{5AA72F62-1F1A-4BEE-8E47-8A497328A3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BE96AB-7863-4EFB-8B4D-58A104D39D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EC28D-54D4-4785-ABA8-4C39A3606371}" type="slidenum">
              <a:rPr lang="en-US" smtClean="0"/>
              <a:t>‹#›</a:t>
            </a:fld>
            <a:endParaRPr lang="en-US"/>
          </a:p>
        </p:txBody>
      </p:sp>
    </p:spTree>
    <p:extLst>
      <p:ext uri="{BB962C8B-B14F-4D97-AF65-F5344CB8AC3E}">
        <p14:creationId xmlns:p14="http://schemas.microsoft.com/office/powerpoint/2010/main" val="3344310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nara.edu.sy/"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nara.edu.s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nara.edu.s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nara.edu.s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nara.edu.sy/"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nara.edu.s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nara.edu.s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nara.edu.s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nara.edu.s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nara.edu.s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nara.edu.s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nara.edu.s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14F6DFB-91AE-4704-A819-B6C079D6821F}"/>
              </a:ext>
            </a:extLst>
          </p:cNvPr>
          <p:cNvCxnSpPr/>
          <p:nvPr/>
        </p:nvCxnSpPr>
        <p:spPr>
          <a:xfrm>
            <a:off x="0" y="6316824"/>
            <a:ext cx="12192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hlinkClick r:id="rId2"/>
            <a:extLst>
              <a:ext uri="{FF2B5EF4-FFF2-40B4-BE49-F238E27FC236}">
                <a16:creationId xmlns:a16="http://schemas.microsoft.com/office/drawing/2014/main" id="{D4F175E0-9A60-41BE-B8F3-1D790BEC0289}"/>
              </a:ext>
            </a:extLst>
          </p:cNvPr>
          <p:cNvSpPr txBox="1"/>
          <p:nvPr/>
        </p:nvSpPr>
        <p:spPr>
          <a:xfrm>
            <a:off x="5022201" y="6428792"/>
            <a:ext cx="2147597" cy="307777"/>
          </a:xfrm>
          <a:prstGeom prst="rect">
            <a:avLst/>
          </a:prstGeom>
          <a:noFill/>
        </p:spPr>
        <p:txBody>
          <a:bodyPr wrap="square" rtlCol="0">
            <a:spAutoFit/>
          </a:bodyPr>
          <a:lstStyle/>
          <a:p>
            <a:pPr algn="ctr"/>
            <a:r>
              <a:rPr lang="en-US" sz="1400" dirty="0">
                <a:solidFill>
                  <a:srgbClr val="0070C0"/>
                </a:solidFill>
                <a:latin typeface="Aller" panose="02000503030000020004" pitchFamily="2" charset="0"/>
              </a:rPr>
              <a:t>https://manara.edu.sy/</a:t>
            </a:r>
          </a:p>
        </p:txBody>
      </p:sp>
      <p:pic>
        <p:nvPicPr>
          <p:cNvPr id="9" name="Picture 8">
            <a:extLst>
              <a:ext uri="{FF2B5EF4-FFF2-40B4-BE49-F238E27FC236}">
                <a16:creationId xmlns:a16="http://schemas.microsoft.com/office/drawing/2014/main" id="{49C2BDA3-C725-4F76-9878-9B736E5AD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0555" y="121431"/>
            <a:ext cx="810889" cy="1142097"/>
          </a:xfrm>
          <a:prstGeom prst="rect">
            <a:avLst/>
          </a:prstGeom>
        </p:spPr>
      </p:pic>
      <p:sp>
        <p:nvSpPr>
          <p:cNvPr id="4" name="Title 3">
            <a:extLst>
              <a:ext uri="{FF2B5EF4-FFF2-40B4-BE49-F238E27FC236}">
                <a16:creationId xmlns:a16="http://schemas.microsoft.com/office/drawing/2014/main" id="{B1A0E1A0-7979-A44A-68E0-A8D19DB02B3F}"/>
              </a:ext>
            </a:extLst>
          </p:cNvPr>
          <p:cNvSpPr>
            <a:spLocks noGrp="1"/>
          </p:cNvSpPr>
          <p:nvPr>
            <p:ph type="title"/>
          </p:nvPr>
        </p:nvSpPr>
        <p:spPr>
          <a:xfrm>
            <a:off x="838200" y="2280355"/>
            <a:ext cx="10515600" cy="2912533"/>
          </a:xfrm>
        </p:spPr>
        <p:txBody>
          <a:bodyPr>
            <a:normAutofit/>
          </a:bodyPr>
          <a:lstStyle/>
          <a:p>
            <a:pPr algn="ctr"/>
            <a:r>
              <a:rPr lang="en-US" sz="9600" b="1" dirty="0">
                <a:solidFill>
                  <a:schemeClr val="accent1"/>
                </a:solidFill>
              </a:rPr>
              <a:t>Phobias</a:t>
            </a:r>
            <a:endParaRPr lang="en-GB" sz="9600" b="1" dirty="0">
              <a:solidFill>
                <a:schemeClr val="accent1"/>
              </a:solidFill>
            </a:endParaRPr>
          </a:p>
        </p:txBody>
      </p:sp>
    </p:spTree>
    <p:extLst>
      <p:ext uri="{BB962C8B-B14F-4D97-AF65-F5344CB8AC3E}">
        <p14:creationId xmlns:p14="http://schemas.microsoft.com/office/powerpoint/2010/main" val="4266994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14F6DFB-91AE-4704-A819-B6C079D6821F}"/>
              </a:ext>
            </a:extLst>
          </p:cNvPr>
          <p:cNvCxnSpPr/>
          <p:nvPr/>
        </p:nvCxnSpPr>
        <p:spPr>
          <a:xfrm>
            <a:off x="0" y="6316824"/>
            <a:ext cx="12192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hlinkClick r:id="rId2"/>
            <a:extLst>
              <a:ext uri="{FF2B5EF4-FFF2-40B4-BE49-F238E27FC236}">
                <a16:creationId xmlns:a16="http://schemas.microsoft.com/office/drawing/2014/main" id="{D4F175E0-9A60-41BE-B8F3-1D790BEC0289}"/>
              </a:ext>
            </a:extLst>
          </p:cNvPr>
          <p:cNvSpPr txBox="1"/>
          <p:nvPr/>
        </p:nvSpPr>
        <p:spPr>
          <a:xfrm>
            <a:off x="5022201" y="6428792"/>
            <a:ext cx="2147597" cy="307777"/>
          </a:xfrm>
          <a:prstGeom prst="rect">
            <a:avLst/>
          </a:prstGeom>
          <a:noFill/>
        </p:spPr>
        <p:txBody>
          <a:bodyPr wrap="square" rtlCol="0">
            <a:spAutoFit/>
          </a:bodyPr>
          <a:lstStyle/>
          <a:p>
            <a:pPr algn="ctr"/>
            <a:r>
              <a:rPr lang="en-US" sz="1400" dirty="0">
                <a:solidFill>
                  <a:srgbClr val="0070C0"/>
                </a:solidFill>
                <a:latin typeface="Aller" panose="02000503030000020004" pitchFamily="2" charset="0"/>
              </a:rPr>
              <a:t>https://manara.edu.sy/</a:t>
            </a:r>
          </a:p>
        </p:txBody>
      </p:sp>
      <p:pic>
        <p:nvPicPr>
          <p:cNvPr id="9" name="Picture 8">
            <a:extLst>
              <a:ext uri="{FF2B5EF4-FFF2-40B4-BE49-F238E27FC236}">
                <a16:creationId xmlns:a16="http://schemas.microsoft.com/office/drawing/2014/main" id="{49C2BDA3-C725-4F76-9878-9B736E5AD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0555" y="121431"/>
            <a:ext cx="810889" cy="1142097"/>
          </a:xfrm>
          <a:prstGeom prst="rect">
            <a:avLst/>
          </a:prstGeom>
        </p:spPr>
      </p:pic>
      <p:sp>
        <p:nvSpPr>
          <p:cNvPr id="3" name="Content Placeholder 2">
            <a:extLst>
              <a:ext uri="{FF2B5EF4-FFF2-40B4-BE49-F238E27FC236}">
                <a16:creationId xmlns:a16="http://schemas.microsoft.com/office/drawing/2014/main" id="{68C59CE6-0B6B-E37A-10FF-35F50BEF49C8}"/>
              </a:ext>
            </a:extLst>
          </p:cNvPr>
          <p:cNvSpPr>
            <a:spLocks noGrp="1"/>
          </p:cNvSpPr>
          <p:nvPr>
            <p:ph idx="1"/>
          </p:nvPr>
        </p:nvSpPr>
        <p:spPr>
          <a:xfrm>
            <a:off x="-1" y="1263528"/>
            <a:ext cx="12191999" cy="4941328"/>
          </a:xfrm>
        </p:spPr>
        <p:txBody>
          <a:bodyPr>
            <a:normAutofit fontScale="92500" lnSpcReduction="10000"/>
          </a:bodyPr>
          <a:lstStyle/>
          <a:p>
            <a:pPr algn="l" fontAlgn="base">
              <a:buFont typeface="Wingdings" panose="05000000000000000000" pitchFamily="2" charset="2"/>
              <a:buChar char="v"/>
            </a:pPr>
            <a:r>
              <a:rPr lang="en-GB" b="1" i="0" dirty="0">
                <a:solidFill>
                  <a:schemeClr val="accent1">
                    <a:lumMod val="75000"/>
                  </a:schemeClr>
                </a:solidFill>
                <a:effectLst/>
                <a:latin typeface="Times New Roman" panose="02020603050405020304" pitchFamily="18" charset="0"/>
                <a:cs typeface="Times New Roman" panose="02020603050405020304" pitchFamily="18" charset="0"/>
              </a:rPr>
              <a:t>What are the characteristics of agoraphobia?</a:t>
            </a:r>
          </a:p>
          <a:p>
            <a:pPr algn="l" fontAlgn="base"/>
            <a:r>
              <a:rPr lang="en-GB" b="0" i="0" dirty="0">
                <a:solidFill>
                  <a:srgbClr val="000000"/>
                </a:solidFill>
                <a:effectLst/>
                <a:latin typeface="Times New Roman" panose="02020603050405020304" pitchFamily="18" charset="0"/>
                <a:cs typeface="Times New Roman" panose="02020603050405020304" pitchFamily="18" charset="0"/>
              </a:rPr>
              <a:t>Most people with agoraphobia get it after first suffering a series of panic attacks. The attacks happen randomly and without warning, and make it impossible for a person to predict what will trigger the reaction. This unpredictability of the panic causes the person to anticipate future panic attacks and, eventually, fear any situation in which an attack may happen. As a result, they avoid going into any place or situation where previous panic attacks have happened.</a:t>
            </a:r>
          </a:p>
          <a:p>
            <a:pPr algn="l" fontAlgn="base"/>
            <a:r>
              <a:rPr lang="en-GB" b="0" i="0" dirty="0">
                <a:solidFill>
                  <a:srgbClr val="000000"/>
                </a:solidFill>
                <a:effectLst/>
                <a:latin typeface="Times New Roman" panose="02020603050405020304" pitchFamily="18" charset="0"/>
                <a:cs typeface="Times New Roman" panose="02020603050405020304" pitchFamily="18" charset="0"/>
              </a:rPr>
              <a:t>People with the disorder often become so disabled that they literally feel they cannot leave their homes. Others who have agoraphobia, do go into potentially "phobic" situations, but only with great distress, or when accompanied by a trusted friend or family member.</a:t>
            </a:r>
          </a:p>
          <a:p>
            <a:pPr algn="l" fontAlgn="base"/>
            <a:r>
              <a:rPr lang="en-GB" b="0" i="0" dirty="0">
                <a:solidFill>
                  <a:srgbClr val="000000"/>
                </a:solidFill>
                <a:effectLst/>
                <a:latin typeface="Times New Roman" panose="02020603050405020304" pitchFamily="18" charset="0"/>
                <a:cs typeface="Times New Roman" panose="02020603050405020304" pitchFamily="18" charset="0"/>
              </a:rPr>
              <a:t>People with agoraphobia may also have depression, fatigue, tension, alcohol or drug abuse problems, and obsessive disorders, making treatment crucial.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4546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14F6DFB-91AE-4704-A819-B6C079D6821F}"/>
              </a:ext>
            </a:extLst>
          </p:cNvPr>
          <p:cNvCxnSpPr/>
          <p:nvPr/>
        </p:nvCxnSpPr>
        <p:spPr>
          <a:xfrm>
            <a:off x="0" y="6316824"/>
            <a:ext cx="12192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hlinkClick r:id="rId2"/>
            <a:extLst>
              <a:ext uri="{FF2B5EF4-FFF2-40B4-BE49-F238E27FC236}">
                <a16:creationId xmlns:a16="http://schemas.microsoft.com/office/drawing/2014/main" id="{D4F175E0-9A60-41BE-B8F3-1D790BEC0289}"/>
              </a:ext>
            </a:extLst>
          </p:cNvPr>
          <p:cNvSpPr txBox="1"/>
          <p:nvPr/>
        </p:nvSpPr>
        <p:spPr>
          <a:xfrm>
            <a:off x="5022201" y="6428792"/>
            <a:ext cx="2147597" cy="307777"/>
          </a:xfrm>
          <a:prstGeom prst="rect">
            <a:avLst/>
          </a:prstGeom>
          <a:noFill/>
        </p:spPr>
        <p:txBody>
          <a:bodyPr wrap="square" rtlCol="0">
            <a:spAutoFit/>
          </a:bodyPr>
          <a:lstStyle/>
          <a:p>
            <a:pPr algn="ctr"/>
            <a:r>
              <a:rPr lang="en-US" sz="1400" dirty="0">
                <a:solidFill>
                  <a:srgbClr val="0070C0"/>
                </a:solidFill>
                <a:latin typeface="Aller" panose="02000503030000020004" pitchFamily="2" charset="0"/>
              </a:rPr>
              <a:t>https://manara.edu.sy/</a:t>
            </a:r>
          </a:p>
        </p:txBody>
      </p:sp>
      <p:pic>
        <p:nvPicPr>
          <p:cNvPr id="9" name="Picture 8">
            <a:extLst>
              <a:ext uri="{FF2B5EF4-FFF2-40B4-BE49-F238E27FC236}">
                <a16:creationId xmlns:a16="http://schemas.microsoft.com/office/drawing/2014/main" id="{49C2BDA3-C725-4F76-9878-9B736E5AD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0555" y="121431"/>
            <a:ext cx="810889" cy="1142097"/>
          </a:xfrm>
          <a:prstGeom prst="rect">
            <a:avLst/>
          </a:prstGeom>
        </p:spPr>
      </p:pic>
      <p:sp>
        <p:nvSpPr>
          <p:cNvPr id="2" name="Title 1">
            <a:extLst>
              <a:ext uri="{FF2B5EF4-FFF2-40B4-BE49-F238E27FC236}">
                <a16:creationId xmlns:a16="http://schemas.microsoft.com/office/drawing/2014/main" id="{429FC8FA-1044-8CBC-53B0-C3169B61F79B}"/>
              </a:ext>
            </a:extLst>
          </p:cNvPr>
          <p:cNvSpPr>
            <a:spLocks noGrp="1"/>
          </p:cNvSpPr>
          <p:nvPr>
            <p:ph type="title"/>
          </p:nvPr>
        </p:nvSpPr>
        <p:spPr>
          <a:xfrm>
            <a:off x="838200" y="365126"/>
            <a:ext cx="10515600" cy="662164"/>
          </a:xfrm>
        </p:spPr>
        <p:txBody>
          <a:bodyPr>
            <a:normAutofit fontScale="90000"/>
          </a:bodyPr>
          <a:lstStyle/>
          <a:p>
            <a:r>
              <a:rPr lang="en-US" dirty="0"/>
              <a:t>Some types of phobias</a:t>
            </a:r>
            <a:endParaRPr lang="en-GB" dirty="0"/>
          </a:p>
        </p:txBody>
      </p:sp>
      <p:sp>
        <p:nvSpPr>
          <p:cNvPr id="3" name="Content Placeholder 2">
            <a:extLst>
              <a:ext uri="{FF2B5EF4-FFF2-40B4-BE49-F238E27FC236}">
                <a16:creationId xmlns:a16="http://schemas.microsoft.com/office/drawing/2014/main" id="{E7EAA98C-301E-E0E5-052F-402EA79BE016}"/>
              </a:ext>
            </a:extLst>
          </p:cNvPr>
          <p:cNvSpPr>
            <a:spLocks noGrp="1"/>
          </p:cNvSpPr>
          <p:nvPr>
            <p:ph idx="1"/>
          </p:nvPr>
        </p:nvSpPr>
        <p:spPr>
          <a:xfrm>
            <a:off x="0" y="1270984"/>
            <a:ext cx="12192001" cy="5045839"/>
          </a:xfrm>
        </p:spPr>
        <p:txBody>
          <a:bodyPr>
            <a:normAutofit fontScale="92500" lnSpcReduction="10000"/>
          </a:bodyPr>
          <a:lstStyle/>
          <a:p>
            <a:pPr algn="l"/>
            <a:r>
              <a:rPr lang="en-GB" b="1" i="0" dirty="0">
                <a:solidFill>
                  <a:schemeClr val="accent1"/>
                </a:solidFill>
                <a:effectLst/>
                <a:latin typeface="Times New Roman" panose="02020603050405020304" pitchFamily="18" charset="0"/>
                <a:cs typeface="Times New Roman" panose="02020603050405020304" pitchFamily="18" charset="0"/>
              </a:rPr>
              <a:t>Glossophobia</a:t>
            </a:r>
            <a:r>
              <a:rPr lang="en-GB" b="1" i="0" dirty="0">
                <a:effectLst/>
                <a:latin typeface="Times New Roman" panose="02020603050405020304" pitchFamily="18" charset="0"/>
                <a:cs typeface="Times New Roman" panose="02020603050405020304" pitchFamily="18" charset="0"/>
              </a:rPr>
              <a:t>:</a:t>
            </a:r>
            <a:r>
              <a:rPr lang="en-GB" b="0" i="0" dirty="0">
                <a:effectLst/>
                <a:latin typeface="Times New Roman" panose="02020603050405020304" pitchFamily="18" charset="0"/>
                <a:cs typeface="Times New Roman" panose="02020603050405020304" pitchFamily="18" charset="0"/>
              </a:rPr>
              <a:t> This is known as performance anxiety, or the fear of speaking in front of an audience. People with this phobia have severe physical symptoms when they even think about being in front of a group of people. </a:t>
            </a:r>
          </a:p>
          <a:p>
            <a:pPr algn="l"/>
            <a:r>
              <a:rPr lang="en-GB" b="1" i="0" dirty="0">
                <a:solidFill>
                  <a:schemeClr val="accent1"/>
                </a:solidFill>
                <a:effectLst/>
                <a:latin typeface="Times New Roman" panose="02020603050405020304" pitchFamily="18" charset="0"/>
                <a:cs typeface="Times New Roman" panose="02020603050405020304" pitchFamily="18" charset="0"/>
              </a:rPr>
              <a:t>Acrophobia: </a:t>
            </a:r>
            <a:r>
              <a:rPr lang="en-GB" b="0" i="0" dirty="0">
                <a:effectLst/>
                <a:latin typeface="Times New Roman" panose="02020603050405020304" pitchFamily="18" charset="0"/>
                <a:cs typeface="Times New Roman" panose="02020603050405020304" pitchFamily="18" charset="0"/>
              </a:rPr>
              <a:t>This is the fear of heights. People with this phobia avoid mountains, bridges, or the higher floors of buildings. Symptoms include </a:t>
            </a:r>
            <a:r>
              <a:rPr lang="en-GB" dirty="0">
                <a:latin typeface="Times New Roman" panose="02020603050405020304" pitchFamily="18" charset="0"/>
                <a:cs typeface="Times New Roman" panose="02020603050405020304" pitchFamily="18" charset="0"/>
              </a:rPr>
              <a:t>vertigo,</a:t>
            </a:r>
            <a:r>
              <a:rPr lang="en-GB" b="0" i="0" dirty="0">
                <a:effectLst/>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dizziness,</a:t>
            </a:r>
            <a:r>
              <a:rPr lang="en-GB" b="0" i="0" dirty="0">
                <a:effectLst/>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sweating,</a:t>
            </a:r>
            <a:r>
              <a:rPr lang="en-GB" b="0" i="0" dirty="0">
                <a:effectLst/>
                <a:latin typeface="Times New Roman" panose="02020603050405020304" pitchFamily="18" charset="0"/>
                <a:cs typeface="Times New Roman" panose="02020603050405020304" pitchFamily="18" charset="0"/>
              </a:rPr>
              <a:t> and feeling as if they’ll </a:t>
            </a:r>
            <a:r>
              <a:rPr lang="en-GB" dirty="0">
                <a:latin typeface="Times New Roman" panose="02020603050405020304" pitchFamily="18" charset="0"/>
                <a:cs typeface="Times New Roman" panose="02020603050405020304" pitchFamily="18" charset="0"/>
              </a:rPr>
              <a:t>pass out </a:t>
            </a:r>
            <a:r>
              <a:rPr lang="en-GB" b="0" i="0" dirty="0">
                <a:effectLst/>
                <a:latin typeface="Times New Roman" panose="02020603050405020304" pitchFamily="18" charset="0"/>
                <a:cs typeface="Times New Roman" panose="02020603050405020304" pitchFamily="18" charset="0"/>
              </a:rPr>
              <a:t>or lose consciousness.</a:t>
            </a:r>
          </a:p>
          <a:p>
            <a:pPr algn="l"/>
            <a:r>
              <a:rPr lang="en-GB" b="1" i="0" dirty="0">
                <a:solidFill>
                  <a:schemeClr val="accent1"/>
                </a:solidFill>
                <a:effectLst/>
                <a:latin typeface="Times New Roman" panose="02020603050405020304" pitchFamily="18" charset="0"/>
                <a:cs typeface="Times New Roman" panose="02020603050405020304" pitchFamily="18" charset="0"/>
              </a:rPr>
              <a:t>Claustrophobia</a:t>
            </a:r>
            <a:r>
              <a:rPr lang="en-GB" b="1" i="0" dirty="0">
                <a:effectLst/>
                <a:latin typeface="Times New Roman" panose="02020603050405020304" pitchFamily="18" charset="0"/>
                <a:cs typeface="Times New Roman" panose="02020603050405020304" pitchFamily="18" charset="0"/>
              </a:rPr>
              <a:t>:</a:t>
            </a:r>
            <a:r>
              <a:rPr lang="en-GB" b="0" i="0" dirty="0">
                <a:effectLst/>
                <a:latin typeface="Times New Roman" panose="02020603050405020304" pitchFamily="18" charset="0"/>
                <a:cs typeface="Times New Roman" panose="02020603050405020304" pitchFamily="18" charset="0"/>
              </a:rPr>
              <a:t> This is a fear of enclosed or tight spaces. Severe claustrophobia can be especially disabling if it prevents you from riding in cars or elevators.</a:t>
            </a:r>
          </a:p>
          <a:p>
            <a:pPr algn="l"/>
            <a:r>
              <a:rPr lang="en-GB" b="1" i="0" dirty="0">
                <a:solidFill>
                  <a:schemeClr val="accent1"/>
                </a:solidFill>
                <a:effectLst/>
                <a:latin typeface="Times New Roman" panose="02020603050405020304" pitchFamily="18" charset="0"/>
                <a:cs typeface="Times New Roman" panose="02020603050405020304" pitchFamily="18" charset="0"/>
              </a:rPr>
              <a:t>Aviophobia: </a:t>
            </a:r>
            <a:r>
              <a:rPr lang="en-GB" b="0" i="0" dirty="0">
                <a:effectLst/>
                <a:latin typeface="Times New Roman" panose="02020603050405020304" pitchFamily="18" charset="0"/>
                <a:cs typeface="Times New Roman" panose="02020603050405020304" pitchFamily="18" charset="0"/>
              </a:rPr>
              <a:t>This is also known as the </a:t>
            </a:r>
            <a:r>
              <a:rPr lang="en-GB" dirty="0">
                <a:latin typeface="Times New Roman" panose="02020603050405020304" pitchFamily="18" charset="0"/>
                <a:cs typeface="Times New Roman" panose="02020603050405020304" pitchFamily="18" charset="0"/>
              </a:rPr>
              <a:t>fear of flying</a:t>
            </a:r>
            <a:r>
              <a:rPr lang="en-GB" b="0" i="0" dirty="0">
                <a:effectLst/>
                <a:latin typeface="Times New Roman" panose="02020603050405020304" pitchFamily="18" charset="0"/>
                <a:cs typeface="Times New Roman" panose="02020603050405020304" pitchFamily="18" charset="0"/>
              </a:rPr>
              <a:t>.</a:t>
            </a:r>
          </a:p>
          <a:p>
            <a:pPr algn="l"/>
            <a:r>
              <a:rPr lang="en-GB" b="1" i="0" dirty="0" err="1">
                <a:solidFill>
                  <a:schemeClr val="accent1"/>
                </a:solidFill>
                <a:effectLst/>
                <a:latin typeface="Times New Roman" panose="02020603050405020304" pitchFamily="18" charset="0"/>
                <a:cs typeface="Times New Roman" panose="02020603050405020304" pitchFamily="18" charset="0"/>
              </a:rPr>
              <a:t>Dentophobia</a:t>
            </a:r>
            <a:r>
              <a:rPr lang="en-GB" b="1" i="0" dirty="0">
                <a:effectLst/>
                <a:latin typeface="Times New Roman" panose="02020603050405020304" pitchFamily="18" charset="0"/>
                <a:cs typeface="Times New Roman" panose="02020603050405020304" pitchFamily="18" charset="0"/>
              </a:rPr>
              <a:t>: </a:t>
            </a:r>
            <a:r>
              <a:rPr lang="en-GB" b="0" i="0" dirty="0" err="1">
                <a:effectLst/>
                <a:latin typeface="Times New Roman" panose="02020603050405020304" pitchFamily="18" charset="0"/>
                <a:cs typeface="Times New Roman" panose="02020603050405020304" pitchFamily="18" charset="0"/>
              </a:rPr>
              <a:t>Dentophobia</a:t>
            </a:r>
            <a:r>
              <a:rPr lang="en-GB" b="0" i="0" dirty="0">
                <a:effectLst/>
                <a:latin typeface="Times New Roman" panose="02020603050405020304" pitchFamily="18" charset="0"/>
                <a:cs typeface="Times New Roman" panose="02020603050405020304" pitchFamily="18" charset="0"/>
              </a:rPr>
              <a:t> is a fear of the dentist or dental procedures. This phobia generally develops after an unpleasant experience at a dentist’s office. It can be harmful if it prevents you from obtaining needed </a:t>
            </a:r>
            <a:r>
              <a:rPr lang="en-GB" dirty="0">
                <a:latin typeface="Times New Roman" panose="02020603050405020304" pitchFamily="18" charset="0"/>
                <a:cs typeface="Times New Roman" panose="02020603050405020304" pitchFamily="18" charset="0"/>
              </a:rPr>
              <a:t>dental care.</a:t>
            </a:r>
            <a:endParaRPr lang="en-GB" b="0" i="0" dirty="0">
              <a:effectLst/>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666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14F6DFB-91AE-4704-A819-B6C079D6821F}"/>
              </a:ext>
            </a:extLst>
          </p:cNvPr>
          <p:cNvCxnSpPr/>
          <p:nvPr/>
        </p:nvCxnSpPr>
        <p:spPr>
          <a:xfrm>
            <a:off x="0" y="6316824"/>
            <a:ext cx="12192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hlinkClick r:id="rId2"/>
            <a:extLst>
              <a:ext uri="{FF2B5EF4-FFF2-40B4-BE49-F238E27FC236}">
                <a16:creationId xmlns:a16="http://schemas.microsoft.com/office/drawing/2014/main" id="{D4F175E0-9A60-41BE-B8F3-1D790BEC0289}"/>
              </a:ext>
            </a:extLst>
          </p:cNvPr>
          <p:cNvSpPr txBox="1"/>
          <p:nvPr/>
        </p:nvSpPr>
        <p:spPr>
          <a:xfrm>
            <a:off x="5022201" y="6428792"/>
            <a:ext cx="2147597" cy="307777"/>
          </a:xfrm>
          <a:prstGeom prst="rect">
            <a:avLst/>
          </a:prstGeom>
          <a:noFill/>
        </p:spPr>
        <p:txBody>
          <a:bodyPr wrap="square" rtlCol="0">
            <a:spAutoFit/>
          </a:bodyPr>
          <a:lstStyle/>
          <a:p>
            <a:pPr algn="ctr"/>
            <a:r>
              <a:rPr lang="en-US" sz="1400" dirty="0">
                <a:solidFill>
                  <a:srgbClr val="0070C0"/>
                </a:solidFill>
                <a:latin typeface="Aller" panose="02000503030000020004" pitchFamily="2" charset="0"/>
              </a:rPr>
              <a:t>https://manara.edu.sy/</a:t>
            </a:r>
          </a:p>
        </p:txBody>
      </p:sp>
      <p:pic>
        <p:nvPicPr>
          <p:cNvPr id="9" name="Picture 8">
            <a:extLst>
              <a:ext uri="{FF2B5EF4-FFF2-40B4-BE49-F238E27FC236}">
                <a16:creationId xmlns:a16="http://schemas.microsoft.com/office/drawing/2014/main" id="{49C2BDA3-C725-4F76-9878-9B736E5AD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0555" y="121431"/>
            <a:ext cx="810889" cy="1142097"/>
          </a:xfrm>
          <a:prstGeom prst="rect">
            <a:avLst/>
          </a:prstGeom>
        </p:spPr>
      </p:pic>
      <p:sp>
        <p:nvSpPr>
          <p:cNvPr id="3" name="Content Placeholder 2">
            <a:extLst>
              <a:ext uri="{FF2B5EF4-FFF2-40B4-BE49-F238E27FC236}">
                <a16:creationId xmlns:a16="http://schemas.microsoft.com/office/drawing/2014/main" id="{9A2842B6-9CA0-8505-22D4-BFEE063025E8}"/>
              </a:ext>
            </a:extLst>
          </p:cNvPr>
          <p:cNvSpPr>
            <a:spLocks noGrp="1"/>
          </p:cNvSpPr>
          <p:nvPr>
            <p:ph idx="1"/>
          </p:nvPr>
        </p:nvSpPr>
        <p:spPr>
          <a:xfrm>
            <a:off x="0" y="1263528"/>
            <a:ext cx="12033956" cy="4913435"/>
          </a:xfrm>
        </p:spPr>
        <p:txBody>
          <a:bodyPr/>
          <a:lstStyle/>
          <a:p>
            <a:pPr algn="l"/>
            <a:r>
              <a:rPr lang="en-GB" b="1" i="0" dirty="0">
                <a:solidFill>
                  <a:schemeClr val="accent1"/>
                </a:solidFill>
                <a:effectLst/>
                <a:latin typeface="Times New Roman" panose="02020603050405020304" pitchFamily="18" charset="0"/>
                <a:cs typeface="Times New Roman" panose="02020603050405020304" pitchFamily="18" charset="0"/>
              </a:rPr>
              <a:t>Hemophobia:</a:t>
            </a:r>
            <a:r>
              <a:rPr lang="en-GB" b="0" i="0" dirty="0">
                <a:solidFill>
                  <a:schemeClr val="accent1"/>
                </a:solidFill>
                <a:effectLst/>
                <a:latin typeface="Times New Roman" panose="02020603050405020304" pitchFamily="18" charset="0"/>
                <a:cs typeface="Times New Roman" panose="02020603050405020304" pitchFamily="18" charset="0"/>
              </a:rPr>
              <a:t> </a:t>
            </a:r>
            <a:r>
              <a:rPr lang="en-GB" b="0" i="0" dirty="0">
                <a:effectLst/>
                <a:latin typeface="Times New Roman" panose="02020603050405020304" pitchFamily="18" charset="0"/>
                <a:cs typeface="Times New Roman" panose="02020603050405020304" pitchFamily="18" charset="0"/>
              </a:rPr>
              <a:t>This is a phobia of blood or injury. A person with hemophobia may faint when they come in contact with their own blood or another person’s blood.</a:t>
            </a:r>
          </a:p>
          <a:p>
            <a:pPr algn="l"/>
            <a:r>
              <a:rPr lang="en-GB" b="1" i="0" dirty="0">
                <a:solidFill>
                  <a:schemeClr val="accent1"/>
                </a:solidFill>
                <a:effectLst/>
                <a:latin typeface="Times New Roman" panose="02020603050405020304" pitchFamily="18" charset="0"/>
                <a:cs typeface="Times New Roman" panose="02020603050405020304" pitchFamily="18" charset="0"/>
              </a:rPr>
              <a:t>Arachnophobia:</a:t>
            </a:r>
            <a:r>
              <a:rPr lang="en-GB" b="0" i="0" dirty="0">
                <a:solidFill>
                  <a:schemeClr val="accent1"/>
                </a:solidFill>
                <a:effectLst/>
                <a:latin typeface="Times New Roman" panose="02020603050405020304" pitchFamily="18" charset="0"/>
                <a:cs typeface="Times New Roman" panose="02020603050405020304" pitchFamily="18" charset="0"/>
              </a:rPr>
              <a:t> </a:t>
            </a:r>
            <a:r>
              <a:rPr lang="en-GB" b="0" i="0" dirty="0">
                <a:effectLst/>
                <a:latin typeface="Times New Roman" panose="02020603050405020304" pitchFamily="18" charset="0"/>
                <a:cs typeface="Times New Roman" panose="02020603050405020304" pitchFamily="18" charset="0"/>
              </a:rPr>
              <a:t>This means fear of spiders.</a:t>
            </a:r>
          </a:p>
          <a:p>
            <a:pPr algn="l"/>
            <a:r>
              <a:rPr lang="en-GB" b="1" i="0" dirty="0">
                <a:solidFill>
                  <a:schemeClr val="accent1"/>
                </a:solidFill>
                <a:effectLst/>
                <a:latin typeface="Times New Roman" panose="02020603050405020304" pitchFamily="18" charset="0"/>
                <a:cs typeface="Times New Roman" panose="02020603050405020304" pitchFamily="18" charset="0"/>
              </a:rPr>
              <a:t>Cynophobia:</a:t>
            </a:r>
            <a:r>
              <a:rPr lang="en-GB" b="0" i="0" dirty="0">
                <a:solidFill>
                  <a:schemeClr val="accent1"/>
                </a:solidFill>
                <a:effectLst/>
                <a:latin typeface="Times New Roman" panose="02020603050405020304" pitchFamily="18" charset="0"/>
                <a:cs typeface="Times New Roman" panose="02020603050405020304" pitchFamily="18" charset="0"/>
              </a:rPr>
              <a:t> </a:t>
            </a:r>
            <a:r>
              <a:rPr lang="en-GB" b="0" i="0" dirty="0">
                <a:effectLst/>
                <a:latin typeface="Times New Roman" panose="02020603050405020304" pitchFamily="18" charset="0"/>
                <a:cs typeface="Times New Roman" panose="02020603050405020304" pitchFamily="18" charset="0"/>
              </a:rPr>
              <a:t>This is a fear of dogs.</a:t>
            </a:r>
          </a:p>
          <a:p>
            <a:pPr algn="l"/>
            <a:r>
              <a:rPr lang="en-GB" b="1" i="0" dirty="0">
                <a:solidFill>
                  <a:schemeClr val="accent1"/>
                </a:solidFill>
                <a:effectLst/>
                <a:latin typeface="Times New Roman" panose="02020603050405020304" pitchFamily="18" charset="0"/>
                <a:cs typeface="Times New Roman" panose="02020603050405020304" pitchFamily="18" charset="0"/>
              </a:rPr>
              <a:t>Ophidiophobia:</a:t>
            </a:r>
            <a:r>
              <a:rPr lang="en-GB" b="0" i="0" dirty="0">
                <a:solidFill>
                  <a:schemeClr val="accent1"/>
                </a:solidFill>
                <a:effectLst/>
                <a:latin typeface="Times New Roman" panose="02020603050405020304" pitchFamily="18" charset="0"/>
                <a:cs typeface="Times New Roman" panose="02020603050405020304" pitchFamily="18" charset="0"/>
              </a:rPr>
              <a:t> </a:t>
            </a:r>
            <a:r>
              <a:rPr lang="en-GB" b="0" i="0" dirty="0">
                <a:effectLst/>
                <a:latin typeface="Times New Roman" panose="02020603050405020304" pitchFamily="18" charset="0"/>
                <a:cs typeface="Times New Roman" panose="02020603050405020304" pitchFamily="18" charset="0"/>
              </a:rPr>
              <a:t>People with this phobia fear snakes.</a:t>
            </a:r>
          </a:p>
          <a:p>
            <a:pPr algn="l"/>
            <a:r>
              <a:rPr lang="en-GB" b="1" i="0" dirty="0">
                <a:solidFill>
                  <a:schemeClr val="accent1"/>
                </a:solidFill>
                <a:effectLst/>
                <a:latin typeface="Times New Roman" panose="02020603050405020304" pitchFamily="18" charset="0"/>
                <a:cs typeface="Times New Roman" panose="02020603050405020304" pitchFamily="18" charset="0"/>
              </a:rPr>
              <a:t>Nyctophobia</a:t>
            </a:r>
            <a:r>
              <a:rPr lang="en-GB" b="0" i="0" dirty="0">
                <a:solidFill>
                  <a:schemeClr val="accent1"/>
                </a:solidFill>
                <a:effectLst/>
                <a:latin typeface="Times New Roman" panose="02020603050405020304" pitchFamily="18" charset="0"/>
                <a:cs typeface="Times New Roman" panose="02020603050405020304" pitchFamily="18" charset="0"/>
              </a:rPr>
              <a:t>: </a:t>
            </a:r>
            <a:r>
              <a:rPr lang="en-GB" b="0" i="0" dirty="0">
                <a:effectLst/>
                <a:latin typeface="Times New Roman" panose="02020603050405020304" pitchFamily="18" charset="0"/>
                <a:cs typeface="Times New Roman" panose="02020603050405020304" pitchFamily="18" charset="0"/>
              </a:rPr>
              <a:t>This </a:t>
            </a:r>
            <a:r>
              <a:rPr lang="en-GB" dirty="0">
                <a:latin typeface="Times New Roman" panose="02020603050405020304" pitchFamily="18" charset="0"/>
                <a:cs typeface="Times New Roman" panose="02020603050405020304" pitchFamily="18" charset="0"/>
              </a:rPr>
              <a:t>phobia</a:t>
            </a:r>
            <a:r>
              <a:rPr lang="en-GB" b="0" i="0" dirty="0">
                <a:effectLst/>
                <a:latin typeface="Times New Roman" panose="02020603050405020304" pitchFamily="18" charset="0"/>
                <a:cs typeface="Times New Roman" panose="02020603050405020304" pitchFamily="18" charset="0"/>
              </a:rPr>
              <a:t> is a fear of the night time or darkness. It almost always begins as a typical childhood fear. When it progresses past adolescence, it’s considered a phobia.</a:t>
            </a:r>
          </a:p>
          <a:p>
            <a:endParaRPr lang="en-GB" dirty="0"/>
          </a:p>
        </p:txBody>
      </p:sp>
      <p:sp>
        <p:nvSpPr>
          <p:cNvPr id="4" name="Slide Number Placeholder 3">
            <a:extLst>
              <a:ext uri="{FF2B5EF4-FFF2-40B4-BE49-F238E27FC236}">
                <a16:creationId xmlns:a16="http://schemas.microsoft.com/office/drawing/2014/main" id="{52FEACC9-8A1B-2EB8-05DD-6F1909FFD6A9}"/>
              </a:ext>
            </a:extLst>
          </p:cNvPr>
          <p:cNvSpPr>
            <a:spLocks noGrp="1"/>
          </p:cNvSpPr>
          <p:nvPr>
            <p:ph type="sldNum" sz="quarter" idx="12"/>
          </p:nvPr>
        </p:nvSpPr>
        <p:spPr/>
        <p:txBody>
          <a:bodyPr/>
          <a:lstStyle/>
          <a:p>
            <a:fld id="{F2DEC28D-54D4-4785-ABA8-4C39A3606371}" type="slidenum">
              <a:rPr lang="en-US" smtClean="0"/>
              <a:t>12</a:t>
            </a:fld>
            <a:endParaRPr lang="en-US"/>
          </a:p>
        </p:txBody>
      </p:sp>
    </p:spTree>
    <p:extLst>
      <p:ext uri="{BB962C8B-B14F-4D97-AF65-F5344CB8AC3E}">
        <p14:creationId xmlns:p14="http://schemas.microsoft.com/office/powerpoint/2010/main" val="2309693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14F6DFB-91AE-4704-A819-B6C079D6821F}"/>
              </a:ext>
            </a:extLst>
          </p:cNvPr>
          <p:cNvCxnSpPr/>
          <p:nvPr/>
        </p:nvCxnSpPr>
        <p:spPr>
          <a:xfrm>
            <a:off x="0" y="6316824"/>
            <a:ext cx="12192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hlinkClick r:id="rId2"/>
            <a:extLst>
              <a:ext uri="{FF2B5EF4-FFF2-40B4-BE49-F238E27FC236}">
                <a16:creationId xmlns:a16="http://schemas.microsoft.com/office/drawing/2014/main" id="{D4F175E0-9A60-41BE-B8F3-1D790BEC0289}"/>
              </a:ext>
            </a:extLst>
          </p:cNvPr>
          <p:cNvSpPr txBox="1"/>
          <p:nvPr/>
        </p:nvSpPr>
        <p:spPr>
          <a:xfrm>
            <a:off x="5022201" y="6428792"/>
            <a:ext cx="2147597" cy="307777"/>
          </a:xfrm>
          <a:prstGeom prst="rect">
            <a:avLst/>
          </a:prstGeom>
          <a:noFill/>
        </p:spPr>
        <p:txBody>
          <a:bodyPr wrap="square" rtlCol="0">
            <a:spAutoFit/>
          </a:bodyPr>
          <a:lstStyle/>
          <a:p>
            <a:pPr algn="ctr"/>
            <a:r>
              <a:rPr lang="en-US" sz="1400" dirty="0">
                <a:solidFill>
                  <a:srgbClr val="0070C0"/>
                </a:solidFill>
                <a:latin typeface="Aller" panose="02000503030000020004" pitchFamily="2" charset="0"/>
              </a:rPr>
              <a:t>https://manara.edu.sy/</a:t>
            </a:r>
          </a:p>
        </p:txBody>
      </p:sp>
      <p:pic>
        <p:nvPicPr>
          <p:cNvPr id="9" name="Picture 8">
            <a:extLst>
              <a:ext uri="{FF2B5EF4-FFF2-40B4-BE49-F238E27FC236}">
                <a16:creationId xmlns:a16="http://schemas.microsoft.com/office/drawing/2014/main" id="{49C2BDA3-C725-4F76-9878-9B736E5AD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0555" y="121431"/>
            <a:ext cx="810889" cy="1142097"/>
          </a:xfrm>
          <a:prstGeom prst="rect">
            <a:avLst/>
          </a:prstGeom>
        </p:spPr>
      </p:pic>
      <p:sp>
        <p:nvSpPr>
          <p:cNvPr id="2" name="Title 1">
            <a:extLst>
              <a:ext uri="{FF2B5EF4-FFF2-40B4-BE49-F238E27FC236}">
                <a16:creationId xmlns:a16="http://schemas.microsoft.com/office/drawing/2014/main" id="{938497B5-0652-5BED-AA4E-030FDD0426A3}"/>
              </a:ext>
            </a:extLst>
          </p:cNvPr>
          <p:cNvSpPr>
            <a:spLocks noGrp="1"/>
          </p:cNvSpPr>
          <p:nvPr>
            <p:ph type="title"/>
          </p:nvPr>
        </p:nvSpPr>
        <p:spPr>
          <a:xfrm>
            <a:off x="838200" y="2246489"/>
            <a:ext cx="10515600" cy="3476976"/>
          </a:xfrm>
        </p:spPr>
        <p:txBody>
          <a:bodyPr>
            <a:noAutofit/>
          </a:bodyPr>
          <a:lstStyle/>
          <a:p>
            <a:r>
              <a:rPr lang="en-US" sz="5400" b="1" dirty="0">
                <a:solidFill>
                  <a:schemeClr val="accent1">
                    <a:lumMod val="75000"/>
                  </a:schemeClr>
                </a:solidFill>
              </a:rPr>
              <a:t>- </a:t>
            </a:r>
            <a:r>
              <a:rPr lang="en-US" sz="5400" b="1" dirty="0">
                <a:solidFill>
                  <a:schemeClr val="accent1">
                    <a:lumMod val="75000"/>
                  </a:schemeClr>
                </a:solidFill>
                <a:latin typeface="Times New Roman" panose="02020603050405020304" pitchFamily="18" charset="0"/>
                <a:cs typeface="Times New Roman" panose="02020603050405020304" pitchFamily="18" charset="0"/>
              </a:rPr>
              <a:t>What is a phobia?</a:t>
            </a:r>
            <a:br>
              <a:rPr lang="en-US" sz="5400" b="1" dirty="0">
                <a:solidFill>
                  <a:schemeClr val="accent1">
                    <a:lumMod val="75000"/>
                  </a:schemeClr>
                </a:solidFill>
                <a:latin typeface="Times New Roman" panose="02020603050405020304" pitchFamily="18" charset="0"/>
                <a:cs typeface="Times New Roman" panose="02020603050405020304" pitchFamily="18" charset="0"/>
              </a:rPr>
            </a:br>
            <a:r>
              <a:rPr lang="en-US" sz="5400" b="1" dirty="0">
                <a:solidFill>
                  <a:schemeClr val="accent1">
                    <a:lumMod val="75000"/>
                  </a:schemeClr>
                </a:solidFill>
                <a:latin typeface="Times New Roman" panose="02020603050405020304" pitchFamily="18" charset="0"/>
                <a:cs typeface="Times New Roman" panose="02020603050405020304" pitchFamily="18" charset="0"/>
              </a:rPr>
              <a:t>- What are the types of phobia?</a:t>
            </a:r>
            <a:br>
              <a:rPr lang="en-US" sz="5400" b="1" dirty="0">
                <a:solidFill>
                  <a:schemeClr val="accent1">
                    <a:lumMod val="75000"/>
                  </a:schemeClr>
                </a:solidFill>
                <a:latin typeface="Times New Roman" panose="02020603050405020304" pitchFamily="18" charset="0"/>
                <a:cs typeface="Times New Roman" panose="02020603050405020304" pitchFamily="18" charset="0"/>
              </a:rPr>
            </a:br>
            <a:r>
              <a:rPr lang="en-US" sz="5400" b="1" dirty="0">
                <a:solidFill>
                  <a:schemeClr val="accent1">
                    <a:lumMod val="75000"/>
                  </a:schemeClr>
                </a:solidFill>
                <a:latin typeface="Times New Roman" panose="02020603050405020304" pitchFamily="18" charset="0"/>
                <a:cs typeface="Times New Roman" panose="02020603050405020304" pitchFamily="18" charset="0"/>
              </a:rPr>
              <a:t>- How can it be treated?</a:t>
            </a:r>
            <a:br>
              <a:rPr lang="en-US" sz="5400" b="1" dirty="0">
                <a:solidFill>
                  <a:schemeClr val="accent1">
                    <a:lumMod val="75000"/>
                  </a:schemeClr>
                </a:solidFill>
                <a:latin typeface="Times New Roman" panose="02020603050405020304" pitchFamily="18" charset="0"/>
                <a:cs typeface="Times New Roman" panose="02020603050405020304" pitchFamily="18" charset="0"/>
              </a:rPr>
            </a:br>
            <a:r>
              <a:rPr lang="en-US" sz="5400" b="1" dirty="0">
                <a:solidFill>
                  <a:schemeClr val="accent1">
                    <a:lumMod val="75000"/>
                  </a:schemeClr>
                </a:solidFill>
                <a:latin typeface="Times New Roman" panose="02020603050405020304" pitchFamily="18" charset="0"/>
                <a:cs typeface="Times New Roman" panose="02020603050405020304" pitchFamily="18" charset="0"/>
              </a:rPr>
              <a:t>-Some phobias</a:t>
            </a:r>
            <a:endParaRPr lang="en-GB" sz="54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599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14F6DFB-91AE-4704-A819-B6C079D6821F}"/>
              </a:ext>
            </a:extLst>
          </p:cNvPr>
          <p:cNvCxnSpPr/>
          <p:nvPr/>
        </p:nvCxnSpPr>
        <p:spPr>
          <a:xfrm>
            <a:off x="0" y="6316824"/>
            <a:ext cx="12192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hlinkClick r:id="rId2"/>
            <a:extLst>
              <a:ext uri="{FF2B5EF4-FFF2-40B4-BE49-F238E27FC236}">
                <a16:creationId xmlns:a16="http://schemas.microsoft.com/office/drawing/2014/main" id="{D4F175E0-9A60-41BE-B8F3-1D790BEC0289}"/>
              </a:ext>
            </a:extLst>
          </p:cNvPr>
          <p:cNvSpPr txBox="1"/>
          <p:nvPr/>
        </p:nvSpPr>
        <p:spPr>
          <a:xfrm>
            <a:off x="5022201" y="6428792"/>
            <a:ext cx="2147597" cy="307777"/>
          </a:xfrm>
          <a:prstGeom prst="rect">
            <a:avLst/>
          </a:prstGeom>
          <a:noFill/>
        </p:spPr>
        <p:txBody>
          <a:bodyPr wrap="square" rtlCol="0">
            <a:spAutoFit/>
          </a:bodyPr>
          <a:lstStyle/>
          <a:p>
            <a:pPr algn="ctr"/>
            <a:r>
              <a:rPr lang="en-US" sz="1400" dirty="0">
                <a:solidFill>
                  <a:srgbClr val="0070C0"/>
                </a:solidFill>
                <a:latin typeface="Aller" panose="02000503030000020004" pitchFamily="2" charset="0"/>
              </a:rPr>
              <a:t>https://manara.edu.sy/</a:t>
            </a:r>
          </a:p>
        </p:txBody>
      </p:sp>
      <p:pic>
        <p:nvPicPr>
          <p:cNvPr id="9" name="Picture 8">
            <a:extLst>
              <a:ext uri="{FF2B5EF4-FFF2-40B4-BE49-F238E27FC236}">
                <a16:creationId xmlns:a16="http://schemas.microsoft.com/office/drawing/2014/main" id="{49C2BDA3-C725-4F76-9878-9B736E5AD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0555" y="121431"/>
            <a:ext cx="810889" cy="1142097"/>
          </a:xfrm>
          <a:prstGeom prst="rect">
            <a:avLst/>
          </a:prstGeom>
        </p:spPr>
      </p:pic>
      <p:sp>
        <p:nvSpPr>
          <p:cNvPr id="5" name="Content Placeholder 4">
            <a:extLst>
              <a:ext uri="{FF2B5EF4-FFF2-40B4-BE49-F238E27FC236}">
                <a16:creationId xmlns:a16="http://schemas.microsoft.com/office/drawing/2014/main" id="{68292336-111C-875B-42F0-51FE44A86D66}"/>
              </a:ext>
            </a:extLst>
          </p:cNvPr>
          <p:cNvSpPr>
            <a:spLocks noGrp="1"/>
          </p:cNvSpPr>
          <p:nvPr>
            <p:ph idx="1"/>
          </p:nvPr>
        </p:nvSpPr>
        <p:spPr>
          <a:xfrm>
            <a:off x="0" y="1174046"/>
            <a:ext cx="12191999" cy="5142778"/>
          </a:xfrm>
        </p:spPr>
        <p:txBody>
          <a:bodyPr>
            <a:normAutofit/>
          </a:bodyPr>
          <a:lstStyle/>
          <a:p>
            <a:pPr algn="l" fontAlgn="base">
              <a:buFont typeface="Wingdings" panose="05000000000000000000" pitchFamily="2" charset="2"/>
              <a:buChar char="v"/>
            </a:pPr>
            <a:r>
              <a:rPr lang="en-GB" sz="3600" b="0" i="0" dirty="0">
                <a:solidFill>
                  <a:schemeClr val="accent1">
                    <a:lumMod val="75000"/>
                  </a:schemeClr>
                </a:solidFill>
                <a:effectLst/>
                <a:latin typeface="Times New Roman" panose="02020603050405020304" pitchFamily="18" charset="0"/>
                <a:cs typeface="Times New Roman" panose="02020603050405020304" pitchFamily="18" charset="0"/>
              </a:rPr>
              <a:t>What is a phobia?</a:t>
            </a:r>
          </a:p>
          <a:p>
            <a:pPr algn="l" fontAlgn="base"/>
            <a:r>
              <a:rPr lang="en-GB" b="0" i="0" dirty="0">
                <a:solidFill>
                  <a:srgbClr val="000000"/>
                </a:solidFill>
                <a:effectLst/>
                <a:latin typeface="Times New Roman" panose="02020603050405020304" pitchFamily="18" charset="0"/>
                <a:cs typeface="Times New Roman" panose="02020603050405020304" pitchFamily="18" charset="0"/>
              </a:rPr>
              <a:t>A phobia is an uncontrollable, irrational, and lasting fear of a certain object, situation, or activity. This fear can be so overwhelming that a person may go to great lengths to avoid the source of this fear. One response can be a panic attack. This is a sudden, intense fear that lasts for several minutes. It happens when there is no real danger.</a:t>
            </a:r>
          </a:p>
          <a:p>
            <a:pPr algn="l" fontAlgn="base">
              <a:buFont typeface="Wingdings" panose="05000000000000000000" pitchFamily="2" charset="2"/>
              <a:buChar char="v"/>
            </a:pPr>
            <a:r>
              <a:rPr lang="en-GB" sz="3200" b="0" i="0" dirty="0">
                <a:solidFill>
                  <a:schemeClr val="accent1">
                    <a:lumMod val="75000"/>
                  </a:schemeClr>
                </a:solidFill>
                <a:effectLst/>
                <a:latin typeface="Times New Roman" panose="02020603050405020304" pitchFamily="18" charset="0"/>
                <a:cs typeface="Times New Roman" panose="02020603050405020304" pitchFamily="18" charset="0"/>
              </a:rPr>
              <a:t>Who is affected by phobias?</a:t>
            </a:r>
          </a:p>
          <a:p>
            <a:pPr algn="l" fontAlgn="base"/>
            <a:r>
              <a:rPr lang="en-GB" b="0" i="0" dirty="0">
                <a:solidFill>
                  <a:srgbClr val="000000"/>
                </a:solidFill>
                <a:effectLst/>
                <a:latin typeface="Times New Roman" panose="02020603050405020304" pitchFamily="18" charset="0"/>
                <a:cs typeface="Times New Roman" panose="02020603050405020304" pitchFamily="18" charset="0"/>
              </a:rPr>
              <a:t>About 19 million Americans have one or more phobias that range from mild to severe. Phobias can happen in early childhood. But they are often first seen between ages 15 and 20. They affect both men and women equally. But men are more likely to seek treatment for phobias.</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3593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14F6DFB-91AE-4704-A819-B6C079D6821F}"/>
              </a:ext>
            </a:extLst>
          </p:cNvPr>
          <p:cNvCxnSpPr/>
          <p:nvPr/>
        </p:nvCxnSpPr>
        <p:spPr>
          <a:xfrm>
            <a:off x="0" y="6316824"/>
            <a:ext cx="12192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hlinkClick r:id="rId2"/>
            <a:extLst>
              <a:ext uri="{FF2B5EF4-FFF2-40B4-BE49-F238E27FC236}">
                <a16:creationId xmlns:a16="http://schemas.microsoft.com/office/drawing/2014/main" id="{D4F175E0-9A60-41BE-B8F3-1D790BEC0289}"/>
              </a:ext>
            </a:extLst>
          </p:cNvPr>
          <p:cNvSpPr txBox="1"/>
          <p:nvPr/>
        </p:nvSpPr>
        <p:spPr>
          <a:xfrm>
            <a:off x="5022201" y="6428792"/>
            <a:ext cx="2147597" cy="307777"/>
          </a:xfrm>
          <a:prstGeom prst="rect">
            <a:avLst/>
          </a:prstGeom>
          <a:noFill/>
        </p:spPr>
        <p:txBody>
          <a:bodyPr wrap="square" rtlCol="0">
            <a:spAutoFit/>
          </a:bodyPr>
          <a:lstStyle/>
          <a:p>
            <a:pPr algn="ctr"/>
            <a:r>
              <a:rPr lang="en-US" sz="1400" dirty="0">
                <a:solidFill>
                  <a:srgbClr val="0070C0"/>
                </a:solidFill>
                <a:latin typeface="Aller" panose="02000503030000020004" pitchFamily="2" charset="0"/>
              </a:rPr>
              <a:t>https://manara.edu.sy/</a:t>
            </a:r>
          </a:p>
        </p:txBody>
      </p:sp>
      <p:pic>
        <p:nvPicPr>
          <p:cNvPr id="9" name="Picture 8">
            <a:extLst>
              <a:ext uri="{FF2B5EF4-FFF2-40B4-BE49-F238E27FC236}">
                <a16:creationId xmlns:a16="http://schemas.microsoft.com/office/drawing/2014/main" id="{49C2BDA3-C725-4F76-9878-9B736E5AD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0555" y="121431"/>
            <a:ext cx="810889" cy="1142097"/>
          </a:xfrm>
          <a:prstGeom prst="rect">
            <a:avLst/>
          </a:prstGeom>
        </p:spPr>
      </p:pic>
      <p:sp>
        <p:nvSpPr>
          <p:cNvPr id="3" name="Content Placeholder 2">
            <a:extLst>
              <a:ext uri="{FF2B5EF4-FFF2-40B4-BE49-F238E27FC236}">
                <a16:creationId xmlns:a16="http://schemas.microsoft.com/office/drawing/2014/main" id="{67274B06-B65F-04A5-11E0-CF1F2BC81E16}"/>
              </a:ext>
            </a:extLst>
          </p:cNvPr>
          <p:cNvSpPr>
            <a:spLocks noGrp="1"/>
          </p:cNvSpPr>
          <p:nvPr>
            <p:ph idx="1"/>
          </p:nvPr>
        </p:nvSpPr>
        <p:spPr>
          <a:xfrm>
            <a:off x="0" y="1375495"/>
            <a:ext cx="12191999" cy="4801468"/>
          </a:xfrm>
        </p:spPr>
        <p:txBody>
          <a:bodyPr>
            <a:normAutofit/>
          </a:bodyPr>
          <a:lstStyle/>
          <a:p>
            <a:pPr algn="l" fontAlgn="base">
              <a:buFont typeface="Wingdings" panose="05000000000000000000" pitchFamily="2" charset="2"/>
              <a:buChar char="v"/>
            </a:pPr>
            <a:r>
              <a:rPr lang="en-GB" sz="3600" b="0" i="0" dirty="0">
                <a:solidFill>
                  <a:schemeClr val="accent1">
                    <a:lumMod val="75000"/>
                  </a:schemeClr>
                </a:solidFill>
                <a:effectLst/>
                <a:latin typeface="Times New Roman" panose="02020603050405020304" pitchFamily="18" charset="0"/>
                <a:cs typeface="Times New Roman" panose="02020603050405020304" pitchFamily="18" charset="0"/>
              </a:rPr>
              <a:t>What causes phobias?</a:t>
            </a:r>
          </a:p>
          <a:p>
            <a:pPr algn="l" fontAlgn="base"/>
            <a:r>
              <a:rPr lang="en-GB" sz="3600" b="0" i="0" dirty="0">
                <a:solidFill>
                  <a:srgbClr val="000000"/>
                </a:solidFill>
                <a:effectLst/>
                <a:latin typeface="Times New Roman" panose="02020603050405020304" pitchFamily="18" charset="0"/>
                <a:cs typeface="Times New Roman" panose="02020603050405020304" pitchFamily="18" charset="0"/>
              </a:rPr>
              <a:t>Research suggests that both genetic and environmental factors contribute to the start of phobias. Certain phobias have been linked to a very bad first encounter with the feared object or situation. Mental health experts don’t know if this first encounter is necessary or if phobias can simply occur in people who are likely to have them.</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6555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14F6DFB-91AE-4704-A819-B6C079D6821F}"/>
              </a:ext>
            </a:extLst>
          </p:cNvPr>
          <p:cNvCxnSpPr/>
          <p:nvPr/>
        </p:nvCxnSpPr>
        <p:spPr>
          <a:xfrm>
            <a:off x="0" y="6316824"/>
            <a:ext cx="12192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hlinkClick r:id="rId2"/>
            <a:extLst>
              <a:ext uri="{FF2B5EF4-FFF2-40B4-BE49-F238E27FC236}">
                <a16:creationId xmlns:a16="http://schemas.microsoft.com/office/drawing/2014/main" id="{D4F175E0-9A60-41BE-B8F3-1D790BEC0289}"/>
              </a:ext>
            </a:extLst>
          </p:cNvPr>
          <p:cNvSpPr txBox="1"/>
          <p:nvPr/>
        </p:nvSpPr>
        <p:spPr>
          <a:xfrm>
            <a:off x="5022201" y="6428792"/>
            <a:ext cx="2147597" cy="307777"/>
          </a:xfrm>
          <a:prstGeom prst="rect">
            <a:avLst/>
          </a:prstGeom>
          <a:noFill/>
        </p:spPr>
        <p:txBody>
          <a:bodyPr wrap="square" rtlCol="0">
            <a:spAutoFit/>
          </a:bodyPr>
          <a:lstStyle/>
          <a:p>
            <a:pPr algn="ctr"/>
            <a:r>
              <a:rPr lang="en-US" sz="1400" dirty="0">
                <a:solidFill>
                  <a:srgbClr val="0070C0"/>
                </a:solidFill>
                <a:latin typeface="Aller" panose="02000503030000020004" pitchFamily="2" charset="0"/>
              </a:rPr>
              <a:t>https://manara.edu.sy/</a:t>
            </a:r>
          </a:p>
        </p:txBody>
      </p:sp>
      <p:pic>
        <p:nvPicPr>
          <p:cNvPr id="9" name="Picture 8">
            <a:extLst>
              <a:ext uri="{FF2B5EF4-FFF2-40B4-BE49-F238E27FC236}">
                <a16:creationId xmlns:a16="http://schemas.microsoft.com/office/drawing/2014/main" id="{49C2BDA3-C725-4F76-9878-9B736E5AD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0555" y="121431"/>
            <a:ext cx="810889" cy="1142097"/>
          </a:xfrm>
          <a:prstGeom prst="rect">
            <a:avLst/>
          </a:prstGeom>
        </p:spPr>
      </p:pic>
      <p:sp>
        <p:nvSpPr>
          <p:cNvPr id="2" name="Title 1">
            <a:extLst>
              <a:ext uri="{FF2B5EF4-FFF2-40B4-BE49-F238E27FC236}">
                <a16:creationId xmlns:a16="http://schemas.microsoft.com/office/drawing/2014/main" id="{BC9FA1F9-2C9B-1B3C-4AE0-12B9A4B99DDC}"/>
              </a:ext>
            </a:extLst>
          </p:cNvPr>
          <p:cNvSpPr>
            <a:spLocks noGrp="1"/>
          </p:cNvSpPr>
          <p:nvPr>
            <p:ph type="title"/>
          </p:nvPr>
        </p:nvSpPr>
        <p:spPr>
          <a:xfrm>
            <a:off x="101600" y="365125"/>
            <a:ext cx="11252200" cy="1325563"/>
          </a:xfrm>
        </p:spPr>
        <p:txBody>
          <a:bodyPr>
            <a:normAutofit/>
          </a:bodyPr>
          <a:lstStyle/>
          <a:p>
            <a:r>
              <a:rPr lang="en-US" sz="5400" dirty="0">
                <a:solidFill>
                  <a:schemeClr val="accent1">
                    <a:lumMod val="75000"/>
                  </a:schemeClr>
                </a:solidFill>
              </a:rPr>
              <a:t>Specific phobias</a:t>
            </a:r>
            <a:endParaRPr lang="en-GB" sz="5400" dirty="0">
              <a:solidFill>
                <a:schemeClr val="accent1">
                  <a:lumMod val="75000"/>
                </a:schemeClr>
              </a:solidFill>
            </a:endParaRPr>
          </a:p>
        </p:txBody>
      </p:sp>
      <p:sp>
        <p:nvSpPr>
          <p:cNvPr id="3" name="Content Placeholder 2">
            <a:extLst>
              <a:ext uri="{FF2B5EF4-FFF2-40B4-BE49-F238E27FC236}">
                <a16:creationId xmlns:a16="http://schemas.microsoft.com/office/drawing/2014/main" id="{513815EF-CB78-EC50-7B86-D0414653DA3E}"/>
              </a:ext>
            </a:extLst>
          </p:cNvPr>
          <p:cNvSpPr>
            <a:spLocks noGrp="1"/>
          </p:cNvSpPr>
          <p:nvPr>
            <p:ph idx="1"/>
          </p:nvPr>
        </p:nvSpPr>
        <p:spPr>
          <a:xfrm>
            <a:off x="101600" y="1507221"/>
            <a:ext cx="11988799" cy="4809602"/>
          </a:xfrm>
        </p:spPr>
        <p:txBody>
          <a:bodyPr>
            <a:normAutofit fontScale="92500" lnSpcReduction="10000"/>
          </a:bodyPr>
          <a:lstStyle/>
          <a:p>
            <a:pPr algn="l" fontAlgn="base"/>
            <a:r>
              <a:rPr lang="en-GB" sz="4000" b="0" i="1" dirty="0">
                <a:solidFill>
                  <a:srgbClr val="000000"/>
                </a:solidFill>
                <a:effectLst/>
                <a:latin typeface="Times New Roman" panose="02020603050405020304" pitchFamily="18" charset="0"/>
                <a:cs typeface="Times New Roman" panose="02020603050405020304" pitchFamily="18" charset="0"/>
              </a:rPr>
              <a:t>Specific phobia is an extreme fear of an object or situation that typically isn't harmful.</a:t>
            </a:r>
          </a:p>
          <a:p>
            <a:pPr algn="l" fontAlgn="base"/>
            <a:r>
              <a:rPr lang="en-GB" sz="4000" b="0" i="0" dirty="0">
                <a:solidFill>
                  <a:srgbClr val="000000"/>
                </a:solidFill>
                <a:effectLst/>
                <a:latin typeface="Times New Roman" panose="02020603050405020304" pitchFamily="18" charset="0"/>
                <a:cs typeface="Times New Roman" panose="02020603050405020304" pitchFamily="18" charset="0"/>
              </a:rPr>
              <a:t>Examples may include a fear of:</a:t>
            </a:r>
          </a:p>
          <a:p>
            <a:pPr algn="l" fontAlgn="base">
              <a:buFont typeface="Arial" panose="020B0604020202020204" pitchFamily="34" charset="0"/>
              <a:buChar char="•"/>
            </a:pPr>
            <a:r>
              <a:rPr lang="en-GB" sz="4000" b="0" i="0" dirty="0">
                <a:solidFill>
                  <a:srgbClr val="333333"/>
                </a:solidFill>
                <a:effectLst/>
                <a:latin typeface="Times New Roman" panose="02020603050405020304" pitchFamily="18" charset="0"/>
                <a:cs typeface="Times New Roman" panose="02020603050405020304" pitchFamily="18" charset="0"/>
              </a:rPr>
              <a:t>Flying (fearing the plane will crash)</a:t>
            </a:r>
          </a:p>
          <a:p>
            <a:pPr algn="l" fontAlgn="base">
              <a:buFont typeface="Arial" panose="020B0604020202020204" pitchFamily="34" charset="0"/>
              <a:buChar char="•"/>
            </a:pPr>
            <a:r>
              <a:rPr lang="en-GB" sz="4000" b="0" i="0" dirty="0">
                <a:solidFill>
                  <a:srgbClr val="333333"/>
                </a:solidFill>
                <a:effectLst/>
                <a:latin typeface="Times New Roman" panose="02020603050405020304" pitchFamily="18" charset="0"/>
                <a:cs typeface="Times New Roman" panose="02020603050405020304" pitchFamily="18" charset="0"/>
              </a:rPr>
              <a:t>Dogs (fearing the dog will bite or attack)</a:t>
            </a:r>
          </a:p>
          <a:p>
            <a:pPr algn="l" fontAlgn="base">
              <a:buFont typeface="Arial" panose="020B0604020202020204" pitchFamily="34" charset="0"/>
              <a:buChar char="•"/>
            </a:pPr>
            <a:r>
              <a:rPr lang="en-GB" sz="4000" b="0" i="0" dirty="0">
                <a:solidFill>
                  <a:srgbClr val="333333"/>
                </a:solidFill>
                <a:effectLst/>
                <a:latin typeface="Times New Roman" panose="02020603050405020304" pitchFamily="18" charset="0"/>
                <a:cs typeface="Times New Roman" panose="02020603050405020304" pitchFamily="18" charset="0"/>
              </a:rPr>
              <a:t>Closed-in places (fear of being trapped)</a:t>
            </a:r>
          </a:p>
          <a:p>
            <a:pPr algn="l" fontAlgn="base">
              <a:buFont typeface="Arial" panose="020B0604020202020204" pitchFamily="34" charset="0"/>
              <a:buChar char="•"/>
            </a:pPr>
            <a:r>
              <a:rPr lang="en-GB" sz="4000" b="0" i="0" dirty="0">
                <a:solidFill>
                  <a:srgbClr val="333333"/>
                </a:solidFill>
                <a:effectLst/>
                <a:latin typeface="Times New Roman" panose="02020603050405020304" pitchFamily="18" charset="0"/>
                <a:cs typeface="Times New Roman" panose="02020603050405020304" pitchFamily="18" charset="0"/>
              </a:rPr>
              <a:t>Tunnels (fearing a collapse)</a:t>
            </a:r>
          </a:p>
          <a:p>
            <a:pPr algn="l" fontAlgn="base">
              <a:buFont typeface="Arial" panose="020B0604020202020204" pitchFamily="34" charset="0"/>
              <a:buChar char="•"/>
            </a:pPr>
            <a:r>
              <a:rPr lang="en-GB" sz="4000" b="0" i="0" dirty="0">
                <a:solidFill>
                  <a:srgbClr val="333333"/>
                </a:solidFill>
                <a:effectLst/>
                <a:latin typeface="Times New Roman" panose="02020603050405020304" pitchFamily="18" charset="0"/>
                <a:cs typeface="Times New Roman" panose="02020603050405020304" pitchFamily="18" charset="0"/>
              </a:rPr>
              <a:t>Heights (fear of falling)</a:t>
            </a:r>
          </a:p>
          <a:p>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417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14F6DFB-91AE-4704-A819-B6C079D6821F}"/>
              </a:ext>
            </a:extLst>
          </p:cNvPr>
          <p:cNvCxnSpPr/>
          <p:nvPr/>
        </p:nvCxnSpPr>
        <p:spPr>
          <a:xfrm>
            <a:off x="0" y="6316824"/>
            <a:ext cx="12192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hlinkClick r:id="rId2"/>
            <a:extLst>
              <a:ext uri="{FF2B5EF4-FFF2-40B4-BE49-F238E27FC236}">
                <a16:creationId xmlns:a16="http://schemas.microsoft.com/office/drawing/2014/main" id="{D4F175E0-9A60-41BE-B8F3-1D790BEC0289}"/>
              </a:ext>
            </a:extLst>
          </p:cNvPr>
          <p:cNvSpPr txBox="1"/>
          <p:nvPr/>
        </p:nvSpPr>
        <p:spPr>
          <a:xfrm>
            <a:off x="5022201" y="6428792"/>
            <a:ext cx="2147597" cy="307777"/>
          </a:xfrm>
          <a:prstGeom prst="rect">
            <a:avLst/>
          </a:prstGeom>
          <a:noFill/>
        </p:spPr>
        <p:txBody>
          <a:bodyPr wrap="square" rtlCol="0">
            <a:spAutoFit/>
          </a:bodyPr>
          <a:lstStyle/>
          <a:p>
            <a:pPr algn="ctr"/>
            <a:r>
              <a:rPr lang="en-US" sz="1400" dirty="0">
                <a:solidFill>
                  <a:srgbClr val="0070C0"/>
                </a:solidFill>
                <a:latin typeface="Aller" panose="02000503030000020004" pitchFamily="2" charset="0"/>
              </a:rPr>
              <a:t>https://manara.edu.sy/</a:t>
            </a:r>
          </a:p>
        </p:txBody>
      </p:sp>
      <p:pic>
        <p:nvPicPr>
          <p:cNvPr id="9" name="Picture 8">
            <a:extLst>
              <a:ext uri="{FF2B5EF4-FFF2-40B4-BE49-F238E27FC236}">
                <a16:creationId xmlns:a16="http://schemas.microsoft.com/office/drawing/2014/main" id="{49C2BDA3-C725-4F76-9878-9B736E5AD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0555" y="121431"/>
            <a:ext cx="810889" cy="1142097"/>
          </a:xfrm>
          <a:prstGeom prst="rect">
            <a:avLst/>
          </a:prstGeom>
        </p:spPr>
      </p:pic>
      <p:sp>
        <p:nvSpPr>
          <p:cNvPr id="3" name="Content Placeholder 2">
            <a:extLst>
              <a:ext uri="{FF2B5EF4-FFF2-40B4-BE49-F238E27FC236}">
                <a16:creationId xmlns:a16="http://schemas.microsoft.com/office/drawing/2014/main" id="{9C75A292-A5F6-4E8D-6F95-67EB825DF249}"/>
              </a:ext>
            </a:extLst>
          </p:cNvPr>
          <p:cNvSpPr>
            <a:spLocks noGrp="1"/>
          </p:cNvSpPr>
          <p:nvPr>
            <p:ph idx="1"/>
          </p:nvPr>
        </p:nvSpPr>
        <p:spPr>
          <a:xfrm>
            <a:off x="0" y="1"/>
            <a:ext cx="12192000" cy="6316822"/>
          </a:xfrm>
        </p:spPr>
        <p:txBody>
          <a:bodyPr>
            <a:normAutofit fontScale="77500" lnSpcReduction="20000"/>
          </a:bodyPr>
          <a:lstStyle/>
          <a:p>
            <a:pPr algn="l" fontAlgn="base">
              <a:buFont typeface="Wingdings" panose="05000000000000000000" pitchFamily="2" charset="2"/>
              <a:buChar char="v"/>
            </a:pPr>
            <a:endParaRPr lang="en-GB" sz="3600" i="0" dirty="0">
              <a:solidFill>
                <a:schemeClr val="accent1">
                  <a:lumMod val="75000"/>
                </a:schemeClr>
              </a:solidFill>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v"/>
            </a:pPr>
            <a:r>
              <a:rPr lang="en-GB" sz="3600" i="0" dirty="0">
                <a:solidFill>
                  <a:schemeClr val="accent1">
                    <a:lumMod val="75000"/>
                  </a:schemeClr>
                </a:solidFill>
                <a:effectLst/>
                <a:latin typeface="Times New Roman" panose="02020603050405020304" pitchFamily="18" charset="0"/>
                <a:cs typeface="Times New Roman" panose="02020603050405020304" pitchFamily="18" charset="0"/>
              </a:rPr>
              <a:t>What are the characteristics </a:t>
            </a:r>
          </a:p>
          <a:p>
            <a:pPr marL="0" indent="0" algn="l" fontAlgn="base">
              <a:buNone/>
            </a:pPr>
            <a:r>
              <a:rPr lang="en-GB" sz="3600" i="0" dirty="0">
                <a:solidFill>
                  <a:schemeClr val="accent1">
                    <a:lumMod val="75000"/>
                  </a:schemeClr>
                </a:solidFill>
                <a:effectLst/>
                <a:latin typeface="Times New Roman" panose="02020603050405020304" pitchFamily="18" charset="0"/>
                <a:cs typeface="Times New Roman" panose="02020603050405020304" pitchFamily="18" charset="0"/>
              </a:rPr>
              <a:t>    of specific phobia?</a:t>
            </a:r>
          </a:p>
          <a:p>
            <a:pPr algn="l" fontAlgn="base"/>
            <a:endParaRPr lang="en-GB" sz="3300" i="0" dirty="0">
              <a:solidFill>
                <a:srgbClr val="000000"/>
              </a:solidFill>
              <a:effectLst/>
              <a:latin typeface="Times New Roman" panose="02020603050405020304" pitchFamily="18" charset="0"/>
              <a:cs typeface="Times New Roman" panose="02020603050405020304" pitchFamily="18" charset="0"/>
            </a:endParaRPr>
          </a:p>
          <a:p>
            <a:pPr algn="l" fontAlgn="base"/>
            <a:r>
              <a:rPr lang="en-GB" sz="3300" i="0" dirty="0">
                <a:solidFill>
                  <a:srgbClr val="000000"/>
                </a:solidFill>
                <a:effectLst/>
                <a:latin typeface="Times New Roman" panose="02020603050405020304" pitchFamily="18" charset="0"/>
                <a:cs typeface="Times New Roman" panose="02020603050405020304" pitchFamily="18" charset="0"/>
              </a:rPr>
              <a:t>People with specific phobia know that their fear is extreme. But they can't overcome it. The problem is diagnosed only when the specific fear interferes with daily activities of school, work, or home life.</a:t>
            </a:r>
          </a:p>
          <a:p>
            <a:pPr algn="l" fontAlgn="base"/>
            <a:r>
              <a:rPr lang="en-GB" sz="3300" i="0" dirty="0">
                <a:solidFill>
                  <a:srgbClr val="000000"/>
                </a:solidFill>
                <a:effectLst/>
                <a:latin typeface="Times New Roman" panose="02020603050405020304" pitchFamily="18" charset="0"/>
                <a:cs typeface="Times New Roman" panose="02020603050405020304" pitchFamily="18" charset="0"/>
              </a:rPr>
              <a:t>There is no known cause, although they seem to run in families. They are also found slightly more often in women. If the object of the fear is easy to avoid, people with phobias may not seek treatment. Sometimes, however, they may make important career or personal decisions to avoid a situation that includes the source of the phobia.</a:t>
            </a:r>
          </a:p>
          <a:p>
            <a:pPr algn="l" fontAlgn="base">
              <a:buFont typeface="Wingdings" panose="05000000000000000000" pitchFamily="2" charset="2"/>
              <a:buChar char="v"/>
            </a:pPr>
            <a:r>
              <a:rPr lang="en-GB" sz="3600" i="0" dirty="0">
                <a:solidFill>
                  <a:schemeClr val="accent1">
                    <a:lumMod val="75000"/>
                  </a:schemeClr>
                </a:solidFill>
                <a:effectLst/>
                <a:latin typeface="Times New Roman" panose="02020603050405020304" pitchFamily="18" charset="0"/>
                <a:cs typeface="Times New Roman" panose="02020603050405020304" pitchFamily="18" charset="0"/>
              </a:rPr>
              <a:t>Treatment for specific phobia</a:t>
            </a:r>
          </a:p>
          <a:p>
            <a:pPr algn="l" fontAlgn="base"/>
            <a:r>
              <a:rPr lang="en-GB" sz="3600" i="0" dirty="0">
                <a:solidFill>
                  <a:srgbClr val="000000"/>
                </a:solidFill>
                <a:effectLst/>
                <a:latin typeface="Times New Roman" panose="02020603050405020304" pitchFamily="18" charset="0"/>
                <a:cs typeface="Times New Roman" panose="02020603050405020304" pitchFamily="18" charset="0"/>
              </a:rPr>
              <a:t>When phobias interfere with a person's life, treatment can help. For specific phobias, cognitive-</a:t>
            </a:r>
            <a:r>
              <a:rPr lang="en-GB" sz="3600" i="0" dirty="0" err="1">
                <a:solidFill>
                  <a:srgbClr val="000000"/>
                </a:solidFill>
                <a:effectLst/>
                <a:latin typeface="Times New Roman" panose="02020603050405020304" pitchFamily="18" charset="0"/>
                <a:cs typeface="Times New Roman" panose="02020603050405020304" pitchFamily="18" charset="0"/>
              </a:rPr>
              <a:t>behavioral</a:t>
            </a:r>
            <a:r>
              <a:rPr lang="en-GB" sz="3600" i="0" dirty="0">
                <a:solidFill>
                  <a:srgbClr val="000000"/>
                </a:solidFill>
                <a:effectLst/>
                <a:latin typeface="Times New Roman" panose="02020603050405020304" pitchFamily="18" charset="0"/>
                <a:cs typeface="Times New Roman" panose="02020603050405020304" pitchFamily="18" charset="0"/>
              </a:rPr>
              <a:t> therapy (CBT) with exposure treatment is advised. In exposure therapy, people are gradually exposed to what frightens them until the fear starts to fade. Relaxation and breathing exercises also help to ease symptoms.</a:t>
            </a:r>
          </a:p>
          <a:p>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041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14F6DFB-91AE-4704-A819-B6C079D6821F}"/>
              </a:ext>
            </a:extLst>
          </p:cNvPr>
          <p:cNvCxnSpPr/>
          <p:nvPr/>
        </p:nvCxnSpPr>
        <p:spPr>
          <a:xfrm>
            <a:off x="0" y="6316824"/>
            <a:ext cx="12192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hlinkClick r:id="rId2"/>
            <a:extLst>
              <a:ext uri="{FF2B5EF4-FFF2-40B4-BE49-F238E27FC236}">
                <a16:creationId xmlns:a16="http://schemas.microsoft.com/office/drawing/2014/main" id="{D4F175E0-9A60-41BE-B8F3-1D790BEC0289}"/>
              </a:ext>
            </a:extLst>
          </p:cNvPr>
          <p:cNvSpPr txBox="1"/>
          <p:nvPr/>
        </p:nvSpPr>
        <p:spPr>
          <a:xfrm>
            <a:off x="5022201" y="6428792"/>
            <a:ext cx="2147597" cy="307777"/>
          </a:xfrm>
          <a:prstGeom prst="rect">
            <a:avLst/>
          </a:prstGeom>
          <a:noFill/>
        </p:spPr>
        <p:txBody>
          <a:bodyPr wrap="square" rtlCol="0">
            <a:spAutoFit/>
          </a:bodyPr>
          <a:lstStyle/>
          <a:p>
            <a:pPr algn="ctr"/>
            <a:r>
              <a:rPr lang="en-US" sz="1400" dirty="0">
                <a:solidFill>
                  <a:srgbClr val="0070C0"/>
                </a:solidFill>
                <a:latin typeface="Aller" panose="02000503030000020004" pitchFamily="2" charset="0"/>
              </a:rPr>
              <a:t>https://manara.edu.sy/</a:t>
            </a:r>
          </a:p>
        </p:txBody>
      </p:sp>
      <p:pic>
        <p:nvPicPr>
          <p:cNvPr id="9" name="Picture 8">
            <a:extLst>
              <a:ext uri="{FF2B5EF4-FFF2-40B4-BE49-F238E27FC236}">
                <a16:creationId xmlns:a16="http://schemas.microsoft.com/office/drawing/2014/main" id="{49C2BDA3-C725-4F76-9878-9B736E5AD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0555" y="121431"/>
            <a:ext cx="810889" cy="1142097"/>
          </a:xfrm>
          <a:prstGeom prst="rect">
            <a:avLst/>
          </a:prstGeom>
        </p:spPr>
      </p:pic>
      <p:sp>
        <p:nvSpPr>
          <p:cNvPr id="2" name="Title 1">
            <a:extLst>
              <a:ext uri="{FF2B5EF4-FFF2-40B4-BE49-F238E27FC236}">
                <a16:creationId xmlns:a16="http://schemas.microsoft.com/office/drawing/2014/main" id="{E6AE49AF-41A5-C335-6839-BE4C196175B1}"/>
              </a:ext>
            </a:extLst>
          </p:cNvPr>
          <p:cNvSpPr>
            <a:spLocks noGrp="1"/>
          </p:cNvSpPr>
          <p:nvPr>
            <p:ph type="title"/>
          </p:nvPr>
        </p:nvSpPr>
        <p:spPr>
          <a:xfrm>
            <a:off x="124178" y="365125"/>
            <a:ext cx="11229622" cy="1325563"/>
          </a:xfrm>
        </p:spPr>
        <p:txBody>
          <a:bodyPr/>
          <a:lstStyle/>
          <a:p>
            <a:r>
              <a:rPr lang="en-GB" b="1" dirty="0">
                <a:solidFill>
                  <a:srgbClr val="002C77"/>
                </a:solidFill>
                <a:latin typeface="noto_sansregular"/>
              </a:rPr>
              <a:t>Social phobia</a:t>
            </a:r>
            <a:br>
              <a:rPr lang="en-GB" b="1" dirty="0">
                <a:solidFill>
                  <a:srgbClr val="002C77"/>
                </a:solidFill>
                <a:latin typeface="noto_sansregular"/>
              </a:rPr>
            </a:br>
            <a:endParaRPr lang="en-GB" b="1" dirty="0"/>
          </a:p>
        </p:txBody>
      </p:sp>
      <p:sp>
        <p:nvSpPr>
          <p:cNvPr id="3" name="Content Placeholder 2">
            <a:extLst>
              <a:ext uri="{FF2B5EF4-FFF2-40B4-BE49-F238E27FC236}">
                <a16:creationId xmlns:a16="http://schemas.microsoft.com/office/drawing/2014/main" id="{37123A0B-4BB0-D840-1B5D-9E7CCA9672E0}"/>
              </a:ext>
            </a:extLst>
          </p:cNvPr>
          <p:cNvSpPr>
            <a:spLocks noGrp="1"/>
          </p:cNvSpPr>
          <p:nvPr>
            <p:ph idx="1"/>
          </p:nvPr>
        </p:nvSpPr>
        <p:spPr>
          <a:xfrm>
            <a:off x="0" y="1263528"/>
            <a:ext cx="12191999" cy="5585007"/>
          </a:xfrm>
        </p:spPr>
        <p:txBody>
          <a:bodyPr>
            <a:normAutofit/>
          </a:bodyPr>
          <a:lstStyle/>
          <a:p>
            <a:pPr algn="l" fontAlgn="base">
              <a:buFont typeface="Wingdings" panose="05000000000000000000" pitchFamily="2" charset="2"/>
              <a:buChar char="v"/>
            </a:pPr>
            <a:r>
              <a:rPr lang="en-GB" sz="3200" b="1" i="0" dirty="0">
                <a:solidFill>
                  <a:schemeClr val="accent1">
                    <a:lumMod val="75000"/>
                  </a:schemeClr>
                </a:solidFill>
                <a:effectLst/>
                <a:latin typeface="Times New Roman" panose="02020603050405020304" pitchFamily="18" charset="0"/>
                <a:cs typeface="Times New Roman" panose="02020603050405020304" pitchFamily="18" charset="0"/>
              </a:rPr>
              <a:t>What is social phobia?</a:t>
            </a:r>
          </a:p>
          <a:p>
            <a:pPr algn="l" fontAlgn="base"/>
            <a:r>
              <a:rPr lang="en-GB" sz="2400" b="0" i="0" dirty="0">
                <a:solidFill>
                  <a:srgbClr val="000000"/>
                </a:solidFill>
                <a:effectLst/>
                <a:latin typeface="Times New Roman" panose="02020603050405020304" pitchFamily="18" charset="0"/>
                <a:cs typeface="Times New Roman" panose="02020603050405020304" pitchFamily="18" charset="0"/>
              </a:rPr>
              <a:t>Social phobia is an anxiety disorder in which a person has significant anxiety and discomfort related to a fear of being embarrassed, humiliated, or scorned by others in social or performance situations. Even when they manage to confront this fear, people with social phobia usually:</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Feel very anxious before the event or outing</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Feel intensely uncomfortable throughout the event or outing</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Have lingering unpleasant feelings after the event or outing</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Social phobia often happens with the following:</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Public speaking</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Meeting people</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Dealing with authority figures</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Eating in public</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Using public restrooms</a:t>
            </a:r>
          </a:p>
          <a:p>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4513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14F6DFB-91AE-4704-A819-B6C079D6821F}"/>
              </a:ext>
            </a:extLst>
          </p:cNvPr>
          <p:cNvCxnSpPr/>
          <p:nvPr/>
        </p:nvCxnSpPr>
        <p:spPr>
          <a:xfrm>
            <a:off x="0" y="6316824"/>
            <a:ext cx="12192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hlinkClick r:id="rId2"/>
            <a:extLst>
              <a:ext uri="{FF2B5EF4-FFF2-40B4-BE49-F238E27FC236}">
                <a16:creationId xmlns:a16="http://schemas.microsoft.com/office/drawing/2014/main" id="{D4F175E0-9A60-41BE-B8F3-1D790BEC0289}"/>
              </a:ext>
            </a:extLst>
          </p:cNvPr>
          <p:cNvSpPr txBox="1"/>
          <p:nvPr/>
        </p:nvSpPr>
        <p:spPr>
          <a:xfrm>
            <a:off x="5022201" y="6428792"/>
            <a:ext cx="2147597" cy="307777"/>
          </a:xfrm>
          <a:prstGeom prst="rect">
            <a:avLst/>
          </a:prstGeom>
          <a:noFill/>
        </p:spPr>
        <p:txBody>
          <a:bodyPr wrap="square" rtlCol="0">
            <a:spAutoFit/>
          </a:bodyPr>
          <a:lstStyle/>
          <a:p>
            <a:pPr algn="ctr"/>
            <a:r>
              <a:rPr lang="en-US" sz="1400" dirty="0">
                <a:solidFill>
                  <a:srgbClr val="0070C0"/>
                </a:solidFill>
                <a:latin typeface="Aller" panose="02000503030000020004" pitchFamily="2" charset="0"/>
              </a:rPr>
              <a:t>https://manara.edu.sy/</a:t>
            </a:r>
          </a:p>
        </p:txBody>
      </p:sp>
      <p:pic>
        <p:nvPicPr>
          <p:cNvPr id="9" name="Picture 8">
            <a:extLst>
              <a:ext uri="{FF2B5EF4-FFF2-40B4-BE49-F238E27FC236}">
                <a16:creationId xmlns:a16="http://schemas.microsoft.com/office/drawing/2014/main" id="{49C2BDA3-C725-4F76-9878-9B736E5AD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0555" y="121431"/>
            <a:ext cx="810889" cy="1142097"/>
          </a:xfrm>
          <a:prstGeom prst="rect">
            <a:avLst/>
          </a:prstGeom>
        </p:spPr>
      </p:pic>
      <p:sp>
        <p:nvSpPr>
          <p:cNvPr id="3" name="Content Placeholder 2">
            <a:extLst>
              <a:ext uri="{FF2B5EF4-FFF2-40B4-BE49-F238E27FC236}">
                <a16:creationId xmlns:a16="http://schemas.microsoft.com/office/drawing/2014/main" id="{386941C0-D595-EB9F-3624-7B5034F7C371}"/>
              </a:ext>
            </a:extLst>
          </p:cNvPr>
          <p:cNvSpPr>
            <a:spLocks noGrp="1"/>
          </p:cNvSpPr>
          <p:nvPr>
            <p:ph idx="1"/>
          </p:nvPr>
        </p:nvSpPr>
        <p:spPr>
          <a:xfrm>
            <a:off x="1" y="0"/>
            <a:ext cx="12192000" cy="6428792"/>
          </a:xfrm>
        </p:spPr>
        <p:txBody>
          <a:bodyPr>
            <a:normAutofit fontScale="85000" lnSpcReduction="20000"/>
          </a:bodyPr>
          <a:lstStyle/>
          <a:p>
            <a:pPr algn="l" fontAlgn="base">
              <a:buFont typeface="Wingdings" panose="05000000000000000000" pitchFamily="2" charset="2"/>
              <a:buChar char="v"/>
            </a:pPr>
            <a:r>
              <a:rPr lang="en-GB" sz="3200" b="1" i="0" dirty="0">
                <a:solidFill>
                  <a:schemeClr val="accent1">
                    <a:lumMod val="75000"/>
                  </a:schemeClr>
                </a:solidFill>
                <a:effectLst/>
                <a:latin typeface="Times New Roman" panose="02020603050405020304" pitchFamily="18" charset="0"/>
                <a:cs typeface="Times New Roman" panose="02020603050405020304" pitchFamily="18" charset="0"/>
              </a:rPr>
              <a:t>What are the characteristics </a:t>
            </a:r>
          </a:p>
          <a:p>
            <a:pPr marL="0" indent="0" algn="l" fontAlgn="base">
              <a:buNone/>
            </a:pPr>
            <a:r>
              <a:rPr lang="en-GB"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sz="3200" b="1" i="0" dirty="0">
                <a:solidFill>
                  <a:schemeClr val="accent1">
                    <a:lumMod val="75000"/>
                  </a:schemeClr>
                </a:solidFill>
                <a:effectLst/>
                <a:latin typeface="Times New Roman" panose="02020603050405020304" pitchFamily="18" charset="0"/>
                <a:cs typeface="Times New Roman" panose="02020603050405020304" pitchFamily="18" charset="0"/>
              </a:rPr>
              <a:t>of social phobia?</a:t>
            </a:r>
          </a:p>
          <a:p>
            <a:pPr algn="l" fontAlgn="base"/>
            <a:r>
              <a:rPr lang="en-GB" sz="3200" b="0" i="0" dirty="0">
                <a:solidFill>
                  <a:srgbClr val="000000"/>
                </a:solidFill>
                <a:effectLst/>
                <a:latin typeface="Times New Roman" panose="02020603050405020304" pitchFamily="18" charset="0"/>
                <a:cs typeface="Times New Roman" panose="02020603050405020304" pitchFamily="18" charset="0"/>
              </a:rPr>
              <a:t>Although this disorder is often thought of as shyness, they are not the same. Shy people can be very uneasy around others, but they don't have the extreme anxiety in anticipating a social situation. Also, they don't necessarily avoid circumstances that make them feel self-conscious. In contrast, people with social phobia are not necessarily shy at all, but can be completely at ease with some people most of the time.</a:t>
            </a:r>
          </a:p>
          <a:p>
            <a:pPr algn="l" fontAlgn="base"/>
            <a:r>
              <a:rPr lang="en-GB" sz="3200" b="0" i="0" dirty="0">
                <a:solidFill>
                  <a:srgbClr val="000000"/>
                </a:solidFill>
                <a:effectLst/>
                <a:latin typeface="Times New Roman" panose="02020603050405020304" pitchFamily="18" charset="0"/>
                <a:cs typeface="Times New Roman" panose="02020603050405020304" pitchFamily="18" charset="0"/>
              </a:rPr>
              <a:t>Most people with social phobia will try to avoid situations that cause distress.</a:t>
            </a:r>
          </a:p>
          <a:p>
            <a:pPr algn="l" fontAlgn="base">
              <a:buFont typeface="Wingdings" panose="05000000000000000000" pitchFamily="2" charset="2"/>
              <a:buChar char="v"/>
            </a:pPr>
            <a:r>
              <a:rPr lang="en-GB" sz="3200" b="1" i="0" dirty="0">
                <a:solidFill>
                  <a:schemeClr val="accent1">
                    <a:lumMod val="75000"/>
                  </a:schemeClr>
                </a:solidFill>
                <a:effectLst/>
                <a:latin typeface="Times New Roman" panose="02020603050405020304" pitchFamily="18" charset="0"/>
                <a:cs typeface="Times New Roman" panose="02020603050405020304" pitchFamily="18" charset="0"/>
              </a:rPr>
              <a:t>Diagnosing social phobia</a:t>
            </a:r>
          </a:p>
          <a:p>
            <a:pPr algn="l" fontAlgn="base"/>
            <a:r>
              <a:rPr lang="en-GB" sz="3200" b="0" i="0" dirty="0">
                <a:solidFill>
                  <a:srgbClr val="000000"/>
                </a:solidFill>
                <a:effectLst/>
                <a:latin typeface="Times New Roman" panose="02020603050405020304" pitchFamily="18" charset="0"/>
                <a:cs typeface="Times New Roman" panose="02020603050405020304" pitchFamily="18" charset="0"/>
              </a:rPr>
              <a:t>Social phobia is diagnosed when the fear or avoidance significantly interferes with normal, routines, or is excessively upsetting.</a:t>
            </a:r>
          </a:p>
          <a:p>
            <a:pPr algn="l" fontAlgn="base"/>
            <a:r>
              <a:rPr lang="en-GB" sz="3200" b="0" i="0" dirty="0">
                <a:solidFill>
                  <a:srgbClr val="000000"/>
                </a:solidFill>
                <a:effectLst/>
                <a:latin typeface="Times New Roman" panose="02020603050405020304" pitchFamily="18" charset="0"/>
                <a:cs typeface="Times New Roman" panose="02020603050405020304" pitchFamily="18" charset="0"/>
              </a:rPr>
              <a:t>Social phobia disrupts normal life, interfering with career or social relationships. It often runs in families and may be happen along with depression or alcoholism. Social phobia often starts in early adolescence or even younger. </a:t>
            </a:r>
          </a:p>
          <a:p>
            <a:pPr algn="l" fontAlgn="base"/>
            <a:r>
              <a:rPr lang="en-GB" sz="3200" b="1" i="0" dirty="0">
                <a:solidFill>
                  <a:srgbClr val="333333"/>
                </a:solidFill>
                <a:effectLst/>
                <a:latin typeface="Times New Roman" panose="02020603050405020304" pitchFamily="18" charset="0"/>
                <a:cs typeface="Times New Roman" panose="02020603050405020304" pitchFamily="18" charset="0"/>
              </a:rPr>
              <a:t>Treatment for social phobia</a:t>
            </a:r>
          </a:p>
          <a:p>
            <a:pPr algn="l" fontAlgn="base"/>
            <a:r>
              <a:rPr lang="en-GB" sz="3200" b="0" i="0" dirty="0">
                <a:solidFill>
                  <a:srgbClr val="000000"/>
                </a:solidFill>
                <a:effectLst/>
                <a:latin typeface="Times New Roman" panose="02020603050405020304" pitchFamily="18" charset="0"/>
                <a:cs typeface="Times New Roman" panose="02020603050405020304" pitchFamily="18" charset="0"/>
              </a:rPr>
              <a:t>People with social phobia often find relief when treated with cognitive-</a:t>
            </a:r>
            <a:r>
              <a:rPr lang="en-GB" sz="3200" b="0" i="0" dirty="0" err="1">
                <a:solidFill>
                  <a:srgbClr val="000000"/>
                </a:solidFill>
                <a:effectLst/>
                <a:latin typeface="Times New Roman" panose="02020603050405020304" pitchFamily="18" charset="0"/>
                <a:cs typeface="Times New Roman" panose="02020603050405020304" pitchFamily="18" charset="0"/>
              </a:rPr>
              <a:t>behavioral</a:t>
            </a:r>
            <a:r>
              <a:rPr lang="en-GB" sz="3200" b="0" i="0" dirty="0">
                <a:solidFill>
                  <a:srgbClr val="000000"/>
                </a:solidFill>
                <a:effectLst/>
                <a:latin typeface="Times New Roman" panose="02020603050405020304" pitchFamily="18" charset="0"/>
                <a:cs typeface="Times New Roman" panose="02020603050405020304" pitchFamily="18" charset="0"/>
              </a:rPr>
              <a:t> therapy, medicine, or a mix of both.</a:t>
            </a:r>
          </a:p>
          <a:p>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826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14F6DFB-91AE-4704-A819-B6C079D6821F}"/>
              </a:ext>
            </a:extLst>
          </p:cNvPr>
          <p:cNvCxnSpPr/>
          <p:nvPr/>
        </p:nvCxnSpPr>
        <p:spPr>
          <a:xfrm>
            <a:off x="0" y="6316824"/>
            <a:ext cx="12192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hlinkClick r:id="rId2"/>
            <a:extLst>
              <a:ext uri="{FF2B5EF4-FFF2-40B4-BE49-F238E27FC236}">
                <a16:creationId xmlns:a16="http://schemas.microsoft.com/office/drawing/2014/main" id="{D4F175E0-9A60-41BE-B8F3-1D790BEC0289}"/>
              </a:ext>
            </a:extLst>
          </p:cNvPr>
          <p:cNvSpPr txBox="1"/>
          <p:nvPr/>
        </p:nvSpPr>
        <p:spPr>
          <a:xfrm>
            <a:off x="5022201" y="6428792"/>
            <a:ext cx="2147597" cy="307777"/>
          </a:xfrm>
          <a:prstGeom prst="rect">
            <a:avLst/>
          </a:prstGeom>
          <a:noFill/>
        </p:spPr>
        <p:txBody>
          <a:bodyPr wrap="square" rtlCol="0">
            <a:spAutoFit/>
          </a:bodyPr>
          <a:lstStyle/>
          <a:p>
            <a:pPr algn="ctr"/>
            <a:r>
              <a:rPr lang="en-US" sz="1400" dirty="0">
                <a:solidFill>
                  <a:srgbClr val="0070C0"/>
                </a:solidFill>
                <a:latin typeface="Aller" panose="02000503030000020004" pitchFamily="2" charset="0"/>
              </a:rPr>
              <a:t>https://manara.edu.sy/</a:t>
            </a:r>
          </a:p>
        </p:txBody>
      </p:sp>
      <p:pic>
        <p:nvPicPr>
          <p:cNvPr id="9" name="Picture 8">
            <a:extLst>
              <a:ext uri="{FF2B5EF4-FFF2-40B4-BE49-F238E27FC236}">
                <a16:creationId xmlns:a16="http://schemas.microsoft.com/office/drawing/2014/main" id="{49C2BDA3-C725-4F76-9878-9B736E5AD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0555" y="121431"/>
            <a:ext cx="810889" cy="1142097"/>
          </a:xfrm>
          <a:prstGeom prst="rect">
            <a:avLst/>
          </a:prstGeom>
        </p:spPr>
      </p:pic>
      <p:sp>
        <p:nvSpPr>
          <p:cNvPr id="2" name="Title 1">
            <a:extLst>
              <a:ext uri="{FF2B5EF4-FFF2-40B4-BE49-F238E27FC236}">
                <a16:creationId xmlns:a16="http://schemas.microsoft.com/office/drawing/2014/main" id="{8320BE63-A789-11FE-4D1D-FC07D0F4B0DE}"/>
              </a:ext>
            </a:extLst>
          </p:cNvPr>
          <p:cNvSpPr>
            <a:spLocks noGrp="1"/>
          </p:cNvSpPr>
          <p:nvPr>
            <p:ph type="title"/>
          </p:nvPr>
        </p:nvSpPr>
        <p:spPr/>
        <p:txBody>
          <a:bodyPr/>
          <a:lstStyle/>
          <a:p>
            <a:r>
              <a:rPr lang="en-GB" b="1" dirty="0">
                <a:solidFill>
                  <a:srgbClr val="002C77"/>
                </a:solidFill>
                <a:latin typeface="noto_sansregular"/>
              </a:rPr>
              <a:t>Agoraphobia</a:t>
            </a:r>
            <a:br>
              <a:rPr lang="en-GB" b="1" dirty="0">
                <a:solidFill>
                  <a:srgbClr val="002C77"/>
                </a:solidFill>
                <a:latin typeface="noto_sansregular"/>
              </a:rPr>
            </a:br>
            <a:endParaRPr lang="en-GB" dirty="0"/>
          </a:p>
        </p:txBody>
      </p:sp>
      <p:sp>
        <p:nvSpPr>
          <p:cNvPr id="3" name="Content Placeholder 2">
            <a:extLst>
              <a:ext uri="{FF2B5EF4-FFF2-40B4-BE49-F238E27FC236}">
                <a16:creationId xmlns:a16="http://schemas.microsoft.com/office/drawing/2014/main" id="{4025A2D9-61A8-D310-5E80-69B58EB30758}"/>
              </a:ext>
            </a:extLst>
          </p:cNvPr>
          <p:cNvSpPr>
            <a:spLocks noGrp="1"/>
          </p:cNvSpPr>
          <p:nvPr>
            <p:ph idx="1"/>
          </p:nvPr>
        </p:nvSpPr>
        <p:spPr>
          <a:xfrm>
            <a:off x="-1" y="1263528"/>
            <a:ext cx="12101689" cy="5053294"/>
          </a:xfrm>
        </p:spPr>
        <p:txBody>
          <a:bodyPr>
            <a:normAutofit fontScale="92500" lnSpcReduction="10000"/>
          </a:bodyPr>
          <a:lstStyle/>
          <a:p>
            <a:pPr algn="l" fontAlgn="base">
              <a:buFont typeface="Wingdings" panose="05000000000000000000" pitchFamily="2" charset="2"/>
              <a:buChar char="v"/>
            </a:pPr>
            <a:r>
              <a:rPr lang="en-GB" b="1" i="0" dirty="0">
                <a:solidFill>
                  <a:schemeClr val="accent1">
                    <a:lumMod val="75000"/>
                  </a:schemeClr>
                </a:solidFill>
                <a:effectLst/>
                <a:latin typeface="Times New Roman" panose="02020603050405020304" pitchFamily="18" charset="0"/>
                <a:cs typeface="Times New Roman" panose="02020603050405020304" pitchFamily="18" charset="0"/>
              </a:rPr>
              <a:t>What is agoraphobia?</a:t>
            </a:r>
          </a:p>
          <a:p>
            <a:pPr algn="l" fontAlgn="base"/>
            <a:r>
              <a:rPr lang="en-GB" b="0" i="0" dirty="0">
                <a:solidFill>
                  <a:srgbClr val="000000"/>
                </a:solidFill>
                <a:effectLst/>
                <a:latin typeface="Times New Roman" panose="02020603050405020304" pitchFamily="18" charset="0"/>
                <a:cs typeface="Times New Roman" panose="02020603050405020304" pitchFamily="18" charset="0"/>
              </a:rPr>
              <a:t>Agoraphobia involves the fear of having a panic attack in a place or situation from which escape may be hard or embarrassing.</a:t>
            </a:r>
          </a:p>
          <a:p>
            <a:pPr algn="l" fontAlgn="base"/>
            <a:r>
              <a:rPr lang="en-GB" b="0" i="0" dirty="0">
                <a:solidFill>
                  <a:srgbClr val="000000"/>
                </a:solidFill>
                <a:effectLst/>
                <a:latin typeface="Times New Roman" panose="02020603050405020304" pitchFamily="18" charset="0"/>
                <a:cs typeface="Times New Roman" panose="02020603050405020304" pitchFamily="18" charset="0"/>
              </a:rPr>
              <a:t>The anxiety of agoraphobia is so severe that panic attacks are not unusual. People with agoraphobia often try to avoid the location or cause of their fear. Agoraphobia involves fear of situations like the following:</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Being alone outside his or her home</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Being at home alone</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Being in a crowd</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Traveling in a vehicle</a:t>
            </a:r>
          </a:p>
          <a:p>
            <a:pPr lvl="1" fontAlgn="base">
              <a:buFont typeface="Wingdings" panose="05000000000000000000" pitchFamily="2" charset="2"/>
              <a:buChar char="ü"/>
            </a:pPr>
            <a:r>
              <a:rPr lang="en-GB" b="0" i="0" dirty="0">
                <a:effectLst/>
                <a:latin typeface="Times New Roman" panose="02020603050405020304" pitchFamily="18" charset="0"/>
                <a:cs typeface="Times New Roman" panose="02020603050405020304" pitchFamily="18" charset="0"/>
              </a:rPr>
              <a:t>Being in an elevator or on a bridge</a:t>
            </a:r>
          </a:p>
          <a:p>
            <a:pPr algn="l" fontAlgn="base"/>
            <a:r>
              <a:rPr lang="en-GB" b="0" i="0" dirty="0">
                <a:solidFill>
                  <a:srgbClr val="000000"/>
                </a:solidFill>
                <a:effectLst/>
                <a:latin typeface="Times New Roman" panose="02020603050405020304" pitchFamily="18" charset="0"/>
                <a:cs typeface="Times New Roman" panose="02020603050405020304" pitchFamily="18" charset="0"/>
              </a:rPr>
              <a:t>People with agoraphobia typically avoid crowded places like streets, crowded stores, churches, and theatres.</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156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1400</Words>
  <Application>Microsoft Office PowerPoint</Application>
  <PresentationFormat>Widescreen</PresentationFormat>
  <Paragraphs>83</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Aller</vt:lpstr>
      <vt:lpstr>Arial</vt:lpstr>
      <vt:lpstr>Calibri</vt:lpstr>
      <vt:lpstr>Calibri Light</vt:lpstr>
      <vt:lpstr>noto_sansregular</vt:lpstr>
      <vt:lpstr>Times New Roman</vt:lpstr>
      <vt:lpstr>Wingdings</vt:lpstr>
      <vt:lpstr>Office Theme</vt:lpstr>
      <vt:lpstr>Phobias</vt:lpstr>
      <vt:lpstr>- What is a phobia? - What are the types of phobia? - How can it be treated? -Some phobias</vt:lpstr>
      <vt:lpstr>PowerPoint Presentation</vt:lpstr>
      <vt:lpstr>PowerPoint Presentation</vt:lpstr>
      <vt:lpstr>Specific phobias</vt:lpstr>
      <vt:lpstr>PowerPoint Presentation</vt:lpstr>
      <vt:lpstr>Social phobia </vt:lpstr>
      <vt:lpstr>PowerPoint Presentation</vt:lpstr>
      <vt:lpstr>Agoraphobia </vt:lpstr>
      <vt:lpstr>PowerPoint Presentation</vt:lpstr>
      <vt:lpstr>Some types of phobias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Localadmin</dc:creator>
  <cp:lastModifiedBy>Dr. Lubna Shaaban</cp:lastModifiedBy>
  <cp:revision>5</cp:revision>
  <dcterms:created xsi:type="dcterms:W3CDTF">2022-02-21T07:57:38Z</dcterms:created>
  <dcterms:modified xsi:type="dcterms:W3CDTF">2023-01-30T08:44:33Z</dcterms:modified>
</cp:coreProperties>
</file>