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3"/>
  </p:notesMasterIdLst>
  <p:sldIdLst>
    <p:sldId id="335" r:id="rId2"/>
    <p:sldId id="292" r:id="rId3"/>
    <p:sldId id="315" r:id="rId4"/>
    <p:sldId id="316" r:id="rId5"/>
    <p:sldId id="317" r:id="rId6"/>
    <p:sldId id="318" r:id="rId7"/>
    <p:sldId id="260" r:id="rId8"/>
    <p:sldId id="261" r:id="rId9"/>
    <p:sldId id="262" r:id="rId10"/>
    <p:sldId id="263" r:id="rId11"/>
    <p:sldId id="264" r:id="rId12"/>
    <p:sldId id="319" r:id="rId13"/>
    <p:sldId id="320" r:id="rId14"/>
    <p:sldId id="322" r:id="rId15"/>
    <p:sldId id="323" r:id="rId16"/>
    <p:sldId id="327" r:id="rId17"/>
    <p:sldId id="326" r:id="rId18"/>
    <p:sldId id="268" r:id="rId19"/>
    <p:sldId id="324" r:id="rId20"/>
    <p:sldId id="270" r:id="rId21"/>
    <p:sldId id="271" r:id="rId22"/>
    <p:sldId id="272" r:id="rId23"/>
    <p:sldId id="281" r:id="rId24"/>
    <p:sldId id="273" r:id="rId25"/>
    <p:sldId id="280" r:id="rId26"/>
    <p:sldId id="282" r:id="rId27"/>
    <p:sldId id="276" r:id="rId28"/>
    <p:sldId id="283" r:id="rId29"/>
    <p:sldId id="275" r:id="rId30"/>
    <p:sldId id="277" r:id="rId31"/>
    <p:sldId id="329" r:id="rId32"/>
    <p:sldId id="333" r:id="rId33"/>
    <p:sldId id="279" r:id="rId34"/>
    <p:sldId id="336" r:id="rId35"/>
    <p:sldId id="337" r:id="rId36"/>
    <p:sldId id="284" r:id="rId37"/>
    <p:sldId id="330" r:id="rId38"/>
    <p:sldId id="285" r:id="rId39"/>
    <p:sldId id="334" r:id="rId40"/>
    <p:sldId id="338" r:id="rId41"/>
    <p:sldId id="332" r:id="rId42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C8C40052-C07D-48F1-A6A0-8285BB15DCF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41382EE4-7205-43FC-9CF1-AFEA9858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3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>
            <a:extLst>
              <a:ext uri="{FF2B5EF4-FFF2-40B4-BE49-F238E27FC236}">
                <a16:creationId xmlns:a16="http://schemas.microsoft.com/office/drawing/2014/main" id="{02DBAFC2-D72A-49B0-844F-047001EC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عنصر نائب للملاحظات 2">
            <a:extLst>
              <a:ext uri="{FF2B5EF4-FFF2-40B4-BE49-F238E27FC236}">
                <a16:creationId xmlns:a16="http://schemas.microsoft.com/office/drawing/2014/main" id="{CF50DEC7-3A8B-493B-B673-8AA26A27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17412" name="عنصر نائب لرقم الشريحة 3">
            <a:extLst>
              <a:ext uri="{FF2B5EF4-FFF2-40B4-BE49-F238E27FC236}">
                <a16:creationId xmlns:a16="http://schemas.microsoft.com/office/drawing/2014/main" id="{38A83B1A-80A9-4768-B546-E67E9C353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6A2DF49-61F4-42B4-9659-25498FF986B5}" type="slidenum">
              <a:rPr lang="ar-SY" altLang="en-US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8</a:t>
            </a:fld>
            <a:endParaRPr lang="ar-S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2EE4-7205-43FC-9CF1-AFEA985877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>
            <a:extLst>
              <a:ext uri="{FF2B5EF4-FFF2-40B4-BE49-F238E27FC236}">
                <a16:creationId xmlns:a16="http://schemas.microsoft.com/office/drawing/2014/main" id="{449C38C8-63EE-47BC-A21E-CB1ABEEA6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عنصر نائب للملاحظات 2">
            <a:extLst>
              <a:ext uri="{FF2B5EF4-FFF2-40B4-BE49-F238E27FC236}">
                <a16:creationId xmlns:a16="http://schemas.microsoft.com/office/drawing/2014/main" id="{57403267-21E5-4817-917C-285C1E35C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48132" name="عنصر نائب لرقم الشريحة 3">
            <a:extLst>
              <a:ext uri="{FF2B5EF4-FFF2-40B4-BE49-F238E27FC236}">
                <a16:creationId xmlns:a16="http://schemas.microsoft.com/office/drawing/2014/main" id="{EF68F83E-DD39-4512-992A-D5A4FF04E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3C33744-6345-4CD2-A637-8337B7772964}" type="slidenum">
              <a:rPr lang="ar-SY" altLang="en-US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38</a:t>
            </a:fld>
            <a:endParaRPr lang="ar-S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C256-11F4-448C-A8E6-4F3A4E2E3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E57A6-8E9D-429A-B054-D6047CB7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4177-F2C8-4ACF-AFBD-82527E4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A0CA8-F715-4F6A-B7D8-BB173B5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3CD6F-DC56-45EF-A5C4-0B4D0941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9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6882-D821-4E10-A9F5-34DD8CCF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C3063-38AC-47F1-92E1-5D274C169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25627-D8AD-416E-90C5-5F983B44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6F73B-1B7E-4306-A3C4-E4260450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EE37F-6B26-4668-AFEA-87B348B6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AC575-2360-4BEC-8373-8040BAF64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D05D1-29AF-4004-8D34-552F13F9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FEFB3-D10C-42A0-B765-36258CEE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1F7D-3B74-4463-9668-7468393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8344F-1B4B-4EFD-9D3A-4C2FC0D0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2628-7AA7-4AE8-911C-84E24A1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35C7-4B4D-4938-94C5-574CD234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8689-56B5-422A-AF62-41C42F1B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F3A71-6F96-4988-8F18-1B488CD0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15D98-0643-4FFF-8303-92A753C0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8594-73B7-477F-8904-A52872F5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02BDE-2656-4A28-B0CF-107A119EB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52E0-9910-4B2A-B690-AD5736DD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82CDC-1086-40C5-8E9D-4F094F4F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1E89C-7717-4B22-8D94-1EFC35E5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4438-3FA5-4E69-B7FA-20294661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2E95-DD62-4C91-8839-B58E607CE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721A2-1D3C-4656-9852-A736A90B8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C7E5-5E0A-493D-BCD7-27783274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24A73-4197-4CBB-9365-26411D9E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71FC1-4E9A-462B-84C2-09ADE29A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D825-90B7-4300-9B4E-41143E83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7CA60-6D0F-4C02-B2E0-D76663D7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AFA46-CF5B-4E75-96B4-7EF0267AE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CFB46-D841-4987-8043-9AA568B0A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412B8-5B52-47E7-81BF-0A68086B7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8CAD0-091A-47D0-8321-A1E39917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8BC31-433C-4E2B-BCD9-3C284894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5A53C-12AC-4DF1-8D44-92AF931B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8093-CB8A-4577-B297-2A5F3222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BB2F2-F147-4A71-BD23-F8C1414D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85CE0-0B45-49C4-9DF2-86DB04A4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9F352-11AE-44A6-8081-1133B629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1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7D960-A8AE-474D-966B-DF7FBE18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2A7F4-E80B-4AA0-A8D3-5C3BA22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A4A4A-19F3-4E2C-9E40-E8859DA2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7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DBFA-A242-4BE2-85CC-AB8242F4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267F0-07BB-4F82-8770-784101BC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D8A15-7316-4C1E-8E25-48C82D282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C9C8C-909C-464F-8D61-14C92509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B6B68-A437-406E-BFC2-CA240DE6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78EA7-D75F-4655-BC7E-8E351F44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F381-D2D4-4E43-9F5D-1B151A36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49086-0549-44FC-BE43-35C31E78D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7B675-446E-41BF-9472-D224847F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D42EF-BF77-48EA-A136-3F14B48B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708D6-F9DD-428A-871C-BF8154C5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0B4D4-F43E-44BC-82A2-C6974243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56699-3672-4023-8664-CC56D404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5EE0-BA82-455D-9991-EC336CEC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C53D4-7882-4340-A7D2-260FA9279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E12A-24F1-4A63-9DB0-6B585DA3B50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2F62-1F1A-4BEE-8E47-8A497328A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E96AB-7863-4EFB-8B4D-58A104D3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DD13-DC57-4E13-9B04-7A2FACF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5F91E69-244E-4EAE-A211-0BFF29C4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6"/>
            <a:ext cx="12192000" cy="68383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7E466C1-3844-4657-ABF4-D6429EB03F8B}"/>
              </a:ext>
            </a:extLst>
          </p:cNvPr>
          <p:cNvSpPr txBox="1"/>
          <p:nvPr/>
        </p:nvSpPr>
        <p:spPr>
          <a:xfrm>
            <a:off x="534573" y="267286"/>
            <a:ext cx="108180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Y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التخدير والقلع عند المريضة الحامل </a:t>
            </a:r>
            <a:br>
              <a:rPr kumimoji="0" lang="ar-SY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</a:b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ANESTHESIA &amp; EXTRACTION OF PREGNANT PATIENT </a:t>
            </a:r>
            <a:endParaRPr lang="en-US" sz="6000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1428AE3-DF9C-445D-BCCA-8924F90B8648}"/>
              </a:ext>
            </a:extLst>
          </p:cNvPr>
          <p:cNvSpPr txBox="1"/>
          <p:nvPr/>
        </p:nvSpPr>
        <p:spPr>
          <a:xfrm>
            <a:off x="182880" y="4825217"/>
            <a:ext cx="55708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Tahoma" pitchFamily="34" charset="0"/>
              </a:rPr>
              <a:t>Dr. Ali Khalil 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Tahoma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Tahoma" pitchFamily="34" charset="0"/>
              </a:rPr>
              <a:t>PhD in Oral and Maxillofacial Surgery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Tahoma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Italic Outline Art" pitchFamily="2" charset="-78"/>
              </a:rPr>
              <a:t>Professor Emeritus,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Italic Outline Art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Italic Outline Art" pitchFamily="2" charset="-78"/>
              </a:rPr>
              <a:t>and Chairman, Department of Oral and Maxillofacial Surgery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Tahoma" pitchFamily="34" charset="0"/>
              </a:rPr>
              <a:t>Faculty of Dentistry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Tahoma" pitchFamily="34" charset="0"/>
              </a:rPr>
            </a:b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Tahoma" pitchFamily="34" charset="0"/>
              </a:rPr>
              <a:t>Manara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Tahoma" pitchFamily="34" charset="0"/>
              </a:rPr>
              <a:t> University</a:t>
            </a:r>
            <a:endParaRPr kumimoji="0" lang="ar-SY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4A6244D-9C0C-4113-935A-26552A1E2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478" y="5089869"/>
            <a:ext cx="1194920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9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>
            <a:extLst>
              <a:ext uri="{FF2B5EF4-FFF2-40B4-BE49-F238E27FC236}">
                <a16:creationId xmlns:a16="http://schemas.microsoft.com/office/drawing/2014/main" id="{E0F36130-0FC6-4829-8D60-EBA4E48B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marL="1056132" indent="-571500" algn="ctr" rtl="1">
              <a:buFont typeface="Wingdings" panose="05000000000000000000" pitchFamily="2" charset="2"/>
              <a:buChar char="q"/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التغيرات الدموية </a:t>
            </a:r>
            <a:b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HEAMATOLOGIC  CHANGES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9" name="عنصر نائب للمحتوى 2">
            <a:extLst>
              <a:ext uri="{FF2B5EF4-FFF2-40B4-BE49-F238E27FC236}">
                <a16:creationId xmlns:a16="http://schemas.microsoft.com/office/drawing/2014/main" id="{0C88A885-B935-44BA-B453-3155C79E9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857375"/>
            <a:ext cx="9721850" cy="4268788"/>
          </a:xfrm>
        </p:spPr>
        <p:txBody>
          <a:bodyPr>
            <a:normAutofit fontScale="92500"/>
          </a:bodyPr>
          <a:lstStyle/>
          <a:p>
            <a:pPr algn="just" rtl="1" eaLnBrk="1" hangingPunct="1"/>
            <a:r>
              <a:rPr lang="ar-SY" altLang="en-US" sz="3600" b="1" i="1" dirty="0">
                <a:solidFill>
                  <a:srgbClr val="0070C0"/>
                </a:solidFill>
              </a:rPr>
              <a:t>لا يحدث تغيراً في مكونات الدم </a:t>
            </a:r>
            <a:r>
              <a:rPr lang="ar-SY" altLang="en-US" sz="3600" b="1" dirty="0"/>
              <a:t>بل تحدث </a:t>
            </a:r>
            <a:r>
              <a:rPr lang="ar-SY" altLang="en-US" sz="3600" b="1" i="1" dirty="0">
                <a:solidFill>
                  <a:srgbClr val="0070C0"/>
                </a:solidFill>
              </a:rPr>
              <a:t>زيادة في حجم الدم الجائل بحوالي 40%</a:t>
            </a:r>
            <a:r>
              <a:rPr lang="ar-SY" altLang="en-US" sz="3600" b="1" dirty="0"/>
              <a:t> مما يسبب فقر دم ظاهري 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Apparental</a:t>
            </a:r>
            <a:r>
              <a:rPr lang="en-US" altLang="en-US" sz="3600" b="1" dirty="0">
                <a:cs typeface="Arial" panose="020B0604020202020204" pitchFamily="34" charset="0"/>
              </a:rPr>
              <a:t> Anemia</a:t>
            </a:r>
            <a:r>
              <a:rPr lang="ar-SY" altLang="en-US" sz="3600" b="1" dirty="0"/>
              <a:t> </a:t>
            </a:r>
          </a:p>
          <a:p>
            <a:pPr algn="just" rtl="1" eaLnBrk="1" hangingPunct="1"/>
            <a:r>
              <a:rPr lang="ar-SY" altLang="en-US" sz="3600" b="1" i="1" dirty="0">
                <a:solidFill>
                  <a:srgbClr val="0070C0"/>
                </a:solidFill>
              </a:rPr>
              <a:t> هذه الزيادة ناتجة عن متطلبات الجنين المتزايدة من الحديد </a:t>
            </a:r>
            <a:r>
              <a:rPr lang="ar-SY" altLang="en-US" sz="3600" b="1" i="1" dirty="0" err="1">
                <a:solidFill>
                  <a:srgbClr val="0070C0"/>
                </a:solidFill>
              </a:rPr>
              <a:t>والفولات</a:t>
            </a:r>
            <a:r>
              <a:rPr lang="ar-SY" altLang="en-US" sz="3600" b="1" i="1" dirty="0">
                <a:solidFill>
                  <a:srgbClr val="0070C0"/>
                </a:solidFill>
              </a:rPr>
              <a:t> والذي</a:t>
            </a:r>
            <a:r>
              <a:rPr lang="ar-SY" altLang="en-US" sz="3600" b="1" dirty="0"/>
              <a:t> يتحول إلى </a:t>
            </a:r>
            <a:r>
              <a:rPr lang="ar-SY" altLang="en-US" sz="3600" b="1" i="1" dirty="0">
                <a:solidFill>
                  <a:srgbClr val="FF0000"/>
                </a:solidFill>
              </a:rPr>
              <a:t>فقر دم صريح في نهاية الحمل في حوالي 20%. </a:t>
            </a:r>
          </a:p>
          <a:p>
            <a:pPr algn="just" rtl="1" eaLnBrk="1" hangingPunct="1"/>
            <a:r>
              <a:rPr lang="ar-SY" altLang="en-US" sz="3600" b="1" i="1" dirty="0">
                <a:solidFill>
                  <a:srgbClr val="0070C0"/>
                </a:solidFill>
              </a:rPr>
              <a:t>تزداد </a:t>
            </a:r>
            <a:r>
              <a:rPr lang="ar-SY" altLang="en-US" sz="3600" b="1" i="1" dirty="0" err="1">
                <a:solidFill>
                  <a:srgbClr val="0070C0"/>
                </a:solidFill>
              </a:rPr>
              <a:t>خثروية</a:t>
            </a:r>
            <a:r>
              <a:rPr lang="ar-SY" altLang="en-US" sz="3600" b="1" i="1" dirty="0">
                <a:solidFill>
                  <a:srgbClr val="0070C0"/>
                </a:solidFill>
              </a:rPr>
              <a:t> الدم بزيادة عوامل التخثر </a:t>
            </a:r>
            <a:r>
              <a:rPr lang="en-US" altLang="en-US" sz="3600" b="1" dirty="0">
                <a:cs typeface="Arial" panose="020B0604020202020204" pitchFamily="34" charset="0"/>
              </a:rPr>
              <a:t>Clotting factors</a:t>
            </a:r>
            <a:r>
              <a:rPr lang="ar-SY" altLang="en-US" sz="3600" b="1" dirty="0"/>
              <a:t> والذي قد </a:t>
            </a:r>
            <a:r>
              <a:rPr lang="ar-SY" altLang="en-US" sz="3600" b="1" i="1" dirty="0">
                <a:solidFill>
                  <a:srgbClr val="FF0000"/>
                </a:solidFill>
              </a:rPr>
              <a:t>يؤدي إلى اعتلال وريد </a:t>
            </a:r>
            <a:r>
              <a:rPr lang="ar-SY" altLang="en-US" sz="3600" b="1" i="1" dirty="0" err="1">
                <a:solidFill>
                  <a:srgbClr val="FF0000"/>
                </a:solidFill>
              </a:rPr>
              <a:t>خثري</a:t>
            </a:r>
            <a:r>
              <a:rPr lang="ar-SY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>
                <a:cs typeface="Arial" panose="020B0604020202020204" pitchFamily="34" charset="0"/>
              </a:rPr>
              <a:t>Disseminated coagulopathy</a:t>
            </a:r>
            <a:endParaRPr lang="ar-SY" altLang="en-US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>
            <a:extLst>
              <a:ext uri="{FF2B5EF4-FFF2-40B4-BE49-F238E27FC236}">
                <a16:creationId xmlns:a16="http://schemas.microsoft.com/office/drawing/2014/main" id="{42B4EA87-5D64-456D-95D5-66B03D33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تغيرات أُخرى 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Other Changes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عنصر نائب للمحتوى 2">
            <a:extLst>
              <a:ext uri="{FF2B5EF4-FFF2-40B4-BE49-F238E27FC236}">
                <a16:creationId xmlns:a16="http://schemas.microsoft.com/office/drawing/2014/main" id="{17E9DC8E-2440-4570-8A5A-7FC1A649C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Y" altLang="en-US" sz="3600" b="1" dirty="0"/>
              <a:t> </a:t>
            </a:r>
            <a:r>
              <a:rPr lang="ar-SY" altLang="en-US" sz="3600" b="1" dirty="0">
                <a:solidFill>
                  <a:srgbClr val="0070C0"/>
                </a:solidFill>
              </a:rPr>
              <a:t>الجهاز التنفسي: </a:t>
            </a:r>
            <a:r>
              <a:rPr lang="ar-SY" altLang="en-US" sz="3600" b="1" dirty="0"/>
              <a:t>تحدث </a:t>
            </a:r>
            <a:r>
              <a:rPr lang="ar-SY" altLang="en-US" sz="3600" b="1" i="1" dirty="0">
                <a:solidFill>
                  <a:srgbClr val="0070C0"/>
                </a:solidFill>
              </a:rPr>
              <a:t>زيادة في عدد حركات التنفس </a:t>
            </a:r>
            <a:r>
              <a:rPr lang="ar-SY" altLang="en-US" sz="3600" b="1" dirty="0"/>
              <a:t>بسبب:</a:t>
            </a:r>
          </a:p>
          <a:p>
            <a:pPr algn="just" rtl="1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ar-SY" altLang="en-US" sz="3600" b="1" dirty="0"/>
              <a:t> الزيادة في استهلاك الأوكسجين بنسبة 20% ناتجة عن</a:t>
            </a:r>
            <a:r>
              <a:rPr lang="ar-SY" altLang="en-US" sz="3600" b="1" i="1" dirty="0">
                <a:solidFill>
                  <a:srgbClr val="0070C0"/>
                </a:solidFill>
              </a:rPr>
              <a:t> زيادة معدلات </a:t>
            </a:r>
            <a:r>
              <a:rPr lang="ar-SY" altLang="en-US" sz="3600" b="1" i="1" dirty="0" err="1">
                <a:solidFill>
                  <a:srgbClr val="0070C0"/>
                </a:solidFill>
              </a:rPr>
              <a:t>الإستقلاب</a:t>
            </a:r>
            <a:r>
              <a:rPr lang="ar-SY" altLang="en-US" sz="3600" b="1" i="1" dirty="0">
                <a:solidFill>
                  <a:srgbClr val="0070C0"/>
                </a:solidFill>
              </a:rPr>
              <a:t> </a:t>
            </a:r>
            <a:r>
              <a:rPr lang="en-US" altLang="en-US" sz="3600" b="1" i="1" dirty="0">
                <a:solidFill>
                  <a:srgbClr val="0070C0"/>
                </a:solidFill>
                <a:cs typeface="Arial" panose="020B0604020202020204" pitchFamily="34" charset="0"/>
              </a:rPr>
              <a:t>Metabolic rate</a:t>
            </a:r>
            <a:r>
              <a:rPr lang="ar-SY" altLang="en-US" sz="3600" b="1" i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algn="just" rtl="1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ar-SY" altLang="en-US" sz="3600" b="1" dirty="0"/>
              <a:t> ارتفاع الحجاب الحاجز </a:t>
            </a:r>
            <a:r>
              <a:rPr lang="en-US" altLang="en-US" sz="3600" b="1" dirty="0">
                <a:cs typeface="Arial" panose="020B0604020202020204" pitchFamily="34" charset="0"/>
              </a:rPr>
              <a:t>Diaphragm</a:t>
            </a:r>
            <a:r>
              <a:rPr lang="ar-SY" altLang="en-US" sz="3600" b="1" dirty="0">
                <a:cs typeface="Arial" panose="020B0604020202020204" pitchFamily="34" charset="0"/>
              </a:rPr>
              <a:t> </a:t>
            </a:r>
            <a:r>
              <a:rPr lang="ar-SY" altLang="en-US" sz="3600" b="1" i="1" dirty="0">
                <a:solidFill>
                  <a:srgbClr val="0070C0"/>
                </a:solidFill>
                <a:cs typeface="Arial" panose="020B0604020202020204" pitchFamily="34" charset="0"/>
              </a:rPr>
              <a:t>(بسبب ضغط الرحم عليه)</a:t>
            </a:r>
            <a:r>
              <a:rPr lang="ar-SY" altLang="en-US" sz="3600" b="1" i="1" dirty="0">
                <a:solidFill>
                  <a:srgbClr val="0070C0"/>
                </a:solidFill>
              </a:rPr>
              <a:t> </a:t>
            </a:r>
            <a:r>
              <a:rPr lang="ar-SY" altLang="en-US" sz="3600" b="1" dirty="0"/>
              <a:t>يخفّض من السعة الرئوية </a:t>
            </a:r>
            <a:r>
              <a:rPr lang="ar-SY" altLang="en-US" sz="3600" b="1" i="1" dirty="0">
                <a:solidFill>
                  <a:srgbClr val="0070C0"/>
                </a:solidFill>
                <a:cs typeface="Arial" panose="020B0604020202020204" pitchFamily="34" charset="0"/>
              </a:rPr>
              <a:t>ويقلل من معدل الأكسجين في الدم. </a:t>
            </a:r>
          </a:p>
          <a:p>
            <a:pPr algn="just" rtl="1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Y" altLang="en-US" sz="3600" b="1" dirty="0"/>
              <a:t> </a:t>
            </a:r>
            <a:r>
              <a:rPr lang="ar-SY" altLang="en-US" sz="3600" b="1" dirty="0">
                <a:solidFill>
                  <a:srgbClr val="0070C0"/>
                </a:solidFill>
              </a:rPr>
              <a:t>الجهاز الهضمي: </a:t>
            </a:r>
            <a:r>
              <a:rPr lang="ar-SY" altLang="en-US" sz="3600" b="1" dirty="0"/>
              <a:t>يحدث خلال الحمل </a:t>
            </a:r>
            <a:r>
              <a:rPr lang="ar-SY" altLang="en-US" sz="3600" b="1" i="1" dirty="0">
                <a:solidFill>
                  <a:srgbClr val="0070C0"/>
                </a:solidFill>
              </a:rPr>
              <a:t>نقصان في الحركات المعدية المعوية مما يسبب زيادة في امتصاص الأدوية</a:t>
            </a:r>
            <a:r>
              <a:rPr lang="ar-SY" altLang="en-US" sz="3600" b="1" dirty="0"/>
              <a:t> وهذا قد يؤدي إلى </a:t>
            </a:r>
            <a:r>
              <a:rPr lang="ar-SY" altLang="en-US" sz="3600" b="1" i="1" dirty="0">
                <a:solidFill>
                  <a:srgbClr val="FF0000"/>
                </a:solidFill>
              </a:rPr>
              <a:t>زيادة في تركيز المادة الدوائية الفعالة في الدم 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Over dose </a:t>
            </a:r>
            <a:r>
              <a:rPr lang="ar-SY" altLang="en-US" sz="3600" b="1" i="1" dirty="0">
                <a:solidFill>
                  <a:srgbClr val="FF0000"/>
                </a:solidFill>
              </a:rPr>
              <a:t> 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D7F6F6-A3F3-40CF-ACC5-41FC0428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التغيرات داخل الفموية </a:t>
            </a:r>
            <a:b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INTRAORAL CHANGES DURING PREGNANCY</a:t>
            </a:r>
            <a:endParaRPr lang="en-US" sz="40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28DB6B0-214E-4E7D-A36E-5D53CCEEEC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582" t="14622" r="7630" b="49169"/>
          <a:stretch/>
        </p:blipFill>
        <p:spPr>
          <a:xfrm>
            <a:off x="149344" y="2461845"/>
            <a:ext cx="4464860" cy="3645582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2E624B6-4A94-458F-B869-1D79D72E1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9287" y="1825625"/>
            <a:ext cx="6514514" cy="4351338"/>
          </a:xfrm>
        </p:spPr>
        <p:txBody>
          <a:bodyPr>
            <a:normAutofit lnSpcReduction="10000"/>
          </a:bodyPr>
          <a:lstStyle/>
          <a:p>
            <a:pPr marL="447675" indent="-382588" algn="just" rt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ar-SY" altLang="en-US" b="1" i="1" dirty="0">
                <a:solidFill>
                  <a:srgbClr val="0070C0"/>
                </a:solidFill>
              </a:rPr>
              <a:t>التهاب اللثة الحملي </a:t>
            </a:r>
            <a:r>
              <a:rPr lang="en-US" altLang="en-US" b="1" i="1" dirty="0">
                <a:solidFill>
                  <a:srgbClr val="0070C0"/>
                </a:solidFill>
                <a:cs typeface="Arial" panose="020B0604020202020204" pitchFamily="34" charset="0"/>
              </a:rPr>
              <a:t>Pregnancy gingivitis</a:t>
            </a:r>
            <a:r>
              <a:rPr lang="ar-SY" altLang="en-US" b="1" i="1" dirty="0">
                <a:solidFill>
                  <a:srgbClr val="0070C0"/>
                </a:solidFill>
                <a:cs typeface="Arial" panose="020B0604020202020204" pitchFamily="34" charset="0"/>
              </a:rPr>
              <a:t>:</a:t>
            </a:r>
            <a:r>
              <a:rPr lang="ar-SY" altLang="en-US" b="1" dirty="0"/>
              <a:t> قد </a:t>
            </a:r>
            <a:r>
              <a:rPr lang="ar-SY" altLang="en-US" b="1" dirty="0">
                <a:solidFill>
                  <a:srgbClr val="0070C0"/>
                </a:solidFill>
              </a:rPr>
              <a:t>يظهر في الشهر الثاني من الحمل وينتهي بعد الولادة </a:t>
            </a:r>
            <a:r>
              <a:rPr lang="ar-SY" altLang="en-US" b="1" dirty="0"/>
              <a:t>كما أن العناية الفموية قد تقلل منه كثيراً. </a:t>
            </a:r>
          </a:p>
          <a:p>
            <a:pPr marL="447675" indent="-382588" algn="just" rt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ar-SY" altLang="en-US" b="1" i="1" dirty="0">
                <a:solidFill>
                  <a:srgbClr val="0070C0"/>
                </a:solidFill>
              </a:rPr>
              <a:t>الورم الليفي الحملي </a:t>
            </a:r>
            <a:r>
              <a:rPr lang="en-US" altLang="en-US" b="1" i="1" dirty="0">
                <a:solidFill>
                  <a:srgbClr val="0070C0"/>
                </a:solidFill>
              </a:rPr>
              <a:t>Pregnancy epulis</a:t>
            </a:r>
            <a:r>
              <a:rPr lang="ar-SY" altLang="en-US" b="1" i="1" dirty="0">
                <a:solidFill>
                  <a:srgbClr val="0070C0"/>
                </a:solidFill>
              </a:rPr>
              <a:t>: </a:t>
            </a:r>
            <a:r>
              <a:rPr lang="ar-SY" altLang="en-US" b="1" dirty="0"/>
              <a:t>يترافق مع ظهور التهاب اللثة ويكون على </a:t>
            </a:r>
            <a:r>
              <a:rPr lang="ar-SY" altLang="en-US" b="1" i="1" dirty="0">
                <a:solidFill>
                  <a:srgbClr val="0070C0"/>
                </a:solidFill>
              </a:rPr>
              <a:t>شكل تورم موضع يحتاج إلى الإزالة الجراحية بعد الولادة. </a:t>
            </a:r>
          </a:p>
          <a:p>
            <a:pPr marL="447675" indent="-382588" algn="just" rt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ar-SY" altLang="en-US" b="1" dirty="0"/>
              <a:t>النخور السنية </a:t>
            </a:r>
            <a:r>
              <a:rPr lang="en-US" altLang="en-US" b="1" dirty="0">
                <a:cs typeface="Arial" panose="020B0604020202020204" pitchFamily="34" charset="0"/>
              </a:rPr>
              <a:t>Dental caries</a:t>
            </a:r>
            <a:r>
              <a:rPr lang="ar-SY" altLang="en-US" b="1" dirty="0"/>
              <a:t> </a:t>
            </a:r>
            <a:r>
              <a:rPr lang="ar-SY" altLang="en-US" b="1" i="1" dirty="0">
                <a:solidFill>
                  <a:srgbClr val="FF0000"/>
                </a:solidFill>
              </a:rPr>
              <a:t>لا تحدث زيادة في معدل النخور السنية ولا تفقد الأسنان </a:t>
            </a:r>
            <a:r>
              <a:rPr lang="ar-SY" altLang="en-US" b="1" i="1" dirty="0" err="1">
                <a:solidFill>
                  <a:srgbClr val="FF0000"/>
                </a:solidFill>
              </a:rPr>
              <a:t>الكاليسيوم</a:t>
            </a:r>
            <a:r>
              <a:rPr lang="ar-SY" altLang="en-US" b="1" i="1" dirty="0">
                <a:solidFill>
                  <a:srgbClr val="FF0000"/>
                </a:solidFill>
              </a:rPr>
              <a:t> في فترة الحمل.   </a:t>
            </a:r>
          </a:p>
        </p:txBody>
      </p:sp>
    </p:spTree>
    <p:extLst>
      <p:ext uri="{BB962C8B-B14F-4D97-AF65-F5344CB8AC3E}">
        <p14:creationId xmlns:p14="http://schemas.microsoft.com/office/powerpoint/2010/main" val="179001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B15F980-9629-401A-A775-61BA78C6D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1" t="12577" r="4538" b="56103"/>
          <a:stretch/>
        </p:blipFill>
        <p:spPr>
          <a:xfrm>
            <a:off x="576775" y="154745"/>
            <a:ext cx="10803988" cy="658367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A0928E9-D33D-4CD1-9B55-CEEA15276B57}"/>
              </a:ext>
            </a:extLst>
          </p:cNvPr>
          <p:cNvSpPr txBox="1"/>
          <p:nvPr/>
        </p:nvSpPr>
        <p:spPr>
          <a:xfrm>
            <a:off x="1828799" y="1055077"/>
            <a:ext cx="75402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Y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تدبير المرأة الحامل في العيادة السنية</a:t>
            </a:r>
          </a:p>
          <a:p>
            <a:pPr algn="ctr"/>
            <a:r>
              <a:rPr kumimoji="0" lang="ar-SY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itchFamily="18" charset="0"/>
              </a:rPr>
              <a:t>Dental management of pregnant patients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5E6BFB-7477-44CE-9ABD-788F40B5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>
            <a:normAutofit/>
          </a:bodyPr>
          <a:lstStyle/>
          <a:p>
            <a:pPr algn="ctr"/>
            <a:r>
              <a:rPr lang="ar-SY" altLang="en-US" sz="4000" b="1" dirty="0">
                <a:solidFill>
                  <a:srgbClr val="0070C0"/>
                </a:solidFill>
              </a:rPr>
              <a:t>الإجراءات الوقائية العامة في العيادة السنية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CCCF74E-9589-4346-B911-394999B4B3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89" t="14945" r="14223" b="46906"/>
          <a:stretch/>
        </p:blipFill>
        <p:spPr>
          <a:xfrm>
            <a:off x="211015" y="1825625"/>
            <a:ext cx="4847870" cy="4000341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134028D-B52D-48F7-87CC-3A541D6F3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0" y="1825625"/>
            <a:ext cx="6050280" cy="4351338"/>
          </a:xfrm>
        </p:spPr>
        <p:txBody>
          <a:bodyPr>
            <a:normAutofit fontScale="92500" lnSpcReduction="10000"/>
          </a:bodyPr>
          <a:lstStyle/>
          <a:p>
            <a:pPr marL="522287" indent="-457200" algn="just" rtl="1" eaLnBrk="1" hangingPunct="1">
              <a:lnSpc>
                <a:spcPct val="110000"/>
              </a:lnSpc>
            </a:pPr>
            <a:r>
              <a:rPr lang="ar-SY" altLang="en-US" b="1" i="1" dirty="0">
                <a:solidFill>
                  <a:srgbClr val="0070C0"/>
                </a:solidFill>
              </a:rPr>
              <a:t>إنقاص القلق </a:t>
            </a:r>
            <a:r>
              <a:rPr lang="en-US" altLang="en-US" b="1" i="1" dirty="0">
                <a:solidFill>
                  <a:srgbClr val="0070C0"/>
                </a:solidFill>
                <a:cs typeface="Arial" panose="020B0604020202020204" pitchFamily="34" charset="0"/>
              </a:rPr>
              <a:t>Stress reduction</a:t>
            </a:r>
            <a:r>
              <a:rPr lang="ar-SY" altLang="en-US" b="1" i="1" dirty="0">
                <a:solidFill>
                  <a:srgbClr val="0070C0"/>
                </a:solidFill>
              </a:rPr>
              <a:t>: </a:t>
            </a:r>
            <a:r>
              <a:rPr lang="ar-SY" altLang="en-US" b="1" dirty="0"/>
              <a:t>وذلك بشرح خطة المعالجة وتقليل الإجراءات </a:t>
            </a:r>
            <a:r>
              <a:rPr lang="ar-SY" altLang="en-US" b="1" i="1" dirty="0">
                <a:solidFill>
                  <a:srgbClr val="0070C0"/>
                </a:solidFill>
              </a:rPr>
              <a:t>العلاجية في الجلسة الواحدة.  </a:t>
            </a:r>
          </a:p>
          <a:p>
            <a:pPr marL="522287" indent="-457200" algn="just" rtl="1" eaLnBrk="1" hangingPunct="1">
              <a:lnSpc>
                <a:spcPct val="110000"/>
              </a:lnSpc>
            </a:pPr>
            <a:r>
              <a:rPr lang="ar-SY" altLang="en-US" b="1" i="1" dirty="0">
                <a:solidFill>
                  <a:srgbClr val="0070C0"/>
                </a:solidFill>
              </a:rPr>
              <a:t>توقيت المعالجة السنية </a:t>
            </a:r>
            <a:r>
              <a:rPr lang="en-US" altLang="en-US" b="1" i="1" dirty="0">
                <a:solidFill>
                  <a:srgbClr val="0070C0"/>
                </a:solidFill>
              </a:rPr>
              <a:t>Timing of dental treatment</a:t>
            </a:r>
            <a:r>
              <a:rPr lang="ar-SY" altLang="en-US" b="1" i="1" dirty="0">
                <a:solidFill>
                  <a:srgbClr val="0070C0"/>
                </a:solidFill>
              </a:rPr>
              <a:t>:</a:t>
            </a:r>
            <a:r>
              <a:rPr lang="en-US" altLang="en-US" b="1" i="1" dirty="0">
                <a:solidFill>
                  <a:srgbClr val="0070C0"/>
                </a:solidFill>
              </a:rPr>
              <a:t> </a:t>
            </a:r>
            <a:r>
              <a:rPr lang="ar-SY" altLang="en-US" b="1" i="1" dirty="0">
                <a:solidFill>
                  <a:srgbClr val="0070C0"/>
                </a:solidFill>
              </a:rPr>
              <a:t> </a:t>
            </a:r>
            <a:r>
              <a:rPr lang="ar-SY" altLang="en-US" b="1" dirty="0"/>
              <a:t>يمكن القيام بإجراءات المعالجة الاعتيادية </a:t>
            </a:r>
            <a:r>
              <a:rPr lang="ar-SY" altLang="en-US" b="1" dirty="0">
                <a:solidFill>
                  <a:srgbClr val="0070C0"/>
                </a:solidFill>
              </a:rPr>
              <a:t>في أي وقت من الحمل </a:t>
            </a:r>
            <a:r>
              <a:rPr lang="ar-SY" altLang="en-US" b="1" dirty="0"/>
              <a:t>مع </a:t>
            </a:r>
            <a:r>
              <a:rPr lang="ar-SY" altLang="en-US" b="1" i="1" dirty="0">
                <a:solidFill>
                  <a:srgbClr val="0070C0"/>
                </a:solidFill>
              </a:rPr>
              <a:t>تجنب الجلسات الصباحية في العيادة السنية </a:t>
            </a:r>
            <a:r>
              <a:rPr lang="ar-SY" altLang="en-US" b="1" dirty="0"/>
              <a:t>لأن الحامل تكون معرضة للغثيان </a:t>
            </a:r>
            <a:r>
              <a:rPr lang="en-US" altLang="en-US" b="1" dirty="0">
                <a:cs typeface="Arial" panose="020B0604020202020204" pitchFamily="34" charset="0"/>
              </a:rPr>
              <a:t>Vomiting</a:t>
            </a:r>
            <a:r>
              <a:rPr lang="ar-SY" altLang="en-US" b="1" dirty="0"/>
              <a:t> أكثر من أي وقت آخر وخاصة إذا استخدمت مواد ذات طعم أو رائحة.</a:t>
            </a:r>
          </a:p>
        </p:txBody>
      </p:sp>
    </p:spTree>
    <p:extLst>
      <p:ext uri="{BB962C8B-B14F-4D97-AF65-F5344CB8AC3E}">
        <p14:creationId xmlns:p14="http://schemas.microsoft.com/office/powerpoint/2010/main" val="44236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5D136F-2D68-447E-9F9D-CBE8CE56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556" y="365126"/>
            <a:ext cx="6458243" cy="788426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Y" altLang="en-US" sz="4000" b="1" dirty="0">
                <a:solidFill>
                  <a:srgbClr val="0070C0"/>
                </a:solidFill>
              </a:rPr>
              <a:t>الإجراءات الوقائية العامة في العيادة السنية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93D1FFC-E2EA-4AD1-8453-4483086991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89" t="12681" r="3603" b="50464"/>
          <a:stretch/>
        </p:blipFill>
        <p:spPr>
          <a:xfrm>
            <a:off x="103657" y="3207433"/>
            <a:ext cx="4960712" cy="3490872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93313BC-D23C-4391-B8F3-373FF533B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7249" y="1336430"/>
            <a:ext cx="6106551" cy="5156443"/>
          </a:xfrm>
        </p:spPr>
        <p:txBody>
          <a:bodyPr>
            <a:normAutofit fontScale="92500" lnSpcReduction="10000"/>
          </a:bodyPr>
          <a:lstStyle/>
          <a:p>
            <a:pPr algn="just" rtl="1"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SY" altLang="en-US" sz="2800" b="1" i="1" dirty="0">
                <a:solidFill>
                  <a:srgbClr val="0070C0"/>
                </a:solidFill>
              </a:rPr>
              <a:t> وضعية المرأة الحامل </a:t>
            </a:r>
            <a:r>
              <a:rPr lang="en-US" altLang="en-US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Position of patient</a:t>
            </a:r>
            <a:r>
              <a:rPr lang="ar-SY" altLang="en-US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:</a:t>
            </a:r>
          </a:p>
          <a:p>
            <a:pPr algn="just" rtl="1" eaLnBrk="1" hangingPunct="1">
              <a:lnSpc>
                <a:spcPct val="120000"/>
              </a:lnSpc>
            </a:pPr>
            <a:r>
              <a:rPr lang="ar-SY" altLang="en-US" sz="2800" b="1" dirty="0"/>
              <a:t> إن نسبة 10% من الحوامل، وخاصة في المراحل الأخيرة من الحمل، </a:t>
            </a:r>
            <a:r>
              <a:rPr lang="ar-SY" altLang="en-US" sz="2800" b="1" i="1" dirty="0">
                <a:solidFill>
                  <a:srgbClr val="FF0000"/>
                </a:solidFill>
              </a:rPr>
              <a:t>يعانون من انخفاض ضغط في وضعية قريبة من الاستلقاء</a:t>
            </a:r>
            <a:r>
              <a:rPr lang="ar-SY" altLang="en-US" sz="2800" b="1" dirty="0"/>
              <a:t> وذلك بسبب ضغط الرحم على الوريد الأجوف السفلي </a:t>
            </a:r>
            <a:r>
              <a:rPr lang="en-US" altLang="en-US" sz="2800" b="1" dirty="0">
                <a:cs typeface="Arial" panose="020B0604020202020204" pitchFamily="34" charset="0"/>
              </a:rPr>
              <a:t>Inferior vena cava</a:t>
            </a:r>
            <a:r>
              <a:rPr lang="ar-SY" altLang="en-US" sz="2800" b="1" dirty="0"/>
              <a:t> </a:t>
            </a:r>
            <a:r>
              <a:rPr lang="ar-SY" altLang="en-US" sz="2800" b="1" i="1" dirty="0">
                <a:solidFill>
                  <a:srgbClr val="FF0000"/>
                </a:solidFill>
              </a:rPr>
              <a:t>مما ينقص العود الوريدي إلى القلب </a:t>
            </a:r>
            <a:r>
              <a:rPr lang="ar-SY" altLang="en-US" sz="2800" b="1" dirty="0"/>
              <a:t>لذلك </a:t>
            </a:r>
            <a:r>
              <a:rPr lang="ar-SY" altLang="en-US" sz="2800" b="1" i="1" dirty="0">
                <a:solidFill>
                  <a:srgbClr val="0070C0"/>
                </a:solidFill>
              </a:rPr>
              <a:t>يجب وضع المرأة الحامل بشكل اقرب إلى العمودي أو إمالة الجذع إلى جهة واحدة.</a:t>
            </a:r>
          </a:p>
          <a:p>
            <a:pPr algn="just" rtl="1" eaLnBrk="1" hangingPunct="1">
              <a:lnSpc>
                <a:spcPct val="120000"/>
              </a:lnSpc>
            </a:pPr>
            <a:r>
              <a:rPr lang="ar-SY" altLang="en-US" sz="2800" b="1" dirty="0"/>
              <a:t> من المفيد في بعض الحالات المتقدمة من الحمل </a:t>
            </a:r>
            <a:r>
              <a:rPr lang="ar-SY" altLang="en-US" sz="2800" b="1" i="1" dirty="0">
                <a:solidFill>
                  <a:srgbClr val="0070C0"/>
                </a:solidFill>
              </a:rPr>
              <a:t>إعطاء الحامل استراحة لإفراغ المثانة بسبب ضغط الجنين (الرحم) عليها.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7EA6A96-346A-4958-9809-58C26C38F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23" t="30144" r="6875" b="29426"/>
          <a:stretch/>
        </p:blipFill>
        <p:spPr>
          <a:xfrm>
            <a:off x="146539" y="365126"/>
            <a:ext cx="4657577" cy="27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20D63F-3510-4BF1-9692-326DF446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Y" altLang="en-US" sz="4000" b="1" dirty="0">
                <a:solidFill>
                  <a:srgbClr val="0070C0"/>
                </a:solidFill>
              </a:rPr>
              <a:t>الأملغم السني </a:t>
            </a:r>
            <a:r>
              <a:rPr lang="en-US" alt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Use of Amalgam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DF6F8244-6677-4531-AA9D-8B74E595CF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9" t="11903" r="2153" b="60051"/>
          <a:stretch/>
        </p:blipFill>
        <p:spPr>
          <a:xfrm>
            <a:off x="1055076" y="1690688"/>
            <a:ext cx="3771734" cy="1902313"/>
          </a:xfr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78EBAE9-3C42-4EF4-89C9-EDD39CEE65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 rtl="1"/>
            <a:r>
              <a:rPr lang="ar-SY" altLang="en-US" b="1" dirty="0"/>
              <a:t>يحتوي الأملغم على برادة مختلفة من المعادن </a:t>
            </a:r>
            <a:r>
              <a:rPr lang="ar-SY" altLang="en-US" b="1" i="1" dirty="0">
                <a:solidFill>
                  <a:srgbClr val="FF0000"/>
                </a:solidFill>
              </a:rPr>
              <a:t>وكذلك معدن الزئبق.</a:t>
            </a:r>
          </a:p>
          <a:p>
            <a:pPr algn="just" rtl="1"/>
            <a:r>
              <a:rPr lang="ar-SY" altLang="en-US" b="1" i="1" dirty="0">
                <a:solidFill>
                  <a:srgbClr val="FFC000"/>
                </a:solidFill>
              </a:rPr>
              <a:t>يعتقد البعض </a:t>
            </a:r>
            <a:r>
              <a:rPr lang="ar-SY" altLang="en-US" sz="2800" b="1" i="1" dirty="0">
                <a:solidFill>
                  <a:srgbClr val="FFC000"/>
                </a:solidFill>
              </a:rPr>
              <a:t>أن استخدام الأملغم السني يؤدي إلى تسرب الزئبق وانتشاره عبر الدم إلى الجنين.</a:t>
            </a:r>
          </a:p>
          <a:p>
            <a:pPr algn="just" rtl="1" eaLnBrk="1" hangingPunct="1"/>
            <a:r>
              <a:rPr lang="ar-SY" altLang="en-US" sz="2800" b="1" i="1" dirty="0">
                <a:solidFill>
                  <a:srgbClr val="0070C0"/>
                </a:solidFill>
              </a:rPr>
              <a:t>لا توجد أية دلائل على خطر الأملغم على الحامل أو الجنين </a:t>
            </a:r>
            <a:r>
              <a:rPr lang="ar-SY" altLang="en-US" sz="2800" b="1" dirty="0"/>
              <a:t>أو حتى على الطاقم الطبي النسائي.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949C326-314C-4635-9A43-5C1C8BC57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18667" r="21312" b="53594"/>
          <a:stretch/>
        </p:blipFill>
        <p:spPr>
          <a:xfrm>
            <a:off x="1070321" y="3770142"/>
            <a:ext cx="3771734" cy="27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293E7C-C89A-4692-BCFB-A927DF09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274639"/>
            <a:ext cx="9721850" cy="725487"/>
          </a:xfrm>
        </p:spPr>
        <p:txBody>
          <a:bodyPr rtlCol="1">
            <a:normAutofit/>
          </a:bodyPr>
          <a:lstStyle/>
          <a:p>
            <a:pPr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التصوير </a:t>
            </a:r>
            <a:r>
              <a:rPr lang="ar-SY" sz="40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الشعاعي</a:t>
            </a: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Radiography</a:t>
            </a:r>
            <a:endParaRPr lang="ar-SY" sz="4000" b="1" dirty="0"/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94994F0B-BC61-4B30-8DD8-F2A164CAC3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77" y="1362606"/>
            <a:ext cx="4025264" cy="4663544"/>
          </a:xfrm>
          <a:noFill/>
        </p:spPr>
      </p:pic>
      <p:sp>
        <p:nvSpPr>
          <p:cNvPr id="27651" name="عنصر نائب للمحتوى 3">
            <a:extLst>
              <a:ext uri="{FF2B5EF4-FFF2-40B4-BE49-F238E27FC236}">
                <a16:creationId xmlns:a16="http://schemas.microsoft.com/office/drawing/2014/main" id="{894C35EF-7073-4790-B2F5-E3C67A87E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64565"/>
            <a:ext cx="5572125" cy="4761597"/>
          </a:xfrm>
        </p:spPr>
        <p:txBody>
          <a:bodyPr>
            <a:normAutofit/>
          </a:bodyPr>
          <a:lstStyle/>
          <a:p>
            <a:pPr algn="just" rtl="1"/>
            <a:r>
              <a:rPr lang="ar-SY" altLang="en-US" b="1" dirty="0"/>
              <a:t>لاقى هذا الموضوع نقاشاً كبيراً وخصوصاً بالنسبة لإجرائه </a:t>
            </a:r>
            <a:r>
              <a:rPr lang="ar-SY" altLang="en-US" b="1" i="1" dirty="0">
                <a:solidFill>
                  <a:srgbClr val="FF0000"/>
                </a:solidFill>
              </a:rPr>
              <a:t>في الثلث الأول </a:t>
            </a:r>
            <a:r>
              <a:rPr lang="ar-SY" altLang="en-US" b="1" dirty="0"/>
              <a:t>من الحمل. </a:t>
            </a:r>
          </a:p>
          <a:p>
            <a:pPr algn="just" rtl="1"/>
            <a:r>
              <a:rPr lang="ar-SY" altLang="en-US" b="1" dirty="0"/>
              <a:t>هناك </a:t>
            </a:r>
            <a:r>
              <a:rPr lang="ar-SY" altLang="en-US" b="1" i="1" dirty="0">
                <a:solidFill>
                  <a:srgbClr val="FF0000"/>
                </a:solidFill>
              </a:rPr>
              <a:t>شبه إجماع على عدم إجراء التصوير الشعاعي إلا في حالات الضرورة القصوى مع اتخاذ كافة الاحتياطات اللازمة من حيث: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SY" altLang="en-US" b="1" dirty="0"/>
              <a:t> </a:t>
            </a:r>
            <a:r>
              <a:rPr lang="ar-SY" altLang="en-US" b="1" i="1" dirty="0">
                <a:solidFill>
                  <a:srgbClr val="0070C0"/>
                </a:solidFill>
              </a:rPr>
              <a:t>استخدام جرعة </a:t>
            </a:r>
            <a:r>
              <a:rPr lang="ar-SY" altLang="en-US" b="1" i="1" dirty="0" err="1">
                <a:solidFill>
                  <a:srgbClr val="0070C0"/>
                </a:solidFill>
              </a:rPr>
              <a:t>اصغرية</a:t>
            </a:r>
            <a:r>
              <a:rPr lang="ar-SY" altLang="en-US" b="1" i="1" dirty="0">
                <a:solidFill>
                  <a:srgbClr val="0070C0"/>
                </a:solidFill>
              </a:rPr>
              <a:t> من الأشعة مع أفلام سريعة </a:t>
            </a:r>
            <a:r>
              <a:rPr lang="en-US" altLang="en-US" i="1" dirty="0">
                <a:solidFill>
                  <a:srgbClr val="0070C0"/>
                </a:solidFill>
                <a:cs typeface="Arial" panose="020B0604020202020204" pitchFamily="34" charset="0"/>
              </a:rPr>
              <a:t>digital periapical films</a:t>
            </a:r>
            <a:r>
              <a:rPr lang="ar-SY" altLang="en-US" i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ar-SY" altLang="en-US" b="1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SY" altLang="en-US" b="1" i="1" dirty="0">
                <a:solidFill>
                  <a:srgbClr val="0070C0"/>
                </a:solidFill>
              </a:rPr>
              <a:t> ارتداء واقي الرصاص الخاص بالتصوير الشعاعي وفقط تصوير المنطقة المراد التداخل عليها.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4A0B7275-094F-46DD-81D9-58775543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التسكين والتخدير العام </a:t>
            </a:r>
            <a:b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Sedation &amp; General anesthesia 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عنصر نائب للمحتوى 2">
            <a:extLst>
              <a:ext uri="{FF2B5EF4-FFF2-40B4-BE49-F238E27FC236}">
                <a16:creationId xmlns:a16="http://schemas.microsoft.com/office/drawing/2014/main" id="{1F764527-072F-4132-A2EA-82AF74D0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785938"/>
            <a:ext cx="9721850" cy="4572000"/>
          </a:xfrm>
        </p:spPr>
        <p:txBody>
          <a:bodyPr rtlCol="1">
            <a:normAutofit/>
          </a:bodyPr>
          <a:lstStyle/>
          <a:p>
            <a:pPr marL="448056" indent="-384048" algn="just" rtl="1">
              <a:lnSpc>
                <a:spcPct val="100000"/>
              </a:lnSpc>
              <a:buFont typeface="Wingdings 2"/>
              <a:buChar char=""/>
              <a:defRPr/>
            </a:pPr>
            <a:r>
              <a:rPr lang="ar-SY" b="1" i="1" dirty="0">
                <a:solidFill>
                  <a:srgbClr val="FF0000"/>
                </a:solidFill>
              </a:rPr>
              <a:t>يشكل التخدير العام مجازفة خطيرة </a:t>
            </a:r>
            <a:r>
              <a:rPr lang="ar-SY" b="1" dirty="0"/>
              <a:t>بالنسبة للمرأة الحامل </a:t>
            </a:r>
            <a:r>
              <a:rPr lang="ar-SY" b="1" i="1" dirty="0">
                <a:solidFill>
                  <a:srgbClr val="FF0000"/>
                </a:solidFill>
              </a:rPr>
              <a:t>ويجب تجنبه </a:t>
            </a:r>
            <a:r>
              <a:rPr lang="ar-SY" b="1" dirty="0"/>
              <a:t>إلا في حالات الضرورة القصوى وخاصة في </a:t>
            </a:r>
            <a:r>
              <a:rPr lang="ar-SY" b="1" i="1" dirty="0">
                <a:solidFill>
                  <a:srgbClr val="FF0000"/>
                </a:solidFill>
              </a:rPr>
              <a:t>الثلثين الأول والثالث </a:t>
            </a:r>
            <a:r>
              <a:rPr lang="ar-SY" b="1" dirty="0"/>
              <a:t>وذلك لاحتمال تشوه الجنين بسبب مركبات </a:t>
            </a:r>
            <a:r>
              <a:rPr lang="en-US" b="1" dirty="0">
                <a:cs typeface="Arial" pitchFamily="34" charset="0"/>
              </a:rPr>
              <a:t>Barbiturates &amp; Benzodiazepine</a:t>
            </a:r>
            <a:r>
              <a:rPr lang="ar-SY" b="1" dirty="0"/>
              <a:t> بالإضافة إلى خطر تطور نقص </a:t>
            </a:r>
            <a:r>
              <a:rPr lang="ar-SY" b="1" dirty="0" err="1"/>
              <a:t>الأكسجة</a:t>
            </a:r>
            <a:r>
              <a:rPr lang="ar-SY" b="1" dirty="0"/>
              <a:t> </a:t>
            </a:r>
            <a:r>
              <a:rPr lang="en-US" b="1" dirty="0" err="1">
                <a:cs typeface="Arial" pitchFamily="34" charset="0"/>
              </a:rPr>
              <a:t>Anoxemia</a:t>
            </a:r>
            <a:r>
              <a:rPr lang="ar-SY" b="1" dirty="0"/>
              <a:t> عند الجنين. </a:t>
            </a:r>
          </a:p>
          <a:p>
            <a:pPr marL="448056" indent="-384048" algn="just" rtl="1">
              <a:lnSpc>
                <a:spcPct val="100000"/>
              </a:lnSpc>
              <a:buFont typeface="Wingdings 2"/>
              <a:buChar char=""/>
              <a:defRPr/>
            </a:pPr>
            <a:r>
              <a:rPr lang="ar-SY" b="1" i="1" dirty="0">
                <a:solidFill>
                  <a:srgbClr val="0070C0"/>
                </a:solidFill>
              </a:rPr>
              <a:t>أكسيد </a:t>
            </a:r>
            <a:r>
              <a:rPr lang="ar-SY" b="1" i="1" dirty="0" err="1">
                <a:solidFill>
                  <a:srgbClr val="0070C0"/>
                </a:solidFill>
              </a:rPr>
              <a:t>النايتروز</a:t>
            </a:r>
            <a:r>
              <a:rPr lang="ar-SY" b="1" i="1" dirty="0">
                <a:solidFill>
                  <a:srgbClr val="0070C0"/>
                </a:solidFill>
              </a:rPr>
              <a:t> فإنه غير مشوه للأجنة ويمكن استخدامه بحذر ولفترات محدودة لا تتجاوز 30 دقيقة مع الحفاظ على نسبة تدفق أكسجين 50%. </a:t>
            </a:r>
          </a:p>
          <a:p>
            <a:pPr marL="448056" indent="-384048" algn="just" rtl="1">
              <a:lnSpc>
                <a:spcPct val="100000"/>
              </a:lnSpc>
              <a:buFont typeface="Wingdings 2"/>
              <a:buChar char=""/>
              <a:defRPr/>
            </a:pPr>
            <a:r>
              <a:rPr lang="ar-SY" b="1" i="1" dirty="0">
                <a:solidFill>
                  <a:srgbClr val="FF0000"/>
                </a:solidFill>
              </a:rPr>
              <a:t>أما الاستخدام المزمن له فقد يسبب </a:t>
            </a:r>
            <a:r>
              <a:rPr lang="ar-SY" b="1" i="1" dirty="0" err="1">
                <a:solidFill>
                  <a:srgbClr val="FF0000"/>
                </a:solidFill>
              </a:rPr>
              <a:t>آذيات</a:t>
            </a:r>
            <a:r>
              <a:rPr lang="ar-SY" b="1" i="1" dirty="0">
                <a:solidFill>
                  <a:srgbClr val="FF0000"/>
                </a:solidFill>
              </a:rPr>
              <a:t> للجنين تعود لتغير استقلاب ال </a:t>
            </a:r>
            <a:r>
              <a:rPr lang="en-US" b="1" i="1" dirty="0">
                <a:solidFill>
                  <a:srgbClr val="FF0000"/>
                </a:solidFill>
                <a:cs typeface="Arial" pitchFamily="34" charset="0"/>
              </a:rPr>
              <a:t>DNA</a:t>
            </a:r>
            <a:r>
              <a:rPr lang="ar-SY" b="1" i="1" dirty="0">
                <a:solidFill>
                  <a:srgbClr val="FF0000"/>
                </a:solidFill>
              </a:rPr>
              <a:t> الجنيني.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>
            <a:extLst>
              <a:ext uri="{FF2B5EF4-FFF2-40B4-BE49-F238E27FC236}">
                <a16:creationId xmlns:a16="http://schemas.microsoft.com/office/drawing/2014/main" id="{8EA19DF7-94EB-42AD-9B73-7A1CDC9C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 eaLnBrk="1" hangingPunct="1"/>
            <a:r>
              <a:rPr lang="ar-SY" altLang="en-US" sz="4000" b="1" dirty="0">
                <a:solidFill>
                  <a:srgbClr val="0070C0"/>
                </a:solidFill>
              </a:rPr>
              <a:t>الاعتبارات الخاصة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B4EB0A-F6EB-4C2F-AC0B-A5ACB2FA9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algn="just" rtl="1">
              <a:lnSpc>
                <a:spcPct val="100000"/>
              </a:lnSpc>
              <a:defRPr/>
            </a:pPr>
            <a:r>
              <a:rPr lang="ar-SY" b="1" dirty="0"/>
              <a:t>الحمل </a:t>
            </a:r>
            <a:r>
              <a:rPr lang="ar-SY" b="1" i="1" dirty="0">
                <a:solidFill>
                  <a:srgbClr val="0070C0"/>
                </a:solidFill>
              </a:rPr>
              <a:t>ليس حالة مرضية </a:t>
            </a:r>
            <a:r>
              <a:rPr lang="ar-SY" b="1" dirty="0"/>
              <a:t>ولكنه من الحالات التي </a:t>
            </a:r>
            <a:r>
              <a:rPr lang="ar-SY" b="1" i="1" dirty="0">
                <a:solidFill>
                  <a:srgbClr val="0070C0"/>
                </a:solidFill>
              </a:rPr>
              <a:t>تتطلب اعتبارات خاصة وضرورية </a:t>
            </a:r>
            <a:r>
              <a:rPr lang="ar-SY" b="1" dirty="0"/>
              <a:t>عندما تكون هناك حاجة لإجراء جراحة فموية.</a:t>
            </a:r>
          </a:p>
          <a:p>
            <a:pPr algn="just" rtl="1">
              <a:lnSpc>
                <a:spcPct val="100000"/>
              </a:lnSpc>
              <a:defRPr/>
            </a:pPr>
            <a:r>
              <a:rPr lang="ar-SY" b="1" i="1" dirty="0">
                <a:solidFill>
                  <a:srgbClr val="0070C0"/>
                </a:solidFill>
              </a:rPr>
              <a:t>المتطلب الأساسي هو تجنب </a:t>
            </a:r>
            <a:r>
              <a:rPr lang="ar-SY" b="1" i="1" dirty="0" err="1">
                <a:solidFill>
                  <a:srgbClr val="0070C0"/>
                </a:solidFill>
              </a:rPr>
              <a:t>الحاق</a:t>
            </a:r>
            <a:r>
              <a:rPr lang="ar-SY" b="1" i="1" dirty="0">
                <a:solidFill>
                  <a:srgbClr val="0070C0"/>
                </a:solidFill>
              </a:rPr>
              <a:t> الضرر بالجنين.</a:t>
            </a:r>
          </a:p>
          <a:p>
            <a:pPr algn="just" rtl="1">
              <a:lnSpc>
                <a:spcPct val="100000"/>
              </a:lnSpc>
              <a:defRPr/>
            </a:pPr>
            <a:r>
              <a:rPr lang="ar-SY" b="1" i="1" dirty="0">
                <a:solidFill>
                  <a:srgbClr val="FF0000"/>
                </a:solidFill>
              </a:rPr>
              <a:t>يعتبر التصوير الشعاعي وتناول الأدوية الأكثر خطورة والتي تسبب ضرر مؤكد للجنين.</a:t>
            </a:r>
          </a:p>
          <a:p>
            <a:pPr algn="just" rtl="1">
              <a:lnSpc>
                <a:spcPct val="100000"/>
              </a:lnSpc>
              <a:defRPr/>
            </a:pPr>
            <a:r>
              <a:rPr lang="ar-SY" b="1" i="1" dirty="0">
                <a:solidFill>
                  <a:srgbClr val="FFC000"/>
                </a:solidFill>
              </a:rPr>
              <a:t>لكن لا يمكن إجراء جراحة فموية ناجحة من دون استخدام التصوير </a:t>
            </a:r>
            <a:r>
              <a:rPr lang="ar-SY" b="1" i="1" dirty="0" err="1">
                <a:solidFill>
                  <a:srgbClr val="FFC000"/>
                </a:solidFill>
              </a:rPr>
              <a:t>الشعاعي</a:t>
            </a:r>
            <a:r>
              <a:rPr lang="ar-SY" b="1" i="1" dirty="0">
                <a:solidFill>
                  <a:srgbClr val="FFC000"/>
                </a:solidFill>
              </a:rPr>
              <a:t> أو استخدام الأدوية. </a:t>
            </a:r>
          </a:p>
          <a:p>
            <a:pPr algn="just" rtl="1">
              <a:lnSpc>
                <a:spcPct val="100000"/>
              </a:lnSpc>
              <a:defRPr/>
            </a:pPr>
            <a:r>
              <a:rPr lang="ar-SY" b="1" i="1" dirty="0">
                <a:solidFill>
                  <a:srgbClr val="0070C0"/>
                </a:solidFill>
              </a:rPr>
              <a:t>الإجراء الصحيح هو تأجيل الجراحة الاختيارية إلى ما بعد الولادة مع تقديم التدابير الأولية الضرورية للمرأة الحامل.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>
            <a:extLst>
              <a:ext uri="{FF2B5EF4-FFF2-40B4-BE49-F238E27FC236}">
                <a16:creationId xmlns:a16="http://schemas.microsoft.com/office/drawing/2014/main" id="{47204A26-69BB-4954-BC9D-20EC38B2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 rtlCol="1">
            <a:normAutofit fontScale="90000"/>
          </a:bodyPr>
          <a:lstStyle/>
          <a:p>
            <a:pPr marL="484632" algn="ctr">
              <a:defRPr/>
            </a:pPr>
            <a:r>
              <a:rPr lang="ar-SY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الحمل...... سرّ الاستمرار ....؟؟؟!!! 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C10494B-07A7-4F2C-BF32-147434052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4" t="11388" r="3062" b="47230"/>
          <a:stretch/>
        </p:blipFill>
        <p:spPr>
          <a:xfrm>
            <a:off x="584646" y="4097928"/>
            <a:ext cx="3432516" cy="26628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9C042C3-09C3-4897-A767-3379EE07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98" y="1234776"/>
            <a:ext cx="4743099" cy="284707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4F4A0C-303D-4299-81B0-2E3BFF8F3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711" y="4065781"/>
            <a:ext cx="3914643" cy="26949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>
            <a:extLst>
              <a:ext uri="{FF2B5EF4-FFF2-40B4-BE49-F238E27FC236}">
                <a16:creationId xmlns:a16="http://schemas.microsoft.com/office/drawing/2014/main" id="{3FEC3F3C-481F-4C2B-AD7D-E2745040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الأدوية والمرأة الحامل</a:t>
            </a:r>
            <a:b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Medication &amp; pregnant patients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5" name="عنصر نائب للمحتوى 2">
            <a:extLst>
              <a:ext uri="{FF2B5EF4-FFF2-40B4-BE49-F238E27FC236}">
                <a16:creationId xmlns:a16="http://schemas.microsoft.com/office/drawing/2014/main" id="{C7C1361D-C08C-48E2-9835-977598D9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indent="-382588" algn="ctr" rtl="1">
              <a:buNone/>
            </a:pPr>
            <a:r>
              <a:rPr lang="en-US" altLang="en-US" b="1" i="1" dirty="0">
                <a:cs typeface="Arial" panose="020B0604020202020204" pitchFamily="34" charset="0"/>
              </a:rPr>
              <a:t>Classification of drugs based on their effect on the fetus by the FDA</a:t>
            </a:r>
            <a:r>
              <a:rPr lang="ar-SY" altLang="en-US" b="1" i="1" dirty="0"/>
              <a:t> </a:t>
            </a:r>
          </a:p>
          <a:p>
            <a:pPr marL="447675" indent="-382588" algn="ctr" rtl="1">
              <a:buNone/>
            </a:pPr>
            <a:r>
              <a:rPr lang="ar-SY" altLang="en-US" b="1" i="1" dirty="0"/>
              <a:t>تم تصنيف الأدوية إلى فئات حسب درجة الخطورة على الجنين من قبل هيئة الدواء والغذاء الأمريكية </a:t>
            </a:r>
            <a:r>
              <a:rPr lang="en-US" altLang="en-US" b="1" i="1" dirty="0">
                <a:cs typeface="Arial" panose="020B0604020202020204" pitchFamily="34" charset="0"/>
              </a:rPr>
              <a:t>FDA</a:t>
            </a:r>
            <a:r>
              <a:rPr lang="ar-SY" altLang="en-US" b="1" i="1" dirty="0"/>
              <a:t> إلى خمس فئات</a:t>
            </a:r>
          </a:p>
          <a:p>
            <a:pPr marL="522287" indent="-457200" algn="just" rtl="1">
              <a:buFont typeface="Wingdings" panose="05000000000000000000" pitchFamily="2" charset="2"/>
              <a:buChar char="§"/>
            </a:pPr>
            <a:r>
              <a:rPr lang="ar-SY" altLang="en-US" b="1" dirty="0">
                <a:solidFill>
                  <a:srgbClr val="0070C0"/>
                </a:solidFill>
              </a:rPr>
              <a:t>الفئة </a:t>
            </a: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A</a:t>
            </a:r>
            <a:r>
              <a:rPr lang="ar-SY" altLang="en-US" b="1" dirty="0">
                <a:solidFill>
                  <a:srgbClr val="0070C0"/>
                </a:solidFill>
              </a:rPr>
              <a:t>: </a:t>
            </a:r>
            <a:r>
              <a:rPr lang="ar-SY" altLang="en-US" b="1" dirty="0"/>
              <a:t>هناك دراسات كافية على الأم الحامل </a:t>
            </a:r>
            <a:r>
              <a:rPr lang="ar-SY" altLang="en-US" b="1" i="1" dirty="0">
                <a:solidFill>
                  <a:srgbClr val="0070C0"/>
                </a:solidFill>
              </a:rPr>
              <a:t>ولم تثبيت وجود أية خطورة على الجنين في أي من فترات الحمل وأن احتمال الخطر ضئيل.</a:t>
            </a:r>
          </a:p>
          <a:p>
            <a:pPr marL="522287" indent="-457200" algn="just" rtl="1">
              <a:buFont typeface="Wingdings" panose="05000000000000000000" pitchFamily="2" charset="2"/>
              <a:buChar char="§"/>
            </a:pPr>
            <a:r>
              <a:rPr lang="ar-SY" altLang="en-US" b="1" dirty="0">
                <a:solidFill>
                  <a:srgbClr val="0070C0"/>
                </a:solidFill>
              </a:rPr>
              <a:t>الفئة </a:t>
            </a: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B</a:t>
            </a:r>
            <a:r>
              <a:rPr lang="ar-SY" altLang="en-US" b="1" dirty="0">
                <a:solidFill>
                  <a:srgbClr val="0070C0"/>
                </a:solidFill>
              </a:rPr>
              <a:t>: </a:t>
            </a:r>
            <a:r>
              <a:rPr lang="ar-SY" altLang="en-US" b="1" dirty="0"/>
              <a:t>الدراسات على الحيوانات </a:t>
            </a:r>
            <a:r>
              <a:rPr lang="ar-SY" altLang="en-US" b="1" i="1" dirty="0">
                <a:solidFill>
                  <a:srgbClr val="0070C0"/>
                </a:solidFill>
              </a:rPr>
              <a:t>لم تثبت أي خطورة على الجنين</a:t>
            </a:r>
            <a:r>
              <a:rPr lang="ar-SY" altLang="en-US" b="1" i="1" dirty="0"/>
              <a:t> ولكن </a:t>
            </a:r>
            <a:r>
              <a:rPr lang="ar-SY" altLang="en-US" b="1" i="1" dirty="0">
                <a:solidFill>
                  <a:srgbClr val="0070C0"/>
                </a:solidFill>
              </a:rPr>
              <a:t>لا توجد دراسات كافية على المرأة الحامل</a:t>
            </a:r>
            <a:r>
              <a:rPr lang="ar-SY" altLang="en-US" b="1" dirty="0"/>
              <a:t> </a:t>
            </a:r>
            <a:r>
              <a:rPr lang="ar-SY" b="1" dirty="0"/>
              <a:t>أو </a:t>
            </a:r>
            <a:r>
              <a:rPr lang="ar-SY" b="1" i="1" dirty="0">
                <a:solidFill>
                  <a:srgbClr val="FF0000"/>
                </a:solidFill>
              </a:rPr>
              <a:t>أن الدراسات على الحيوانات أظهرت أثار جانبية </a:t>
            </a:r>
            <a:r>
              <a:rPr lang="ar-SY" b="1" dirty="0"/>
              <a:t>ولكن </a:t>
            </a:r>
            <a:r>
              <a:rPr lang="ar-SY" b="1" i="1" dirty="0">
                <a:solidFill>
                  <a:srgbClr val="0070C0"/>
                </a:solidFill>
              </a:rPr>
              <a:t>توجد دراسات كافية على المرأة الحامل ولم تثبت أية خطورة على الجنين في أيٍ من فترات الحمل.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>
            <a:extLst>
              <a:ext uri="{FF2B5EF4-FFF2-40B4-BE49-F238E27FC236}">
                <a16:creationId xmlns:a16="http://schemas.microsoft.com/office/drawing/2014/main" id="{AB9D6D49-6AA2-4A0A-A987-A3E56477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الأدوية والمرأة الحامل</a:t>
            </a:r>
            <a:b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Medication &amp; pregnant patients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9" name="عنصر نائب للمحتوى 2">
            <a:extLst>
              <a:ext uri="{FF2B5EF4-FFF2-40B4-BE49-F238E27FC236}">
                <a16:creationId xmlns:a16="http://schemas.microsoft.com/office/drawing/2014/main" id="{2F4F8A95-92E2-4A42-BAA4-2E1EEFE7D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448056" indent="-384048" algn="just" rtl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ar-SY" b="1" dirty="0">
                <a:solidFill>
                  <a:srgbClr val="FF0000"/>
                </a:solidFill>
              </a:rPr>
              <a:t>الفئة 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C</a:t>
            </a:r>
            <a:r>
              <a:rPr lang="ar-SY" b="1" dirty="0">
                <a:solidFill>
                  <a:srgbClr val="FF0000"/>
                </a:solidFill>
              </a:rPr>
              <a:t>: </a:t>
            </a:r>
            <a:r>
              <a:rPr lang="ar-SY" b="1" dirty="0"/>
              <a:t>الدراسات على </a:t>
            </a:r>
            <a:r>
              <a:rPr lang="ar-SY" b="1" i="1" dirty="0">
                <a:solidFill>
                  <a:srgbClr val="FF0000"/>
                </a:solidFill>
              </a:rPr>
              <a:t>الحيوانات أظهرت تأثير ضار على الجنين </a:t>
            </a:r>
            <a:r>
              <a:rPr lang="ar-SY" b="1" dirty="0"/>
              <a:t>ولكن </a:t>
            </a:r>
            <a:r>
              <a:rPr lang="ar-SY" b="1" i="1" dirty="0">
                <a:solidFill>
                  <a:srgbClr val="FF0000"/>
                </a:solidFill>
              </a:rPr>
              <a:t>لا توجد دراسات كافية على الإنسان </a:t>
            </a:r>
            <a:r>
              <a:rPr lang="ar-SY" b="1" dirty="0"/>
              <a:t>أو أن </a:t>
            </a:r>
            <a:r>
              <a:rPr lang="ar-SY" b="1" i="1" dirty="0">
                <a:solidFill>
                  <a:srgbClr val="FF0000"/>
                </a:solidFill>
              </a:rPr>
              <a:t>الدراسات على الإنسان أو الحيوان عير ممكنة. </a:t>
            </a:r>
            <a:r>
              <a:rPr lang="ar-SY" b="1" dirty="0"/>
              <a:t>وهذه الأدوية </a:t>
            </a:r>
            <a:r>
              <a:rPr lang="ar-SY" b="1" i="1" dirty="0">
                <a:solidFill>
                  <a:srgbClr val="FF0000"/>
                </a:solidFill>
              </a:rPr>
              <a:t>لا تستخدم عند الحامل </a:t>
            </a:r>
            <a:r>
              <a:rPr lang="ar-SY" b="1" dirty="0"/>
              <a:t>إلا في حال </a:t>
            </a:r>
            <a:r>
              <a:rPr lang="ar-SY" b="1" i="1" dirty="0">
                <a:solidFill>
                  <a:srgbClr val="FF0000"/>
                </a:solidFill>
              </a:rPr>
              <a:t>عدم توفر البديل وإذا كانت المنفعة المرجوة منها تبرر الخطر المحتمل على الجنين.</a:t>
            </a:r>
            <a:r>
              <a:rPr lang="ar-SY" b="1" dirty="0"/>
              <a:t> </a:t>
            </a:r>
          </a:p>
          <a:p>
            <a:pPr marL="448056" indent="-384048" algn="just" rtl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ar-SY" b="1" dirty="0">
                <a:solidFill>
                  <a:srgbClr val="FF0000"/>
                </a:solidFill>
              </a:rPr>
              <a:t>الفئة 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D</a:t>
            </a:r>
            <a:r>
              <a:rPr lang="ar-SY" b="1" dirty="0">
                <a:solidFill>
                  <a:srgbClr val="FF0000"/>
                </a:solidFill>
              </a:rPr>
              <a:t>: </a:t>
            </a:r>
            <a:r>
              <a:rPr lang="ar-SY" b="1" dirty="0"/>
              <a:t>تضم الأدوية التي </a:t>
            </a:r>
            <a:r>
              <a:rPr lang="ar-SY" b="1" i="1" dirty="0">
                <a:solidFill>
                  <a:srgbClr val="FF0000"/>
                </a:solidFill>
              </a:rPr>
              <a:t>ثبت خطرها على الأم والجنين ولكن تقتضي مصلحة الأم تناولها لإنقاذ حياتها في الحالات القصوى وفي حال عدم توفر الدواء البديل الآمن. </a:t>
            </a:r>
          </a:p>
          <a:p>
            <a:pPr marL="448056" indent="-384048" algn="just" rtl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ar-SY" b="1" dirty="0">
                <a:solidFill>
                  <a:srgbClr val="FF0000"/>
                </a:solidFill>
              </a:rPr>
              <a:t>الفئة 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X</a:t>
            </a:r>
            <a:r>
              <a:rPr lang="ar-SY" b="1" dirty="0">
                <a:solidFill>
                  <a:srgbClr val="FF0000"/>
                </a:solidFill>
              </a:rPr>
              <a:t>: </a:t>
            </a:r>
            <a:r>
              <a:rPr lang="ar-SY" b="1" dirty="0"/>
              <a:t>وتضم الأدوية التي أثبتت الدراسات على الحيوانات والإنسان </a:t>
            </a:r>
            <a:r>
              <a:rPr lang="ar-SY" b="1" i="1" dirty="0">
                <a:solidFill>
                  <a:srgbClr val="FF0000"/>
                </a:solidFill>
              </a:rPr>
              <a:t>تأثيرها المشّوه للجنين والخطر من استخدامها يفوق أية منفعة ولا يجوز للحامل تناولها البتة.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>
            <a:extLst>
              <a:ext uri="{FF2B5EF4-FFF2-40B4-BE49-F238E27FC236}">
                <a16:creationId xmlns:a16="http://schemas.microsoft.com/office/drawing/2014/main" id="{CE4D17B3-A042-428C-9C19-B97F75B0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</p:spPr>
        <p:txBody>
          <a:bodyPr rtlCol="1">
            <a:normAutofit fontScale="90000"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الأدوية والمرأة الحامل </a:t>
            </a:r>
            <a:b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Medication &amp; pregnant patients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عنصر نائب للمحتوى 2">
            <a:extLst>
              <a:ext uri="{FF2B5EF4-FFF2-40B4-BE49-F238E27FC236}">
                <a16:creationId xmlns:a16="http://schemas.microsoft.com/office/drawing/2014/main" id="{FE9890FB-5273-42D5-930F-BBE5BEC0E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>
            <a:normAutofit lnSpcReduction="10000"/>
          </a:bodyPr>
          <a:lstStyle/>
          <a:p>
            <a:pPr marL="521208" indent="-457200" algn="just" rtl="1">
              <a:lnSpc>
                <a:spcPct val="110000"/>
              </a:lnSpc>
              <a:defRPr/>
            </a:pPr>
            <a:r>
              <a:rPr lang="ar-SY" b="1" i="1" dirty="0">
                <a:solidFill>
                  <a:srgbClr val="FF0000"/>
                </a:solidFill>
              </a:rPr>
              <a:t>ملاحظة هامة: تعتبر جميع الأدوية محظورة خلال فترة الحمل حتى يثبت أمانها على الحامل والجنين </a:t>
            </a:r>
            <a:r>
              <a:rPr lang="ar-SY" b="1" i="1" dirty="0">
                <a:solidFill>
                  <a:srgbClr val="0070C0"/>
                </a:solidFill>
              </a:rPr>
              <a:t>إلا أن الدواء الوحيد الذي يجب على الحامل تناوله هو حمض الفوليك </a:t>
            </a:r>
            <a:r>
              <a:rPr lang="en-US" b="1" i="1" dirty="0" err="1">
                <a:solidFill>
                  <a:srgbClr val="0070C0"/>
                </a:solidFill>
              </a:rPr>
              <a:t>vaelbric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acide</a:t>
            </a:r>
            <a:r>
              <a:rPr lang="ar-SY" b="1" i="1" dirty="0">
                <a:solidFill>
                  <a:srgbClr val="0070C0"/>
                </a:solidFill>
              </a:rPr>
              <a:t> (</a:t>
            </a:r>
            <a:r>
              <a:rPr lang="en-US" b="1" i="1" dirty="0">
                <a:solidFill>
                  <a:srgbClr val="0070C0"/>
                </a:solidFill>
              </a:rPr>
              <a:t>vit. </a:t>
            </a:r>
            <a:r>
              <a:rPr lang="en-US" b="1" i="1" dirty="0" err="1">
                <a:solidFill>
                  <a:srgbClr val="0070C0"/>
                </a:solidFill>
              </a:rPr>
              <a:t>Bc</a:t>
            </a:r>
            <a:r>
              <a:rPr lang="ar-SA" b="1" i="1" dirty="0">
                <a:solidFill>
                  <a:srgbClr val="0070C0"/>
                </a:solidFill>
              </a:rPr>
              <a:t>)</a:t>
            </a:r>
            <a:r>
              <a:rPr lang="ar-SY" b="1" i="1" dirty="0">
                <a:solidFill>
                  <a:srgbClr val="0070C0"/>
                </a:solidFill>
              </a:rPr>
              <a:t>. </a:t>
            </a:r>
          </a:p>
          <a:p>
            <a:pPr marL="521208" indent="-457200" algn="just" rtl="1">
              <a:lnSpc>
                <a:spcPct val="110000"/>
              </a:lnSpc>
              <a:defRPr/>
            </a:pPr>
            <a:r>
              <a:rPr lang="ar-SY" b="1" i="1" dirty="0">
                <a:solidFill>
                  <a:srgbClr val="0070C0"/>
                </a:solidFill>
              </a:rPr>
              <a:t>يُعطى </a:t>
            </a:r>
            <a:r>
              <a:rPr lang="en-US" b="1" i="1" dirty="0" err="1">
                <a:solidFill>
                  <a:srgbClr val="0070C0"/>
                </a:solidFill>
              </a:rPr>
              <a:t>vaelbric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acide</a:t>
            </a:r>
            <a:r>
              <a:rPr lang="ar-SY" b="1" i="1" dirty="0">
                <a:solidFill>
                  <a:srgbClr val="0070C0"/>
                </a:solidFill>
              </a:rPr>
              <a:t> بمقدار 500 ملغ وخاصة خلال الأشهر الثلاثة الأولى </a:t>
            </a:r>
            <a:r>
              <a:rPr lang="ar-SY" b="1" dirty="0">
                <a:solidFill>
                  <a:srgbClr val="92D050"/>
                </a:solidFill>
              </a:rPr>
              <a:t>لمنع حدوث فقر الدم عند الحامل وكذلك يفيد في منع حدوث التشوهات عند الجنين مثل شقوق الشفة وقبة الحنك لأنه يشارك في عملية تركيب الحموض الأمينية والنووية.</a:t>
            </a:r>
            <a:endParaRPr lang="ar-SY" altLang="en-US" b="1" dirty="0">
              <a:solidFill>
                <a:srgbClr val="360036"/>
              </a:solidFill>
            </a:endParaRPr>
          </a:p>
          <a:p>
            <a:pPr marL="521208" indent="-457200" algn="just" rtl="1">
              <a:lnSpc>
                <a:spcPct val="110000"/>
              </a:lnSpc>
              <a:defRPr/>
            </a:pPr>
            <a:r>
              <a:rPr lang="ar-SY" altLang="en-US" b="1" dirty="0">
                <a:solidFill>
                  <a:srgbClr val="360036"/>
                </a:solidFill>
              </a:rPr>
              <a:t>ت</a:t>
            </a:r>
            <a:r>
              <a:rPr lang="ar-SA" altLang="en-US" b="1" dirty="0" err="1">
                <a:solidFill>
                  <a:srgbClr val="360036"/>
                </a:solidFill>
              </a:rPr>
              <a:t>زداد</a:t>
            </a:r>
            <a:r>
              <a:rPr lang="ar-SA" altLang="en-US" b="1" dirty="0">
                <a:solidFill>
                  <a:srgbClr val="360036"/>
                </a:solidFill>
              </a:rPr>
              <a:t> </a:t>
            </a:r>
            <a:r>
              <a:rPr lang="ar-SY" altLang="en-US" b="1" dirty="0">
                <a:solidFill>
                  <a:srgbClr val="360036"/>
                </a:solidFill>
              </a:rPr>
              <a:t>الحاجة</a:t>
            </a:r>
            <a:r>
              <a:rPr lang="ar-SA" altLang="en-US" b="1" dirty="0">
                <a:solidFill>
                  <a:srgbClr val="360036"/>
                </a:solidFill>
              </a:rPr>
              <a:t> </a:t>
            </a:r>
            <a:r>
              <a:rPr lang="ar-SY" altLang="en-US" b="1" dirty="0">
                <a:solidFill>
                  <a:srgbClr val="360036"/>
                </a:solidFill>
              </a:rPr>
              <a:t>إلى</a:t>
            </a:r>
            <a:r>
              <a:rPr lang="ar-SA" altLang="en-US" b="1" dirty="0">
                <a:solidFill>
                  <a:srgbClr val="360036"/>
                </a:solidFill>
              </a:rPr>
              <a:t> حمض الفوليك أثناء الحمل كاستجابة لزيادة تصنيع كرات الدم الحمراء لدى الأم، نمو الجنين والمشيمة، ومنع حالات الخلل في تصنيع الأنبوب العصبي</a:t>
            </a:r>
            <a:r>
              <a:rPr lang="ar-SY" altLang="en-US" b="1" dirty="0">
                <a:solidFill>
                  <a:srgbClr val="360036"/>
                </a:solidFill>
              </a:rPr>
              <a:t> </a:t>
            </a:r>
            <a:r>
              <a:rPr lang="en-US" altLang="en-US" b="1" dirty="0">
                <a:solidFill>
                  <a:srgbClr val="360036"/>
                </a:solidFill>
                <a:cs typeface="Tahoma" panose="020B0604030504040204" pitchFamily="34" charset="0"/>
              </a:rPr>
              <a:t>(NTDs)</a:t>
            </a:r>
            <a:r>
              <a:rPr lang="ar-SY" altLang="en-US" b="1" dirty="0">
                <a:solidFill>
                  <a:srgbClr val="360036"/>
                </a:solidFill>
                <a:cs typeface="Tahoma" panose="020B0604030504040204" pitchFamily="34" charset="0"/>
              </a:rPr>
              <a:t> </a:t>
            </a:r>
            <a:r>
              <a:rPr lang="ar-SY" altLang="en-US" b="1" dirty="0">
                <a:solidFill>
                  <a:srgbClr val="360036"/>
                </a:solidFill>
              </a:rPr>
              <a:t>وكذلك</a:t>
            </a:r>
            <a:endParaRPr lang="ar-SY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>
            <a:extLst>
              <a:ext uri="{FF2B5EF4-FFF2-40B4-BE49-F238E27FC236}">
                <a16:creationId xmlns:a16="http://schemas.microsoft.com/office/drawing/2014/main" id="{73C2397F-3B40-4594-BFD7-24A2DB89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المخدرات الموضعية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LOCAL ANESTHETICS</a:t>
            </a: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32771" name="عنصر نائب للمحتوى 2">
            <a:extLst>
              <a:ext uri="{FF2B5EF4-FFF2-40B4-BE49-F238E27FC236}">
                <a16:creationId xmlns:a16="http://schemas.microsoft.com/office/drawing/2014/main" id="{A0590204-AACE-4C60-8263-9BEAE519C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Y" altLang="en-US" b="1" dirty="0"/>
              <a:t> بالرغم من الاعتبارات الفيزيولوجية للمرأة الحامل </a:t>
            </a:r>
            <a:r>
              <a:rPr lang="ar-SY" altLang="en-US" b="1" i="1" dirty="0">
                <a:solidFill>
                  <a:srgbClr val="FF0000"/>
                </a:solidFill>
              </a:rPr>
              <a:t>والتي تستدعي أخذ الحيطة والحذر </a:t>
            </a:r>
            <a:r>
              <a:rPr lang="ar-SY" altLang="en-US" b="1" i="1" dirty="0">
                <a:solidFill>
                  <a:srgbClr val="0070C0"/>
                </a:solidFill>
              </a:rPr>
              <a:t>فإنه يمكن تقديم المخدر الموضعي للحامل وفي جميع فترات الحمل وذلك حسب المخدر المستخدم: </a:t>
            </a:r>
          </a:p>
          <a:p>
            <a:pPr algn="just" rtl="1" eaLnBrk="1" hangingPunct="1">
              <a:lnSpc>
                <a:spcPct val="100000"/>
              </a:lnSpc>
            </a:pP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Prilocaine &amp; Lidocaine</a:t>
            </a: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ar-SY" altLang="en-US" b="1" i="1" dirty="0">
                <a:solidFill>
                  <a:srgbClr val="0070C0"/>
                </a:solidFill>
              </a:rPr>
              <a:t>–  تستخدم أثناء الحمل وفي جميع المراحل </a:t>
            </a:r>
            <a:r>
              <a:rPr lang="ar-SY" altLang="en-US" b="1" i="1" dirty="0"/>
              <a:t>بالرغم من أنها قد تسبب بطء قلب الجنين، </a:t>
            </a:r>
            <a:r>
              <a:rPr lang="ar-SY" altLang="en-US" b="1" i="1" dirty="0">
                <a:solidFill>
                  <a:srgbClr val="0070C0"/>
                </a:solidFill>
              </a:rPr>
              <a:t>كما تستخدم في مرحلة الإرضاع.  </a:t>
            </a:r>
          </a:p>
          <a:p>
            <a:pPr algn="just" rtl="1" eaLnBrk="1" hangingPunct="1">
              <a:lnSpc>
                <a:spcPct val="100000"/>
              </a:lnSpc>
            </a:pP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Mepivacaine &amp;Bupivacaine &amp; Procaine </a:t>
            </a:r>
            <a:r>
              <a:rPr lang="ar-SY" altLang="en-US" b="1" i="1" dirty="0">
                <a:solidFill>
                  <a:srgbClr val="FF0000"/>
                </a:solidFill>
              </a:rPr>
              <a:t> تستخدم بحذر أثناء الحمل</a:t>
            </a:r>
            <a:r>
              <a:rPr lang="ar-SY" altLang="en-US" b="1" i="1" dirty="0"/>
              <a:t>، </a:t>
            </a:r>
            <a:r>
              <a:rPr lang="ar-SY" altLang="en-US" b="1" i="1" dirty="0">
                <a:solidFill>
                  <a:srgbClr val="0070C0"/>
                </a:solidFill>
              </a:rPr>
              <a:t>لكن يمكن استخدامها أثناء الإرضاع.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>
            <a:extLst>
              <a:ext uri="{FF2B5EF4-FFF2-40B4-BE49-F238E27FC236}">
                <a16:creationId xmlns:a16="http://schemas.microsoft.com/office/drawing/2014/main" id="{02DF533D-662D-458F-956E-D4D6C6A8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38"/>
          </a:xfrm>
        </p:spPr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المخدرات الموضعية 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LOCAL ANESTHETICS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0656B0A2-F6A7-413E-AEDC-17B2BB33A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007649"/>
              </p:ext>
            </p:extLst>
          </p:nvPr>
        </p:nvGraphicFramePr>
        <p:xfrm>
          <a:off x="1235073" y="1600200"/>
          <a:ext cx="9721852" cy="44900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المخدر  الموضعي 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درجة  الخطورة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الاستعمال خلال الحمل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الاستعمال خلال الإرضاع</a:t>
                      </a:r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/>
                        <a:t>Lidocaine</a:t>
                      </a:r>
                      <a:endParaRPr lang="ar-SY" sz="18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     B    </a:t>
                      </a:r>
                      <a:r>
                        <a:rPr lang="ar-SY" sz="1800" b="1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Prilocaine</a:t>
                      </a:r>
                      <a:endParaRPr lang="ar-SY" sz="18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ar-SY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نعم</a:t>
                      </a:r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/>
                        <a:t>Mepivacaine</a:t>
                      </a:r>
                      <a:endParaRPr lang="ar-SY" sz="18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ar-S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استخدامه بحذر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نعم</a:t>
                      </a:r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/>
                        <a:t>Bupivacaine</a:t>
                      </a:r>
                      <a:endParaRPr lang="ar-SY" sz="18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ar-S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استخدامه بحذر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Procaine</a:t>
                      </a:r>
                      <a:endParaRPr lang="ar-SY" sz="18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>
                          <a:solidFill>
                            <a:srgbClr val="FF0000"/>
                          </a:solidFill>
                        </a:rPr>
                        <a:t>غير محدد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استخدامه بحذر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>
            <a:extLst>
              <a:ext uri="{FF2B5EF4-FFF2-40B4-BE49-F238E27FC236}">
                <a16:creationId xmlns:a16="http://schemas.microsoft.com/office/drawing/2014/main" id="{5C3619D2-FF8B-4F43-A410-1832B540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مُقبضات</a:t>
            </a: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الأوعية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Vasoconstriction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1" name="عنصر نائب للمحتوى 2">
            <a:extLst>
              <a:ext uri="{FF2B5EF4-FFF2-40B4-BE49-F238E27FC236}">
                <a16:creationId xmlns:a16="http://schemas.microsoft.com/office/drawing/2014/main" id="{336C306F-158C-48EC-A03E-CD255B89E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600201"/>
            <a:ext cx="9721850" cy="4900613"/>
          </a:xfrm>
        </p:spPr>
        <p:txBody>
          <a:bodyPr>
            <a:normAutofit/>
          </a:bodyPr>
          <a:lstStyle/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dirty="0"/>
              <a:t>هناك أيضاً اعتقاد شائع </a:t>
            </a:r>
            <a:r>
              <a:rPr lang="ar-SY" altLang="en-US" b="1" i="1" dirty="0">
                <a:solidFill>
                  <a:srgbClr val="0070C0"/>
                </a:solidFill>
              </a:rPr>
              <a:t>يجانبه الصواب </a:t>
            </a:r>
            <a:r>
              <a:rPr lang="ar-SY" altLang="en-US" b="1" dirty="0"/>
              <a:t>وهو أن استخدام </a:t>
            </a:r>
            <a:r>
              <a:rPr lang="ar-SY" altLang="en-US" b="1" dirty="0" err="1"/>
              <a:t>مقبضات</a:t>
            </a:r>
            <a:r>
              <a:rPr lang="ar-SY" altLang="en-US" b="1" dirty="0"/>
              <a:t> الأوعية مع المخدر الموضعي </a:t>
            </a:r>
            <a:r>
              <a:rPr lang="ar-SY" altLang="en-US" b="1" i="1" dirty="0">
                <a:solidFill>
                  <a:srgbClr val="0070C0"/>
                </a:solidFill>
              </a:rPr>
              <a:t>قد يؤدي إلى إسقاط الجنين!!! </a:t>
            </a:r>
          </a:p>
          <a:p>
            <a:pPr marL="522287" indent="-457200" algn="just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Y" altLang="en-US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حتى أن بعض النساء لجأت إلى طبيب الأسنان للتخلص من الحمل غير المرغوب بدلاً من اللجوء إلى أخصائي النسائية ......!‍‍‍‍!!!!!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dirty="0"/>
              <a:t>لم يثبت الأدب الطبي العالمي </a:t>
            </a:r>
            <a:r>
              <a:rPr lang="ar-SY" altLang="en-US" b="1" dirty="0">
                <a:solidFill>
                  <a:srgbClr val="FF0000"/>
                </a:solidFill>
              </a:rPr>
              <a:t>وجود حالات إسقاط بسبب استخدام المقبض الوعائي</a:t>
            </a:r>
            <a:r>
              <a:rPr lang="ar-SY" altLang="en-US" b="1" dirty="0"/>
              <a:t> ولذلك </a:t>
            </a:r>
            <a:r>
              <a:rPr lang="ar-SY" altLang="en-US" b="1" i="1" dirty="0">
                <a:solidFill>
                  <a:srgbClr val="0070C0"/>
                </a:solidFill>
              </a:rPr>
              <a:t>تُعطى الحامل المقبض الوعائي بل ينصح به في أغلب الحالات.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>
            <a:extLst>
              <a:ext uri="{FF2B5EF4-FFF2-40B4-BE49-F238E27FC236}">
                <a16:creationId xmlns:a16="http://schemas.microsoft.com/office/drawing/2014/main" id="{9CC0637C-7759-4793-A711-506A059B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38"/>
          </a:xfrm>
        </p:spPr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الصادات الحيوية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ANTIBIOTICS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4819" name="عنصر نائب للمحتوى 2">
            <a:extLst>
              <a:ext uri="{FF2B5EF4-FFF2-40B4-BE49-F238E27FC236}">
                <a16:creationId xmlns:a16="http://schemas.microsoft.com/office/drawing/2014/main" id="{5DDBAA08-9990-446F-BB37-1AE14F06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600201"/>
            <a:ext cx="9721850" cy="4829175"/>
          </a:xfrm>
        </p:spPr>
        <p:txBody>
          <a:bodyPr/>
          <a:lstStyle/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dirty="0"/>
              <a:t>تعد الصادات الحيوية من مركبات </a:t>
            </a:r>
            <a:r>
              <a:rPr lang="ar-SY" altLang="en-US" b="1" dirty="0" err="1"/>
              <a:t>سيكسوسينات</a:t>
            </a:r>
            <a:r>
              <a:rPr lang="ar-SY" altLang="en-US" b="1" dirty="0"/>
              <a:t> الايثيل والتي تشمل </a:t>
            </a:r>
            <a:r>
              <a:rPr lang="ar-SY" altLang="en-US" b="1" dirty="0" err="1"/>
              <a:t>البينسيلينات</a:t>
            </a:r>
            <a:r>
              <a:rPr lang="en-US" altLang="en-US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Penicillines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Y" altLang="en-US" b="1" i="1" dirty="0">
                <a:solidFill>
                  <a:srgbClr val="FF0000"/>
                </a:solidFill>
              </a:rPr>
              <a:t> و </a:t>
            </a:r>
            <a:r>
              <a:rPr lang="en-US" altLang="en-US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Erythromycine</a:t>
            </a:r>
            <a:r>
              <a:rPr lang="ar-SY" altLang="en-US" b="1" i="1" dirty="0">
                <a:solidFill>
                  <a:srgbClr val="FF0000"/>
                </a:solidFill>
              </a:rPr>
              <a:t> و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Cephalosporines </a:t>
            </a: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ar-SY" altLang="en-US" b="1" i="1" dirty="0">
                <a:solidFill>
                  <a:srgbClr val="0070C0"/>
                </a:solidFill>
              </a:rPr>
              <a:t>آمنة (درجة خطورة منخفضة) وتقدم للمرأة الحامل والمرضع ايضاً.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dirty="0"/>
              <a:t>الصادات مثل </a:t>
            </a:r>
            <a:r>
              <a:rPr lang="en-US" altLang="en-US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Streptomycine</a:t>
            </a:r>
            <a:r>
              <a:rPr lang="ar-SY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، 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 Chloramphenicol</a:t>
            </a:r>
            <a:r>
              <a:rPr lang="ar-SY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،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Metronidazole</a:t>
            </a:r>
            <a:r>
              <a:rPr lang="ar-SY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 ،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 Tetracycline </a:t>
            </a:r>
            <a:r>
              <a:rPr lang="ar-SY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Y" altLang="en-US" b="1" i="1" dirty="0">
                <a:solidFill>
                  <a:srgbClr val="FF0000"/>
                </a:solidFill>
              </a:rPr>
              <a:t>تشكل خطراً لأنها قد تسبب التشوهات عند الجنين وهي غير ملائمة في الحمل أو الإرضاع.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Lincomycin &amp; </a:t>
            </a:r>
            <a:r>
              <a:rPr lang="en-US" altLang="en-US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Spiramycin</a:t>
            </a: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ar-SY" altLang="en-US" b="1" dirty="0"/>
              <a:t>تولد التهاب غشاء معوي كاذب عند الجنين لذلك </a:t>
            </a:r>
            <a:r>
              <a:rPr lang="ar-SY" altLang="en-US" b="1" i="1" dirty="0">
                <a:solidFill>
                  <a:srgbClr val="FF0000"/>
                </a:solidFill>
              </a:rPr>
              <a:t>يفضل عدم استخدامها في الحمل </a:t>
            </a:r>
            <a:r>
              <a:rPr lang="ar-SY" altLang="en-US" b="1" dirty="0"/>
              <a:t>ويمكن عند المُرضع.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Gentamycin</a:t>
            </a: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ar-SY" altLang="en-US" b="1" dirty="0"/>
              <a:t>له سمية كلوية، عصبية، سمعية وتحسسية للجنين</a:t>
            </a:r>
            <a:r>
              <a:rPr lang="en-US" altLang="en-US" b="1" dirty="0"/>
              <a:t> </a:t>
            </a:r>
            <a:r>
              <a:rPr lang="ar-SY" altLang="en-US" b="1" dirty="0"/>
              <a:t> </a:t>
            </a:r>
            <a:r>
              <a:rPr lang="ar-SY" altLang="en-US" b="1" i="1" dirty="0">
                <a:solidFill>
                  <a:srgbClr val="FF0000"/>
                </a:solidFill>
              </a:rPr>
              <a:t>ولا يجوز استخدامه عند الحامل.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>
            <a:extLst>
              <a:ext uri="{FF2B5EF4-FFF2-40B4-BE49-F238E27FC236}">
                <a16:creationId xmlns:a16="http://schemas.microsoft.com/office/drawing/2014/main" id="{BF86E7F0-F1E7-46E7-BA7D-CCED02B6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268288"/>
            <a:ext cx="9721850" cy="588962"/>
          </a:xfrm>
        </p:spPr>
        <p:txBody>
          <a:bodyPr rtlCol="1">
            <a:normAutofit fontScale="90000"/>
          </a:bodyPr>
          <a:lstStyle/>
          <a:p>
            <a:pPr marL="484632" algn="ctr" rtl="1">
              <a:defRPr/>
            </a:pPr>
            <a:r>
              <a:rPr lang="ar-SY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الصادات الحيوية  </a:t>
            </a:r>
            <a:r>
              <a:rPr lang="en-US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ANTIBIOTICS</a:t>
            </a:r>
            <a:r>
              <a:rPr lang="ar-SY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2D8EF364-0793-4E08-8CD3-5F45F6B3F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450374"/>
              </p:ext>
            </p:extLst>
          </p:nvPr>
        </p:nvGraphicFramePr>
        <p:xfrm>
          <a:off x="1235075" y="928688"/>
          <a:ext cx="9721851" cy="56927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7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/>
                        <a:t>الصاد الحيوي </a:t>
                      </a:r>
                    </a:p>
                    <a:p>
                      <a:pPr algn="ctr" rtl="1"/>
                      <a:endParaRPr lang="ar-SY" sz="20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/>
                        <a:t>درجة الخطورة</a:t>
                      </a:r>
                    </a:p>
                    <a:p>
                      <a:pPr algn="ctr" rtl="1"/>
                      <a:endParaRPr lang="ar-SY" sz="20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/>
                        <a:t>الاستعمال خلال  الحمل </a:t>
                      </a:r>
                    </a:p>
                    <a:p>
                      <a:pPr algn="ctr" rtl="1"/>
                      <a:endParaRPr lang="ar-SY" sz="20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/>
                        <a:t>الاستعمال خلال  الإرضاع </a:t>
                      </a:r>
                    </a:p>
                    <a:p>
                      <a:pPr algn="ctr" rtl="1"/>
                      <a:endParaRPr lang="ar-SY" sz="2000" b="1" dirty="0"/>
                    </a:p>
                  </a:txBody>
                  <a:tcPr marL="108020" marR="108020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/>
                        <a:t>Penicilline</a:t>
                      </a:r>
                      <a:r>
                        <a:rPr lang="ar-SY" sz="1800" b="1" dirty="0"/>
                        <a:t> </a:t>
                      </a: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ar-SY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1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Ampicillin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Y" sz="1800" b="1" dirty="0"/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ar-SY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1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Amoxicilin</a:t>
                      </a:r>
                      <a:endParaRPr lang="ar-SY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ar-SY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1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Erythromycin</a:t>
                      </a:r>
                      <a:endParaRPr lang="ar-SY" sz="1800" b="1" dirty="0"/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ar-SY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1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Cephalosporins</a:t>
                      </a:r>
                      <a:endParaRPr lang="ar-SY" sz="1800" b="1" dirty="0"/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ar-SY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1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/>
                        <a:t>Clindamycin</a:t>
                      </a:r>
                      <a:endParaRPr lang="ar-SY" sz="1800" b="1" dirty="0"/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>
                          <a:solidFill>
                            <a:srgbClr val="FF0000"/>
                          </a:solidFill>
                        </a:rPr>
                        <a:t>غير محدد</a:t>
                      </a: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تجنب استخدامه</a:t>
                      </a: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800" b="1" dirty="0"/>
                        <a:t>نعم</a:t>
                      </a:r>
                    </a:p>
                  </a:txBody>
                  <a:tcPr marL="108020" marR="108020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26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err="1"/>
                        <a:t>Metronidazol</a:t>
                      </a:r>
                      <a:endParaRPr lang="ar-SY" sz="18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C/D</a:t>
                      </a:r>
                      <a:endParaRPr lang="ar-S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تجنب استخدامه</a:t>
                      </a:r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تجنب استخدامه</a:t>
                      </a:r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1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Tetracycline</a:t>
                      </a:r>
                      <a:endParaRPr lang="ar-SY" sz="1800" b="1" dirty="0"/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ar-S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تجنب استخدامه</a:t>
                      </a:r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b="1" dirty="0"/>
                        <a:t>تجنب استخدامه</a:t>
                      </a:r>
                    </a:p>
                    <a:p>
                      <a:pPr algn="ctr" rtl="1"/>
                      <a:endParaRPr lang="ar-SY" sz="1800" b="1" dirty="0"/>
                    </a:p>
                  </a:txBody>
                  <a:tcPr marL="108020" marR="108020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>
            <a:extLst>
              <a:ext uri="{FF2B5EF4-FFF2-40B4-BE49-F238E27FC236}">
                <a16:creationId xmlns:a16="http://schemas.microsoft.com/office/drawing/2014/main" id="{0D2090C2-AEC4-45A9-ABFD-056ED804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المسكنات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 Analgesics  </a:t>
            </a: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</a:t>
            </a:r>
          </a:p>
        </p:txBody>
      </p:sp>
      <p:sp>
        <p:nvSpPr>
          <p:cNvPr id="36867" name="عنصر نائب للمحتوى 2">
            <a:extLst>
              <a:ext uri="{FF2B5EF4-FFF2-40B4-BE49-F238E27FC236}">
                <a16:creationId xmlns:a16="http://schemas.microsoft.com/office/drawing/2014/main" id="{FF9A367A-FBBA-4430-8846-8F814185E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Acetaminophen &amp; </a:t>
            </a:r>
            <a:r>
              <a:rPr lang="en-US" altLang="en-US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Morphin</a:t>
            </a: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ar-SY" altLang="en-US" b="1" dirty="0"/>
              <a:t>هما </a:t>
            </a:r>
            <a:r>
              <a:rPr lang="ar-SY" altLang="en-US" b="1" i="1" dirty="0">
                <a:solidFill>
                  <a:srgbClr val="0070C0"/>
                </a:solidFill>
              </a:rPr>
              <a:t>المسكنان الأكثر أماناً ويمكن استخدامهما أثناء الحمل والإرضاع.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en-US" altLang="en-US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Codein</a:t>
            </a: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ar-SY" altLang="en-US" b="1" dirty="0"/>
              <a:t>بمفرده </a:t>
            </a:r>
            <a:r>
              <a:rPr lang="ar-SY" altLang="en-US" b="1" dirty="0" err="1"/>
              <a:t>أومضافاً</a:t>
            </a:r>
            <a:r>
              <a:rPr lang="ar-SY" altLang="en-US" b="1" dirty="0"/>
              <a:t> إليه 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Acetaminophen </a:t>
            </a:r>
            <a:r>
              <a:rPr lang="ar-SY" altLang="en-US" b="1" i="1" dirty="0">
                <a:solidFill>
                  <a:srgbClr val="FF0000"/>
                </a:solidFill>
              </a:rPr>
              <a:t> يحذر استخدامه </a:t>
            </a:r>
            <a:r>
              <a:rPr lang="ar-SY" altLang="en-US" b="1" dirty="0"/>
              <a:t>لأنه قد يسبب التشوهات عند الجنين.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Non Steroidal Anti inflammatory</a:t>
            </a: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ar-SY" altLang="en-US" b="1" i="1" dirty="0">
                <a:solidFill>
                  <a:srgbClr val="0070C0"/>
                </a:solidFill>
              </a:rPr>
              <a:t>يمكن استخدام </a:t>
            </a:r>
            <a:r>
              <a:rPr lang="ar-SY" altLang="en-US" b="1" dirty="0"/>
              <a:t>بعض منها مثل </a:t>
            </a:r>
            <a:r>
              <a:rPr lang="en-US" altLang="en-US" b="1" dirty="0">
                <a:cs typeface="Arial" panose="020B0604020202020204" pitchFamily="34" charset="0"/>
              </a:rPr>
              <a:t>Ibuprofen</a:t>
            </a:r>
            <a:r>
              <a:rPr lang="ar-SY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Diclofinac</a:t>
            </a:r>
            <a:r>
              <a:rPr lang="en-US" altLang="en-US" b="1" dirty="0">
                <a:cs typeface="Arial" panose="020B0604020202020204" pitchFamily="34" charset="0"/>
              </a:rPr>
              <a:t> Ketoprofen, </a:t>
            </a:r>
            <a:r>
              <a:rPr lang="en-US" altLang="en-US" b="1" dirty="0" err="1">
                <a:cs typeface="Arial" panose="020B0604020202020204" pitchFamily="34" charset="0"/>
              </a:rPr>
              <a:t>Naproxin</a:t>
            </a:r>
            <a:r>
              <a:rPr lang="en-US" altLang="en-US" b="1" dirty="0">
                <a:cs typeface="Arial" panose="020B0604020202020204" pitchFamily="34" charset="0"/>
              </a:rPr>
              <a:t>,</a:t>
            </a:r>
            <a:r>
              <a:rPr lang="ar-SY" altLang="en-US" b="1" dirty="0">
                <a:cs typeface="Arial" panose="020B0604020202020204" pitchFamily="34" charset="0"/>
              </a:rPr>
              <a:t> </a:t>
            </a:r>
            <a:r>
              <a:rPr lang="ar-SY" altLang="en-US" b="1" i="1" dirty="0">
                <a:solidFill>
                  <a:srgbClr val="0070C0"/>
                </a:solidFill>
              </a:rPr>
              <a:t>وتقديمها بعد الربع الأول ولمدة 24-72 ساعة.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Steroidal Anti inflammatory</a:t>
            </a: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/>
              <a:t>)</a:t>
            </a:r>
            <a:r>
              <a:rPr lang="ar-SY" altLang="en-US" b="1" dirty="0" err="1"/>
              <a:t>الكورتيكوستيروئيدات</a:t>
            </a:r>
            <a:r>
              <a:rPr lang="en-US" altLang="en-US" b="1" dirty="0"/>
              <a:t>(</a:t>
            </a:r>
            <a:r>
              <a:rPr lang="ar-SY" altLang="en-US" b="1" dirty="0"/>
              <a:t> </a:t>
            </a:r>
            <a:r>
              <a:rPr lang="ar-SY" altLang="en-US" b="1" i="1" dirty="0">
                <a:solidFill>
                  <a:srgbClr val="FF0000"/>
                </a:solidFill>
              </a:rPr>
              <a:t>يحذر استخدامها </a:t>
            </a:r>
            <a:r>
              <a:rPr lang="ar-SY" altLang="en-US" b="1" dirty="0"/>
              <a:t>لأنها تسبب أذى للجنين وتشوهات وفي بعض الأحيان موت الجنين داخل الرحم.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>
            <a:extLst>
              <a:ext uri="{FF2B5EF4-FFF2-40B4-BE49-F238E27FC236}">
                <a16:creationId xmlns:a16="http://schemas.microsoft.com/office/drawing/2014/main" id="{7C875B80-98AC-417A-87F3-C42D9ABC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430649"/>
            <a:ext cx="9721850" cy="793240"/>
          </a:xfrm>
        </p:spPr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المسكنات 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Analgesics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45CC5A75-ED5F-4986-B1EA-E54A7C680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094853"/>
              </p:ext>
            </p:extLst>
          </p:nvPr>
        </p:nvGraphicFramePr>
        <p:xfrm>
          <a:off x="1476032" y="1392702"/>
          <a:ext cx="9721851" cy="51377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3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361"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/>
                        <a:t>المسكّن</a:t>
                      </a:r>
                      <a:r>
                        <a:rPr lang="ar-SY" sz="2000" baseline="0" dirty="0"/>
                        <a:t> </a:t>
                      </a:r>
                      <a:endParaRPr lang="ar-SY" sz="2000" dirty="0"/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dirty="0"/>
                        <a:t>درجة الخطورة </a:t>
                      </a: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الاستعمال خلال  الحمل </a:t>
                      </a:r>
                    </a:p>
                    <a:p>
                      <a:pPr algn="ctr" rtl="1"/>
                      <a:endParaRPr lang="ar-SY" sz="2000" dirty="0"/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الاستعمال خلال  الإرضاع </a:t>
                      </a:r>
                    </a:p>
                    <a:p>
                      <a:pPr algn="ctr" rtl="1"/>
                      <a:endParaRPr lang="ar-SY" sz="2000" dirty="0"/>
                    </a:p>
                  </a:txBody>
                  <a:tcPr marL="108020" marR="108020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Acetaminophen (paracetamol)</a:t>
                      </a:r>
                      <a:endParaRPr lang="ar-SY" sz="1600" b="1" dirty="0"/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ar-SY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600" b="1" dirty="0"/>
                        <a:t>نعم</a:t>
                      </a: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600" b="1" dirty="0"/>
                        <a:t>نعم</a:t>
                      </a:r>
                    </a:p>
                  </a:txBody>
                  <a:tcPr marL="108020" marR="108020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01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Morphine</a:t>
                      </a:r>
                      <a:endParaRPr lang="ar-SY" sz="1600" b="1" dirty="0"/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ar-SY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600" b="1" dirty="0"/>
                        <a:t>نعم</a:t>
                      </a: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600" b="1" dirty="0"/>
                        <a:t>نعم</a:t>
                      </a:r>
                    </a:p>
                  </a:txBody>
                  <a:tcPr marL="108020" marR="108020" marT="45710" marB="45710"/>
                </a:tc>
                <a:extLst>
                  <a:ext uri="{0D108BD9-81ED-4DB2-BD59-A6C34878D82A}">
                    <a16:rowId xmlns:a16="http://schemas.microsoft.com/office/drawing/2014/main" val="1740937295"/>
                  </a:ext>
                </a:extLst>
              </a:tr>
              <a:tr h="5636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Codeine</a:t>
                      </a: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ar-SY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استخدام بحذر</a:t>
                      </a: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نعم</a:t>
                      </a:r>
                    </a:p>
                  </a:txBody>
                  <a:tcPr marL="108020" marR="108020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Acetaminophen  with Codeine </a:t>
                      </a: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ar-SY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استخدام بحذر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نعم</a:t>
                      </a:r>
                    </a:p>
                  </a:txBody>
                  <a:tcPr marL="108020" marR="108020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7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Hydrocodone</a:t>
                      </a: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ar-SY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استخدام بحذر</a:t>
                      </a: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نعم</a:t>
                      </a:r>
                    </a:p>
                  </a:txBody>
                  <a:tcPr marL="108020" marR="108020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6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Ipuprofen</a:t>
                      </a: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ar-SY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or 3 trimester for 24 to 72 hrs only</a:t>
                      </a: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نعم</a:t>
                      </a:r>
                    </a:p>
                  </a:txBody>
                  <a:tcPr marL="108020" marR="108020"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6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Naproxin</a:t>
                      </a: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Y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ar-SY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or 3 trimester for 24 to 72 hrs only</a:t>
                      </a: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نعم</a:t>
                      </a:r>
                    </a:p>
                  </a:txBody>
                  <a:tcPr marL="108020" marR="108020"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6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Aspirin</a:t>
                      </a: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ar-SY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تجنب استخدامه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تجنب استخدامه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20" marR="108020" marT="45710" marB="457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>
            <a:extLst>
              <a:ext uri="{FF2B5EF4-FFF2-40B4-BE49-F238E27FC236}">
                <a16:creationId xmlns:a16="http://schemas.microsoft.com/office/drawing/2014/main" id="{F2343358-F0F8-4DB5-9018-84349F2B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238" y="268288"/>
            <a:ext cx="3713162" cy="6303962"/>
          </a:xfrm>
        </p:spPr>
        <p:txBody>
          <a:bodyPr/>
          <a:lstStyle/>
          <a:p>
            <a:pPr algn="ctr" eaLnBrk="1" hangingPunct="1"/>
            <a:r>
              <a:rPr lang="ar-SA" altLang="en-US" dirty="0">
                <a:solidFill>
                  <a:srgbClr val="FF0000"/>
                </a:solidFill>
                <a:latin typeface="DaunPenh" panose="020B0604020202020204" pitchFamily="2" charset="0"/>
                <a:cs typeface="Bold Italic Art" panose="02010400000000000000" pitchFamily="2" charset="-78"/>
              </a:rPr>
              <a:t>وتقول ما جابت...... جابت 11 ولد والشمس ما غابت..؟؟!! </a:t>
            </a:r>
            <a:r>
              <a:rPr lang="ar-SY" altLang="en-US" dirty="0">
                <a:solidFill>
                  <a:srgbClr val="FF0000"/>
                </a:solidFill>
                <a:latin typeface="DaunPenh" panose="020B0604020202020204" pitchFamily="2" charset="0"/>
                <a:cs typeface="Bold Italic Art" panose="02010400000000000000" pitchFamily="2" charset="-78"/>
              </a:rPr>
              <a:t>      </a:t>
            </a:r>
            <a:r>
              <a:rPr lang="ar-SA" altLang="en-US" sz="2700" dirty="0">
                <a:solidFill>
                  <a:srgbClr val="FF0000"/>
                </a:solidFill>
              </a:rPr>
              <a:t>من الفلكلور الشعبي.....</a:t>
            </a:r>
            <a:endParaRPr lang="ar-SY" altLang="en-US" sz="2700" dirty="0">
              <a:solidFill>
                <a:srgbClr val="FF0000"/>
              </a:solidFill>
            </a:endParaRPr>
          </a:p>
        </p:txBody>
      </p:sp>
      <p:pic>
        <p:nvPicPr>
          <p:cNvPr id="7171" name="Picture 2" descr="I:\حامل 11 طفل.jpg">
            <a:extLst>
              <a:ext uri="{FF2B5EF4-FFF2-40B4-BE49-F238E27FC236}">
                <a16:creationId xmlns:a16="http://schemas.microsoft.com/office/drawing/2014/main" id="{0ED346E7-09AF-44FC-B403-A51B8B528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738" y="120651"/>
            <a:ext cx="6329362" cy="659447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>
            <a:extLst>
              <a:ext uri="{FF2B5EF4-FFF2-40B4-BE49-F238E27FC236}">
                <a16:creationId xmlns:a16="http://schemas.microsoft.com/office/drawing/2014/main" id="{B989247A-BF71-49A4-A500-4A750BAC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268289"/>
            <a:ext cx="9721850" cy="803275"/>
          </a:xfrm>
        </p:spPr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 err="1">
                <a:solidFill>
                  <a:srgbClr val="0070C0"/>
                </a:solidFill>
              </a:rPr>
              <a:t>المركّنات</a:t>
            </a:r>
            <a:r>
              <a:rPr lang="ar-SY" sz="4000" b="1" dirty="0">
                <a:solidFill>
                  <a:srgbClr val="0070C0"/>
                </a:solidFill>
              </a:rPr>
              <a:t> (المهدئات) </a:t>
            </a:r>
            <a:r>
              <a:rPr lang="en-US" sz="4000" b="1" dirty="0">
                <a:solidFill>
                  <a:srgbClr val="0070C0"/>
                </a:solidFill>
              </a:rPr>
              <a:t>sedative drugs</a:t>
            </a:r>
            <a:r>
              <a:rPr lang="ar-SY" sz="4000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0826C242-AA71-4B00-A04A-C7E11351E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159054"/>
              </p:ext>
            </p:extLst>
          </p:nvPr>
        </p:nvGraphicFramePr>
        <p:xfrm>
          <a:off x="1235073" y="1643065"/>
          <a:ext cx="9721852" cy="43216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4936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 err="1"/>
                        <a:t>المثركّن</a:t>
                      </a:r>
                      <a:endParaRPr lang="ar-SY" sz="20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درجة الخطورة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الاستعمال خلال  الحمل </a:t>
                      </a:r>
                    </a:p>
                    <a:p>
                      <a:pPr algn="ctr" rtl="1"/>
                      <a:endParaRPr lang="ar-SY" sz="20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الاستعمال خلال  الإرضاع </a:t>
                      </a:r>
                    </a:p>
                    <a:p>
                      <a:pPr algn="ctr" rtl="1"/>
                      <a:endParaRPr lang="ar-SY" sz="2000" b="1" dirty="0"/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30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Barbiturates </a:t>
                      </a:r>
                      <a:endParaRPr lang="ar-SY" sz="20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ar-SY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يحذر</a:t>
                      </a:r>
                      <a:r>
                        <a:rPr lang="ar-SY" sz="2000" b="1" baseline="0" dirty="0"/>
                        <a:t> استخدامه</a:t>
                      </a:r>
                      <a:endParaRPr lang="ar-SY" sz="20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تجنب استخدامه</a:t>
                      </a:r>
                    </a:p>
                    <a:p>
                      <a:pPr algn="ctr" rtl="1"/>
                      <a:endParaRPr lang="ar-SY" sz="2000" b="1" dirty="0"/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98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Benzodiazepines Diazepam</a:t>
                      </a:r>
                      <a:endParaRPr lang="ar-SY" sz="2000" b="1" dirty="0"/>
                    </a:p>
                    <a:p>
                      <a:pPr algn="ctr" rtl="1"/>
                      <a:r>
                        <a:rPr lang="en-US" sz="2000" b="1" dirty="0"/>
                        <a:t>(valium)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D/X</a:t>
                      </a:r>
                      <a:endParaRPr lang="ar-SY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/>
                        <a:t>يحذر</a:t>
                      </a:r>
                      <a:r>
                        <a:rPr lang="ar-SY" sz="2000" b="1" baseline="0" dirty="0"/>
                        <a:t> استخدامه</a:t>
                      </a:r>
                      <a:endParaRPr lang="ar-SY" sz="2000" b="1" dirty="0"/>
                    </a:p>
                    <a:p>
                      <a:pPr algn="ctr" rtl="1"/>
                      <a:endParaRPr lang="ar-SY" sz="20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تجنب استخدامه</a:t>
                      </a:r>
                    </a:p>
                    <a:p>
                      <a:pPr algn="ctr" rtl="1"/>
                      <a:endParaRPr lang="ar-SY" sz="2000" b="1" dirty="0"/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41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Nitrous oxide</a:t>
                      </a:r>
                      <a:endParaRPr lang="ar-SY" sz="2000" b="1" dirty="0"/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ar-SY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يمكن استخدامه في الثلث الثاني والثالث ولمدة 35 دقيقة </a:t>
                      </a:r>
                    </a:p>
                  </a:txBody>
                  <a:tcPr marL="108020" marR="1080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يمكن استخدامه</a:t>
                      </a:r>
                    </a:p>
                  </a:txBody>
                  <a:tcPr marL="108020" marR="1080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وان 1">
            <a:extLst>
              <a:ext uri="{FF2B5EF4-FFF2-40B4-BE49-F238E27FC236}">
                <a16:creationId xmlns:a16="http://schemas.microsoft.com/office/drawing/2014/main" id="{E3BBEE02-7EF1-408C-BABE-D5E3330C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Dental Medications to Avoid in Pregnant Patients</a:t>
            </a:r>
            <a:endParaRPr lang="ar-SY" altLang="en-US" b="1" dirty="0">
              <a:solidFill>
                <a:srgbClr val="0070C0"/>
              </a:solidFill>
            </a:endParaRPr>
          </a:p>
        </p:txBody>
      </p:sp>
      <p:sp>
        <p:nvSpPr>
          <p:cNvPr id="39939" name="عنصر نائب للمحتوى 2">
            <a:extLst>
              <a:ext uri="{FF2B5EF4-FFF2-40B4-BE49-F238E27FC236}">
                <a16:creationId xmlns:a16="http://schemas.microsoft.com/office/drawing/2014/main" id="{CF8C7125-9B38-4B68-B3F5-34026157D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500" y="1600201"/>
            <a:ext cx="5119688" cy="4525963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cs typeface="Arial" panose="020B0604020202020204" pitchFamily="34" charset="0"/>
              </a:rPr>
              <a:t>• Nitrous oxide ( if exposure is greater than 9 h/</a:t>
            </a:r>
            <a:r>
              <a:rPr lang="en-US" altLang="en-US" b="1" dirty="0" err="1">
                <a:cs typeface="Arial" panose="020B0604020202020204" pitchFamily="34" charset="0"/>
              </a:rPr>
              <a:t>wk</a:t>
            </a:r>
            <a:r>
              <a:rPr lang="en-US" altLang="en-US" b="1" dirty="0">
                <a:cs typeface="Arial" panose="020B0604020202020204" pitchFamily="34" charset="0"/>
              </a:rPr>
              <a:t> or O2 is less than 50%)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it-IT" altLang="en-US" b="1" dirty="0">
                <a:cs typeface="Arial" panose="020B0604020202020204" pitchFamily="34" charset="0"/>
              </a:rPr>
              <a:t>• Pentazocine hydrochloride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cs typeface="Arial" panose="020B0604020202020204" pitchFamily="34" charset="0"/>
              </a:rPr>
              <a:t>• Phenobarbital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cs typeface="Arial" panose="020B0604020202020204" pitchFamily="34" charset="0"/>
              </a:rPr>
              <a:t>• Pro </a:t>
            </a:r>
            <a:r>
              <a:rPr lang="en-US" altLang="en-US" b="1" dirty="0" err="1">
                <a:cs typeface="Arial" panose="020B0604020202020204" pitchFamily="34" charset="0"/>
              </a:rPr>
              <a:t>methazine</a:t>
            </a:r>
            <a:r>
              <a:rPr lang="en-US" altLang="en-US" b="1" dirty="0">
                <a:cs typeface="Arial" panose="020B0604020202020204" pitchFamily="34" charset="0"/>
              </a:rPr>
              <a:t> hydrochloride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cs typeface="Arial" panose="020B0604020202020204" pitchFamily="34" charset="0"/>
              </a:rPr>
              <a:t>• Propoxyphene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cs typeface="Arial" panose="020B0604020202020204" pitchFamily="34" charset="0"/>
              </a:rPr>
              <a:t>• Tetracyclines</a:t>
            </a:r>
            <a:endParaRPr lang="ar-SY" altLang="en-US" b="1" dirty="0"/>
          </a:p>
        </p:txBody>
      </p:sp>
      <p:sp>
        <p:nvSpPr>
          <p:cNvPr id="39940" name="عنصر نائب للمحتوى 3">
            <a:extLst>
              <a:ext uri="{FF2B5EF4-FFF2-40B4-BE49-F238E27FC236}">
                <a16:creationId xmlns:a16="http://schemas.microsoft.com/office/drawing/2014/main" id="{F206A854-2019-403E-BDD1-47173A710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6" y="1600201"/>
            <a:ext cx="4714875" cy="4525963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ASPIRIN AND OTHER NONSTEROIDAL ANTIINFLAMMATORY DRUGS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• Carbamazepine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• Chloralhydrate (if chronically used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• </a:t>
            </a:r>
            <a:r>
              <a:rPr lang="en-US" altLang="en-US" sz="2400" b="1" dirty="0" err="1">
                <a:cs typeface="Arial" panose="020B0604020202020204" pitchFamily="34" charset="0"/>
              </a:rPr>
              <a:t>Chlord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iazepoxide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• Corticosteroids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• Diazepam and other </a:t>
            </a:r>
            <a:r>
              <a:rPr lang="en-US" altLang="en-US" sz="2400" b="1" dirty="0" err="1">
                <a:cs typeface="Arial" panose="020B0604020202020204" pitchFamily="34" charset="0"/>
              </a:rPr>
              <a:t>benzod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iazepines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• Diphenhydramine hydrochloride (if chronically used</a:t>
            </a:r>
            <a:endParaRPr lang="ar-SY" altLang="en-US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445A0E-4A3C-436E-987F-A921FC62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624" y="365125"/>
            <a:ext cx="6444176" cy="1325563"/>
          </a:xfrm>
        </p:spPr>
        <p:txBody>
          <a:bodyPr>
            <a:normAutofit/>
          </a:bodyPr>
          <a:lstStyle/>
          <a:p>
            <a:pPr algn="ctr" rtl="1"/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الحمل وتساقط الأسنان </a:t>
            </a:r>
            <a:endParaRPr lang="en-US" sz="40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257DE6A-3041-483D-9772-FE36DFB136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285" t="13974" r="7354" b="48523"/>
          <a:stretch/>
        </p:blipFill>
        <p:spPr>
          <a:xfrm>
            <a:off x="543475" y="1271527"/>
            <a:ext cx="3576936" cy="2729767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A59B9E6-7051-4CEB-BAD4-98759DD28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9625" y="1825625"/>
            <a:ext cx="6444175" cy="4351338"/>
          </a:xfrm>
        </p:spPr>
        <p:txBody>
          <a:bodyPr>
            <a:normAutofit fontScale="85000" lnSpcReduction="10000"/>
          </a:bodyPr>
          <a:lstStyle/>
          <a:p>
            <a:pPr marL="521208" indent="-457200" algn="just" rtl="1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ar-SY" b="1" dirty="0"/>
              <a:t> هناك اعتقاد شائع </a:t>
            </a:r>
            <a:r>
              <a:rPr lang="ar-SY" b="1" i="1" dirty="0">
                <a:solidFill>
                  <a:srgbClr val="0070C0"/>
                </a:solidFill>
              </a:rPr>
              <a:t>غير صحيح </a:t>
            </a:r>
            <a:r>
              <a:rPr lang="ar-SY" b="1" dirty="0"/>
              <a:t>وهو أن الحمل يؤثر سلباً على الأسنان على اعتبار </a:t>
            </a:r>
            <a:r>
              <a:rPr lang="ar-SY" b="1" i="1" dirty="0">
                <a:solidFill>
                  <a:srgbClr val="0070C0"/>
                </a:solidFill>
              </a:rPr>
              <a:t>أن الجنين يمتص الكالسيوم الموجود في الأسنان </a:t>
            </a:r>
            <a:r>
              <a:rPr lang="ar-SY" b="1" dirty="0"/>
              <a:t>وبالتالي تضعف الأسنان وتتخلخل </a:t>
            </a:r>
            <a:r>
              <a:rPr lang="ar-SY" b="1" i="1" dirty="0">
                <a:solidFill>
                  <a:srgbClr val="0070C0"/>
                </a:solidFill>
              </a:rPr>
              <a:t>وتتساقط</a:t>
            </a:r>
            <a:r>
              <a:rPr lang="ar-SY" b="1" dirty="0"/>
              <a:t> وتنسب النساء تساقط أسنانهن إلى الحمل </a:t>
            </a:r>
            <a:r>
              <a:rPr lang="ar-SY" b="1" dirty="0">
                <a:solidFill>
                  <a:srgbClr val="0070C0"/>
                </a:solidFill>
              </a:rPr>
              <a:t>حيث تفقد مع كل طفل تنجبه سناً أو أكثر</a:t>
            </a:r>
            <a:r>
              <a:rPr lang="ar-SY" b="1" dirty="0"/>
              <a:t> </a:t>
            </a:r>
            <a:r>
              <a:rPr lang="ar-SY" b="1" dirty="0">
                <a:solidFill>
                  <a:srgbClr val="FF0000"/>
                </a:solidFill>
              </a:rPr>
              <a:t> </a:t>
            </a:r>
            <a:r>
              <a:rPr lang="ar-SY" b="1" i="1" dirty="0">
                <a:solidFill>
                  <a:srgbClr val="00B050"/>
                </a:solidFill>
              </a:rPr>
              <a:t>الحمل بريء من هذا تماماً. </a:t>
            </a:r>
          </a:p>
          <a:p>
            <a:pPr marL="521208" indent="-457200" algn="just" rtl="1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ar-SY" b="1" dirty="0"/>
              <a:t> قد </a:t>
            </a:r>
            <a:r>
              <a:rPr lang="ar-SY" b="1" i="1" dirty="0">
                <a:solidFill>
                  <a:srgbClr val="0070C0"/>
                </a:solidFill>
              </a:rPr>
              <a:t>تضعف اللثة في فترة الحمل</a:t>
            </a:r>
            <a:r>
              <a:rPr lang="ar-SY" b="1" dirty="0"/>
              <a:t> وذلك عائد إلى </a:t>
            </a:r>
            <a:r>
              <a:rPr lang="ar-SY" b="1" i="1" dirty="0">
                <a:solidFill>
                  <a:srgbClr val="00B050"/>
                </a:solidFill>
              </a:rPr>
              <a:t>زيادة إفراز هرمون البروجسترون</a:t>
            </a:r>
            <a:r>
              <a:rPr lang="ar-SY" b="1" dirty="0"/>
              <a:t> مما يجعلها عرضة </a:t>
            </a:r>
            <a:r>
              <a:rPr lang="ar-SY" b="1" i="1" dirty="0">
                <a:solidFill>
                  <a:srgbClr val="0070C0"/>
                </a:solidFill>
              </a:rPr>
              <a:t>للإصابة بالالتهاب </a:t>
            </a:r>
            <a:r>
              <a:rPr lang="ar-SY" b="1" dirty="0"/>
              <a:t>وفي بعض الحالات </a:t>
            </a:r>
            <a:r>
              <a:rPr lang="ar-SY" b="1" i="1" dirty="0">
                <a:solidFill>
                  <a:srgbClr val="0070C0"/>
                </a:solidFill>
              </a:rPr>
              <a:t>تشكل الورم الحملي، </a:t>
            </a:r>
            <a:r>
              <a:rPr lang="ar-SY" b="1" dirty="0"/>
              <a:t>كما إن الإهمال الزائد قد يؤدي إلى تخلخل الأسنان وتساقطها.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BACB429-FE56-4613-8554-95C942DFC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2" t="12718" r="4805" b="53436"/>
          <a:stretch/>
        </p:blipFill>
        <p:spPr>
          <a:xfrm>
            <a:off x="536441" y="4151216"/>
            <a:ext cx="3576937" cy="23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3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>
            <a:extLst>
              <a:ext uri="{FF2B5EF4-FFF2-40B4-BE49-F238E27FC236}">
                <a16:creationId xmlns:a16="http://schemas.microsoft.com/office/drawing/2014/main" id="{57A8DD66-C9B0-4F24-AD9B-9BFC873A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هل تُقدم المعالجة السنية للمرأة الحامل </a:t>
            </a:r>
          </a:p>
        </p:txBody>
      </p:sp>
      <p:sp>
        <p:nvSpPr>
          <p:cNvPr id="41987" name="عنصر نائب للمحتوى 2">
            <a:extLst>
              <a:ext uri="{FF2B5EF4-FFF2-40B4-BE49-F238E27FC236}">
                <a16:creationId xmlns:a16="http://schemas.microsoft.com/office/drawing/2014/main" id="{D0FE23F7-D34F-43DA-92BB-12DAA0DC4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287" indent="-457200" algn="just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Y" altLang="en-US" b="1" dirty="0"/>
              <a:t> إن إهمال علاج أسنان المرأة الحامل قد يؤثر سلباً على صحتها وصحة الجنين ولذلك يجب على طبيب الأسنان: </a:t>
            </a:r>
          </a:p>
          <a:p>
            <a:pPr marL="447675" indent="-382588" algn="just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ar-SY" altLang="en-US" b="1" i="1" dirty="0">
                <a:solidFill>
                  <a:srgbClr val="0070C0"/>
                </a:solidFill>
              </a:rPr>
              <a:t>تقديم كافة أشكال العلاج اللازم للمرأة الحامل إذا كان حملها طبيعي ومستقر وفي جميع فترات الحمل حيث أن ذلك لا يؤثر إطلاقاً على الجنين وتلد الحامل ولادة طبيعية. </a:t>
            </a:r>
          </a:p>
          <a:p>
            <a:pPr marL="979487" lvl="1" indent="-457200" algn="just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Y" altLang="en-US" b="1" dirty="0"/>
              <a:t> في حال كان </a:t>
            </a:r>
            <a:r>
              <a:rPr lang="ar-SY" altLang="en-US" b="1" i="1" dirty="0">
                <a:solidFill>
                  <a:srgbClr val="0070C0"/>
                </a:solidFill>
              </a:rPr>
              <a:t>الحمل غير مستقراً يجب استشارة أخصائي الأمراض النسائية </a:t>
            </a:r>
            <a:r>
              <a:rPr lang="ar-SY" altLang="en-US" b="1" dirty="0"/>
              <a:t>قبل المعالجة ولكن الإجراءات الإسعافية يجب أن تقدم للحامل وتؤجل جميع المعالجات الاختيارية إلى ما بعد استقرار الحمل.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698D36-89FA-4A70-8329-FEFFEDCE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هل تُقدم المعالجة السنية للمرأة الحامل </a:t>
            </a:r>
            <a:endParaRPr lang="ar-SY" sz="40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5A2C64E-61A0-436D-B451-731D977B1D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0" t="36848" r="-146" b="36885"/>
          <a:stretch/>
        </p:blipFill>
        <p:spPr>
          <a:xfrm>
            <a:off x="363034" y="2141488"/>
            <a:ext cx="6982495" cy="3260505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E1E6E0-285A-4C54-B315-7B4C40A19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7742" y="1825625"/>
            <a:ext cx="3926058" cy="4351338"/>
          </a:xfrm>
        </p:spPr>
        <p:txBody>
          <a:bodyPr>
            <a:normAutofit fontScale="92500"/>
          </a:bodyPr>
          <a:lstStyle/>
          <a:p>
            <a:pPr marL="522287" marR="0" lvl="0" indent="-457200" algn="just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Y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إن إهمال علاج أسنان المرأة الحامل قد يؤثر سلباً على صحتها وصحة الجنين ولذلك يجب على طبيب الأسنان: </a:t>
            </a:r>
          </a:p>
          <a:p>
            <a:pPr marL="447675" marR="0" lvl="0" indent="-382588" algn="just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Y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تقديم كافة أشكال العلاج اللازم للمرأة الحامل إذا كان حملها طبيعي ومستقر وفي جميع فترات الحمل حيث أن ذلك لا يؤثر إطلاقاً على الجنين وتلد الحامل ولادة طبيعية. </a:t>
            </a:r>
          </a:p>
        </p:txBody>
      </p:sp>
    </p:spTree>
    <p:extLst>
      <p:ext uri="{BB962C8B-B14F-4D97-AF65-F5344CB8AC3E}">
        <p14:creationId xmlns:p14="http://schemas.microsoft.com/office/powerpoint/2010/main" val="2901977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839F92-0B34-4168-9AD5-97B5350E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هل تُقدم المعالجة السنية للمرأة الحامل </a:t>
            </a:r>
            <a:endParaRPr lang="ar-SY" sz="40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9009EA9-4047-4BFC-92EF-FC66E3A042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677" y="1825625"/>
            <a:ext cx="7266843" cy="4153143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16278B4-F619-4E9D-84ED-200672A09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7908" y="1825625"/>
            <a:ext cx="3475892" cy="4351338"/>
          </a:xfrm>
        </p:spPr>
        <p:txBody>
          <a:bodyPr/>
          <a:lstStyle/>
          <a:p>
            <a:pPr algn="just" rtl="1"/>
            <a:r>
              <a:rPr lang="ar-SY" altLang="en-US" b="1" dirty="0"/>
              <a:t> في حال كان </a:t>
            </a:r>
            <a:r>
              <a:rPr lang="ar-SY" altLang="en-US" b="1" i="1" dirty="0">
                <a:solidFill>
                  <a:srgbClr val="0070C0"/>
                </a:solidFill>
              </a:rPr>
              <a:t>الحمل غير مستقراً يجب استشارة أخصائي الأمراض النسائية </a:t>
            </a:r>
            <a:r>
              <a:rPr lang="ar-SY" altLang="en-US" b="1" dirty="0"/>
              <a:t>قبل المعالجة.</a:t>
            </a:r>
          </a:p>
          <a:p>
            <a:pPr algn="just" rtl="1"/>
            <a:r>
              <a:rPr lang="ar-SY" altLang="en-US" b="1" dirty="0"/>
              <a:t> لكن الإجراءات الإسعافية يجب أن تقدم للحامل وتؤجل جميع المعالجات الاختيارية إلى ما بعد استقرار الحمل. </a:t>
            </a:r>
          </a:p>
          <a:p>
            <a:pPr algn="r" rtl="1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40687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>
            <a:extLst>
              <a:ext uri="{FF2B5EF4-FFF2-40B4-BE49-F238E27FC236}">
                <a16:creationId xmlns:a16="http://schemas.microsoft.com/office/drawing/2014/main" id="{2167B406-9690-41C3-A105-6E7B5030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مبادئ قلع الأسنان عند المرأة الحامل </a:t>
            </a:r>
          </a:p>
        </p:txBody>
      </p:sp>
      <p:sp>
        <p:nvSpPr>
          <p:cNvPr id="44035" name="عنصر نائب للمحتوى 2">
            <a:extLst>
              <a:ext uri="{FF2B5EF4-FFF2-40B4-BE49-F238E27FC236}">
                <a16:creationId xmlns:a16="http://schemas.microsoft.com/office/drawing/2014/main" id="{B801452D-F14D-4C34-81E0-B383A09D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690687"/>
            <a:ext cx="9721850" cy="4435475"/>
          </a:xfrm>
        </p:spPr>
        <p:txBody>
          <a:bodyPr/>
          <a:lstStyle/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dirty="0"/>
              <a:t>في الثلث الأول من الحمل يجب المحافظة على الجنين حيث يكون التعشيش ضعيفاً وفي هذه المرحلة تتشكل معظم أعضاء الجنين لذلك وفي حال عدم الضرورة </a:t>
            </a:r>
            <a:r>
              <a:rPr lang="ar-SY" altLang="en-US" b="1" i="1" dirty="0">
                <a:solidFill>
                  <a:srgbClr val="0070C0"/>
                </a:solidFill>
              </a:rPr>
              <a:t>يمكن تأجيل القلع إلى الثلث الثاني.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dirty="0"/>
              <a:t>الأعمال الجراحية </a:t>
            </a:r>
            <a:r>
              <a:rPr lang="ar-SY" altLang="en-US" b="1" i="1" dirty="0">
                <a:solidFill>
                  <a:srgbClr val="0070C0"/>
                </a:solidFill>
              </a:rPr>
              <a:t>تؤجل إلى الثلث الثاني أو إلى ما بعد الولادة.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i="1" dirty="0">
                <a:solidFill>
                  <a:srgbClr val="0070C0"/>
                </a:solidFill>
              </a:rPr>
              <a:t>في الأشهر 4-5-6-7- تعامل الحامل كما الشخص الطبيعي.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i="1" dirty="0">
                <a:solidFill>
                  <a:srgbClr val="0070C0"/>
                </a:solidFill>
              </a:rPr>
              <a:t>في الشهر الأخير يؤجل القلع إلى ما بعد الولادة وفترة النقاهة.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dirty="0"/>
              <a:t>في الحالات </a:t>
            </a:r>
            <a:r>
              <a:rPr lang="ar-SY" altLang="en-US" b="1" i="1" dirty="0">
                <a:solidFill>
                  <a:srgbClr val="0070C0"/>
                </a:solidFill>
              </a:rPr>
              <a:t>الإسعافية والتي لا تحتمل التأجيل </a:t>
            </a:r>
            <a:r>
              <a:rPr lang="ar-SY" altLang="en-US" b="1" dirty="0"/>
              <a:t>يجب التداخل وإجراء المعالجات الجراحية أياً كان زمن الحمل ولكن </a:t>
            </a:r>
            <a:r>
              <a:rPr lang="ar-SY" altLang="en-US" b="1" i="1" dirty="0">
                <a:solidFill>
                  <a:srgbClr val="0070C0"/>
                </a:solidFill>
              </a:rPr>
              <a:t>بإشراف كادر طبي متخصص وفي المشفى.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A9F015-19EB-473F-A325-2E3362BC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ctr" rtl="1">
              <a:defRPr/>
            </a:pPr>
            <a:r>
              <a:rPr lang="ar-SY" sz="4000" b="1" dirty="0" err="1">
                <a:solidFill>
                  <a:srgbClr val="0070C0"/>
                </a:solidFill>
              </a:rPr>
              <a:t>المُرضع</a:t>
            </a:r>
            <a:r>
              <a:rPr lang="ar-SY" sz="4000" b="1" dirty="0">
                <a:solidFill>
                  <a:srgbClr val="0070C0"/>
                </a:solidFill>
              </a:rPr>
              <a:t>  </a:t>
            </a:r>
            <a:r>
              <a:rPr lang="en-US" sz="4000" b="1" dirty="0">
                <a:solidFill>
                  <a:srgbClr val="0070C0"/>
                </a:solidFill>
              </a:rPr>
              <a:t>Postpartum</a:t>
            </a:r>
            <a:br>
              <a:rPr lang="ar-SY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 (Breast-Feeding Infants)</a:t>
            </a:r>
            <a:endParaRPr lang="ar-SY" sz="4000" b="1" dirty="0">
              <a:solidFill>
                <a:srgbClr val="0070C0"/>
              </a:solidFill>
            </a:endParaRPr>
          </a:p>
        </p:txBody>
      </p:sp>
      <p:sp>
        <p:nvSpPr>
          <p:cNvPr id="45059" name="عنصر نائب للمحتوى 2">
            <a:extLst>
              <a:ext uri="{FF2B5EF4-FFF2-40B4-BE49-F238E27FC236}">
                <a16:creationId xmlns:a16="http://schemas.microsoft.com/office/drawing/2014/main" id="{8794FB9B-51A3-48B0-A7E5-73CED742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>
              <a:lnSpc>
                <a:spcPct val="100000"/>
              </a:lnSpc>
            </a:pPr>
            <a:r>
              <a:rPr lang="ar-SY" altLang="en-US" b="1" dirty="0"/>
              <a:t>هناك مجموعة من الاعتبارات الواجب مراعاتها عند إجراء الجراحة الفموية لدى المرأة المُرضع وأهمها: </a:t>
            </a:r>
          </a:p>
          <a:p>
            <a:pPr algn="just" rtl="1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ar-SY" altLang="en-US" b="1" dirty="0"/>
              <a:t> تجنب الأدوية التي </a:t>
            </a:r>
            <a:r>
              <a:rPr lang="ar-SY" altLang="en-US" b="1" i="1" dirty="0">
                <a:solidFill>
                  <a:srgbClr val="0070C0"/>
                </a:solidFill>
              </a:rPr>
              <a:t>تُفرز مع حليب الثدي </a:t>
            </a:r>
            <a:r>
              <a:rPr lang="ar-SY" altLang="en-US" b="1" dirty="0"/>
              <a:t>والتي يمكن أن تشكل خطر محتمل على الرضيع. </a:t>
            </a:r>
          </a:p>
          <a:p>
            <a:pPr algn="just" rtl="1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ar-SY" altLang="en-US" b="1" dirty="0"/>
              <a:t> يمكن الاستفادة من </a:t>
            </a:r>
            <a:r>
              <a:rPr lang="ar-SY" altLang="en-US" b="1" i="1" dirty="0">
                <a:solidFill>
                  <a:srgbClr val="0070C0"/>
                </a:solidFill>
              </a:rPr>
              <a:t>توجيهات طبيب الأطفال.</a:t>
            </a:r>
          </a:p>
          <a:p>
            <a:pPr algn="just" rtl="1" eaLnBrk="1" hangingPunct="1">
              <a:lnSpc>
                <a:spcPct val="100000"/>
              </a:lnSpc>
            </a:pPr>
            <a:r>
              <a:rPr lang="ar-SY" altLang="en-US" b="1" dirty="0"/>
              <a:t> بشكل عام، جميع الأدوية شائعة الاستخدام في الجراحة الفموية تعتبر آمنة في الجرعات المعتدلة </a:t>
            </a:r>
            <a:r>
              <a:rPr lang="ar-SY" altLang="en-US" b="1" i="1" dirty="0">
                <a:solidFill>
                  <a:srgbClr val="0070C0"/>
                </a:solidFill>
              </a:rPr>
              <a:t>باستثناء: </a:t>
            </a:r>
            <a:r>
              <a:rPr lang="en-US" altLang="en-US" b="1" i="1" dirty="0">
                <a:solidFill>
                  <a:srgbClr val="0070C0"/>
                </a:solidFill>
                <a:cs typeface="Arial" panose="020B0604020202020204" pitchFamily="34" charset="0"/>
              </a:rPr>
              <a:t>corticosteroids, aminoglycosides, and tetracyclines, which should not be used.</a:t>
            </a:r>
            <a:endParaRPr lang="ar-SY" altLang="en-U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>
            <a:extLst>
              <a:ext uri="{FF2B5EF4-FFF2-40B4-BE49-F238E27FC236}">
                <a16:creationId xmlns:a16="http://schemas.microsoft.com/office/drawing/2014/main" id="{AC834859-5924-4520-B494-89F1ECBD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marL="484632" algn="ctr" rtl="1"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بعض الوصايا الهامة</a:t>
            </a:r>
          </a:p>
        </p:txBody>
      </p:sp>
      <p:sp>
        <p:nvSpPr>
          <p:cNvPr id="29699" name="عنصر نائب للمحتوى 2">
            <a:extLst>
              <a:ext uri="{FF2B5EF4-FFF2-40B4-BE49-F238E27FC236}">
                <a16:creationId xmlns:a16="http://schemas.microsoft.com/office/drawing/2014/main" id="{13E5C0E1-628D-46CA-880C-2E21C986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448056" indent="-384048" algn="just" rtl="1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 طلب الاستشارة التخصصية في حال كان الحمل غير مستقر أو الحمل الأول للمرأة أو عند الشك بمخاطر محتملة. </a:t>
            </a:r>
          </a:p>
          <a:p>
            <a:pPr marL="448056" indent="-384048" algn="just" rtl="1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في حالة الحمل المتكرر تسأل المرأة عن الحمل السابق وهل كانت هناك حالات إجهاض وما هو سبب الإجهاض إن وجد. </a:t>
            </a:r>
          </a:p>
          <a:p>
            <a:pPr marL="448056" indent="-384048" algn="just" rtl="1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 تأجيل القلع إلى الربع الثاني إن أمكن. </a:t>
            </a:r>
          </a:p>
          <a:p>
            <a:pPr marL="448056" indent="-384048" algn="just" rtl="1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 تجرى المداخلات الجراحية تحت التخدير الموضعي بدلاً من التخدير العام إن أمكن ذلك. </a:t>
            </a:r>
          </a:p>
          <a:p>
            <a:pPr marL="448056" indent="-384048" algn="just" rtl="1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 إجراء المداخلات الجراحية في أقصر زمن ممكن وبأقل قدر من الأذية وذلك للتخفيف من المضاعفات بعد العمل الجراحي.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8DFF21-C173-4725-A4AF-37C52918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pPr algn="ctr" rtl="1"/>
            <a:r>
              <a:rPr lang="ar-SY" sz="4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بعض الوصايا الهامة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CC23F72-6C4D-414C-997F-89BA049C27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745" y="2160866"/>
            <a:ext cx="5865055" cy="3079154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388DAE3-2F3A-471E-8647-585FA8729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6092"/>
            <a:ext cx="5181600" cy="5226783"/>
          </a:xfrm>
        </p:spPr>
        <p:txBody>
          <a:bodyPr>
            <a:normAutofit fontScale="85000" lnSpcReduction="20000"/>
          </a:bodyPr>
          <a:lstStyle/>
          <a:p>
            <a:pPr marL="448056" indent="-384048" algn="just" rtl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 الحرص الشديد على التخفيف من الشدة والخوف.</a:t>
            </a:r>
            <a:endParaRPr lang="en-US" b="1" i="1" dirty="0">
              <a:solidFill>
                <a:srgbClr val="00B050"/>
              </a:solidFill>
            </a:endParaRPr>
          </a:p>
          <a:p>
            <a:pPr marL="448056" indent="-384048" algn="just" rtl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إعطاء الحامل وضعية مريحة في كرسي المعالجة ( وضعية الجلوس أو نصف استلقاء وعلى الجنب الأيسر ). </a:t>
            </a:r>
          </a:p>
          <a:p>
            <a:pPr marL="448056" indent="-384048" algn="just" rtl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 تجنب الصور الشعاعية وفي حال الضرورة استخدم عوامل الأمان. </a:t>
            </a:r>
          </a:p>
          <a:p>
            <a:pPr marL="448056" indent="-384048" algn="just" rtl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 تجنب وصف الأدوية إلا في حال الضرورة وعدم وصف الأدوية التي قد تضر بالحامل أو الجنين. </a:t>
            </a:r>
          </a:p>
          <a:p>
            <a:pPr marL="448056" indent="-384048" algn="just" rtl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ar-SY" b="1" i="1" dirty="0">
                <a:solidFill>
                  <a:srgbClr val="00B050"/>
                </a:solidFill>
              </a:rPr>
              <a:t> قياس ضغط الدم للحامل وإعلام الحامل في حال وجود تغيرات. </a:t>
            </a:r>
          </a:p>
        </p:txBody>
      </p:sp>
    </p:spTree>
    <p:extLst>
      <p:ext uri="{BB962C8B-B14F-4D97-AF65-F5344CB8AC3E}">
        <p14:creationId xmlns:p14="http://schemas.microsoft.com/office/powerpoint/2010/main" val="337647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D56CAF-CDD3-45BC-99E7-1F43502B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956" y="365125"/>
            <a:ext cx="5543843" cy="1325563"/>
          </a:xfrm>
        </p:spPr>
        <p:txBody>
          <a:bodyPr/>
          <a:lstStyle/>
          <a:p>
            <a:pPr algn="ctr" rtl="1"/>
            <a:r>
              <a:rPr lang="ar-SY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مقدمة </a:t>
            </a:r>
            <a:r>
              <a:rPr lang="en-US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Introduction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833BD9C-C5F0-4F02-8BBD-557CA19226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200" t="12358" r="14222" b="51433"/>
          <a:stretch/>
        </p:blipFill>
        <p:spPr>
          <a:xfrm>
            <a:off x="838200" y="508994"/>
            <a:ext cx="2518117" cy="3204877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237ECA-5C09-44EC-9F01-F5BC256B0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8056" indent="-384048" algn="just" rtl="1">
              <a:buFont typeface="Wingdings 2"/>
              <a:buChar char=""/>
              <a:defRPr/>
            </a:pPr>
            <a:r>
              <a:rPr lang="ar-SY" b="1" i="1" dirty="0">
                <a:solidFill>
                  <a:srgbClr val="0070C0"/>
                </a:solidFill>
              </a:rPr>
              <a:t>الحمل </a:t>
            </a:r>
            <a:r>
              <a:rPr lang="en-US" b="1" i="1" dirty="0">
                <a:solidFill>
                  <a:srgbClr val="0070C0"/>
                </a:solidFill>
              </a:rPr>
              <a:t>PREGNANCY</a:t>
            </a:r>
            <a:r>
              <a:rPr lang="ar-SY" b="1" i="1" dirty="0">
                <a:solidFill>
                  <a:srgbClr val="0070C0"/>
                </a:solidFill>
              </a:rPr>
              <a:t>: </a:t>
            </a:r>
            <a:r>
              <a:rPr lang="ar-SY" b="1" dirty="0"/>
              <a:t>هو حالة </a:t>
            </a:r>
            <a:r>
              <a:rPr lang="ar-SY" b="1" i="1" dirty="0">
                <a:solidFill>
                  <a:srgbClr val="0070C0"/>
                </a:solidFill>
              </a:rPr>
              <a:t>فيزيولوجية</a:t>
            </a:r>
            <a:r>
              <a:rPr lang="ar-SY" b="1" dirty="0"/>
              <a:t> يمر فيها جسم الحامل </a:t>
            </a:r>
            <a:r>
              <a:rPr lang="ar-SY" b="1" i="1" dirty="0">
                <a:solidFill>
                  <a:srgbClr val="0070C0"/>
                </a:solidFill>
              </a:rPr>
              <a:t>تستمر 40 اسبوعاً.</a:t>
            </a:r>
          </a:p>
          <a:p>
            <a:pPr marL="448056" indent="-384048" algn="just" rtl="1">
              <a:buFont typeface="Wingdings 2"/>
              <a:buChar char=""/>
              <a:defRPr/>
            </a:pPr>
            <a:r>
              <a:rPr lang="ar-SY" b="1" dirty="0"/>
              <a:t>يتم فيها </a:t>
            </a:r>
            <a:r>
              <a:rPr lang="ar-SY" b="1" i="1" dirty="0">
                <a:solidFill>
                  <a:srgbClr val="0070C0"/>
                </a:solidFill>
              </a:rPr>
              <a:t>تشكل وتطور الجنين </a:t>
            </a:r>
            <a:r>
              <a:rPr lang="ar-SY" b="1" dirty="0"/>
              <a:t>داخل الرحم حتى يكتمل </a:t>
            </a:r>
            <a:r>
              <a:rPr lang="ar-SY" b="1" i="1" dirty="0">
                <a:solidFill>
                  <a:srgbClr val="0070C0"/>
                </a:solidFill>
              </a:rPr>
              <a:t>وتنتهي بالولادة </a:t>
            </a:r>
            <a:r>
              <a:rPr lang="en-US" b="1" i="1" dirty="0">
                <a:solidFill>
                  <a:srgbClr val="0070C0"/>
                </a:solidFill>
              </a:rPr>
              <a:t>Parturition</a:t>
            </a:r>
            <a:r>
              <a:rPr lang="ar-SY" b="1" i="1" dirty="0">
                <a:solidFill>
                  <a:srgbClr val="0070C0"/>
                </a:solidFill>
              </a:rPr>
              <a:t>. </a:t>
            </a:r>
          </a:p>
          <a:p>
            <a:pPr marL="448056" indent="-384048" algn="just" rtl="1">
              <a:buFont typeface="Wingdings 2"/>
              <a:buChar char=""/>
              <a:defRPr/>
            </a:pPr>
            <a:r>
              <a:rPr lang="ar-SY" b="1" dirty="0"/>
              <a:t>يقسم زمن الحمل إلى </a:t>
            </a:r>
            <a:r>
              <a:rPr lang="ar-SY" b="1" i="1" dirty="0">
                <a:solidFill>
                  <a:srgbClr val="0070C0"/>
                </a:solidFill>
              </a:rPr>
              <a:t>ثلاث فترات </a:t>
            </a:r>
            <a:r>
              <a:rPr lang="ar-SY" b="1" dirty="0"/>
              <a:t>تستمر كل منها </a:t>
            </a:r>
            <a:r>
              <a:rPr lang="ar-SY" b="1" i="1" dirty="0">
                <a:solidFill>
                  <a:srgbClr val="0070C0"/>
                </a:solidFill>
              </a:rPr>
              <a:t>ثلاثة أشهر </a:t>
            </a:r>
            <a:r>
              <a:rPr lang="ar-SY" b="1" dirty="0"/>
              <a:t>وتسمى </a:t>
            </a:r>
            <a:r>
              <a:rPr lang="ar-SY" b="1" i="1" dirty="0">
                <a:solidFill>
                  <a:srgbClr val="0070C0"/>
                </a:solidFill>
              </a:rPr>
              <a:t>الثلث الحملي </a:t>
            </a:r>
            <a:r>
              <a:rPr lang="en-US" b="1" i="1" dirty="0">
                <a:solidFill>
                  <a:srgbClr val="0070C0"/>
                </a:solidFill>
              </a:rPr>
              <a:t>Trimester</a:t>
            </a:r>
            <a:r>
              <a:rPr lang="ar-SY" b="1" i="1" dirty="0">
                <a:solidFill>
                  <a:srgbClr val="0070C0"/>
                </a:solidFill>
              </a:rPr>
              <a:t>. 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97AF7D5-F93C-4C94-BDAC-3668735120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2923" r="15113" b="45846"/>
          <a:stretch/>
        </p:blipFill>
        <p:spPr>
          <a:xfrm>
            <a:off x="379827" y="3857740"/>
            <a:ext cx="4107765" cy="28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98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A71801-DF80-4FC0-8E85-2B3D17DE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024"/>
          </a:xfrm>
        </p:spPr>
        <p:txBody>
          <a:bodyPr>
            <a:normAutofit fontScale="90000"/>
          </a:bodyPr>
          <a:lstStyle/>
          <a:p>
            <a:pPr algn="ctr"/>
            <a:r>
              <a:rPr lang="ar-SY" sz="4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بعض الوصايا الهامة</a:t>
            </a:r>
            <a:endParaRPr lang="ar-SY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2710B71-39F5-492B-B32A-B40DE259E1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678" y="1674056"/>
            <a:ext cx="5814122" cy="4197796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5F9BDA-876B-4F32-A584-F796DBE4E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9482"/>
            <a:ext cx="5181600" cy="5353391"/>
          </a:xfrm>
        </p:spPr>
        <p:txBody>
          <a:bodyPr>
            <a:normAutofit fontScale="92500"/>
          </a:bodyPr>
          <a:lstStyle/>
          <a:p>
            <a:pPr marL="521208" indent="-457200" algn="just" rtl="1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ar-SY" altLang="en-US" b="1" i="1" dirty="0">
                <a:solidFill>
                  <a:srgbClr val="FFC000"/>
                </a:solidFill>
              </a:rPr>
              <a:t> </a:t>
            </a:r>
            <a:r>
              <a:rPr lang="ar-SY" altLang="en-US" sz="2800" b="1" i="1" dirty="0">
                <a:solidFill>
                  <a:srgbClr val="FFC000"/>
                </a:solidFill>
              </a:rPr>
              <a:t>لابد من الأخذ بعين </a:t>
            </a:r>
            <a:r>
              <a:rPr lang="ar-SY" altLang="en-US" sz="2800" b="1" i="1" dirty="0" err="1">
                <a:solidFill>
                  <a:srgbClr val="FFC000"/>
                </a:solidFill>
              </a:rPr>
              <a:t>الإعتبار</a:t>
            </a:r>
            <a:r>
              <a:rPr lang="ar-SY" altLang="en-US" sz="2800" b="1" i="1" dirty="0">
                <a:solidFill>
                  <a:srgbClr val="FFC000"/>
                </a:solidFill>
              </a:rPr>
              <a:t> القاعدة الذهبية وهي </a:t>
            </a:r>
            <a:r>
              <a:rPr lang="ar-SY" altLang="en-US" sz="2800" b="1" i="1" dirty="0">
                <a:solidFill>
                  <a:srgbClr val="0070C0"/>
                </a:solidFill>
              </a:rPr>
              <a:t>وجوب إعطاء الحامل أقل قدر ممكن من الأدوية </a:t>
            </a:r>
            <a:r>
              <a:rPr lang="ar-SY" altLang="en-US" sz="2800" b="1" i="1" dirty="0">
                <a:solidFill>
                  <a:srgbClr val="FFC000"/>
                </a:solidFill>
              </a:rPr>
              <a:t>بما فيها المخدرات الموضعية </a:t>
            </a:r>
            <a:r>
              <a:rPr lang="ar-SY" altLang="en-US" sz="2800" b="1" i="1" dirty="0" err="1">
                <a:solidFill>
                  <a:srgbClr val="FFC000"/>
                </a:solidFill>
              </a:rPr>
              <a:t>ومقبضات</a:t>
            </a:r>
            <a:r>
              <a:rPr lang="ar-SY" altLang="en-US" sz="2800" b="1" i="1" dirty="0">
                <a:solidFill>
                  <a:srgbClr val="FFC000"/>
                </a:solidFill>
              </a:rPr>
              <a:t> الأوعية </a:t>
            </a:r>
            <a:r>
              <a:rPr lang="ar-SY" altLang="en-US" sz="2800" b="1" i="1" dirty="0">
                <a:solidFill>
                  <a:srgbClr val="0070C0"/>
                </a:solidFill>
              </a:rPr>
              <a:t>وقلع أقل عدد ممكن من الأسنان عند المرأة الحامل وخاصة في الثلث الأول من الحمل. </a:t>
            </a:r>
            <a:endParaRPr lang="ar-SY" sz="2800" b="1" i="1" dirty="0">
              <a:solidFill>
                <a:srgbClr val="0070C0"/>
              </a:solidFill>
            </a:endParaRPr>
          </a:p>
          <a:p>
            <a:pPr marL="521208" indent="-457200" algn="just" rtl="1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ar-SY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تذّكر زميلي العزيز أن الحامل بحاجة أكثر من غير الحامل لتلقي العلاج المناسب والصحيح وكن حكيماً في أي عمل تقدمه لها. </a:t>
            </a:r>
          </a:p>
        </p:txBody>
      </p:sp>
    </p:spTree>
    <p:extLst>
      <p:ext uri="{BB962C8B-B14F-4D97-AF65-F5344CB8AC3E}">
        <p14:creationId xmlns:p14="http://schemas.microsoft.com/office/powerpoint/2010/main" val="3720895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6A21D3-E8EA-4830-BAED-F3965C347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7436" r="7456" b="46462"/>
          <a:stretch/>
        </p:blipFill>
        <p:spPr>
          <a:xfrm>
            <a:off x="1913206" y="83805"/>
            <a:ext cx="8890781" cy="671577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1C44EFC-C81C-4622-B54F-BC46639C7992}"/>
              </a:ext>
            </a:extLst>
          </p:cNvPr>
          <p:cNvSpPr txBox="1"/>
          <p:nvPr/>
        </p:nvSpPr>
        <p:spPr>
          <a:xfrm>
            <a:off x="7895159" y="5936566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8634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3009BC-5DA2-4D67-AF12-568274B6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مقدمة </a:t>
            </a: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Introduction</a:t>
            </a:r>
            <a:endParaRPr lang="en-US" sz="4000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C430B1F8-3DBF-4EF5-8C6F-1F8CD498B2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20822" r="4082" b="43939"/>
          <a:stretch/>
        </p:blipFill>
        <p:spPr>
          <a:xfrm>
            <a:off x="464233" y="2283088"/>
            <a:ext cx="5050301" cy="3436412"/>
          </a:xfr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FE89246-0F73-4B8E-ADDA-1B9CC8BCD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ar-SY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يُعتبر الثلث الأول أكثر فترات الحمل حرجاً </a:t>
            </a:r>
            <a:r>
              <a:rPr kumimoji="0" lang="ar-S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حيث يتم فيها </a:t>
            </a:r>
            <a:r>
              <a:rPr kumimoji="0" lang="ar-SY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تشكل معظم أعضاء الجنين</a:t>
            </a:r>
            <a:r>
              <a:rPr kumimoji="0" lang="ar-S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مما يجعله معرضاً لحدوث: </a:t>
            </a:r>
          </a:p>
          <a:p>
            <a:pPr marL="521208" marR="0" lvl="0" indent="-457200" algn="just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ar-SY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التشوهات الجنينية </a:t>
            </a:r>
            <a:r>
              <a:rPr kumimoji="0" lang="ar-S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genetic damage</a:t>
            </a:r>
            <a:r>
              <a:rPr kumimoji="0" lang="ar-S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 أو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ar-SY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الآفات التطورية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Developmental defects</a:t>
            </a:r>
            <a:endParaRPr lang="ar-SY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521208" marR="0" lvl="0" indent="-457200" algn="just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ar-SY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الإجهاض</a:t>
            </a:r>
            <a:r>
              <a:rPr kumimoji="0" lang="ar-S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Pregnancies abort</a:t>
            </a:r>
            <a:r>
              <a:rPr kumimoji="0" lang="ar-S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والذي قد </a:t>
            </a:r>
            <a:r>
              <a:rPr kumimoji="0" lang="ar-SY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يحدث في 10 إلى 15% </a:t>
            </a:r>
            <a:r>
              <a:rPr kumimoji="0" lang="ar-S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من حالات الحمل المسجلة سريرياً.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3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92434A-EE15-4FD3-9537-E6DA9EEB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تشخيص الحمل </a:t>
            </a:r>
            <a:b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DIAGNOSIS OF PREGNANCY</a:t>
            </a:r>
            <a:endParaRPr lang="en-US" sz="4000" dirty="0"/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D8D70212-DB03-4C17-A533-200A4C91A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733" t="9062" r="3229" b="7487"/>
          <a:stretch/>
        </p:blipFill>
        <p:spPr>
          <a:xfrm>
            <a:off x="154746" y="2349915"/>
            <a:ext cx="4740812" cy="2841064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96F673B-47D2-46CD-9F2B-66D73D54A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2166" y="1881895"/>
            <a:ext cx="6522719" cy="4610979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00000"/>
              </a:lnSpc>
            </a:pPr>
            <a:r>
              <a:rPr lang="ar-SY" altLang="en-US" sz="2800" b="1" dirty="0"/>
              <a:t>معظم النساء الحوامل لا يدركنّ أنهنّ حوامل </a:t>
            </a:r>
            <a:r>
              <a:rPr lang="ar-SY" altLang="en-US" sz="2800" b="1" i="1" dirty="0">
                <a:solidFill>
                  <a:srgbClr val="0070C0"/>
                </a:solidFill>
              </a:rPr>
              <a:t>حتى الشهر الثاني من الحمل. </a:t>
            </a:r>
          </a:p>
          <a:p>
            <a:pPr algn="just" rtl="1">
              <a:lnSpc>
                <a:spcPct val="100000"/>
              </a:lnSpc>
            </a:pPr>
            <a:r>
              <a:rPr lang="ar-SY" altLang="en-US" sz="2800" b="1" i="1" dirty="0">
                <a:solidFill>
                  <a:srgbClr val="0070C0"/>
                </a:solidFill>
              </a:rPr>
              <a:t>تأخر الدورة الشهرية </a:t>
            </a:r>
            <a:r>
              <a:rPr lang="en-US" altLang="en-US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cs typeface="Arial" panose="020B0604020202020204" pitchFamily="34" charset="0"/>
              </a:rPr>
              <a:t>menstrual period</a:t>
            </a:r>
            <a:r>
              <a:rPr lang="ar-SY" altLang="en-US" sz="2800" b="1" dirty="0">
                <a:cs typeface="Arial" panose="020B0604020202020204" pitchFamily="34" charset="0"/>
              </a:rPr>
              <a:t> </a:t>
            </a:r>
            <a:r>
              <a:rPr lang="ar-SY" altLang="en-US" sz="2800" b="1" dirty="0"/>
              <a:t>عند المرأة المتزوجة لأكثر من عشرة أيام </a:t>
            </a:r>
            <a:r>
              <a:rPr lang="ar-SY" altLang="en-US" sz="2800" b="1" i="1" dirty="0">
                <a:solidFill>
                  <a:srgbClr val="0070C0"/>
                </a:solidFill>
              </a:rPr>
              <a:t>قد يدل على الحمل. </a:t>
            </a:r>
          </a:p>
          <a:p>
            <a:pPr algn="just" rtl="1">
              <a:lnSpc>
                <a:spcPct val="100000"/>
              </a:lnSpc>
            </a:pPr>
            <a:r>
              <a:rPr lang="ar-SY" altLang="en-US" sz="2800" b="1" dirty="0"/>
              <a:t>وفي حال غيابها يجب إرسالها لإجراء اختبار الحمل عن طريق </a:t>
            </a:r>
            <a:r>
              <a:rPr lang="ar-SY" altLang="en-US" sz="2800" b="1" i="1" dirty="0">
                <a:solidFill>
                  <a:srgbClr val="0070C0"/>
                </a:solidFill>
              </a:rPr>
              <a:t>اختبار الدم أو البول.</a:t>
            </a:r>
          </a:p>
          <a:p>
            <a:pPr algn="just" rtl="1">
              <a:lnSpc>
                <a:spcPct val="100000"/>
              </a:lnSpc>
            </a:pPr>
            <a:r>
              <a:rPr lang="ar-SY" altLang="en-US" sz="2800" b="1" dirty="0"/>
              <a:t>حيث أن </a:t>
            </a:r>
            <a:r>
              <a:rPr lang="ar-SY" altLang="en-US" sz="2800" b="1" i="1" dirty="0">
                <a:solidFill>
                  <a:srgbClr val="0070C0"/>
                </a:solidFill>
              </a:rPr>
              <a:t>وجود هرمون </a:t>
            </a:r>
            <a:r>
              <a:rPr lang="ar-SY" altLang="en-US" sz="2800" b="1" i="1" dirty="0" err="1">
                <a:solidFill>
                  <a:srgbClr val="0070C0"/>
                </a:solidFill>
              </a:rPr>
              <a:t>الغونادو</a:t>
            </a:r>
            <a:r>
              <a:rPr lang="ar-SY" altLang="en-US" sz="2800" b="1" i="1" dirty="0">
                <a:solidFill>
                  <a:srgbClr val="0070C0"/>
                </a:solidFill>
              </a:rPr>
              <a:t> </a:t>
            </a:r>
            <a:r>
              <a:rPr lang="ar-SY" altLang="en-US" sz="2800" b="1" i="1" dirty="0" err="1">
                <a:solidFill>
                  <a:srgbClr val="0070C0"/>
                </a:solidFill>
              </a:rPr>
              <a:t>تروفين</a:t>
            </a:r>
            <a:r>
              <a:rPr lang="ar-SY" altLang="en-US" sz="2800" b="1" i="1" dirty="0">
                <a:solidFill>
                  <a:srgbClr val="0070C0"/>
                </a:solidFill>
              </a:rPr>
              <a:t> المشيمي البشري </a:t>
            </a:r>
            <a:r>
              <a:rPr lang="en-US" altLang="en-US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Human chorionic gonadotrophin</a:t>
            </a:r>
            <a:r>
              <a:rPr lang="ar-SY" altLang="en-US" sz="2800" b="1" i="1" dirty="0">
                <a:solidFill>
                  <a:srgbClr val="0070C0"/>
                </a:solidFill>
              </a:rPr>
              <a:t> في الدم أو البول يدل على اختبار ايجابي للحمل. </a:t>
            </a:r>
          </a:p>
        </p:txBody>
      </p:sp>
    </p:spTree>
    <p:extLst>
      <p:ext uri="{BB962C8B-B14F-4D97-AF65-F5344CB8AC3E}">
        <p14:creationId xmlns:p14="http://schemas.microsoft.com/office/powerpoint/2010/main" val="408314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>
            <a:extLst>
              <a:ext uri="{FF2B5EF4-FFF2-40B4-BE49-F238E27FC236}">
                <a16:creationId xmlns:a16="http://schemas.microsoft.com/office/drawing/2014/main" id="{9014737E-BAEA-4427-A66C-A61F4F17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274639"/>
            <a:ext cx="9721850" cy="5868987"/>
          </a:xfrm>
        </p:spPr>
        <p:txBody>
          <a:bodyPr rtlCol="1">
            <a:normAutofit/>
          </a:bodyPr>
          <a:lstStyle/>
          <a:p>
            <a:pPr marL="484632" algn="ctr">
              <a:defRPr/>
            </a:pPr>
            <a:r>
              <a:rPr lang="ar-SY" sz="7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التغيرات </a:t>
            </a:r>
            <a:r>
              <a:rPr lang="ar-SY" sz="72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الفيزيولوجية</a:t>
            </a:r>
            <a:r>
              <a:rPr lang="ar-SY" sz="7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خلال فترة الحمل </a:t>
            </a:r>
            <a:br>
              <a:rPr lang="ar-SY" sz="7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PHYSIOLOGIC CHANGES DURING PREGNANCY</a:t>
            </a:r>
            <a:endParaRPr lang="ar-SY" sz="7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>
            <a:extLst>
              <a:ext uri="{FF2B5EF4-FFF2-40B4-BE49-F238E27FC236}">
                <a16:creationId xmlns:a16="http://schemas.microsoft.com/office/drawing/2014/main" id="{B50D979E-246F-46C8-9D88-39B1567F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marL="1056132" indent="-571500" algn="ctr" rtl="1">
              <a:buFont typeface="Wingdings" panose="05000000000000000000" pitchFamily="2" charset="2"/>
              <a:buChar char="q"/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التغيرات في الغدد الصم </a:t>
            </a:r>
            <a:b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ENDOCRINE CHANGES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عنصر نائب للمحتوى 2">
            <a:extLst>
              <a:ext uri="{FF2B5EF4-FFF2-40B4-BE49-F238E27FC236}">
                <a16:creationId xmlns:a16="http://schemas.microsoft.com/office/drawing/2014/main" id="{E4CDC6A8-9EFC-4150-8AEC-8489A7BC7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899138"/>
            <a:ext cx="9721850" cy="4601676"/>
          </a:xfrm>
        </p:spPr>
        <p:txBody>
          <a:bodyPr/>
          <a:lstStyle/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dirty="0"/>
              <a:t>تقوم المشيمة خلال فترة الحمل بإفراز </a:t>
            </a:r>
            <a:r>
              <a:rPr lang="ar-SY" altLang="en-US" b="1" i="1" dirty="0" err="1">
                <a:solidFill>
                  <a:srgbClr val="0070C0"/>
                </a:solidFill>
              </a:rPr>
              <a:t>الإستروجين</a:t>
            </a:r>
            <a:r>
              <a:rPr lang="ar-SY" altLang="en-US" b="1" i="1" dirty="0">
                <a:solidFill>
                  <a:srgbClr val="0070C0"/>
                </a:solidFill>
              </a:rPr>
              <a:t>، البروجستيرون </a:t>
            </a:r>
            <a:r>
              <a:rPr lang="ar-SY" altLang="en-US" b="1" i="1" dirty="0" err="1">
                <a:solidFill>
                  <a:srgbClr val="0070C0"/>
                </a:solidFill>
              </a:rPr>
              <a:t>والغونادو</a:t>
            </a:r>
            <a:r>
              <a:rPr lang="ar-SY" altLang="en-US" b="1" i="1" dirty="0">
                <a:solidFill>
                  <a:srgbClr val="0070C0"/>
                </a:solidFill>
              </a:rPr>
              <a:t> </a:t>
            </a:r>
            <a:r>
              <a:rPr lang="ar-SY" altLang="en-US" b="1" i="1" dirty="0" err="1">
                <a:solidFill>
                  <a:srgbClr val="0070C0"/>
                </a:solidFill>
              </a:rPr>
              <a:t>تروفين</a:t>
            </a:r>
            <a:r>
              <a:rPr lang="ar-SY" altLang="en-US" b="1" i="1" dirty="0">
                <a:solidFill>
                  <a:srgbClr val="0070C0"/>
                </a:solidFill>
              </a:rPr>
              <a:t> البشري </a:t>
            </a:r>
            <a:r>
              <a:rPr lang="ar-SY" altLang="en-US" b="1" dirty="0"/>
              <a:t>وتعد هذه الهرمونات تأكيداً على </a:t>
            </a:r>
            <a:r>
              <a:rPr lang="ar-SY" altLang="en-US" b="1" i="1" dirty="0">
                <a:solidFill>
                  <a:srgbClr val="0070C0"/>
                </a:solidFill>
              </a:rPr>
              <a:t>حيوية الجنين والمشيمة.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dirty="0"/>
              <a:t>يحدث غالباً خلال الحمل </a:t>
            </a:r>
            <a:r>
              <a:rPr lang="ar-SY" altLang="en-US" b="1" i="1" dirty="0">
                <a:solidFill>
                  <a:srgbClr val="0070C0"/>
                </a:solidFill>
              </a:rPr>
              <a:t>عوز في الأنسولين ويتطور الداء السكري </a:t>
            </a:r>
            <a:r>
              <a:rPr lang="en-US" altLang="en-US" b="1" dirty="0">
                <a:cs typeface="Arial" panose="020B0604020202020204" pitchFamily="34" charset="0"/>
              </a:rPr>
              <a:t>Diabetogenic</a:t>
            </a:r>
            <a:r>
              <a:rPr lang="ar-SY" altLang="en-US" b="1" dirty="0"/>
              <a:t> وتعد البيلة السكرية أمراً شائعاً؛ لكن هذه </a:t>
            </a:r>
            <a:r>
              <a:rPr lang="ar-SY" altLang="en-US" b="1" dirty="0" err="1"/>
              <a:t>الإضطرابات</a:t>
            </a:r>
            <a:r>
              <a:rPr lang="ar-SY" altLang="en-US" b="1" dirty="0"/>
              <a:t> </a:t>
            </a:r>
            <a:r>
              <a:rPr lang="ar-SY" altLang="en-US" b="1" i="1" dirty="0">
                <a:solidFill>
                  <a:srgbClr val="0070C0"/>
                </a:solidFill>
              </a:rPr>
              <a:t>تزول مع نهاية الحمل. </a:t>
            </a:r>
          </a:p>
          <a:p>
            <a:pPr marL="447675" indent="-382588" algn="just" rtl="1">
              <a:lnSpc>
                <a:spcPct val="100000"/>
              </a:lnSpc>
              <a:buFont typeface="Wingdings 2" panose="05020102010507070707" pitchFamily="18" charset="2"/>
              <a:buChar char=""/>
            </a:pPr>
            <a:r>
              <a:rPr lang="ar-SY" altLang="en-US" b="1" i="1" dirty="0">
                <a:solidFill>
                  <a:srgbClr val="FF0000"/>
                </a:solidFill>
              </a:rPr>
              <a:t>هذه التغيرات الهرمونية تسبب الأعراض المعروفة المرافقة للحمل: الغثيان 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Nausea</a:t>
            </a:r>
            <a:r>
              <a:rPr lang="ar-SY" altLang="en-US" b="1" i="1" dirty="0">
                <a:solidFill>
                  <a:srgbClr val="FF0000"/>
                </a:solidFill>
              </a:rPr>
              <a:t> ،</a:t>
            </a:r>
            <a:r>
              <a:rPr lang="ar-SY" altLang="en-US" b="1" i="1" dirty="0" err="1">
                <a:solidFill>
                  <a:srgbClr val="FF0000"/>
                </a:solidFill>
              </a:rPr>
              <a:t>الإقياء</a:t>
            </a:r>
            <a:r>
              <a:rPr lang="ar-SY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Vomiting</a:t>
            </a:r>
            <a:r>
              <a:rPr lang="ar-SY" altLang="en-US" b="1" i="1" dirty="0">
                <a:solidFill>
                  <a:srgbClr val="FF0000"/>
                </a:solidFill>
              </a:rPr>
              <a:t> الكلف </a:t>
            </a:r>
            <a:r>
              <a:rPr lang="en-US" altLang="en-US" b="1" i="1" dirty="0">
                <a:solidFill>
                  <a:srgbClr val="FF0000"/>
                </a:solidFill>
                <a:cs typeface="Arial" panose="020B0604020202020204" pitchFamily="34" charset="0"/>
              </a:rPr>
              <a:t>Chloasma</a:t>
            </a:r>
            <a:r>
              <a:rPr lang="ar-SY" altLang="en-US" b="1" i="1" dirty="0">
                <a:solidFill>
                  <a:srgbClr val="FF0000"/>
                </a:solidFill>
              </a:rPr>
              <a:t> (</a:t>
            </a:r>
            <a:r>
              <a:rPr lang="ar-SY" altLang="en-US" b="1" i="1" dirty="0" err="1">
                <a:solidFill>
                  <a:srgbClr val="FF0000"/>
                </a:solidFill>
              </a:rPr>
              <a:t>تصبغات</a:t>
            </a:r>
            <a:r>
              <a:rPr lang="ar-SY" altLang="en-US" b="1" i="1" dirty="0">
                <a:solidFill>
                  <a:srgbClr val="FF0000"/>
                </a:solidFill>
              </a:rPr>
              <a:t> جلدية على الصدر وأحياناً الوجه) 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>
            <a:extLst>
              <a:ext uri="{FF2B5EF4-FFF2-40B4-BE49-F238E27FC236}">
                <a16:creationId xmlns:a16="http://schemas.microsoft.com/office/drawing/2014/main" id="{E03ADA59-14C4-4CBB-8048-82BF4894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marL="1056132" indent="-571500" algn="ctr" rtl="1">
              <a:buFont typeface="Wingdings" panose="05000000000000000000" pitchFamily="2" charset="2"/>
              <a:buChar char="q"/>
              <a:defRPr/>
            </a:pPr>
            <a: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التغيرات القلبية الوعائية </a:t>
            </a:r>
            <a:br>
              <a:rPr lang="ar-SY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CARDIOVASCULAR CHANGES</a:t>
            </a:r>
            <a:endParaRPr lang="ar-SY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عنصر نائب للمحتوى 2">
            <a:extLst>
              <a:ext uri="{FF2B5EF4-FFF2-40B4-BE49-F238E27FC236}">
                <a16:creationId xmlns:a16="http://schemas.microsoft.com/office/drawing/2014/main" id="{9655EFF6-FD2D-4B5F-A103-BC65A598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800665"/>
            <a:ext cx="9721850" cy="4325498"/>
          </a:xfrm>
        </p:spPr>
        <p:txBody>
          <a:bodyPr>
            <a:normAutofit/>
          </a:bodyPr>
          <a:lstStyle/>
          <a:p>
            <a:pPr marL="447675" indent="-382588" algn="just" rtl="1">
              <a:buFont typeface="Wingdings 2" panose="05020102010507070707" pitchFamily="18" charset="2"/>
              <a:buChar char=""/>
            </a:pPr>
            <a:r>
              <a:rPr lang="ar-SY" altLang="en-US" sz="3600" b="1" dirty="0"/>
              <a:t> </a:t>
            </a:r>
            <a:r>
              <a:rPr lang="ar-SY" altLang="en-US" sz="3600" b="1" i="1" dirty="0">
                <a:solidFill>
                  <a:srgbClr val="0070C0"/>
                </a:solidFill>
              </a:rPr>
              <a:t>انخفاض بسيط في الضغط الدموي </a:t>
            </a:r>
            <a:r>
              <a:rPr lang="ar-SY" altLang="en-US" sz="3600" b="1" dirty="0"/>
              <a:t>في بداية الحمل مسبباً احساساً </a:t>
            </a:r>
            <a:r>
              <a:rPr lang="ar-SY" altLang="en-US" sz="3600" b="1" i="1" dirty="0">
                <a:solidFill>
                  <a:srgbClr val="0070C0"/>
                </a:solidFill>
              </a:rPr>
              <a:t>بعدم التوازن الدوخة </a:t>
            </a:r>
            <a:r>
              <a:rPr lang="ar-SY" altLang="en-US" sz="3600" b="1" dirty="0"/>
              <a:t>وقد يتطور الغشي </a:t>
            </a:r>
            <a:r>
              <a:rPr lang="en-US" altLang="en-US" sz="3600" b="1" dirty="0">
                <a:cs typeface="Arial" panose="020B0604020202020204" pitchFamily="34" charset="0"/>
              </a:rPr>
              <a:t>Syncope</a:t>
            </a:r>
            <a:r>
              <a:rPr lang="ar-SY" altLang="en-US" sz="3600" b="1" dirty="0">
                <a:cs typeface="Arial" panose="020B0604020202020204" pitchFamily="34" charset="0"/>
              </a:rPr>
              <a:t>.</a:t>
            </a:r>
            <a:endParaRPr lang="ar-SY" altLang="en-US" sz="3600" b="1" dirty="0"/>
          </a:p>
          <a:p>
            <a:pPr marL="447675" indent="-382588" algn="just" rtl="1">
              <a:buFont typeface="Wingdings 2" panose="05020102010507070707" pitchFamily="18" charset="2"/>
              <a:buChar char=""/>
            </a:pPr>
            <a:r>
              <a:rPr lang="ar-SY" altLang="en-US" sz="3600" b="1" dirty="0"/>
              <a:t> </a:t>
            </a:r>
            <a:r>
              <a:rPr lang="ar-SY" altLang="en-US" sz="3600" b="1" i="1" dirty="0">
                <a:solidFill>
                  <a:srgbClr val="0070C0"/>
                </a:solidFill>
              </a:rPr>
              <a:t>زيادة الناتج القلبي </a:t>
            </a:r>
            <a:r>
              <a:rPr lang="ar-SY" altLang="en-US" sz="3600" b="1" dirty="0"/>
              <a:t>وارتفاع تدريجي في متوسط الضغط الدموي، زيادة في حجم القلب وعدد نبضات القلب </a:t>
            </a:r>
            <a:r>
              <a:rPr lang="en-US" altLang="en-US" sz="3600" b="1" i="1" dirty="0">
                <a:solidFill>
                  <a:srgbClr val="0070C0"/>
                </a:solidFill>
                <a:cs typeface="Arial" panose="020B0604020202020204" pitchFamily="34" charset="0"/>
              </a:rPr>
              <a:t>Tachycardia</a:t>
            </a:r>
            <a:r>
              <a:rPr lang="ar-SY" altLang="en-US" sz="3600" b="1" dirty="0"/>
              <a:t>. </a:t>
            </a:r>
          </a:p>
          <a:p>
            <a:pPr marL="447675" indent="-382588" algn="just" rtl="1">
              <a:buFont typeface="Wingdings 2" panose="05020102010507070707" pitchFamily="18" charset="2"/>
              <a:buChar char=""/>
            </a:pPr>
            <a:r>
              <a:rPr lang="ar-SY" altLang="en-US" sz="3600" b="1" dirty="0"/>
              <a:t> </a:t>
            </a:r>
            <a:r>
              <a:rPr lang="ar-SY" altLang="en-US" sz="3600" b="1" i="1" dirty="0">
                <a:solidFill>
                  <a:srgbClr val="FF0000"/>
                </a:solidFill>
              </a:rPr>
              <a:t>قد يحدث ارتفاع كبير في الضغط الدموي 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High arterial blood pressure</a:t>
            </a:r>
            <a:r>
              <a:rPr lang="ar-SY" altLang="en-US" sz="3600" b="1" i="1" dirty="0">
                <a:solidFill>
                  <a:srgbClr val="FF0000"/>
                </a:solidFill>
              </a:rPr>
              <a:t> </a:t>
            </a:r>
            <a:r>
              <a:rPr lang="ar-SY" altLang="en-US" sz="3600" b="1" dirty="0"/>
              <a:t>وقد يكون غير عرضي </a:t>
            </a:r>
            <a:r>
              <a:rPr lang="ar-SY" altLang="en-US" sz="3600" b="1" i="1" dirty="0">
                <a:solidFill>
                  <a:srgbClr val="FF0000"/>
                </a:solidFill>
              </a:rPr>
              <a:t>وفي بعض الحالات يؤدي إلى ارتفاع نسبة الوفيات بين الحوامل والأجنة.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tamplate -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tamplate -new</Template>
  <TotalTime>590</TotalTime>
  <Words>2675</Words>
  <Application>Microsoft Office PowerPoint</Application>
  <PresentationFormat>شاشة عريضة</PresentationFormat>
  <Paragraphs>273</Paragraphs>
  <Slides>41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53" baseType="lpstr">
      <vt:lpstr>Andalus</vt:lpstr>
      <vt:lpstr>Arial</vt:lpstr>
      <vt:lpstr>Arial Unicode MS</vt:lpstr>
      <vt:lpstr>Bradley Hand ITC</vt:lpstr>
      <vt:lpstr>Calibri</vt:lpstr>
      <vt:lpstr>Calibri Light</vt:lpstr>
      <vt:lpstr>Courier New</vt:lpstr>
      <vt:lpstr>DaunPenh</vt:lpstr>
      <vt:lpstr>Lucida Handwriting</vt:lpstr>
      <vt:lpstr>Wingdings</vt:lpstr>
      <vt:lpstr>Wingdings 2</vt:lpstr>
      <vt:lpstr>Presentation tamplate -new</vt:lpstr>
      <vt:lpstr>عرض تقديمي في PowerPoint</vt:lpstr>
      <vt:lpstr>الحمل...... سرّ الاستمرار ....؟؟؟!!! </vt:lpstr>
      <vt:lpstr>وتقول ما جابت...... جابت 11 ولد والشمس ما غابت..؟؟!!       من الفلكلور الشعبي.....</vt:lpstr>
      <vt:lpstr>مقدمة Introduction</vt:lpstr>
      <vt:lpstr>مقدمة Introduction</vt:lpstr>
      <vt:lpstr>تشخيص الحمل  DIAGNOSIS OF PREGNANCY</vt:lpstr>
      <vt:lpstr>التغيرات الفيزيولوجية خلال فترة الحمل  PHYSIOLOGIC CHANGES DURING PREGNANCY</vt:lpstr>
      <vt:lpstr>التغيرات في الغدد الصم  ENDOCRINE CHANGES</vt:lpstr>
      <vt:lpstr>التغيرات القلبية الوعائية  CARDIOVASCULAR CHANGES</vt:lpstr>
      <vt:lpstr>التغيرات الدموية  HEAMATOLOGIC  CHANGES</vt:lpstr>
      <vt:lpstr>تغيرات أُخرى  Other Changes</vt:lpstr>
      <vt:lpstr>التغيرات داخل الفموية  INTRAORAL CHANGES DURING PREGNANCY</vt:lpstr>
      <vt:lpstr>عرض تقديمي في PowerPoint</vt:lpstr>
      <vt:lpstr>الإجراءات الوقائية العامة في العيادة السنية</vt:lpstr>
      <vt:lpstr>الإجراءات الوقائية العامة في العيادة السنية</vt:lpstr>
      <vt:lpstr>الأملغم السني Use of Amalgam</vt:lpstr>
      <vt:lpstr>التصوير الشعاعي  Radiography</vt:lpstr>
      <vt:lpstr>التسكين والتخدير العام  Sedation &amp; General anesthesia </vt:lpstr>
      <vt:lpstr>الاعتبارات الخاصة </vt:lpstr>
      <vt:lpstr>الأدوية والمرأة الحامل  Medication &amp; pregnant patients</vt:lpstr>
      <vt:lpstr>الأدوية والمرأة الحامل  Medication &amp; pregnant patients</vt:lpstr>
      <vt:lpstr>الأدوية والمرأة الحامل  Medication &amp; pregnant patients</vt:lpstr>
      <vt:lpstr> المخدرات الموضعية LOCAL ANESTHETICS </vt:lpstr>
      <vt:lpstr>المخدرات الموضعية  LOCAL ANESTHETICS</vt:lpstr>
      <vt:lpstr>مُقبضات الأوعية Vasoconstriction</vt:lpstr>
      <vt:lpstr>الصادات الحيوية ANTIBIOTICS</vt:lpstr>
      <vt:lpstr>الصادات الحيوية  ANTIBIOTICS </vt:lpstr>
      <vt:lpstr>المسكنات Analgesics     </vt:lpstr>
      <vt:lpstr>المسكنات  Analgesics</vt:lpstr>
      <vt:lpstr>المركّنات (المهدئات) sedative drugs </vt:lpstr>
      <vt:lpstr>Dental Medications to Avoid in Pregnant Patients</vt:lpstr>
      <vt:lpstr>الحمل وتساقط الأسنان </vt:lpstr>
      <vt:lpstr>هل تُقدم المعالجة السنية للمرأة الحامل </vt:lpstr>
      <vt:lpstr>هل تُقدم المعالجة السنية للمرأة الحامل </vt:lpstr>
      <vt:lpstr>هل تُقدم المعالجة السنية للمرأة الحامل </vt:lpstr>
      <vt:lpstr>مبادئ قلع الأسنان عند المرأة الحامل </vt:lpstr>
      <vt:lpstr>المُرضع  Postpartum  (Breast-Feeding Infants)</vt:lpstr>
      <vt:lpstr>بعض الوصايا الهامة</vt:lpstr>
      <vt:lpstr>بعض الوصايا الهامة</vt:lpstr>
      <vt:lpstr>بعض الوصايا الهامة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ROMEL CENTER</dc:creator>
  <cp:lastModifiedBy>ROMEL CENTER</cp:lastModifiedBy>
  <cp:revision>5</cp:revision>
  <dcterms:created xsi:type="dcterms:W3CDTF">2023-04-12T18:40:02Z</dcterms:created>
  <dcterms:modified xsi:type="dcterms:W3CDTF">2023-05-22T21:58:23Z</dcterms:modified>
</cp:coreProperties>
</file>