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4"/>
  </p:notesMasterIdLst>
  <p:sldIdLst>
    <p:sldId id="319" r:id="rId2"/>
    <p:sldId id="32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384AA2BE-AF86-4E53-BFE9-656463D9D43D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8A4E927B-4F33-405F-A4D9-A08B99943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7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E927B-4F33-405F-A4D9-A08B99943F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1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28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1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6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1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5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98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7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8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9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4335C-5343-4D4B-8D5B-7140D2720E81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24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manara.edu.sy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4.png"/><Relationship Id="rId9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4.png"/><Relationship Id="rId4" Type="http://schemas.openxmlformats.org/officeDocument/2006/relationships/hyperlink" Target="https://manara.edu.sy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4.png"/><Relationship Id="rId4" Type="http://schemas.openxmlformats.org/officeDocument/2006/relationships/image" Target="../media/image66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4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Relationship Id="rId9" Type="http://schemas.openxmlformats.org/officeDocument/2006/relationships/hyperlink" Target="https://manara.edu.sy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8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8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emf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manara.edu.sy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anara.edu.sy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588327" y="1330030"/>
            <a:ext cx="4475018" cy="4294910"/>
          </a:xfrm>
          <a:prstGeom prst="rect">
            <a:avLst/>
          </a:prstGeom>
        </p:spPr>
      </p:pic>
      <p:pic>
        <p:nvPicPr>
          <p:cNvPr id="2" name="Picture 289"/>
          <p:cNvPicPr/>
          <p:nvPr/>
        </p:nvPicPr>
        <p:blipFill>
          <a:blip r:embed="rId3" cstate="print"/>
          <a:srcRect/>
          <a:stretch/>
        </p:blipFill>
        <p:spPr>
          <a:xfrm>
            <a:off x="10848108" y="72602"/>
            <a:ext cx="1285124" cy="173343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02673" y="72602"/>
            <a:ext cx="10806545" cy="4023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جامعة المنارة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كلية: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الصيدلة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اسم المقرر: الملازمة 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2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العملي، إعداد: د. علاء احمد</a:t>
            </a: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رقم </a:t>
            </a: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الجلسة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(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1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)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عنوان الجلسة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الأدوية المضادة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للجراثيم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(الصادات الحيوية) الجزء </a:t>
            </a:r>
            <a:r>
              <a:rPr lang="ar-SY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الأول</a:t>
            </a:r>
          </a:p>
        </p:txBody>
      </p:sp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99658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1 | 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9" name="Picture 1"/>
          <p:cNvPicPr/>
          <p:nvPr/>
        </p:nvPicPr>
        <p:blipFill>
          <a:blip r:embed="rId5" cstate="print"/>
          <a:srcRect/>
          <a:stretch/>
        </p:blipFill>
        <p:spPr>
          <a:xfrm>
            <a:off x="3013364" y="4043482"/>
            <a:ext cx="5694216" cy="2102142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89708" y="5756928"/>
            <a:ext cx="1014152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الفصل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الدراسي</a:t>
            </a:r>
            <a:r>
              <a:rPr lang="ar-SY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العام الدراسي</a:t>
            </a:r>
            <a:endParaRPr lang="en-US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394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09925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325971" y="1235321"/>
            <a:ext cx="7893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Penicillin G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Vial (IV/IM)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1,000,000 IU/ 2,000,000 IU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3732" y="163516"/>
            <a:ext cx="7318385" cy="930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 الطبيعية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24" y="3171413"/>
            <a:ext cx="2005600" cy="291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0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325971" y="1207611"/>
            <a:ext cx="7893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Benzathine</a:t>
            </a:r>
            <a:r>
              <a:rPr lang="en-US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Penicillin G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Vial (IM)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600,000 IU/ 1,200,000 IU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3732" y="135805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 الطبيعية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6" t="27273" r="22256" b="8486"/>
          <a:stretch/>
        </p:blipFill>
        <p:spPr>
          <a:xfrm>
            <a:off x="134959" y="1731819"/>
            <a:ext cx="2867891" cy="440574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/>
          <a:srcRect l="14874"/>
          <a:stretch/>
        </p:blipFill>
        <p:spPr>
          <a:xfrm>
            <a:off x="6068290" y="3112817"/>
            <a:ext cx="5926962" cy="295546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3838" r="31684" b="23637"/>
          <a:stretch/>
        </p:blipFill>
        <p:spPr>
          <a:xfrm>
            <a:off x="3073472" y="2956870"/>
            <a:ext cx="1969584" cy="3180693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3461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29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14360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156652" y="1291069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Penicillin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V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(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ألف/ مليون وحدة دولية) 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ألف وحدة دولية/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3732" y="80388"/>
            <a:ext cx="7318385" cy="930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 الطبيعية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t="2222" r="16869" b="8687"/>
          <a:stretch/>
        </p:blipFill>
        <p:spPr>
          <a:xfrm>
            <a:off x="443344" y="1171741"/>
            <a:ext cx="2452254" cy="493810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 b="28485"/>
          <a:stretch/>
        </p:blipFill>
        <p:spPr>
          <a:xfrm>
            <a:off x="3230213" y="3338934"/>
            <a:ext cx="3649617" cy="267392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1" r="5286" b="33940"/>
          <a:stretch/>
        </p:blipFill>
        <p:spPr>
          <a:xfrm>
            <a:off x="7103605" y="3546752"/>
            <a:ext cx="4871605" cy="225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84832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13 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021161" y="1394981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Amoxicillin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308923" y="218933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5" b="31515"/>
          <a:stretch/>
        </p:blipFill>
        <p:spPr>
          <a:xfrm>
            <a:off x="1019012" y="3435927"/>
            <a:ext cx="3857625" cy="260465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2" t="14540" r="28178" b="15195"/>
          <a:stretch/>
        </p:blipFill>
        <p:spPr>
          <a:xfrm>
            <a:off x="9102427" y="1648693"/>
            <a:ext cx="2410691" cy="446116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2" t="34727" r="19801" b="22509"/>
          <a:stretch/>
        </p:blipFill>
        <p:spPr>
          <a:xfrm>
            <a:off x="5225197" y="3574470"/>
            <a:ext cx="3528669" cy="249382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8"/>
          <a:srcRect r="49085"/>
          <a:stretch/>
        </p:blipFill>
        <p:spPr>
          <a:xfrm>
            <a:off x="1019012" y="1344364"/>
            <a:ext cx="1790984" cy="20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34473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048876" y="1201011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Amoxicillin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Vials IM/ IV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250 - 500 - 1000 mg/ vial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336638" y="163515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 t="1819" r="34704" b="20808"/>
          <a:stretch/>
        </p:blipFill>
        <p:spPr>
          <a:xfrm>
            <a:off x="5340933" y="2999783"/>
            <a:ext cx="2053305" cy="301308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8" t="2060" r="35093" b="19960"/>
          <a:stretch/>
        </p:blipFill>
        <p:spPr>
          <a:xfrm>
            <a:off x="374079" y="2996671"/>
            <a:ext cx="1922241" cy="30162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0" t="2627" r="35222" b="20606"/>
          <a:stretch/>
        </p:blipFill>
        <p:spPr>
          <a:xfrm>
            <a:off x="2831719" y="2996712"/>
            <a:ext cx="1968707" cy="3016566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490" y="2628680"/>
            <a:ext cx="2693842" cy="34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93338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82975" y="798199"/>
            <a:ext cx="849520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Amoxicillin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Amoxicillin + Clavulanic acid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625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1000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 (وهو مجموع عيار المادتين)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613732" y="52675"/>
            <a:ext cx="7318385" cy="695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38384" r="15522" b="31515"/>
          <a:stretch/>
        </p:blipFill>
        <p:spPr>
          <a:xfrm>
            <a:off x="138547" y="3142422"/>
            <a:ext cx="4314854" cy="294914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6" t="28687" r="21869" b="19394"/>
          <a:stretch/>
        </p:blipFill>
        <p:spPr>
          <a:xfrm>
            <a:off x="8368147" y="3142423"/>
            <a:ext cx="3214252" cy="29608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17576" r="5353" b="16363"/>
          <a:stretch/>
        </p:blipFill>
        <p:spPr>
          <a:xfrm>
            <a:off x="4606636" y="3359268"/>
            <a:ext cx="3699164" cy="27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61925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929106" y="964457"/>
            <a:ext cx="10660238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Amoxicillin + Clavulanic acid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معلق جاف </a:t>
            </a:r>
            <a:r>
              <a:rPr lang="en-US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156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228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312.5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457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600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 (وهو مجموع عيار المادتين)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613732" y="135807"/>
            <a:ext cx="7318385" cy="695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t="4400" r="27697" b="3367"/>
          <a:stretch/>
        </p:blipFill>
        <p:spPr>
          <a:xfrm>
            <a:off x="2535420" y="2490961"/>
            <a:ext cx="2321099" cy="345263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0" t="19123" r="27306" b="14322"/>
          <a:stretch/>
        </p:blipFill>
        <p:spPr>
          <a:xfrm>
            <a:off x="9725344" y="2479194"/>
            <a:ext cx="2064605" cy="334949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4" t="16433" r="27473" b="14426"/>
          <a:stretch/>
        </p:blipFill>
        <p:spPr>
          <a:xfrm>
            <a:off x="7661933" y="2479193"/>
            <a:ext cx="1966475" cy="334949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8" t="18441" r="31042" b="13088"/>
          <a:stretch/>
        </p:blipFill>
        <p:spPr>
          <a:xfrm>
            <a:off x="491824" y="2534607"/>
            <a:ext cx="1919267" cy="331019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49" y="2703667"/>
            <a:ext cx="2584149" cy="312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2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5" y="2020174"/>
            <a:ext cx="3240664" cy="391894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4552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895775" y="992169"/>
            <a:ext cx="875429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Amoxicillin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Amoxicillin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 mg + Flucloxacillin 250 mg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613732" y="163517"/>
            <a:ext cx="7318385" cy="695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t="10342" r="19940" b="8276"/>
          <a:stretch/>
        </p:blipFill>
        <p:spPr>
          <a:xfrm>
            <a:off x="8423570" y="2745067"/>
            <a:ext cx="3325086" cy="338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3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19913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895775" y="978314"/>
            <a:ext cx="875429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Amoxicillin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Amoxicillin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 mg + Flucloxacillin 125 mg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جاف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613732" y="135807"/>
            <a:ext cx="7318385" cy="695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611" y="2939060"/>
            <a:ext cx="2542090" cy="310302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14104" r="26650" b="15849"/>
          <a:stretch/>
        </p:blipFill>
        <p:spPr>
          <a:xfrm>
            <a:off x="650294" y="2378247"/>
            <a:ext cx="2322039" cy="372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4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19602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325970" y="1228721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Ampicillin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3732" y="121950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3" t="4658" r="30218" b="2067"/>
          <a:stretch/>
        </p:blipFill>
        <p:spPr>
          <a:xfrm>
            <a:off x="676477" y="1663075"/>
            <a:ext cx="2590800" cy="439135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t="12667" r="20716" b="13701"/>
          <a:stretch/>
        </p:blipFill>
        <p:spPr>
          <a:xfrm>
            <a:off x="3527334" y="3024135"/>
            <a:ext cx="3352800" cy="308241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852" y="3596707"/>
            <a:ext cx="4412673" cy="246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8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13313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027881"/>
              </p:ext>
            </p:extLst>
          </p:nvPr>
        </p:nvGraphicFramePr>
        <p:xfrm>
          <a:off x="249383" y="1407499"/>
          <a:ext cx="11679382" cy="3186927"/>
        </p:xfrm>
        <a:graphic>
          <a:graphicData uri="http://schemas.openxmlformats.org/drawingml/2006/table">
            <a:tbl>
              <a:tblPr rtl="1" firstRow="1" firstCol="1" bandRow="1"/>
              <a:tblGrid>
                <a:gridCol w="9667616">
                  <a:extLst>
                    <a:ext uri="{9D8B030D-6E8A-4147-A177-3AD203B41FA5}">
                      <a16:colId xmlns:a16="http://schemas.microsoft.com/office/drawing/2014/main" val="1106462193"/>
                    </a:ext>
                  </a:extLst>
                </a:gridCol>
                <a:gridCol w="2011766">
                  <a:extLst>
                    <a:ext uri="{9D8B030D-6E8A-4147-A177-3AD203B41FA5}">
                      <a16:colId xmlns:a16="http://schemas.microsoft.com/office/drawing/2014/main" val="220467161"/>
                    </a:ext>
                  </a:extLst>
                </a:gridCol>
              </a:tblGrid>
              <a:tr h="484481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العنوان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رقم </a:t>
                      </a:r>
                      <a:r>
                        <a:rPr lang="ar-SY" sz="32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الشريحة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538184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مثبطات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تركيب الجدار الخلوي</a:t>
                      </a:r>
                      <a:r>
                        <a:rPr lang="ar-SY" sz="28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6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4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1890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صادات البيتالاكتام</a:t>
                      </a:r>
                      <a:r>
                        <a:rPr lang="ar-SY" sz="28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5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0048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الصادات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الغليكوببتيدية</a:t>
                      </a:r>
                      <a:r>
                        <a:rPr lang="ar-SY" sz="28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49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237660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294601" y="191157"/>
            <a:ext cx="360279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Y" altLang="en-US" sz="3200" b="1" i="0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جدول المحتويات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Contents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49383" y="4749136"/>
            <a:ext cx="11679381" cy="129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ar-SY" sz="28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الغاية من الجلسة:</a:t>
            </a:r>
            <a:endParaRPr lang="en-US" sz="28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just"/>
            <a:r>
              <a:rPr lang="ar-SY" sz="2400" dirty="0" smtClean="0">
                <a:cs typeface="Sakkal Majalla" panose="02000000000000000000" pitchFamily="2" charset="-78"/>
              </a:rPr>
              <a:t>تعريف الطالب بأهم الأسماء التجارية للصادات الحيوية، وتذكيره بالاستطبابات ومضادات الاستطباب والتداخلات الدوائية لهذه الأدوية ليصبح قادراً على التعامل معها عندما ترد في الوصفات الطبية </a:t>
            </a:r>
          </a:p>
        </p:txBody>
      </p:sp>
    </p:spTree>
    <p:extLst>
      <p:ext uri="{BB962C8B-B14F-4D97-AF65-F5344CB8AC3E}">
        <p14:creationId xmlns:p14="http://schemas.microsoft.com/office/powerpoint/2010/main" val="36396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71582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323057" y="1479191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Ampicillin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فيالات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613732" y="121950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19" y="3022639"/>
            <a:ext cx="2090382" cy="304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76399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657193" y="1063283"/>
            <a:ext cx="923146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Ampicillin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Ampicillin + Sulbactam</a:t>
            </a: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فيالات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750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1500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3000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r>
              <a:rPr lang="ar-SY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فيال (وهو مجموع عيار المادتين)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613732" y="135807"/>
            <a:ext cx="7318385" cy="8617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 b="14183"/>
          <a:stretch/>
        </p:blipFill>
        <p:spPr>
          <a:xfrm>
            <a:off x="3791505" y="3419507"/>
            <a:ext cx="4962838" cy="26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14063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895775" y="839764"/>
            <a:ext cx="875429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Ampicillin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Ampicillin 250 mg + Cloxacillin 250 mg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613732" y="108097"/>
            <a:ext cx="7318385" cy="6400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t="11375" r="19940" b="8276"/>
          <a:stretch/>
        </p:blipFill>
        <p:spPr>
          <a:xfrm>
            <a:off x="436989" y="2739980"/>
            <a:ext cx="3648643" cy="342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895775" y="978314"/>
            <a:ext cx="875429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Ampicillin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Ampicillin 125 mg + Cloxacillin 125 mg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معلق جاف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613732" y="177370"/>
            <a:ext cx="7318385" cy="6123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3" t="7759" r="29055" b="6072"/>
          <a:stretch/>
        </p:blipFill>
        <p:spPr>
          <a:xfrm>
            <a:off x="7770807" y="2931433"/>
            <a:ext cx="2161310" cy="3774167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19000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608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27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28" name="مستطيل 27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9" name="جدول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93907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611518" y="221665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Cephalosporins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910931" y="1787244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الأوّل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076682" y="1787244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الثاني</a:t>
            </a:r>
          </a:p>
        </p:txBody>
      </p:sp>
      <p:grpSp>
        <p:nvGrpSpPr>
          <p:cNvPr id="7" name="مجموعة 6"/>
          <p:cNvGrpSpPr/>
          <p:nvPr/>
        </p:nvGrpSpPr>
        <p:grpSpPr>
          <a:xfrm>
            <a:off x="8188035" y="3546043"/>
            <a:ext cx="2909455" cy="694076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8" name="مستطيل 7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مربع نص 8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Cefadroxil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8188035" y="4485411"/>
            <a:ext cx="2909455" cy="694076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11" name="مستطيل 10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مربع نص 11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Cephalexin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3" name="مجموعة 12"/>
          <p:cNvGrpSpPr/>
          <p:nvPr/>
        </p:nvGrpSpPr>
        <p:grpSpPr>
          <a:xfrm>
            <a:off x="1339914" y="3546044"/>
            <a:ext cx="2909457" cy="694076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14" name="مستطيل 13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مربع نص 14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Cefuroxime</a:t>
              </a:r>
              <a:endPara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6" name="مجموعة 15"/>
          <p:cNvGrpSpPr/>
          <p:nvPr/>
        </p:nvGrpSpPr>
        <p:grpSpPr>
          <a:xfrm>
            <a:off x="1339911" y="4485411"/>
            <a:ext cx="2909457" cy="694076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17" name="مستطيل 16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مربع نص 17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Cefaclor </a:t>
              </a:r>
            </a:p>
          </p:txBody>
        </p:sp>
      </p:grpSp>
      <p:grpSp>
        <p:nvGrpSpPr>
          <p:cNvPr id="19" name="مجموعة 18"/>
          <p:cNvGrpSpPr/>
          <p:nvPr/>
        </p:nvGrpSpPr>
        <p:grpSpPr>
          <a:xfrm>
            <a:off x="1339911" y="5429555"/>
            <a:ext cx="2909457" cy="694076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20" name="مستطيل 19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1" name="مربع نص 20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Cefprozil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2" name="مجموعة 21"/>
          <p:cNvGrpSpPr/>
          <p:nvPr/>
        </p:nvGrpSpPr>
        <p:grpSpPr>
          <a:xfrm>
            <a:off x="8188035" y="5426671"/>
            <a:ext cx="2909457" cy="694076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23" name="مستطيل 22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4" name="مربع نص 23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Cefazolin</a:t>
              </a:r>
              <a:endParaRPr lang="en-US" sz="28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4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صورة 35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37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38" name="مستطيل 37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39" name="جدول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82718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445258" y="193958"/>
            <a:ext cx="7318385" cy="991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Cephalosporins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744671" y="1662516"/>
            <a:ext cx="3435929" cy="123346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الثالث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868859" y="1662516"/>
            <a:ext cx="3435929" cy="123346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الرابع</a:t>
            </a:r>
          </a:p>
        </p:txBody>
      </p:sp>
      <p:grpSp>
        <p:nvGrpSpPr>
          <p:cNvPr id="7" name="مجموعة 6"/>
          <p:cNvGrpSpPr/>
          <p:nvPr/>
        </p:nvGrpSpPr>
        <p:grpSpPr>
          <a:xfrm>
            <a:off x="8104904" y="2687033"/>
            <a:ext cx="2826326" cy="541362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8" name="مستطيل 7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مربع نص 8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Ceftriaxone</a:t>
              </a:r>
              <a:endPara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8104904" y="3303769"/>
            <a:ext cx="2826326" cy="541362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11" name="مستطيل 10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مربع نص 11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Cefotaxime</a:t>
              </a:r>
              <a:endPara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3" name="مجموعة 12"/>
          <p:cNvGrpSpPr/>
          <p:nvPr/>
        </p:nvGrpSpPr>
        <p:grpSpPr>
          <a:xfrm>
            <a:off x="1132091" y="2687033"/>
            <a:ext cx="2909457" cy="956692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14" name="مستطيل 13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مربع نص 14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Cefepime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6" name="مجموعة 15"/>
          <p:cNvGrpSpPr/>
          <p:nvPr/>
        </p:nvGrpSpPr>
        <p:grpSpPr>
          <a:xfrm>
            <a:off x="1132091" y="3753519"/>
            <a:ext cx="2909457" cy="956692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17" name="مستطيل 16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مربع نص 17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Cefpirome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9" name="مجموعة 18"/>
          <p:cNvGrpSpPr/>
          <p:nvPr/>
        </p:nvGrpSpPr>
        <p:grpSpPr>
          <a:xfrm>
            <a:off x="8104904" y="3920502"/>
            <a:ext cx="2826326" cy="541362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20" name="مستطيل 19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1" name="مربع نص 20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Ceftazidime</a:t>
              </a:r>
              <a:endPara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2" name="مجموعة 21"/>
          <p:cNvGrpSpPr/>
          <p:nvPr/>
        </p:nvGrpSpPr>
        <p:grpSpPr>
          <a:xfrm>
            <a:off x="8104904" y="4537235"/>
            <a:ext cx="2826326" cy="541362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23" name="مستطيل 22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4" name="مربع نص 23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Cefixime</a:t>
              </a:r>
              <a:endPara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5" name="مجموعة 24"/>
          <p:cNvGrpSpPr/>
          <p:nvPr/>
        </p:nvGrpSpPr>
        <p:grpSpPr>
          <a:xfrm>
            <a:off x="8104904" y="5153968"/>
            <a:ext cx="2826326" cy="541362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26" name="مستطيل 25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7" name="مربع نص 26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Cefdinir</a:t>
              </a:r>
              <a:endPara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8104904" y="5773586"/>
            <a:ext cx="2826326" cy="541362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29" name="مستطيل 28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0" name="مربع نص 29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Cefpodoxime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937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15851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611518" y="277085"/>
            <a:ext cx="7318385" cy="1052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الأوّل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8562095" y="2272146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Cefadroxil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78911" y="2272146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Cefazolin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670503" y="2272146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Cephalexin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9171500" y="4558566"/>
            <a:ext cx="1981604" cy="9698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فموي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279908" y="4558566"/>
            <a:ext cx="1981604" cy="9698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فموي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388316" y="4558566"/>
            <a:ext cx="1981604" cy="9698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حقني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15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58595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325970" y="1214870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Cefadroxil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3732" y="163513"/>
            <a:ext cx="7318385" cy="7758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الأوّل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68" y="2954969"/>
            <a:ext cx="4721265" cy="313964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r="16799"/>
          <a:stretch/>
        </p:blipFill>
        <p:spPr>
          <a:xfrm>
            <a:off x="8908471" y="1838330"/>
            <a:ext cx="2805751" cy="398476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1" t="5181" r="21251" b="25223"/>
          <a:stretch/>
        </p:blipFill>
        <p:spPr>
          <a:xfrm>
            <a:off x="111840" y="3321432"/>
            <a:ext cx="3893128" cy="240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1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64832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28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325970" y="1062467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Cephalexin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3732" y="177370"/>
            <a:ext cx="7318385" cy="709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الأوّل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0" r="13090"/>
          <a:stretch/>
        </p:blipFill>
        <p:spPr>
          <a:xfrm>
            <a:off x="4554959" y="2932398"/>
            <a:ext cx="3435927" cy="318008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r="19394" b="10909"/>
          <a:stretch/>
        </p:blipFill>
        <p:spPr>
          <a:xfrm>
            <a:off x="8772953" y="1921206"/>
            <a:ext cx="2765573" cy="414989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0"/>
          <a:stretch/>
        </p:blipFill>
        <p:spPr>
          <a:xfrm>
            <a:off x="644937" y="2462876"/>
            <a:ext cx="315190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3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73239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182483" y="304366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Cefazolin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فيالات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613732" y="232790"/>
            <a:ext cx="7318385" cy="903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الأوّل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00" y="2024781"/>
            <a:ext cx="3537687" cy="40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0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6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7" name="مستطيل 16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8" name="جدول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05005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933192" y="152404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الصادات الحيوية</a:t>
            </a: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910931" y="163483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تركيب الجدار الخلوي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076682" y="163483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البروتين الجرثومي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7910930" y="404552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الحمض النووي ومضادات الاستقلاب ومطهرات السبيل البولي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076682" y="404552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للمتفطرات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94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8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9" name="مستطيل 18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0" name="جدول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84134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611518" y="277085"/>
            <a:ext cx="7318385" cy="1052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</a:t>
            </a:r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الثاني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562095" y="2272146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Cefuroxime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778911" y="2272146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Cefprozil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670503" y="2272146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Cefaclor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279907" y="4433871"/>
            <a:ext cx="1981604" cy="6784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فموي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171498" y="4433871"/>
            <a:ext cx="1981604" cy="6784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فموي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9171498" y="5348269"/>
            <a:ext cx="1981604" cy="6784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حقني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388316" y="4433871"/>
            <a:ext cx="1981604" cy="6784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فموي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89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19614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908657" y="1311847"/>
            <a:ext cx="6728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Cefuroxime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ملبسة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3732" y="163517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الثاني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43" y="3477488"/>
            <a:ext cx="4038600" cy="262509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9" r="13838"/>
          <a:stretch/>
        </p:blipFill>
        <p:spPr>
          <a:xfrm>
            <a:off x="63515" y="2811131"/>
            <a:ext cx="3957345" cy="33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6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7" name="مستطيل 16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8" name="جدول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40129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886691" y="1394981"/>
            <a:ext cx="6728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Cefuroxime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ملبسة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3732" y="218933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الثاني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1" t="14647" r="7172" b="11449"/>
          <a:stretch/>
        </p:blipFill>
        <p:spPr>
          <a:xfrm>
            <a:off x="246591" y="3080034"/>
            <a:ext cx="3244751" cy="304367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14310" b="11078"/>
          <a:stretch/>
        </p:blipFill>
        <p:spPr>
          <a:xfrm>
            <a:off x="3380502" y="3781235"/>
            <a:ext cx="3810000" cy="229678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b="15080"/>
          <a:stretch/>
        </p:blipFill>
        <p:spPr>
          <a:xfrm>
            <a:off x="7478971" y="4058967"/>
            <a:ext cx="4574479" cy="206474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68" y="1575878"/>
            <a:ext cx="4045523" cy="269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9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40197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908657" y="1505817"/>
            <a:ext cx="6728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Cefuroxime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فيالات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3730" y="122150"/>
            <a:ext cx="7318385" cy="1000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الثاني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" b="9219"/>
          <a:stretch/>
        </p:blipFill>
        <p:spPr>
          <a:xfrm>
            <a:off x="3395622" y="2895590"/>
            <a:ext cx="5754603" cy="32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60747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908657" y="1160128"/>
            <a:ext cx="6728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Cefaclor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3731" y="149276"/>
            <a:ext cx="7318385" cy="9689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الثاني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5" y="2951012"/>
            <a:ext cx="4686326" cy="311640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7" y="2855763"/>
            <a:ext cx="4871227" cy="323936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6" t="6984" r="24399" b="1816"/>
          <a:stretch/>
        </p:blipFill>
        <p:spPr>
          <a:xfrm>
            <a:off x="9712409" y="2509016"/>
            <a:ext cx="2479591" cy="357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1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2117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35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48189" b="9310"/>
          <a:stretch/>
        </p:blipFill>
        <p:spPr>
          <a:xfrm>
            <a:off x="2613732" y="3295936"/>
            <a:ext cx="3075709" cy="253538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886691" y="1297996"/>
            <a:ext cx="6728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Cefaclor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3732" y="163515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الثاني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8" b="28888"/>
          <a:stretch/>
        </p:blipFill>
        <p:spPr>
          <a:xfrm>
            <a:off x="7111762" y="2371163"/>
            <a:ext cx="4491903" cy="34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47636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700832" y="1291897"/>
            <a:ext cx="6728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Cefprozil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405907" y="163515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الثاني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7" t="37778" r="14804" b="35151"/>
          <a:stretch/>
        </p:blipFill>
        <p:spPr>
          <a:xfrm>
            <a:off x="5455615" y="3156187"/>
            <a:ext cx="3859422" cy="293842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r="29830"/>
          <a:stretch/>
        </p:blipFill>
        <p:spPr>
          <a:xfrm>
            <a:off x="9429366" y="1848618"/>
            <a:ext cx="2272146" cy="408058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r="3131" b="5152"/>
          <a:stretch/>
        </p:blipFill>
        <p:spPr>
          <a:xfrm>
            <a:off x="313871" y="2977572"/>
            <a:ext cx="3986252" cy="30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0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12568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37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611518" y="277085"/>
            <a:ext cx="7318385" cy="1052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</a:t>
            </a:r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الثالث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562095" y="3241960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Ceftriaxone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778911" y="3241960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Ceftazidime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670503" y="3241960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Cefotaxime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5279908" y="1801091"/>
            <a:ext cx="1981604" cy="9698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حقني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6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49903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611518" y="277085"/>
            <a:ext cx="7318385" cy="1052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</a:t>
            </a:r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الثالث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562095" y="3241960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Cefixime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778911" y="3241960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Cefpodoxime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4670503" y="3241960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Cefdinir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5279908" y="1801091"/>
            <a:ext cx="1981604" cy="9698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فموي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10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39739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908657" y="1291897"/>
            <a:ext cx="6728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Ceftriaxone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Vials IV/ IM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250 - 500 - 1000 - 2000 mg/ vial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13732" y="163515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الثالث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t="1818" r="26252" b="15758"/>
          <a:stretch/>
        </p:blipFill>
        <p:spPr>
          <a:xfrm>
            <a:off x="9706825" y="2169060"/>
            <a:ext cx="2347610" cy="358736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b="32929"/>
          <a:stretch/>
        </p:blipFill>
        <p:spPr>
          <a:xfrm>
            <a:off x="5681688" y="3073930"/>
            <a:ext cx="3857625" cy="2978727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t="43232" r="23423" b="29495"/>
          <a:stretch/>
        </p:blipFill>
        <p:spPr>
          <a:xfrm>
            <a:off x="2558020" y="3255729"/>
            <a:ext cx="2978727" cy="275430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9" y="2786699"/>
            <a:ext cx="1721008" cy="310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8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21010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611518" y="471051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تركيب الجدار الخلوي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7910931" y="2604668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صادات البيتالاكتام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β-Lactam antibiotics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1076682" y="2604668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الصادات الغليكوببتيدية وصادات أخرى</a:t>
            </a:r>
            <a:r>
              <a:rPr lang="en-US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SY" sz="28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377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52861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5" t="513" r="23454"/>
          <a:stretch/>
        </p:blipFill>
        <p:spPr>
          <a:xfrm>
            <a:off x="7259182" y="2991582"/>
            <a:ext cx="2493545" cy="317251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751730" y="591680"/>
            <a:ext cx="90423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Ceftriaxone</a:t>
            </a: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Ceftriaxone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Sulbactam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فيالات: </a:t>
            </a:r>
            <a:r>
              <a:rPr lang="en-US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375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750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1500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فيال (وهو مجموع عيار المادتين)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13732" y="66524"/>
            <a:ext cx="7318385" cy="5430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الثالث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7152" r="19697" b="18850"/>
          <a:stretch/>
        </p:blipFill>
        <p:spPr>
          <a:xfrm>
            <a:off x="1731822" y="2965842"/>
            <a:ext cx="4253346" cy="319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4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83972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908657" y="1291897"/>
            <a:ext cx="6728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Cefotaxime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Vials IV/ IM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500 - 1000 - 2000 mg/ vial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13732" y="163515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الثالث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3" y="3137924"/>
            <a:ext cx="3613289" cy="296624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2" b="11680"/>
          <a:stretch/>
        </p:blipFill>
        <p:spPr>
          <a:xfrm>
            <a:off x="3999376" y="3151244"/>
            <a:ext cx="5567042" cy="294640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8" t="9308" r="31963" b="9594"/>
          <a:stretch/>
        </p:blipFill>
        <p:spPr>
          <a:xfrm>
            <a:off x="9810732" y="2640258"/>
            <a:ext cx="2034908" cy="3275638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2883" r="2881" b="2883"/>
          <a:stretch/>
        </p:blipFill>
        <p:spPr>
          <a:xfrm>
            <a:off x="634138" y="220582"/>
            <a:ext cx="1396221" cy="268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9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952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06376" y="1211148"/>
            <a:ext cx="7517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Ceftazidime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فيالات: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6000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فيال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405907" y="163515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الثالث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91" y="2799481"/>
            <a:ext cx="4978000" cy="331037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4" t="45656" r="8698" b="19394"/>
          <a:stretch/>
        </p:blipFill>
        <p:spPr>
          <a:xfrm>
            <a:off x="7245927" y="2702508"/>
            <a:ext cx="4195177" cy="340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311244" y="1446160"/>
            <a:ext cx="6728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Cefixime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وكبسولات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586023" y="107275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الثالث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t="7007" r="27475" b="5467"/>
          <a:stretch/>
        </p:blipFill>
        <p:spPr>
          <a:xfrm>
            <a:off x="2951026" y="3332307"/>
            <a:ext cx="2243455" cy="323474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4753" r="16836" b="17149"/>
          <a:stretch/>
        </p:blipFill>
        <p:spPr>
          <a:xfrm>
            <a:off x="5303514" y="3524021"/>
            <a:ext cx="3103418" cy="2618509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3" b="11653"/>
          <a:stretch/>
        </p:blipFill>
        <p:spPr>
          <a:xfrm>
            <a:off x="118685" y="3641790"/>
            <a:ext cx="2763069" cy="2466110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4" b="22626"/>
          <a:stretch/>
        </p:blipFill>
        <p:spPr>
          <a:xfrm>
            <a:off x="8478980" y="3626005"/>
            <a:ext cx="3603987" cy="2433400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t="14141" r="18727" b="10707"/>
          <a:stretch/>
        </p:blipFill>
        <p:spPr>
          <a:xfrm>
            <a:off x="118685" y="1107459"/>
            <a:ext cx="3311244" cy="2231491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9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88722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22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6199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908657" y="1291897"/>
            <a:ext cx="6728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Cefdinir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163515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الثالث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37" y="3109700"/>
            <a:ext cx="4630600" cy="297902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 t="12727" r="20550" b="32121"/>
          <a:stretch/>
        </p:blipFill>
        <p:spPr>
          <a:xfrm>
            <a:off x="807980" y="1946216"/>
            <a:ext cx="2517112" cy="411480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 r="27091"/>
          <a:stretch/>
        </p:blipFill>
        <p:spPr>
          <a:xfrm>
            <a:off x="9230870" y="2174833"/>
            <a:ext cx="2739458" cy="391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2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74269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908657" y="1291897"/>
            <a:ext cx="6728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Cefpodoxime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163515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الثالث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792" y="2714406"/>
            <a:ext cx="3810000" cy="341492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48485" r="17968" b="30742"/>
          <a:stretch/>
        </p:blipFill>
        <p:spPr>
          <a:xfrm>
            <a:off x="122752" y="3892725"/>
            <a:ext cx="3701963" cy="215156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46" y="3399399"/>
            <a:ext cx="4052432" cy="269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908657" y="1291897"/>
            <a:ext cx="6728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Cefepime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فيالات: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فيال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163515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 الجيل الرابع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1625" r="33807" b="20002"/>
          <a:stretch/>
        </p:blipFill>
        <p:spPr>
          <a:xfrm>
            <a:off x="9380720" y="2625556"/>
            <a:ext cx="2582147" cy="388970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t="1625" r="33949" b="19781"/>
          <a:stretch/>
        </p:blipFill>
        <p:spPr>
          <a:xfrm>
            <a:off x="6364333" y="2625556"/>
            <a:ext cx="2574874" cy="388970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5" b="9097"/>
          <a:stretch/>
        </p:blipFill>
        <p:spPr>
          <a:xfrm>
            <a:off x="263238" y="3053334"/>
            <a:ext cx="5659582" cy="3034147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36011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014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49601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89837" y="249375"/>
            <a:ext cx="7318385" cy="1052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وحيدات الباكتام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448822" y="2105893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Aztreonam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086679" y="4738678"/>
            <a:ext cx="3924700" cy="9698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حقناً فقط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91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86216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431403" y="277085"/>
            <a:ext cx="7318385" cy="1052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الكاربابينيمات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Carbapenems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381980" y="2563091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Imipenem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98796" y="2563091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Ertapenem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490388" y="2563091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Meropenem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128245" y="5112748"/>
            <a:ext cx="3924700" cy="9698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حقناً فقط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530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26398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500678" y="221665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الصادات الغليكوببتيدية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7800091" y="2105898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Bacitracin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65842" y="2105898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Vancomycin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693004" y="4295327"/>
            <a:ext cx="1981604" cy="7888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فموي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693004" y="5293273"/>
            <a:ext cx="1981604" cy="7888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حقني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8527253" y="4295327"/>
            <a:ext cx="1981604" cy="7888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موضعي فقط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451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1213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611518" y="138537"/>
            <a:ext cx="7318385" cy="12746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تركيب الجدار الخلوي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صادات البيتالاكتام</a:t>
            </a:r>
            <a:endParaRPr lang="en-US" sz="36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910931" y="171796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Penicillins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076682" y="171796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السيفالوسبورينات</a:t>
            </a:r>
            <a:endParaRPr lang="en-US" sz="28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Cephalosporins</a:t>
            </a:r>
            <a:endParaRPr lang="ar-SY" sz="28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910930" y="403167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وحيدات الباكتام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Monobactams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076682" y="403167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مجموعة الكاربابينيم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Carbapenems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48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53882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631557" y="1291897"/>
            <a:ext cx="6728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Vancomycin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336632" y="163515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الصادات الغليكوببتيدية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9310" r="10363" b="9098"/>
          <a:stretch/>
        </p:blipFill>
        <p:spPr>
          <a:xfrm>
            <a:off x="4058054" y="2683165"/>
            <a:ext cx="3875540" cy="332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0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46685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514767" y="1216191"/>
            <a:ext cx="901753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Bacitracin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Bacitracin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Neomycin + Polym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y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xin</a:t>
            </a: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مرهم عيني لعلاج الإنتانات العينية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364342" y="163517"/>
            <a:ext cx="7318385" cy="861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الصادات الغليكوببتيدية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835" y="3739959"/>
            <a:ext cx="3985398" cy="24053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060864" y="3218331"/>
            <a:ext cx="2787625" cy="247588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يستعمل باسيتراسين موضعياً فقط، فهو سام جهازياً (سمية كلوية شديدة)</a:t>
            </a:r>
            <a:endParaRPr lang="ar-SY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504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97219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611518" y="221665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صادات أخرى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097981" y="1939440"/>
            <a:ext cx="3248879" cy="17181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Fosfomycin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321128" y="1939440"/>
            <a:ext cx="3248879" cy="17181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Ticoplanin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321127" y="4148474"/>
            <a:ext cx="3248879" cy="17181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Daptomycin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097981" y="4145491"/>
            <a:ext cx="3248879" cy="17181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Cycloserine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79796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8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9" name="مستطيل 8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79525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611518" y="221665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Penicillins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01" y="1557940"/>
            <a:ext cx="8513618" cy="446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0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3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24" name="Straight Connector 164"/>
          <p:cNvCxnSpPr>
            <a:cxnSpLocks/>
          </p:cNvCxnSpPr>
          <p:nvPr/>
        </p:nvCxnSpPr>
        <p:spPr>
          <a:xfrm flipV="1">
            <a:off x="0" y="6071172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25" name="مستطيل 24"/>
          <p:cNvSpPr/>
          <p:nvPr/>
        </p:nvSpPr>
        <p:spPr>
          <a:xfrm>
            <a:off x="4626801" y="6151411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6" name="جدول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77635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611518" y="221665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Penicillins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910931" y="166254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 الطبيعية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076682" y="166254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 المقاومة لبيتالاكتاماز المكورات العنقودية</a:t>
            </a:r>
          </a:p>
        </p:txBody>
      </p:sp>
      <p:grpSp>
        <p:nvGrpSpPr>
          <p:cNvPr id="7" name="مجموعة 6"/>
          <p:cNvGrpSpPr/>
          <p:nvPr/>
        </p:nvGrpSpPr>
        <p:grpSpPr>
          <a:xfrm>
            <a:off x="8188035" y="3421348"/>
            <a:ext cx="2909455" cy="887730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8" name="مستطيل 7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مربع نص 8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Penicillin </a:t>
              </a:r>
              <a:r>
                <a:rPr lang="en-US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G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8188035" y="4487834"/>
            <a:ext cx="2909455" cy="887730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11" name="مستطيل 10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مربع نص 11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Penicillin V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3" name="مجموعة 12"/>
          <p:cNvGrpSpPr/>
          <p:nvPr/>
        </p:nvGrpSpPr>
        <p:grpSpPr>
          <a:xfrm>
            <a:off x="1339914" y="3421348"/>
            <a:ext cx="2909457" cy="597091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14" name="مستطيل 13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مربع نص 14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Methicillin</a:t>
              </a:r>
              <a:endPara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6" name="مجموعة 15"/>
          <p:cNvGrpSpPr/>
          <p:nvPr/>
        </p:nvGrpSpPr>
        <p:grpSpPr>
          <a:xfrm>
            <a:off x="1339911" y="4338530"/>
            <a:ext cx="2909457" cy="597091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17" name="مستطيل 16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مربع نص 17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Flucloxacillin</a:t>
              </a:r>
              <a:endPara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9" name="مجموعة 18"/>
          <p:cNvGrpSpPr/>
          <p:nvPr/>
        </p:nvGrpSpPr>
        <p:grpSpPr>
          <a:xfrm>
            <a:off x="1339911" y="5270031"/>
            <a:ext cx="2909457" cy="597091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20" name="مستطيل 19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1" name="مربع نص 20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Cloxacillin</a:t>
              </a:r>
              <a:endPara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03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2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22" name="مستطيل 2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3" name="جدول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49916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611518" y="221665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Penicillins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910931" y="1787244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 واسعة الطيف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076682" y="1787244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 الفعالة ضد الزوائف الزنجارية</a:t>
            </a:r>
          </a:p>
        </p:txBody>
      </p:sp>
      <p:grpSp>
        <p:nvGrpSpPr>
          <p:cNvPr id="7" name="مجموعة 6"/>
          <p:cNvGrpSpPr/>
          <p:nvPr/>
        </p:nvGrpSpPr>
        <p:grpSpPr>
          <a:xfrm>
            <a:off x="8188035" y="3546043"/>
            <a:ext cx="2909455" cy="956692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8" name="مستطيل 7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مربع نص 8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Ampicillin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8188035" y="4612529"/>
            <a:ext cx="2909455" cy="956692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11" name="مستطيل 10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مربع نص 11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Amoxicillin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3" name="مجموعة 12"/>
          <p:cNvGrpSpPr/>
          <p:nvPr/>
        </p:nvGrpSpPr>
        <p:grpSpPr>
          <a:xfrm>
            <a:off x="1339914" y="3546043"/>
            <a:ext cx="2909457" cy="956692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14" name="مستطيل 13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مربع نص 14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Piperacillin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6" name="مجموعة 15"/>
          <p:cNvGrpSpPr/>
          <p:nvPr/>
        </p:nvGrpSpPr>
        <p:grpSpPr>
          <a:xfrm>
            <a:off x="1339914" y="4612529"/>
            <a:ext cx="2909457" cy="956692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17" name="مستطيل 16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مربع نص 17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Carbenicillin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72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 18"/>
          <p:cNvSpPr/>
          <p:nvPr/>
        </p:nvSpPr>
        <p:spPr>
          <a:xfrm>
            <a:off x="4626801" y="622068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2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3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8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graphicFrame>
        <p:nvGraphicFramePr>
          <p:cNvPr id="20" name="جدول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30586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445258" y="221665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البنسلينات والسيفالوسبورينات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885740" y="1773385"/>
            <a:ext cx="8437419" cy="121919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طُوّرت مقاومة جرثومية عليها، عائدة لأنزيمات البيتالاكتاماز الجرثومية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← </a:t>
            </a:r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تشرك عادةً مع مثبطات البيتالاكتاماز</a:t>
            </a:r>
          </a:p>
        </p:txBody>
      </p:sp>
      <p:sp>
        <p:nvSpPr>
          <p:cNvPr id="6" name="سهم للأسفل 5"/>
          <p:cNvSpPr/>
          <p:nvPr/>
        </p:nvSpPr>
        <p:spPr>
          <a:xfrm>
            <a:off x="5857767" y="3089562"/>
            <a:ext cx="493364" cy="6206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4649723" y="3774248"/>
            <a:ext cx="2909457" cy="621542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8" name="مستطيل 7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مربع نص 8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Clavulanic acid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4649723" y="4547290"/>
            <a:ext cx="2909457" cy="621542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11" name="مستطيل 10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مربع نص 11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Sulbactam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3" name="مجموعة 12"/>
          <p:cNvGrpSpPr/>
          <p:nvPr/>
        </p:nvGrpSpPr>
        <p:grpSpPr>
          <a:xfrm>
            <a:off x="4649723" y="5303504"/>
            <a:ext cx="2909457" cy="621542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14" name="مستطيل 13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مربع نص 14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Tazobactam</a:t>
              </a:r>
              <a:endParaRPr lang="ar-SA" sz="28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23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1492</Words>
  <Application>Microsoft Office PowerPoint</Application>
  <PresentationFormat>شاشة عريضة</PresentationFormat>
  <Paragraphs>544</Paragraphs>
  <Slides>52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52</vt:i4>
      </vt:variant>
    </vt:vector>
  </HeadingPairs>
  <TitlesOfParts>
    <vt:vector size="61" baseType="lpstr">
      <vt:lpstr>SimSun</vt:lpstr>
      <vt:lpstr>Aller</vt:lpstr>
      <vt:lpstr>Arial</vt:lpstr>
      <vt:lpstr>Calibri</vt:lpstr>
      <vt:lpstr>Calibri Light</vt:lpstr>
      <vt:lpstr>GE Dinar Two</vt:lpstr>
      <vt:lpstr>Sakkal Majalla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 Fattouh</dc:creator>
  <cp:lastModifiedBy>Maher Fattouh</cp:lastModifiedBy>
  <cp:revision>196</cp:revision>
  <dcterms:created xsi:type="dcterms:W3CDTF">2021-03-08T16:52:47Z</dcterms:created>
  <dcterms:modified xsi:type="dcterms:W3CDTF">2023-05-14T21:01:26Z</dcterms:modified>
</cp:coreProperties>
</file>