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406" r:id="rId2"/>
    <p:sldId id="407" r:id="rId3"/>
    <p:sldId id="258" r:id="rId4"/>
    <p:sldId id="259" r:id="rId5"/>
    <p:sldId id="325" r:id="rId6"/>
    <p:sldId id="328" r:id="rId7"/>
    <p:sldId id="329" r:id="rId8"/>
    <p:sldId id="330" r:id="rId9"/>
    <p:sldId id="326" r:id="rId10"/>
    <p:sldId id="333" r:id="rId11"/>
    <p:sldId id="335" r:id="rId12"/>
    <p:sldId id="334" r:id="rId13"/>
    <p:sldId id="327" r:id="rId14"/>
    <p:sldId id="336" r:id="rId15"/>
    <p:sldId id="337" r:id="rId16"/>
    <p:sldId id="338" r:id="rId17"/>
    <p:sldId id="339" r:id="rId18"/>
    <p:sldId id="340" r:id="rId19"/>
    <p:sldId id="341" r:id="rId20"/>
    <p:sldId id="317" r:id="rId21"/>
    <p:sldId id="323" r:id="rId22"/>
    <p:sldId id="390" r:id="rId23"/>
    <p:sldId id="342" r:id="rId24"/>
    <p:sldId id="391" r:id="rId25"/>
    <p:sldId id="343" r:id="rId26"/>
    <p:sldId id="344" r:id="rId27"/>
    <p:sldId id="345" r:id="rId28"/>
    <p:sldId id="392" r:id="rId29"/>
    <p:sldId id="346" r:id="rId30"/>
    <p:sldId id="393" r:id="rId31"/>
    <p:sldId id="347" r:id="rId32"/>
    <p:sldId id="368" r:id="rId33"/>
    <p:sldId id="367" r:id="rId34"/>
    <p:sldId id="355" r:id="rId35"/>
    <p:sldId id="369" r:id="rId36"/>
    <p:sldId id="356" r:id="rId37"/>
    <p:sldId id="348" r:id="rId38"/>
    <p:sldId id="366" r:id="rId39"/>
    <p:sldId id="349" r:id="rId40"/>
    <p:sldId id="394" r:id="rId41"/>
    <p:sldId id="351" r:id="rId42"/>
    <p:sldId id="350" r:id="rId43"/>
    <p:sldId id="395" r:id="rId44"/>
    <p:sldId id="352" r:id="rId45"/>
    <p:sldId id="353" r:id="rId46"/>
    <p:sldId id="354" r:id="rId47"/>
    <p:sldId id="400" r:id="rId48"/>
    <p:sldId id="396" r:id="rId49"/>
    <p:sldId id="357" r:id="rId50"/>
    <p:sldId id="360" r:id="rId51"/>
    <p:sldId id="361" r:id="rId52"/>
    <p:sldId id="362" r:id="rId53"/>
    <p:sldId id="364" r:id="rId54"/>
    <p:sldId id="363" r:id="rId55"/>
    <p:sldId id="365" r:id="rId56"/>
    <p:sldId id="397" r:id="rId57"/>
    <p:sldId id="401" r:id="rId58"/>
    <p:sldId id="403" r:id="rId59"/>
    <p:sldId id="402" r:id="rId60"/>
    <p:sldId id="398" r:id="rId61"/>
    <p:sldId id="358" r:id="rId62"/>
    <p:sldId id="370" r:id="rId63"/>
    <p:sldId id="371" r:id="rId64"/>
    <p:sldId id="372" r:id="rId65"/>
    <p:sldId id="380" r:id="rId66"/>
    <p:sldId id="373" r:id="rId67"/>
    <p:sldId id="374" r:id="rId68"/>
    <p:sldId id="375" r:id="rId69"/>
    <p:sldId id="378" r:id="rId70"/>
    <p:sldId id="376" r:id="rId71"/>
    <p:sldId id="377" r:id="rId72"/>
    <p:sldId id="405" r:id="rId73"/>
    <p:sldId id="404" r:id="rId74"/>
    <p:sldId id="399" r:id="rId75"/>
    <p:sldId id="359" r:id="rId76"/>
    <p:sldId id="379" r:id="rId77"/>
    <p:sldId id="382" r:id="rId78"/>
    <p:sldId id="381" r:id="rId79"/>
    <p:sldId id="383" r:id="rId80"/>
    <p:sldId id="384" r:id="rId81"/>
    <p:sldId id="385" r:id="rId82"/>
    <p:sldId id="386" r:id="rId83"/>
    <p:sldId id="387" r:id="rId84"/>
    <p:sldId id="388" r:id="rId85"/>
    <p:sldId id="389" r:id="rId86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28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1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6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01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5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989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74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82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9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24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s://manara.edu.sy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manara.edu.sy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10" Type="http://schemas.openxmlformats.org/officeDocument/2006/relationships/hyperlink" Target="https://manara.edu.sy/" TargetMode="External"/><Relationship Id="rId4" Type="http://schemas.openxmlformats.org/officeDocument/2006/relationships/image" Target="../media/image54.jpg"/><Relationship Id="rId9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manara.edu.sy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emf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manara.edu.sy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7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nara.edu.sy/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image" Target="../media/image4.png"/><Relationship Id="rId7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Relationship Id="rId9" Type="http://schemas.openxmlformats.org/officeDocument/2006/relationships/hyperlink" Target="https://manara.edu.sy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2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gif"/><Relationship Id="rId5" Type="http://schemas.openxmlformats.org/officeDocument/2006/relationships/image" Target="../media/image90.jp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g"/><Relationship Id="rId4" Type="http://schemas.openxmlformats.org/officeDocument/2006/relationships/image" Target="../media/image109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115.jpeg"/><Relationship Id="rId4" Type="http://schemas.openxmlformats.org/officeDocument/2006/relationships/image" Target="../media/image114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116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g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121.png"/><Relationship Id="rId4" Type="http://schemas.openxmlformats.org/officeDocument/2006/relationships/image" Target="../media/image1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123.jpg"/><Relationship Id="rId4" Type="http://schemas.openxmlformats.org/officeDocument/2006/relationships/image" Target="../media/image12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125.jpg"/><Relationship Id="rId4" Type="http://schemas.openxmlformats.org/officeDocument/2006/relationships/image" Target="../media/image12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126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128.jpe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s://manara.edu.sy/" TargetMode="External"/><Relationship Id="rId3" Type="http://schemas.openxmlformats.org/officeDocument/2006/relationships/image" Target="../media/image88.png"/><Relationship Id="rId7" Type="http://schemas.openxmlformats.org/officeDocument/2006/relationships/image" Target="../media/image1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1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13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1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g"/><Relationship Id="rId5" Type="http://schemas.openxmlformats.org/officeDocument/2006/relationships/image" Target="../media/image136.jpe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1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g"/><Relationship Id="rId5" Type="http://schemas.openxmlformats.org/officeDocument/2006/relationships/image" Target="../media/image139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g"/><Relationship Id="rId5" Type="http://schemas.openxmlformats.org/officeDocument/2006/relationships/image" Target="../media/image149.jpg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g"/><Relationship Id="rId5" Type="http://schemas.openxmlformats.org/officeDocument/2006/relationships/image" Target="../media/image4.png"/><Relationship Id="rId4" Type="http://schemas.openxmlformats.org/officeDocument/2006/relationships/image" Target="../media/image15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588327" y="1330030"/>
            <a:ext cx="4475018" cy="4294910"/>
          </a:xfrm>
          <a:prstGeom prst="rect">
            <a:avLst/>
          </a:prstGeom>
        </p:spPr>
      </p:pic>
      <p:pic>
        <p:nvPicPr>
          <p:cNvPr id="2" name="Picture 289"/>
          <p:cNvPicPr/>
          <p:nvPr/>
        </p:nvPicPr>
        <p:blipFill>
          <a:blip r:embed="rId3" cstate="print"/>
          <a:srcRect/>
          <a:stretch/>
        </p:blipFill>
        <p:spPr>
          <a:xfrm>
            <a:off x="10848108" y="72602"/>
            <a:ext cx="1285124" cy="173343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02673" y="72602"/>
            <a:ext cx="10806545" cy="4023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جامعة المنارة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كلية: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الصيدلة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اسم المقرر: الملازمة </a:t>
            </a:r>
            <a:r>
              <a:rPr lang="en-US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2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 العملي، إعداد: د. علاء احمد</a:t>
            </a: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رقم </a:t>
            </a: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الجلسة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(</a:t>
            </a:r>
            <a:r>
              <a:rPr lang="en-US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4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)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عنوان الجلسة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الأدوية 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القلبية</a:t>
            </a:r>
            <a:r>
              <a:rPr lang="ar-SY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 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- الجزء </a:t>
            </a:r>
            <a:r>
              <a:rPr lang="ar-SY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الأول</a:t>
            </a:r>
          </a:p>
        </p:txBody>
      </p:sp>
      <p:cxnSp>
        <p:nvCxnSpPr>
          <p:cNvPr id="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5" name="مستطيل 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94910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1 | 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9" name="Picture 1"/>
          <p:cNvPicPr/>
          <p:nvPr/>
        </p:nvPicPr>
        <p:blipFill>
          <a:blip r:embed="rId5" cstate="print"/>
          <a:srcRect/>
          <a:stretch/>
        </p:blipFill>
        <p:spPr>
          <a:xfrm>
            <a:off x="3158837" y="4040181"/>
            <a:ext cx="5694216" cy="2102142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89708" y="5756928"/>
            <a:ext cx="1014152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الفصل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الدراسي</a:t>
            </a:r>
            <a:r>
              <a:rPr lang="ar-SY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العام الدراسي</a:t>
            </a:r>
            <a:endParaRPr lang="en-US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702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021161" y="1048614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Furosemide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422942" y="109245"/>
            <a:ext cx="7318385" cy="722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مدرات العروة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6" t="5479" r="19659" b="23158"/>
          <a:stretch/>
        </p:blipFill>
        <p:spPr>
          <a:xfrm>
            <a:off x="272556" y="4045189"/>
            <a:ext cx="4008751" cy="249416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/>
          <a:srcRect l="28810" t="26988" r="29449" b="22633"/>
          <a:stretch/>
        </p:blipFill>
        <p:spPr>
          <a:xfrm>
            <a:off x="128425" y="1036463"/>
            <a:ext cx="3958665" cy="268623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3" t="6666" r="12928" b="7475"/>
          <a:stretch/>
        </p:blipFill>
        <p:spPr>
          <a:xfrm>
            <a:off x="8539186" y="4249666"/>
            <a:ext cx="3519054" cy="247206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t="14278" r="11705" b="9811"/>
          <a:stretch/>
        </p:blipFill>
        <p:spPr>
          <a:xfrm>
            <a:off x="4309017" y="2532945"/>
            <a:ext cx="4100950" cy="32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64441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021161" y="1394981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Furosemide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أمبولات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IV/ IM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422942" y="178519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مدرات العروة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0" y="2667911"/>
            <a:ext cx="4251185" cy="330156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0" t="11634" r="20521" b="14218"/>
          <a:stretch/>
        </p:blipFill>
        <p:spPr>
          <a:xfrm>
            <a:off x="8025512" y="2450614"/>
            <a:ext cx="3491357" cy="359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2518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12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464509" y="1394981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Torsemide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422942" y="178519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مدرات العروة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9" y="1776930"/>
            <a:ext cx="4145326" cy="434358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6" t="34597" r="20259" b="22023"/>
          <a:stretch/>
        </p:blipFill>
        <p:spPr>
          <a:xfrm>
            <a:off x="5472545" y="3160568"/>
            <a:ext cx="5791201" cy="295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2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55033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المدرات الحافظة للبوتاسيوم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658047" y="2241263"/>
            <a:ext cx="469667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Spironolactone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6913438" y="2237385"/>
            <a:ext cx="469667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Eplerenone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58047" y="4521803"/>
            <a:ext cx="469667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Triamterene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6913438" y="4517925"/>
            <a:ext cx="469667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Amiloride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5017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75076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35181" y="139988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Spironolactone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المدرات الحافظة للبوتاسيوم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7" t="4242" r="9535" b="4040"/>
          <a:stretch/>
        </p:blipFill>
        <p:spPr>
          <a:xfrm>
            <a:off x="4121704" y="3072848"/>
            <a:ext cx="3920859" cy="298669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8" t="8475" r="17328" b="8750"/>
          <a:stretch/>
        </p:blipFill>
        <p:spPr>
          <a:xfrm>
            <a:off x="8194956" y="3159960"/>
            <a:ext cx="3823855" cy="2812472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8" y="3087383"/>
            <a:ext cx="3652369" cy="29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15258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49046" y="1301536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Eplerenone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المدرات الحافظة للبوتاسيوم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 t="14853" r="13353" b="14609"/>
          <a:stretch/>
        </p:blipFill>
        <p:spPr>
          <a:xfrm>
            <a:off x="3861155" y="2685180"/>
            <a:ext cx="4469688" cy="33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8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56477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49046" y="1301536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Amiloride 5 mg + Furosemide 40 mg</a:t>
            </a:r>
          </a:p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Tabs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مشاركة بين المدرات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 t="14853" r="12409" b="14853"/>
          <a:stretch/>
        </p:blipFill>
        <p:spPr>
          <a:xfrm>
            <a:off x="3837700" y="2712679"/>
            <a:ext cx="4516598" cy="32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9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16047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49046" y="144008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Triamterene 50 mg + Hydrochlorothiazide 25 mg</a:t>
            </a:r>
          </a:p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Tabs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مشاركة بين المدرات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23" y="2890586"/>
            <a:ext cx="4996740" cy="288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6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79487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49046" y="1218408"/>
            <a:ext cx="78939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Mannitol</a:t>
            </a:r>
          </a:p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Vials 20%</a:t>
            </a:r>
          </a:p>
          <a:p>
            <a:pPr algn="ctr"/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تسريب وريدي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المدرات الحلولية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2" t="5434" r="29830" b="2333"/>
          <a:stretch/>
        </p:blipFill>
        <p:spPr>
          <a:xfrm>
            <a:off x="5223152" y="3185901"/>
            <a:ext cx="1717964" cy="292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1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19953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49046" y="144008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Acetazolamide 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إنزيم الكاربونيك أنهيدراز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t="8971" r="8046" b="8234"/>
          <a:stretch/>
        </p:blipFill>
        <p:spPr>
          <a:xfrm>
            <a:off x="1676399" y="3273705"/>
            <a:ext cx="3594062" cy="268634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78" y="3336341"/>
            <a:ext cx="4811506" cy="262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8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5" name="مستطيل 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40557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673927"/>
              </p:ext>
            </p:extLst>
          </p:nvPr>
        </p:nvGraphicFramePr>
        <p:xfrm>
          <a:off x="256309" y="1856090"/>
          <a:ext cx="11679382" cy="2287178"/>
        </p:xfrm>
        <a:graphic>
          <a:graphicData uri="http://schemas.openxmlformats.org/drawingml/2006/table">
            <a:tbl>
              <a:tblPr rtl="1" firstRow="1" firstCol="1" bandRow="1"/>
              <a:tblGrid>
                <a:gridCol w="9667616">
                  <a:extLst>
                    <a:ext uri="{9D8B030D-6E8A-4147-A177-3AD203B41FA5}">
                      <a16:colId xmlns:a16="http://schemas.microsoft.com/office/drawing/2014/main" val="1106462193"/>
                    </a:ext>
                  </a:extLst>
                </a:gridCol>
                <a:gridCol w="2011766">
                  <a:extLst>
                    <a:ext uri="{9D8B030D-6E8A-4147-A177-3AD203B41FA5}">
                      <a16:colId xmlns:a16="http://schemas.microsoft.com/office/drawing/2014/main" val="220467161"/>
                    </a:ext>
                  </a:extLst>
                </a:gridCol>
              </a:tblGrid>
              <a:tr h="484481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العنوان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رقم </a:t>
                      </a:r>
                      <a:r>
                        <a:rPr lang="ar-SY" sz="32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الشريحة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538184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المدرات البولية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4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1890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خافضات ضغط الدم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20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00486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294600" y="325432"/>
            <a:ext cx="360279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Y" altLang="en-US" sz="3200" b="1" i="0" u="none" strike="noStrike" cap="none" normalizeH="0" baseline="0" dirty="0" smtClean="0">
                <a:ln>
                  <a:noFill/>
                </a:ln>
                <a:solidFill>
                  <a:srgbClr val="44546A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جدول المحتويات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Contents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56309" y="4523557"/>
            <a:ext cx="11679381" cy="129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ar-SY" sz="28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الغاية من الجلسة:</a:t>
            </a:r>
            <a:endParaRPr lang="en-US" sz="28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just"/>
            <a:r>
              <a:rPr lang="ar-SY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تعريف الطالب بأهم الأسماء التجارية للأدوية القلبية، وتذكيره بالاستطبابات ومضادات الاستطباب والتداخلات الدوائية لهذه الأدوية ليصبح قادراً على التعامل معها عندما ترد في الوصفات الطبية</a:t>
            </a:r>
          </a:p>
        </p:txBody>
      </p:sp>
    </p:spTree>
    <p:extLst>
      <p:ext uri="{BB962C8B-B14F-4D97-AF65-F5344CB8AC3E}">
        <p14:creationId xmlns:p14="http://schemas.microsoft.com/office/powerpoint/2010/main" val="249465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50395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220452" y="166658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303812" y="1537857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المدرات البولية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195938" y="1537857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المؤثرة على الجهاز العصبي الودّي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8478976" y="4059387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CCBs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(موسعات وعائية)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371102" y="4059387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الإنزيم القالب للأنجيوتنسين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63228" y="4059387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الأنجيوتنسين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ARBs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7199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5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6" name="مستطيل 1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6288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6303812" y="163483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حالّات الودّي المؤثرة مركزياً</a:t>
            </a:r>
          </a:p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(مقلدات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α2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195938" y="163483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</a:p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غير الانتقائية</a:t>
            </a:r>
          </a:p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β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β2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8478976" y="410095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</a:p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غير الانتقائية</a:t>
            </a:r>
          </a:p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β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</a:t>
            </a:r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α1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371102" y="410095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</a:p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الانتقائية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β</a:t>
            </a:r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63228" y="410095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</a:t>
            </a:r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α1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424549" y="230263"/>
            <a:ext cx="7342900" cy="84514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المؤثرة على الجهاز العصبي الودّي</a:t>
            </a:r>
          </a:p>
        </p:txBody>
      </p:sp>
    </p:spTree>
    <p:extLst>
      <p:ext uri="{BB962C8B-B14F-4D97-AF65-F5344CB8AC3E}">
        <p14:creationId xmlns:p14="http://schemas.microsoft.com/office/powerpoint/2010/main" val="164316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7" name="مستطيل 16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9" name="جدول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53795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378510" y="2241273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Methyldopa</a:t>
            </a:r>
            <a:endParaRPr lang="ar-SY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169716" y="2241273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Clonidine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378509" y="4669379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Guanabenz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7169715" y="4669378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Guanafacine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510051" y="724967"/>
            <a:ext cx="6787137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حالّات الودّي المؤثرة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مركزياً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(مقلدات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el-GR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α2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783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88209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6" y="1744884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Methyldopa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510051" y="724967"/>
            <a:ext cx="6787137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حالّات الودّي المؤثرة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مركزياً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(مقلدات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el-GR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α2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1" t="38991" r="14657" b="26060"/>
          <a:stretch/>
        </p:blipFill>
        <p:spPr>
          <a:xfrm>
            <a:off x="138561" y="2904058"/>
            <a:ext cx="4190970" cy="232384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t="17059" r="14942" b="20160"/>
          <a:stretch/>
        </p:blipFill>
        <p:spPr>
          <a:xfrm>
            <a:off x="8035640" y="1949542"/>
            <a:ext cx="4031673" cy="267118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t="14123" r="12220" b="13880"/>
          <a:stretch/>
        </p:blipFill>
        <p:spPr>
          <a:xfrm>
            <a:off x="4637803" y="3668251"/>
            <a:ext cx="3314677" cy="243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65084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378510" y="2241273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Propranolol</a:t>
            </a:r>
            <a:endParaRPr lang="ar-SY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169716" y="2241273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Nadolol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378509" y="4669379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Pindolol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7169715" y="4669378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Penbutolol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بيتا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غير الانتقائية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β1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el-GR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β2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513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9149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6" y="157862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Propranolol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غير الانتقائية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β1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</a:t>
            </a:r>
            <a:r>
              <a:rPr lang="el-GR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β2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2"/>
          <a:stretch/>
        </p:blipFill>
        <p:spPr>
          <a:xfrm>
            <a:off x="6407721" y="2889793"/>
            <a:ext cx="3642970" cy="3215791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t="17043" r="28267" b="7397"/>
          <a:stretch/>
        </p:blipFill>
        <p:spPr>
          <a:xfrm>
            <a:off x="1804544" y="3197156"/>
            <a:ext cx="4084174" cy="290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5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05389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6" y="1744884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Propranolol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غير الانتقائية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β1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</a:t>
            </a:r>
            <a:r>
              <a:rPr lang="el-GR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β2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t="14976" r="7384" b="14210"/>
          <a:stretch/>
        </p:blipFill>
        <p:spPr>
          <a:xfrm>
            <a:off x="3911488" y="3283900"/>
            <a:ext cx="4122809" cy="240605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6" t="7879" r="15315" b="16566"/>
          <a:stretch/>
        </p:blipFill>
        <p:spPr>
          <a:xfrm>
            <a:off x="8009000" y="2315257"/>
            <a:ext cx="4043365" cy="379954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t="10909" r="11516" b="7677"/>
          <a:stretch/>
        </p:blipFill>
        <p:spPr>
          <a:xfrm>
            <a:off x="115680" y="2329109"/>
            <a:ext cx="3752403" cy="379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24245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6" y="1744884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Nadolol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غير الانتقائية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β1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</a:t>
            </a:r>
            <a:r>
              <a:rPr lang="el-GR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β2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855"/>
          <a:stretch/>
        </p:blipFill>
        <p:spPr>
          <a:xfrm>
            <a:off x="6082136" y="3230093"/>
            <a:ext cx="4572000" cy="2388177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4" b="49855"/>
          <a:stretch/>
        </p:blipFill>
        <p:spPr>
          <a:xfrm>
            <a:off x="1163783" y="3230093"/>
            <a:ext cx="4627418" cy="238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9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66867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378510" y="2241273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Carvedilol</a:t>
            </a:r>
            <a:endParaRPr lang="ar-SY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169716" y="2241273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Labetalol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4239488" y="4587925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Celiprolol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غير الانتقائية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</a:t>
            </a:r>
            <a:r>
              <a:rPr lang="el-GR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</a:t>
            </a:r>
            <a:r>
              <a:rPr lang="el-GR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α1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094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54954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6" y="1620192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Carvedilol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3.125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6.25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غير الانتقائية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</a:t>
            </a:r>
            <a:r>
              <a:rPr lang="el-GR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</a:t>
            </a:r>
            <a:r>
              <a:rPr lang="el-GR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α1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8" t="19127" r="13928" b="17835"/>
          <a:stretch/>
        </p:blipFill>
        <p:spPr>
          <a:xfrm>
            <a:off x="1058317" y="3298873"/>
            <a:ext cx="4537326" cy="289818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" b="9362"/>
          <a:stretch/>
        </p:blipFill>
        <p:spPr>
          <a:xfrm>
            <a:off x="7104196" y="2967148"/>
            <a:ext cx="3835519" cy="317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2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2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21" name="مستطيل 2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22" name="جدول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91119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8437412" y="171796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المدرات البولية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329538" y="171796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8437411" y="4142517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قصور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القلب وأدوية الذبحة الصدرية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4329537" y="4142517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شحوم الدم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21664" y="171796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اللانظميات القلبية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21663" y="4142517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المؤثرة على الدم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888664" y="148315"/>
            <a:ext cx="6317673" cy="96330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الأدوية القلبية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94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93371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378510" y="2241273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Atenolol</a:t>
            </a:r>
            <a:endParaRPr lang="ar-SY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169716" y="2241273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Metoprolol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378509" y="4669379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Bisoprolol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7169715" y="4669378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Nebivolol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الانتقائية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2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669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75747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6" y="1744884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Atenolol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الانتقائية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7" t="13798" r="12164" b="19437"/>
          <a:stretch/>
        </p:blipFill>
        <p:spPr>
          <a:xfrm>
            <a:off x="8271168" y="2563146"/>
            <a:ext cx="3740727" cy="354560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r="6946"/>
          <a:stretch/>
        </p:blipFill>
        <p:spPr>
          <a:xfrm>
            <a:off x="166249" y="3146470"/>
            <a:ext cx="4128655" cy="296227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" t="19394" r="5959" b="22627"/>
          <a:stretch/>
        </p:blipFill>
        <p:spPr>
          <a:xfrm>
            <a:off x="4502723" y="3595669"/>
            <a:ext cx="3573656" cy="236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40465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الانتقائية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848394" y="1565558"/>
            <a:ext cx="84952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Atenolol</a:t>
            </a:r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Atenolol (50 - 100)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Chlortalidone (25) mg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5440" b="3690"/>
          <a:stretch/>
        </p:blipFill>
        <p:spPr>
          <a:xfrm>
            <a:off x="7488374" y="3214247"/>
            <a:ext cx="1759906" cy="291711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11445" r="6737"/>
          <a:stretch/>
        </p:blipFill>
        <p:spPr>
          <a:xfrm>
            <a:off x="2854032" y="3410009"/>
            <a:ext cx="3782296" cy="272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6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87492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الانتقائية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848394" y="1551703"/>
            <a:ext cx="84952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Atenolol</a:t>
            </a:r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Atenolol (100)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HCTZ (25) mg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7778" r="6364" b="24444"/>
          <a:stretch/>
        </p:blipFill>
        <p:spPr>
          <a:xfrm>
            <a:off x="3934684" y="3261513"/>
            <a:ext cx="4322627" cy="283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1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499463" y="1744884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Metoprolol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الانتقائية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8" y="1676352"/>
            <a:ext cx="2499155" cy="249915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2" b="8283"/>
          <a:stretch/>
        </p:blipFill>
        <p:spPr>
          <a:xfrm>
            <a:off x="6399153" y="4011230"/>
            <a:ext cx="5655951" cy="2698912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16069" r="9007" b="18744"/>
          <a:stretch/>
        </p:blipFill>
        <p:spPr>
          <a:xfrm>
            <a:off x="201394" y="4236622"/>
            <a:ext cx="3690648" cy="243619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79"/>
          <a:stretch/>
        </p:blipFill>
        <p:spPr>
          <a:xfrm>
            <a:off x="7653037" y="1717174"/>
            <a:ext cx="4268516" cy="2235525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8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8220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60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31787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الانتقائية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848394" y="1593268"/>
            <a:ext cx="84952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Metoprolol</a:t>
            </a:r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Metoprolol (50 - 100)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HCTZ (25) mg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22837" r="4748" b="7815"/>
          <a:stretch/>
        </p:blipFill>
        <p:spPr>
          <a:xfrm>
            <a:off x="3670963" y="3283911"/>
            <a:ext cx="4379018" cy="27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4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95726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6" y="1744884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Metoprolol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حقن وريدي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الانتقائية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2" t="10101" r="16823" b="4848"/>
          <a:stretch/>
        </p:blipFill>
        <p:spPr>
          <a:xfrm>
            <a:off x="3984257" y="3070457"/>
            <a:ext cx="3838721" cy="29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6" y="139851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Bisoprolol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الانتقائية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t="14993" r="14315" b="17834"/>
          <a:stretch/>
        </p:blipFill>
        <p:spPr>
          <a:xfrm>
            <a:off x="180105" y="3990252"/>
            <a:ext cx="4073238" cy="267434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4" r="8722"/>
          <a:stretch/>
        </p:blipFill>
        <p:spPr>
          <a:xfrm>
            <a:off x="8007923" y="3653178"/>
            <a:ext cx="3990108" cy="302527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14" y="4486946"/>
            <a:ext cx="3061477" cy="2260783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29394" r="24657" b="27509"/>
          <a:stretch/>
        </p:blipFill>
        <p:spPr>
          <a:xfrm>
            <a:off x="270164" y="1849764"/>
            <a:ext cx="3602177" cy="1960369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3" b="38990"/>
          <a:stretch/>
        </p:blipFill>
        <p:spPr>
          <a:xfrm>
            <a:off x="8251233" y="1630937"/>
            <a:ext cx="3857625" cy="2105891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6" t="5402" r="21477" b="23682"/>
          <a:stretch/>
        </p:blipFill>
        <p:spPr>
          <a:xfrm>
            <a:off x="4541491" y="2444994"/>
            <a:ext cx="3075322" cy="1919095"/>
          </a:xfrm>
          <a:prstGeom prst="rect">
            <a:avLst/>
          </a:prstGeom>
        </p:spPr>
      </p:pic>
      <p:cxnSp>
        <p:nvCxnSpPr>
          <p:cNvPr id="16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7" name="مستطيل 16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10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8" name="جدول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93098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26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الانتقائية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848394" y="1593268"/>
            <a:ext cx="849520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Bisoprolol</a:t>
            </a:r>
          </a:p>
          <a:p>
            <a:pPr algn="ctr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Bisoprolol (2.5 - 5 - 10)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HCTZ (6.25) mg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t="4194" r="8017" b="4101"/>
          <a:stretch/>
        </p:blipFill>
        <p:spPr>
          <a:xfrm>
            <a:off x="241448" y="3912507"/>
            <a:ext cx="3956481" cy="2724360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t="3449" r="15594"/>
          <a:stretch/>
        </p:blipFill>
        <p:spPr>
          <a:xfrm>
            <a:off x="8423533" y="3531706"/>
            <a:ext cx="3602182" cy="317648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9" r="2910"/>
          <a:stretch/>
        </p:blipFill>
        <p:spPr>
          <a:xfrm>
            <a:off x="4299757" y="3873573"/>
            <a:ext cx="3952690" cy="2597645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80826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2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13079" r="8072" b="12567"/>
          <a:stretch/>
        </p:blipFill>
        <p:spPr>
          <a:xfrm>
            <a:off x="6754084" y="2460301"/>
            <a:ext cx="5181600" cy="367068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6" y="1731029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Nebivolol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الانتقائية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(حاصرات </a:t>
            </a:r>
            <a:r>
              <a:rPr lang="el-GR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4"/>
          <a:stretch/>
        </p:blipFill>
        <p:spPr>
          <a:xfrm>
            <a:off x="904792" y="3213952"/>
            <a:ext cx="4037034" cy="2579023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98811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84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09863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220452" y="166658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المدرات البولية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303812" y="1510146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التيازيدات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195938" y="1510146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مدرات العروة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8478976" y="408709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المدرات الحافظة للبوتاسيوم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371102" y="408709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المدرات الحلولية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63228" y="408709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إنزيم الكاربونيك أنهيدراز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377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7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8" name="مستطيل 17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9" name="جدول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5235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378510" y="2241273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Prazosin</a:t>
            </a:r>
            <a:endParaRPr lang="ar-SY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169716" y="2241273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Terazosin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4239488" y="4205445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Doxazosin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739338" y="731641"/>
            <a:ext cx="8328558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ألفا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في الأوعية وعنق المثانة والبروستات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651164" y="5522580"/>
            <a:ext cx="11055927" cy="5040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بالإضافة لتأثيرها الخافض للضغط، تستخدم أيضاً لعلاج ضخامة البروستات الحميدة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00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3031" r="5152" b="23636"/>
          <a:stretch/>
        </p:blipFill>
        <p:spPr>
          <a:xfrm>
            <a:off x="3433174" y="3373875"/>
            <a:ext cx="4940887" cy="2951118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60215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6" y="1731029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Terazosin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739338" y="731641"/>
            <a:ext cx="8328558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ألفا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في الأوعية وعنق المثانة والبروستات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938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01443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6" y="1731029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Doxazosin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607" y="3100227"/>
            <a:ext cx="3405057" cy="2971948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1739338" y="731641"/>
            <a:ext cx="8328558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ألفا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في الأوعية وعنق المثانة والبروستات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234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01262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378510" y="2130435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Tamsulosin</a:t>
            </a:r>
            <a:endParaRPr lang="ar-SY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169716" y="2130435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Silodosin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4239488" y="4247009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Alfuzosin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917857" y="276814"/>
            <a:ext cx="8328558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ألفا 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في عنق المثانة والبروستات فقط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651164" y="5564140"/>
            <a:ext cx="11055927" cy="5040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تستخدم فقط لعلاج ضخامة البروستات الحميدة، وليس لها تأثير خافض لضغط الدم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9406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6" y="1218410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Tamsulosin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0.4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1829988" y="277440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ألفا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في عنق المثانة والبروستات فقط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6" t="9091" r="14364" b="9819"/>
          <a:stretch/>
        </p:blipFill>
        <p:spPr>
          <a:xfrm>
            <a:off x="623645" y="1607128"/>
            <a:ext cx="2743198" cy="220842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5" t="24225" r="31203" b="11563"/>
          <a:stretch/>
        </p:blipFill>
        <p:spPr>
          <a:xfrm>
            <a:off x="8648988" y="2447600"/>
            <a:ext cx="3172690" cy="375264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48" y="3685534"/>
            <a:ext cx="4281487" cy="2327799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13750" r="11212" b="4432"/>
          <a:stretch/>
        </p:blipFill>
        <p:spPr>
          <a:xfrm>
            <a:off x="293940" y="3685534"/>
            <a:ext cx="3072096" cy="2997166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8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34613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816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08525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5" y="1269119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Silodosin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5" t="21010" r="5151" b="8687"/>
          <a:stretch/>
        </p:blipFill>
        <p:spPr>
          <a:xfrm>
            <a:off x="672501" y="2847439"/>
            <a:ext cx="3456947" cy="278476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t="12525" r="8027" b="3636"/>
          <a:stretch/>
        </p:blipFill>
        <p:spPr>
          <a:xfrm>
            <a:off x="7355797" y="2794870"/>
            <a:ext cx="4163701" cy="283733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1829988" y="277440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ألفا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في عنق المثانة والبروستات فقط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410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56550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5" y="117956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Alfuzosin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14367" r="12408" b="14608"/>
          <a:stretch/>
        </p:blipFill>
        <p:spPr>
          <a:xfrm>
            <a:off x="6724583" y="2690055"/>
            <a:ext cx="4655128" cy="342392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6" t="15096" r="12219" b="15096"/>
          <a:stretch/>
        </p:blipFill>
        <p:spPr>
          <a:xfrm>
            <a:off x="481680" y="2690055"/>
            <a:ext cx="4843597" cy="3423922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829988" y="277440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ألفا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في عنق المثانة والبروستات فقط</a:t>
            </a:r>
            <a:endParaRPr lang="el-GR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748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46502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378510" y="2241273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Verapamil</a:t>
            </a:r>
            <a:endParaRPr lang="ar-SY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169716" y="2241273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مركبات الديهيدروبيريدين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4239488" y="4504391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Diltiazem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829988" y="724967"/>
            <a:ext cx="8147261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CCBs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3874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9864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378510" y="3017124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Nifedipine</a:t>
            </a:r>
            <a:endParaRPr lang="ar-SY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169716" y="3017124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Amlodipine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4239488" y="5280242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Felodipine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829988" y="724967"/>
            <a:ext cx="8147261" cy="17134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CCBs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36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مركبات الديهيدروبيريدين</a:t>
            </a:r>
          </a:p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(موسعات 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وعائية)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587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5" y="159520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Nifedipine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CCBs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(موسعات وعائية)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8" b="5051"/>
          <a:stretch/>
        </p:blipFill>
        <p:spPr>
          <a:xfrm>
            <a:off x="7458934" y="2745057"/>
            <a:ext cx="3584647" cy="339702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8"/>
          <a:stretch/>
        </p:blipFill>
        <p:spPr>
          <a:xfrm>
            <a:off x="677363" y="2769676"/>
            <a:ext cx="4920140" cy="3497209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39225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48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التيازيدات </a:t>
            </a:r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Thiazides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378510" y="1978032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Hydrochlorothiazide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169716" y="1978032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Chlortalidone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12604" y="4950062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Indapamide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4225625" y="3464047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Metolazone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7938646" y="4950062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Pindroflumethiazide</a:t>
            </a:r>
          </a:p>
        </p:txBody>
      </p:sp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55720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10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5" y="1816879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Amlodipine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CCBs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(موسعات وعائية)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6" t="4646" r="9827" b="3098"/>
          <a:stretch/>
        </p:blipFill>
        <p:spPr>
          <a:xfrm>
            <a:off x="111782" y="1537848"/>
            <a:ext cx="3207596" cy="288581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6578" r="5098" b="7428"/>
          <a:stretch/>
        </p:blipFill>
        <p:spPr>
          <a:xfrm>
            <a:off x="8104909" y="1593268"/>
            <a:ext cx="3782291" cy="253538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1" t="8155" r="21313" b="58840"/>
          <a:stretch/>
        </p:blipFill>
        <p:spPr>
          <a:xfrm>
            <a:off x="8468104" y="4103710"/>
            <a:ext cx="3242317" cy="2258332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23726" r="6171" b="11462"/>
          <a:stretch/>
        </p:blipFill>
        <p:spPr>
          <a:xfrm>
            <a:off x="3656503" y="3427433"/>
            <a:ext cx="4475018" cy="2537731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1" t="27489" r="4832" b="29378"/>
          <a:stretch/>
        </p:blipFill>
        <p:spPr>
          <a:xfrm>
            <a:off x="215932" y="4374243"/>
            <a:ext cx="3228110" cy="1898074"/>
          </a:xfrm>
          <a:prstGeom prst="rect">
            <a:avLst/>
          </a:prstGeom>
        </p:spPr>
      </p:pic>
      <p:cxnSp>
        <p:nvCxnSpPr>
          <p:cNvPr id="15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6" name="مستطيل 1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9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80830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23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CCBs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(موسعات وعائية)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848394" y="1593268"/>
            <a:ext cx="849520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Amlodipine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Amlodipine (2.5 - 5 - 10)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Benazepril (10 - 20) mg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7070" r="11671" b="6263"/>
          <a:stretch/>
        </p:blipFill>
        <p:spPr>
          <a:xfrm>
            <a:off x="133013" y="3746268"/>
            <a:ext cx="3934691" cy="2762656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t="6465" r="11420" b="6263"/>
          <a:stretch/>
        </p:blipFill>
        <p:spPr>
          <a:xfrm>
            <a:off x="4132030" y="3746268"/>
            <a:ext cx="3907367" cy="2762656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6666" r="11295" b="5455"/>
          <a:stretch/>
        </p:blipFill>
        <p:spPr>
          <a:xfrm>
            <a:off x="8139129" y="3746268"/>
            <a:ext cx="3899473" cy="2762656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7" name="مستطيل 16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8" name="جدول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65552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2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CCBs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(موسعات وعائية)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58140" y="1593268"/>
            <a:ext cx="849520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Amlodipine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Amlodipine (5 - 10)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Valsartan (80 - 160) mg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4"/>
          <a:stretch/>
        </p:blipFill>
        <p:spPr>
          <a:xfrm>
            <a:off x="164992" y="3619070"/>
            <a:ext cx="3329989" cy="277588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29697" b="37172"/>
          <a:stretch/>
        </p:blipFill>
        <p:spPr>
          <a:xfrm>
            <a:off x="3747720" y="3619070"/>
            <a:ext cx="4311794" cy="267632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72" y="1769124"/>
            <a:ext cx="3563678" cy="4788692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52032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71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CCBs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(موسعات وعائية)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58140" y="1593268"/>
            <a:ext cx="849520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Amlodipine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Amlodipine (5 - 10)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Valsartan (80 - 160) mg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9" b="44647"/>
          <a:stretch/>
        </p:blipFill>
        <p:spPr>
          <a:xfrm>
            <a:off x="4335028" y="4180391"/>
            <a:ext cx="3857625" cy="195349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0" t="5691" r="19958" b="3266"/>
          <a:stretch/>
        </p:blipFill>
        <p:spPr>
          <a:xfrm>
            <a:off x="8651187" y="3392486"/>
            <a:ext cx="3295929" cy="322905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1" t="22137" r="19257" b="48326"/>
          <a:stretch/>
        </p:blipFill>
        <p:spPr>
          <a:xfrm>
            <a:off x="8488100" y="1610175"/>
            <a:ext cx="3459016" cy="160574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8" t="10187" r="11427" b="3000"/>
          <a:stretch/>
        </p:blipFill>
        <p:spPr>
          <a:xfrm>
            <a:off x="244883" y="3963238"/>
            <a:ext cx="3851563" cy="25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CCBs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(موسعات وعائية)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612469" y="1676566"/>
            <a:ext cx="1096706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Amlodipine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Amlodipine (5 - 10)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Valsartan (160 - 320) mg + HCTZ (12.5 - 25) mg 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4" t="6666" r="12174" b="6060"/>
          <a:stretch/>
        </p:blipFill>
        <p:spPr>
          <a:xfrm>
            <a:off x="8172448" y="3796082"/>
            <a:ext cx="3463637" cy="2477304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3" t="6061" r="12174" b="5657"/>
          <a:stretch/>
        </p:blipFill>
        <p:spPr>
          <a:xfrm>
            <a:off x="595542" y="3796082"/>
            <a:ext cx="3424009" cy="2477304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t="6263" r="12174" b="6868"/>
          <a:stretch/>
        </p:blipFill>
        <p:spPr>
          <a:xfrm>
            <a:off x="4350904" y="3796082"/>
            <a:ext cx="3462464" cy="247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CCBs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(موسعات وعائية)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598606" y="1480914"/>
            <a:ext cx="1096706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Amlodipine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Amlodipine (5 - 10)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Valsartan (160 - 320) mg + HCTZ (12.5 - 25) mg 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" t="4444" r="2952" b="53939"/>
          <a:stretch/>
        </p:blipFill>
        <p:spPr>
          <a:xfrm>
            <a:off x="7492439" y="3358338"/>
            <a:ext cx="3894708" cy="326142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2" t="11221" r="3093" b="7417"/>
          <a:stretch/>
        </p:blipFill>
        <p:spPr>
          <a:xfrm>
            <a:off x="1246211" y="3350806"/>
            <a:ext cx="4004595" cy="32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4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5" y="159520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Felodipine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CCBs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(موسعات وعائية)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t="17052" r="15673" b="20160"/>
          <a:stretch/>
        </p:blipFill>
        <p:spPr>
          <a:xfrm>
            <a:off x="3327970" y="3008349"/>
            <a:ext cx="5151294" cy="33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8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5" y="1525928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Verapamil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(مديد)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SY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مثبط قلبي وموسع وعائي)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مستطيل 10"/>
          <p:cNvSpPr/>
          <p:nvPr/>
        </p:nvSpPr>
        <p:spPr>
          <a:xfrm>
            <a:off x="1358339" y="704634"/>
            <a:ext cx="9090557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CCBs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10231" r="11653" b="7313"/>
          <a:stretch/>
        </p:blipFill>
        <p:spPr>
          <a:xfrm>
            <a:off x="992187" y="3288533"/>
            <a:ext cx="4059381" cy="339785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34547" r="2449" b="19393"/>
          <a:stretch/>
        </p:blipFill>
        <p:spPr>
          <a:xfrm>
            <a:off x="6941120" y="4260447"/>
            <a:ext cx="4987641" cy="2429877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3" t="29899" r="18781" b="17576"/>
          <a:stretch/>
        </p:blipFill>
        <p:spPr>
          <a:xfrm>
            <a:off x="8901547" y="1588065"/>
            <a:ext cx="3027215" cy="260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6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5" y="159520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Verapamil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أمبولات حقن وريدي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t="1961" r="11653" b="3664"/>
          <a:stretch/>
        </p:blipFill>
        <p:spPr>
          <a:xfrm>
            <a:off x="4067889" y="2997580"/>
            <a:ext cx="3671455" cy="354359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1358339" y="704634"/>
            <a:ext cx="9090557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CCBs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78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5" y="1581348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Diltiazem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90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180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SY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(مثبط قلبي وموسع وعائي)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CCBs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7" t="4849" b="48687"/>
          <a:stretch/>
        </p:blipFill>
        <p:spPr>
          <a:xfrm>
            <a:off x="6414648" y="3427598"/>
            <a:ext cx="5500259" cy="298363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22222" r="5960" b="25858"/>
          <a:stretch/>
        </p:blipFill>
        <p:spPr>
          <a:xfrm>
            <a:off x="278663" y="3358064"/>
            <a:ext cx="5320146" cy="315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56045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021161" y="1394981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Hydrochlorothiazide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422942" y="178519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التيازيدات </a:t>
            </a:r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Thiazides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t="42423" r="13644" b="23233"/>
          <a:stretch/>
        </p:blipFill>
        <p:spPr>
          <a:xfrm>
            <a:off x="734291" y="3002755"/>
            <a:ext cx="4835237" cy="2355272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84" y="3072332"/>
            <a:ext cx="5170941" cy="221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5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7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21" name="مستطيل 2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22" name="جدول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77427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678864" y="1744367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Captopril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758530" y="1744366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Fosinopril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678864" y="5351493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Enalapril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678864" y="3547930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Ramipril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7758529" y="5351494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Lisinopril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829987" y="752677"/>
            <a:ext cx="8147261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الإنزيم القالب للأنجيوتنسين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7758529" y="3547930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Perindopril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4913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1003" y="2005352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Captopril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الإنزيم القالب للأنجيوتنسين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2" r="9527" b="34253"/>
          <a:stretch/>
        </p:blipFill>
        <p:spPr>
          <a:xfrm>
            <a:off x="7111751" y="1759042"/>
            <a:ext cx="3542385" cy="2272343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 b="46464"/>
          <a:stretch/>
        </p:blipFill>
        <p:spPr>
          <a:xfrm>
            <a:off x="1510136" y="4048920"/>
            <a:ext cx="9144000" cy="256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4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الإنزيم القالب للأنجيوتنسين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20087" y="1496290"/>
            <a:ext cx="1096706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Captopril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Captopril (50)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HCTZ (25) mg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2" t="15395" r="32292" b="20280"/>
          <a:stretch/>
        </p:blipFill>
        <p:spPr>
          <a:xfrm>
            <a:off x="2081880" y="3239826"/>
            <a:ext cx="2123702" cy="3421518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3" t="17835" r="14316" b="18868"/>
          <a:stretch/>
        </p:blipFill>
        <p:spPr>
          <a:xfrm>
            <a:off x="5172291" y="3676796"/>
            <a:ext cx="4311138" cy="277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4" y="1839418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Enalapril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الإنزيم القالب للأنجيوتنسين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26859" r="4323" b="28434"/>
          <a:stretch/>
        </p:blipFill>
        <p:spPr>
          <a:xfrm>
            <a:off x="6073624" y="3487941"/>
            <a:ext cx="5273235" cy="210929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23" y="3381171"/>
            <a:ext cx="4067252" cy="265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5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الإنزيم القالب للأنجيوتنسين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20087" y="1496290"/>
            <a:ext cx="1096706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Enalapril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Enalapril (10)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HCTZ (25) mg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5" t="30008" r="13764" b="14895"/>
          <a:stretch/>
        </p:blipFill>
        <p:spPr>
          <a:xfrm>
            <a:off x="420087" y="3710100"/>
            <a:ext cx="4267190" cy="270564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 t="5860" r="12300" b="6666"/>
          <a:stretch/>
        </p:blipFill>
        <p:spPr>
          <a:xfrm>
            <a:off x="6823344" y="3404542"/>
            <a:ext cx="4350326" cy="30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7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الإنزيم القالب للأنجيوتنسين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20087" y="1496290"/>
            <a:ext cx="1096706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Enalapril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Enalapril (20)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HCTZ (12.5) mg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4" t="7070" r="12299" b="5858"/>
          <a:stretch/>
        </p:blipFill>
        <p:spPr>
          <a:xfrm>
            <a:off x="3816926" y="3386048"/>
            <a:ext cx="4558145" cy="32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2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4" y="1839418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Ramipril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الإنزيم القالب للأنجيوتنسين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15720" r="7386" b="17235"/>
          <a:stretch/>
        </p:blipFill>
        <p:spPr>
          <a:xfrm>
            <a:off x="704712" y="3426979"/>
            <a:ext cx="4634331" cy="263754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t="14399" r="7979" b="5345"/>
          <a:stretch/>
        </p:blipFill>
        <p:spPr>
          <a:xfrm>
            <a:off x="6727964" y="3188908"/>
            <a:ext cx="4618895" cy="2919716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84818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159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الإنزيم القالب للأنجيوتنسين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20087" y="1496290"/>
            <a:ext cx="109670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Ramipril</a:t>
            </a:r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Ramipril (2.5 - 5)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HCTZ (12.5) mg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22869" r="7103" b="27983"/>
          <a:stretch/>
        </p:blipFill>
        <p:spPr>
          <a:xfrm>
            <a:off x="2959526" y="3250616"/>
            <a:ext cx="5888181" cy="3285985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71588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4" y="1839418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Fosinopril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الإنزيم القالب للأنجيوتنسين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6" t="13540" r="26752" b="13014"/>
          <a:stretch/>
        </p:blipFill>
        <p:spPr>
          <a:xfrm>
            <a:off x="735883" y="2168250"/>
            <a:ext cx="2590800" cy="430876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4338" r="7365" b="10473"/>
          <a:stretch/>
        </p:blipFill>
        <p:spPr>
          <a:xfrm>
            <a:off x="3366644" y="3485501"/>
            <a:ext cx="5430983" cy="2951018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32654" r="19678" b="19857"/>
          <a:stretch/>
        </p:blipFill>
        <p:spPr>
          <a:xfrm>
            <a:off x="7713798" y="1809110"/>
            <a:ext cx="4336472" cy="2278773"/>
          </a:xfrm>
          <a:prstGeom prst="rect">
            <a:avLst/>
          </a:prstGeom>
        </p:spPr>
      </p:pic>
      <p:cxnSp>
        <p:nvCxnSpPr>
          <p:cNvPr id="15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6" name="مستطيل 1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85445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81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الإنزيم القالب للأنجيوتنسين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793" y="3404542"/>
            <a:ext cx="4699066" cy="2846291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420087" y="1496290"/>
            <a:ext cx="109670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Fosinopril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Fosinopril (10 - 20)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HCTZ (12.5) mg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/>
          <a:srcRect l="1770" r="2279"/>
          <a:stretch/>
        </p:blipFill>
        <p:spPr>
          <a:xfrm>
            <a:off x="2038197" y="3101669"/>
            <a:ext cx="3295804" cy="3081004"/>
          </a:xfrm>
          <a:prstGeom prst="rect">
            <a:avLst/>
          </a:prstGeom>
        </p:spPr>
      </p:pic>
      <p:cxnSp>
        <p:nvCxnSpPr>
          <p:cNvPr id="15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6" name="مستطيل 1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54271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70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50858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021161" y="1394981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Chlortalidone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422942" y="178519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التيازيدات </a:t>
            </a:r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Thiazides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17" y="3131128"/>
            <a:ext cx="5257216" cy="269769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r="22928"/>
          <a:stretch/>
        </p:blipFill>
        <p:spPr>
          <a:xfrm rot="16200000">
            <a:off x="8471356" y="2898046"/>
            <a:ext cx="2152531" cy="426201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5" t="1717" r="18350" b="2930"/>
          <a:stretch/>
        </p:blipFill>
        <p:spPr>
          <a:xfrm rot="16200000">
            <a:off x="8529700" y="547791"/>
            <a:ext cx="2045715" cy="425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4" y="1839418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Lisinopril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الإنزيم القالب للأنجيوتنسين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/>
          <a:srcRect l="2788" t="12795" r="10972" b="11348"/>
          <a:stretch/>
        </p:blipFill>
        <p:spPr>
          <a:xfrm>
            <a:off x="6823341" y="3983218"/>
            <a:ext cx="4350328" cy="209577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47071" r="10606" b="12323"/>
          <a:stretch/>
        </p:blipFill>
        <p:spPr>
          <a:xfrm>
            <a:off x="195545" y="3333920"/>
            <a:ext cx="5708072" cy="2784765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56646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70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1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983875" y="1901074"/>
            <a:ext cx="43610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Perindopril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الإنزيم القالب للأنجيوتنسين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0" t="17647" r="4080" b="10101"/>
          <a:stretch/>
        </p:blipFill>
        <p:spPr>
          <a:xfrm>
            <a:off x="7075129" y="3289966"/>
            <a:ext cx="3669066" cy="2768465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87" y="1814942"/>
            <a:ext cx="2665053" cy="4271205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02978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71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778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الإنزيم القالب للأنجيوتنسين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5" b="22424"/>
          <a:stretch/>
        </p:blipFill>
        <p:spPr>
          <a:xfrm>
            <a:off x="3893417" y="3338938"/>
            <a:ext cx="4075927" cy="2744046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2613807" y="1583301"/>
            <a:ext cx="65796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Perindopril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Perindopril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Indapamide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29550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72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072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15573" r="4247" b="16988"/>
          <a:stretch/>
        </p:blipFill>
        <p:spPr>
          <a:xfrm>
            <a:off x="272508" y="2883157"/>
            <a:ext cx="4793673" cy="362989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الإنزيم القالب للأنجيوتنسين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t="15960" r="19849" b="10505"/>
          <a:stretch/>
        </p:blipFill>
        <p:spPr>
          <a:xfrm>
            <a:off x="7847344" y="3196053"/>
            <a:ext cx="3818185" cy="3483255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2613807" y="1583301"/>
            <a:ext cx="65796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Perindopril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Perindopril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Amlodipine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6" name="مستطيل 1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98548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73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86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7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23" name="مستطيل 2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24" name="جدول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71256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74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678864" y="1772077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Valsartan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758530" y="1772076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Irbesartan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678864" y="5379203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Telmisartan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678864" y="3575640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Losartan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7758529" y="5379204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Olmesartan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7758529" y="3575640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Candesartan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ARBs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582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5" y="1567494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Valsartan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160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ARBs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73" y="2864808"/>
            <a:ext cx="3130687" cy="375030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1"/>
          <a:stretch/>
        </p:blipFill>
        <p:spPr>
          <a:xfrm>
            <a:off x="8072128" y="2892604"/>
            <a:ext cx="3810239" cy="369470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2" t="17318" r="12764" b="18868"/>
          <a:stretch/>
        </p:blipFill>
        <p:spPr>
          <a:xfrm>
            <a:off x="254212" y="3448359"/>
            <a:ext cx="3942776" cy="2583198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8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01279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75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8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7221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76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ARBs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43346" y="1510886"/>
            <a:ext cx="70643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Valsartan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Valsartan (80 - 160)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HCTZ (12.5 - 25) mg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9"/>
          <a:stretch/>
        </p:blipFill>
        <p:spPr>
          <a:xfrm>
            <a:off x="346496" y="3427509"/>
            <a:ext cx="3952125" cy="267139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491" y="2697812"/>
            <a:ext cx="3016304" cy="330746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10302" r="10953" b="12323"/>
          <a:stretch/>
        </p:blipFill>
        <p:spPr>
          <a:xfrm>
            <a:off x="4626801" y="3623548"/>
            <a:ext cx="3609108" cy="242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4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ARBs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98606" y="1552944"/>
            <a:ext cx="109670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Valsartan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Valsartan (80)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Nebivolol (5) mg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0" t="7096" r="11595" b="24626"/>
          <a:stretch/>
        </p:blipFill>
        <p:spPr>
          <a:xfrm>
            <a:off x="4158986" y="3293705"/>
            <a:ext cx="3846299" cy="3162513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67540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77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9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59034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78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5" y="1567494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Losartan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ARBs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8" t="8375" r="20862" b="11925"/>
          <a:stretch/>
        </p:blipFill>
        <p:spPr>
          <a:xfrm>
            <a:off x="518915" y="3079537"/>
            <a:ext cx="3072569" cy="306147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 t="14853" r="12975" b="14366"/>
          <a:stretch/>
        </p:blipFill>
        <p:spPr>
          <a:xfrm>
            <a:off x="8199914" y="3280652"/>
            <a:ext cx="3782283" cy="280776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t="21429" r="4632" b="22121"/>
          <a:stretch/>
        </p:blipFill>
        <p:spPr>
          <a:xfrm>
            <a:off x="3992085" y="3511297"/>
            <a:ext cx="3823063" cy="251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10888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79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ARBs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4" t="14770" r="16749" b="24074"/>
          <a:stretch/>
        </p:blipFill>
        <p:spPr>
          <a:xfrm>
            <a:off x="239903" y="3616031"/>
            <a:ext cx="3468737" cy="2498008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98606" y="1593272"/>
            <a:ext cx="109670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Losartan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Losartan (50) mg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HCTZ (12.5 - 25) mg 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 t="15825" r="13543" b="15096"/>
          <a:stretch/>
        </p:blipFill>
        <p:spPr>
          <a:xfrm>
            <a:off x="8354812" y="3511875"/>
            <a:ext cx="3602182" cy="262987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9849" b="9474"/>
          <a:stretch/>
        </p:blipFill>
        <p:spPr>
          <a:xfrm>
            <a:off x="3856952" y="3707349"/>
            <a:ext cx="4359851" cy="242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021161" y="1394981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Indapamide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مديدة التأثير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422942" y="178519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التيازيدات </a:t>
            </a:r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Thiazides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16" y="4242903"/>
            <a:ext cx="3677163" cy="228631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4"/>
          <a:stretch/>
        </p:blipFill>
        <p:spPr>
          <a:xfrm>
            <a:off x="7985930" y="1750763"/>
            <a:ext cx="4000016" cy="257541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t="12915" r="11038" b="30377"/>
          <a:stretch/>
        </p:blipFill>
        <p:spPr>
          <a:xfrm>
            <a:off x="156641" y="1505821"/>
            <a:ext cx="3902638" cy="237280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46263" r="4141" b="24848"/>
          <a:stretch/>
        </p:blipFill>
        <p:spPr>
          <a:xfrm>
            <a:off x="4382180" y="4361360"/>
            <a:ext cx="6863628" cy="22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7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91137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56665" y="1609059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Telmisartan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ARBs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t="15095" r="13920" b="14853"/>
          <a:stretch/>
        </p:blipFill>
        <p:spPr>
          <a:xfrm>
            <a:off x="651164" y="3027223"/>
            <a:ext cx="4084589" cy="303186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7" b="29696"/>
          <a:stretch/>
        </p:blipFill>
        <p:spPr>
          <a:xfrm>
            <a:off x="7350469" y="3440720"/>
            <a:ext cx="4024088" cy="2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2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ARBs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9" t="2933" r="28276" b="1719"/>
          <a:stretch/>
        </p:blipFill>
        <p:spPr>
          <a:xfrm>
            <a:off x="3693367" y="3231943"/>
            <a:ext cx="1897043" cy="333471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98606" y="1593272"/>
            <a:ext cx="4984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Telmisartan</a:t>
            </a:r>
          </a:p>
          <a:p>
            <a:pPr algn="ctr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Telmisartan</a:t>
            </a:r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HCTZ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639196" y="1593272"/>
            <a:ext cx="4984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Telmisartan</a:t>
            </a:r>
          </a:p>
          <a:p>
            <a:pPr algn="ctr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Telmisartan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Amlodipine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t="14853" r="12031" b="15339"/>
          <a:stretch/>
        </p:blipFill>
        <p:spPr>
          <a:xfrm>
            <a:off x="6985568" y="3404542"/>
            <a:ext cx="4292032" cy="311064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5" b="30101"/>
          <a:stretch/>
        </p:blipFill>
        <p:spPr>
          <a:xfrm>
            <a:off x="212247" y="3712952"/>
            <a:ext cx="3337734" cy="2493819"/>
          </a:xfrm>
          <a:prstGeom prst="rect">
            <a:avLst/>
          </a:prstGeom>
        </p:spPr>
      </p:pic>
      <p:cxnSp>
        <p:nvCxnSpPr>
          <p:cNvPr id="15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6" name="مستطيل 1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53124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329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06780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6727962" y="1828451"/>
            <a:ext cx="5233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Irbesartan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ARBs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26601" r="23871" b="30369"/>
          <a:stretch/>
        </p:blipFill>
        <p:spPr>
          <a:xfrm>
            <a:off x="6973910" y="3386611"/>
            <a:ext cx="4741948" cy="2590799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6" b="26721"/>
          <a:stretch/>
        </p:blipFill>
        <p:spPr>
          <a:xfrm>
            <a:off x="743592" y="3448955"/>
            <a:ext cx="5133109" cy="2466109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817758" y="1551452"/>
            <a:ext cx="4984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Irbesartan 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Irbesartan</a:t>
            </a:r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HCTZ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416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93589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465214" y="1620737"/>
            <a:ext cx="5233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Candesartan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16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ARBs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7" t="28214" r="16936" b="32304"/>
          <a:stretch/>
        </p:blipFill>
        <p:spPr>
          <a:xfrm>
            <a:off x="1338559" y="3213376"/>
            <a:ext cx="4308764" cy="2598547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2"/>
          <a:stretch/>
        </p:blipFill>
        <p:spPr>
          <a:xfrm>
            <a:off x="6875013" y="3463570"/>
            <a:ext cx="4556070" cy="209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2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67726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t="2713" r="13940" b="1851"/>
          <a:stretch/>
        </p:blipFill>
        <p:spPr>
          <a:xfrm>
            <a:off x="6660019" y="2878818"/>
            <a:ext cx="5370347" cy="3283527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ARBs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589748" y="1673386"/>
            <a:ext cx="4984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Candesartan </a:t>
            </a:r>
            <a:endParaRPr lang="en-US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Candesartan</a:t>
            </a:r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HCTZ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7522" r="16147" b="29542"/>
          <a:stretch/>
        </p:blipFill>
        <p:spPr>
          <a:xfrm>
            <a:off x="1147316" y="3507826"/>
            <a:ext cx="4469574" cy="265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4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48093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465214" y="1620737"/>
            <a:ext cx="5233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Olmesartan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829987" y="724967"/>
            <a:ext cx="8147261" cy="6662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الأنجيوتنسين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ARBs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129448" y="131260"/>
            <a:ext cx="3548345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ضغط الدم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t="6263" r="12174" b="4848"/>
          <a:stretch/>
        </p:blipFill>
        <p:spPr>
          <a:xfrm>
            <a:off x="3911226" y="2925604"/>
            <a:ext cx="4341819" cy="31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23876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85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مدرات العروة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80962" y="3030977"/>
            <a:ext cx="5354799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Furosemide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6456238" y="3027099"/>
            <a:ext cx="5354799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Torsemide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948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</TotalTime>
  <Words>2534</Words>
  <Application>Microsoft Office PowerPoint</Application>
  <PresentationFormat>شاشة عريضة</PresentationFormat>
  <Paragraphs>795</Paragraphs>
  <Slides>85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85</vt:i4>
      </vt:variant>
    </vt:vector>
  </HeadingPairs>
  <TitlesOfParts>
    <vt:vector size="94" baseType="lpstr">
      <vt:lpstr>SimSun</vt:lpstr>
      <vt:lpstr>Aller</vt:lpstr>
      <vt:lpstr>Arial</vt:lpstr>
      <vt:lpstr>Calibri</vt:lpstr>
      <vt:lpstr>Calibri Light</vt:lpstr>
      <vt:lpstr>GE Dinar Two</vt:lpstr>
      <vt:lpstr>Sakkal Majalla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 Fattouh</dc:creator>
  <cp:lastModifiedBy>Maher Fattouh</cp:lastModifiedBy>
  <cp:revision>638</cp:revision>
  <dcterms:created xsi:type="dcterms:W3CDTF">2021-03-08T16:52:47Z</dcterms:created>
  <dcterms:modified xsi:type="dcterms:W3CDTF">2023-05-15T10:05:29Z</dcterms:modified>
</cp:coreProperties>
</file>