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318" r:id="rId2"/>
    <p:sldId id="319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398" r:id="rId42"/>
    <p:sldId id="399" r:id="rId43"/>
    <p:sldId id="400" r:id="rId44"/>
    <p:sldId id="401" r:id="rId45"/>
    <p:sldId id="434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8" r:id="rId63"/>
    <p:sldId id="419" r:id="rId64"/>
    <p:sldId id="420" r:id="rId65"/>
    <p:sldId id="421" r:id="rId66"/>
    <p:sldId id="422" r:id="rId67"/>
    <p:sldId id="423" r:id="rId68"/>
    <p:sldId id="424" r:id="rId69"/>
    <p:sldId id="425" r:id="rId70"/>
    <p:sldId id="426" r:id="rId71"/>
    <p:sldId id="427" r:id="rId72"/>
    <p:sldId id="428" r:id="rId73"/>
    <p:sldId id="429" r:id="rId74"/>
    <p:sldId id="430" r:id="rId75"/>
    <p:sldId id="431" r:id="rId76"/>
    <p:sldId id="432" r:id="rId77"/>
    <p:sldId id="433" r:id="rId78"/>
    <p:sldId id="435" r:id="rId79"/>
    <p:sldId id="436" r:id="rId80"/>
    <p:sldId id="437" r:id="rId81"/>
    <p:sldId id="438" r:id="rId82"/>
    <p:sldId id="439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7" autoAdjust="0"/>
    <p:restoredTop sz="94617" autoAdjust="0"/>
  </p:normalViewPr>
  <p:slideViewPr>
    <p:cSldViewPr snapToGrid="0">
      <p:cViewPr>
        <p:scale>
          <a:sx n="66" d="100"/>
          <a:sy n="66" d="100"/>
        </p:scale>
        <p:origin x="-1698" y="-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7356D-BC4B-4AE0-B119-DDFD978A9821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E0B9-B95C-4637-B2EC-BDD7C4863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1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</a:t>
            </a:r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E0B9-B95C-4637-B2EC-BDD7C4863D4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A2C256-11F4-448C-A8E6-4F3A4E2E3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BE57A6-8E9D-429A-B054-D6047CB74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F64177-F2C8-4ACF-AFBD-82527E42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7A0CA8-F715-4F6A-B7D8-BB173B5A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B3CD6F-DC56-45EF-A5C4-0B4D0941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0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FA6882-D821-4E10-A9F5-34DD8CCF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4AC3063-38AC-47F1-92E1-5D274C169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B25627-D8AD-416E-90C5-5F983B44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E6F73B-1B7E-4306-A3C4-E4260450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CEE37F-6B26-4668-AFEA-87B348B6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29AC575-2360-4BEC-8373-8040BAF64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C8D05D1-29AF-4004-8D34-552F13F9E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DFEFB3-D10C-42A0-B765-36258CEE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891F7D-3B74-4463-9668-746839318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68344F-1B4B-4EFD-9D3A-4C2FC0D0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2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4B2628-7AA7-4AE8-911C-84E24A1B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AD35C7-4B4D-4938-94C5-574CD2341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808689-56B5-422A-AF62-41C42F1BE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9F3A71-6F96-4988-8F18-1B488CD0D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F15D98-0643-4FFF-8303-92A753C0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8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F88594-73B7-477F-8904-A52872F58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002BDE-2656-4A28-B0CF-107A119EB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2552E0-9910-4B2A-B690-AD5736DD4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F82CDC-1086-40C5-8E9D-4F094F4F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81E89C-7717-4B22-8D94-1EFC35E5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2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054438-3FA5-4E69-B7FA-20294661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9D2E95-DD62-4C91-8839-B58E607CE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6721A2-1D3C-4656-9852-A736A90B8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B2C7E5-5E0A-493D-BCD7-27783274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4124A73-4197-4CBB-9365-26411D9E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1F71FC1-4E9A-462B-84C2-09ADE29A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1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02D825-90B7-4300-9B4E-41143E83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D7CA60-6D0F-4C02-B2E0-D76663D7F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78AFA46-CF5B-4E75-96B4-7EF0267AE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53CFB46-D841-4987-8043-9AA568B0A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53412B8-5B52-47E7-81BF-0A68086B7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478CAD0-091A-47D0-8321-A1E399174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7A8BC31-433C-4E2B-BCD9-3C284894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635A53C-12AC-4DF1-8D44-92AF931B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5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0D8093-CB8A-4577-B297-2A5F3222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21BB2F2-F147-4A71-BD23-F8C1414D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6585CE0-0B45-49C4-9DF2-86DB04A4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EB9F352-11AE-44A6-8081-1133B629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8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617D960-A8AE-474D-966B-DF7FBE185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8E2A7F4-E80B-4AA0-A8D3-5C3BA229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ACA4A4A-19F3-4E2C-9E40-E8859DA2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2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98DBFA-A242-4BE2-85CC-AB8242F4F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C267F0-07BB-4F82-8770-784101BC0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EBD8A15-7316-4C1E-8E25-48C82D282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4C9C8C-909C-464F-8D61-14C92509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F3B6B68-A437-406E-BFC2-CA240DE6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9B78EA7-D75F-4655-BC7E-8E351F44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7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62F381-D2D4-4E43-9F5D-1B151A36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A649086-0549-44FC-BE43-35C31E78D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907B675-446E-41BF-9472-D224847F8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46D42EF-BF77-48EA-A136-3F14B48BC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B17-F12D-4691-A178-85E7B352EF8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B7708D6-F9DD-428A-871C-BF8154C5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50B4D4-F43E-44BC-82A2-C6974243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656699-3672-4023-8664-CC56D404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4085EE0-BA82-455D-9991-EC336CEC4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CC53D4-7882-4340-A7D2-260FA9279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D6B17-F12D-4691-A178-85E7B352EF88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A72F62-1F1A-4BEE-8E47-8A497328A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BE96AB-7863-4EFB-8B4D-58A104D39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EC28D-54D4-4785-ABA8-4C39A360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1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18684" y="5516564"/>
            <a:ext cx="3649133" cy="10826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Y" sz="2800" b="1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عميد الكلية</a:t>
            </a:r>
            <a:br>
              <a:rPr lang="ar-SY" sz="2800" b="1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</a:br>
            <a:r>
              <a:rPr lang="ar-SY" sz="2800" b="1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د. إياد حاتم</a:t>
            </a:r>
            <a:endParaRPr lang="ar-SY" sz="2800" b="1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8195" name="عنوان 1"/>
          <p:cNvSpPr txBox="1">
            <a:spLocks/>
          </p:cNvSpPr>
          <p:nvPr/>
        </p:nvSpPr>
        <p:spPr bwMode="auto">
          <a:xfrm>
            <a:off x="1100667" y="4005264"/>
            <a:ext cx="10945284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Y" altLang="ar-SY" sz="4400">
                <a:solidFill>
                  <a:srgbClr val="000000"/>
                </a:solidFill>
                <a:latin typeface="Gill Sans MT" pitchFamily="34" charset="0"/>
                <a:ea typeface="Majalla UI"/>
                <a:cs typeface="Majalla UI"/>
              </a:rPr>
              <a:t>قسم الروبوت و الأنظمة الذكية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/>
          <a:stretch>
            <a:fillRect/>
          </a:stretch>
        </p:blipFill>
        <p:spPr bwMode="auto">
          <a:xfrm>
            <a:off x="1" y="1"/>
            <a:ext cx="12217400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2" descr="robot thinking on white background - ai robot stock pictures, royalty-free photos &amp;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1" t="5791"/>
          <a:stretch>
            <a:fillRect/>
          </a:stretch>
        </p:blipFill>
        <p:spPr bwMode="auto">
          <a:xfrm>
            <a:off x="4796367" y="1484314"/>
            <a:ext cx="3894667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4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917028" y="1182414"/>
                <a:ext cx="11033234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Obtaining Steady-State Outputs to Sinusoidal Inputs</a:t>
                </a:r>
              </a:p>
              <a:p>
                <a:pPr marL="0" indent="0" algn="just">
                  <a:buNone/>
                </a:pPr>
                <a:r>
                  <a:rPr lang="en-US" dirty="0"/>
                  <a:t>If </a:t>
                </a:r>
                <a:r>
                  <a:rPr lang="en-US" b="1" i="1" dirty="0"/>
                  <a:t>Y(s)</a:t>
                </a:r>
                <a:r>
                  <a:rPr lang="en-US" dirty="0"/>
                  <a:t> involves multiple poles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 multiplicity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/>
                  <a:t>, then </a:t>
                </a:r>
                <a:r>
                  <a:rPr lang="en-US" b="1" i="1" dirty="0"/>
                  <a:t>y(t)</a:t>
                </a:r>
                <a:r>
                  <a:rPr lang="en-US" dirty="0"/>
                  <a:t> will involve terms </a:t>
                </a:r>
                <a:r>
                  <a:rPr lang="en-US" dirty="0" smtClean="0"/>
                  <a:t>such as </a:t>
                </a:r>
                <a:r>
                  <a:rPr lang="en-US" dirty="0"/>
                  <a:t>For a stable system, the terms approach </a:t>
                </a:r>
                <a:r>
                  <a:rPr lang="en-US" dirty="0" smtClean="0"/>
                  <a:t>zero as </a:t>
                </a:r>
                <a:r>
                  <a:rPr lang="en-US" b="1" i="1" dirty="0"/>
                  <a:t>t</a:t>
                </a:r>
                <a:r>
                  <a:rPr lang="en-US" dirty="0"/>
                  <a:t> approaches infinity</a:t>
                </a:r>
                <a:r>
                  <a:rPr lang="en-US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If </a:t>
                </a:r>
                <a:r>
                  <a:rPr lang="en-US" b="1" i="1" dirty="0"/>
                  <a:t>Y(s)</a:t>
                </a:r>
                <a:r>
                  <a:rPr lang="en-US" dirty="0"/>
                  <a:t> involves multiple poles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</a:t>
                </a:r>
                <a:r>
                  <a:rPr lang="en-US" dirty="0"/>
                  <a:t>multiplicity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, then </a:t>
                </a:r>
                <a:r>
                  <a:rPr lang="en-US" b="1" i="1" dirty="0"/>
                  <a:t>y(t)</a:t>
                </a:r>
                <a:r>
                  <a:rPr lang="en-US" dirty="0"/>
                  <a:t> will involve terms </a:t>
                </a:r>
                <a:r>
                  <a:rPr lang="en-US" dirty="0" smtClean="0"/>
                  <a:t>such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0" smtClean="0">
                        <a:latin typeface="Cambria Math"/>
                      </a:rPr>
                      <m:t>0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a:rPr lang="en-US" b="0" i="0" smtClean="0">
                        <a:latin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</a:rPr>
                      <m:t>, ……,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−</m:t>
                    </m:r>
                    <m:r>
                      <a:rPr lang="en-US" b="0" i="0" smtClean="0">
                        <a:latin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 For </a:t>
                </a:r>
                <a:r>
                  <a:rPr lang="en-US" dirty="0"/>
                  <a:t>a stable system, the terms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approach </a:t>
                </a:r>
                <a:r>
                  <a:rPr lang="en-US" dirty="0" smtClean="0"/>
                  <a:t>zero as </a:t>
                </a:r>
                <a:r>
                  <a:rPr lang="en-US" sz="3200" b="1" i="1" dirty="0"/>
                  <a:t>t</a:t>
                </a:r>
                <a:r>
                  <a:rPr lang="en-US" dirty="0"/>
                  <a:t> approaches infinity</a:t>
                </a:r>
                <a:r>
                  <a:rPr lang="en-US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Thus, regardless of whether the system is of the distinct-pole type 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multiple-pole type</a:t>
                </a:r>
                <a:r>
                  <a:rPr lang="en-US" dirty="0">
                    <a:solidFill>
                      <a:srgbClr val="FF0000"/>
                    </a:solidFill>
                  </a:rPr>
                  <a:t>, the steady-state response becomes</a:t>
                </a: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7028" y="1182414"/>
                <a:ext cx="11033234" cy="5376041"/>
              </a:xfrm>
              <a:blipFill rotWithShape="1">
                <a:blip r:embed="rId2"/>
                <a:stretch>
                  <a:fillRect l="-1381" t="-2381" r="-1160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13" y="5540841"/>
            <a:ext cx="7647807" cy="75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8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917028" y="1182414"/>
                <a:ext cx="11033234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Obtaining Steady-State Outputs to Sinusoidal Inputs</a:t>
                </a:r>
              </a:p>
              <a:p>
                <a:pPr marL="0" indent="0" algn="just">
                  <a:buNone/>
                </a:pPr>
                <a:r>
                  <a:rPr lang="en-US" dirty="0"/>
                  <a:t>where the constant </a:t>
                </a:r>
                <a:r>
                  <a:rPr lang="en-US" sz="3200" b="1" i="1" dirty="0"/>
                  <a:t>a</a:t>
                </a:r>
                <a:r>
                  <a:rPr lang="en-US" dirty="0"/>
                  <a:t> can be evaluated from Equation </a:t>
                </a:r>
                <a:r>
                  <a:rPr lang="en-US" dirty="0" smtClean="0"/>
                  <a:t>(2</a:t>
                </a:r>
                <a:r>
                  <a:rPr lang="en-US" dirty="0"/>
                  <a:t>) as follows</a:t>
                </a:r>
                <a:r>
                  <a:rPr lang="en-US" dirty="0" smtClean="0"/>
                  <a:t>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G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n-US" dirty="0"/>
                  <a:t>a complex </a:t>
                </a:r>
                <a:r>
                  <a:rPr lang="en-US" dirty="0" smtClean="0"/>
                  <a:t>quantity</a:t>
                </a:r>
                <a:r>
                  <a:rPr lang="en-US" dirty="0"/>
                  <a:t>, it can be written in the following form</a:t>
                </a:r>
                <a:r>
                  <a:rPr lang="en-US" dirty="0" smtClean="0"/>
                  <a:t>:</a:t>
                </a:r>
              </a:p>
              <a:p>
                <a:pPr marL="0" indent="0" algn="just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7028" y="1182414"/>
                <a:ext cx="11033234" cy="5376041"/>
              </a:xfrm>
              <a:blipFill rotWithShape="1">
                <a:blip r:embed="rId2"/>
                <a:stretch>
                  <a:fillRect l="-1381" t="-2381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66" y="2652712"/>
            <a:ext cx="9278425" cy="237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714" y="5905828"/>
            <a:ext cx="3487731" cy="81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7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917028" y="1182414"/>
                <a:ext cx="11033234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Obtaining Steady-State Outputs to Sinusoidal Inputs</a:t>
                </a:r>
              </a:p>
              <a:p>
                <a:pPr marL="0" indent="0" algn="just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  <a:ea typeface="Cambria Math"/>
                      </a:rPr>
                      <m:t>|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</a:rPr>
                      <m:t>|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represents </a:t>
                </a:r>
                <a:r>
                  <a:rPr lang="en-US" dirty="0"/>
                  <a:t>the magnitude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represents the angle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r>
                      <a:rPr lang="en-US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r>
                  <a:rPr lang="en-US" dirty="0"/>
                  <a:t>; that is</a:t>
                </a:r>
                <a:r>
                  <a:rPr lang="en-US" dirty="0" smtClean="0"/>
                  <a:t>,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The angle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dirty="0"/>
                  <a:t> may be negative, positive, or zero. Similarly, we obtain the </a:t>
                </a:r>
                <a:r>
                  <a:rPr lang="en-US" dirty="0" smtClean="0"/>
                  <a:t>following expression for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r>
                      <a:rPr lang="en-US">
                        <a:latin typeface="Cambria Math"/>
                        <a:ea typeface="Cambria Math"/>
                      </a:rPr>
                      <m:t>(−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Then, noting </a:t>
                </a:r>
                <a:r>
                  <a:rPr lang="en-US" dirty="0" smtClean="0"/>
                  <a:t>that</a:t>
                </a:r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7028" y="1182414"/>
                <a:ext cx="11033234" cy="5376041"/>
              </a:xfrm>
              <a:blipFill rotWithShape="1">
                <a:blip r:embed="rId2"/>
                <a:stretch>
                  <a:fillRect l="-1381" t="-2381" r="-1160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357" y="2538249"/>
            <a:ext cx="6485544" cy="90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235" y="4610100"/>
            <a:ext cx="4770710" cy="5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5817476"/>
            <a:ext cx="6257799" cy="104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3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Obtaining Steady-State Outputs to Sinusoidal Inputs</a:t>
            </a:r>
          </a:p>
          <a:p>
            <a:pPr marL="0" indent="0" algn="just">
              <a:buNone/>
            </a:pPr>
            <a:r>
              <a:rPr lang="en-US" dirty="0"/>
              <a:t>Equation </a:t>
            </a:r>
            <a:r>
              <a:rPr lang="en-US" dirty="0" smtClean="0"/>
              <a:t>(4</a:t>
            </a:r>
            <a:r>
              <a:rPr lang="en-US" dirty="0"/>
              <a:t>) can be </a:t>
            </a:r>
            <a:r>
              <a:rPr lang="en-US" dirty="0" smtClean="0"/>
              <a:t>written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74" y="3641834"/>
            <a:ext cx="6432863" cy="303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94" y="2167595"/>
            <a:ext cx="5962650" cy="249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1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917028" y="1182414"/>
                <a:ext cx="11033234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Obtaining Steady-State Outputs to Sinusoidal Inputs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where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ea typeface="Cambria Math"/>
                      </a:rPr>
                      <m:t>𝒀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𝑿</m:t>
                    </m:r>
                    <m:r>
                      <a:rPr lang="en-US" b="1" i="1" dirty="0">
                        <a:latin typeface="Cambria Math"/>
                        <a:ea typeface="Cambria Math"/>
                      </a:rPr>
                      <m:t>|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b="1" i="1"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r>
                  <a:rPr lang="en-US" b="1" i="1" dirty="0" smtClean="0"/>
                  <a:t>. </a:t>
                </a:r>
                <a:r>
                  <a:rPr lang="en-US" dirty="0"/>
                  <a:t>We see that a stable, linear, time-invariant system subjected to </a:t>
                </a:r>
                <a:r>
                  <a:rPr lang="en-US" dirty="0" smtClean="0"/>
                  <a:t>a sinusoidal </a:t>
                </a:r>
                <a:r>
                  <a:rPr lang="en-US" dirty="0"/>
                  <a:t>input will, at steady state, have a sinusoidal output of the same frequency </a:t>
                </a:r>
                <a:r>
                  <a:rPr lang="en-US" dirty="0" smtClean="0"/>
                  <a:t>as he </a:t>
                </a:r>
                <a:r>
                  <a:rPr lang="en-US" dirty="0"/>
                  <a:t>input. But the amplitude and phase of the output will, in general, be different </a:t>
                </a:r>
                <a:r>
                  <a:rPr lang="en-US" dirty="0" smtClean="0"/>
                  <a:t>from those </a:t>
                </a:r>
                <a:r>
                  <a:rPr lang="en-US" dirty="0"/>
                  <a:t>of the input. In fact, the amplitude of the output is given by the product of that </a:t>
                </a:r>
                <a:r>
                  <a:rPr lang="en-US" dirty="0" smtClean="0"/>
                  <a:t>of the </a:t>
                </a:r>
                <a:r>
                  <a:rPr lang="en-US" dirty="0"/>
                  <a:t>input </a:t>
                </a:r>
                <a:r>
                  <a:rPr lang="en-US" dirty="0" smtClean="0"/>
                  <a:t>and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  <a:ea typeface="Cambria Math"/>
                      </a:rPr>
                      <m:t>|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b="1" i="1"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while the phase angle differs from that of the input by the </a:t>
                </a:r>
                <a:r>
                  <a:rPr lang="en-US" dirty="0" smtClean="0"/>
                  <a:t>amount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∅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</m:oMath>
                </a14:m>
                <a:r>
                  <a:rPr lang="en-US" dirty="0" smtClean="0"/>
                  <a:t>. An </a:t>
                </a:r>
                <a:r>
                  <a:rPr lang="en-US" dirty="0"/>
                  <a:t>example of input and output sinusoidal signals is shown in Figure </a:t>
                </a:r>
                <a:r>
                  <a:rPr lang="en-US" dirty="0" smtClean="0"/>
                  <a:t>2</a:t>
                </a:r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On the basis of this, we obtain this important result: For sinusoidal inputs,</a:t>
                </a:r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7028" y="1182414"/>
                <a:ext cx="11033234" cy="5376041"/>
              </a:xfrm>
              <a:blipFill rotWithShape="1">
                <a:blip r:embed="rId2"/>
                <a:stretch>
                  <a:fillRect l="-1381" t="-2381" r="-1160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1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Obtaining Steady-State Outputs to Sinusoidal Inputs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Hence, the steady-state response characteristics of a system to a sinusoidal input can </a:t>
            </a:r>
            <a:r>
              <a:rPr lang="en-US" dirty="0" smtClean="0"/>
              <a:t>be obtained </a:t>
            </a:r>
            <a:r>
              <a:rPr lang="en-US" dirty="0"/>
              <a:t>directly </a:t>
            </a:r>
            <a:r>
              <a:rPr lang="en-US" dirty="0" smtClean="0"/>
              <a:t>from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6" y="1765737"/>
            <a:ext cx="10617379" cy="190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65" y="4640844"/>
            <a:ext cx="2596056" cy="103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6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917028" y="1182414"/>
                <a:ext cx="11033234" cy="5376041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Obtaining Steady-State Outputs to Sinusoidal Inputs</a:t>
                </a:r>
              </a:p>
              <a:p>
                <a:pPr marL="0" indent="0" algn="just">
                  <a:buNone/>
                </a:pPr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</m:oMath>
                </a14:m>
                <a:r>
                  <a:rPr lang="en-US" dirty="0"/>
                  <a:t> is called the sinusoidal transfer function. It is the ratio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/>
                        <a:ea typeface="Cambria Math"/>
                      </a:rPr>
                      <m:t>Y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/>
                        <a:ea typeface="Cambria Math"/>
                      </a:rPr>
                      <m:t>X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</m:oMath>
                </a14:m>
                <a:r>
                  <a:rPr lang="en-US" dirty="0"/>
                  <a:t>, is a complex quantity, and can be represented by the magnitude and </a:t>
                </a:r>
                <a:r>
                  <a:rPr lang="en-US" dirty="0" smtClean="0"/>
                  <a:t>phase angle </a:t>
                </a:r>
                <a:r>
                  <a:rPr lang="en-US" dirty="0"/>
                  <a:t>with frequency as a parameter</a:t>
                </a:r>
                <a:r>
                  <a:rPr lang="en-US" dirty="0" smtClean="0"/>
                  <a:t>. The </a:t>
                </a:r>
                <a:r>
                  <a:rPr lang="en-US" dirty="0"/>
                  <a:t>sinusoidal transfer function of any linear </a:t>
                </a:r>
                <a:r>
                  <a:rPr lang="en-US" dirty="0" smtClean="0"/>
                  <a:t>system is </a:t>
                </a:r>
                <a:r>
                  <a:rPr lang="en-US" dirty="0"/>
                  <a:t>obtained by substituting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dirty="0"/>
                  <a:t> for </a:t>
                </a:r>
                <a:r>
                  <a:rPr lang="en-US" b="1" i="1" dirty="0"/>
                  <a:t>s</a:t>
                </a:r>
                <a:r>
                  <a:rPr lang="en-US" dirty="0"/>
                  <a:t> in the transfer function of the system.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EXAMPLE 1 </a:t>
                </a:r>
                <a:r>
                  <a:rPr lang="en-US" dirty="0"/>
                  <a:t>Consider the system shown in Figure </a:t>
                </a:r>
                <a:r>
                  <a:rPr lang="en-US" dirty="0" smtClean="0"/>
                  <a:t>3</a:t>
                </a:r>
                <a:r>
                  <a:rPr lang="en-US" dirty="0"/>
                  <a:t>. The transfer function </a:t>
                </a:r>
                <a:r>
                  <a:rPr lang="en-US" b="1" i="1" dirty="0"/>
                  <a:t>G(s)</a:t>
                </a:r>
                <a:r>
                  <a:rPr lang="en-US" dirty="0"/>
                  <a:t> </a:t>
                </a:r>
                <a:r>
                  <a:rPr lang="en-US" dirty="0" smtClean="0"/>
                  <a:t>is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For the sinusoidal input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𝑿𝒔𝒊𝒏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𝒕</m:t>
                    </m:r>
                  </m:oMath>
                </a14:m>
                <a:r>
                  <a:rPr lang="en-US" dirty="0"/>
                  <a:t>, the steady-state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  <a:ea typeface="Cambria Math"/>
                          </a:rPr>
                          <m:t>y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𝑠𝑠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dirty="0"/>
                  <a:t> can be found as follows:</a:t>
                </a:r>
              </a:p>
              <a:p>
                <a:pPr marL="0" indent="0" algn="just">
                  <a:buNone/>
                </a:pPr>
                <a:r>
                  <a:rPr lang="en-US" dirty="0"/>
                  <a:t>Substituting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dirty="0"/>
                  <a:t> for s in </a:t>
                </a:r>
                <a:r>
                  <a:rPr lang="en-US" b="1" i="1" dirty="0"/>
                  <a:t>G(s)</a:t>
                </a:r>
                <a:r>
                  <a:rPr lang="en-US" dirty="0"/>
                  <a:t> yields</a:t>
                </a:r>
                <a:endParaRPr lang="en-US" dirty="0" smtClean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7028" y="1182414"/>
                <a:ext cx="11033234" cy="5376041"/>
              </a:xfrm>
              <a:blipFill rotWithShape="1">
                <a:blip r:embed="rId2"/>
                <a:stretch>
                  <a:fillRect l="-1381" t="-3061" r="-1160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55" y="3883901"/>
            <a:ext cx="2417850" cy="95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7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Obtaining Steady-State Outputs to Sinusoidal Inputs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The </a:t>
            </a:r>
            <a:r>
              <a:rPr lang="en-US" dirty="0"/>
              <a:t>amplitude ratio of the output to the input is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614" y="1628769"/>
            <a:ext cx="3879345" cy="275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1" y="4776953"/>
            <a:ext cx="8842391" cy="197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8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917028" y="1182414"/>
                <a:ext cx="11033234" cy="5376041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Obtaining Steady-State Outputs to Sinusoidal Inputs</a:t>
                </a:r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Thus, for the input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𝑿𝒔𝒊𝒏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𝒕</m:t>
                    </m:r>
                  </m:oMath>
                </a14:m>
                <a:r>
                  <a:rPr lang="en-US" dirty="0"/>
                  <a:t>, the steady-state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  <a:ea typeface="Cambria Math"/>
                          </a:rPr>
                          <m:t>y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𝑠𝑠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dirty="0"/>
                  <a:t> can be obtained from </a:t>
                </a:r>
                <a:r>
                  <a:rPr lang="en-US" dirty="0" smtClean="0"/>
                  <a:t>Equation (5</a:t>
                </a:r>
                <a:r>
                  <a:rPr lang="en-US" dirty="0"/>
                  <a:t>) as follows</a:t>
                </a:r>
                <a:r>
                  <a:rPr lang="en-US" dirty="0" smtClean="0"/>
                  <a:t>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From Equation </a:t>
                </a:r>
                <a:r>
                  <a:rPr lang="en-US" dirty="0" smtClean="0"/>
                  <a:t>(6</a:t>
                </a:r>
                <a:r>
                  <a:rPr lang="en-US" dirty="0"/>
                  <a:t>), it can be seen that for small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dirty="0"/>
                  <a:t>, the amplitude of the steady-state </a:t>
                </a:r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  <a:ea typeface="Cambria Math"/>
                          </a:rPr>
                          <m:t>y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𝑠𝑠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dirty="0"/>
                  <a:t> is almost equal to </a:t>
                </a:r>
                <a:r>
                  <a:rPr lang="en-US" b="1" i="1" dirty="0"/>
                  <a:t>K</a:t>
                </a:r>
                <a:r>
                  <a:rPr lang="en-US" dirty="0"/>
                  <a:t> times the amplitude of the input. The phase shift of the output is </a:t>
                </a:r>
                <a:r>
                  <a:rPr lang="en-US" dirty="0" smtClean="0"/>
                  <a:t>small for </a:t>
                </a:r>
                <a:r>
                  <a:rPr lang="en-US" dirty="0"/>
                  <a:t>small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dirty="0"/>
                  <a:t>. For large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dirty="0"/>
                  <a:t>, the amplitude of the output is small and almost inversely proportional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dirty="0"/>
                  <a:t>. The phase shift approaches –90° as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dirty="0"/>
                  <a:t> approaches infinity. This is a phase-lag network.</a:t>
                </a:r>
                <a:endParaRPr lang="en-US" dirty="0" smtClean="0"/>
              </a:p>
              <a:p>
                <a:pPr marL="0" indent="0" algn="just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7028" y="1182414"/>
                <a:ext cx="11033234" cy="5376041"/>
              </a:xfrm>
              <a:blipFill rotWithShape="1">
                <a:blip r:embed="rId2"/>
                <a:stretch>
                  <a:fillRect l="-1381" t="-3061" r="-1160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5" y="2813506"/>
            <a:ext cx="8123233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8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917028" y="1182414"/>
                <a:ext cx="11033234" cy="537604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 Polar Plots</a:t>
                </a:r>
              </a:p>
              <a:p>
                <a:pPr marL="0" indent="0" algn="just">
                  <a:buNone/>
                </a:pPr>
                <a:r>
                  <a:rPr lang="en-US" sz="3200" dirty="0"/>
                  <a:t>The polar plot of a sinusoidal transfer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</m:oMath>
                </a14:m>
                <a:r>
                  <a:rPr lang="en-US" sz="3200" dirty="0"/>
                  <a:t> is a plot of the magnitude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</m:oMath>
                </a14:m>
                <a:r>
                  <a:rPr lang="en-US" sz="3200" dirty="0" smtClean="0"/>
                  <a:t> versus </a:t>
                </a:r>
                <a:r>
                  <a:rPr lang="en-US" sz="3200" dirty="0"/>
                  <a:t>the phase angle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</m:oMath>
                </a14:m>
                <a:r>
                  <a:rPr lang="en-US" sz="3200" dirty="0"/>
                  <a:t> on polar coordinates as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FF0000"/>
                    </a:solidFill>
                  </a:rPr>
                  <a:t>is varied from zero to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infinity</a:t>
                </a:r>
                <a:r>
                  <a:rPr lang="en-US" sz="3200" dirty="0"/>
                  <a:t>. Thus, the polar plot is the locus of vectors</a:t>
                </a:r>
                <a:r>
                  <a:rPr lang="en-US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5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500">
                            <a:latin typeface="Cambria Math"/>
                            <a:ea typeface="Cambria Math"/>
                          </a:rPr>
                          <m:t>G</m:t>
                        </m:r>
                        <m:d>
                          <m:dPr>
                            <m:ctrlPr>
                              <a:rPr lang="en-US" sz="35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500" b="1" i="1">
                                <a:latin typeface="Cambria Math"/>
                                <a:ea typeface="Cambria Math"/>
                              </a:rPr>
                              <m:t>𝒋</m:t>
                            </m:r>
                            <m:r>
                              <a:rPr lang="en-US" sz="3500" b="1" i="1">
                                <a:latin typeface="Cambria Math"/>
                                <a:ea typeface="Cambria Math"/>
                              </a:rPr>
                              <m:t>𝝎</m:t>
                            </m:r>
                          </m:e>
                        </m:d>
                      </m:e>
                    </m:d>
                    <m:r>
                      <a:rPr lang="en-US" sz="3500" i="1">
                        <a:latin typeface="Cambria Math"/>
                        <a:ea typeface="Cambria Math"/>
                      </a:rPr>
                      <m:t>∠</m:t>
                    </m:r>
                    <m:r>
                      <m:rPr>
                        <m:sty m:val="p"/>
                      </m:rPr>
                      <a:rPr lang="en-US" sz="3500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sz="35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500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sz="3500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</m:oMath>
                </a14:m>
                <a:r>
                  <a:rPr lang="en-US" sz="3200" dirty="0"/>
                  <a:t>as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sz="3200" dirty="0"/>
                  <a:t> is varied from zero </a:t>
                </a:r>
                <a:r>
                  <a:rPr lang="en-US" sz="3200" dirty="0" smtClean="0"/>
                  <a:t>to infinity</a:t>
                </a:r>
                <a:r>
                  <a:rPr lang="en-US" sz="3200" dirty="0"/>
                  <a:t>. Note that in polar plots a positive (negative) phase angle is measured </a:t>
                </a:r>
                <a:r>
                  <a:rPr lang="en-US" sz="3200" dirty="0" smtClean="0"/>
                  <a:t>counterclockwise </a:t>
                </a:r>
                <a:r>
                  <a:rPr lang="en-US" sz="3200" dirty="0"/>
                  <a:t>(clockwise) from the positive real axis</a:t>
                </a:r>
                <a:r>
                  <a:rPr lang="en-US" sz="3200" dirty="0" smtClean="0"/>
                  <a:t>. 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polar plot </a:t>
                </a:r>
                <a:r>
                  <a:rPr lang="en-US" sz="3200" dirty="0"/>
                  <a:t>is often called the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Nyquist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plot</a:t>
                </a:r>
                <a:r>
                  <a:rPr lang="en-US" sz="3200" dirty="0"/>
                  <a:t>. An example of such a plot is shown in Figure </a:t>
                </a:r>
                <a:r>
                  <a:rPr lang="en-US" sz="3200" dirty="0" smtClean="0"/>
                  <a:t>25</a:t>
                </a:r>
                <a:r>
                  <a:rPr lang="en-US" sz="3200" dirty="0"/>
                  <a:t>. Each point on the polar plot </a:t>
                </a:r>
                <a:r>
                  <a:rPr lang="en-US" sz="3200" dirty="0" smtClean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</m:oMath>
                </a14:m>
                <a:r>
                  <a:rPr lang="en-US" sz="3200" dirty="0"/>
                  <a:t> represents the terminal point of a vector at a particular value of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sz="3200" dirty="0"/>
                  <a:t>. In the </a:t>
                </a:r>
                <a:r>
                  <a:rPr lang="en-US" sz="3200" dirty="0" smtClean="0"/>
                  <a:t>polar plot</a:t>
                </a:r>
                <a:r>
                  <a:rPr lang="en-US" sz="3200" dirty="0"/>
                  <a:t>, it is important to show the frequency graduation of the locus. The projections </a:t>
                </a:r>
                <a:r>
                  <a:rPr lang="en-US" sz="3200" dirty="0" smtClean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</m:oMath>
                </a14:m>
                <a:r>
                  <a:rPr lang="en-US" sz="3200" dirty="0"/>
                  <a:t> on the real and imaginary axes are its real and imaginary components. </a:t>
                </a:r>
                <a:endParaRPr lang="en-US" dirty="0" smtClean="0"/>
              </a:p>
              <a:p>
                <a:pPr marL="0" indent="0" algn="just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7028" y="1182414"/>
                <a:ext cx="11033234" cy="5376041"/>
              </a:xfrm>
              <a:blipFill rotWithShape="1">
                <a:blip r:embed="rId2"/>
                <a:stretch>
                  <a:fillRect l="-1271" t="-2948" r="-1326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5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وان فرعي 2"/>
          <p:cNvSpPr txBox="1">
            <a:spLocks/>
          </p:cNvSpPr>
          <p:nvPr/>
        </p:nvSpPr>
        <p:spPr>
          <a:xfrm>
            <a:off x="-2641600" y="5013325"/>
            <a:ext cx="11330517" cy="1079500"/>
          </a:xfrm>
          <a:prstGeom prst="rect">
            <a:avLst/>
          </a:prstGeom>
        </p:spPr>
        <p:txBody>
          <a:bodyPr rtlCol="1">
            <a:normAutofit fontScale="62500" lnSpcReduction="20000"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ar-SY" sz="2600" b="1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ar-SY" sz="2600" b="1" dirty="0" smtClean="0">
                <a:solidFill>
                  <a:prstClr val="black"/>
                </a:solidFill>
              </a:rPr>
              <a:t>مدرس المقرر</a:t>
            </a:r>
          </a:p>
          <a:p>
            <a:pPr>
              <a:defRPr/>
            </a:pPr>
            <a:endParaRPr lang="ar-SY" sz="1800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ar-SY" sz="3600" dirty="0" err="1" smtClean="0">
                <a:solidFill>
                  <a:srgbClr val="4F271C">
                    <a:lumMod val="60000"/>
                    <a:lumOff val="40000"/>
                  </a:srgbClr>
                </a:solidFill>
              </a:rPr>
              <a:t>د.بلال</a:t>
            </a:r>
            <a:r>
              <a:rPr lang="ar-SY" sz="3600" dirty="0" smtClean="0">
                <a:solidFill>
                  <a:srgbClr val="4F271C">
                    <a:lumMod val="60000"/>
                    <a:lumOff val="40000"/>
                  </a:srgbClr>
                </a:solidFill>
              </a:rPr>
              <a:t> شيحا</a:t>
            </a:r>
          </a:p>
          <a:p>
            <a:pPr>
              <a:defRPr/>
            </a:pPr>
            <a:endParaRPr lang="ar-SY" dirty="0" smtClean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ar-SY" dirty="0" smtClean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ar-SY" dirty="0" smtClean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ar-SY" dirty="0" smtClean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ar-SY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20" name="مربع نص 5"/>
          <p:cNvSpPr txBox="1">
            <a:spLocks noChangeArrowheads="1"/>
          </p:cNvSpPr>
          <p:nvPr/>
        </p:nvSpPr>
        <p:spPr bwMode="auto">
          <a:xfrm>
            <a:off x="8496301" y="115889"/>
            <a:ext cx="3695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Y" altLang="ar-SY" dirty="0">
                <a:solidFill>
                  <a:srgbClr val="000000"/>
                </a:solidFill>
              </a:rPr>
              <a:t>المحاضرة </a:t>
            </a:r>
            <a:r>
              <a:rPr lang="ar-SY" altLang="ar-SY" dirty="0" smtClean="0">
                <a:solidFill>
                  <a:srgbClr val="000000"/>
                </a:solidFill>
              </a:rPr>
              <a:t>التاسعة</a:t>
            </a:r>
            <a:endParaRPr lang="ar-SY" altLang="ar-SY" dirty="0">
              <a:solidFill>
                <a:srgbClr val="000000"/>
              </a:solidFill>
            </a:endParaRPr>
          </a:p>
        </p:txBody>
      </p:sp>
      <p:sp>
        <p:nvSpPr>
          <p:cNvPr id="9221" name="مستطيل 1"/>
          <p:cNvSpPr>
            <a:spLocks noChangeArrowheads="1"/>
          </p:cNvSpPr>
          <p:nvPr/>
        </p:nvSpPr>
        <p:spPr bwMode="auto">
          <a:xfrm>
            <a:off x="1295400" y="2636838"/>
            <a:ext cx="10464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ar-SY" altLang="ar-SY" sz="3200" b="1"/>
              <a:t>نظم </a:t>
            </a:r>
            <a:r>
              <a:rPr lang="ar-SA" altLang="ar-SY" sz="3200" b="1"/>
              <a:t>التحكم</a:t>
            </a:r>
            <a:r>
              <a:rPr lang="ar-SY" altLang="ar-SY" sz="3200" b="1"/>
              <a:t> اللاخطي</a:t>
            </a:r>
            <a:endParaRPr lang="en-US" altLang="ar-SY" sz="3200"/>
          </a:p>
          <a:p>
            <a:pPr algn="ctr"/>
            <a:r>
              <a:rPr lang="en-US" altLang="ar-SY" sz="3200" b="1"/>
              <a:t>Nonlinear Control systems </a:t>
            </a:r>
            <a:endParaRPr lang="en-US" altLang="ar-SY" sz="3200" b="1" i="1"/>
          </a:p>
        </p:txBody>
      </p:sp>
    </p:spTree>
    <p:extLst>
      <p:ext uri="{BB962C8B-B14F-4D97-AF65-F5344CB8AC3E}">
        <p14:creationId xmlns:p14="http://schemas.microsoft.com/office/powerpoint/2010/main" val="351804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5193486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 Polar Plots</a:t>
            </a:r>
          </a:p>
          <a:p>
            <a:pPr marL="0" indent="0" algn="just">
              <a:buNone/>
            </a:pPr>
            <a:r>
              <a:rPr lang="en-US" dirty="0"/>
              <a:t>An advantage in using a polar plot is that it depicts the </a:t>
            </a:r>
            <a:r>
              <a:rPr lang="en-US" dirty="0" smtClean="0"/>
              <a:t>frequency response characteristics </a:t>
            </a:r>
            <a:r>
              <a:rPr lang="en-US" dirty="0"/>
              <a:t>of a system over the entire frequency range in a </a:t>
            </a:r>
            <a:r>
              <a:rPr lang="en-US" dirty="0">
                <a:solidFill>
                  <a:srgbClr val="FF0000"/>
                </a:solidFill>
              </a:rPr>
              <a:t>single plot</a:t>
            </a:r>
            <a:r>
              <a:rPr lang="en-US" dirty="0"/>
              <a:t>. One </a:t>
            </a:r>
            <a:r>
              <a:rPr lang="en-US" dirty="0" smtClean="0"/>
              <a:t>disadvantage is </a:t>
            </a:r>
            <a:r>
              <a:rPr lang="en-US" dirty="0"/>
              <a:t>that the plot does </a:t>
            </a:r>
            <a:r>
              <a:rPr lang="en-US" dirty="0">
                <a:solidFill>
                  <a:srgbClr val="FF0000"/>
                </a:solidFill>
              </a:rPr>
              <a:t>not clearly indicate </a:t>
            </a:r>
            <a:r>
              <a:rPr lang="en-US" dirty="0"/>
              <a:t>the contributions of each </a:t>
            </a:r>
            <a:r>
              <a:rPr lang="en-US" dirty="0">
                <a:solidFill>
                  <a:srgbClr val="FF0000"/>
                </a:solidFill>
              </a:rPr>
              <a:t>individual factor of </a:t>
            </a:r>
            <a:r>
              <a:rPr lang="en-US" dirty="0" smtClean="0">
                <a:solidFill>
                  <a:srgbClr val="FF0000"/>
                </a:solidFill>
              </a:rPr>
              <a:t>the open-loop </a:t>
            </a:r>
            <a:r>
              <a:rPr lang="en-US" dirty="0">
                <a:solidFill>
                  <a:srgbClr val="FF0000"/>
                </a:solidFill>
              </a:rPr>
              <a:t>transfer functio</a:t>
            </a:r>
            <a:r>
              <a:rPr lang="en-US" dirty="0"/>
              <a:t>n.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44" y="1505235"/>
            <a:ext cx="4194628" cy="490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7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931543" y="1356585"/>
                <a:ext cx="10375086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 Polar Plots</a:t>
                </a:r>
              </a:p>
              <a:p>
                <a:pPr marL="0" indent="0" algn="just">
                  <a:buNone/>
                </a:pPr>
                <a:r>
                  <a:rPr lang="en-US" sz="2400" b="1" dirty="0"/>
                  <a:t>Integral and Derivative </a:t>
                </a:r>
                <a:r>
                  <a:rPr lang="en-US" sz="2400" b="1" dirty="0" smtClean="0"/>
                  <a:t>Factors</a:t>
                </a:r>
                <a:r>
                  <a:rPr lang="en-US" sz="24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dirty="0" smtClean="0"/>
                  <a:t>. </a:t>
                </a:r>
                <a:r>
                  <a:rPr lang="en-US" sz="2400" dirty="0"/>
                  <a:t>The polar plot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𝝎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is </a:t>
                </a:r>
                <a:r>
                  <a:rPr lang="en-US" sz="2400" dirty="0" smtClean="0"/>
                  <a:t>the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negative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imaginary axis</a:t>
                </a:r>
                <a:r>
                  <a:rPr lang="en-US" sz="2400" dirty="0"/>
                  <a:t>, </a:t>
                </a:r>
                <a:r>
                  <a:rPr lang="en-US" sz="2400" dirty="0" smtClean="0"/>
                  <a:t>since</a:t>
                </a:r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:endParaRPr lang="en-US" sz="2400" dirty="0" smtClean="0"/>
              </a:p>
              <a:p>
                <a:pPr marL="0" indent="0" algn="just">
                  <a:buNone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polar plot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is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positive imaginary axis</a:t>
                </a:r>
                <a:r>
                  <a:rPr lang="en-US" sz="2400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First-Order Factors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𝑻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400" dirty="0" smtClean="0"/>
                  <a:t>. </a:t>
                </a:r>
                <a:r>
                  <a:rPr lang="en-US" sz="2400" dirty="0"/>
                  <a:t>For the sinusoidal transfer </a:t>
                </a:r>
                <a:r>
                  <a:rPr lang="en-US" sz="2400" dirty="0" smtClean="0"/>
                  <a:t>function</a:t>
                </a:r>
              </a:p>
              <a:p>
                <a:pPr marL="0" indent="0" algn="just">
                  <a:buNone/>
                </a:pPr>
                <a:endParaRPr lang="en-US" sz="2400" dirty="0" smtClean="0"/>
              </a:p>
              <a:p>
                <a:pPr marL="0" indent="0" algn="just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1543" y="1356585"/>
                <a:ext cx="10375086" cy="5376041"/>
              </a:xfrm>
              <a:blipFill rotWithShape="1">
                <a:blip r:embed="rId2"/>
                <a:stretch>
                  <a:fillRect l="-1234" t="-2384" r="-881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384" y="2637520"/>
            <a:ext cx="4624568" cy="92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15" y="4707847"/>
            <a:ext cx="8467576" cy="210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2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931543" y="1356585"/>
                <a:ext cx="10462171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 Polar Plots</a:t>
                </a:r>
              </a:p>
              <a:p>
                <a:pPr marL="0" indent="0" algn="just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dirty="0"/>
                  <a:t> approaches infinity, the magnitude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</m:oMath>
                </a14:m>
                <a:r>
                  <a:rPr lang="en-US" dirty="0"/>
                  <a:t> approaches zero and the phase </a:t>
                </a:r>
                <a:r>
                  <a:rPr lang="en-US" dirty="0" smtClean="0"/>
                  <a:t>angle approaches </a:t>
                </a:r>
                <a:r>
                  <a:rPr lang="en-US" dirty="0"/>
                  <a:t>–90°. The polar plot of this transfer function is a </a:t>
                </a:r>
                <a:r>
                  <a:rPr lang="en-US" dirty="0">
                    <a:solidFill>
                      <a:srgbClr val="FF0000"/>
                    </a:solidFill>
                  </a:rPr>
                  <a:t>semicircle</a:t>
                </a:r>
                <a:r>
                  <a:rPr lang="en-US" dirty="0"/>
                  <a:t> as the </a:t>
                </a:r>
                <a:r>
                  <a:rPr lang="en-US" dirty="0" smtClean="0"/>
                  <a:t>frequency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dirty="0"/>
                  <a:t> is varied from zero to infinity, as shown in Figure </a:t>
                </a:r>
                <a:r>
                  <a:rPr lang="en-US" dirty="0" smtClean="0"/>
                  <a:t>26(a</a:t>
                </a:r>
                <a:r>
                  <a:rPr lang="en-US" dirty="0"/>
                  <a:t>). The center is located </a:t>
                </a:r>
                <a:r>
                  <a:rPr lang="en-US" dirty="0" smtClean="0"/>
                  <a:t>at 0.5 </a:t>
                </a:r>
                <a:r>
                  <a:rPr lang="en-US" dirty="0"/>
                  <a:t>on the real axis, and the radius is equal to 0.5</a:t>
                </a:r>
                <a:r>
                  <a:rPr lang="en-US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To prove that the polar plot of the first-order factor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b="1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𝑻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is a </a:t>
                </a:r>
                <a:r>
                  <a:rPr lang="en-US" dirty="0" smtClean="0"/>
                  <a:t>semicircle</a:t>
                </a:r>
                <a:r>
                  <a:rPr lang="en-US" dirty="0"/>
                  <a:t>, </a:t>
                </a:r>
                <a:r>
                  <a:rPr lang="en-US" dirty="0" smtClean="0"/>
                  <a:t>define</a:t>
                </a:r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  <a:ea typeface="Cambria Math"/>
                        </a:rPr>
                        <m:t>G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𝒋</m:t>
                          </m:r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𝝎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𝑿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𝒋𝒀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just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1543" y="1356585"/>
                <a:ext cx="10462171" cy="5376041"/>
              </a:xfrm>
              <a:blipFill rotWithShape="1">
                <a:blip r:embed="rId2"/>
                <a:stretch>
                  <a:fillRect l="-1224" t="-2384" r="-1166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12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31543" y="1356585"/>
            <a:ext cx="10926628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 Polar Plots</a:t>
            </a:r>
          </a:p>
          <a:p>
            <a:pPr marL="0" indent="0" algn="just">
              <a:buNone/>
            </a:pPr>
            <a:endParaRPr lang="en-US" sz="24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161268"/>
            <a:ext cx="8926285" cy="407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1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31543" y="1356585"/>
            <a:ext cx="10926628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 Polar Plots</a:t>
            </a:r>
          </a:p>
          <a:p>
            <a:pPr marL="0" indent="0" algn="just">
              <a:buNone/>
            </a:pPr>
            <a:endParaRPr lang="en-US" sz="24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55" y="2062162"/>
            <a:ext cx="9464960" cy="404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316" y="1636293"/>
            <a:ext cx="2540227" cy="309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931543" y="1356585"/>
                <a:ext cx="10926628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 Polar Plots</a:t>
                </a:r>
              </a:p>
              <a:p>
                <a:pPr marL="0" indent="0" algn="just">
                  <a:buNone/>
                </a:pPr>
                <a:r>
                  <a:rPr lang="en-US" sz="3000" dirty="0"/>
                  <a:t>Thus, in the </a:t>
                </a:r>
                <a:r>
                  <a:rPr lang="en-US" sz="3000" b="1" i="1" dirty="0"/>
                  <a:t>X-Y</a:t>
                </a:r>
                <a:r>
                  <a:rPr lang="en-US" sz="3000" dirty="0"/>
                  <a:t> </a:t>
                </a:r>
                <a:r>
                  <a:rPr lang="en-US" sz="3000" dirty="0" smtClean="0"/>
                  <a:t>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</m:oMath>
                </a14:m>
                <a:r>
                  <a:rPr lang="en-US" sz="3000" dirty="0" smtClean="0"/>
                  <a:t> is </a:t>
                </a:r>
                <a:r>
                  <a:rPr lang="en-US" sz="3000" dirty="0"/>
                  <a:t>a circle with center </a:t>
                </a:r>
                <a:r>
                  <a:rPr lang="en-US" sz="3000" dirty="0" smtClean="0"/>
                  <a:t>at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3000" dirty="0" smtClean="0"/>
                  <a:t> </a:t>
                </a:r>
                <a:r>
                  <a:rPr lang="en-US" sz="3000" dirty="0"/>
                  <a:t>and with </a:t>
                </a:r>
                <a:r>
                  <a:rPr lang="en-US" sz="3000" dirty="0" smtClean="0"/>
                  <a:t>radius</a:t>
                </a:r>
                <a:r>
                  <a:rPr lang="en-US" sz="3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r>
                  <a:rPr lang="en-US" sz="3000" dirty="0" smtClean="0"/>
                  <a:t> as </a:t>
                </a:r>
                <a:r>
                  <a:rPr lang="en-US" sz="3000" dirty="0"/>
                  <a:t>shown in Figure </a:t>
                </a:r>
                <a:r>
                  <a:rPr lang="en-US" sz="3000" dirty="0" smtClean="0"/>
                  <a:t>26(b</a:t>
                </a:r>
                <a:r>
                  <a:rPr lang="en-US" sz="3000" dirty="0"/>
                  <a:t>). The lower semicircle corresponds to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≤∞</m:t>
                    </m:r>
                  </m:oMath>
                </a14:m>
                <a:r>
                  <a:rPr lang="en-US" sz="3000" dirty="0"/>
                  <a:t>, and </a:t>
                </a:r>
                <a:r>
                  <a:rPr lang="en-US" sz="3000" dirty="0" smtClean="0"/>
                  <a:t>the upper </a:t>
                </a:r>
                <a:r>
                  <a:rPr lang="en-US" sz="3000" dirty="0"/>
                  <a:t>semicircle corresponds to</a:t>
                </a:r>
                <a:r>
                  <a:rPr lang="en-US" sz="3000" dirty="0" smtClean="0"/>
                  <a:t>  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∞≤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sz="3000" dirty="0"/>
                  <a:t>The polar plot of the </a:t>
                </a:r>
                <a:r>
                  <a:rPr lang="en-US" sz="3000" dirty="0">
                    <a:solidFill>
                      <a:srgbClr val="FF0000"/>
                    </a:solidFill>
                  </a:rPr>
                  <a:t>transfer function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𝑻</m:t>
                    </m:r>
                  </m:oMath>
                </a14:m>
                <a:r>
                  <a:rPr lang="en-US" sz="3000" dirty="0"/>
                  <a:t> is simply the upper half of the </a:t>
                </a:r>
                <a:r>
                  <a:rPr lang="en-US" sz="3000" dirty="0" smtClean="0"/>
                  <a:t>straight line </a:t>
                </a:r>
                <a:r>
                  <a:rPr lang="en-US" sz="3000" dirty="0"/>
                  <a:t>passing through point (1,0) in the complex plane and parallel to the imaginary </a:t>
                </a:r>
                <a:r>
                  <a:rPr lang="en-US" sz="3000" dirty="0" smtClean="0"/>
                  <a:t>axis, as </a:t>
                </a:r>
                <a:r>
                  <a:rPr lang="en-US" sz="3000" dirty="0"/>
                  <a:t>shown in </a:t>
                </a:r>
                <a:r>
                  <a:rPr lang="en-US" sz="3000" dirty="0" smtClean="0"/>
                  <a:t>Figure 27</a:t>
                </a:r>
                <a:r>
                  <a:rPr lang="en-US" sz="3000" dirty="0"/>
                  <a:t>. The polar plot of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𝑻</m:t>
                    </m:r>
                  </m:oMath>
                </a14:m>
                <a:r>
                  <a:rPr lang="en-US" sz="3000" dirty="0"/>
                  <a:t> has an appearance </a:t>
                </a:r>
                <a:r>
                  <a:rPr lang="en-US" sz="3000" dirty="0" smtClean="0"/>
                  <a:t>completely different </a:t>
                </a:r>
                <a:r>
                  <a:rPr lang="en-US" sz="3000" dirty="0"/>
                  <a:t>from that </a:t>
                </a:r>
                <a:r>
                  <a:rPr lang="en-US" sz="3000" dirty="0" smtClean="0"/>
                  <a:t>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𝝎</m:t>
                        </m:r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US" sz="3000" dirty="0" smtClean="0"/>
                  <a:t>.</a:t>
                </a:r>
                <a:endParaRPr lang="en-US" sz="3000" dirty="0"/>
              </a:p>
              <a:p>
                <a:pPr marL="0" indent="0" algn="just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1543" y="1356585"/>
                <a:ext cx="10926628" cy="5376041"/>
              </a:xfrm>
              <a:blipFill rotWithShape="1">
                <a:blip r:embed="rId2"/>
                <a:stretch>
                  <a:fillRect l="-1339" t="-2384" r="-1283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1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931543" y="1356585"/>
                <a:ext cx="10926628" cy="5376041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 Polar Plots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Quadratic </a:t>
                </a:r>
                <a:r>
                  <a:rPr lang="en-US" b="1" dirty="0" smtClean="0"/>
                  <a:t>Factors</a:t>
                </a:r>
                <a:r>
                  <a:rPr lang="en-US" sz="2400" dirty="0" smtClean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𝜁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2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  <m:r>
                                      <a:rPr lang="en-US" sz="2200" b="0" i="1" smtClean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2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i="1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  <m:r>
                                      <a:rPr lang="en-US" sz="22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200" dirty="0"/>
                  <a:t>The low- and </a:t>
                </a:r>
                <a:r>
                  <a:rPr lang="en-US" sz="2200" dirty="0" smtClean="0"/>
                  <a:t>high-frequency </a:t>
                </a:r>
                <a:r>
                  <a:rPr lang="en-US" sz="2200" dirty="0"/>
                  <a:t>portions of the polar plot of the following sinusoidal transfer </a:t>
                </a:r>
                <a:r>
                  <a:rPr lang="en-US" sz="2200" dirty="0" smtClean="0"/>
                  <a:t>function</a:t>
                </a:r>
              </a:p>
              <a:p>
                <a:pPr marL="0" indent="0" algn="just">
                  <a:buNone/>
                </a:pPr>
                <a:endParaRPr lang="en-US" sz="2200" dirty="0"/>
              </a:p>
              <a:p>
                <a:pPr marL="0" indent="0" algn="just">
                  <a:buNone/>
                </a:pPr>
                <a:endParaRPr lang="en-US" sz="2200" dirty="0" smtClean="0"/>
              </a:p>
              <a:p>
                <a:pPr marL="0" indent="0" algn="just">
                  <a:buNone/>
                </a:pPr>
                <a:endParaRPr lang="en-US" sz="2200" dirty="0"/>
              </a:p>
              <a:p>
                <a:pPr marL="0" indent="0" algn="just">
                  <a:buNone/>
                </a:pPr>
                <a:endParaRPr lang="en-US" sz="2200" dirty="0" smtClean="0"/>
              </a:p>
              <a:p>
                <a:pPr marL="0" indent="0" algn="just">
                  <a:buNone/>
                </a:pPr>
                <a:endParaRPr lang="en-US" sz="2200" dirty="0"/>
              </a:p>
              <a:p>
                <a:pPr marL="0" indent="0" algn="just">
                  <a:buNone/>
                </a:pPr>
                <a:endParaRPr lang="en-US" sz="2200" dirty="0" smtClean="0"/>
              </a:p>
              <a:p>
                <a:pPr marL="0" indent="0" algn="just">
                  <a:buNone/>
                </a:pPr>
                <a:endParaRPr lang="en-US" sz="2200" dirty="0"/>
              </a:p>
              <a:p>
                <a:pPr marL="0" indent="0" algn="just">
                  <a:buNone/>
                </a:pPr>
                <a:endParaRPr lang="en-US" sz="2200" dirty="0" smtClean="0"/>
              </a:p>
              <a:p>
                <a:pPr marL="0" indent="0" algn="just">
                  <a:buNone/>
                </a:pPr>
                <a:r>
                  <a:rPr lang="en-US" sz="2200" dirty="0"/>
                  <a:t>The polar plot of this sinusoidal transfer function starts at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∠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ͦ</m:t>
                        </m:r>
                      </m:sup>
                    </m:sSup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/>
                  <a:t>and ends at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∠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180</m:t>
                        </m:r>
                      </m:e>
                      <m:sup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ͦ</m:t>
                        </m:r>
                      </m:sup>
                    </m:sSup>
                    <m:r>
                      <a:rPr lang="en-US" sz="22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200" dirty="0" smtClean="0"/>
                  <a:t>as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sz="2200" dirty="0"/>
                  <a:t> increases from zero to infinity. Thus, the high-frequency portion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sz="2200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</m:oMath>
                </a14:m>
                <a:r>
                  <a:rPr lang="en-US" sz="2200" dirty="0"/>
                  <a:t> is </a:t>
                </a:r>
                <a:r>
                  <a:rPr lang="en-US" sz="2200" dirty="0" smtClean="0"/>
                  <a:t>tangent to </a:t>
                </a:r>
                <a:r>
                  <a:rPr lang="en-US" sz="2200" dirty="0"/>
                  <a:t>the negative real axis.</a:t>
                </a:r>
                <a:endParaRPr lang="en-US" sz="2200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1543" y="1356585"/>
                <a:ext cx="10926628" cy="5376041"/>
              </a:xfrm>
              <a:blipFill rotWithShape="1">
                <a:blip r:embed="rId2"/>
                <a:stretch>
                  <a:fillRect l="-1172" t="-3065" r="-725" b="-1589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67" y="2741613"/>
            <a:ext cx="9279033" cy="269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7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31543" y="1356585"/>
            <a:ext cx="10926628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 Polar Plots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738" y="1242783"/>
            <a:ext cx="5552233" cy="533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2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931543" y="1356585"/>
                <a:ext cx="10926628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 Polar Plots</a:t>
                </a:r>
              </a:p>
              <a:p>
                <a:pPr marL="0" indent="0" algn="just">
                  <a:buNone/>
                </a:pPr>
                <a:endParaRPr lang="en-US" sz="2400" dirty="0" smtClean="0"/>
              </a:p>
              <a:p>
                <a:pPr marL="0" indent="0" algn="just">
                  <a:buNone/>
                </a:pPr>
                <a:r>
                  <a:rPr lang="en-US" sz="2400" dirty="0"/>
                  <a:t>Examples of polar plots of the transfer function just considered are shown in </a:t>
                </a:r>
                <a:r>
                  <a:rPr lang="en-US" sz="2400" dirty="0" smtClean="0"/>
                  <a:t>Figure28</a:t>
                </a:r>
                <a:r>
                  <a:rPr lang="en-US" sz="2400" dirty="0"/>
                  <a:t>. The exact shape of a polar plot depends on the value of the damping ratio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𝜁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smtClean="0"/>
                  <a:t>but the </a:t>
                </a:r>
                <a:r>
                  <a:rPr lang="en-US" sz="2400" dirty="0"/>
                  <a:t>general shape of the plot is the same for both the </a:t>
                </a:r>
                <a:r>
                  <a:rPr lang="en-US" sz="2400" dirty="0" err="1"/>
                  <a:t>underdamped</a:t>
                </a:r>
                <a:r>
                  <a:rPr lang="en-US" sz="2400" dirty="0"/>
                  <a:t> case 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𝜁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2400" dirty="0" smtClean="0"/>
                  <a:t>) and </a:t>
                </a:r>
                <a:r>
                  <a:rPr lang="en-US" sz="2400" dirty="0" err="1"/>
                  <a:t>overdamped</a:t>
                </a:r>
                <a:r>
                  <a:rPr lang="en-US" sz="2400" dirty="0"/>
                  <a:t> case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𝜁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400" dirty="0"/>
                  <a:t>).</a:t>
                </a:r>
              </a:p>
              <a:p>
                <a:pPr marL="0" indent="0" algn="just">
                  <a:buNone/>
                </a:pPr>
                <a:r>
                  <a:rPr lang="en-US" sz="2400" dirty="0"/>
                  <a:t>For the </a:t>
                </a:r>
                <a:r>
                  <a:rPr lang="en-US" sz="2400" dirty="0" err="1"/>
                  <a:t>underdamped</a:t>
                </a:r>
                <a:r>
                  <a:rPr lang="en-US" sz="2400" dirty="0"/>
                  <a:t> case at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, 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b="0" i="1">
                            <a:latin typeface="Cambria Math"/>
                            <a:ea typeface="Cambria Math"/>
                          </a:rPr>
                          <m:t>𝜁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sz="24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,and </a:t>
                </a:r>
                <a:r>
                  <a:rPr lang="en-US" sz="2400" dirty="0"/>
                  <a:t>the </a:t>
                </a:r>
                <a:r>
                  <a:rPr lang="en-US" sz="2400" dirty="0" smtClean="0"/>
                  <a:t>phase angle </a:t>
                </a:r>
                <a:r>
                  <a:rPr lang="en-US" sz="2400" dirty="0"/>
                  <a:t>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is –90°. Therefore, it can be seen that the frequency at which </a:t>
                </a:r>
                <a:r>
                  <a:rPr lang="en-US" sz="2400" dirty="0" smtClean="0"/>
                  <a:t>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2400" dirty="0"/>
                  <a:t> locus intersects the imaginary axis is the </a:t>
                </a:r>
                <a:r>
                  <a:rPr lang="en-US" sz="2400" dirty="0" err="1"/>
                  <a:t>undamped</a:t>
                </a:r>
                <a:r>
                  <a:rPr lang="en-US" sz="2400" dirty="0"/>
                  <a:t> natural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 . </a:t>
                </a:r>
                <a:r>
                  <a:rPr lang="en-US" sz="2400" dirty="0" smtClean="0"/>
                  <a:t>In the </a:t>
                </a:r>
                <a:r>
                  <a:rPr lang="en-US" sz="2400" dirty="0"/>
                  <a:t>polar plot, the frequency point whose distance from the origin is maximum </a:t>
                </a:r>
                <a:r>
                  <a:rPr lang="en-US" sz="2400" dirty="0" err="1" smtClean="0"/>
                  <a:t>cor</a:t>
                </a:r>
                <a:r>
                  <a:rPr lang="en-US" sz="2400" dirty="0" smtClean="0"/>
                  <a:t>-responds </a:t>
                </a:r>
                <a:r>
                  <a:rPr lang="en-US" sz="2400" dirty="0"/>
                  <a:t>to the resonant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  . The peak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2400" dirty="0"/>
                  <a:t> is obtained as </a:t>
                </a:r>
                <a:r>
                  <a:rPr lang="en-US" sz="2400" dirty="0" smtClean="0"/>
                  <a:t>the ratio </a:t>
                </a:r>
                <a:r>
                  <a:rPr lang="en-US" sz="2400" dirty="0"/>
                  <a:t>of the magnitude of the vector at the resonant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 to the </a:t>
                </a:r>
                <a:r>
                  <a:rPr lang="en-US" sz="2400" dirty="0" smtClean="0"/>
                  <a:t>magnitude of </a:t>
                </a:r>
                <a:r>
                  <a:rPr lang="en-US" sz="2400" dirty="0"/>
                  <a:t>the vector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0</a:t>
                </a:r>
                <a:r>
                  <a:rPr lang="en-US" sz="2400" dirty="0"/>
                  <a:t>. The resonant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 is indicated in the polar plot </a:t>
                </a:r>
                <a:r>
                  <a:rPr lang="en-US" sz="2400" dirty="0" smtClean="0"/>
                  <a:t>shown in </a:t>
                </a:r>
                <a:r>
                  <a:rPr lang="en-US" sz="2400" dirty="0"/>
                  <a:t>Figure </a:t>
                </a:r>
                <a:r>
                  <a:rPr lang="en-US" sz="2400" dirty="0" smtClean="0"/>
                  <a:t>29</a:t>
                </a:r>
                <a:r>
                  <a:rPr lang="en-US" sz="2400" dirty="0"/>
                  <a:t>.</a:t>
                </a:r>
              </a:p>
              <a:p>
                <a:pPr marL="0" indent="0" algn="just">
                  <a:buNone/>
                </a:pPr>
                <a:endParaRPr lang="en-US" sz="2400" dirty="0" smtClean="0"/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:endParaRPr lang="en-US" sz="2400" dirty="0" smtClean="0"/>
              </a:p>
              <a:p>
                <a:pPr marL="0" indent="0" algn="just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1543" y="1356585"/>
                <a:ext cx="10926628" cy="5376041"/>
              </a:xfrm>
              <a:blipFill rotWithShape="1">
                <a:blip r:embed="rId3"/>
                <a:stretch>
                  <a:fillRect l="-893" t="-2384" r="-837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6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931543" y="1356585"/>
                <a:ext cx="6557828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 Polar Plots</a:t>
                </a:r>
              </a:p>
              <a:p>
                <a:pPr marL="0" indent="0" algn="just">
                  <a:buNone/>
                </a:pPr>
                <a:endParaRPr lang="en-US" sz="2400" dirty="0" smtClean="0"/>
              </a:p>
              <a:p>
                <a:pPr marL="0" indent="0" algn="just">
                  <a:buNone/>
                </a:pPr>
                <a:r>
                  <a:rPr lang="en-US" sz="2400" dirty="0"/>
                  <a:t>For the </a:t>
                </a:r>
                <a:r>
                  <a:rPr lang="en-US" sz="2400" dirty="0" err="1"/>
                  <a:t>overdamped</a:t>
                </a:r>
                <a:r>
                  <a:rPr lang="en-US" sz="2400" dirty="0"/>
                  <a:t> case, 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𝜁</m:t>
                    </m:r>
                  </m:oMath>
                </a14:m>
                <a:r>
                  <a:rPr lang="en-US" sz="2400" dirty="0"/>
                  <a:t> increases well beyond unity,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locus approaches </a:t>
                </a:r>
                <a:r>
                  <a:rPr lang="en-US" sz="2400" dirty="0"/>
                  <a:t>a semicircle. This may be seen from the fact that, for a heavily </a:t>
                </a:r>
                <a:r>
                  <a:rPr lang="en-US" sz="2400" dirty="0" smtClean="0"/>
                  <a:t>damped system</a:t>
                </a:r>
                <a:r>
                  <a:rPr lang="en-US" sz="2400" dirty="0"/>
                  <a:t>, the characteristic roots are real, and one is much smaller than the other. </a:t>
                </a:r>
                <a:r>
                  <a:rPr lang="en-US" sz="2400" dirty="0" smtClean="0"/>
                  <a:t>Since, for </a:t>
                </a:r>
                <a:r>
                  <a:rPr lang="en-US" sz="2400" dirty="0"/>
                  <a:t>sufficiently large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𝜁</m:t>
                    </m:r>
                  </m:oMath>
                </a14:m>
                <a:r>
                  <a:rPr lang="en-US" sz="2400" dirty="0"/>
                  <a:t>, the effect of the larger root (larger in the absolute value) on </a:t>
                </a:r>
                <a:r>
                  <a:rPr lang="en-US" sz="2400" dirty="0" smtClean="0"/>
                  <a:t>the response </a:t>
                </a:r>
                <a:r>
                  <a:rPr lang="en-US" sz="2400" dirty="0"/>
                  <a:t>becomes very small, the system behaves like a first-order one.</a:t>
                </a:r>
                <a:endParaRPr lang="en-US" sz="2400" dirty="0" smtClean="0"/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:endParaRPr lang="en-US" sz="2400" dirty="0" smtClean="0"/>
              </a:p>
              <a:p>
                <a:pPr marL="0" indent="0" algn="just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1543" y="1356585"/>
                <a:ext cx="6557828" cy="5376041"/>
              </a:xfrm>
              <a:blipFill rotWithShape="1">
                <a:blip r:embed="rId3"/>
                <a:stretch>
                  <a:fillRect l="-1487" t="-2384" r="-1394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314" y="2105290"/>
            <a:ext cx="4122057" cy="44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9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/>
              <a:t>1- </a:t>
            </a:r>
            <a:r>
              <a:rPr lang="en-US" b="1" dirty="0"/>
              <a:t>INTRODUCTION</a:t>
            </a:r>
            <a:endParaRPr lang="en-US" b="1" dirty="0" smtClean="0"/>
          </a:p>
          <a:p>
            <a:pPr marL="0" indent="0" algn="just">
              <a:buNone/>
            </a:pPr>
            <a:r>
              <a:rPr lang="en-US" dirty="0"/>
              <a:t>By the term frequency response, we mean the steady-state response of a system to </a:t>
            </a:r>
            <a:r>
              <a:rPr lang="en-US" dirty="0" smtClean="0"/>
              <a:t>a  sinusoidal </a:t>
            </a:r>
            <a:r>
              <a:rPr lang="en-US" dirty="0"/>
              <a:t>input. In frequency-response methods, we vary the frequency of the </a:t>
            </a:r>
            <a:r>
              <a:rPr lang="en-US" dirty="0" smtClean="0"/>
              <a:t>input signal </a:t>
            </a:r>
            <a:r>
              <a:rPr lang="en-US" dirty="0"/>
              <a:t>over a certain range and study the resulting </a:t>
            </a:r>
            <a:r>
              <a:rPr lang="en-US" dirty="0" smtClean="0"/>
              <a:t>response.</a:t>
            </a:r>
          </a:p>
          <a:p>
            <a:pPr marL="0" indent="0" algn="just">
              <a:buNone/>
            </a:pPr>
            <a:r>
              <a:rPr lang="en-US" dirty="0"/>
              <a:t>The </a:t>
            </a:r>
            <a:r>
              <a:rPr lang="en-US" dirty="0" err="1"/>
              <a:t>Nyquist</a:t>
            </a:r>
            <a:r>
              <a:rPr lang="en-US" dirty="0"/>
              <a:t> stability criterion enables us to investigate both </a:t>
            </a:r>
            <a:r>
              <a:rPr lang="en-US" dirty="0">
                <a:solidFill>
                  <a:srgbClr val="FF0000"/>
                </a:solidFill>
              </a:rPr>
              <a:t>the absolute and </a:t>
            </a:r>
            <a:r>
              <a:rPr lang="en-US" dirty="0" smtClean="0">
                <a:solidFill>
                  <a:srgbClr val="FF0000"/>
                </a:solidFill>
              </a:rPr>
              <a:t>relative stabilities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linear closed-loop systems </a:t>
            </a:r>
            <a:r>
              <a:rPr lang="en-US" dirty="0"/>
              <a:t>from a </a:t>
            </a:r>
            <a:r>
              <a:rPr lang="en-US" dirty="0">
                <a:solidFill>
                  <a:srgbClr val="FF0000"/>
                </a:solidFill>
              </a:rPr>
              <a:t>knowledge of their open-loop </a:t>
            </a:r>
            <a:r>
              <a:rPr lang="en-US" dirty="0" smtClean="0">
                <a:solidFill>
                  <a:srgbClr val="FF0000"/>
                </a:solidFill>
              </a:rPr>
              <a:t>frequency-response </a:t>
            </a:r>
            <a:r>
              <a:rPr lang="en-US" dirty="0">
                <a:solidFill>
                  <a:srgbClr val="FF0000"/>
                </a:solidFill>
              </a:rPr>
              <a:t>characteristics</a:t>
            </a:r>
            <a:r>
              <a:rPr lang="en-US" dirty="0"/>
              <a:t>. An advantage of the frequency-response approach is </a:t>
            </a:r>
            <a:r>
              <a:rPr lang="en-US" dirty="0" smtClean="0"/>
              <a:t>that frequency-response </a:t>
            </a:r>
            <a:r>
              <a:rPr lang="en-US" dirty="0"/>
              <a:t>tests are, in general, simple and can be made accurately by use </a:t>
            </a:r>
            <a:r>
              <a:rPr lang="en-US" dirty="0" smtClean="0"/>
              <a:t>of readily </a:t>
            </a:r>
            <a:r>
              <a:rPr lang="en-US" dirty="0"/>
              <a:t>available sinusoidal signal generators and precise measurement equipment. </a:t>
            </a:r>
            <a:r>
              <a:rPr lang="en-US" dirty="0" smtClean="0"/>
              <a:t>Often the </a:t>
            </a:r>
            <a:r>
              <a:rPr lang="en-US" dirty="0">
                <a:solidFill>
                  <a:srgbClr val="FF0000"/>
                </a:solidFill>
              </a:rPr>
              <a:t>transfer functions </a:t>
            </a:r>
            <a:r>
              <a:rPr lang="en-US" dirty="0"/>
              <a:t>of complicated components </a:t>
            </a:r>
            <a:r>
              <a:rPr lang="en-US" dirty="0">
                <a:solidFill>
                  <a:srgbClr val="FF0000"/>
                </a:solidFill>
              </a:rPr>
              <a:t>can be determined experimentally </a:t>
            </a:r>
            <a:r>
              <a:rPr lang="en-US" dirty="0" smtClean="0">
                <a:solidFill>
                  <a:srgbClr val="FF0000"/>
                </a:solidFill>
              </a:rPr>
              <a:t>by frequency-response </a:t>
            </a:r>
            <a:r>
              <a:rPr lang="en-US" dirty="0">
                <a:solidFill>
                  <a:srgbClr val="FF0000"/>
                </a:solidFill>
              </a:rPr>
              <a:t>tests</a:t>
            </a:r>
            <a:r>
              <a:rPr lang="en-US" dirty="0"/>
              <a:t>. 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3868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31543" y="1356585"/>
            <a:ext cx="7196457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 Polar Plots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91" y="2122208"/>
            <a:ext cx="3732666" cy="306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" y="1885018"/>
            <a:ext cx="7356021" cy="480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7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931543" y="1356585"/>
                <a:ext cx="10897600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 Polar Plots</a:t>
                </a:r>
              </a:p>
              <a:p>
                <a:pPr marL="0" indent="0" algn="just">
                  <a:buNone/>
                </a:pPr>
                <a:endParaRPr lang="en-US" sz="2400" dirty="0" smtClean="0"/>
              </a:p>
              <a:p>
                <a:pPr marL="0" indent="0" algn="just">
                  <a:buNone/>
                </a:pPr>
                <a:r>
                  <a:rPr lang="en-US" sz="2400" dirty="0"/>
                  <a:t>Since the imaginary part of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𝑮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is positive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n-US" sz="2400" b="1" i="1" dirty="0"/>
                  <a:t>0 </a:t>
                </a:r>
                <a:r>
                  <a:rPr lang="en-US" sz="2400" dirty="0"/>
                  <a:t>and is monotonically </a:t>
                </a:r>
                <a:r>
                  <a:rPr lang="en-US" sz="2400" dirty="0" smtClean="0"/>
                  <a:t>increasing, and </a:t>
                </a:r>
                <a:r>
                  <a:rPr lang="en-US" sz="2400" dirty="0"/>
                  <a:t>the real part of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𝐆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</m:oMath>
                </a14:m>
                <a:r>
                  <a:rPr lang="en-US" sz="2400" dirty="0"/>
                  <a:t> is monotonically decreasing from unity, the general shape </a:t>
                </a:r>
                <a:r>
                  <a:rPr lang="en-US" sz="2400" dirty="0" smtClean="0"/>
                  <a:t>of the </a:t>
                </a:r>
                <a:r>
                  <a:rPr lang="en-US" sz="2400" dirty="0"/>
                  <a:t>polar plot of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𝐆</m:t>
                    </m:r>
                    <m:d>
                      <m:d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</m:oMath>
                </a14:m>
                <a:r>
                  <a:rPr lang="en-US" sz="2400" dirty="0"/>
                  <a:t> is as shown in Figure </a:t>
                </a:r>
                <a:r>
                  <a:rPr lang="en-US" sz="2400" dirty="0" smtClean="0"/>
                  <a:t>30</a:t>
                </a:r>
                <a:r>
                  <a:rPr lang="en-US" sz="2400" dirty="0"/>
                  <a:t>. The phase angle is between </a:t>
                </a:r>
                <a:r>
                  <a:rPr lang="en-US" sz="2400" b="1" dirty="0"/>
                  <a:t>0°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and </a:t>
                </a:r>
                <a:r>
                  <a:rPr lang="en-US" sz="2400" b="1" dirty="0" smtClean="0"/>
                  <a:t>180°</a:t>
                </a:r>
                <a:r>
                  <a:rPr lang="en-US" sz="2400" dirty="0" smtClean="0"/>
                  <a:t>.</a:t>
                </a:r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:r>
                  <a:rPr lang="en-US" b="1" dirty="0"/>
                  <a:t>EXAMPLE </a:t>
                </a:r>
                <a:r>
                  <a:rPr lang="en-US" b="1" dirty="0" smtClean="0"/>
                  <a:t> 8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Consider the following second-order transfer function:</a:t>
                </a:r>
                <a:endParaRPr lang="en-US" sz="2400" dirty="0" smtClean="0"/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:endParaRPr lang="en-US" sz="2400" dirty="0" smtClean="0"/>
              </a:p>
              <a:p>
                <a:pPr marL="0" indent="0" algn="just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1543" y="1356585"/>
                <a:ext cx="10897600" cy="5376041"/>
              </a:xfrm>
              <a:blipFill rotWithShape="1">
                <a:blip r:embed="rId3"/>
                <a:stretch>
                  <a:fillRect l="-1175" t="-2384" r="-895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21" y="4964337"/>
            <a:ext cx="7015056" cy="130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3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31543" y="1356585"/>
            <a:ext cx="10897600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 Polar Plots</a:t>
            </a:r>
          </a:p>
          <a:p>
            <a:pPr marL="0" indent="0" algn="just">
              <a:buNone/>
            </a:pPr>
            <a:endParaRPr lang="en-US" sz="24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28" y="2128837"/>
            <a:ext cx="10178261" cy="454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2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931543" y="1356585"/>
                <a:ext cx="6949714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 Polar Plots</a:t>
                </a:r>
              </a:p>
              <a:p>
                <a:pPr marL="0" indent="0" algn="just">
                  <a:buNone/>
                </a:pPr>
                <a:r>
                  <a:rPr lang="en-US" dirty="0"/>
                  <a:t>The general shape of the polar plot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𝐆</m:t>
                    </m:r>
                    <m:d>
                      <m:d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</m:oMath>
                </a14:m>
                <a:r>
                  <a:rPr lang="en-US" dirty="0"/>
                  <a:t> is shown in Figure </a:t>
                </a:r>
                <a:r>
                  <a:rPr lang="en-US" dirty="0" smtClean="0"/>
                  <a:t>31</a:t>
                </a:r>
                <a:r>
                  <a:rPr lang="en-US" dirty="0"/>
                  <a:t>. The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𝐆</m:t>
                    </m:r>
                    <m:d>
                      <m:d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</m:oMath>
                </a14:m>
                <a:r>
                  <a:rPr lang="en-US" dirty="0"/>
                  <a:t> plot is </a:t>
                </a:r>
                <a:r>
                  <a:rPr lang="en-US" dirty="0" smtClean="0"/>
                  <a:t>asymptotic </a:t>
                </a:r>
                <a:r>
                  <a:rPr lang="en-US" dirty="0"/>
                  <a:t>to the vertical line passing through the point </a:t>
                </a:r>
                <a:r>
                  <a:rPr lang="en-US" b="1" dirty="0"/>
                  <a:t>(–T, 0). </a:t>
                </a:r>
                <a:r>
                  <a:rPr lang="en-US" dirty="0"/>
                  <a:t>Since this transfer function involves </a:t>
                </a:r>
                <a:r>
                  <a:rPr lang="en-US" dirty="0" smtClean="0"/>
                  <a:t>an integrator </a:t>
                </a:r>
                <a:r>
                  <a:rPr lang="en-US" b="1" dirty="0"/>
                  <a:t>(1/s), </a:t>
                </a:r>
                <a:r>
                  <a:rPr lang="en-US" dirty="0"/>
                  <a:t>the general shape of the polar plot differs substantially from those of </a:t>
                </a:r>
                <a:r>
                  <a:rPr lang="en-US" dirty="0" smtClean="0"/>
                  <a:t>second-order transfer </a:t>
                </a:r>
                <a:r>
                  <a:rPr lang="en-US" dirty="0"/>
                  <a:t>functions that do not have an integrator.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1543" y="1356585"/>
                <a:ext cx="6949714" cy="5376041"/>
              </a:xfrm>
              <a:blipFill rotWithShape="1">
                <a:blip r:embed="rId3"/>
                <a:stretch>
                  <a:fillRect l="-1842" t="-2384" r="-1754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984" y="1534175"/>
            <a:ext cx="3797301" cy="424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9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944" y="1356585"/>
            <a:ext cx="2148113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 Polar Plots</a:t>
            </a:r>
          </a:p>
          <a:p>
            <a:pPr marL="0" indent="0" algn="just">
              <a:buNone/>
            </a:pPr>
            <a:r>
              <a:rPr lang="en-US" sz="3200" b="1" dirty="0"/>
              <a:t>EXAMPLE </a:t>
            </a:r>
            <a:r>
              <a:rPr lang="en-US" sz="3200" b="1" dirty="0" smtClean="0"/>
              <a:t>9</a:t>
            </a:r>
          </a:p>
          <a:p>
            <a:pPr marL="0" indent="0" algn="just">
              <a:buNone/>
            </a:pPr>
            <a:r>
              <a:rPr lang="en-US" sz="3200" b="1" dirty="0" smtClean="0"/>
              <a:t> </a:t>
            </a:r>
            <a:r>
              <a:rPr lang="en-US" dirty="0"/>
              <a:t>Obtain the polar plot of </a:t>
            </a:r>
            <a:r>
              <a:rPr lang="en-US" dirty="0" smtClean="0"/>
              <a:t>the </a:t>
            </a:r>
            <a:r>
              <a:rPr lang="en-US" dirty="0"/>
              <a:t>following transfer function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endParaRPr lang="en-US" sz="3200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71" y="1315004"/>
            <a:ext cx="9376229" cy="553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0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943" y="1356585"/>
            <a:ext cx="5776686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 Polar Plots</a:t>
            </a:r>
          </a:p>
          <a:p>
            <a:pPr marL="0" indent="0" algn="just">
              <a:buNone/>
            </a:pPr>
            <a:r>
              <a:rPr lang="en-US" sz="3200" b="1" dirty="0"/>
              <a:t>EXAMPLE </a:t>
            </a:r>
            <a:r>
              <a:rPr lang="en-US" sz="3200" b="1" dirty="0" smtClean="0"/>
              <a:t>9</a:t>
            </a:r>
          </a:p>
          <a:p>
            <a:pPr marL="0" indent="0" algn="just">
              <a:buNone/>
            </a:pPr>
            <a:r>
              <a:rPr lang="en-US" sz="3200" b="1" dirty="0"/>
              <a:t> </a:t>
            </a:r>
            <a:r>
              <a:rPr lang="en-US" dirty="0"/>
              <a:t>Since the magnitude decreases from unity monotonically and the phase angle also </a:t>
            </a:r>
            <a:r>
              <a:rPr lang="en-US" dirty="0" smtClean="0"/>
              <a:t>decreases monotonically </a:t>
            </a:r>
            <a:r>
              <a:rPr lang="en-US" dirty="0"/>
              <a:t>and indefinitely, the polar plot of the given transfer function is a spiral, as </a:t>
            </a:r>
            <a:r>
              <a:rPr lang="en-US" dirty="0" smtClean="0"/>
              <a:t>shown in </a:t>
            </a:r>
            <a:r>
              <a:rPr lang="en-US" dirty="0"/>
              <a:t>Figure </a:t>
            </a:r>
            <a:r>
              <a:rPr lang="en-US" dirty="0" smtClean="0"/>
              <a:t>32.</a:t>
            </a:r>
          </a:p>
          <a:p>
            <a:pPr marL="0" indent="0" algn="just">
              <a:buNone/>
            </a:pPr>
            <a:endParaRPr lang="en-US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839" y="2046514"/>
            <a:ext cx="4835790" cy="428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943" y="1356585"/>
            <a:ext cx="11161486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/>
              <a:t>General Shapes of Polar Plots</a:t>
            </a:r>
            <a:r>
              <a:rPr lang="en-US" sz="3200" b="1" dirty="0" smtClean="0"/>
              <a:t>.</a:t>
            </a:r>
          </a:p>
          <a:p>
            <a:pPr marL="0" indent="0" algn="just">
              <a:buNone/>
            </a:pPr>
            <a:r>
              <a:rPr lang="en-US" sz="3200" b="1" dirty="0" smtClean="0"/>
              <a:t> </a:t>
            </a:r>
            <a:r>
              <a:rPr lang="en-US" dirty="0"/>
              <a:t>The polar plots of a transfer function of the </a:t>
            </a:r>
            <a:r>
              <a:rPr lang="en-US" dirty="0" smtClean="0"/>
              <a:t>form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where </a:t>
            </a:r>
            <a:r>
              <a:rPr lang="en-US" b="1" i="1" dirty="0"/>
              <a:t>n&gt;m</a:t>
            </a:r>
            <a:r>
              <a:rPr lang="en-US" dirty="0"/>
              <a:t> or the degree of the denominator polynomial is greater than that of </a:t>
            </a:r>
            <a:r>
              <a:rPr lang="en-US" dirty="0" smtClean="0"/>
              <a:t>the numerator</a:t>
            </a:r>
            <a:r>
              <a:rPr lang="en-US" dirty="0"/>
              <a:t>, will have the following general shapes: </a:t>
            </a:r>
            <a:endParaRPr lang="en-US" dirty="0" smtClean="0"/>
          </a:p>
          <a:p>
            <a:pPr marL="0" indent="0" algn="just">
              <a:buNone/>
            </a:pPr>
            <a:endParaRPr lang="en-US" sz="2400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2619375"/>
            <a:ext cx="5525861" cy="251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9943" y="1356585"/>
                <a:ext cx="11161486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General Shapes of Polar Plots.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1- </a:t>
                </a:r>
                <a:r>
                  <a:rPr lang="en-US" i="1" dirty="0" smtClean="0"/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i="1" dirty="0" smtClean="0"/>
                  <a:t>0 </a:t>
                </a:r>
                <a:r>
                  <a:rPr lang="en-US" i="1" dirty="0"/>
                  <a:t>or type 0 systems</a:t>
                </a:r>
                <a:r>
                  <a:rPr lang="en-US" dirty="0"/>
                  <a:t>: The starting point of the polar plot (which </a:t>
                </a:r>
                <a:r>
                  <a:rPr lang="en-US" dirty="0" smtClean="0"/>
                  <a:t>corresponds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/>
                  <a:t>) is finite and is on the positive real axis. The tangent to </a:t>
                </a:r>
                <a:r>
                  <a:rPr lang="en-US" dirty="0" smtClean="0"/>
                  <a:t>the polar </a:t>
                </a:r>
                <a:r>
                  <a:rPr lang="en-US" dirty="0"/>
                  <a:t>plot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/>
                  <a:t> is perpendicular to the real axis. The terminal point, </a:t>
                </a:r>
                <a:r>
                  <a:rPr lang="en-US" dirty="0" smtClean="0"/>
                  <a:t>which corresponds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=∞</m:t>
                    </m:r>
                  </m:oMath>
                </a14:m>
                <a:r>
                  <a:rPr lang="en-US" dirty="0"/>
                  <a:t>, is at the origin, and the curve is tangent to one of </a:t>
                </a:r>
                <a:r>
                  <a:rPr lang="en-US" dirty="0" smtClean="0"/>
                  <a:t>the axes.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2- </a:t>
                </a: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i="1" dirty="0" smtClean="0"/>
                  <a:t>1</a:t>
                </a:r>
                <a:r>
                  <a:rPr lang="en-US" dirty="0"/>
                  <a:t> or type 1 systems: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dirty="0"/>
                  <a:t> term in the denominator contributes –90° to the total phase angle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≤∞</m:t>
                    </m:r>
                  </m:oMath>
                </a14:m>
                <a:r>
                  <a:rPr lang="en-US" dirty="0"/>
                  <a:t>.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/>
                  <a:t>, the magnitude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 is infinity, and the phase angle becomes –90°. At low frequencies, the polar plot is asymptotic to a line parallel to the negative imaginary axis.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=∞</m:t>
                    </m:r>
                  </m:oMath>
                </a14:m>
                <a:r>
                  <a:rPr lang="en-US" dirty="0"/>
                  <a:t>, the magnitude becomes zero, and the curve converges to the origin and is tangent to one of the axes</a:t>
                </a: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43" y="1356585"/>
                <a:ext cx="11161486" cy="5376041"/>
              </a:xfrm>
              <a:blipFill rotWithShape="1">
                <a:blip r:embed="rId3"/>
                <a:stretch>
                  <a:fillRect l="-1420" t="-2384" r="-1092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3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9943" y="1356585"/>
                <a:ext cx="11567886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General Shapes of Polar Plots.</a:t>
                </a:r>
              </a:p>
              <a:p>
                <a:pPr marL="0" indent="0" algn="just">
                  <a:buNone/>
                </a:pPr>
                <a:r>
                  <a:rPr lang="en-US" dirty="0"/>
                  <a:t> 3-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i="1" dirty="0" smtClean="0"/>
                  <a:t>2</a:t>
                </a:r>
                <a:r>
                  <a:rPr lang="en-US" dirty="0"/>
                  <a:t> or type 2 systems: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term in the denominator </a:t>
                </a:r>
                <a:r>
                  <a:rPr lang="en-US" dirty="0" smtClean="0"/>
                  <a:t>contributes –180</a:t>
                </a:r>
                <a:r>
                  <a:rPr lang="en-US" dirty="0"/>
                  <a:t>° to the total phase angle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0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≤∞</m:t>
                    </m:r>
                  </m:oMath>
                </a14:m>
                <a:r>
                  <a:rPr lang="en-US" dirty="0"/>
                  <a:t>.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/>
                  <a:t>, the </a:t>
                </a:r>
                <a:r>
                  <a:rPr lang="en-US" dirty="0" smtClean="0"/>
                  <a:t>magnitude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 is infinity, and the phase angle is equal to </a:t>
                </a:r>
                <a:r>
                  <a:rPr lang="en-US" dirty="0" smtClean="0"/>
                  <a:t>–</a:t>
                </a:r>
                <a:r>
                  <a:rPr lang="en-US" dirty="0"/>
                  <a:t>180°. At </a:t>
                </a:r>
                <a:r>
                  <a:rPr lang="en-US" dirty="0" smtClean="0"/>
                  <a:t>low frequencies</a:t>
                </a:r>
                <a:r>
                  <a:rPr lang="en-US" dirty="0"/>
                  <a:t>, the polar plot may be asymptotic to the negative real axis. At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=∞</m:t>
                    </m:r>
                  </m:oMath>
                </a14:m>
                <a:r>
                  <a:rPr lang="en-US" dirty="0"/>
                  <a:t>, the magnitude becomes zero, and the curve is tangent to one of the axes</a:t>
                </a:r>
                <a:r>
                  <a:rPr lang="en-US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The general shapes of the low-frequency portions of the polar plots of type 0, </a:t>
                </a:r>
                <a:r>
                  <a:rPr lang="en-US" dirty="0" smtClean="0"/>
                  <a:t>type 1</a:t>
                </a:r>
                <a:r>
                  <a:rPr lang="en-US" dirty="0"/>
                  <a:t>, and type 2 systems are shown in Figure </a:t>
                </a:r>
                <a:r>
                  <a:rPr lang="en-US" dirty="0" smtClean="0"/>
                  <a:t>33</a:t>
                </a:r>
                <a:r>
                  <a:rPr lang="en-US" dirty="0"/>
                  <a:t>. It can be seen that, if the degree of the denominator polynomial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 is greater than that of the numerator, then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 smtClean="0"/>
                  <a:t> loci </a:t>
                </a:r>
                <a:r>
                  <a:rPr lang="en-US" dirty="0"/>
                  <a:t>converge to the origin clockwise.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=∞</m:t>
                    </m:r>
                  </m:oMath>
                </a14:m>
                <a:r>
                  <a:rPr lang="en-US" dirty="0"/>
                  <a:t>, the loci are tangent to one or the </a:t>
                </a:r>
                <a:r>
                  <a:rPr lang="en-US" dirty="0" smtClean="0"/>
                  <a:t>other axes</a:t>
                </a:r>
                <a:r>
                  <a:rPr lang="en-US" dirty="0"/>
                  <a:t>, as shown in Figure </a:t>
                </a:r>
                <a:r>
                  <a:rPr lang="en-US" dirty="0" smtClean="0"/>
                  <a:t>34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43" y="1356585"/>
                <a:ext cx="11567886" cy="5376041"/>
              </a:xfrm>
              <a:blipFill rotWithShape="1">
                <a:blip r:embed="rId3"/>
                <a:stretch>
                  <a:fillRect l="-1371" t="-2384" r="-1107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9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943" y="1356585"/>
            <a:ext cx="11567886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General Shapes of Polar Plots.</a:t>
            </a:r>
          </a:p>
          <a:p>
            <a:pPr marL="0" indent="0" algn="just">
              <a:buNone/>
            </a:pPr>
            <a:r>
              <a:rPr lang="en-US" dirty="0"/>
              <a:t> 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14" y="1814512"/>
            <a:ext cx="9485021" cy="505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3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17028" y="1182414"/>
            <a:ext cx="11033234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/>
              <a:t>1- </a:t>
            </a:r>
            <a:r>
              <a:rPr lang="en-US" b="1" dirty="0"/>
              <a:t>INTRODUCTION</a:t>
            </a:r>
            <a:endParaRPr lang="en-US" b="1" dirty="0" smtClean="0"/>
          </a:p>
          <a:p>
            <a:pPr marL="0" indent="0" algn="just">
              <a:buNone/>
            </a:pPr>
            <a:r>
              <a:rPr lang="en-US" dirty="0"/>
              <a:t>In addition, the frequency-response approach has the </a:t>
            </a:r>
            <a:r>
              <a:rPr lang="en-US" dirty="0" smtClean="0"/>
              <a:t>advantages </a:t>
            </a:r>
            <a:r>
              <a:rPr lang="en-US" dirty="0"/>
              <a:t>that a system may be designed so that the effects of </a:t>
            </a:r>
            <a:r>
              <a:rPr lang="en-US" dirty="0">
                <a:solidFill>
                  <a:srgbClr val="FF0000"/>
                </a:solidFill>
              </a:rPr>
              <a:t>undesirable noise are </a:t>
            </a:r>
            <a:r>
              <a:rPr lang="en-US" dirty="0" smtClean="0">
                <a:solidFill>
                  <a:srgbClr val="FF0000"/>
                </a:solidFill>
              </a:rPr>
              <a:t>negligible</a:t>
            </a:r>
            <a:r>
              <a:rPr lang="en-US" dirty="0" smtClean="0"/>
              <a:t> and </a:t>
            </a:r>
            <a:r>
              <a:rPr lang="en-US" dirty="0"/>
              <a:t>that such </a:t>
            </a:r>
            <a:r>
              <a:rPr lang="en-US" dirty="0">
                <a:solidFill>
                  <a:srgbClr val="FF0000"/>
                </a:solidFill>
              </a:rPr>
              <a:t>analysis and design </a:t>
            </a:r>
            <a:r>
              <a:rPr lang="en-US" dirty="0"/>
              <a:t>can be </a:t>
            </a:r>
            <a:r>
              <a:rPr lang="en-US" dirty="0">
                <a:solidFill>
                  <a:srgbClr val="FF0000"/>
                </a:solidFill>
              </a:rPr>
              <a:t>extended</a:t>
            </a:r>
            <a:r>
              <a:rPr lang="en-US" dirty="0"/>
              <a:t> to certain </a:t>
            </a:r>
            <a:r>
              <a:rPr lang="en-US" dirty="0">
                <a:solidFill>
                  <a:srgbClr val="FF0000"/>
                </a:solidFill>
              </a:rPr>
              <a:t>nonlinear control systems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5984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9943" y="1356585"/>
                <a:ext cx="11567886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General Shapes of Polar Plots.</a:t>
                </a:r>
              </a:p>
              <a:p>
                <a:pPr marL="0" indent="0" algn="just">
                  <a:buNone/>
                </a:pPr>
                <a:r>
                  <a:rPr lang="en-US" dirty="0"/>
                  <a:t> Note that any complicated shapes in the polar plot curves are caused by the </a:t>
                </a:r>
                <a:r>
                  <a:rPr lang="en-US" dirty="0" smtClean="0"/>
                  <a:t>numerator </a:t>
                </a:r>
                <a:r>
                  <a:rPr lang="en-US" dirty="0"/>
                  <a:t>dynamics—that is, by the time constants in the numerator of the transfer </a:t>
                </a:r>
                <a:r>
                  <a:rPr lang="en-US" dirty="0" smtClean="0"/>
                  <a:t>function</a:t>
                </a:r>
                <a:r>
                  <a:rPr lang="en-US" dirty="0"/>
                  <a:t>. Figure </a:t>
                </a:r>
                <a:r>
                  <a:rPr lang="en-US" dirty="0" smtClean="0"/>
                  <a:t>35 </a:t>
                </a:r>
                <a:r>
                  <a:rPr lang="en-US" dirty="0"/>
                  <a:t>shows examples of polar plots of transfer functions with </a:t>
                </a:r>
                <a:r>
                  <a:rPr lang="en-US" dirty="0" smtClean="0"/>
                  <a:t>numerator dynamics</a:t>
                </a:r>
                <a:r>
                  <a:rPr lang="en-US" dirty="0"/>
                  <a:t>. In analyzing control systems, the polar plot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</m:oMath>
                </a14:m>
                <a:r>
                  <a:rPr lang="en-US" dirty="0"/>
                  <a:t> in the frequency </a:t>
                </a:r>
                <a:r>
                  <a:rPr lang="en-US" dirty="0" smtClean="0"/>
                  <a:t>range of </a:t>
                </a:r>
                <a:r>
                  <a:rPr lang="en-US" dirty="0"/>
                  <a:t>interest must be accurately determined.</a:t>
                </a:r>
              </a:p>
              <a:p>
                <a:pPr marL="0" indent="0" algn="just">
                  <a:buNone/>
                </a:pPr>
                <a:r>
                  <a:rPr lang="en-US" dirty="0"/>
                  <a:t>Table </a:t>
                </a:r>
                <a:r>
                  <a:rPr lang="en-US" dirty="0" smtClean="0"/>
                  <a:t>1 </a:t>
                </a:r>
                <a:r>
                  <a:rPr lang="en-US" dirty="0"/>
                  <a:t>shows sketches of polar plots of several transfer functions.</a:t>
                </a: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43" y="1356585"/>
                <a:ext cx="11567886" cy="5376041"/>
              </a:xfrm>
              <a:blipFill rotWithShape="1">
                <a:blip r:embed="rId3"/>
                <a:stretch>
                  <a:fillRect l="-1371" t="-2384" r="-1107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3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943" y="1356585"/>
            <a:ext cx="11567886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General Shapes of Polar Plots.</a:t>
            </a:r>
          </a:p>
          <a:p>
            <a:pPr marL="0" indent="0" algn="just">
              <a:buNone/>
            </a:pPr>
            <a:r>
              <a:rPr lang="en-US" dirty="0"/>
              <a:t>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9" y="1839755"/>
            <a:ext cx="6708322" cy="493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2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943" y="1356585"/>
            <a:ext cx="11567886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General Shapes of Polar Plots.</a:t>
            </a:r>
          </a:p>
          <a:p>
            <a:pPr marL="0" indent="0" algn="just">
              <a:buNone/>
            </a:pPr>
            <a:r>
              <a:rPr lang="en-US" dirty="0"/>
              <a:t> 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770" y="2046514"/>
            <a:ext cx="8052786" cy="470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2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943" y="1356585"/>
            <a:ext cx="11567886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General Shapes of Polar Plots.</a:t>
            </a:r>
          </a:p>
          <a:p>
            <a:pPr marL="0" indent="0" algn="just">
              <a:buNone/>
            </a:pPr>
            <a:r>
              <a:rPr lang="en-US" dirty="0"/>
              <a:t>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-54871"/>
            <a:ext cx="8098291" cy="691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2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943" y="1356585"/>
            <a:ext cx="11567886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err="1"/>
              <a:t>Nyquist</a:t>
            </a:r>
            <a:r>
              <a:rPr lang="en-US" sz="3200" b="1" dirty="0"/>
              <a:t> </a:t>
            </a:r>
            <a:r>
              <a:rPr lang="en-US" sz="3200" b="1" dirty="0" smtClean="0"/>
              <a:t>Stability Criterion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en-US" dirty="0"/>
              <a:t>The </a:t>
            </a:r>
            <a:r>
              <a:rPr lang="en-US" dirty="0" err="1"/>
              <a:t>Nyquist</a:t>
            </a:r>
            <a:r>
              <a:rPr lang="en-US" dirty="0"/>
              <a:t> stability criterion determines the stability of a closed-loop system from </a:t>
            </a:r>
            <a:r>
              <a:rPr lang="en-US" dirty="0" smtClean="0"/>
              <a:t>its  open-loop </a:t>
            </a:r>
            <a:r>
              <a:rPr lang="en-US" dirty="0"/>
              <a:t>frequency response and open-loop poles.</a:t>
            </a:r>
          </a:p>
          <a:p>
            <a:pPr marL="0" indent="0" algn="just">
              <a:buNone/>
            </a:pPr>
            <a:r>
              <a:rPr lang="en-US" dirty="0"/>
              <a:t>This section presents mathematical background for understanding the </a:t>
            </a:r>
            <a:r>
              <a:rPr lang="en-US" dirty="0" err="1"/>
              <a:t>Nyquist</a:t>
            </a:r>
            <a:r>
              <a:rPr lang="en-US" dirty="0"/>
              <a:t> </a:t>
            </a:r>
            <a:r>
              <a:rPr lang="en-US" dirty="0" smtClean="0"/>
              <a:t>stability </a:t>
            </a:r>
            <a:r>
              <a:rPr lang="en-US" dirty="0"/>
              <a:t>criterion. Consider the closed-loop system shown in Figure </a:t>
            </a:r>
            <a:r>
              <a:rPr lang="en-US" dirty="0" smtClean="0"/>
              <a:t>44</a:t>
            </a:r>
            <a:r>
              <a:rPr lang="en-US" dirty="0"/>
              <a:t>. The </a:t>
            </a:r>
            <a:r>
              <a:rPr lang="en-US" dirty="0" smtClean="0"/>
              <a:t>closed-loop transfer </a:t>
            </a:r>
            <a:r>
              <a:rPr lang="en-US" dirty="0"/>
              <a:t>function is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38" y="4677909"/>
            <a:ext cx="3385625" cy="111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9" y="4105954"/>
            <a:ext cx="4726440" cy="258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5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9943" y="1356585"/>
                <a:ext cx="11567886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Nyquist</a:t>
                </a:r>
                <a:r>
                  <a:rPr lang="en-US" sz="3200" b="1" dirty="0"/>
                  <a:t> </a:t>
                </a:r>
                <a:r>
                  <a:rPr lang="en-US" sz="3200" b="1" dirty="0" smtClean="0"/>
                  <a:t>Stability Criterion</a:t>
                </a:r>
                <a:r>
                  <a:rPr lang="en-US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For </a:t>
                </a:r>
                <a:r>
                  <a:rPr lang="en-US" dirty="0"/>
                  <a:t>stability, all roots of the characteristic </a:t>
                </a:r>
                <a:r>
                  <a:rPr lang="en-US" dirty="0" smtClean="0"/>
                  <a:t>equation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 smtClean="0"/>
                  <a:t> must </a:t>
                </a:r>
                <a:r>
                  <a:rPr lang="en-US" dirty="0"/>
                  <a:t>lie in the left-half </a:t>
                </a:r>
                <a:r>
                  <a:rPr lang="en-US" b="1" i="1" dirty="0"/>
                  <a:t>s</a:t>
                </a:r>
                <a:r>
                  <a:rPr lang="en-US" dirty="0"/>
                  <a:t> plane. [It is noted that, although poles and zeros of the </a:t>
                </a:r>
                <a:r>
                  <a:rPr lang="en-US" dirty="0" smtClean="0"/>
                  <a:t>open-loop transfer </a:t>
                </a:r>
                <a:r>
                  <a:rPr lang="en-US" dirty="0"/>
                  <a:t>function </a:t>
                </a:r>
                <a:r>
                  <a:rPr lang="en-US" b="1" i="1" dirty="0"/>
                  <a:t>G(s)H(s) </a:t>
                </a:r>
                <a:r>
                  <a:rPr lang="en-US" dirty="0"/>
                  <a:t>may be in the right-half </a:t>
                </a:r>
                <a:r>
                  <a:rPr lang="en-US" b="1" i="1" dirty="0"/>
                  <a:t>s</a:t>
                </a:r>
                <a:r>
                  <a:rPr lang="en-US" dirty="0"/>
                  <a:t> plane, the system is stable if all </a:t>
                </a:r>
                <a:r>
                  <a:rPr lang="en-US" dirty="0" smtClean="0"/>
                  <a:t>the poles </a:t>
                </a:r>
                <a:r>
                  <a:rPr lang="en-US" dirty="0"/>
                  <a:t>of the closed-loop transfer function (that is, the roots of the characteristic </a:t>
                </a:r>
                <a:r>
                  <a:rPr lang="en-US" dirty="0" smtClean="0"/>
                  <a:t>equation) are </a:t>
                </a:r>
                <a:r>
                  <a:rPr lang="en-US" dirty="0"/>
                  <a:t>in the left-half </a:t>
                </a:r>
                <a:r>
                  <a:rPr lang="en-US" b="1" i="1" dirty="0"/>
                  <a:t>s</a:t>
                </a:r>
                <a:r>
                  <a:rPr lang="en-US" dirty="0"/>
                  <a:t> plane.] The </a:t>
                </a:r>
                <a:r>
                  <a:rPr lang="en-US" dirty="0" err="1"/>
                  <a:t>Nyquist</a:t>
                </a:r>
                <a:r>
                  <a:rPr lang="en-US" dirty="0"/>
                  <a:t> stability criterion relates the open-loop </a:t>
                </a:r>
                <a:r>
                  <a:rPr lang="en-US" dirty="0" smtClean="0"/>
                  <a:t>frequency response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</a:rPr>
                      <m:t>𝑯</m:t>
                    </m:r>
                    <m:d>
                      <m:dPr>
                        <m:ctrlPr>
                          <a:rPr lang="en-US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𝒋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</m:d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to the number of zeros and poles of </a:t>
                </a:r>
                <a:r>
                  <a:rPr lang="en-US" b="1" i="1" dirty="0"/>
                  <a:t>1+G(s)H(s)</a:t>
                </a:r>
                <a:r>
                  <a:rPr lang="en-US" dirty="0"/>
                  <a:t> that lie in </a:t>
                </a:r>
                <a:r>
                  <a:rPr lang="en-US" dirty="0" smtClean="0"/>
                  <a:t>the right-half </a:t>
                </a:r>
                <a:r>
                  <a:rPr lang="en-US" b="1" i="1" dirty="0"/>
                  <a:t>s</a:t>
                </a:r>
                <a:r>
                  <a:rPr lang="en-US" dirty="0"/>
                  <a:t> plane</a:t>
                </a:r>
                <a:r>
                  <a:rPr lang="en-US" dirty="0" smtClean="0"/>
                  <a:t>. </a:t>
                </a: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43" y="1356585"/>
                <a:ext cx="11567886" cy="5376041"/>
              </a:xfrm>
              <a:blipFill rotWithShape="1">
                <a:blip r:embed="rId3"/>
                <a:stretch>
                  <a:fillRect l="-1371" t="-2384" r="-1107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7" y="2365829"/>
            <a:ext cx="3003476" cy="53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5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943" y="1356585"/>
            <a:ext cx="11567886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Nyquist</a:t>
            </a:r>
            <a:r>
              <a:rPr lang="en-US" sz="3200" b="1" dirty="0"/>
              <a:t> </a:t>
            </a:r>
            <a:r>
              <a:rPr lang="en-US" sz="3200" b="1" dirty="0" smtClean="0"/>
              <a:t>Stability Criterion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en-US" dirty="0" smtClean="0"/>
              <a:t>This </a:t>
            </a:r>
            <a:r>
              <a:rPr lang="en-US" dirty="0"/>
              <a:t>criterion, derived by H. </a:t>
            </a:r>
            <a:r>
              <a:rPr lang="en-US" dirty="0" err="1"/>
              <a:t>Nyquist</a:t>
            </a:r>
            <a:r>
              <a:rPr lang="en-US" dirty="0"/>
              <a:t>, is useful in control engineering </a:t>
            </a:r>
            <a:r>
              <a:rPr lang="en-US" dirty="0" smtClean="0"/>
              <a:t>because </a:t>
            </a:r>
            <a:r>
              <a:rPr lang="en-US" dirty="0"/>
              <a:t>the absolute stability of the closed-loop system can be determined graphically </a:t>
            </a:r>
            <a:r>
              <a:rPr lang="en-US" dirty="0" smtClean="0"/>
              <a:t>from open-loop </a:t>
            </a:r>
            <a:r>
              <a:rPr lang="en-US" dirty="0"/>
              <a:t>frequency-response curves, and there is no need for actually determining </a:t>
            </a:r>
            <a:r>
              <a:rPr lang="en-US" dirty="0" smtClean="0"/>
              <a:t>the closed-loop </a:t>
            </a:r>
            <a:r>
              <a:rPr lang="en-US" dirty="0"/>
              <a:t>poles. Analytically obtained open-loop frequency-response curves, as well </a:t>
            </a:r>
            <a:r>
              <a:rPr lang="en-US" dirty="0" smtClean="0"/>
              <a:t>as those </a:t>
            </a:r>
            <a:r>
              <a:rPr lang="en-US" dirty="0"/>
              <a:t>experimentally obtained, can be used for the stability analysis</a:t>
            </a:r>
            <a:r>
              <a:rPr lang="en-US" dirty="0" smtClean="0"/>
              <a:t>. This </a:t>
            </a:r>
            <a:r>
              <a:rPr lang="en-US" dirty="0"/>
              <a:t>is convenient </a:t>
            </a:r>
            <a:r>
              <a:rPr lang="en-US" dirty="0" smtClean="0"/>
              <a:t>because</a:t>
            </a:r>
            <a:r>
              <a:rPr lang="en-US" dirty="0"/>
              <a:t>, in designing a control system, it often happens that mathematical expressions </a:t>
            </a:r>
            <a:r>
              <a:rPr lang="en-US" dirty="0" smtClean="0"/>
              <a:t>for some </a:t>
            </a:r>
            <a:r>
              <a:rPr lang="en-US" dirty="0"/>
              <a:t>of the components are not known; only their frequency-response data are available.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39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943" y="1356585"/>
            <a:ext cx="11567886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Nyquist</a:t>
            </a:r>
            <a:r>
              <a:rPr lang="en-US" sz="3200" b="1" dirty="0"/>
              <a:t> </a:t>
            </a:r>
            <a:r>
              <a:rPr lang="en-US" sz="3200" b="1" dirty="0" smtClean="0"/>
              <a:t>Stability Criterion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en-US" dirty="0"/>
              <a:t>The </a:t>
            </a:r>
            <a:r>
              <a:rPr lang="en-US" dirty="0" err="1"/>
              <a:t>Nyquist</a:t>
            </a:r>
            <a:r>
              <a:rPr lang="en-US" dirty="0"/>
              <a:t> stability criterion is based on a theorem from the theory of </a:t>
            </a:r>
            <a:r>
              <a:rPr lang="en-US" dirty="0" smtClean="0"/>
              <a:t>complex variables</a:t>
            </a:r>
            <a:r>
              <a:rPr lang="en-US" dirty="0"/>
              <a:t>. To understand the criterion, we shall first discuss mappings of contours in </a:t>
            </a:r>
            <a:r>
              <a:rPr lang="en-US" dirty="0" smtClean="0"/>
              <a:t>the complex </a:t>
            </a:r>
            <a:r>
              <a:rPr lang="en-US" dirty="0"/>
              <a:t>plane.</a:t>
            </a:r>
          </a:p>
          <a:p>
            <a:pPr marL="0" indent="0" algn="just">
              <a:buNone/>
            </a:pPr>
            <a:r>
              <a:rPr lang="en-US" dirty="0"/>
              <a:t>We shall assume that the open-loop transfer function </a:t>
            </a:r>
            <a:r>
              <a:rPr lang="en-US" b="1" i="1" dirty="0"/>
              <a:t>G(s)H(s)</a:t>
            </a:r>
            <a:r>
              <a:rPr lang="en-US" dirty="0"/>
              <a:t> is representable </a:t>
            </a:r>
            <a:r>
              <a:rPr lang="en-US" dirty="0" smtClean="0"/>
              <a:t>as a </a:t>
            </a:r>
            <a:r>
              <a:rPr lang="en-US" dirty="0"/>
              <a:t>ratio of polynomials in </a:t>
            </a:r>
            <a:r>
              <a:rPr lang="en-US" b="1" i="1" dirty="0"/>
              <a:t>s</a:t>
            </a:r>
            <a:r>
              <a:rPr lang="en-US" dirty="0"/>
              <a:t>. For a physically realizable system, the degree of the </a:t>
            </a:r>
            <a:r>
              <a:rPr lang="en-US" dirty="0" smtClean="0"/>
              <a:t>denominator </a:t>
            </a:r>
            <a:r>
              <a:rPr lang="en-US" dirty="0"/>
              <a:t>polynomial of the closed-loop transfer function must be greater than or equal </a:t>
            </a:r>
            <a:r>
              <a:rPr lang="en-US" dirty="0" smtClean="0"/>
              <a:t>to that </a:t>
            </a:r>
            <a:r>
              <a:rPr lang="en-US" dirty="0"/>
              <a:t>of the numerator polynomial</a:t>
            </a:r>
            <a:r>
              <a:rPr lang="en-US" dirty="0" smtClean="0"/>
              <a:t>. This </a:t>
            </a:r>
            <a:r>
              <a:rPr lang="en-US" dirty="0"/>
              <a:t>means that the limit of </a:t>
            </a:r>
            <a:r>
              <a:rPr lang="en-US" b="1" i="1" dirty="0"/>
              <a:t>G(s)H(s)</a:t>
            </a:r>
            <a:r>
              <a:rPr lang="en-US" dirty="0"/>
              <a:t> as </a:t>
            </a:r>
            <a:r>
              <a:rPr lang="en-US" b="1" i="1" dirty="0"/>
              <a:t>s</a:t>
            </a:r>
            <a:r>
              <a:rPr lang="en-US" dirty="0"/>
              <a:t> </a:t>
            </a:r>
            <a:r>
              <a:rPr lang="en-US" dirty="0" smtClean="0"/>
              <a:t>approaches infinity </a:t>
            </a:r>
            <a:r>
              <a:rPr lang="en-US" dirty="0"/>
              <a:t>is zero or a constant for any physically realizable system.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4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943" y="1356585"/>
            <a:ext cx="11567886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Nyquist</a:t>
            </a:r>
            <a:r>
              <a:rPr lang="en-US" sz="3200" b="1" dirty="0"/>
              <a:t> </a:t>
            </a:r>
            <a:r>
              <a:rPr lang="en-US" sz="3200" b="1" dirty="0" smtClean="0"/>
              <a:t>Stability Criterion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en-US" b="1" dirty="0" smtClean="0"/>
              <a:t>Mapping </a:t>
            </a:r>
            <a:r>
              <a:rPr lang="en-US" b="1" dirty="0"/>
              <a:t>Theorem</a:t>
            </a:r>
            <a:r>
              <a:rPr lang="en-US" b="1" dirty="0" smtClean="0"/>
              <a:t>.</a:t>
            </a:r>
          </a:p>
          <a:p>
            <a:pPr marL="0" indent="0" algn="just">
              <a:buNone/>
            </a:pPr>
            <a:r>
              <a:rPr lang="en-US" dirty="0"/>
              <a:t>Let </a:t>
            </a:r>
            <a:r>
              <a:rPr lang="en-US" b="1" i="1" dirty="0"/>
              <a:t>F(s)</a:t>
            </a:r>
            <a:r>
              <a:rPr lang="en-US" dirty="0"/>
              <a:t> be a ratio of two polynomials in </a:t>
            </a:r>
            <a:r>
              <a:rPr lang="en-US" b="1" i="1" dirty="0"/>
              <a:t>s</a:t>
            </a:r>
            <a:r>
              <a:rPr lang="en-US" dirty="0"/>
              <a:t>. Let </a:t>
            </a:r>
            <a:r>
              <a:rPr lang="en-US" b="1" i="1" dirty="0"/>
              <a:t>P</a:t>
            </a:r>
            <a:r>
              <a:rPr lang="en-US" dirty="0"/>
              <a:t> be the </a:t>
            </a:r>
            <a:r>
              <a:rPr lang="en-US" dirty="0" smtClean="0"/>
              <a:t>number </a:t>
            </a:r>
            <a:r>
              <a:rPr lang="en-US" dirty="0"/>
              <a:t>of poles and </a:t>
            </a:r>
            <a:r>
              <a:rPr lang="en-US" b="1" i="1" dirty="0"/>
              <a:t>Z</a:t>
            </a:r>
            <a:r>
              <a:rPr lang="en-US" dirty="0"/>
              <a:t> be the number of zeros of </a:t>
            </a:r>
            <a:r>
              <a:rPr lang="en-US" b="1" i="1" dirty="0"/>
              <a:t>F(s)</a:t>
            </a:r>
            <a:r>
              <a:rPr lang="en-US" dirty="0"/>
              <a:t> that lie inside some closed contour </a:t>
            </a:r>
            <a:r>
              <a:rPr lang="en-US" dirty="0" smtClean="0"/>
              <a:t>in the </a:t>
            </a:r>
            <a:r>
              <a:rPr lang="en-US" b="1" i="1" dirty="0"/>
              <a:t>s</a:t>
            </a:r>
            <a:r>
              <a:rPr lang="en-US" dirty="0"/>
              <a:t> plane, with multiplicity of poles and zeros accounted for. Let the contour be </a:t>
            </a:r>
            <a:r>
              <a:rPr lang="en-US" dirty="0" smtClean="0"/>
              <a:t>such that </a:t>
            </a:r>
            <a:r>
              <a:rPr lang="en-US" dirty="0"/>
              <a:t>it does not pass through any poles or zeros of </a:t>
            </a:r>
            <a:r>
              <a:rPr lang="en-US" b="1" i="1" dirty="0"/>
              <a:t>F(s)</a:t>
            </a:r>
            <a:r>
              <a:rPr lang="en-US" dirty="0"/>
              <a:t>.This closed contour in the </a:t>
            </a:r>
            <a:r>
              <a:rPr lang="en-US" b="1" i="1" dirty="0"/>
              <a:t>s</a:t>
            </a:r>
            <a:r>
              <a:rPr lang="en-US" dirty="0"/>
              <a:t> </a:t>
            </a:r>
            <a:r>
              <a:rPr lang="en-US" dirty="0" smtClean="0"/>
              <a:t>plane is </a:t>
            </a:r>
            <a:r>
              <a:rPr lang="en-US" dirty="0"/>
              <a:t>then mapped into the </a:t>
            </a:r>
            <a:r>
              <a:rPr lang="en-US" b="1" i="1" dirty="0"/>
              <a:t>F(s)</a:t>
            </a:r>
            <a:r>
              <a:rPr lang="en-US" dirty="0"/>
              <a:t> plane as a closed curve. The total number </a:t>
            </a:r>
            <a:r>
              <a:rPr lang="en-US" b="1" i="1" dirty="0"/>
              <a:t>N</a:t>
            </a:r>
            <a:r>
              <a:rPr lang="en-US" dirty="0"/>
              <a:t> of </a:t>
            </a:r>
            <a:r>
              <a:rPr lang="en-US" dirty="0" smtClean="0"/>
              <a:t>clockwise encirclements </a:t>
            </a:r>
            <a:r>
              <a:rPr lang="en-US" dirty="0"/>
              <a:t>of the origin of the </a:t>
            </a:r>
            <a:r>
              <a:rPr lang="en-US" b="1" i="1" dirty="0"/>
              <a:t>F(s)</a:t>
            </a:r>
            <a:r>
              <a:rPr lang="en-US" dirty="0"/>
              <a:t> plane, as a representative point </a:t>
            </a:r>
            <a:r>
              <a:rPr lang="en-US" b="1" i="1" dirty="0"/>
              <a:t>s</a:t>
            </a:r>
            <a:r>
              <a:rPr lang="en-US" dirty="0"/>
              <a:t> traces out </a:t>
            </a:r>
            <a:r>
              <a:rPr lang="en-US" dirty="0" smtClean="0"/>
              <a:t>the entire </a:t>
            </a:r>
            <a:r>
              <a:rPr lang="en-US" dirty="0"/>
              <a:t>contour in the clockwise direction, is equal to </a:t>
            </a:r>
            <a:r>
              <a:rPr lang="en-US" b="1" i="1" dirty="0"/>
              <a:t>Z-P</a:t>
            </a:r>
            <a:r>
              <a:rPr lang="en-US" dirty="0"/>
              <a:t>. (Note that by this </a:t>
            </a:r>
            <a:r>
              <a:rPr lang="en-US" dirty="0" smtClean="0"/>
              <a:t>mapping theorem</a:t>
            </a:r>
            <a:r>
              <a:rPr lang="en-US" dirty="0"/>
              <a:t>, the numbers of zeros and of poles cannot be found—only their difference.)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07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943" y="1356585"/>
            <a:ext cx="11567886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Nyquist</a:t>
            </a:r>
            <a:r>
              <a:rPr lang="en-US" sz="3200" b="1" dirty="0"/>
              <a:t> </a:t>
            </a:r>
            <a:r>
              <a:rPr lang="en-US" sz="3200" b="1" dirty="0" smtClean="0"/>
              <a:t>Stability Criterion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en-US" b="1" dirty="0" smtClean="0"/>
              <a:t>Mapping </a:t>
            </a:r>
            <a:r>
              <a:rPr lang="en-US" b="1" dirty="0"/>
              <a:t>Theorem</a:t>
            </a:r>
            <a:r>
              <a:rPr lang="en-US" b="1" dirty="0" smtClean="0"/>
              <a:t>.</a:t>
            </a:r>
          </a:p>
          <a:p>
            <a:pPr marL="0" indent="0" algn="just">
              <a:buNone/>
            </a:pPr>
            <a:r>
              <a:rPr lang="en-US" b="1" dirty="0"/>
              <a:t> </a:t>
            </a:r>
            <a:r>
              <a:rPr lang="en-US" sz="2600" dirty="0"/>
              <a:t>Note that a positive number </a:t>
            </a:r>
            <a:r>
              <a:rPr lang="en-US" sz="2600" b="1" i="1" dirty="0"/>
              <a:t>N</a:t>
            </a:r>
            <a:r>
              <a:rPr lang="en-US" sz="2600" dirty="0"/>
              <a:t> indicates an excess of zeros over </a:t>
            </a:r>
            <a:r>
              <a:rPr lang="en-US" sz="2600" dirty="0" smtClean="0"/>
              <a:t>poles of </a:t>
            </a:r>
            <a:r>
              <a:rPr lang="en-US" sz="2600" dirty="0"/>
              <a:t>the function </a:t>
            </a:r>
            <a:r>
              <a:rPr lang="en-US" sz="2600" b="1" i="1" dirty="0"/>
              <a:t>F(s)</a:t>
            </a:r>
            <a:r>
              <a:rPr lang="en-US" sz="2600" dirty="0"/>
              <a:t> and a negative </a:t>
            </a:r>
            <a:r>
              <a:rPr lang="en-US" sz="2600" i="1" dirty="0"/>
              <a:t>N</a:t>
            </a:r>
            <a:r>
              <a:rPr lang="en-US" sz="2600" dirty="0"/>
              <a:t> indicates an excess of poles over zeros. In </a:t>
            </a:r>
            <a:r>
              <a:rPr lang="en-US" sz="2600" dirty="0" smtClean="0"/>
              <a:t>control system </a:t>
            </a:r>
            <a:r>
              <a:rPr lang="en-US" sz="2600" dirty="0"/>
              <a:t>applications, the number </a:t>
            </a:r>
            <a:r>
              <a:rPr lang="en-US" sz="2600" b="1" i="1" dirty="0"/>
              <a:t>P</a:t>
            </a:r>
            <a:r>
              <a:rPr lang="en-US" sz="2600" dirty="0"/>
              <a:t> can be readily determined for </a:t>
            </a:r>
            <a:r>
              <a:rPr lang="en-US" sz="2600" b="1" i="1" dirty="0"/>
              <a:t>F(s)=</a:t>
            </a:r>
            <a:r>
              <a:rPr lang="en-US" sz="2600" b="1" i="1" dirty="0" smtClean="0"/>
              <a:t>1+G(s)H(s) </a:t>
            </a:r>
            <a:r>
              <a:rPr lang="en-US" sz="2600" dirty="0" smtClean="0"/>
              <a:t>from </a:t>
            </a:r>
            <a:r>
              <a:rPr lang="en-US" sz="2600" dirty="0"/>
              <a:t>the function </a:t>
            </a:r>
            <a:r>
              <a:rPr lang="en-US" sz="2600" b="1" i="1" dirty="0"/>
              <a:t>G(s)H(s</a:t>
            </a:r>
            <a:r>
              <a:rPr lang="en-US" sz="2600" dirty="0"/>
              <a:t>). Therefore, if </a:t>
            </a:r>
            <a:r>
              <a:rPr lang="en-US" sz="2600" b="1" i="1" dirty="0"/>
              <a:t>N</a:t>
            </a:r>
            <a:r>
              <a:rPr lang="en-US" sz="2600" dirty="0"/>
              <a:t> is determined from the plot of </a:t>
            </a:r>
            <a:r>
              <a:rPr lang="en-US" sz="2600" b="1" i="1" dirty="0"/>
              <a:t>F(s)</a:t>
            </a:r>
            <a:r>
              <a:rPr lang="en-US" sz="2600" dirty="0"/>
              <a:t>, </a:t>
            </a:r>
            <a:r>
              <a:rPr lang="en-US" sz="2600" dirty="0" smtClean="0"/>
              <a:t>the number </a:t>
            </a:r>
            <a:r>
              <a:rPr lang="en-US" sz="2600" dirty="0"/>
              <a:t>of zeros in the closed contour in the </a:t>
            </a:r>
            <a:r>
              <a:rPr lang="en-US" sz="2600" b="1" i="1" dirty="0"/>
              <a:t>s</a:t>
            </a:r>
            <a:r>
              <a:rPr lang="en-US" sz="2600" dirty="0"/>
              <a:t> plane can be determined readily. Note </a:t>
            </a:r>
            <a:r>
              <a:rPr lang="en-US" sz="2600" dirty="0" smtClean="0"/>
              <a:t>that the </a:t>
            </a:r>
            <a:r>
              <a:rPr lang="en-US" sz="2600" dirty="0"/>
              <a:t>exact shapes of the s-plane contour and </a:t>
            </a:r>
            <a:r>
              <a:rPr lang="en-US" sz="2600" b="1" i="1" dirty="0"/>
              <a:t>F(s)</a:t>
            </a:r>
            <a:r>
              <a:rPr lang="en-US" sz="2600" dirty="0"/>
              <a:t> locus are immaterial so far as </a:t>
            </a:r>
            <a:r>
              <a:rPr lang="en-US" sz="2600" dirty="0" smtClean="0"/>
              <a:t>encirclements </a:t>
            </a:r>
            <a:r>
              <a:rPr lang="en-US" sz="2600" dirty="0"/>
              <a:t>of the origin are concerned, since encirclements depend only on the </a:t>
            </a:r>
            <a:r>
              <a:rPr lang="en-US" sz="2600" dirty="0" smtClean="0"/>
              <a:t>enclosure of </a:t>
            </a:r>
            <a:r>
              <a:rPr lang="en-US" sz="2600" dirty="0"/>
              <a:t>poles and/or zeros of </a:t>
            </a:r>
            <a:r>
              <a:rPr lang="en-US" sz="2600" b="1" i="1" dirty="0"/>
              <a:t>F(s)</a:t>
            </a:r>
            <a:r>
              <a:rPr lang="en-US" sz="2600" dirty="0"/>
              <a:t> by the s-plane contour.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5560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917028" y="1182414"/>
                <a:ext cx="11033234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b="1" dirty="0" smtClean="0"/>
                  <a:t>Obtaining Steady-State Outputs to Sinusoidal Inputs</a:t>
                </a:r>
              </a:p>
              <a:p>
                <a:pPr marL="0" indent="0" algn="just">
                  <a:buNone/>
                </a:pPr>
                <a:r>
                  <a:rPr lang="en-US" dirty="0"/>
                  <a:t>steady-state output of a transfer function system can be obtained directly from the </a:t>
                </a:r>
                <a:r>
                  <a:rPr lang="en-US" dirty="0" smtClean="0"/>
                  <a:t>sinusoidal </a:t>
                </a:r>
                <a:r>
                  <a:rPr lang="en-US" dirty="0"/>
                  <a:t>transfer function—that is, the transfer function in which </a:t>
                </a:r>
                <a:r>
                  <a:rPr lang="en-US" sz="3200" b="1" i="1" dirty="0"/>
                  <a:t>s</a:t>
                </a:r>
                <a:r>
                  <a:rPr lang="en-US" dirty="0"/>
                  <a:t> is </a:t>
                </a:r>
                <a:r>
                  <a:rPr lang="en-US" dirty="0" smtClean="0"/>
                  <a:t>replaced </a:t>
                </a:r>
                <a:r>
                  <a:rPr lang="en-US" dirty="0"/>
                  <a:t>by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dirty="0"/>
                  <a:t> is frequency</a:t>
                </a:r>
                <a:r>
                  <a:rPr lang="en-US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Consider the stable, linear, time-invariant system shown in Figure </a:t>
                </a:r>
                <a:r>
                  <a:rPr lang="en-US" dirty="0" smtClean="0"/>
                  <a:t>1.The </a:t>
                </a:r>
                <a:r>
                  <a:rPr lang="en-US" dirty="0"/>
                  <a:t>input and </a:t>
                </a:r>
                <a:r>
                  <a:rPr lang="en-US" dirty="0" smtClean="0"/>
                  <a:t>output </a:t>
                </a:r>
                <a:r>
                  <a:rPr lang="en-US" dirty="0"/>
                  <a:t>of the system, whose transfer function is </a:t>
                </a:r>
                <a:r>
                  <a:rPr lang="en-US" b="1" i="1" dirty="0"/>
                  <a:t>G(s</a:t>
                </a:r>
                <a:r>
                  <a:rPr lang="en-US" dirty="0"/>
                  <a:t>), are denoted by </a:t>
                </a:r>
                <a:r>
                  <a:rPr lang="en-US" b="1" i="1" dirty="0"/>
                  <a:t>x(t)</a:t>
                </a:r>
                <a:r>
                  <a:rPr lang="en-US" dirty="0"/>
                  <a:t> and </a:t>
                </a:r>
                <a:r>
                  <a:rPr lang="en-US" b="1" i="1" dirty="0"/>
                  <a:t>y(t)</a:t>
                </a:r>
                <a:r>
                  <a:rPr lang="en-US" dirty="0"/>
                  <a:t>, respectively.</a:t>
                </a:r>
              </a:p>
              <a:p>
                <a:pPr marL="0" indent="0" algn="just">
                  <a:buNone/>
                </a:pPr>
                <a:r>
                  <a:rPr lang="en-US" dirty="0"/>
                  <a:t>If the </a:t>
                </a:r>
                <a:r>
                  <a:rPr lang="en-US" dirty="0">
                    <a:solidFill>
                      <a:srgbClr val="FF0000"/>
                    </a:solidFill>
                  </a:rPr>
                  <a:t>input</a:t>
                </a:r>
                <a:r>
                  <a:rPr lang="en-US" dirty="0"/>
                  <a:t> </a:t>
                </a:r>
                <a:r>
                  <a:rPr lang="en-US" b="1" i="1" dirty="0"/>
                  <a:t>x(t)</a:t>
                </a:r>
                <a:r>
                  <a:rPr lang="en-US" dirty="0"/>
                  <a:t> is a </a:t>
                </a:r>
                <a:r>
                  <a:rPr lang="en-US" dirty="0">
                    <a:solidFill>
                      <a:srgbClr val="FF0000"/>
                    </a:solidFill>
                  </a:rPr>
                  <a:t>sinusoidal</a:t>
                </a:r>
                <a:r>
                  <a:rPr lang="en-US" dirty="0"/>
                  <a:t> signal, the </a:t>
                </a:r>
                <a:r>
                  <a:rPr lang="en-US" dirty="0">
                    <a:solidFill>
                      <a:srgbClr val="FF0000"/>
                    </a:solidFill>
                  </a:rPr>
                  <a:t>steady-state output </a:t>
                </a:r>
                <a:r>
                  <a:rPr lang="en-US" dirty="0"/>
                  <a:t>will also be a </a:t>
                </a:r>
                <a:r>
                  <a:rPr lang="en-US" dirty="0">
                    <a:solidFill>
                      <a:srgbClr val="FF0000"/>
                    </a:solidFill>
                  </a:rPr>
                  <a:t>sinusoidal</a:t>
                </a:r>
                <a:r>
                  <a:rPr lang="en-US" dirty="0"/>
                  <a:t> </a:t>
                </a:r>
                <a:r>
                  <a:rPr lang="en-US" dirty="0" smtClean="0"/>
                  <a:t>signal </a:t>
                </a:r>
                <a:r>
                  <a:rPr lang="en-US" dirty="0"/>
                  <a:t>of the </a:t>
                </a:r>
                <a:r>
                  <a:rPr lang="en-US" dirty="0">
                    <a:solidFill>
                      <a:srgbClr val="FF0000"/>
                    </a:solidFill>
                  </a:rPr>
                  <a:t>same frequency</a:t>
                </a:r>
                <a:r>
                  <a:rPr lang="en-US" dirty="0"/>
                  <a:t>, but with possibly </a:t>
                </a:r>
                <a:r>
                  <a:rPr lang="en-US" dirty="0">
                    <a:solidFill>
                      <a:srgbClr val="FF0000"/>
                    </a:solidFill>
                  </a:rPr>
                  <a:t>different magnitude and phase angle</a:t>
                </a:r>
                <a:r>
                  <a:rPr lang="en-US" dirty="0"/>
                  <a:t>.</a:t>
                </a:r>
                <a:endParaRPr lang="en-US" dirty="0" smtClean="0"/>
              </a:p>
              <a:p>
                <a:pPr marL="0" indent="0" algn="just">
                  <a:buNone/>
                </a:pPr>
                <a:endParaRPr lang="en-US" b="1" dirty="0" smtClean="0"/>
              </a:p>
              <a:p>
                <a:pPr marL="0" indent="0" algn="just">
                  <a:buNone/>
                </a:pPr>
                <a:endParaRPr lang="en-US" b="1" dirty="0" smtClean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endParaRPr lang="en-US" b="1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7028" y="1182414"/>
                <a:ext cx="11033234" cy="5376041"/>
              </a:xfrm>
              <a:blipFill rotWithShape="1">
                <a:blip r:embed="rId2"/>
                <a:stretch>
                  <a:fillRect l="-1105" t="-1814" r="-1160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9943" y="1356585"/>
                <a:ext cx="11567886" cy="5376041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Nyquist</a:t>
                </a:r>
                <a:r>
                  <a:rPr lang="en-US" sz="3200" b="1" dirty="0"/>
                  <a:t> </a:t>
                </a:r>
                <a:r>
                  <a:rPr lang="en-US" sz="3200" b="1" dirty="0" smtClean="0"/>
                  <a:t>Stability Criterion</a:t>
                </a:r>
                <a:r>
                  <a:rPr lang="en-US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Application of the Mapping Theorem to the Stability Analysis of Closed-Loop</a:t>
                </a:r>
              </a:p>
              <a:p>
                <a:pPr marL="0" indent="0" algn="just">
                  <a:buNone/>
                </a:pPr>
                <a:r>
                  <a:rPr lang="en-US" b="1" dirty="0" smtClean="0"/>
                  <a:t>Systems.</a:t>
                </a:r>
              </a:p>
              <a:p>
                <a:pPr marL="0" indent="0" algn="just">
                  <a:buNone/>
                </a:pPr>
                <a:r>
                  <a:rPr lang="en-US" sz="2600" dirty="0"/>
                  <a:t>For analyzing the stability of linear control systems, we let the closed </a:t>
                </a:r>
                <a:r>
                  <a:rPr lang="en-US" sz="2600" dirty="0" smtClean="0"/>
                  <a:t>contour </a:t>
                </a:r>
                <a:r>
                  <a:rPr lang="en-US" sz="2600" dirty="0"/>
                  <a:t>in the </a:t>
                </a:r>
                <a:r>
                  <a:rPr lang="en-US" sz="2600" b="1" i="1" dirty="0"/>
                  <a:t>s </a:t>
                </a:r>
                <a:r>
                  <a:rPr lang="en-US" sz="2600" dirty="0"/>
                  <a:t>plane enclose the entire right-half </a:t>
                </a:r>
                <a:r>
                  <a:rPr lang="en-US" sz="2600" b="1" i="1" dirty="0"/>
                  <a:t>s</a:t>
                </a:r>
                <a:r>
                  <a:rPr lang="en-US" sz="2600" dirty="0"/>
                  <a:t> plane. The contour consists of the </a:t>
                </a:r>
                <a:r>
                  <a:rPr lang="en-US" sz="2600" dirty="0" smtClean="0"/>
                  <a:t>entire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600" dirty="0" smtClean="0"/>
                  <a:t>axis from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=−∞ 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𝒕𝒐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+∞</m:t>
                    </m:r>
                  </m:oMath>
                </a14:m>
                <a:r>
                  <a:rPr lang="en-US" sz="2600" dirty="0" smtClean="0"/>
                  <a:t> and </a:t>
                </a:r>
                <a:r>
                  <a:rPr lang="en-US" sz="2600" dirty="0"/>
                  <a:t>a semicircular path of infinite radius in </a:t>
                </a:r>
                <a:r>
                  <a:rPr lang="en-US" sz="2600" dirty="0" smtClean="0"/>
                  <a:t>the right-half </a:t>
                </a:r>
                <a:r>
                  <a:rPr lang="en-US" sz="2600" dirty="0"/>
                  <a:t>s plane. Such a contour is called the </a:t>
                </a:r>
                <a:r>
                  <a:rPr lang="en-US" sz="2600" dirty="0" err="1"/>
                  <a:t>Nyquist</a:t>
                </a:r>
                <a:r>
                  <a:rPr lang="en-US" sz="2600" dirty="0"/>
                  <a:t> path. (The direction of the </a:t>
                </a:r>
                <a:r>
                  <a:rPr lang="en-US" sz="2600" dirty="0" smtClean="0"/>
                  <a:t>path is </a:t>
                </a:r>
                <a:r>
                  <a:rPr lang="en-US" sz="2600" dirty="0"/>
                  <a:t>clockwise.) The </a:t>
                </a:r>
                <a:r>
                  <a:rPr lang="en-US" sz="2600" dirty="0" err="1"/>
                  <a:t>Nyquist</a:t>
                </a:r>
                <a:r>
                  <a:rPr lang="en-US" sz="2600" dirty="0"/>
                  <a:t> path encloses the entire right-half s plane and encloses </a:t>
                </a:r>
                <a:r>
                  <a:rPr lang="en-US" sz="2600" dirty="0" smtClean="0"/>
                  <a:t>all the </a:t>
                </a:r>
                <a:r>
                  <a:rPr lang="en-US" sz="2600" dirty="0"/>
                  <a:t>zeros and poles of </a:t>
                </a:r>
                <a:r>
                  <a:rPr lang="en-US" sz="2600" b="1" i="1" dirty="0"/>
                  <a:t>1+G(s)H(s)</a:t>
                </a:r>
                <a:r>
                  <a:rPr lang="en-US" sz="2600" dirty="0"/>
                  <a:t> that have positive real parts. [If there are no </a:t>
                </a:r>
                <a:r>
                  <a:rPr lang="en-US" sz="2600" dirty="0" smtClean="0"/>
                  <a:t>zeros of </a:t>
                </a:r>
                <a:r>
                  <a:rPr lang="en-US" sz="2600" b="1" i="1" dirty="0"/>
                  <a:t>1+G(s)H(s)</a:t>
                </a:r>
                <a:r>
                  <a:rPr lang="en-US" sz="2600" dirty="0"/>
                  <a:t> in the right-half s plane, then there are no closed-loop poles </a:t>
                </a:r>
                <a:r>
                  <a:rPr lang="en-US" sz="2600" dirty="0" smtClean="0"/>
                  <a:t>there, and </a:t>
                </a:r>
                <a:r>
                  <a:rPr lang="en-US" sz="2600" dirty="0"/>
                  <a:t>the system is stable.] It is necessary that the closed contour, or the </a:t>
                </a:r>
                <a:r>
                  <a:rPr lang="en-US" sz="2600" dirty="0" err="1"/>
                  <a:t>Nyquist</a:t>
                </a:r>
                <a:r>
                  <a:rPr lang="en-US" sz="2600" dirty="0"/>
                  <a:t> path, </a:t>
                </a:r>
                <a:r>
                  <a:rPr lang="en-US" sz="2600" dirty="0" smtClean="0"/>
                  <a:t>not pass </a:t>
                </a:r>
                <a:r>
                  <a:rPr lang="en-US" sz="2600" dirty="0"/>
                  <a:t>through any zeros and poles of </a:t>
                </a:r>
                <a:r>
                  <a:rPr lang="en-US" sz="2600" b="1" i="1" dirty="0"/>
                  <a:t>1+G(s)H(s)</a:t>
                </a:r>
                <a:r>
                  <a:rPr lang="en-US" sz="2600" dirty="0"/>
                  <a:t>. If </a:t>
                </a:r>
                <a:r>
                  <a:rPr lang="en-US" sz="2600" i="1" dirty="0"/>
                  <a:t>G(s)H(s)</a:t>
                </a:r>
                <a:r>
                  <a:rPr lang="en-US" sz="2600" dirty="0"/>
                  <a:t> has a pole or poles </a:t>
                </a:r>
                <a:r>
                  <a:rPr lang="en-US" sz="2600" dirty="0" smtClean="0"/>
                  <a:t>at the </a:t>
                </a:r>
                <a:r>
                  <a:rPr lang="en-US" sz="2600" dirty="0"/>
                  <a:t>origin of the </a:t>
                </a:r>
                <a:r>
                  <a:rPr lang="en-US" sz="2600" b="1" i="1" dirty="0"/>
                  <a:t>s</a:t>
                </a:r>
                <a:r>
                  <a:rPr lang="en-US" sz="2600" dirty="0"/>
                  <a:t> plane, mapping of the point </a:t>
                </a:r>
                <a:r>
                  <a:rPr lang="en-US" sz="2600" b="1" i="1" dirty="0"/>
                  <a:t>s=0</a:t>
                </a:r>
                <a:r>
                  <a:rPr lang="en-US" sz="2600" dirty="0"/>
                  <a:t> becomes indeterminate. In </a:t>
                </a:r>
                <a:r>
                  <a:rPr lang="en-US" sz="2600" dirty="0" smtClean="0"/>
                  <a:t>such cases</a:t>
                </a:r>
                <a:r>
                  <a:rPr lang="en-US" sz="2600" dirty="0"/>
                  <a:t>, the origin is avoided by taking a detour around it. </a:t>
                </a:r>
                <a:endParaRPr lang="en-US" sz="2600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43" y="1356585"/>
                <a:ext cx="11567886" cy="5376041"/>
              </a:xfrm>
              <a:blipFill rotWithShape="1">
                <a:blip r:embed="rId3"/>
                <a:stretch>
                  <a:fillRect l="-1371" t="-3065" r="-1002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4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943" y="1356585"/>
            <a:ext cx="7518400" cy="537604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200" b="1" dirty="0" smtClean="0"/>
              <a:t>Nyquist</a:t>
            </a:r>
            <a:r>
              <a:rPr lang="en-US" sz="3200" b="1" dirty="0"/>
              <a:t> </a:t>
            </a:r>
            <a:r>
              <a:rPr lang="en-US" sz="3200" b="1" dirty="0" smtClean="0"/>
              <a:t>Stability Criterion</a:t>
            </a:r>
            <a:r>
              <a:rPr lang="en-US" dirty="0" smtClean="0"/>
              <a:t> </a:t>
            </a:r>
          </a:p>
          <a:p>
            <a:pPr marL="0" indent="0" algn="just">
              <a:buNone/>
            </a:pPr>
            <a:r>
              <a:rPr lang="en-US" b="1" dirty="0"/>
              <a:t>Application of the Mapping Theorem to the Stability Analysis of Closed-Loop</a:t>
            </a:r>
          </a:p>
          <a:p>
            <a:pPr marL="0" indent="0" algn="just">
              <a:buNone/>
            </a:pPr>
            <a:r>
              <a:rPr lang="en-US" b="1" dirty="0" smtClean="0"/>
              <a:t>Systems.</a:t>
            </a:r>
          </a:p>
          <a:p>
            <a:pPr marL="0" indent="0" algn="just">
              <a:buNone/>
            </a:pPr>
            <a:r>
              <a:rPr lang="en-US" sz="2600" dirty="0"/>
              <a:t>If the mapping theorem is applied to the special case in which </a:t>
            </a:r>
            <a:r>
              <a:rPr lang="en-US" sz="2600" b="1" i="1" dirty="0"/>
              <a:t>F(s)</a:t>
            </a:r>
            <a:r>
              <a:rPr lang="en-US" sz="2600" dirty="0"/>
              <a:t> is equal </a:t>
            </a:r>
            <a:r>
              <a:rPr lang="en-US" sz="2600" dirty="0" smtClean="0"/>
              <a:t>to </a:t>
            </a:r>
            <a:r>
              <a:rPr lang="en-US" sz="2600" b="1" i="1" dirty="0" smtClean="0"/>
              <a:t>1+G(s)H(s</a:t>
            </a:r>
            <a:r>
              <a:rPr lang="en-US" sz="2600" b="1" i="1" dirty="0"/>
              <a:t>)</a:t>
            </a:r>
            <a:r>
              <a:rPr lang="en-US" sz="2600" dirty="0"/>
              <a:t>, then we can make the following statement: If the closed contour in </a:t>
            </a:r>
            <a:r>
              <a:rPr lang="en-US" sz="2600" dirty="0" smtClean="0"/>
              <a:t>the </a:t>
            </a:r>
            <a:r>
              <a:rPr lang="en-US" sz="2600" b="1" i="1" dirty="0" smtClean="0"/>
              <a:t>s</a:t>
            </a:r>
            <a:r>
              <a:rPr lang="en-US" sz="2600" dirty="0" smtClean="0"/>
              <a:t> </a:t>
            </a:r>
            <a:r>
              <a:rPr lang="en-US" sz="2600" dirty="0"/>
              <a:t>plane encloses the entire right-half </a:t>
            </a:r>
            <a:r>
              <a:rPr lang="en-US" sz="2600" b="1" i="1" dirty="0"/>
              <a:t>s</a:t>
            </a:r>
            <a:r>
              <a:rPr lang="en-US" sz="2600" dirty="0"/>
              <a:t> plane, as shown in </a:t>
            </a:r>
            <a:r>
              <a:rPr lang="en-US" sz="2600" dirty="0" smtClean="0"/>
              <a:t>Figure 47</a:t>
            </a:r>
            <a:r>
              <a:rPr lang="en-US" sz="2600" dirty="0"/>
              <a:t>, then the </a:t>
            </a:r>
            <a:r>
              <a:rPr lang="en-US" sz="2600" dirty="0" smtClean="0"/>
              <a:t>number </a:t>
            </a:r>
            <a:r>
              <a:rPr lang="en-US" sz="2600" dirty="0"/>
              <a:t>of right-half plane zeros of the function </a:t>
            </a:r>
            <a:r>
              <a:rPr lang="en-US" sz="2600" b="1" i="1" dirty="0"/>
              <a:t>F(s)=1+G(s)H(s) </a:t>
            </a:r>
            <a:r>
              <a:rPr lang="en-US" sz="2600" dirty="0"/>
              <a:t>is equal to the </a:t>
            </a:r>
            <a:r>
              <a:rPr lang="en-US" sz="2600" dirty="0" smtClean="0"/>
              <a:t>number </a:t>
            </a:r>
            <a:r>
              <a:rPr lang="en-US" sz="2600" dirty="0"/>
              <a:t>of poles of the function </a:t>
            </a:r>
            <a:r>
              <a:rPr lang="en-US" sz="2600" b="1" i="1" dirty="0"/>
              <a:t>F(s)=1+G(s)H(s) </a:t>
            </a:r>
            <a:r>
              <a:rPr lang="en-US" sz="2600" dirty="0"/>
              <a:t>in the right-half s plane plus </a:t>
            </a:r>
            <a:r>
              <a:rPr lang="en-US" sz="2600" dirty="0" smtClean="0"/>
              <a:t>the number </a:t>
            </a:r>
            <a:r>
              <a:rPr lang="en-US" sz="2600" dirty="0"/>
              <a:t>of clockwise encirclements of the origin of the </a:t>
            </a:r>
            <a:r>
              <a:rPr lang="en-US" sz="2600" b="1" i="1" dirty="0"/>
              <a:t>1+G(s)H(s)</a:t>
            </a:r>
            <a:r>
              <a:rPr lang="en-US" sz="2600" dirty="0"/>
              <a:t> plane by </a:t>
            </a:r>
            <a:r>
              <a:rPr lang="en-US" sz="2600" dirty="0" smtClean="0"/>
              <a:t>the corresponding </a:t>
            </a:r>
            <a:r>
              <a:rPr lang="en-US" sz="2600" dirty="0"/>
              <a:t>closed curve in this latter plane.</a:t>
            </a:r>
            <a:endParaRPr lang="en-US" sz="2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216" y="2583542"/>
            <a:ext cx="3627846" cy="364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8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9942" y="1356585"/>
                <a:ext cx="7228115" cy="5376041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Nyquist</a:t>
                </a:r>
                <a:r>
                  <a:rPr lang="en-US" sz="3200" b="1" dirty="0"/>
                  <a:t> </a:t>
                </a:r>
                <a:r>
                  <a:rPr lang="en-US" sz="3200" b="1" dirty="0" smtClean="0"/>
                  <a:t>Stability Criterion</a:t>
                </a:r>
                <a:r>
                  <a:rPr lang="en-US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Application of the Mapping Theorem to the Stability Analysis of </a:t>
                </a:r>
                <a:r>
                  <a:rPr lang="en-US" b="1" dirty="0" smtClean="0"/>
                  <a:t>Closed-Loop Systems.</a:t>
                </a:r>
              </a:p>
              <a:p>
                <a:pPr marL="0" indent="0" algn="just">
                  <a:buNone/>
                </a:pPr>
                <a:r>
                  <a:rPr lang="en-US" sz="2400" dirty="0"/>
                  <a:t>Because of the assumed condition </a:t>
                </a:r>
                <a:r>
                  <a:rPr lang="en-US" sz="2400" dirty="0" smtClean="0"/>
                  <a:t>that</a:t>
                </a:r>
              </a:p>
              <a:p>
                <a:pPr marL="0" indent="0" algn="just">
                  <a:buNone/>
                </a:pPr>
                <a:endParaRPr lang="en-US" sz="2400" dirty="0"/>
              </a:p>
              <a:p>
                <a:pPr marL="0" indent="0" algn="just">
                  <a:buNone/>
                </a:pPr>
                <a:r>
                  <a:rPr lang="en-US" sz="2400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function of </a:t>
                </a:r>
                <a:r>
                  <a:rPr lang="en-US" sz="2400" b="1" i="1" dirty="0"/>
                  <a:t>1+G(s)H(s)</a:t>
                </a:r>
                <a:r>
                  <a:rPr lang="en-US" sz="2400" dirty="0"/>
                  <a:t> remains constant as </a:t>
                </a:r>
                <a:r>
                  <a:rPr lang="en-US" sz="2400" b="1" i="1" dirty="0"/>
                  <a:t>s</a:t>
                </a:r>
                <a:r>
                  <a:rPr lang="en-US" sz="2400" dirty="0"/>
                  <a:t> traverses the semicircle of </a:t>
                </a:r>
                <a:r>
                  <a:rPr lang="en-US" sz="2400" dirty="0" smtClean="0"/>
                  <a:t>infinite radius</a:t>
                </a:r>
                <a:r>
                  <a:rPr lang="en-US" sz="2400" dirty="0"/>
                  <a:t>. Because of this, whether the locus of </a:t>
                </a:r>
                <a:r>
                  <a:rPr lang="en-US" sz="2400" b="1" i="1" dirty="0"/>
                  <a:t>1+G(s)H(s)</a:t>
                </a:r>
                <a:r>
                  <a:rPr lang="en-US" sz="2400" dirty="0"/>
                  <a:t> encircles the origin of </a:t>
                </a:r>
                <a:r>
                  <a:rPr lang="en-US" sz="2400" dirty="0" smtClean="0"/>
                  <a:t>the </a:t>
                </a:r>
                <a:r>
                  <a:rPr lang="en-US" sz="2400" b="1" i="1" dirty="0" smtClean="0"/>
                  <a:t>1+G(s)H(s</a:t>
                </a:r>
                <a:r>
                  <a:rPr lang="en-US" sz="2400" b="1" i="1" dirty="0"/>
                  <a:t>)</a:t>
                </a:r>
                <a:r>
                  <a:rPr lang="en-US" sz="2400" dirty="0"/>
                  <a:t> plane can be determined by considering only a part of the closed </a:t>
                </a:r>
                <a:r>
                  <a:rPr lang="en-US" sz="2400" dirty="0" smtClean="0"/>
                  <a:t>contour in </a:t>
                </a:r>
                <a:r>
                  <a:rPr lang="en-US" sz="2400" dirty="0"/>
                  <a:t>the </a:t>
                </a:r>
                <a:r>
                  <a:rPr lang="en-US" sz="2400" b="1" i="1" dirty="0"/>
                  <a:t>s</a:t>
                </a:r>
                <a:r>
                  <a:rPr lang="en-US" sz="2400" dirty="0"/>
                  <a:t> plane—that is, the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sz="2400" dirty="0"/>
                  <a:t> axis. Encirclements of the origin, if there are any, occur only while a representative point moves from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∞ 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𝒕𝒐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∞ </m:t>
                    </m:r>
                  </m:oMath>
                </a14:m>
                <a:r>
                  <a:rPr lang="en-US" sz="2400" dirty="0"/>
                  <a:t>along the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axis, provided that </a:t>
                </a:r>
                <a:r>
                  <a:rPr lang="en-US" sz="2400" dirty="0" smtClean="0"/>
                  <a:t>no zeros </a:t>
                </a:r>
                <a:r>
                  <a:rPr lang="en-US" sz="2400" dirty="0"/>
                  <a:t>or poles lie on the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sz="2400" dirty="0"/>
                  <a:t> axis.</a:t>
                </a:r>
                <a:endParaRPr lang="en-US" sz="3200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42" y="1356585"/>
                <a:ext cx="7228115" cy="5376041"/>
              </a:xfrm>
              <a:blipFill rotWithShape="1">
                <a:blip r:embed="rId3"/>
                <a:stretch>
                  <a:fillRect l="-2192" t="-3065" r="-1686" b="-1589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92" y="3213909"/>
            <a:ext cx="3895667" cy="58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40" y="777878"/>
            <a:ext cx="3960285" cy="603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0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9942" y="1356585"/>
                <a:ext cx="11016343" cy="5376041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Nyquist</a:t>
                </a:r>
                <a:r>
                  <a:rPr lang="en-US" sz="3200" b="1" dirty="0"/>
                  <a:t> </a:t>
                </a:r>
                <a:r>
                  <a:rPr lang="en-US" sz="3200" b="1" dirty="0" smtClean="0"/>
                  <a:t>Stability Criterion</a:t>
                </a:r>
                <a:r>
                  <a:rPr lang="en-US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en-US" sz="3600" b="1" dirty="0"/>
                  <a:t>Application of the Mapping Theorem to the Stability Analysis of </a:t>
                </a:r>
                <a:r>
                  <a:rPr lang="en-US" sz="3600" b="1" dirty="0" smtClean="0"/>
                  <a:t>Closed-Loop Systems.</a:t>
                </a:r>
              </a:p>
              <a:p>
                <a:pPr marL="0" indent="0" algn="just">
                  <a:buNone/>
                </a:pPr>
                <a:r>
                  <a:rPr lang="en-US" sz="3200" dirty="0"/>
                  <a:t>Note that the portion of the </a:t>
                </a:r>
                <a:r>
                  <a:rPr lang="en-US" sz="3200" b="1" i="1" dirty="0"/>
                  <a:t>1+G(s)H(s)</a:t>
                </a:r>
                <a:r>
                  <a:rPr lang="en-US" sz="3200" dirty="0"/>
                  <a:t> contour from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=−∞ 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𝒕𝒐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+∞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200" dirty="0"/>
                  <a:t>is </a:t>
                </a:r>
                <a:r>
                  <a:rPr lang="en-US" sz="3200" dirty="0" smtClean="0"/>
                  <a:t>simply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3200" dirty="0"/>
                  <a:t>. Since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1</m:t>
                    </m:r>
                    <m:r>
                      <a:rPr lang="en-US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3200" dirty="0"/>
                  <a:t> is the vector sum of the unit vector </a:t>
                </a:r>
                <a:r>
                  <a:rPr lang="en-US" sz="3200" dirty="0" smtClean="0"/>
                  <a:t>and the </a:t>
                </a:r>
                <a:r>
                  <a:rPr lang="en-US" sz="3200" dirty="0"/>
                  <a:t>vector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1</m:t>
                    </m:r>
                    <m:r>
                      <a:rPr lang="en-US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3200" dirty="0"/>
                  <a:t> is identical to the vector drawn from </a:t>
                </a:r>
                <a:r>
                  <a:rPr lang="en-US" sz="3200" dirty="0" smtClean="0"/>
                  <a:t>the </a:t>
                </a:r>
                <a:r>
                  <a:rPr lang="en-US" sz="3200" i="1" dirty="0" smtClean="0"/>
                  <a:t>–1+j0 </a:t>
                </a:r>
                <a:r>
                  <a:rPr lang="en-US" sz="3200" dirty="0"/>
                  <a:t>point to the terminal point of the vector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3200" dirty="0"/>
                  <a:t>, as shown in Figure </a:t>
                </a:r>
                <a:r>
                  <a:rPr lang="en-US" sz="3200" dirty="0" smtClean="0"/>
                  <a:t>48</a:t>
                </a:r>
                <a:r>
                  <a:rPr lang="en-US" sz="3200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sz="3200" dirty="0"/>
                  <a:t>Encirclement of the origin by the graph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1</m:t>
                    </m:r>
                    <m:r>
                      <a:rPr lang="en-US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3200" dirty="0"/>
                  <a:t> is equivalent to </a:t>
                </a:r>
                <a:r>
                  <a:rPr lang="en-US" sz="3200" dirty="0" smtClean="0"/>
                  <a:t>encirclement </a:t>
                </a:r>
                <a:r>
                  <a:rPr lang="en-US" sz="3200" dirty="0"/>
                  <a:t>of the </a:t>
                </a:r>
                <a:r>
                  <a:rPr lang="en-US" sz="3200" b="1" i="1" dirty="0"/>
                  <a:t>–1+j0 </a:t>
                </a:r>
                <a:r>
                  <a:rPr lang="en-US" sz="3200" dirty="0"/>
                  <a:t>point by just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3200" dirty="0"/>
                  <a:t> locus</a:t>
                </a:r>
                <a:r>
                  <a:rPr lang="en-US" sz="3200" dirty="0" smtClean="0"/>
                  <a:t>. Thus</a:t>
                </a:r>
                <a:r>
                  <a:rPr lang="en-US" sz="3200" dirty="0"/>
                  <a:t>, the stability of a </a:t>
                </a:r>
                <a:r>
                  <a:rPr lang="en-US" sz="3200" dirty="0" smtClean="0"/>
                  <a:t>closed-loop </a:t>
                </a:r>
                <a:r>
                  <a:rPr lang="en-US" sz="3200" dirty="0"/>
                  <a:t>system can be investigated by examining encirclements of the </a:t>
                </a:r>
                <a:r>
                  <a:rPr lang="en-US" sz="3200" b="1" i="1" dirty="0"/>
                  <a:t>–1+j0 </a:t>
                </a:r>
                <a:r>
                  <a:rPr lang="en-US" sz="3200" dirty="0"/>
                  <a:t>point </a:t>
                </a:r>
                <a:r>
                  <a:rPr lang="en-US" sz="3200" dirty="0" smtClean="0"/>
                  <a:t>by the </a:t>
                </a:r>
                <a:r>
                  <a:rPr lang="en-US" sz="3200" dirty="0"/>
                  <a:t>locus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3200" dirty="0"/>
                  <a:t>. The number of clockwise encirclements of the </a:t>
                </a:r>
                <a:r>
                  <a:rPr lang="en-US" sz="3200" b="1" i="1" dirty="0"/>
                  <a:t>–1+j0 </a:t>
                </a:r>
                <a:r>
                  <a:rPr lang="en-US" sz="3200" dirty="0" smtClean="0"/>
                  <a:t>point can </a:t>
                </a:r>
                <a:r>
                  <a:rPr lang="en-US" sz="3200" dirty="0"/>
                  <a:t>be found by drawing a vector from the </a:t>
                </a:r>
                <a:r>
                  <a:rPr lang="en-US" sz="3200" b="1" i="1" dirty="0"/>
                  <a:t>–1+j0 </a:t>
                </a:r>
                <a:r>
                  <a:rPr lang="en-US" sz="3200" dirty="0"/>
                  <a:t>point to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locus, starting </a:t>
                </a:r>
                <a:r>
                  <a:rPr lang="en-US" sz="3200" dirty="0"/>
                  <a:t>from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=−∞ </m:t>
                    </m:r>
                  </m:oMath>
                </a14:m>
                <a:r>
                  <a:rPr lang="en-US" sz="3200" dirty="0"/>
                  <a:t>, going through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, and ending at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=+∞ </m:t>
                    </m:r>
                  </m:oMath>
                </a14:m>
                <a:r>
                  <a:rPr lang="en-US" sz="3200" dirty="0"/>
                  <a:t>, and by </a:t>
                </a:r>
                <a:r>
                  <a:rPr lang="en-US" sz="3200" dirty="0" smtClean="0"/>
                  <a:t>counting the </a:t>
                </a:r>
                <a:r>
                  <a:rPr lang="en-US" sz="3200" dirty="0"/>
                  <a:t>number of clockwise rotations of the vector.</a:t>
                </a:r>
                <a:endParaRPr lang="en-US" sz="3200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42" y="1356585"/>
                <a:ext cx="11016343" cy="5376041"/>
              </a:xfrm>
              <a:blipFill rotWithShape="1">
                <a:blip r:embed="rId3"/>
                <a:stretch>
                  <a:fillRect l="-1384" t="-2951" r="-1328" b="-341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7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9942" y="1356585"/>
                <a:ext cx="11016343" cy="537604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Nyquist</a:t>
                </a:r>
                <a:r>
                  <a:rPr lang="en-US" sz="3200" b="1" dirty="0"/>
                  <a:t> </a:t>
                </a:r>
                <a:r>
                  <a:rPr lang="en-US" sz="3200" b="1" dirty="0" smtClean="0"/>
                  <a:t>Stability Criterion</a:t>
                </a:r>
                <a:r>
                  <a:rPr lang="en-US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Application of the Mapping Theorem to the Stability Analysis of </a:t>
                </a:r>
                <a:r>
                  <a:rPr lang="en-US" b="1" dirty="0" smtClean="0"/>
                  <a:t>Closed-Loop Systems.</a:t>
                </a:r>
              </a:p>
              <a:p>
                <a:pPr marL="0" indent="0" algn="just">
                  <a:buNone/>
                </a:pPr>
                <a:r>
                  <a:rPr lang="en-US" dirty="0"/>
                  <a:t>Plotting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 for the </a:t>
                </a:r>
                <a:r>
                  <a:rPr lang="en-US" dirty="0" err="1"/>
                  <a:t>Nyquist</a:t>
                </a:r>
                <a:r>
                  <a:rPr lang="en-US" dirty="0"/>
                  <a:t> path is straightforward. The map of the </a:t>
                </a:r>
                <a:r>
                  <a:rPr lang="en-US" dirty="0" smtClean="0"/>
                  <a:t>negative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dirty="0"/>
                  <a:t> axis is the mirror image about the real axis of the map of the positive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dirty="0" smtClean="0"/>
                  <a:t> axis. That is</a:t>
                </a:r>
                <a:r>
                  <a:rPr lang="en-US" dirty="0"/>
                  <a:t>, the plot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 and the plot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) are symmetrical with </a:t>
                </a:r>
                <a:r>
                  <a:rPr lang="en-US" dirty="0" smtClean="0"/>
                  <a:t>each other </a:t>
                </a:r>
                <a:r>
                  <a:rPr lang="en-US" dirty="0"/>
                  <a:t>about the real axis. The semicircle with infinite radius maps into either the </a:t>
                </a:r>
                <a:r>
                  <a:rPr lang="en-US" dirty="0" smtClean="0"/>
                  <a:t>origin of </a:t>
                </a:r>
                <a:r>
                  <a:rPr lang="en-US" dirty="0"/>
                  <a:t>the </a:t>
                </a:r>
                <a:r>
                  <a:rPr lang="en-US" b="1" i="1" dirty="0"/>
                  <a:t>GH</a:t>
                </a:r>
                <a:r>
                  <a:rPr lang="en-US" dirty="0"/>
                  <a:t> plane or a point on the real axis of the </a:t>
                </a:r>
                <a:r>
                  <a:rPr lang="en-US" b="1" i="1" dirty="0"/>
                  <a:t>GH</a:t>
                </a:r>
                <a:r>
                  <a:rPr lang="en-US" dirty="0"/>
                  <a:t> plane.</a:t>
                </a:r>
              </a:p>
              <a:p>
                <a:pPr marL="0" indent="0" algn="just">
                  <a:buNone/>
                </a:pPr>
                <a:r>
                  <a:rPr lang="en-US" dirty="0"/>
                  <a:t>In the preceding discussion, </a:t>
                </a:r>
                <a:r>
                  <a:rPr lang="en-US" b="1" i="1" dirty="0"/>
                  <a:t>G(s)H(s)</a:t>
                </a:r>
                <a:r>
                  <a:rPr lang="en-US" dirty="0"/>
                  <a:t> has been assumed to be the ratio of two </a:t>
                </a:r>
                <a:r>
                  <a:rPr lang="en-US" dirty="0" smtClean="0"/>
                  <a:t>polynomials </a:t>
                </a:r>
                <a:r>
                  <a:rPr lang="en-US" dirty="0"/>
                  <a:t>in </a:t>
                </a:r>
                <a:r>
                  <a:rPr lang="en-US" b="1" i="1" dirty="0"/>
                  <a:t>s</a:t>
                </a:r>
                <a:r>
                  <a:rPr lang="en-US" dirty="0"/>
                  <a:t>. Thus, the transport lag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𝑇𝑠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has been excluded from the discussion. </a:t>
                </a:r>
                <a:r>
                  <a:rPr lang="en-US" dirty="0" smtClean="0"/>
                  <a:t>Note, however</a:t>
                </a:r>
                <a:r>
                  <a:rPr lang="en-US" dirty="0"/>
                  <a:t>, that a similar discussion applies to systems with transport lag, although a </a:t>
                </a:r>
                <a:r>
                  <a:rPr lang="en-US" dirty="0" smtClean="0"/>
                  <a:t>proof of </a:t>
                </a:r>
                <a:r>
                  <a:rPr lang="en-US" dirty="0"/>
                  <a:t>this is not given here. The stability of a system with transport lag can be </a:t>
                </a:r>
                <a:r>
                  <a:rPr lang="en-US" dirty="0" smtClean="0"/>
                  <a:t>determined from </a:t>
                </a:r>
                <a:r>
                  <a:rPr lang="en-US" dirty="0"/>
                  <a:t>the open-loop frequency-response curves by examining the number of </a:t>
                </a:r>
                <a:r>
                  <a:rPr lang="en-US" dirty="0" smtClean="0"/>
                  <a:t>encirclements </a:t>
                </a:r>
                <a:r>
                  <a:rPr lang="en-US" dirty="0"/>
                  <a:t>of the </a:t>
                </a:r>
                <a:r>
                  <a:rPr lang="en-US" b="1" i="1" dirty="0"/>
                  <a:t>–1+j0 </a:t>
                </a:r>
                <a:r>
                  <a:rPr lang="en-US" dirty="0"/>
                  <a:t>point, just as in the case of a system whose open-loop </a:t>
                </a:r>
                <a:r>
                  <a:rPr lang="en-US" dirty="0" smtClean="0"/>
                  <a:t>transfer function </a:t>
                </a:r>
                <a:r>
                  <a:rPr lang="en-US" dirty="0"/>
                  <a:t>is a ratio of two polynomials in </a:t>
                </a:r>
                <a:r>
                  <a:rPr lang="en-US" b="1" i="1" dirty="0"/>
                  <a:t>s</a:t>
                </a:r>
                <a:r>
                  <a:rPr lang="en-US" dirty="0"/>
                  <a:t>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42" y="1356585"/>
                <a:ext cx="11016343" cy="5376041"/>
              </a:xfrm>
              <a:blipFill rotWithShape="1">
                <a:blip r:embed="rId3"/>
                <a:stretch>
                  <a:fillRect l="-1328" t="-3632" r="-996" b="-681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49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9942" y="1356585"/>
                <a:ext cx="11016343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Nyquist</a:t>
                </a:r>
                <a:r>
                  <a:rPr lang="en-US" sz="3200" b="1" dirty="0"/>
                  <a:t> </a:t>
                </a:r>
                <a:r>
                  <a:rPr lang="en-US" sz="3200" b="1" dirty="0" smtClean="0"/>
                  <a:t>Stability Criterion</a:t>
                </a:r>
                <a:r>
                  <a:rPr lang="en-US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The foregoing analysis, utilizing the encirclement </a:t>
                </a:r>
                <a:r>
                  <a:rPr lang="en-US" dirty="0" smtClean="0"/>
                  <a:t>of the </a:t>
                </a:r>
                <a:r>
                  <a:rPr lang="en-US" b="1" i="1" dirty="0"/>
                  <a:t>–1+j0 </a:t>
                </a:r>
                <a:r>
                  <a:rPr lang="en-US" dirty="0"/>
                  <a:t>point by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 locus, is summarized in the following </a:t>
                </a:r>
                <a:r>
                  <a:rPr lang="en-US" dirty="0" err="1" smtClean="0"/>
                  <a:t>Nyquist</a:t>
                </a:r>
                <a:r>
                  <a:rPr lang="en-US" dirty="0" smtClean="0"/>
                  <a:t> stability </a:t>
                </a:r>
                <a:r>
                  <a:rPr lang="en-US" dirty="0"/>
                  <a:t>criterion:</a:t>
                </a:r>
              </a:p>
              <a:p>
                <a:pPr marL="0" indent="0" algn="just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Nyquist</a:t>
                </a:r>
                <a:r>
                  <a:rPr lang="en-US" dirty="0">
                    <a:solidFill>
                      <a:srgbClr val="FF0000"/>
                    </a:solidFill>
                  </a:rPr>
                  <a:t> stability criterion [ for a special case when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G(s)H(s)</a:t>
                </a:r>
                <a:r>
                  <a:rPr lang="en-US" dirty="0">
                    <a:solidFill>
                      <a:srgbClr val="FF0000"/>
                    </a:solidFill>
                  </a:rPr>
                  <a:t> has neither poles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nor zeros </a:t>
                </a:r>
                <a:r>
                  <a:rPr lang="en-US" dirty="0">
                    <a:solidFill>
                      <a:srgbClr val="FF0000"/>
                    </a:solidFill>
                  </a:rPr>
                  <a:t>on the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axis]: In the system shown in Figure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44</a:t>
                </a:r>
                <a:r>
                  <a:rPr lang="en-US" dirty="0">
                    <a:solidFill>
                      <a:srgbClr val="FF0000"/>
                    </a:solidFill>
                  </a:rPr>
                  <a:t>, if the open-loop transfer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function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G(s)H(s)</a:t>
                </a:r>
                <a:r>
                  <a:rPr lang="en-US" dirty="0">
                    <a:solidFill>
                      <a:srgbClr val="FF0000"/>
                    </a:solidFill>
                  </a:rPr>
                  <a:t> has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k</a:t>
                </a:r>
                <a:r>
                  <a:rPr lang="en-US" dirty="0">
                    <a:solidFill>
                      <a:srgbClr val="FF0000"/>
                    </a:solidFill>
                  </a:rPr>
                  <a:t> poles in the right-half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s</a:t>
                </a:r>
                <a:r>
                  <a:rPr lang="en-US" dirty="0">
                    <a:solidFill>
                      <a:srgbClr val="FF0000"/>
                    </a:solidFill>
                  </a:rPr>
                  <a:t> plane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𝑐𝑜𝑛𝑠𝑡𝑎𝑛𝑡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  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then </a:t>
                </a:r>
                <a:r>
                  <a:rPr lang="en-US" dirty="0">
                    <a:solidFill>
                      <a:srgbClr val="FF0000"/>
                    </a:solidFill>
                  </a:rPr>
                  <a:t>for stability,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locus, as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varies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from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−∞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𝒕𝒐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+∞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must encircle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the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–1+j0 </a:t>
                </a:r>
                <a:r>
                  <a:rPr lang="en-US" dirty="0">
                    <a:solidFill>
                      <a:srgbClr val="FF0000"/>
                    </a:solidFill>
                  </a:rPr>
                  <a:t>point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k</a:t>
                </a:r>
                <a:r>
                  <a:rPr lang="en-US" dirty="0">
                    <a:solidFill>
                      <a:srgbClr val="FF0000"/>
                    </a:solidFill>
                  </a:rPr>
                  <a:t> times in the counterclockwise direction.</a:t>
                </a:r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42" y="1356585"/>
                <a:ext cx="11016343" cy="5376041"/>
              </a:xfrm>
              <a:blipFill rotWithShape="1">
                <a:blip r:embed="rId3"/>
                <a:stretch>
                  <a:fillRect l="-1439" t="-2384" r="-1107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4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9942" y="1356585"/>
                <a:ext cx="11016343" cy="537604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n-US" sz="3200" b="1" dirty="0"/>
                  <a:t>Remarks on the </a:t>
                </a:r>
                <a:r>
                  <a:rPr lang="en-US" sz="3200" b="1" dirty="0" err="1"/>
                  <a:t>Nyquist</a:t>
                </a:r>
                <a:r>
                  <a:rPr lang="en-US" sz="3200" b="1" dirty="0"/>
                  <a:t> Stability </a:t>
                </a:r>
                <a:r>
                  <a:rPr lang="en-US" sz="3200" b="1" dirty="0" smtClean="0"/>
                  <a:t>Criterion</a:t>
                </a:r>
              </a:p>
              <a:p>
                <a:pPr marL="0" indent="0" algn="just">
                  <a:buNone/>
                </a:pPr>
                <a:r>
                  <a:rPr lang="en-US" dirty="0"/>
                  <a:t>1. This criterion can be expressed </a:t>
                </a:r>
                <a:r>
                  <a:rPr lang="en-US" dirty="0" smtClean="0"/>
                  <a:t>as where </a:t>
                </a:r>
                <a:r>
                  <a:rPr lang="en-US" dirty="0"/>
                  <a:t>number of zeros of </a:t>
                </a:r>
                <a:r>
                  <a:rPr lang="en-US" b="1" i="1" dirty="0"/>
                  <a:t>1+G(s)H(s)</a:t>
                </a:r>
                <a:r>
                  <a:rPr lang="en-US" dirty="0"/>
                  <a:t> in the right-half s </a:t>
                </a:r>
                <a:r>
                  <a:rPr lang="en-US" dirty="0" smtClean="0"/>
                  <a:t>plane number </a:t>
                </a:r>
                <a:r>
                  <a:rPr lang="en-US" dirty="0"/>
                  <a:t>of clockwise encirclements of the </a:t>
                </a:r>
                <a:r>
                  <a:rPr lang="en-US" b="1" i="1" dirty="0"/>
                  <a:t>–1+j0 </a:t>
                </a:r>
                <a:r>
                  <a:rPr lang="en-US" dirty="0" smtClean="0"/>
                  <a:t>point number </a:t>
                </a:r>
                <a:r>
                  <a:rPr lang="en-US" dirty="0"/>
                  <a:t>of poles of </a:t>
                </a:r>
                <a:r>
                  <a:rPr lang="en-US" b="1" i="1" dirty="0"/>
                  <a:t>G(s)H(s)</a:t>
                </a:r>
                <a:r>
                  <a:rPr lang="en-US" dirty="0"/>
                  <a:t> in the right-half s </a:t>
                </a:r>
                <a:r>
                  <a:rPr lang="en-US" dirty="0" smtClean="0"/>
                  <a:t>plane If </a:t>
                </a:r>
                <a:r>
                  <a:rPr lang="en-US" b="1" i="1" dirty="0"/>
                  <a:t>P</a:t>
                </a:r>
                <a:r>
                  <a:rPr lang="en-US" dirty="0"/>
                  <a:t> is not zero, for a stable control system, we must have </a:t>
                </a:r>
                <a:r>
                  <a:rPr lang="en-US" b="1" i="1" dirty="0"/>
                  <a:t>Z=0</a:t>
                </a:r>
                <a:r>
                  <a:rPr lang="en-US" dirty="0"/>
                  <a:t>, or </a:t>
                </a:r>
                <a:r>
                  <a:rPr lang="en-US" b="1" i="1" dirty="0"/>
                  <a:t>N=–P</a:t>
                </a:r>
                <a:r>
                  <a:rPr lang="en-US" dirty="0"/>
                  <a:t>, </a:t>
                </a:r>
                <a:r>
                  <a:rPr lang="en-US" dirty="0" smtClean="0"/>
                  <a:t>which means </a:t>
                </a:r>
                <a:r>
                  <a:rPr lang="en-US" dirty="0"/>
                  <a:t>that we must have </a:t>
                </a:r>
                <a:r>
                  <a:rPr lang="en-US" b="1" i="1" dirty="0"/>
                  <a:t>P</a:t>
                </a:r>
                <a:r>
                  <a:rPr lang="en-US" dirty="0"/>
                  <a:t> counterclockwise encirclements of the </a:t>
                </a:r>
                <a:r>
                  <a:rPr lang="en-US" b="1" i="1" dirty="0"/>
                  <a:t>–1+j0 </a:t>
                </a:r>
                <a:r>
                  <a:rPr lang="en-US" dirty="0"/>
                  <a:t>point.</a:t>
                </a:r>
              </a:p>
              <a:p>
                <a:pPr marL="0" indent="0" algn="just">
                  <a:buNone/>
                </a:pPr>
                <a:r>
                  <a:rPr lang="en-US" dirty="0"/>
                  <a:t>If </a:t>
                </a:r>
                <a:r>
                  <a:rPr lang="en-US" b="1" i="1" dirty="0"/>
                  <a:t>G(s)H(s)</a:t>
                </a:r>
                <a:r>
                  <a:rPr lang="en-US" dirty="0"/>
                  <a:t> does not have any poles in the right-half </a:t>
                </a:r>
                <a:r>
                  <a:rPr lang="en-US" b="1" i="1" dirty="0"/>
                  <a:t>s</a:t>
                </a:r>
                <a:r>
                  <a:rPr lang="en-US" dirty="0"/>
                  <a:t> plane, then </a:t>
                </a:r>
                <a:r>
                  <a:rPr lang="en-US" b="1" i="1" dirty="0"/>
                  <a:t>Z=N</a:t>
                </a:r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Thus, for stability there must be no encirclement of the </a:t>
                </a:r>
                <a:r>
                  <a:rPr lang="en-US" b="1" i="1" dirty="0"/>
                  <a:t>–1+j0 </a:t>
                </a:r>
                <a:r>
                  <a:rPr lang="en-US" dirty="0"/>
                  <a:t>point by </a:t>
                </a:r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 locus. In this case it is not necessary to consider the locus for the </a:t>
                </a:r>
                <a:r>
                  <a:rPr lang="en-US" dirty="0" smtClean="0"/>
                  <a:t>entire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dirty="0"/>
                  <a:t> axis, only for the positive-frequency portion. The stability of such a </a:t>
                </a:r>
                <a:r>
                  <a:rPr lang="en-US" dirty="0" smtClean="0"/>
                  <a:t>system can </a:t>
                </a:r>
                <a:r>
                  <a:rPr lang="en-US" dirty="0"/>
                  <a:t>be determined by seeing if the </a:t>
                </a:r>
                <a:r>
                  <a:rPr lang="en-US" b="1" i="1" dirty="0"/>
                  <a:t>–1+j0 </a:t>
                </a:r>
                <a:r>
                  <a:rPr lang="en-US" dirty="0"/>
                  <a:t>point is enclosed by the </a:t>
                </a:r>
                <a:r>
                  <a:rPr lang="en-US" dirty="0" err="1"/>
                  <a:t>Nyquist</a:t>
                </a:r>
                <a:r>
                  <a:rPr lang="en-US" dirty="0"/>
                  <a:t> </a:t>
                </a:r>
                <a:r>
                  <a:rPr lang="en-US" dirty="0" smtClean="0"/>
                  <a:t>plot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dirty="0"/>
                  <a:t>. The region enclosed by the </a:t>
                </a:r>
                <a:r>
                  <a:rPr lang="en-US" dirty="0" err="1"/>
                  <a:t>Nyquist</a:t>
                </a:r>
                <a:r>
                  <a:rPr lang="en-US" dirty="0"/>
                  <a:t> plot is shown in Figure </a:t>
                </a:r>
                <a:r>
                  <a:rPr lang="en-US" dirty="0" smtClean="0"/>
                  <a:t>49</a:t>
                </a:r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For stability, the –1+j0 point must lie outside the shaded region.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42" y="1356585"/>
                <a:ext cx="11016343" cy="5376041"/>
              </a:xfrm>
              <a:blipFill rotWithShape="1">
                <a:blip r:embed="rId3"/>
                <a:stretch>
                  <a:fillRect l="-1328" t="-2951" r="-996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9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9942" y="1356585"/>
                <a:ext cx="11016343" cy="5376041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sz="3200" b="1" dirty="0"/>
                  <a:t>Remarks on the </a:t>
                </a:r>
                <a:r>
                  <a:rPr lang="en-US" sz="3200" b="1" dirty="0" err="1"/>
                  <a:t>Nyquist</a:t>
                </a:r>
                <a:r>
                  <a:rPr lang="en-US" sz="3200" b="1" dirty="0"/>
                  <a:t> Stability </a:t>
                </a:r>
                <a:r>
                  <a:rPr lang="en-US" sz="3200" b="1" dirty="0" smtClean="0"/>
                  <a:t>Criterion</a:t>
                </a:r>
              </a:p>
              <a:p>
                <a:pPr marL="0" indent="0" algn="just">
                  <a:buNone/>
                </a:pPr>
                <a:endParaRPr lang="en-US" sz="3200" b="1" dirty="0" smtClean="0"/>
              </a:p>
              <a:p>
                <a:pPr marL="0" indent="0" algn="just">
                  <a:buNone/>
                </a:pPr>
                <a:r>
                  <a:rPr lang="en-US" sz="2600" dirty="0"/>
                  <a:t>2. We must be careful when testing the stability of multiple-loop systems since </a:t>
                </a:r>
                <a:r>
                  <a:rPr lang="en-US" sz="2600" dirty="0" smtClean="0"/>
                  <a:t>they may </a:t>
                </a:r>
                <a:r>
                  <a:rPr lang="en-US" sz="2600" dirty="0"/>
                  <a:t>include poles in the right-half s plane. (Note that although an inner loop </a:t>
                </a:r>
                <a:r>
                  <a:rPr lang="en-US" sz="2600" dirty="0" smtClean="0"/>
                  <a:t>may be </a:t>
                </a:r>
                <a:r>
                  <a:rPr lang="en-US" sz="2600" dirty="0"/>
                  <a:t>unstable, the entire closed-loop system can be made stable by proper design.)</a:t>
                </a:r>
              </a:p>
              <a:p>
                <a:pPr marL="0" indent="0" algn="just">
                  <a:buNone/>
                </a:pPr>
                <a:r>
                  <a:rPr lang="en-US" sz="2600" dirty="0"/>
                  <a:t>Simple inspection of encirclements of the </a:t>
                </a:r>
                <a:r>
                  <a:rPr lang="en-US" sz="2600" b="1" i="1" dirty="0"/>
                  <a:t>–1+j0 </a:t>
                </a:r>
                <a:r>
                  <a:rPr lang="en-US" sz="2600" dirty="0"/>
                  <a:t>point by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/>
                  <a:t>locus is </a:t>
                </a:r>
                <a:r>
                  <a:rPr lang="en-US" sz="2600" dirty="0"/>
                  <a:t>not sufficient to detect instability in multiple-loop systems. In such cases, </a:t>
                </a:r>
                <a:r>
                  <a:rPr lang="en-US" sz="2600" dirty="0" smtClean="0"/>
                  <a:t>however</a:t>
                </a:r>
                <a:r>
                  <a:rPr lang="en-US" sz="2600" dirty="0"/>
                  <a:t>, whether any pole of </a:t>
                </a:r>
                <a:r>
                  <a:rPr lang="en-US" sz="2600" b="1" i="1" dirty="0"/>
                  <a:t>1+G(s)H(s)</a:t>
                </a:r>
                <a:r>
                  <a:rPr lang="en-US" sz="2600" dirty="0"/>
                  <a:t> is in the right-half s plane can be </a:t>
                </a:r>
                <a:r>
                  <a:rPr lang="en-US" sz="2600" dirty="0" smtClean="0"/>
                  <a:t>determined </a:t>
                </a:r>
                <a:r>
                  <a:rPr lang="en-US" sz="2600" dirty="0"/>
                  <a:t>easily by applying the </a:t>
                </a:r>
                <a:r>
                  <a:rPr lang="en-US" sz="2600" dirty="0" err="1"/>
                  <a:t>Routh</a:t>
                </a:r>
                <a:r>
                  <a:rPr lang="en-US" sz="2600" dirty="0"/>
                  <a:t> stability criterion to the denominator </a:t>
                </a:r>
                <a:r>
                  <a:rPr lang="en-US" sz="2600" dirty="0" smtClean="0"/>
                  <a:t>of </a:t>
                </a:r>
                <a:r>
                  <a:rPr lang="en-US" sz="2600" b="1" i="1" dirty="0" smtClean="0"/>
                  <a:t>G(s)H(s</a:t>
                </a:r>
                <a:r>
                  <a:rPr lang="en-US" sz="2600" b="1" i="1" dirty="0"/>
                  <a:t>)</a:t>
                </a:r>
                <a:r>
                  <a:rPr lang="en-US" sz="2600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sz="2600" dirty="0"/>
                  <a:t>If transcendental functions, such as transport lag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𝑇𝑠</m:t>
                        </m:r>
                      </m:sup>
                    </m:sSup>
                  </m:oMath>
                </a14:m>
                <a:r>
                  <a:rPr lang="en-US" sz="2600" dirty="0"/>
                  <a:t>, are included in </a:t>
                </a:r>
                <a:r>
                  <a:rPr lang="en-US" sz="2600" b="1" i="1" dirty="0"/>
                  <a:t>G(s)H(s</a:t>
                </a:r>
                <a:r>
                  <a:rPr lang="en-US" sz="2600" b="1" i="1" dirty="0" smtClean="0"/>
                  <a:t>)</a:t>
                </a:r>
                <a:r>
                  <a:rPr lang="en-US" sz="2600" dirty="0" smtClean="0"/>
                  <a:t>, they </a:t>
                </a:r>
                <a:r>
                  <a:rPr lang="en-US" sz="2600" dirty="0"/>
                  <a:t>must be approximated by a series expansion before the </a:t>
                </a:r>
                <a:r>
                  <a:rPr lang="en-US" sz="2600" dirty="0" err="1"/>
                  <a:t>Routh</a:t>
                </a:r>
                <a:r>
                  <a:rPr lang="en-US" sz="2600" dirty="0"/>
                  <a:t> </a:t>
                </a:r>
                <a:r>
                  <a:rPr lang="en-US" sz="2600" dirty="0" smtClean="0"/>
                  <a:t>stability criterion </a:t>
                </a:r>
                <a:r>
                  <a:rPr lang="en-US" sz="2600" dirty="0"/>
                  <a:t>can be applied.</a:t>
                </a:r>
                <a:endParaRPr lang="en-US" sz="2600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42" y="1356585"/>
                <a:ext cx="11016343" cy="5376041"/>
              </a:xfrm>
              <a:blipFill rotWithShape="1">
                <a:blip r:embed="rId3"/>
                <a:stretch>
                  <a:fillRect l="-1439" t="-3065" r="-996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1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9943" y="1356585"/>
                <a:ext cx="6749144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Remarks </a:t>
                </a:r>
                <a:r>
                  <a:rPr lang="en-US" sz="3200" b="1" dirty="0"/>
                  <a:t>on the </a:t>
                </a:r>
                <a:r>
                  <a:rPr lang="en-US" sz="3200" b="1" dirty="0" err="1"/>
                  <a:t>Nyquist</a:t>
                </a:r>
                <a:r>
                  <a:rPr lang="en-US" sz="3200" b="1" dirty="0"/>
                  <a:t> Stability </a:t>
                </a:r>
                <a:r>
                  <a:rPr lang="en-US" sz="3200" b="1" dirty="0" smtClean="0"/>
                  <a:t>Criterion</a:t>
                </a:r>
              </a:p>
              <a:p>
                <a:pPr marL="0" indent="0" algn="just">
                  <a:buNone/>
                </a:pPr>
                <a:r>
                  <a:rPr lang="en-US" sz="2400" dirty="0"/>
                  <a:t>3</a:t>
                </a:r>
                <a:r>
                  <a:rPr lang="en-US" sz="2400" dirty="0" smtClean="0"/>
                  <a:t>.   </a:t>
                </a:r>
                <a:r>
                  <a:rPr lang="en-US" sz="2400" dirty="0"/>
                  <a:t>If the locus </a:t>
                </a:r>
                <a:r>
                  <a:rPr lang="en-US" sz="2400" dirty="0" smtClean="0"/>
                  <a:t>of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2400" dirty="0" smtClean="0"/>
                  <a:t>    </a:t>
                </a:r>
                <a:r>
                  <a:rPr lang="en-US" sz="2400" dirty="0"/>
                  <a:t>passes through </a:t>
                </a:r>
                <a:r>
                  <a:rPr lang="en-US" sz="2400" dirty="0" smtClean="0"/>
                  <a:t>the</a:t>
                </a:r>
              </a:p>
              <a:p>
                <a:pPr marL="0" indent="0" algn="just">
                  <a:buNone/>
                </a:pPr>
                <a:r>
                  <a:rPr lang="en-US" sz="2400" dirty="0" smtClean="0"/>
                  <a:t>–1+j0 </a:t>
                </a:r>
                <a:r>
                  <a:rPr lang="en-US" sz="2400" dirty="0"/>
                  <a:t>point, then zeros of </a:t>
                </a:r>
                <a:r>
                  <a:rPr lang="en-US" sz="2400" dirty="0" smtClean="0"/>
                  <a:t>the characteristic </a:t>
                </a:r>
                <a:r>
                  <a:rPr lang="en-US" sz="2400" dirty="0"/>
                  <a:t>equation, or closed-loop poles, are located on 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sz="2400" dirty="0"/>
                  <a:t> axis. This is </a:t>
                </a:r>
                <a:r>
                  <a:rPr lang="en-US" sz="2400" dirty="0" smtClean="0"/>
                  <a:t>not desirable </a:t>
                </a:r>
                <a:r>
                  <a:rPr lang="en-US" sz="2400" dirty="0"/>
                  <a:t>for practical control systems. For a well-designed closed-loop </a:t>
                </a:r>
                <a:r>
                  <a:rPr lang="en-US" sz="2400" dirty="0" smtClean="0"/>
                  <a:t>system, none </a:t>
                </a:r>
                <a:r>
                  <a:rPr lang="en-US" sz="2400" dirty="0"/>
                  <a:t>of the roots of the characteristic equation should lie on 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sz="2400" dirty="0"/>
                  <a:t> axis.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43" y="1356585"/>
                <a:ext cx="6749144" cy="5376041"/>
              </a:xfrm>
              <a:blipFill rotWithShape="1">
                <a:blip r:embed="rId3"/>
                <a:stretch>
                  <a:fillRect l="-2349" t="-2384" r="-2258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29" y="1509485"/>
            <a:ext cx="3913584" cy="452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87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9943" y="1356585"/>
                <a:ext cx="11364686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/>
                  <a:t>Special Case when </a:t>
                </a:r>
                <a:r>
                  <a:rPr lang="en-US" sz="3200" b="1" i="1" dirty="0"/>
                  <a:t>G(s)H(s)</a:t>
                </a:r>
                <a:r>
                  <a:rPr lang="en-US" sz="3200" b="1" dirty="0"/>
                  <a:t> Involves Poles and/or Zeros on the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sz="3200" b="1" dirty="0"/>
                  <a:t> Axis</a:t>
                </a:r>
                <a:r>
                  <a:rPr lang="en-US" sz="3200" b="1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the previous discussion, we assumed that the open-loop transfer function </a:t>
                </a:r>
                <a:r>
                  <a:rPr lang="en-US" b="1" i="1" dirty="0"/>
                  <a:t>G(s)H(s)</a:t>
                </a:r>
                <a:r>
                  <a:rPr lang="en-US" dirty="0"/>
                  <a:t> </a:t>
                </a:r>
                <a:r>
                  <a:rPr lang="en-US" dirty="0" smtClean="0"/>
                  <a:t>has neither </a:t>
                </a:r>
                <a:r>
                  <a:rPr lang="en-US" dirty="0"/>
                  <a:t>poles nor zeros at the origin</a:t>
                </a:r>
                <a:r>
                  <a:rPr lang="en-US" dirty="0" smtClean="0"/>
                  <a:t>. We </a:t>
                </a:r>
                <a:r>
                  <a:rPr lang="en-US" dirty="0"/>
                  <a:t>now consider the case where </a:t>
                </a:r>
                <a:r>
                  <a:rPr lang="en-US" b="1" i="1" dirty="0"/>
                  <a:t>G(s)H(s)</a:t>
                </a:r>
                <a:r>
                  <a:rPr lang="en-US" dirty="0"/>
                  <a:t> </a:t>
                </a:r>
                <a:r>
                  <a:rPr lang="en-US" dirty="0" smtClean="0"/>
                  <a:t>involves poles </a:t>
                </a:r>
                <a:r>
                  <a:rPr lang="en-US" dirty="0"/>
                  <a:t>and/or zeros on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axis.</a:t>
                </a:r>
              </a:p>
              <a:p>
                <a:pPr marL="0" indent="0" algn="just">
                  <a:buNone/>
                </a:pPr>
                <a:r>
                  <a:rPr lang="en-US" dirty="0"/>
                  <a:t>Since the </a:t>
                </a:r>
                <a:r>
                  <a:rPr lang="en-US" dirty="0" err="1"/>
                  <a:t>Nyquist</a:t>
                </a:r>
                <a:r>
                  <a:rPr lang="en-US" dirty="0"/>
                  <a:t> path must not pass through poles or zeros of </a:t>
                </a:r>
                <a:r>
                  <a:rPr lang="en-US" b="1" i="1" dirty="0"/>
                  <a:t>G(s)H(s)</a:t>
                </a:r>
                <a:r>
                  <a:rPr lang="en-US" dirty="0"/>
                  <a:t>, if the </a:t>
                </a:r>
                <a:r>
                  <a:rPr lang="en-US" dirty="0" smtClean="0"/>
                  <a:t>function </a:t>
                </a:r>
                <a:r>
                  <a:rPr lang="en-US" b="1" i="1" dirty="0"/>
                  <a:t>G(s)H(s)</a:t>
                </a:r>
                <a:r>
                  <a:rPr lang="en-US" dirty="0"/>
                  <a:t> has poles or zeros at the origin (or on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dirty="0"/>
                  <a:t> axis at points other than </a:t>
                </a:r>
                <a:r>
                  <a:rPr lang="en-US" dirty="0" smtClean="0"/>
                  <a:t>the origin</a:t>
                </a:r>
                <a:r>
                  <a:rPr lang="en-US" dirty="0"/>
                  <a:t>), the contour in the </a:t>
                </a:r>
                <a:r>
                  <a:rPr lang="en-US" b="1" i="1" dirty="0"/>
                  <a:t>s</a:t>
                </a:r>
                <a:r>
                  <a:rPr lang="en-US" dirty="0"/>
                  <a:t> plane must be modified. The usual way of modifying </a:t>
                </a:r>
                <a:r>
                  <a:rPr lang="en-US" dirty="0" smtClean="0"/>
                  <a:t>the contour </a:t>
                </a:r>
                <a:r>
                  <a:rPr lang="en-US" dirty="0"/>
                  <a:t>near the origin is to use a semicircle with the infinitesimal radius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dirty="0"/>
                  <a:t>, as shown </a:t>
                </a:r>
                <a:r>
                  <a:rPr lang="en-US" dirty="0" smtClean="0"/>
                  <a:t>in Figure 50</a:t>
                </a:r>
                <a:r>
                  <a:rPr lang="en-US" dirty="0"/>
                  <a:t>. [Note that this semicircle may lie in the right-half </a:t>
                </a:r>
                <a:r>
                  <a:rPr lang="en-US" b="1" i="1" dirty="0"/>
                  <a:t>s</a:t>
                </a:r>
                <a:r>
                  <a:rPr lang="en-US" dirty="0"/>
                  <a:t> plane or in the </a:t>
                </a:r>
                <a:r>
                  <a:rPr lang="en-US" dirty="0" smtClean="0"/>
                  <a:t>left-half </a:t>
                </a:r>
                <a:r>
                  <a:rPr lang="en-US" b="1" i="1" dirty="0" smtClean="0"/>
                  <a:t>s</a:t>
                </a:r>
                <a:r>
                  <a:rPr lang="en-US" dirty="0" smtClean="0"/>
                  <a:t> </a:t>
                </a:r>
                <a:r>
                  <a:rPr lang="en-US" dirty="0"/>
                  <a:t>plane. Here we take the semicircle in the right-half </a:t>
                </a:r>
                <a:r>
                  <a:rPr lang="en-US" b="1" i="1" dirty="0"/>
                  <a:t>s</a:t>
                </a:r>
                <a:r>
                  <a:rPr lang="en-US" dirty="0"/>
                  <a:t> plane.]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43" y="1356585"/>
                <a:ext cx="11364686" cy="5376041"/>
              </a:xfrm>
              <a:blipFill rotWithShape="1">
                <a:blip r:embed="rId3"/>
                <a:stretch>
                  <a:fillRect l="-1395" t="-2270" r="-1073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0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917028" y="1182414"/>
                <a:ext cx="11033234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Obtaining Steady-State Outputs to Sinusoidal Inputs</a:t>
                </a:r>
              </a:p>
              <a:p>
                <a:pPr marL="0" indent="0" algn="just">
                  <a:buNone/>
                </a:pPr>
                <a:r>
                  <a:rPr lang="en-US" dirty="0"/>
                  <a:t>Let us assume that the input signal to the system is given </a:t>
                </a:r>
                <a:r>
                  <a:rPr lang="en-US" dirty="0" smtClean="0"/>
                  <a:t>by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𝑋𝑠𝑖𝑛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Suppose that the transfer function </a:t>
                </a:r>
                <a:r>
                  <a:rPr lang="en-US" b="1" i="1" dirty="0"/>
                  <a:t>G(s)</a:t>
                </a:r>
                <a:r>
                  <a:rPr lang="en-US" dirty="0"/>
                  <a:t> of the system can be written as a ratio of </a:t>
                </a:r>
                <a:r>
                  <a:rPr lang="en-US" dirty="0" smtClean="0"/>
                  <a:t>two polynomials </a:t>
                </a:r>
                <a:r>
                  <a:rPr lang="en-US" dirty="0"/>
                  <a:t>in s; that is,</a:t>
                </a:r>
                <a:endParaRPr lang="en-US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𝑋𝑠𝑖𝑛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endParaRPr lang="en-US" b="1" dirty="0" smtClean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The Laplace-transformed output Y(s) of the system is </a:t>
                </a:r>
                <a:r>
                  <a:rPr lang="en-US" dirty="0" smtClean="0"/>
                  <a:t>then</a:t>
                </a:r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endParaRPr lang="en-US" b="1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7028" y="1182414"/>
                <a:ext cx="11033234" cy="5376041"/>
              </a:xfrm>
              <a:blipFill rotWithShape="1">
                <a:blip r:embed="rId2"/>
                <a:stretch>
                  <a:fillRect l="-1381" t="-2381" r="-1160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94" y="3917567"/>
            <a:ext cx="5341995" cy="82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63" y="5517931"/>
            <a:ext cx="8429629" cy="93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5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9943" y="1356585"/>
                <a:ext cx="11364686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/>
                  <a:t>Special Case when </a:t>
                </a:r>
                <a:r>
                  <a:rPr lang="en-US" sz="3200" b="1" i="1" dirty="0"/>
                  <a:t>G(s)H(s)</a:t>
                </a:r>
                <a:r>
                  <a:rPr lang="en-US" sz="3200" b="1" dirty="0"/>
                  <a:t> Involves Poles and/or Zeros on the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sz="3200" b="1" dirty="0"/>
                  <a:t> Axis</a:t>
                </a:r>
                <a:r>
                  <a:rPr lang="en-US" sz="3200" b="1" dirty="0" smtClean="0"/>
                  <a:t>.</a:t>
                </a: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43" y="1356585"/>
                <a:ext cx="11364686" cy="5376041"/>
              </a:xfrm>
              <a:blipFill rotWithShape="1">
                <a:blip r:embed="rId3"/>
                <a:stretch>
                  <a:fillRect l="-1395" t="-2270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72" y="1885949"/>
            <a:ext cx="6008914" cy="463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7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9943" y="1356585"/>
                <a:ext cx="11364686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Special Case when </a:t>
                </a:r>
                <a:r>
                  <a:rPr lang="en-US" sz="3200" b="1" i="1" dirty="0"/>
                  <a:t>G(s)H(s)</a:t>
                </a:r>
                <a:r>
                  <a:rPr lang="en-US" sz="3200" b="1" dirty="0"/>
                  <a:t> Involves Poles and/or Zeros on the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sz="3200" b="1" dirty="0"/>
                  <a:t> Axis</a:t>
                </a:r>
                <a:r>
                  <a:rPr lang="en-US" sz="3200" b="1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A representative point </a:t>
                </a:r>
                <a:r>
                  <a:rPr lang="en-US" b="1" i="1" dirty="0" smtClean="0"/>
                  <a:t>s</a:t>
                </a:r>
                <a:r>
                  <a:rPr lang="en-US" dirty="0" smtClean="0"/>
                  <a:t> moves </a:t>
                </a:r>
                <a:r>
                  <a:rPr lang="en-US" dirty="0"/>
                  <a:t>along the negative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dirty="0"/>
                  <a:t> axis </a:t>
                </a:r>
                <a:r>
                  <a:rPr lang="en-US" dirty="0" smtClean="0"/>
                  <a:t>from</a:t>
                </a:r>
                <a:r>
                  <a:rPr lang="en-US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∞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𝒕𝒐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𝒋</m:t>
                    </m:r>
                  </m:oMath>
                </a14:m>
                <a:r>
                  <a:rPr lang="en-US" dirty="0" smtClean="0"/>
                  <a:t>0+.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𝒔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𝒕𝒐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dirty="0"/>
                  <a:t>, the </a:t>
                </a:r>
                <a:r>
                  <a:rPr lang="en-US" dirty="0" smtClean="0"/>
                  <a:t>point moves </a:t>
                </a:r>
                <a:r>
                  <a:rPr lang="en-US" dirty="0"/>
                  <a:t>along the semicircle of radius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dirty="0"/>
                  <a:t> (where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/>
                  <a:t>) and then moves along the </a:t>
                </a:r>
                <a:r>
                  <a:rPr lang="en-US" dirty="0" smtClean="0"/>
                  <a:t>positive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dirty="0"/>
                  <a:t> axis from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dirty="0" smtClean="0"/>
                  <a:t>+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/>
                  <a:t>.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s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/>
                  <a:t>, the contour follows a semicircle with </a:t>
                </a:r>
                <a:r>
                  <a:rPr lang="en-US" dirty="0" smtClean="0"/>
                  <a:t>infinite radius</a:t>
                </a:r>
                <a:r>
                  <a:rPr lang="en-US" dirty="0"/>
                  <a:t>, and the representative point moves back to the starting point,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s</m:t>
                    </m:r>
                    <m:r>
                      <a:rPr lang="en-US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 smtClean="0"/>
                  <a:t>. The area that </a:t>
                </a:r>
                <a:r>
                  <a:rPr lang="en-US" dirty="0"/>
                  <a:t>the modified closed contour avoids is very small and approaches zero as the </a:t>
                </a:r>
                <a:r>
                  <a:rPr lang="en-US" dirty="0" smtClean="0"/>
                  <a:t>radius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approaches zero. Therefore, all the poles and zeros, if any, in the right-half s plane </a:t>
                </a:r>
                <a:r>
                  <a:rPr lang="en-US" dirty="0" smtClean="0"/>
                  <a:t>are enclosed </a:t>
                </a:r>
                <a:r>
                  <a:rPr lang="en-US" dirty="0"/>
                  <a:t>by this contour.</a:t>
                </a:r>
                <a:endParaRPr lang="en-US" sz="3200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43" y="1356585"/>
                <a:ext cx="11364686" cy="5376041"/>
              </a:xfrm>
              <a:blipFill rotWithShape="1">
                <a:blip r:embed="rId3"/>
                <a:stretch>
                  <a:fillRect l="-1395" t="-2270" r="-1073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8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9943" y="1356585"/>
                <a:ext cx="11364686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Special Case when </a:t>
                </a:r>
                <a:r>
                  <a:rPr lang="en-US" sz="3200" b="1" i="1" dirty="0"/>
                  <a:t>G(s)H(s)</a:t>
                </a:r>
                <a:r>
                  <a:rPr lang="en-US" sz="3200" b="1" dirty="0"/>
                  <a:t> Involves Poles and/or Zeros on the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sz="3200" b="1" dirty="0"/>
                  <a:t> Axis</a:t>
                </a:r>
                <a:r>
                  <a:rPr lang="en-US" sz="3200" b="1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Consider, for example, a closed-loop system whose open-loop transfer function </a:t>
                </a:r>
                <a:r>
                  <a:rPr lang="en-US" dirty="0" smtClean="0"/>
                  <a:t>is given by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 smtClean="0"/>
                  <a:t>The </a:t>
                </a:r>
                <a:r>
                  <a:rPr lang="en-US" dirty="0"/>
                  <a:t>points corresponding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dirty="0"/>
                  <a:t>on the locus of </a:t>
                </a:r>
                <a:r>
                  <a:rPr lang="en-US" i="1" dirty="0"/>
                  <a:t>G(s)H(s)</a:t>
                </a:r>
                <a:r>
                  <a:rPr lang="en-US" dirty="0"/>
                  <a:t> in </a:t>
                </a:r>
                <a:r>
                  <a:rPr lang="en-US" dirty="0" smtClean="0"/>
                  <a:t>the G(s)H(s</a:t>
                </a:r>
                <a:r>
                  <a:rPr lang="en-US" dirty="0"/>
                  <a:t>) plane are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∞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𝒂𝒏𝒅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respectively. On the semicircular path with radius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 (where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/>
                  <a:t>), the complex variable </a:t>
                </a:r>
                <a:r>
                  <a:rPr lang="en-US" b="1" i="1" dirty="0"/>
                  <a:t>s</a:t>
                </a:r>
                <a:r>
                  <a:rPr lang="en-US" dirty="0"/>
                  <a:t> can be </a:t>
                </a:r>
                <a:r>
                  <a:rPr lang="en-US" dirty="0" smtClean="0"/>
                  <a:t>written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/>
                  <a:t> varies from –90° to </a:t>
                </a:r>
                <a:r>
                  <a:rPr lang="en-US" dirty="0" smtClean="0"/>
                  <a:t>+90</a:t>
                </a:r>
                <a:r>
                  <a:rPr lang="en-US" dirty="0"/>
                  <a:t>°. Then </a:t>
                </a:r>
                <a:r>
                  <a:rPr lang="en-US" b="1" i="1" dirty="0"/>
                  <a:t>G(s)H(s) </a:t>
                </a:r>
                <a:r>
                  <a:rPr lang="en-US" dirty="0" smtClean="0"/>
                  <a:t>becomes</a:t>
                </a:r>
              </a:p>
              <a:p>
                <a:pPr marL="0" indent="0" algn="just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43" y="1356585"/>
                <a:ext cx="11364686" cy="5376041"/>
              </a:xfrm>
              <a:blipFill rotWithShape="1">
                <a:blip r:embed="rId3"/>
                <a:stretch>
                  <a:fillRect l="-1395" t="-2270" r="-1073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859" y="2772230"/>
            <a:ext cx="2743066" cy="8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859" y="6001657"/>
            <a:ext cx="4162394" cy="82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86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9943" y="1356585"/>
                <a:ext cx="11364686" cy="5376041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Special Case when </a:t>
                </a:r>
                <a:r>
                  <a:rPr lang="en-US" sz="3200" b="1" i="1" dirty="0"/>
                  <a:t>G(s)H(s)</a:t>
                </a:r>
                <a:r>
                  <a:rPr lang="en-US" sz="3200" b="1" dirty="0"/>
                  <a:t> Involves Poles and/or Zeros on the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sz="3200" b="1" dirty="0"/>
                  <a:t> Axis</a:t>
                </a:r>
                <a:r>
                  <a:rPr lang="en-US" sz="3200" b="1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n-US" sz="3200" dirty="0"/>
                  <a:t>The </a:t>
                </a:r>
                <a:r>
                  <a:rPr lang="en-US" sz="3200" dirty="0" smtClean="0"/>
                  <a:t>value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𝐾</m:t>
                        </m:r>
                      </m:num>
                      <m:den>
                        <m:r>
                          <a:rPr lang="en-US" sz="320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sz="3200" dirty="0" smtClean="0"/>
                  <a:t> approaches </a:t>
                </a:r>
                <a:r>
                  <a:rPr lang="en-US" sz="3200" dirty="0"/>
                  <a:t>infinity as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3200" dirty="0"/>
                  <a:t> approaches zero,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3200" dirty="0"/>
                  <a:t> varies from –90° to +90</a:t>
                </a:r>
                <a:r>
                  <a:rPr lang="en-US" sz="3200" dirty="0" smtClean="0"/>
                  <a:t>° as </a:t>
                </a:r>
                <a:r>
                  <a:rPr lang="en-US" sz="3200" dirty="0"/>
                  <a:t>a representative point </a:t>
                </a:r>
                <a:r>
                  <a:rPr lang="en-US" sz="3200" i="1" dirty="0"/>
                  <a:t>s</a:t>
                </a:r>
                <a:r>
                  <a:rPr lang="en-US" sz="3200" dirty="0"/>
                  <a:t> moves along the semicircle in the </a:t>
                </a:r>
                <a:r>
                  <a:rPr lang="en-US" sz="3200" b="1" i="1" dirty="0"/>
                  <a:t>s</a:t>
                </a:r>
                <a:r>
                  <a:rPr lang="en-US" sz="3200" dirty="0"/>
                  <a:t> plane. Thus, the </a:t>
                </a:r>
                <a:r>
                  <a:rPr lang="en-US" sz="3200" dirty="0" smtClean="0"/>
                  <a:t>points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e>
                    </m:d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e>
                    </m:d>
                    <m:r>
                      <a:rPr lang="en-US" sz="3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∞ </m:t>
                    </m:r>
                  </m:oMath>
                </a14:m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e>
                    </m:d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e>
                    </m:d>
                    <m:r>
                      <a:rPr lang="en-US" sz="3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∞ </m:t>
                    </m:r>
                  </m:oMath>
                </a14:m>
                <a:r>
                  <a:rPr lang="en-US" sz="3200" dirty="0"/>
                  <a:t>are joined by a semicircle of </a:t>
                </a:r>
                <a:r>
                  <a:rPr lang="en-US" sz="3200" dirty="0" smtClean="0"/>
                  <a:t>infinite radius </a:t>
                </a:r>
                <a:r>
                  <a:rPr lang="en-US" sz="3200" dirty="0"/>
                  <a:t>in the right-half </a:t>
                </a:r>
                <a:r>
                  <a:rPr lang="en-US" sz="3200" b="1" i="1" dirty="0"/>
                  <a:t>GH</a:t>
                </a:r>
                <a:r>
                  <a:rPr lang="en-US" sz="3200" dirty="0"/>
                  <a:t> plane. The infinitesimal semicircular detour around the </a:t>
                </a:r>
                <a:r>
                  <a:rPr lang="en-US" sz="3200" dirty="0" smtClean="0"/>
                  <a:t>origin </a:t>
                </a:r>
                <a:r>
                  <a:rPr lang="en-US" sz="3200" dirty="0"/>
                  <a:t>in the </a:t>
                </a:r>
                <a:r>
                  <a:rPr lang="en-US" sz="3200" b="1" i="1" dirty="0"/>
                  <a:t>s</a:t>
                </a:r>
                <a:r>
                  <a:rPr lang="en-US" sz="3200" dirty="0"/>
                  <a:t> plane maps into the </a:t>
                </a:r>
                <a:r>
                  <a:rPr lang="en-US" sz="3200" b="1" i="1" dirty="0"/>
                  <a:t>GH</a:t>
                </a:r>
                <a:r>
                  <a:rPr lang="en-US" sz="3200" dirty="0"/>
                  <a:t> plane as a semicircle of infinite radius. Figure </a:t>
                </a:r>
                <a:r>
                  <a:rPr lang="en-US" sz="3200" dirty="0" smtClean="0"/>
                  <a:t>51 shows </a:t>
                </a:r>
                <a:r>
                  <a:rPr lang="en-US" sz="3200" dirty="0"/>
                  <a:t>the </a:t>
                </a:r>
                <a:r>
                  <a:rPr lang="en-US" sz="3200" b="1" i="1" dirty="0"/>
                  <a:t>s</a:t>
                </a:r>
                <a:r>
                  <a:rPr lang="en-US" sz="3200" dirty="0"/>
                  <a:t>-plane contour and the </a:t>
                </a:r>
                <a:r>
                  <a:rPr lang="en-US" sz="3200" b="1" i="1" dirty="0"/>
                  <a:t>G(s)H(s)</a:t>
                </a:r>
                <a:r>
                  <a:rPr lang="en-US" sz="3200" dirty="0"/>
                  <a:t> locus in the </a:t>
                </a:r>
                <a:r>
                  <a:rPr lang="en-US" sz="3200" b="1" i="1" dirty="0"/>
                  <a:t>GH</a:t>
                </a:r>
                <a:r>
                  <a:rPr lang="en-US" sz="3200" dirty="0"/>
                  <a:t> plane. Points </a:t>
                </a:r>
                <a:r>
                  <a:rPr lang="en-US" sz="3200" b="1" i="1" dirty="0"/>
                  <a:t>A, B, </a:t>
                </a:r>
                <a:r>
                  <a:rPr lang="en-US" sz="3200" dirty="0" smtClean="0"/>
                  <a:t>and </a:t>
                </a:r>
                <a:r>
                  <a:rPr lang="en-US" sz="3200" b="1" i="1" dirty="0" smtClean="0"/>
                  <a:t>C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on the </a:t>
                </a:r>
                <a:r>
                  <a:rPr lang="en-US" sz="3200" b="1" i="1" dirty="0"/>
                  <a:t>s</a:t>
                </a:r>
                <a:r>
                  <a:rPr lang="en-US" sz="3200" dirty="0"/>
                  <a:t>-plane contour map into the respective points </a:t>
                </a:r>
                <a:r>
                  <a:rPr lang="en-US" sz="3200" dirty="0" smtClean="0"/>
                  <a:t>Á,B´, </a:t>
                </a:r>
                <a:r>
                  <a:rPr lang="en-US" sz="3200" dirty="0"/>
                  <a:t>and Ć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on the </a:t>
                </a:r>
                <a:r>
                  <a:rPr lang="en-US" sz="3200" b="1" i="1" dirty="0" smtClean="0"/>
                  <a:t>G(s)H(s)</a:t>
                </a:r>
                <a:r>
                  <a:rPr lang="en-US" sz="3200" dirty="0" smtClean="0"/>
                  <a:t> locus</a:t>
                </a:r>
                <a:r>
                  <a:rPr lang="en-US" sz="3200" dirty="0"/>
                  <a:t>.</a:t>
                </a:r>
                <a:endParaRPr lang="en-US" sz="3200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43" y="1356585"/>
                <a:ext cx="11364686" cy="5376041"/>
              </a:xfrm>
              <a:blipFill rotWithShape="1">
                <a:blip r:embed="rId3"/>
                <a:stretch>
                  <a:fillRect l="-1395" t="-3065" r="-1341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4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9943" y="1356585"/>
                <a:ext cx="11364686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Special Case when </a:t>
                </a:r>
                <a:r>
                  <a:rPr lang="en-US" sz="3200" b="1" i="1" dirty="0"/>
                  <a:t>G(s)H(s)</a:t>
                </a:r>
                <a:r>
                  <a:rPr lang="en-US" sz="3200" b="1" dirty="0"/>
                  <a:t> Involves Poles and/or Zeros on the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sz="3200" b="1" dirty="0"/>
                  <a:t> Axis</a:t>
                </a:r>
                <a:r>
                  <a:rPr lang="en-US" sz="3200" b="1" dirty="0" smtClean="0"/>
                  <a:t>.</a:t>
                </a:r>
              </a:p>
              <a:p>
                <a:pPr marL="0" indent="0" algn="just">
                  <a:buNone/>
                </a:pPr>
                <a:endParaRPr lang="en-US" sz="3200" b="1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43" y="1356585"/>
                <a:ext cx="11364686" cy="5376041"/>
              </a:xfrm>
              <a:blipFill rotWithShape="1">
                <a:blip r:embed="rId3"/>
                <a:stretch>
                  <a:fillRect l="-1395" t="-2270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05" y="1852157"/>
            <a:ext cx="7303895" cy="490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3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9943" y="1356585"/>
                <a:ext cx="11364686" cy="537604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Special Case when </a:t>
                </a:r>
                <a:r>
                  <a:rPr lang="en-US" sz="3200" b="1" i="1" dirty="0"/>
                  <a:t>G(s)H(s)</a:t>
                </a:r>
                <a:r>
                  <a:rPr lang="en-US" sz="3200" b="1" dirty="0"/>
                  <a:t> Involves Poles and/or Zeros on the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sz="3200" b="1" dirty="0"/>
                  <a:t> Axis</a:t>
                </a:r>
                <a:r>
                  <a:rPr lang="en-US" sz="3200" b="1" dirty="0" smtClean="0"/>
                  <a:t>.</a:t>
                </a:r>
              </a:p>
              <a:p>
                <a:pPr marL="0" indent="0" algn="just">
                  <a:buNone/>
                </a:pPr>
                <a:endParaRPr lang="en-US" sz="3200" b="1" dirty="0" smtClean="0"/>
              </a:p>
              <a:p>
                <a:pPr marL="0" indent="0" algn="just">
                  <a:buNone/>
                </a:pPr>
                <a:r>
                  <a:rPr lang="en-US" sz="3200" dirty="0"/>
                  <a:t>As seen from Figure </a:t>
                </a:r>
                <a:r>
                  <a:rPr lang="en-US" sz="3200" dirty="0" smtClean="0"/>
                  <a:t>51</a:t>
                </a:r>
                <a:r>
                  <a:rPr lang="en-US" sz="3200" dirty="0"/>
                  <a:t>, points D, E, and F on the semicircle of infinite </a:t>
                </a:r>
                <a:r>
                  <a:rPr lang="en-US" sz="3200" dirty="0" smtClean="0"/>
                  <a:t>radius in </a:t>
                </a:r>
                <a:r>
                  <a:rPr lang="en-US" sz="3200" dirty="0"/>
                  <a:t>the </a:t>
                </a:r>
                <a:r>
                  <a:rPr lang="en-US" sz="3200" b="1" i="1" dirty="0"/>
                  <a:t>s</a:t>
                </a:r>
                <a:r>
                  <a:rPr lang="en-US" sz="3200" dirty="0"/>
                  <a:t> plane map into the origin of the </a:t>
                </a:r>
                <a:r>
                  <a:rPr lang="en-US" sz="3200" b="1" i="1" dirty="0"/>
                  <a:t>GH</a:t>
                </a:r>
                <a:r>
                  <a:rPr lang="en-US" sz="3200" dirty="0"/>
                  <a:t> plane. Since there is no pole in the </a:t>
                </a:r>
                <a:r>
                  <a:rPr lang="en-US" sz="3200" dirty="0" smtClean="0"/>
                  <a:t>right half </a:t>
                </a:r>
                <a:r>
                  <a:rPr lang="en-US" sz="3200" b="1" i="1" dirty="0"/>
                  <a:t>s</a:t>
                </a:r>
                <a:r>
                  <a:rPr lang="en-US" sz="3200" dirty="0"/>
                  <a:t> plane and the </a:t>
                </a:r>
                <a:r>
                  <a:rPr lang="en-US" sz="3200" b="1" i="1" dirty="0"/>
                  <a:t>G(s)H(s)</a:t>
                </a:r>
                <a:r>
                  <a:rPr lang="en-US" sz="3200" dirty="0"/>
                  <a:t> locus does not encircle the </a:t>
                </a:r>
                <a:r>
                  <a:rPr lang="en-US" sz="3200" b="1" i="1" dirty="0"/>
                  <a:t>–1+j0 </a:t>
                </a:r>
                <a:r>
                  <a:rPr lang="en-US" sz="3200" dirty="0"/>
                  <a:t>point, there are </a:t>
                </a:r>
                <a:r>
                  <a:rPr lang="en-US" sz="3200" dirty="0" smtClean="0"/>
                  <a:t>no zeros </a:t>
                </a:r>
                <a:r>
                  <a:rPr lang="en-US" sz="3200" dirty="0"/>
                  <a:t>of the function </a:t>
                </a:r>
                <a:r>
                  <a:rPr lang="en-US" sz="3200" b="1" i="1" dirty="0"/>
                  <a:t>1+G(s)H(s)</a:t>
                </a:r>
                <a:r>
                  <a:rPr lang="en-US" sz="3200" dirty="0"/>
                  <a:t> in the right-half s plane. Therefore, the system </a:t>
                </a:r>
                <a:r>
                  <a:rPr lang="en-US" sz="3200" dirty="0" smtClean="0"/>
                  <a:t>is stable</a:t>
                </a:r>
                <a:r>
                  <a:rPr lang="en-US" sz="3200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sz="3200" dirty="0"/>
                  <a:t>For an open-loop transfer function </a:t>
                </a:r>
                <a:r>
                  <a:rPr lang="en-US" sz="3200" b="1" i="1" dirty="0"/>
                  <a:t>G(s)H(s)</a:t>
                </a:r>
                <a:r>
                  <a:rPr lang="en-US" sz="3200" dirty="0"/>
                  <a:t> involving a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/>
                  <a:t>factor (</a:t>
                </a:r>
                <a:r>
                  <a:rPr lang="en-US" sz="3200" dirty="0" smtClean="0"/>
                  <a:t>where n=2</a:t>
                </a:r>
                <a:r>
                  <a:rPr lang="en-US" sz="3200" dirty="0"/>
                  <a:t>, 3, p ), the plot of G(s)H(s) has n clockwise semicircles of infinite radius </a:t>
                </a:r>
                <a:r>
                  <a:rPr lang="en-US" sz="3200" dirty="0" smtClean="0"/>
                  <a:t>about the </a:t>
                </a:r>
                <a:r>
                  <a:rPr lang="en-US" sz="3200" dirty="0"/>
                  <a:t>origin as a representative point s moves along the semicircle of radius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en-US" sz="3200" dirty="0"/>
                  <a:t> (where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sz="3200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3200" dirty="0"/>
                  <a:t>). For example, consider the following open-loop transfer function:</a:t>
                </a:r>
                <a:endParaRPr lang="en-US" sz="3200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43" y="1356585"/>
                <a:ext cx="11364686" cy="5376041"/>
              </a:xfrm>
              <a:blipFill rotWithShape="1">
                <a:blip r:embed="rId3"/>
                <a:stretch>
                  <a:fillRect l="-1288" t="-2951" r="-1234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3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9943" y="1356585"/>
                <a:ext cx="11364686" cy="5376041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Special Case when </a:t>
                </a:r>
                <a:r>
                  <a:rPr lang="en-US" sz="3200" b="1" i="1" dirty="0"/>
                  <a:t>G(s)H(s)</a:t>
                </a:r>
                <a:r>
                  <a:rPr lang="en-US" sz="3200" b="1" dirty="0"/>
                  <a:t> Involves Poles and/or Zeros on the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sz="3200" b="1" dirty="0"/>
                  <a:t> Axis</a:t>
                </a:r>
                <a:r>
                  <a:rPr lang="en-US" sz="3200" b="1" dirty="0" smtClean="0"/>
                  <a:t>.</a:t>
                </a:r>
              </a:p>
              <a:p>
                <a:pPr marL="0" indent="0" algn="just">
                  <a:buNone/>
                </a:pPr>
                <a:endParaRPr lang="en-US" sz="3200" b="1" dirty="0" smtClean="0"/>
              </a:p>
              <a:p>
                <a:pPr marL="0" indent="0" algn="just">
                  <a:buNone/>
                </a:pPr>
                <a:endParaRPr lang="en-US" sz="3200" b="1" dirty="0"/>
              </a:p>
              <a:p>
                <a:pPr marL="0" indent="0" algn="just">
                  <a:buNone/>
                </a:pPr>
                <a:endParaRPr lang="en-US" sz="3200" b="1" dirty="0" smtClean="0"/>
              </a:p>
              <a:p>
                <a:pPr marL="0" indent="0" algn="just">
                  <a:buNone/>
                </a:pPr>
                <a:endParaRPr lang="en-US" sz="3200" b="1" dirty="0"/>
              </a:p>
              <a:p>
                <a:pPr marL="0" indent="0" algn="just">
                  <a:buNone/>
                </a:pPr>
                <a:endParaRPr lang="en-US" sz="3200" b="1" dirty="0" smtClean="0"/>
              </a:p>
              <a:p>
                <a:pPr marL="0" indent="0" algn="just">
                  <a:buNone/>
                </a:pPr>
                <a:r>
                  <a:rPr lang="en-US" sz="3000" dirty="0" smtClean="0"/>
                  <a:t>As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US" sz="3000" dirty="0"/>
                  <a:t> varies from –90° to 90° in the </a:t>
                </a:r>
                <a:r>
                  <a:rPr lang="en-US" sz="3000" b="1" i="1" dirty="0"/>
                  <a:t>s</a:t>
                </a:r>
                <a:r>
                  <a:rPr lang="en-US" sz="3000" dirty="0"/>
                  <a:t> plane, the angle of </a:t>
                </a:r>
                <a:r>
                  <a:rPr lang="en-US" sz="3000" b="1" i="1" dirty="0"/>
                  <a:t>G(s)H(s</a:t>
                </a:r>
                <a:r>
                  <a:rPr lang="en-US" sz="3000" dirty="0"/>
                  <a:t>) varies from 180° </a:t>
                </a:r>
                <a:r>
                  <a:rPr lang="en-US" sz="3000" dirty="0" smtClean="0"/>
                  <a:t>to –180</a:t>
                </a:r>
                <a:r>
                  <a:rPr lang="en-US" sz="3000" dirty="0"/>
                  <a:t>°, as shown in Figure </a:t>
                </a:r>
                <a:r>
                  <a:rPr lang="en-US" sz="3000" dirty="0" smtClean="0"/>
                  <a:t>52</a:t>
                </a:r>
                <a:r>
                  <a:rPr lang="en-US" sz="3000" dirty="0"/>
                  <a:t>. Since there is no pole in the right-half </a:t>
                </a:r>
                <a:r>
                  <a:rPr lang="en-US" sz="3000" b="1" i="1" dirty="0"/>
                  <a:t>s</a:t>
                </a:r>
                <a:r>
                  <a:rPr lang="en-US" sz="3000" dirty="0"/>
                  <a:t> plane and </a:t>
                </a:r>
                <a:r>
                  <a:rPr lang="en-US" sz="3000" dirty="0" smtClean="0"/>
                  <a:t>the locus </a:t>
                </a:r>
                <a:r>
                  <a:rPr lang="en-US" sz="3000" dirty="0"/>
                  <a:t>encircles the </a:t>
                </a:r>
                <a:r>
                  <a:rPr lang="en-US" sz="3000" b="1" i="1" dirty="0"/>
                  <a:t>–1+j0 </a:t>
                </a:r>
                <a:r>
                  <a:rPr lang="en-US" sz="3000" dirty="0"/>
                  <a:t>point twice clockwise for any positive value of </a:t>
                </a:r>
                <a:r>
                  <a:rPr lang="en-US" sz="3000" b="1" i="1" dirty="0"/>
                  <a:t>K</a:t>
                </a:r>
                <a:r>
                  <a:rPr lang="en-US" sz="3000" dirty="0"/>
                  <a:t>, there </a:t>
                </a:r>
                <a:r>
                  <a:rPr lang="en-US" sz="3000" dirty="0" smtClean="0"/>
                  <a:t>are two </a:t>
                </a:r>
                <a:r>
                  <a:rPr lang="en-US" sz="3000" dirty="0"/>
                  <a:t>zeros of </a:t>
                </a:r>
                <a:r>
                  <a:rPr lang="en-US" sz="3000" b="1" i="1" dirty="0"/>
                  <a:t>1+G(s)H(s)</a:t>
                </a:r>
                <a:r>
                  <a:rPr lang="en-US" sz="3000" dirty="0"/>
                  <a:t> in the right-half </a:t>
                </a:r>
                <a:r>
                  <a:rPr lang="en-US" sz="3000" b="1" i="1" dirty="0"/>
                  <a:t>s</a:t>
                </a:r>
                <a:r>
                  <a:rPr lang="en-US" sz="3000" dirty="0"/>
                  <a:t> plane. Therefore, this system is </a:t>
                </a:r>
                <a:r>
                  <a:rPr lang="en-US" sz="3000" dirty="0" smtClean="0"/>
                  <a:t>always unstable</a:t>
                </a:r>
                <a:r>
                  <a:rPr lang="en-US" sz="3000" dirty="0"/>
                  <a:t>.</a:t>
                </a:r>
                <a:endParaRPr lang="en-US" sz="3000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43" y="1356585"/>
                <a:ext cx="11364686" cy="5376041"/>
              </a:xfrm>
              <a:blipFill rotWithShape="1">
                <a:blip r:embed="rId3"/>
                <a:stretch>
                  <a:fillRect l="-1288" t="-2270" r="-1073" b="-1249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07" y="1705655"/>
            <a:ext cx="6604025" cy="212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6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9943" y="1356585"/>
                <a:ext cx="11364686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Special Case when </a:t>
                </a:r>
                <a:r>
                  <a:rPr lang="en-US" sz="3200" b="1" i="1" dirty="0"/>
                  <a:t>G(s)H(s)</a:t>
                </a:r>
                <a:r>
                  <a:rPr lang="en-US" sz="3200" b="1" dirty="0"/>
                  <a:t> Involves Poles and/or Zeros on the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sz="3200" b="1" dirty="0"/>
                  <a:t> Axis</a:t>
                </a:r>
                <a:r>
                  <a:rPr lang="en-US" sz="3200" b="1" dirty="0" smtClean="0"/>
                  <a:t>.</a:t>
                </a:r>
              </a:p>
              <a:p>
                <a:pPr marL="0" indent="0" algn="just">
                  <a:buNone/>
                </a:pPr>
                <a:endParaRPr lang="en-US" sz="3200" b="1" dirty="0" smtClean="0"/>
              </a:p>
              <a:p>
                <a:pPr marL="0" indent="0" algn="just">
                  <a:buNone/>
                </a:pPr>
                <a:endParaRPr lang="en-US" sz="3200" b="1" dirty="0"/>
              </a:p>
              <a:p>
                <a:pPr marL="0" indent="0" algn="just">
                  <a:buNone/>
                </a:pPr>
                <a:endParaRPr lang="en-US" sz="3200" b="1" dirty="0" smtClean="0"/>
              </a:p>
              <a:p>
                <a:pPr marL="0" indent="0" algn="just">
                  <a:buNone/>
                </a:pPr>
                <a:endParaRPr lang="en-US" sz="3200" b="1" dirty="0"/>
              </a:p>
              <a:p>
                <a:pPr marL="0" indent="0" algn="just">
                  <a:buNone/>
                </a:pPr>
                <a:endParaRPr lang="en-US" sz="3200" b="1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43" y="1356585"/>
                <a:ext cx="11364686" cy="5376041"/>
              </a:xfrm>
              <a:blipFill rotWithShape="1">
                <a:blip r:embed="rId3"/>
                <a:stretch>
                  <a:fillRect l="-1395" t="-2270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970" y="1932441"/>
            <a:ext cx="7682139" cy="475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9943" y="1356585"/>
                <a:ext cx="11364686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Special Case when </a:t>
                </a:r>
                <a:r>
                  <a:rPr lang="en-US" sz="3200" b="1" i="1" dirty="0"/>
                  <a:t>G(s)H(s)</a:t>
                </a:r>
                <a:r>
                  <a:rPr lang="en-US" sz="3200" b="1" dirty="0"/>
                  <a:t> Involves Poles and/or Zeros on the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sz="3200" b="1" dirty="0"/>
                  <a:t> Axis</a:t>
                </a:r>
                <a:r>
                  <a:rPr lang="en-US" sz="3200" b="1" dirty="0" smtClean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Note that a similar analysis can be made if </a:t>
                </a:r>
                <a:r>
                  <a:rPr lang="en-US" b="1" i="1" dirty="0"/>
                  <a:t>G(s)H(s)</a:t>
                </a:r>
                <a:r>
                  <a:rPr lang="en-US" dirty="0"/>
                  <a:t> involves poles and/or zeros </a:t>
                </a:r>
                <a:r>
                  <a:rPr lang="en-US" dirty="0" smtClean="0"/>
                  <a:t>on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dirty="0"/>
                  <a:t> axis. The </a:t>
                </a:r>
                <a:r>
                  <a:rPr lang="en-US" dirty="0" err="1"/>
                  <a:t>Nyquist</a:t>
                </a:r>
                <a:r>
                  <a:rPr lang="en-US" dirty="0"/>
                  <a:t> stability criterion can now be generalized as follows:</a:t>
                </a:r>
              </a:p>
              <a:p>
                <a:pPr marL="0" indent="0" algn="just">
                  <a:buNone/>
                </a:pPr>
                <a:r>
                  <a:rPr lang="en-US" dirty="0" err="1"/>
                  <a:t>Nyquist</a:t>
                </a:r>
                <a:r>
                  <a:rPr lang="en-US" dirty="0"/>
                  <a:t> stability criterion [for a general case when </a:t>
                </a:r>
                <a:r>
                  <a:rPr lang="en-US" b="1" i="1" dirty="0"/>
                  <a:t>G(s)H(s)</a:t>
                </a:r>
                <a:r>
                  <a:rPr lang="en-US" dirty="0"/>
                  <a:t> has poles and/or </a:t>
                </a:r>
                <a:r>
                  <a:rPr lang="en-US" dirty="0" smtClean="0"/>
                  <a:t>zeros on </a:t>
                </a: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dirty="0"/>
                  <a:t> axis]: In the system shown in Figure </a:t>
                </a:r>
                <a:r>
                  <a:rPr lang="en-US" dirty="0" smtClean="0"/>
                  <a:t>44</a:t>
                </a:r>
                <a:r>
                  <a:rPr lang="en-US" dirty="0"/>
                  <a:t>, if the open-loop transfer </a:t>
                </a:r>
                <a:r>
                  <a:rPr lang="en-US" dirty="0" smtClean="0"/>
                  <a:t>function </a:t>
                </a:r>
                <a:r>
                  <a:rPr lang="en-US" b="1" i="1" dirty="0" smtClean="0"/>
                  <a:t>G(s)H(s</a:t>
                </a:r>
                <a:r>
                  <a:rPr lang="en-US" b="1" i="1" dirty="0"/>
                  <a:t>)</a:t>
                </a:r>
                <a:r>
                  <a:rPr lang="en-US" dirty="0"/>
                  <a:t> has </a:t>
                </a:r>
                <a:r>
                  <a:rPr lang="en-US" b="1" i="1" dirty="0"/>
                  <a:t>k</a:t>
                </a:r>
                <a:r>
                  <a:rPr lang="en-US" dirty="0"/>
                  <a:t> poles in the right-half </a:t>
                </a:r>
                <a:r>
                  <a:rPr lang="en-US" b="1" i="1" dirty="0"/>
                  <a:t>s</a:t>
                </a:r>
                <a:r>
                  <a:rPr lang="en-US" dirty="0"/>
                  <a:t> plane, then for stability the </a:t>
                </a:r>
                <a:r>
                  <a:rPr lang="en-US" b="1" i="1" dirty="0"/>
                  <a:t>G(s)H(s)</a:t>
                </a:r>
                <a:r>
                  <a:rPr lang="en-US" dirty="0"/>
                  <a:t> </a:t>
                </a:r>
                <a:r>
                  <a:rPr lang="en-US" dirty="0" smtClean="0"/>
                  <a:t>locus, as </a:t>
                </a:r>
                <a:r>
                  <a:rPr lang="en-US" dirty="0"/>
                  <a:t>a representative point </a:t>
                </a:r>
                <a:r>
                  <a:rPr lang="en-US" b="1" i="1" dirty="0"/>
                  <a:t>s</a:t>
                </a:r>
                <a:r>
                  <a:rPr lang="en-US" dirty="0"/>
                  <a:t> traces on the modified </a:t>
                </a:r>
                <a:r>
                  <a:rPr lang="en-US" dirty="0" err="1"/>
                  <a:t>Nyquist</a:t>
                </a:r>
                <a:r>
                  <a:rPr lang="en-US" dirty="0"/>
                  <a:t> path in the clockwise </a:t>
                </a:r>
                <a:r>
                  <a:rPr lang="en-US" dirty="0" smtClean="0"/>
                  <a:t>direction</a:t>
                </a:r>
                <a:r>
                  <a:rPr lang="en-US" dirty="0"/>
                  <a:t>, must encircle the </a:t>
                </a:r>
                <a:r>
                  <a:rPr lang="en-US" b="1" i="1" dirty="0"/>
                  <a:t>–1+j0 </a:t>
                </a:r>
                <a:r>
                  <a:rPr lang="en-US" dirty="0"/>
                  <a:t>point </a:t>
                </a:r>
                <a:r>
                  <a:rPr lang="en-US" b="1" i="1" dirty="0"/>
                  <a:t>k</a:t>
                </a:r>
                <a:r>
                  <a:rPr lang="en-US" dirty="0"/>
                  <a:t> times in the counterclockwise direction.</a:t>
                </a:r>
                <a:endParaRPr lang="en-US" dirty="0" smtClean="0"/>
              </a:p>
              <a:p>
                <a:pPr marL="0" indent="0" algn="just">
                  <a:buNone/>
                </a:pPr>
                <a:endParaRPr lang="en-US" sz="3200" b="1" dirty="0"/>
              </a:p>
              <a:p>
                <a:pPr marL="0" indent="0" algn="just">
                  <a:buNone/>
                </a:pPr>
                <a:endParaRPr lang="en-US" sz="3200" b="1" dirty="0" smtClean="0"/>
              </a:p>
              <a:p>
                <a:pPr marL="0" indent="0" algn="just">
                  <a:buNone/>
                </a:pPr>
                <a:endParaRPr lang="en-US" sz="3200" b="1" dirty="0"/>
              </a:p>
              <a:p>
                <a:pPr marL="0" indent="0" algn="just">
                  <a:buNone/>
                </a:pPr>
                <a:endParaRPr lang="en-US" sz="3200" b="1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43" y="1356585"/>
                <a:ext cx="11364686" cy="5376041"/>
              </a:xfrm>
              <a:blipFill rotWithShape="1">
                <a:blip r:embed="rId3"/>
                <a:stretch>
                  <a:fillRect l="-1395" t="-2270" r="-1073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8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943" y="1356585"/>
            <a:ext cx="11364686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Stability Analysis</a:t>
            </a:r>
            <a:endParaRPr lang="en-US" sz="3200" b="1" dirty="0"/>
          </a:p>
          <a:p>
            <a:pPr marL="0" indent="0" algn="just">
              <a:buNone/>
            </a:pPr>
            <a:r>
              <a:rPr lang="en-US" dirty="0"/>
              <a:t>If the </a:t>
            </a:r>
            <a:r>
              <a:rPr lang="en-US" dirty="0" err="1"/>
              <a:t>Nyquist</a:t>
            </a:r>
            <a:r>
              <a:rPr lang="en-US" dirty="0"/>
              <a:t> path in the </a:t>
            </a:r>
            <a:r>
              <a:rPr lang="en-US" b="1" i="1" dirty="0"/>
              <a:t>s</a:t>
            </a:r>
            <a:r>
              <a:rPr lang="en-US" dirty="0"/>
              <a:t> plane encircles </a:t>
            </a:r>
            <a:r>
              <a:rPr lang="en-US" b="1" i="1" dirty="0"/>
              <a:t>Z</a:t>
            </a:r>
            <a:r>
              <a:rPr lang="en-US" dirty="0"/>
              <a:t> zeros and </a:t>
            </a:r>
            <a:r>
              <a:rPr lang="en-US" b="1" i="1" dirty="0"/>
              <a:t>P</a:t>
            </a:r>
            <a:r>
              <a:rPr lang="en-US" dirty="0"/>
              <a:t> poles of </a:t>
            </a:r>
            <a:r>
              <a:rPr lang="en-US" b="1" i="1" dirty="0"/>
              <a:t>1+G(s)H(s</a:t>
            </a:r>
            <a:r>
              <a:rPr lang="en-US" dirty="0"/>
              <a:t>) </a:t>
            </a:r>
            <a:r>
              <a:rPr lang="en-US" dirty="0" smtClean="0"/>
              <a:t>and does </a:t>
            </a:r>
            <a:r>
              <a:rPr lang="en-US" dirty="0"/>
              <a:t>not pass through any poles or zeros of </a:t>
            </a:r>
            <a:r>
              <a:rPr lang="en-US" b="1" i="1" dirty="0"/>
              <a:t>1+G(s)H(s)</a:t>
            </a:r>
            <a:r>
              <a:rPr lang="en-US" dirty="0"/>
              <a:t> as a representative point </a:t>
            </a:r>
            <a:r>
              <a:rPr lang="en-US" b="1" i="1" dirty="0" smtClean="0"/>
              <a:t>s</a:t>
            </a:r>
            <a:r>
              <a:rPr lang="en-US" dirty="0" smtClean="0"/>
              <a:t> moves </a:t>
            </a:r>
            <a:r>
              <a:rPr lang="en-US" dirty="0"/>
              <a:t>in the clockwise direction along the </a:t>
            </a:r>
            <a:r>
              <a:rPr lang="en-US" dirty="0" err="1"/>
              <a:t>Nyquist</a:t>
            </a:r>
            <a:r>
              <a:rPr lang="en-US" dirty="0"/>
              <a:t> path, then the corresponding </a:t>
            </a:r>
            <a:r>
              <a:rPr lang="en-US" dirty="0" smtClean="0"/>
              <a:t>contour </a:t>
            </a:r>
            <a:r>
              <a:rPr lang="en-US" dirty="0"/>
              <a:t>in the </a:t>
            </a:r>
            <a:r>
              <a:rPr lang="en-US" b="1" i="1" dirty="0"/>
              <a:t>G(s)H(s)</a:t>
            </a:r>
            <a:r>
              <a:rPr lang="en-US" dirty="0"/>
              <a:t> plane encircles the </a:t>
            </a:r>
            <a:r>
              <a:rPr lang="en-US" dirty="0" smtClean="0"/>
              <a:t>        </a:t>
            </a:r>
            <a:r>
              <a:rPr lang="en-US" b="1" i="1" dirty="0" smtClean="0"/>
              <a:t>–</a:t>
            </a:r>
            <a:r>
              <a:rPr lang="en-US" b="1" i="1" dirty="0"/>
              <a:t>1+j0 </a:t>
            </a:r>
            <a:r>
              <a:rPr lang="en-US" dirty="0"/>
              <a:t>point </a:t>
            </a:r>
            <a:r>
              <a:rPr lang="en-US" b="1" i="1" dirty="0"/>
              <a:t>N=Z-P</a:t>
            </a:r>
            <a:r>
              <a:rPr lang="en-US" dirty="0"/>
              <a:t> times in the </a:t>
            </a:r>
            <a:r>
              <a:rPr lang="en-US" dirty="0" smtClean="0"/>
              <a:t>clockwise </a:t>
            </a:r>
            <a:r>
              <a:rPr lang="en-US" dirty="0"/>
              <a:t>direction. (Negative values of N imply counterclockwise encirclements.)</a:t>
            </a:r>
          </a:p>
          <a:p>
            <a:pPr marL="0" indent="0" algn="just">
              <a:buNone/>
            </a:pPr>
            <a:r>
              <a:rPr lang="en-US" dirty="0"/>
              <a:t>In examining the stability of linear control systems using the </a:t>
            </a:r>
            <a:r>
              <a:rPr lang="en-US" dirty="0" err="1"/>
              <a:t>Nyquist</a:t>
            </a:r>
            <a:r>
              <a:rPr lang="en-US" dirty="0"/>
              <a:t> stability </a:t>
            </a:r>
            <a:r>
              <a:rPr lang="en-US" dirty="0" smtClean="0"/>
              <a:t>criterion</a:t>
            </a:r>
            <a:r>
              <a:rPr lang="en-US" dirty="0"/>
              <a:t>, we see that three possibilities can occur:</a:t>
            </a:r>
            <a:endParaRPr lang="en-US" dirty="0" smtClean="0"/>
          </a:p>
          <a:p>
            <a:pPr marL="0" indent="0" algn="just">
              <a:buNone/>
            </a:pPr>
            <a:endParaRPr lang="en-US" sz="3200" b="1" dirty="0"/>
          </a:p>
          <a:p>
            <a:pPr marL="0" indent="0" algn="just">
              <a:buNone/>
            </a:pP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4894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917028" y="1182414"/>
                <a:ext cx="11033234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Obtaining Steady-State Outputs to Sinusoidal Inputs</a:t>
                </a:r>
              </a:p>
              <a:p>
                <a:pPr marL="0" indent="0" algn="just">
                  <a:buNone/>
                </a:pPr>
                <a:r>
                  <a:rPr lang="en-US" dirty="0"/>
                  <a:t>where X(s) is the Laplace transform of the input x(t).</a:t>
                </a:r>
              </a:p>
              <a:p>
                <a:pPr marL="0" indent="0" algn="just">
                  <a:buNone/>
                </a:pPr>
                <a:r>
                  <a:rPr lang="en-US" dirty="0"/>
                  <a:t>It will be shown that, after waiting until steady-state conditions are reached, the </a:t>
                </a:r>
                <a:r>
                  <a:rPr lang="en-US" dirty="0" smtClean="0"/>
                  <a:t>frequency </a:t>
                </a:r>
                <a:r>
                  <a:rPr lang="en-US" dirty="0"/>
                  <a:t>response can be calculated by replacing </a:t>
                </a:r>
                <a:r>
                  <a:rPr lang="en-US" sz="3200" b="1" i="1" dirty="0"/>
                  <a:t>s</a:t>
                </a:r>
                <a:r>
                  <a:rPr lang="en-US" dirty="0"/>
                  <a:t> in the transfer function by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dirty="0"/>
                  <a:t>. It </a:t>
                </a:r>
                <a:r>
                  <a:rPr lang="en-US" dirty="0" smtClean="0"/>
                  <a:t>will also </a:t>
                </a:r>
                <a:r>
                  <a:rPr lang="en-US" dirty="0"/>
                  <a:t>be shown that the steady-state response can be given </a:t>
                </a:r>
                <a:r>
                  <a:rPr lang="en-US" dirty="0" smtClean="0"/>
                  <a:t>by</a:t>
                </a:r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where </a:t>
                </a:r>
                <a:r>
                  <a:rPr lang="en-US" i="1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/>
                  <a:t> is the </a:t>
                </a:r>
                <a:r>
                  <a:rPr lang="en-US" dirty="0">
                    <a:solidFill>
                      <a:srgbClr val="FF0000"/>
                    </a:solidFill>
                  </a:rPr>
                  <a:t>amplitude ratio of the output and input sinusoids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phase shift </a:t>
                </a:r>
                <a:r>
                  <a:rPr lang="en-US" dirty="0"/>
                  <a:t>between the </a:t>
                </a:r>
                <a:r>
                  <a:rPr lang="en-US" dirty="0">
                    <a:solidFill>
                      <a:srgbClr val="FF0000"/>
                    </a:solidFill>
                  </a:rPr>
                  <a:t>input sinusoid and the output sinu</a:t>
                </a:r>
                <a:r>
                  <a:rPr lang="en-US" dirty="0"/>
                  <a:t>soid. In the frequency-response </a:t>
                </a:r>
                <a:r>
                  <a:rPr lang="en-US" dirty="0" smtClean="0"/>
                  <a:t>test, the </a:t>
                </a:r>
                <a:r>
                  <a:rPr lang="en-US" dirty="0"/>
                  <a:t>input frequency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𝝎</m:t>
                    </m:r>
                  </m:oMath>
                </a14:m>
                <a:r>
                  <a:rPr lang="en-US" dirty="0"/>
                  <a:t> is varied until the entire frequency range of interest is covered.</a:t>
                </a:r>
              </a:p>
              <a:p>
                <a:pPr marL="0" indent="0" algn="just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7028" y="1182414"/>
                <a:ext cx="11033234" cy="5376041"/>
              </a:xfrm>
              <a:blipFill rotWithShape="1">
                <a:blip r:embed="rId2"/>
                <a:stretch>
                  <a:fillRect l="-1381" t="-2381" r="-1160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29" y="3810710"/>
            <a:ext cx="3300577" cy="47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9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943" y="1356585"/>
            <a:ext cx="11364686" cy="537604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200" b="1" dirty="0" smtClean="0"/>
              <a:t>Stability Analysis</a:t>
            </a:r>
            <a:endParaRPr lang="en-US" sz="3200" b="1" dirty="0"/>
          </a:p>
          <a:p>
            <a:pPr marL="0" indent="0" algn="just">
              <a:buNone/>
            </a:pPr>
            <a:endParaRPr lang="en-US" sz="3200" b="1" dirty="0"/>
          </a:p>
          <a:p>
            <a:pPr marL="0" indent="0" algn="just">
              <a:buNone/>
            </a:pPr>
            <a:r>
              <a:rPr lang="en-US" sz="3200" dirty="0"/>
              <a:t>1. There is no encirclement of the </a:t>
            </a:r>
            <a:r>
              <a:rPr lang="en-US" sz="3200" b="1" i="1" dirty="0"/>
              <a:t>–1+j0 </a:t>
            </a:r>
            <a:r>
              <a:rPr lang="en-US" sz="3200" dirty="0"/>
              <a:t>point. This implies that the system is </a:t>
            </a:r>
            <a:r>
              <a:rPr lang="en-US" sz="3200" dirty="0" smtClean="0"/>
              <a:t>stable </a:t>
            </a:r>
            <a:r>
              <a:rPr lang="en-US" sz="3200" dirty="0"/>
              <a:t>if there are no poles of </a:t>
            </a:r>
            <a:r>
              <a:rPr lang="en-US" sz="3200" b="1" i="1" dirty="0"/>
              <a:t>G(s)H(s)</a:t>
            </a:r>
            <a:r>
              <a:rPr lang="en-US" sz="3200" dirty="0"/>
              <a:t> in the right-half </a:t>
            </a:r>
            <a:r>
              <a:rPr lang="en-US" sz="3200" b="1" i="1" dirty="0"/>
              <a:t>s</a:t>
            </a:r>
            <a:r>
              <a:rPr lang="en-US" sz="3200" dirty="0"/>
              <a:t> plane; otherwise, the </a:t>
            </a:r>
            <a:r>
              <a:rPr lang="en-US" sz="3200" dirty="0" smtClean="0"/>
              <a:t>system </a:t>
            </a:r>
            <a:r>
              <a:rPr lang="en-US" sz="3200" dirty="0"/>
              <a:t>is unstable.</a:t>
            </a:r>
          </a:p>
          <a:p>
            <a:pPr marL="0" indent="0" algn="just">
              <a:buNone/>
            </a:pPr>
            <a:r>
              <a:rPr lang="en-US" sz="3200" dirty="0"/>
              <a:t>2. There are one or more counterclockwise encirclements of </a:t>
            </a:r>
            <a:r>
              <a:rPr lang="en-US" sz="3200" dirty="0" smtClean="0"/>
              <a:t>the      </a:t>
            </a:r>
            <a:r>
              <a:rPr lang="en-US" sz="3200" b="1" i="1" dirty="0"/>
              <a:t>–1+j0 </a:t>
            </a:r>
            <a:r>
              <a:rPr lang="en-US" sz="3200" dirty="0"/>
              <a:t>point. In </a:t>
            </a:r>
            <a:r>
              <a:rPr lang="en-US" sz="3200" dirty="0" smtClean="0"/>
              <a:t>this case </a:t>
            </a:r>
            <a:r>
              <a:rPr lang="en-US" sz="3200" dirty="0"/>
              <a:t>the system is stable if the number of counterclockwise encirclements is </a:t>
            </a:r>
            <a:r>
              <a:rPr lang="en-US" sz="3200" dirty="0" smtClean="0"/>
              <a:t>the same </a:t>
            </a:r>
            <a:r>
              <a:rPr lang="en-US" sz="3200" dirty="0"/>
              <a:t>as the number of poles of </a:t>
            </a:r>
            <a:r>
              <a:rPr lang="en-US" sz="3200" b="1" i="1" dirty="0"/>
              <a:t>G(s)H(s)</a:t>
            </a:r>
            <a:r>
              <a:rPr lang="en-US" sz="3200" dirty="0"/>
              <a:t> in the right-half </a:t>
            </a:r>
            <a:r>
              <a:rPr lang="en-US" sz="3200" b="1" i="1" dirty="0"/>
              <a:t>s</a:t>
            </a:r>
            <a:r>
              <a:rPr lang="en-US" sz="3200" dirty="0"/>
              <a:t> plane; otherwise, </a:t>
            </a:r>
            <a:r>
              <a:rPr lang="en-US" sz="3200" dirty="0" smtClean="0"/>
              <a:t>the system </a:t>
            </a:r>
            <a:r>
              <a:rPr lang="en-US" sz="3200" dirty="0"/>
              <a:t>is unstable.</a:t>
            </a:r>
          </a:p>
          <a:p>
            <a:pPr marL="0" indent="0" algn="just">
              <a:buNone/>
            </a:pPr>
            <a:r>
              <a:rPr lang="en-US" sz="3200" dirty="0"/>
              <a:t>3. There are one or more clockwise encirclements of the </a:t>
            </a:r>
            <a:r>
              <a:rPr lang="en-US" sz="3200" b="1" i="1" dirty="0"/>
              <a:t>–1+j0 </a:t>
            </a:r>
            <a:r>
              <a:rPr lang="en-US" sz="3200" dirty="0"/>
              <a:t>point. In this </a:t>
            </a:r>
            <a:r>
              <a:rPr lang="en-US" sz="3200" dirty="0" smtClean="0"/>
              <a:t>case the </a:t>
            </a:r>
            <a:r>
              <a:rPr lang="en-US" sz="3200" dirty="0"/>
              <a:t>system is unstable.</a:t>
            </a:r>
          </a:p>
          <a:p>
            <a:pPr marL="0" indent="0" algn="just">
              <a:buNone/>
            </a:pP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8886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943" y="1356585"/>
            <a:ext cx="11364686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Stability Analysis</a:t>
            </a:r>
            <a:endParaRPr lang="en-US" sz="3200" b="1" dirty="0"/>
          </a:p>
          <a:p>
            <a:pPr marL="0" indent="0" algn="just">
              <a:buNone/>
            </a:pPr>
            <a:endParaRPr lang="en-US" sz="3200" b="1" dirty="0"/>
          </a:p>
          <a:p>
            <a:pPr marL="0" indent="0" algn="just">
              <a:buNone/>
            </a:pPr>
            <a:r>
              <a:rPr lang="en-US" sz="3200" b="1" dirty="0"/>
              <a:t>EXAMPLE </a:t>
            </a:r>
            <a:r>
              <a:rPr lang="en-US" sz="3200" b="1" dirty="0" smtClean="0"/>
              <a:t>14 </a:t>
            </a:r>
            <a:r>
              <a:rPr lang="en-US" dirty="0"/>
              <a:t>Consider a closed-loop system whose open-loop transfer function is given </a:t>
            </a:r>
            <a:r>
              <a:rPr lang="en-US" dirty="0" smtClean="0"/>
              <a:t>by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Examine the stability of the system.</a:t>
            </a:r>
            <a:endParaRPr lang="en-US" dirty="0" smtClean="0"/>
          </a:p>
          <a:p>
            <a:pPr marL="0" indent="0" algn="just">
              <a:buNone/>
            </a:pPr>
            <a:endParaRPr lang="en-US" sz="32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71" y="3320595"/>
            <a:ext cx="4110096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8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9942" y="1356585"/>
                <a:ext cx="6778171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Stability Analysis</a:t>
                </a:r>
                <a:endParaRPr lang="en-US" sz="3200" b="1" dirty="0"/>
              </a:p>
              <a:p>
                <a:pPr marL="0" indent="0" algn="just">
                  <a:buNone/>
                </a:pPr>
                <a:endParaRPr lang="en-US" sz="3200" b="1" dirty="0"/>
              </a:p>
              <a:p>
                <a:pPr marL="0" indent="0" algn="just">
                  <a:buNone/>
                </a:pPr>
                <a:r>
                  <a:rPr lang="en-US" sz="3200" dirty="0"/>
                  <a:t>A plot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3200" dirty="0"/>
                  <a:t> is shown in Figure </a:t>
                </a:r>
                <a:r>
                  <a:rPr lang="en-US" sz="3200" dirty="0" smtClean="0"/>
                  <a:t>53</a:t>
                </a:r>
                <a:r>
                  <a:rPr lang="en-US" sz="3200" dirty="0"/>
                  <a:t>. Since </a:t>
                </a:r>
                <a:r>
                  <a:rPr lang="en-US" sz="3200" b="1" i="1" dirty="0"/>
                  <a:t>G(s)H(s)</a:t>
                </a:r>
                <a:r>
                  <a:rPr lang="en-US" sz="3200" dirty="0"/>
                  <a:t> does not have any poles </a:t>
                </a:r>
                <a:r>
                  <a:rPr lang="en-US" sz="3200" dirty="0" smtClean="0"/>
                  <a:t>in the </a:t>
                </a:r>
                <a:r>
                  <a:rPr lang="en-US" sz="3200" dirty="0"/>
                  <a:t>right-half s plane and the </a:t>
                </a:r>
                <a:r>
                  <a:rPr lang="en-US" sz="3200" b="1" i="1" dirty="0"/>
                  <a:t>–1+j0 </a:t>
                </a:r>
                <a:r>
                  <a:rPr lang="en-US" sz="3200" dirty="0"/>
                  <a:t>point is not encircled by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/>
                      </a:rPr>
                      <m:t>G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m:rPr>
                        <m:sty m:val="p"/>
                      </m:rPr>
                      <a:rPr lang="en-US" sz="320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3200" dirty="0"/>
                  <a:t> locus, this </a:t>
                </a:r>
                <a:r>
                  <a:rPr lang="en-US" sz="3200" dirty="0" smtClean="0"/>
                  <a:t>system is </a:t>
                </a:r>
                <a:r>
                  <a:rPr lang="en-US" sz="3200" dirty="0"/>
                  <a:t>stable for any positive values of </a:t>
                </a:r>
                <a:r>
                  <a:rPr lang="en-US" sz="3200" b="1" i="1" dirty="0"/>
                  <a:t>K</a:t>
                </a:r>
                <a:r>
                  <a:rPr lang="en-US" sz="3200" dirty="0" smtClean="0"/>
                  <a:t>,</a:t>
                </a:r>
                <a:r>
                  <a:rPr lang="en-US" sz="3200" b="1" i="1" dirty="0"/>
                  <a:t> </a:t>
                </a:r>
                <a:r>
                  <a:rPr lang="en-US" sz="3200" b="1" i="1" dirty="0" smtClean="0"/>
                  <a:t>T</a:t>
                </a:r>
                <a:r>
                  <a:rPr lang="en-US" sz="2000" b="1" i="1" dirty="0" smtClean="0"/>
                  <a:t>1</a:t>
                </a:r>
                <a:r>
                  <a:rPr lang="en-US" sz="3200" dirty="0" smtClean="0"/>
                  <a:t> and </a:t>
                </a:r>
                <a:r>
                  <a:rPr lang="en-US" sz="3200" b="1" i="1" dirty="0"/>
                  <a:t>T</a:t>
                </a:r>
                <a:r>
                  <a:rPr lang="en-US" sz="2000" b="1" i="1" dirty="0"/>
                  <a:t>2</a:t>
                </a:r>
                <a:r>
                  <a:rPr lang="en-US" sz="3200" dirty="0"/>
                  <a:t> .</a:t>
                </a:r>
                <a:endParaRPr lang="en-US" sz="3200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42" y="1356585"/>
                <a:ext cx="6778171" cy="5376041"/>
              </a:xfrm>
              <a:blipFill rotWithShape="1">
                <a:blip r:embed="rId3"/>
                <a:stretch>
                  <a:fillRect l="-2338" t="-2384" r="-2248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991" y="1538288"/>
            <a:ext cx="4284209" cy="497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5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942" y="1356585"/>
            <a:ext cx="11234058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Stability Analysis</a:t>
            </a:r>
            <a:endParaRPr lang="en-US" sz="3200" b="1" dirty="0"/>
          </a:p>
          <a:p>
            <a:pPr marL="0" indent="0" algn="just">
              <a:buNone/>
            </a:pPr>
            <a:r>
              <a:rPr lang="en-US" sz="3200" b="1" dirty="0"/>
              <a:t>EXAMPLE </a:t>
            </a:r>
            <a:r>
              <a:rPr lang="en-US" sz="3200" b="1" dirty="0" smtClean="0"/>
              <a:t>15 </a:t>
            </a:r>
          </a:p>
          <a:p>
            <a:pPr marL="0" indent="0" algn="just">
              <a:buNone/>
            </a:pPr>
            <a:r>
              <a:rPr lang="en-US" dirty="0" smtClean="0"/>
              <a:t>Consider </a:t>
            </a:r>
            <a:r>
              <a:rPr lang="en-US" dirty="0"/>
              <a:t>the system with the following open-loop transfer function:</a:t>
            </a:r>
          </a:p>
          <a:p>
            <a:pPr marL="0" indent="0" algn="just">
              <a:buNone/>
            </a:pPr>
            <a:endParaRPr lang="en-US" sz="3200" dirty="0" smtClean="0"/>
          </a:p>
          <a:p>
            <a:pPr marL="0" indent="0" algn="just">
              <a:buNone/>
            </a:pPr>
            <a:endParaRPr lang="en-US" sz="3200" dirty="0"/>
          </a:p>
          <a:p>
            <a:pPr marL="0" indent="0" algn="just">
              <a:buNone/>
            </a:pPr>
            <a:r>
              <a:rPr lang="en-US" sz="3200" dirty="0"/>
              <a:t>Determine the stability of the system for two cases: (1) the gain </a:t>
            </a:r>
            <a:r>
              <a:rPr lang="en-US" sz="3200" b="1" i="1" dirty="0"/>
              <a:t>K</a:t>
            </a:r>
            <a:r>
              <a:rPr lang="en-US" sz="3200" dirty="0"/>
              <a:t> is small and (2) </a:t>
            </a:r>
            <a:r>
              <a:rPr lang="en-US" sz="3200" b="1" i="1" dirty="0"/>
              <a:t>K</a:t>
            </a:r>
            <a:r>
              <a:rPr lang="en-US" sz="3200" dirty="0"/>
              <a:t> is large.</a:t>
            </a:r>
          </a:p>
          <a:p>
            <a:pPr marL="0" indent="0" algn="just">
              <a:buNone/>
            </a:pPr>
            <a:r>
              <a:rPr lang="en-US" sz="3200" dirty="0"/>
              <a:t>The </a:t>
            </a:r>
            <a:r>
              <a:rPr lang="en-US" sz="3200" dirty="0" err="1"/>
              <a:t>Nyquist</a:t>
            </a:r>
            <a:r>
              <a:rPr lang="en-US" sz="3200" dirty="0"/>
              <a:t> plots of the open-loop transfer function with a small value of K and a large </a:t>
            </a:r>
            <a:r>
              <a:rPr lang="en-US" sz="3200" dirty="0" smtClean="0"/>
              <a:t>value of </a:t>
            </a:r>
            <a:r>
              <a:rPr lang="en-US" sz="3200" b="1" i="1" dirty="0"/>
              <a:t>K</a:t>
            </a:r>
            <a:r>
              <a:rPr lang="en-US" sz="3200" dirty="0"/>
              <a:t> are shown in Figure </a:t>
            </a:r>
            <a:r>
              <a:rPr lang="en-US" sz="3200" dirty="0" smtClean="0"/>
              <a:t>54</a:t>
            </a:r>
            <a:r>
              <a:rPr lang="en-US" sz="3200" dirty="0"/>
              <a:t>. The number of poles of </a:t>
            </a:r>
            <a:r>
              <a:rPr lang="en-US" sz="3200" b="1" i="1" dirty="0"/>
              <a:t>G(s)H(s</a:t>
            </a:r>
            <a:r>
              <a:rPr lang="en-US" sz="3200" dirty="0"/>
              <a:t>) in the right-half s plane is zero.</a:t>
            </a:r>
            <a:endParaRPr lang="en-US" sz="32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48" y="2989943"/>
            <a:ext cx="4392662" cy="92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6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942" y="1356585"/>
            <a:ext cx="11234058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Stability Analysis</a:t>
            </a:r>
            <a:endParaRPr lang="en-US" sz="3200" b="1" dirty="0"/>
          </a:p>
          <a:p>
            <a:pPr marL="0" indent="0" algn="just">
              <a:buNone/>
            </a:pPr>
            <a:r>
              <a:rPr lang="en-US" sz="3200" b="1" dirty="0"/>
              <a:t>EXAMPLE </a:t>
            </a:r>
            <a:r>
              <a:rPr lang="en-US" sz="3200" b="1" dirty="0" smtClean="0"/>
              <a:t>15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763" y="1597478"/>
            <a:ext cx="7492093" cy="511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1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942" y="1356585"/>
            <a:ext cx="11234058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Stability Analysis</a:t>
            </a:r>
            <a:endParaRPr lang="en-US" sz="3200" b="1" dirty="0"/>
          </a:p>
          <a:p>
            <a:pPr marL="0" indent="0" algn="just">
              <a:buNone/>
            </a:pPr>
            <a:r>
              <a:rPr lang="en-US" sz="3200" b="1" dirty="0" smtClean="0"/>
              <a:t>EXAMPLE 15 </a:t>
            </a:r>
          </a:p>
          <a:p>
            <a:pPr marL="0" indent="0" algn="just">
              <a:buNone/>
            </a:pPr>
            <a:r>
              <a:rPr lang="en-US" sz="3200" dirty="0"/>
              <a:t>Therefore, for this system to be stable, it is necessary that </a:t>
            </a:r>
            <a:r>
              <a:rPr lang="en-US" sz="3200" b="1" i="1" dirty="0"/>
              <a:t>N=Z=0</a:t>
            </a:r>
            <a:r>
              <a:rPr lang="en-US" sz="3200" dirty="0"/>
              <a:t> or that the </a:t>
            </a:r>
            <a:r>
              <a:rPr lang="en-US" sz="3200" b="1" i="1" dirty="0"/>
              <a:t>G(s)H(s)</a:t>
            </a:r>
            <a:r>
              <a:rPr lang="en-US" sz="3200" dirty="0"/>
              <a:t> </a:t>
            </a:r>
            <a:r>
              <a:rPr lang="en-US" sz="3200" dirty="0" smtClean="0"/>
              <a:t>locus not </a:t>
            </a:r>
            <a:r>
              <a:rPr lang="en-US" sz="3200" dirty="0"/>
              <a:t>encircle the </a:t>
            </a:r>
            <a:r>
              <a:rPr lang="en-US" sz="3200" b="1" i="1" dirty="0"/>
              <a:t>–1+j0 </a:t>
            </a:r>
            <a:r>
              <a:rPr lang="en-US" sz="3200" dirty="0"/>
              <a:t>point.</a:t>
            </a:r>
          </a:p>
          <a:p>
            <a:pPr marL="0" indent="0" algn="just">
              <a:buNone/>
            </a:pPr>
            <a:r>
              <a:rPr lang="en-US" sz="3200" dirty="0"/>
              <a:t>For small values of </a:t>
            </a:r>
            <a:r>
              <a:rPr lang="en-US" sz="3200" b="1" i="1" dirty="0"/>
              <a:t>K</a:t>
            </a:r>
            <a:r>
              <a:rPr lang="en-US" sz="3200" dirty="0"/>
              <a:t>, there is no encirclement of the </a:t>
            </a:r>
            <a:r>
              <a:rPr lang="en-US" sz="3200" b="1" i="1" dirty="0"/>
              <a:t>–1+j0 </a:t>
            </a:r>
            <a:r>
              <a:rPr lang="en-US" sz="3200" dirty="0"/>
              <a:t>point. Hence, the system is </a:t>
            </a:r>
            <a:r>
              <a:rPr lang="en-US" sz="3200" dirty="0" smtClean="0"/>
              <a:t>stable </a:t>
            </a:r>
            <a:r>
              <a:rPr lang="en-US" sz="3200" dirty="0"/>
              <a:t>for small values of</a:t>
            </a:r>
            <a:r>
              <a:rPr lang="en-US" sz="3200" b="1" i="1" dirty="0"/>
              <a:t> K</a:t>
            </a:r>
            <a:r>
              <a:rPr lang="en-US" sz="3200" dirty="0"/>
              <a:t>. For large values of </a:t>
            </a:r>
            <a:r>
              <a:rPr lang="en-US" sz="3200" b="1" i="1" dirty="0"/>
              <a:t>K</a:t>
            </a:r>
            <a:r>
              <a:rPr lang="en-US" sz="3200" dirty="0"/>
              <a:t>, the locus of </a:t>
            </a:r>
            <a:r>
              <a:rPr lang="en-US" sz="3200" b="1" i="1" dirty="0"/>
              <a:t>G(s)H(s)</a:t>
            </a:r>
            <a:r>
              <a:rPr lang="en-US" sz="3200" dirty="0"/>
              <a:t> encircles the </a:t>
            </a:r>
            <a:r>
              <a:rPr lang="en-US" sz="3200" b="1" i="1" dirty="0"/>
              <a:t>–1+j0 </a:t>
            </a:r>
            <a:r>
              <a:rPr lang="en-US" sz="3200" dirty="0" smtClean="0"/>
              <a:t>point twice </a:t>
            </a:r>
            <a:r>
              <a:rPr lang="en-US" sz="3200" dirty="0"/>
              <a:t>in the clockwise direction, indicating two closed-loop poles in the right-half s plane, and </a:t>
            </a:r>
            <a:r>
              <a:rPr lang="en-US" sz="3200" dirty="0" smtClean="0"/>
              <a:t>the system </a:t>
            </a:r>
            <a:r>
              <a:rPr lang="en-US" sz="3200" dirty="0"/>
              <a:t>is unstable. (For good accuracy, </a:t>
            </a:r>
            <a:r>
              <a:rPr lang="en-US" sz="3200" b="1" i="1" dirty="0"/>
              <a:t>K</a:t>
            </a:r>
            <a:r>
              <a:rPr lang="en-US" sz="3200" dirty="0"/>
              <a:t> should be large. From the stability viewpoint, </a:t>
            </a:r>
            <a:r>
              <a:rPr lang="en-US" sz="3200" dirty="0" smtClean="0"/>
              <a:t>however, a </a:t>
            </a:r>
            <a:r>
              <a:rPr lang="en-US" sz="3200" dirty="0"/>
              <a:t>large value of </a:t>
            </a:r>
            <a:r>
              <a:rPr lang="en-US" sz="3200" b="1" i="1" dirty="0"/>
              <a:t>K</a:t>
            </a:r>
            <a:r>
              <a:rPr lang="en-US" sz="3200" dirty="0"/>
              <a:t> causes poor stability or even instability.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1627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449942" y="1356585"/>
                <a:ext cx="11234058" cy="537604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Stability Analysis</a:t>
                </a:r>
              </a:p>
              <a:p>
                <a:pPr marL="0" indent="0" algn="just">
                  <a:buNone/>
                </a:pPr>
                <a:r>
                  <a:rPr lang="en-US" sz="3200" b="1" dirty="0"/>
                  <a:t>EXAMPLE </a:t>
                </a:r>
                <a:r>
                  <a:rPr lang="en-US" sz="3200" b="1" dirty="0" smtClean="0"/>
                  <a:t>16 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The </a:t>
                </a:r>
                <a:r>
                  <a:rPr lang="en-US" dirty="0"/>
                  <a:t>stability of a closed-loop system with the following open-loop transfer </a:t>
                </a:r>
                <a:r>
                  <a:rPr lang="en-US" dirty="0" smtClean="0"/>
                  <a:t>function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depends on the relative magnitudes of and Draw </a:t>
                </a:r>
                <a:r>
                  <a:rPr lang="en-US" dirty="0" err="1"/>
                  <a:t>Nyquist</a:t>
                </a:r>
                <a:r>
                  <a:rPr lang="en-US" dirty="0"/>
                  <a:t> plots and determine the </a:t>
                </a:r>
                <a:r>
                  <a:rPr lang="en-US" dirty="0" smtClean="0"/>
                  <a:t>stability of </a:t>
                </a:r>
                <a:r>
                  <a:rPr lang="en-US" dirty="0"/>
                  <a:t>the system.</a:t>
                </a:r>
              </a:p>
              <a:p>
                <a:pPr marL="0" indent="0" algn="just">
                  <a:buNone/>
                </a:pPr>
                <a:r>
                  <a:rPr lang="en-US" dirty="0"/>
                  <a:t>Plots of the locus </a:t>
                </a:r>
                <a:r>
                  <a:rPr lang="en-US" b="1" i="1" dirty="0"/>
                  <a:t>G(s)H(s)</a:t>
                </a:r>
                <a:r>
                  <a:rPr lang="en-US" dirty="0"/>
                  <a:t> for three cases, and are </a:t>
                </a:r>
                <a:r>
                  <a:rPr lang="en-US" dirty="0" smtClean="0"/>
                  <a:t>shown in </a:t>
                </a:r>
                <a:r>
                  <a:rPr lang="en-US" dirty="0"/>
                  <a:t>Figure </a:t>
                </a:r>
                <a:r>
                  <a:rPr lang="en-US" dirty="0" smtClean="0"/>
                  <a:t>55</a:t>
                </a:r>
                <a:r>
                  <a:rPr lang="en-US" dirty="0"/>
                  <a:t>. For the locus of G(s)H(s) does not encircle the –1+j0 </a:t>
                </a:r>
                <a:r>
                  <a:rPr lang="en-US" dirty="0" smtClean="0"/>
                  <a:t>point, and </a:t>
                </a:r>
                <a:r>
                  <a:rPr lang="en-US" dirty="0"/>
                  <a:t>the closed-loop system is stable. For , the G(s)H(s) locus passes </a:t>
                </a:r>
                <a:r>
                  <a:rPr lang="en-US" dirty="0" smtClean="0"/>
                  <a:t>through the </a:t>
                </a:r>
                <a:r>
                  <a:rPr lang="en-US" dirty="0"/>
                  <a:t>–1+j0 point, which indicates that the closed-loop poles are located on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dirty="0"/>
                  <a:t> axis. </a:t>
                </a:r>
                <a:r>
                  <a:rPr lang="en-US" dirty="0" smtClean="0"/>
                  <a:t>For the </a:t>
                </a:r>
                <a:r>
                  <a:rPr lang="en-US" dirty="0"/>
                  <a:t>locus of G(s)H(s) encircles the –1+j0 point twice in the clockwise direction.</a:t>
                </a:r>
              </a:p>
              <a:p>
                <a:pPr marL="0" indent="0" algn="just">
                  <a:buNone/>
                </a:pPr>
                <a:r>
                  <a:rPr lang="en-US" dirty="0"/>
                  <a:t>Thus, the closed-loop system has two closed-loop poles in the right-half s plane, and the </a:t>
                </a:r>
                <a:r>
                  <a:rPr lang="en-US" dirty="0" smtClean="0"/>
                  <a:t>system is </a:t>
                </a:r>
                <a:r>
                  <a:rPr lang="en-US" dirty="0"/>
                  <a:t>unstable.</a:t>
                </a:r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42" y="1356585"/>
                <a:ext cx="11234058" cy="5376041"/>
              </a:xfrm>
              <a:blipFill rotWithShape="1">
                <a:blip r:embed="rId3"/>
                <a:stretch>
                  <a:fillRect l="-1302" t="-3632" r="-977" b="-568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945" y="2540227"/>
            <a:ext cx="3357912" cy="124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2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942" y="1356585"/>
            <a:ext cx="11234058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Stability Analysis</a:t>
            </a:r>
          </a:p>
          <a:p>
            <a:pPr marL="0" indent="0" algn="just">
              <a:buNone/>
            </a:pPr>
            <a:r>
              <a:rPr lang="en-US" sz="3200" b="1" dirty="0"/>
              <a:t>EXAMPLE </a:t>
            </a:r>
            <a:r>
              <a:rPr lang="en-US" sz="3200" b="1" dirty="0" smtClean="0"/>
              <a:t>16 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1" y="2097995"/>
            <a:ext cx="7862661" cy="470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942" y="1356585"/>
            <a:ext cx="11234058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Stability Analysis</a:t>
            </a:r>
          </a:p>
          <a:p>
            <a:pPr marL="0" indent="0" algn="just">
              <a:buNone/>
            </a:pPr>
            <a:r>
              <a:rPr lang="en-US" sz="3200" b="1" dirty="0"/>
              <a:t>EXAMPLE </a:t>
            </a:r>
            <a:r>
              <a:rPr lang="en-US" sz="3200" b="1" dirty="0" smtClean="0"/>
              <a:t>17</a:t>
            </a:r>
          </a:p>
          <a:p>
            <a:pPr marL="0" indent="0" algn="just">
              <a:buNone/>
            </a:pPr>
            <a:r>
              <a:rPr lang="en-US" sz="3200" dirty="0" smtClean="0"/>
              <a:t>Consider </a:t>
            </a:r>
            <a:r>
              <a:rPr lang="en-US" sz="3200" dirty="0"/>
              <a:t>the closed-loop system having the following open-loop transfer function:</a:t>
            </a:r>
            <a:r>
              <a:rPr lang="en-US" sz="3200" b="1" dirty="0" smtClean="0"/>
              <a:t> </a:t>
            </a:r>
          </a:p>
          <a:p>
            <a:pPr marL="0" indent="0" algn="just">
              <a:buNone/>
            </a:pPr>
            <a:endParaRPr lang="en-US" sz="3200" b="1" dirty="0" smtClean="0"/>
          </a:p>
          <a:p>
            <a:pPr marL="0" indent="0" algn="just">
              <a:buNone/>
            </a:pPr>
            <a:endParaRPr lang="en-US" sz="3200" b="1" dirty="0"/>
          </a:p>
          <a:p>
            <a:pPr marL="0" indent="0" algn="just">
              <a:buNone/>
            </a:pPr>
            <a:r>
              <a:rPr lang="en-US" sz="3200" dirty="0"/>
              <a:t>Determine the stability of the system.</a:t>
            </a:r>
            <a:endParaRPr lang="en-US" sz="3200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85" y="3157538"/>
            <a:ext cx="2744809" cy="102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0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941" y="1356585"/>
            <a:ext cx="7358745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Stability Analysis</a:t>
            </a:r>
          </a:p>
          <a:p>
            <a:pPr marL="0" indent="0" algn="just">
              <a:buNone/>
            </a:pPr>
            <a:r>
              <a:rPr lang="en-US" sz="3200" b="1" dirty="0"/>
              <a:t>EXAMPLE </a:t>
            </a:r>
            <a:r>
              <a:rPr lang="en-US" sz="3200" b="1" dirty="0" smtClean="0"/>
              <a:t>17</a:t>
            </a:r>
          </a:p>
          <a:p>
            <a:pPr algn="just"/>
            <a:r>
              <a:rPr lang="en-US" dirty="0"/>
              <a:t>The function </a:t>
            </a:r>
            <a:r>
              <a:rPr lang="en-US" b="1" i="1" dirty="0"/>
              <a:t>G(s)H(s) </a:t>
            </a:r>
            <a:r>
              <a:rPr lang="en-US" dirty="0"/>
              <a:t>has one pole (</a:t>
            </a:r>
            <a:r>
              <a:rPr lang="en-US" b="1" i="1" dirty="0"/>
              <a:t>s=1/T</a:t>
            </a:r>
            <a:r>
              <a:rPr lang="en-US" dirty="0"/>
              <a:t>) </a:t>
            </a:r>
            <a:r>
              <a:rPr lang="en-US" dirty="0" smtClean="0"/>
              <a:t>in the </a:t>
            </a:r>
            <a:r>
              <a:rPr lang="en-US" dirty="0"/>
              <a:t>right-half </a:t>
            </a:r>
            <a:r>
              <a:rPr lang="en-US" b="1" i="1" dirty="0" smtClean="0"/>
              <a:t>s</a:t>
            </a:r>
            <a:r>
              <a:rPr lang="en-US" dirty="0" smtClean="0"/>
              <a:t> plane. Therefore, </a:t>
            </a:r>
            <a:r>
              <a:rPr lang="en-US" b="1" i="1" dirty="0" smtClean="0"/>
              <a:t>P=1</a:t>
            </a:r>
            <a:r>
              <a:rPr lang="en-US" dirty="0" smtClean="0"/>
              <a:t>.The </a:t>
            </a:r>
            <a:r>
              <a:rPr lang="en-US" dirty="0" err="1" smtClean="0"/>
              <a:t>Nyquist</a:t>
            </a:r>
            <a:r>
              <a:rPr lang="en-US" dirty="0" smtClean="0"/>
              <a:t> </a:t>
            </a:r>
            <a:r>
              <a:rPr lang="en-US" dirty="0"/>
              <a:t>plot shown in Figure </a:t>
            </a:r>
            <a:r>
              <a:rPr lang="en-US" dirty="0" smtClean="0"/>
              <a:t>56 </a:t>
            </a:r>
            <a:r>
              <a:rPr lang="en-US" dirty="0"/>
              <a:t>indicates that </a:t>
            </a:r>
            <a:r>
              <a:rPr lang="en-US" dirty="0" smtClean="0"/>
              <a:t>the  </a:t>
            </a:r>
            <a:r>
              <a:rPr lang="en-US" b="1" i="1" dirty="0" smtClean="0"/>
              <a:t>G(s)H(s</a:t>
            </a:r>
            <a:r>
              <a:rPr lang="en-US" b="1" i="1" dirty="0"/>
              <a:t>)</a:t>
            </a:r>
            <a:r>
              <a:rPr lang="en-US" dirty="0"/>
              <a:t> plot encircles the </a:t>
            </a:r>
            <a:r>
              <a:rPr lang="en-US" b="1" i="1" dirty="0"/>
              <a:t>–1+j0 </a:t>
            </a:r>
            <a:r>
              <a:rPr lang="en-US" dirty="0" smtClean="0"/>
              <a:t>point once </a:t>
            </a:r>
            <a:r>
              <a:rPr lang="en-US" dirty="0"/>
              <a:t>clockwise</a:t>
            </a:r>
            <a:r>
              <a:rPr lang="en-US" dirty="0" smtClean="0"/>
              <a:t>. Thus, </a:t>
            </a:r>
            <a:r>
              <a:rPr lang="en-US" b="1" i="1" dirty="0" smtClean="0"/>
              <a:t>N=1</a:t>
            </a:r>
            <a:r>
              <a:rPr lang="en-US" dirty="0"/>
              <a:t>. </a:t>
            </a:r>
            <a:r>
              <a:rPr lang="en-US" dirty="0" smtClean="0"/>
              <a:t>Since </a:t>
            </a:r>
            <a:r>
              <a:rPr lang="en-US" b="1" i="1" dirty="0" smtClean="0"/>
              <a:t>Z=N+P</a:t>
            </a:r>
            <a:r>
              <a:rPr lang="en-US" dirty="0"/>
              <a:t>, we find that </a:t>
            </a:r>
            <a:r>
              <a:rPr lang="en-US" b="1" i="1" dirty="0"/>
              <a:t>Z=2</a:t>
            </a:r>
            <a:r>
              <a:rPr lang="en-US" dirty="0"/>
              <a:t>.This means that the </a:t>
            </a:r>
            <a:r>
              <a:rPr lang="en-US" dirty="0" smtClean="0"/>
              <a:t>closed loop system </a:t>
            </a:r>
            <a:r>
              <a:rPr lang="en-US" dirty="0"/>
              <a:t>has </a:t>
            </a:r>
            <a:r>
              <a:rPr lang="en-US" dirty="0" smtClean="0"/>
              <a:t>two closed-loop </a:t>
            </a:r>
            <a:r>
              <a:rPr lang="en-US" dirty="0"/>
              <a:t>poles in the right-half </a:t>
            </a:r>
            <a:r>
              <a:rPr lang="en-US" b="1" i="1" dirty="0"/>
              <a:t>s</a:t>
            </a:r>
            <a:r>
              <a:rPr lang="en-US" dirty="0"/>
              <a:t> plane and is unstable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21" y="1403717"/>
            <a:ext cx="3781651" cy="436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8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844456" y="1356585"/>
                <a:ext cx="11033234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Obtaining Steady-State Outputs to Sinusoidal Inputs</a:t>
                </a:r>
              </a:p>
              <a:p>
                <a:pPr marL="0" indent="0" algn="just">
                  <a:buNone/>
                </a:pPr>
                <a:r>
                  <a:rPr lang="en-US" dirty="0"/>
                  <a:t>The steady-state response of a stable, linear, time-invariant system to a </a:t>
                </a:r>
                <a:r>
                  <a:rPr lang="en-US" dirty="0" smtClean="0"/>
                  <a:t>sinusoidal input </a:t>
                </a:r>
                <a:r>
                  <a:rPr lang="en-US" dirty="0"/>
                  <a:t>does not depend on the initial conditions. (Thus, we can assume the zero </a:t>
                </a:r>
                <a:r>
                  <a:rPr lang="en-US" dirty="0" smtClean="0"/>
                  <a:t>initial condition</a:t>
                </a:r>
                <a:r>
                  <a:rPr lang="en-US" dirty="0"/>
                  <a:t>.) If </a:t>
                </a:r>
                <a:r>
                  <a:rPr lang="en-US" b="1" i="1" dirty="0"/>
                  <a:t>Y(s)</a:t>
                </a:r>
                <a:r>
                  <a:rPr lang="en-US" dirty="0"/>
                  <a:t> has only distinct poles, then the partial fraction expansion of </a:t>
                </a:r>
                <a:r>
                  <a:rPr lang="en-US" dirty="0" smtClean="0"/>
                  <a:t>Equation (1</a:t>
                </a:r>
                <a:r>
                  <a:rPr lang="en-US" dirty="0"/>
                  <a:t>) when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𝑿𝒔𝒊𝒏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𝒕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 smtClean="0"/>
                  <a:t>yields</a:t>
                </a:r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4456" y="1356585"/>
                <a:ext cx="11033234" cy="5376041"/>
              </a:xfrm>
              <a:blipFill rotWithShape="1">
                <a:blip r:embed="rId2"/>
                <a:stretch>
                  <a:fillRect l="-1437" t="-2384" r="-1161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2" y="3541273"/>
            <a:ext cx="8380801" cy="169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045" y="4891952"/>
            <a:ext cx="3209154" cy="172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941" y="1356585"/>
            <a:ext cx="11146973" cy="537604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200" b="1" dirty="0" smtClean="0"/>
              <a:t>Stability Analysis</a:t>
            </a:r>
          </a:p>
          <a:p>
            <a:pPr marL="0" indent="0" algn="just">
              <a:buNone/>
            </a:pPr>
            <a:r>
              <a:rPr lang="en-US" sz="3200" b="1" dirty="0"/>
              <a:t>EXAMPLE </a:t>
            </a:r>
            <a:r>
              <a:rPr lang="en-US" sz="3200" b="1" dirty="0" smtClean="0"/>
              <a:t>18</a:t>
            </a:r>
          </a:p>
          <a:p>
            <a:pPr marL="0" indent="0" algn="just">
              <a:buNone/>
            </a:pPr>
            <a:r>
              <a:rPr lang="en-US" sz="3200" dirty="0"/>
              <a:t>Investigate the stability of a closed-loop system with the following open-loop transfer function</a:t>
            </a:r>
            <a:r>
              <a:rPr lang="en-US" sz="3200" dirty="0" smtClean="0"/>
              <a:t>:</a:t>
            </a:r>
          </a:p>
          <a:p>
            <a:pPr marL="0" indent="0" algn="just">
              <a:buNone/>
            </a:pPr>
            <a:endParaRPr lang="en-US" sz="3200" dirty="0"/>
          </a:p>
          <a:p>
            <a:pPr marL="0" indent="0" algn="just">
              <a:buNone/>
            </a:pPr>
            <a:endParaRPr lang="en-US" sz="3200" dirty="0" smtClean="0"/>
          </a:p>
          <a:p>
            <a:pPr marL="0" indent="0" algn="just">
              <a:buNone/>
            </a:pPr>
            <a:r>
              <a:rPr lang="en-US" sz="3200" dirty="0"/>
              <a:t>The open-loop transfer function has one pole (</a:t>
            </a:r>
            <a:r>
              <a:rPr lang="en-US" sz="3200" b="1" i="1" dirty="0"/>
              <a:t>s=1</a:t>
            </a:r>
            <a:r>
              <a:rPr lang="en-US" sz="3200" dirty="0"/>
              <a:t>) in the right-half </a:t>
            </a:r>
            <a:r>
              <a:rPr lang="en-US" sz="3200" b="1" i="1" dirty="0"/>
              <a:t>s</a:t>
            </a:r>
            <a:r>
              <a:rPr lang="en-US" sz="3200" dirty="0"/>
              <a:t> plane, or </a:t>
            </a:r>
            <a:r>
              <a:rPr lang="en-US" sz="3200" b="1" i="1" dirty="0" smtClean="0"/>
              <a:t>P=1</a:t>
            </a:r>
            <a:r>
              <a:rPr lang="en-US" sz="3200" dirty="0" smtClean="0"/>
              <a:t>.The open-loop </a:t>
            </a:r>
            <a:r>
              <a:rPr lang="en-US" sz="3200" dirty="0"/>
              <a:t>system is unstable</a:t>
            </a:r>
            <a:r>
              <a:rPr lang="en-US" sz="3200" dirty="0" smtClean="0"/>
              <a:t>. The </a:t>
            </a:r>
            <a:r>
              <a:rPr lang="en-US" sz="3200" dirty="0" err="1"/>
              <a:t>Nyquist</a:t>
            </a:r>
            <a:r>
              <a:rPr lang="en-US" sz="3200" dirty="0"/>
              <a:t> plot shown in Figure </a:t>
            </a:r>
            <a:r>
              <a:rPr lang="en-US" sz="3200" dirty="0" smtClean="0"/>
              <a:t>57 </a:t>
            </a:r>
            <a:r>
              <a:rPr lang="en-US" sz="3200" dirty="0"/>
              <a:t>indicates that the </a:t>
            </a:r>
            <a:r>
              <a:rPr lang="en-US" sz="3200" b="1" i="1" dirty="0"/>
              <a:t>–</a:t>
            </a:r>
            <a:r>
              <a:rPr lang="en-US" sz="3200" b="1" i="1" dirty="0" smtClean="0"/>
              <a:t>1+j0 </a:t>
            </a:r>
            <a:r>
              <a:rPr lang="en-US" sz="3200" dirty="0" smtClean="0"/>
              <a:t>point </a:t>
            </a:r>
            <a:r>
              <a:rPr lang="en-US" sz="3200" dirty="0"/>
              <a:t>is encircled by the </a:t>
            </a:r>
            <a:r>
              <a:rPr lang="en-US" sz="3200" b="1" i="1" dirty="0"/>
              <a:t>G(s)H(s)</a:t>
            </a:r>
            <a:r>
              <a:rPr lang="en-US" sz="3200" dirty="0"/>
              <a:t> locus once in </a:t>
            </a:r>
            <a:r>
              <a:rPr lang="en-US" sz="3200" dirty="0" smtClean="0"/>
              <a:t>the counterclockwise </a:t>
            </a:r>
            <a:r>
              <a:rPr lang="en-US" sz="3200" dirty="0"/>
              <a:t>direction. </a:t>
            </a:r>
            <a:r>
              <a:rPr lang="en-US" sz="3200" dirty="0" smtClean="0"/>
              <a:t>Therefore, </a:t>
            </a:r>
            <a:r>
              <a:rPr lang="en-US" sz="3200" b="1" i="1" dirty="0" smtClean="0"/>
              <a:t>N</a:t>
            </a:r>
            <a:r>
              <a:rPr lang="en-US" sz="3200" b="1" i="1" dirty="0"/>
              <a:t>=–1</a:t>
            </a:r>
            <a:r>
              <a:rPr lang="en-US" sz="3200" dirty="0"/>
              <a:t>. Thus, </a:t>
            </a:r>
            <a:r>
              <a:rPr lang="en-US" sz="3200" b="1" i="1" dirty="0"/>
              <a:t>Z</a:t>
            </a:r>
            <a:r>
              <a:rPr lang="en-US" sz="3200" dirty="0"/>
              <a:t> is found from </a:t>
            </a:r>
            <a:r>
              <a:rPr lang="en-US" sz="3200" b="1" i="1" dirty="0"/>
              <a:t>Z=N+P</a:t>
            </a:r>
            <a:r>
              <a:rPr lang="en-US" sz="3200" dirty="0"/>
              <a:t> to be zero, which indicates that there is no zero </a:t>
            </a:r>
            <a:r>
              <a:rPr lang="en-US" sz="3200" dirty="0" smtClean="0"/>
              <a:t>of  </a:t>
            </a:r>
            <a:r>
              <a:rPr lang="en-US" sz="3200" b="1" i="1" dirty="0" smtClean="0"/>
              <a:t>1+G(s)H(s</a:t>
            </a:r>
            <a:r>
              <a:rPr lang="en-US" sz="3200" b="1" i="1" dirty="0"/>
              <a:t>)</a:t>
            </a:r>
            <a:r>
              <a:rPr lang="en-US" sz="3200" dirty="0"/>
              <a:t> in the right-half </a:t>
            </a:r>
            <a:r>
              <a:rPr lang="en-US" sz="3200" b="1" i="1" dirty="0"/>
              <a:t>s</a:t>
            </a:r>
            <a:r>
              <a:rPr lang="en-US" sz="3200" dirty="0"/>
              <a:t> plane, and the closed-loop system is stable. This is one of </a:t>
            </a:r>
            <a:r>
              <a:rPr lang="en-US" sz="3200" dirty="0" smtClean="0"/>
              <a:t>the examples </a:t>
            </a:r>
            <a:r>
              <a:rPr lang="en-US" sz="3200" dirty="0"/>
              <a:t>for which an unstable open-loop system becomes stable when the loop is closed.</a:t>
            </a:r>
            <a:endParaRPr lang="en-US" sz="3200" dirty="0" smtClean="0"/>
          </a:p>
          <a:p>
            <a:pPr marL="0" indent="0" algn="just">
              <a:buNone/>
            </a:pPr>
            <a:endParaRPr lang="en-US" sz="3200" b="1" dirty="0" smtClean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585" y="2826653"/>
            <a:ext cx="3588504" cy="73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7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9941" y="1356585"/>
            <a:ext cx="11146973" cy="5376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/>
              <a:t>Stability Analysis</a:t>
            </a:r>
          </a:p>
          <a:p>
            <a:pPr marL="0" indent="0" algn="just">
              <a:buNone/>
            </a:pPr>
            <a:r>
              <a:rPr lang="en-US" sz="3200" b="1" dirty="0"/>
              <a:t>EXAMPLE </a:t>
            </a:r>
            <a:r>
              <a:rPr lang="en-US" sz="3200" b="1" dirty="0" smtClean="0"/>
              <a:t>18</a:t>
            </a:r>
          </a:p>
          <a:p>
            <a:pPr marL="0" indent="0" algn="just">
              <a:buNone/>
            </a:pPr>
            <a:endParaRPr lang="en-US" sz="3200" b="1" dirty="0" smtClean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43" y="2081213"/>
            <a:ext cx="3147332" cy="401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3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dirty="0"/>
          </a:p>
        </p:txBody>
      </p:sp>
      <p:pic>
        <p:nvPicPr>
          <p:cNvPr id="1026" name="Picture 2" descr="546a"/>
          <p:cNvPicPr>
            <a:picLocks noChangeAspect="1" noChangeArrowheads="1"/>
          </p:cNvPicPr>
          <p:nvPr/>
        </p:nvPicPr>
        <p:blipFill>
          <a:blip r:embed="rId2" cstate="print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 b="3194"/>
          <a:stretch>
            <a:fillRect/>
          </a:stretch>
        </p:blipFill>
        <p:spPr bwMode="auto">
          <a:xfrm>
            <a:off x="6867978" y="659322"/>
            <a:ext cx="5214799" cy="543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546"/>
          <p:cNvPicPr>
            <a:picLocks noChangeAspect="1" noChangeArrowheads="1"/>
          </p:cNvPicPr>
          <p:nvPr/>
        </p:nvPicPr>
        <p:blipFill>
          <a:blip r:embed="rId3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1"/>
          <a:stretch>
            <a:fillRect/>
          </a:stretch>
        </p:blipFill>
        <p:spPr bwMode="auto">
          <a:xfrm>
            <a:off x="1320800" y="659322"/>
            <a:ext cx="4673600" cy="567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7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78372"/>
            <a:ext cx="10515600" cy="107205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Frequency-Response Method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917028" y="1182414"/>
                <a:ext cx="11033234" cy="537604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200" b="1" dirty="0" smtClean="0"/>
                  <a:t>Obtaining Steady-State Outputs to Sinusoidal Inputs</a:t>
                </a:r>
              </a:p>
              <a:p>
                <a:pPr marL="0" indent="0" algn="just">
                  <a:buNone/>
                </a:pPr>
                <a:endParaRPr lang="en-US" sz="3200" b="1" dirty="0"/>
              </a:p>
              <a:p>
                <a:pPr marL="0" indent="0" algn="just">
                  <a:buNone/>
                </a:pPr>
                <a:r>
                  <a:rPr lang="en-US" dirty="0"/>
                  <a:t>where </a:t>
                </a:r>
                <a:r>
                  <a:rPr lang="en-US" b="1" i="1" dirty="0"/>
                  <a:t>a</a:t>
                </a:r>
                <a:r>
                  <a:rPr lang="en-US" dirty="0"/>
                  <a:t> and the </a:t>
                </a:r>
                <a:r>
                  <a:rPr lang="en-US" b="1" i="1" dirty="0" smtClean="0"/>
                  <a:t>b</a:t>
                </a:r>
                <a:r>
                  <a:rPr lang="en-US" sz="2400" b="1" i="1" dirty="0" smtClean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(where i=1, 2, </a:t>
                </a:r>
                <a:r>
                  <a:rPr lang="en-US" dirty="0" smtClean="0"/>
                  <a:t>…… </a:t>
                </a:r>
                <a:r>
                  <a:rPr lang="en-US" dirty="0"/>
                  <a:t>, n) are constants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 complex </a:t>
                </a:r>
                <a:r>
                  <a:rPr lang="en-US" dirty="0" smtClean="0"/>
                  <a:t>conjugate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dirty="0"/>
                  <a:t>. The inverse Laplace transform of Equation </a:t>
                </a:r>
                <a:r>
                  <a:rPr lang="en-US" dirty="0" smtClean="0"/>
                  <a:t>(2</a:t>
                </a:r>
                <a:r>
                  <a:rPr lang="en-US" dirty="0"/>
                  <a:t>) </a:t>
                </a:r>
                <a:r>
                  <a:rPr lang="en-US" dirty="0" smtClean="0"/>
                  <a:t>gives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For a stable </a:t>
                </a:r>
                <a:r>
                  <a:rPr lang="en-US" dirty="0" smtClean="0"/>
                  <a:t>system,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:r>
                  <a:rPr lang="en-US" dirty="0" smtClean="0"/>
                  <a:t>…….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negative real parts</a:t>
                </a:r>
                <a:r>
                  <a:rPr lang="en-US" dirty="0" smtClean="0"/>
                  <a:t>. Therefore</a:t>
                </a:r>
                <a:r>
                  <a:rPr lang="en-US" dirty="0"/>
                  <a:t>, as </a:t>
                </a:r>
                <a:r>
                  <a:rPr lang="en-US" sz="3200" b="1" i="1" dirty="0"/>
                  <a:t>t</a:t>
                </a:r>
                <a:r>
                  <a:rPr lang="en-US" dirty="0"/>
                  <a:t> </a:t>
                </a:r>
                <a:r>
                  <a:rPr lang="en-US" dirty="0" smtClean="0"/>
                  <a:t>approaches infinity</a:t>
                </a:r>
                <a:r>
                  <a:rPr lang="en-US" dirty="0"/>
                  <a:t>, the terms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 approach </a:t>
                </a:r>
                <a:r>
                  <a:rPr lang="en-US" dirty="0"/>
                  <a:t>zero. Thus, all the terms on the </a:t>
                </a:r>
                <a:r>
                  <a:rPr lang="en-US" dirty="0" smtClean="0"/>
                  <a:t>right hand </a:t>
                </a:r>
                <a:r>
                  <a:rPr lang="en-US" dirty="0"/>
                  <a:t>side of Equation </a:t>
                </a:r>
                <a:r>
                  <a:rPr lang="en-US" dirty="0" smtClean="0"/>
                  <a:t>(3</a:t>
                </a:r>
                <a:r>
                  <a:rPr lang="en-US" dirty="0"/>
                  <a:t>), except the first two, drop out at steady state.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7028" y="1182414"/>
                <a:ext cx="11033234" cy="5376041"/>
              </a:xfrm>
              <a:blipFill rotWithShape="1">
                <a:blip r:embed="rId2"/>
                <a:stretch>
                  <a:fillRect l="-1381" t="-2381" r="-1160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786" y="3405353"/>
            <a:ext cx="9529357" cy="7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5620</TotalTime>
  <Words>7326</Words>
  <Application>Microsoft Office PowerPoint</Application>
  <PresentationFormat>مخصص</PresentationFormat>
  <Paragraphs>512</Paragraphs>
  <Slides>82</Slides>
  <Notes>54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82</vt:i4>
      </vt:variant>
    </vt:vector>
  </HeadingPairs>
  <TitlesOfParts>
    <vt:vector size="83" baseType="lpstr">
      <vt:lpstr>Office Theme</vt:lpstr>
      <vt:lpstr>عميد الكلية د. إياد حاتم</vt:lpstr>
      <vt:lpstr>عرض تقديمي في PowerPoint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Frequency-Response Method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Localadmin</dc:creator>
  <cp:lastModifiedBy>ray</cp:lastModifiedBy>
  <cp:revision>377</cp:revision>
  <dcterms:created xsi:type="dcterms:W3CDTF">2022-02-21T07:57:38Z</dcterms:created>
  <dcterms:modified xsi:type="dcterms:W3CDTF">2023-12-19T05:40:47Z</dcterms:modified>
</cp:coreProperties>
</file>