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876" r:id="rId1"/>
    <p:sldMasterId id="2147483924" r:id="rId2"/>
  </p:sldMasterIdLst>
  <p:notesMasterIdLst>
    <p:notesMasterId r:id="rId40"/>
  </p:notesMasterIdLst>
  <p:sldIdLst>
    <p:sldId id="497" r:id="rId3"/>
    <p:sldId id="498" r:id="rId4"/>
    <p:sldId id="500" r:id="rId5"/>
    <p:sldId id="501" r:id="rId6"/>
    <p:sldId id="502" r:id="rId7"/>
    <p:sldId id="503" r:id="rId8"/>
    <p:sldId id="505" r:id="rId9"/>
    <p:sldId id="504" r:id="rId10"/>
    <p:sldId id="507" r:id="rId11"/>
    <p:sldId id="499" r:id="rId12"/>
    <p:sldId id="506" r:id="rId13"/>
    <p:sldId id="508" r:id="rId14"/>
    <p:sldId id="509" r:id="rId15"/>
    <p:sldId id="510" r:id="rId16"/>
    <p:sldId id="512" r:id="rId17"/>
    <p:sldId id="513" r:id="rId18"/>
    <p:sldId id="514" r:id="rId19"/>
    <p:sldId id="515" r:id="rId20"/>
    <p:sldId id="516"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511" r:id="rId39"/>
  </p:sldIdLst>
  <p:sldSz cx="9144000" cy="5143500" type="screen16x9"/>
  <p:notesSz cx="6858000" cy="9144000"/>
  <p:defaultTextStyle>
    <a:defPPr>
      <a:defRPr lang="en-US"/>
    </a:defPPr>
    <a:lvl1pPr marL="0" algn="l" defTabSz="724684" rtl="0" eaLnBrk="1" latinLnBrk="0" hangingPunct="1">
      <a:defRPr sz="1400" kern="1200">
        <a:solidFill>
          <a:schemeClr val="tx1"/>
        </a:solidFill>
        <a:latin typeface="+mn-lt"/>
        <a:ea typeface="+mn-ea"/>
        <a:cs typeface="+mn-cs"/>
      </a:defRPr>
    </a:lvl1pPr>
    <a:lvl2pPr marL="362342" algn="l" defTabSz="724684" rtl="0" eaLnBrk="1" latinLnBrk="0" hangingPunct="1">
      <a:defRPr sz="1400" kern="1200">
        <a:solidFill>
          <a:schemeClr val="tx1"/>
        </a:solidFill>
        <a:latin typeface="+mn-lt"/>
        <a:ea typeface="+mn-ea"/>
        <a:cs typeface="+mn-cs"/>
      </a:defRPr>
    </a:lvl2pPr>
    <a:lvl3pPr marL="724684" algn="l" defTabSz="724684" rtl="0" eaLnBrk="1" latinLnBrk="0" hangingPunct="1">
      <a:defRPr sz="1400" kern="1200">
        <a:solidFill>
          <a:schemeClr val="tx1"/>
        </a:solidFill>
        <a:latin typeface="+mn-lt"/>
        <a:ea typeface="+mn-ea"/>
        <a:cs typeface="+mn-cs"/>
      </a:defRPr>
    </a:lvl3pPr>
    <a:lvl4pPr marL="1087026" algn="l" defTabSz="724684" rtl="0" eaLnBrk="1" latinLnBrk="0" hangingPunct="1">
      <a:defRPr sz="1400" kern="1200">
        <a:solidFill>
          <a:schemeClr val="tx1"/>
        </a:solidFill>
        <a:latin typeface="+mn-lt"/>
        <a:ea typeface="+mn-ea"/>
        <a:cs typeface="+mn-cs"/>
      </a:defRPr>
    </a:lvl4pPr>
    <a:lvl5pPr marL="1449367" algn="l" defTabSz="724684" rtl="0" eaLnBrk="1" latinLnBrk="0" hangingPunct="1">
      <a:defRPr sz="1400" kern="1200">
        <a:solidFill>
          <a:schemeClr val="tx1"/>
        </a:solidFill>
        <a:latin typeface="+mn-lt"/>
        <a:ea typeface="+mn-ea"/>
        <a:cs typeface="+mn-cs"/>
      </a:defRPr>
    </a:lvl5pPr>
    <a:lvl6pPr marL="1811710" algn="l" defTabSz="724684" rtl="0" eaLnBrk="1" latinLnBrk="0" hangingPunct="1">
      <a:defRPr sz="1400" kern="1200">
        <a:solidFill>
          <a:schemeClr val="tx1"/>
        </a:solidFill>
        <a:latin typeface="+mn-lt"/>
        <a:ea typeface="+mn-ea"/>
        <a:cs typeface="+mn-cs"/>
      </a:defRPr>
    </a:lvl6pPr>
    <a:lvl7pPr marL="2174052" algn="l" defTabSz="724684" rtl="0" eaLnBrk="1" latinLnBrk="0" hangingPunct="1">
      <a:defRPr sz="1400" kern="1200">
        <a:solidFill>
          <a:schemeClr val="tx1"/>
        </a:solidFill>
        <a:latin typeface="+mn-lt"/>
        <a:ea typeface="+mn-ea"/>
        <a:cs typeface="+mn-cs"/>
      </a:defRPr>
    </a:lvl7pPr>
    <a:lvl8pPr marL="2536393" algn="l" defTabSz="724684" rtl="0" eaLnBrk="1" latinLnBrk="0" hangingPunct="1">
      <a:defRPr sz="1400" kern="1200">
        <a:solidFill>
          <a:schemeClr val="tx1"/>
        </a:solidFill>
        <a:latin typeface="+mn-lt"/>
        <a:ea typeface="+mn-ea"/>
        <a:cs typeface="+mn-cs"/>
      </a:defRPr>
    </a:lvl8pPr>
    <a:lvl9pPr marL="2898736" algn="l" defTabSz="72468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نمط ذو سمات 2 - تميي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نمط ذو سمات 2 - تميي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نمط ذو سمات 2 - تميي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7" autoAdjust="0"/>
    <p:restoredTop sz="92280" autoAdjust="0"/>
  </p:normalViewPr>
  <p:slideViewPr>
    <p:cSldViewPr>
      <p:cViewPr varScale="1">
        <p:scale>
          <a:sx n="88" d="100"/>
          <a:sy n="88" d="100"/>
        </p:scale>
        <p:origin x="864" y="84"/>
      </p:cViewPr>
      <p:guideLst>
        <p:guide orient="horz" pos="1620"/>
        <p:guide pos="2880"/>
      </p:guideLst>
    </p:cSldViewPr>
  </p:slideViewPr>
  <p:outlineViewPr>
    <p:cViewPr>
      <p:scale>
        <a:sx n="33" d="100"/>
        <a:sy n="33" d="100"/>
      </p:scale>
      <p:origin x="0" y="-27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DA402F4B-0A7B-445D-8184-3573AA8A183E}"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A1508199-784A-4DA9-BF74-D1AA4A5A33BB}">
      <dgm:prSet custT="1"/>
      <dgm:spPr>
        <a:solidFill>
          <a:schemeClr val="tx1"/>
        </a:solidFill>
        <a:ln>
          <a:solidFill>
            <a:schemeClr val="tx1"/>
          </a:solidFill>
        </a:ln>
      </dgm:spPr>
      <dgm:t>
        <a:bodyPr/>
        <a:lstStyle/>
        <a:p>
          <a:pPr rtl="1"/>
          <a:r>
            <a:rPr lang="ar-SA" alt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الفحص السريري </a:t>
          </a:r>
          <a:r>
            <a:rPr lang="ar-SA" altLang="en-US" sz="28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الوظيفي للمفصل</a:t>
          </a:r>
          <a:endParaRPr lang="en-US" alt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a:p>
          <a:pPr rtl="1"/>
          <a:endParaRPr lang="en-US" alt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dgm:t>
    </dgm:pt>
    <dgm:pt modelId="{4E96D3C2-9761-4617-BC71-525970FD033C}" type="parTrans" cxnId="{3FBDECD0-1F39-421E-A494-018C2E1AFD5E}">
      <dgm:prSet/>
      <dgm:spPr/>
      <dgm:t>
        <a:bodyPr/>
        <a:lstStyle/>
        <a:p>
          <a:pPr rtl="1"/>
          <a:endParaRPr lang="ar-SY"/>
        </a:p>
      </dgm:t>
    </dgm:pt>
    <dgm:pt modelId="{5EABD2FE-3E22-49F4-9E7F-1720D0651EE4}" type="sibTrans" cxnId="{3FBDECD0-1F39-421E-A494-018C2E1AFD5E}">
      <dgm:prSet/>
      <dgm:spPr/>
      <dgm:t>
        <a:bodyPr/>
        <a:lstStyle/>
        <a:p>
          <a:pPr rtl="1"/>
          <a:endParaRPr lang="ar-SY"/>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 modelId="{E47235E3-149D-4713-9D5A-96D140347974}" type="pres">
      <dgm:prSet presAssocID="{A1508199-784A-4DA9-BF74-D1AA4A5A33BB}" presName="vertOne" presStyleCnt="0"/>
      <dgm:spPr/>
    </dgm:pt>
    <dgm:pt modelId="{FFF6E9BF-4B66-4DA1-BC96-F52E14CEDE1E}" type="pres">
      <dgm:prSet presAssocID="{A1508199-784A-4DA9-BF74-D1AA4A5A33BB}" presName="txOne" presStyleLbl="node0" presStyleIdx="0" presStyleCnt="1">
        <dgm:presLayoutVars>
          <dgm:chPref val="3"/>
        </dgm:presLayoutVars>
      </dgm:prSet>
      <dgm:spPr/>
    </dgm:pt>
    <dgm:pt modelId="{7ED5B1CC-39D3-46C4-8611-4A1BDBF473A3}" type="pres">
      <dgm:prSet presAssocID="{A1508199-784A-4DA9-BF74-D1AA4A5A33BB}" presName="horzOne" presStyleCnt="0"/>
      <dgm:spPr/>
    </dgm:pt>
  </dgm:ptLst>
  <dgm:cxnLst>
    <dgm:cxn modelId="{C7BC471C-7BD3-4DEB-946D-11B78808BD28}" type="presOf" srcId="{A1508199-784A-4DA9-BF74-D1AA4A5A33BB}" destId="{FFF6E9BF-4B66-4DA1-BC96-F52E14CEDE1E}" srcOrd="0" destOrd="0" presId="urn:microsoft.com/office/officeart/2005/8/layout/hierarchy4"/>
    <dgm:cxn modelId="{3218EDBD-DDE5-41D2-BCCD-CE5EE52A78D4}" type="presOf" srcId="{2A0272C6-ED1E-4FC8-BD49-53F68CE051D4}" destId="{B6F66837-62B6-4BCD-B250-CF58997F587E}" srcOrd="0" destOrd="0" presId="urn:microsoft.com/office/officeart/2005/8/layout/hierarchy4"/>
    <dgm:cxn modelId="{3FBDECD0-1F39-421E-A494-018C2E1AFD5E}" srcId="{2A0272C6-ED1E-4FC8-BD49-53F68CE051D4}" destId="{A1508199-784A-4DA9-BF74-D1AA4A5A33BB}" srcOrd="0" destOrd="0" parTransId="{4E96D3C2-9761-4617-BC71-525970FD033C}" sibTransId="{5EABD2FE-3E22-49F4-9E7F-1720D0651EE4}"/>
    <dgm:cxn modelId="{BF2581FD-8D31-4348-B28F-F4DB72C9673D}" type="presParOf" srcId="{B6F66837-62B6-4BCD-B250-CF58997F587E}" destId="{E47235E3-149D-4713-9D5A-96D140347974}" srcOrd="0" destOrd="0" presId="urn:microsoft.com/office/officeart/2005/8/layout/hierarchy4"/>
    <dgm:cxn modelId="{6FBEE416-B528-4182-92D7-925847621DB0}" type="presParOf" srcId="{E47235E3-149D-4713-9D5A-96D140347974}" destId="{FFF6E9BF-4B66-4DA1-BC96-F52E14CEDE1E}" srcOrd="0" destOrd="0" presId="urn:microsoft.com/office/officeart/2005/8/layout/hierarchy4"/>
    <dgm:cxn modelId="{64AEC6AF-386F-439F-836B-E53CA88B106A}" type="presParOf" srcId="{E47235E3-149D-4713-9D5A-96D140347974}" destId="{7ED5B1CC-39D3-46C4-8611-4A1BDBF473A3}" srcOrd="1"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4E2566F4-69AC-4A7D-ACA7-0C9A04B0364E}"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90100740-8143-40EF-9729-DEE36EC60040}"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7189351-0ACB-4AFA-A8E3-C277E576C37F}">
      <dgm:prSet/>
      <dgm:spPr/>
      <dgm:t>
        <a:bodyPr/>
        <a:lstStyle/>
        <a:p>
          <a:pPr rtl="1"/>
          <a:r>
            <a:rPr lang="ar-SA"/>
            <a:t>جس العضلة الماضغة: نفحص ارتكاز العضلة حيث يحدث الألم كعرض أساسي لاضطراب المفصل عند معظم المرضى 0 </a:t>
          </a:r>
          <a:endParaRPr lang="en-US"/>
        </a:p>
      </dgm:t>
    </dgm:pt>
    <dgm:pt modelId="{77404616-332F-41C5-BA47-7B9062F6A734}" type="parTrans" cxnId="{974DE82D-AF9D-43F6-935B-B95A622EA54C}">
      <dgm:prSet/>
      <dgm:spPr/>
      <dgm:t>
        <a:bodyPr/>
        <a:lstStyle/>
        <a:p>
          <a:pPr rtl="1"/>
          <a:endParaRPr lang="ar-SY"/>
        </a:p>
      </dgm:t>
    </dgm:pt>
    <dgm:pt modelId="{80C2F9A0-5F73-4E12-88EA-04D1CA8A19C9}" type="sibTrans" cxnId="{974DE82D-AF9D-43F6-935B-B95A622EA54C}">
      <dgm:prSet/>
      <dgm:spPr/>
      <dgm:t>
        <a:bodyPr/>
        <a:lstStyle/>
        <a:p>
          <a:pPr rtl="1"/>
          <a:endParaRPr lang="ar-SY"/>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 modelId="{D1FD23AB-7144-4463-B9F0-106749DA083F}" type="pres">
      <dgm:prSet presAssocID="{B7189351-0ACB-4AFA-A8E3-C277E576C37F}" presName="vertOne" presStyleCnt="0"/>
      <dgm:spPr/>
    </dgm:pt>
    <dgm:pt modelId="{CD7A3A50-B2B7-41A9-A130-9AEAE5A9070A}" type="pres">
      <dgm:prSet presAssocID="{B7189351-0ACB-4AFA-A8E3-C277E576C37F}" presName="txOne" presStyleLbl="node0" presStyleIdx="0" presStyleCnt="1">
        <dgm:presLayoutVars>
          <dgm:chPref val="3"/>
        </dgm:presLayoutVars>
      </dgm:prSet>
      <dgm:spPr/>
    </dgm:pt>
    <dgm:pt modelId="{DB5C28F5-9B34-4341-8381-F8932205ED2B}" type="pres">
      <dgm:prSet presAssocID="{B7189351-0ACB-4AFA-A8E3-C277E576C37F}" presName="horzOne" presStyleCnt="0"/>
      <dgm:spPr/>
    </dgm:pt>
  </dgm:ptLst>
  <dgm:cxnLst>
    <dgm:cxn modelId="{974DE82D-AF9D-43F6-935B-B95A622EA54C}" srcId="{2A0272C6-ED1E-4FC8-BD49-53F68CE051D4}" destId="{B7189351-0ACB-4AFA-A8E3-C277E576C37F}" srcOrd="0" destOrd="0" parTransId="{77404616-332F-41C5-BA47-7B9062F6A734}" sibTransId="{80C2F9A0-5F73-4E12-88EA-04D1CA8A19C9}"/>
    <dgm:cxn modelId="{D2D9F47F-B0D5-4459-A730-F30215648FA0}" type="presOf" srcId="{2A0272C6-ED1E-4FC8-BD49-53F68CE051D4}" destId="{B6F66837-62B6-4BCD-B250-CF58997F587E}" srcOrd="0" destOrd="0" presId="urn:microsoft.com/office/officeart/2005/8/layout/hierarchy4"/>
    <dgm:cxn modelId="{D96297D0-5EA7-4162-ABF6-79002E45E1F8}" type="presOf" srcId="{B7189351-0ACB-4AFA-A8E3-C277E576C37F}" destId="{CD7A3A50-B2B7-41A9-A130-9AEAE5A9070A}" srcOrd="0" destOrd="0" presId="urn:microsoft.com/office/officeart/2005/8/layout/hierarchy4"/>
    <dgm:cxn modelId="{1B25D63C-7E5B-419A-B1EF-C89809019304}" type="presParOf" srcId="{B6F66837-62B6-4BCD-B250-CF58997F587E}" destId="{D1FD23AB-7144-4463-B9F0-106749DA083F}" srcOrd="0" destOrd="0" presId="urn:microsoft.com/office/officeart/2005/8/layout/hierarchy4"/>
    <dgm:cxn modelId="{3D1E173C-CE06-42A2-B2F7-0698B07279A3}" type="presParOf" srcId="{D1FD23AB-7144-4463-B9F0-106749DA083F}" destId="{CD7A3A50-B2B7-41A9-A130-9AEAE5A9070A}" srcOrd="0" destOrd="0" presId="urn:microsoft.com/office/officeart/2005/8/layout/hierarchy4"/>
    <dgm:cxn modelId="{9156666A-C230-4CC0-8FC0-580E16571390}" type="presParOf" srcId="{D1FD23AB-7144-4463-B9F0-106749DA083F}" destId="{DB5C28F5-9B34-4341-8381-F8932205ED2B}" srcOrd="1"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445A98F5-AEAB-4A13-A0C8-247A9F41811D}"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CE160342-3678-4996-9302-1D3DA70310DA}"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55800505-FF3A-46B3-9A51-FFE0297A6695}">
      <dgm:prSet/>
      <dgm:spPr/>
      <dgm:t>
        <a:bodyPr/>
        <a:lstStyle/>
        <a:p>
          <a:pPr rtl="1"/>
          <a:r>
            <a:rPr lang="ar-SA" b="1" dirty="0"/>
            <a:t>يقسم جوف المفصل إلى قسمين : </a:t>
          </a:r>
          <a:endParaRPr lang="en-US" b="1" dirty="0"/>
        </a:p>
      </dgm:t>
    </dgm:pt>
    <dgm:pt modelId="{4757EE6C-2ACB-4F7F-9724-941CFD2E6448}" type="parTrans" cxnId="{E2EB37B0-E779-4DBA-82E4-5FC777E8CD69}">
      <dgm:prSet/>
      <dgm:spPr/>
      <dgm:t>
        <a:bodyPr/>
        <a:lstStyle/>
        <a:p>
          <a:pPr rtl="1"/>
          <a:endParaRPr lang="ar-SY" b="1"/>
        </a:p>
      </dgm:t>
    </dgm:pt>
    <dgm:pt modelId="{B4C51AD1-1CB1-4F56-8C68-5258832B7324}" type="sibTrans" cxnId="{E2EB37B0-E779-4DBA-82E4-5FC777E8CD69}">
      <dgm:prSet/>
      <dgm:spPr/>
      <dgm:t>
        <a:bodyPr/>
        <a:lstStyle/>
        <a:p>
          <a:pPr rtl="1"/>
          <a:endParaRPr lang="ar-SY" b="1"/>
        </a:p>
      </dgm:t>
    </dgm:pt>
    <dgm:pt modelId="{064E8F02-9432-4078-BE5B-4FB1D47CD743}">
      <dgm:prSet/>
      <dgm:spPr/>
      <dgm:t>
        <a:bodyPr/>
        <a:lstStyle/>
        <a:p>
          <a:pPr rtl="1"/>
          <a:r>
            <a:rPr lang="ar-SA" b="1"/>
            <a:t>القسم العلوي ( الشق المفصلي العلوي )</a:t>
          </a:r>
          <a:endParaRPr lang="en-US" b="1"/>
        </a:p>
      </dgm:t>
    </dgm:pt>
    <dgm:pt modelId="{7281598D-E68B-42CB-B62B-86F32C1FBFF3}" type="parTrans" cxnId="{0F9889D3-B602-4155-B7E4-67E1FD893DEE}">
      <dgm:prSet/>
      <dgm:spPr/>
      <dgm:t>
        <a:bodyPr/>
        <a:lstStyle/>
        <a:p>
          <a:pPr rtl="1"/>
          <a:endParaRPr lang="ar-SY" b="1"/>
        </a:p>
      </dgm:t>
    </dgm:pt>
    <dgm:pt modelId="{8E55FACF-D0E3-45E0-AB22-F5EE198B8C79}" type="sibTrans" cxnId="{0F9889D3-B602-4155-B7E4-67E1FD893DEE}">
      <dgm:prSet/>
      <dgm:spPr/>
      <dgm:t>
        <a:bodyPr/>
        <a:lstStyle/>
        <a:p>
          <a:pPr rtl="1"/>
          <a:endParaRPr lang="ar-SY" b="1"/>
        </a:p>
      </dgm:t>
    </dgm:pt>
    <dgm:pt modelId="{302EE324-924D-489B-B8A1-E1748960E6DB}">
      <dgm:prSet/>
      <dgm:spPr/>
      <dgm:t>
        <a:bodyPr/>
        <a:lstStyle/>
        <a:p>
          <a:pPr rtl="1"/>
          <a:r>
            <a:rPr lang="ar-SA" b="1"/>
            <a:t>القسم السفلي ( الشق المفصلي السفلي )</a:t>
          </a:r>
          <a:endParaRPr lang="en-US" b="1"/>
        </a:p>
      </dgm:t>
    </dgm:pt>
    <dgm:pt modelId="{692BFB11-D4A8-4465-9921-42CC0C240131}" type="parTrans" cxnId="{9B7FE521-C60E-4427-9DE7-478EDF791F22}">
      <dgm:prSet/>
      <dgm:spPr/>
      <dgm:t>
        <a:bodyPr/>
        <a:lstStyle/>
        <a:p>
          <a:pPr rtl="1"/>
          <a:endParaRPr lang="ar-SY" b="1"/>
        </a:p>
      </dgm:t>
    </dgm:pt>
    <dgm:pt modelId="{BFBF8B67-A8BF-4A42-A00E-A6342BBCA85A}" type="sibTrans" cxnId="{9B7FE521-C60E-4427-9DE7-478EDF791F22}">
      <dgm:prSet/>
      <dgm:spPr/>
      <dgm:t>
        <a:bodyPr/>
        <a:lstStyle/>
        <a:p>
          <a:pPr rtl="1"/>
          <a:endParaRPr lang="ar-SY" b="1"/>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 modelId="{FF1D2F26-9DEE-4E44-8827-046ADD9753C6}" type="pres">
      <dgm:prSet presAssocID="{55800505-FF3A-46B3-9A51-FFE0297A6695}" presName="vertOne" presStyleCnt="0"/>
      <dgm:spPr/>
    </dgm:pt>
    <dgm:pt modelId="{6B625538-6244-44C1-B834-D234F9444364}" type="pres">
      <dgm:prSet presAssocID="{55800505-FF3A-46B3-9A51-FFE0297A6695}" presName="txOne" presStyleLbl="node0" presStyleIdx="0" presStyleCnt="1">
        <dgm:presLayoutVars>
          <dgm:chPref val="3"/>
        </dgm:presLayoutVars>
      </dgm:prSet>
      <dgm:spPr/>
    </dgm:pt>
    <dgm:pt modelId="{DE0D68E3-9D6E-4757-A356-6B9D67FF1490}" type="pres">
      <dgm:prSet presAssocID="{55800505-FF3A-46B3-9A51-FFE0297A6695}" presName="parTransOne" presStyleCnt="0"/>
      <dgm:spPr/>
    </dgm:pt>
    <dgm:pt modelId="{BF93B2EB-50D9-44AA-AD65-EB404CA54DFC}" type="pres">
      <dgm:prSet presAssocID="{55800505-FF3A-46B3-9A51-FFE0297A6695}" presName="horzOne" presStyleCnt="0"/>
      <dgm:spPr/>
    </dgm:pt>
    <dgm:pt modelId="{C04CB761-575A-4CB4-A278-3B20BA9705A7}" type="pres">
      <dgm:prSet presAssocID="{064E8F02-9432-4078-BE5B-4FB1D47CD743}" presName="vertTwo" presStyleCnt="0"/>
      <dgm:spPr/>
    </dgm:pt>
    <dgm:pt modelId="{3575FCA1-8250-4B43-93E2-173D4A6AA30C}" type="pres">
      <dgm:prSet presAssocID="{064E8F02-9432-4078-BE5B-4FB1D47CD743}" presName="txTwo" presStyleLbl="node2" presStyleIdx="0" presStyleCnt="2">
        <dgm:presLayoutVars>
          <dgm:chPref val="3"/>
        </dgm:presLayoutVars>
      </dgm:prSet>
      <dgm:spPr/>
    </dgm:pt>
    <dgm:pt modelId="{FB1B1ABB-68B1-4D36-9426-9486B03B6595}" type="pres">
      <dgm:prSet presAssocID="{064E8F02-9432-4078-BE5B-4FB1D47CD743}" presName="horzTwo" presStyleCnt="0"/>
      <dgm:spPr/>
    </dgm:pt>
    <dgm:pt modelId="{659B4AFD-86DF-4D96-B654-D9F035BAE8FF}" type="pres">
      <dgm:prSet presAssocID="{8E55FACF-D0E3-45E0-AB22-F5EE198B8C79}" presName="sibSpaceTwo" presStyleCnt="0"/>
      <dgm:spPr/>
    </dgm:pt>
    <dgm:pt modelId="{1FD0A092-3C5A-4843-ABDD-05FAF8D0E213}" type="pres">
      <dgm:prSet presAssocID="{302EE324-924D-489B-B8A1-E1748960E6DB}" presName="vertTwo" presStyleCnt="0"/>
      <dgm:spPr/>
    </dgm:pt>
    <dgm:pt modelId="{D4E03685-9B8E-4E8A-A717-43A6B485E3A8}" type="pres">
      <dgm:prSet presAssocID="{302EE324-924D-489B-B8A1-E1748960E6DB}" presName="txTwo" presStyleLbl="node2" presStyleIdx="1" presStyleCnt="2">
        <dgm:presLayoutVars>
          <dgm:chPref val="3"/>
        </dgm:presLayoutVars>
      </dgm:prSet>
      <dgm:spPr/>
    </dgm:pt>
    <dgm:pt modelId="{A712CE02-CCFF-42BC-9778-2E60EE8E8372}" type="pres">
      <dgm:prSet presAssocID="{302EE324-924D-489B-B8A1-E1748960E6DB}" presName="horzTwo" presStyleCnt="0"/>
      <dgm:spPr/>
    </dgm:pt>
  </dgm:ptLst>
  <dgm:cxnLst>
    <dgm:cxn modelId="{036F5C15-DEF8-49E4-939E-C87B8FCF308E}" type="presOf" srcId="{302EE324-924D-489B-B8A1-E1748960E6DB}" destId="{D4E03685-9B8E-4E8A-A717-43A6B485E3A8}" srcOrd="0" destOrd="0" presId="urn:microsoft.com/office/officeart/2005/8/layout/hierarchy4"/>
    <dgm:cxn modelId="{9B7FE521-C60E-4427-9DE7-478EDF791F22}" srcId="{55800505-FF3A-46B3-9A51-FFE0297A6695}" destId="{302EE324-924D-489B-B8A1-E1748960E6DB}" srcOrd="1" destOrd="0" parTransId="{692BFB11-D4A8-4465-9921-42CC0C240131}" sibTransId="{BFBF8B67-A8BF-4A42-A00E-A6342BBCA85A}"/>
    <dgm:cxn modelId="{FD1CBD28-78B2-416F-95DA-C10B38055AB6}" type="presOf" srcId="{2A0272C6-ED1E-4FC8-BD49-53F68CE051D4}" destId="{B6F66837-62B6-4BCD-B250-CF58997F587E}" srcOrd="0" destOrd="0" presId="urn:microsoft.com/office/officeart/2005/8/layout/hierarchy4"/>
    <dgm:cxn modelId="{2FB69B92-23E3-44A8-948F-A1D9416ECA6F}" type="presOf" srcId="{064E8F02-9432-4078-BE5B-4FB1D47CD743}" destId="{3575FCA1-8250-4B43-93E2-173D4A6AA30C}" srcOrd="0" destOrd="0" presId="urn:microsoft.com/office/officeart/2005/8/layout/hierarchy4"/>
    <dgm:cxn modelId="{E2EB37B0-E779-4DBA-82E4-5FC777E8CD69}" srcId="{2A0272C6-ED1E-4FC8-BD49-53F68CE051D4}" destId="{55800505-FF3A-46B3-9A51-FFE0297A6695}" srcOrd="0" destOrd="0" parTransId="{4757EE6C-2ACB-4F7F-9724-941CFD2E6448}" sibTransId="{B4C51AD1-1CB1-4F56-8C68-5258832B7324}"/>
    <dgm:cxn modelId="{0F9889D3-B602-4155-B7E4-67E1FD893DEE}" srcId="{55800505-FF3A-46B3-9A51-FFE0297A6695}" destId="{064E8F02-9432-4078-BE5B-4FB1D47CD743}" srcOrd="0" destOrd="0" parTransId="{7281598D-E68B-42CB-B62B-86F32C1FBFF3}" sibTransId="{8E55FACF-D0E3-45E0-AB22-F5EE198B8C79}"/>
    <dgm:cxn modelId="{6E756CE2-6AC2-46AB-9870-190D85EF3E0B}" type="presOf" srcId="{55800505-FF3A-46B3-9A51-FFE0297A6695}" destId="{6B625538-6244-44C1-B834-D234F9444364}" srcOrd="0" destOrd="0" presId="urn:microsoft.com/office/officeart/2005/8/layout/hierarchy4"/>
    <dgm:cxn modelId="{8F2DCA99-5BED-4874-92AB-905D07625BB4}" type="presParOf" srcId="{B6F66837-62B6-4BCD-B250-CF58997F587E}" destId="{FF1D2F26-9DEE-4E44-8827-046ADD9753C6}" srcOrd="0" destOrd="0" presId="urn:microsoft.com/office/officeart/2005/8/layout/hierarchy4"/>
    <dgm:cxn modelId="{CCAED909-56A1-46C0-8FA4-0FE8CE795CF9}" type="presParOf" srcId="{FF1D2F26-9DEE-4E44-8827-046ADD9753C6}" destId="{6B625538-6244-44C1-B834-D234F9444364}" srcOrd="0" destOrd="0" presId="urn:microsoft.com/office/officeart/2005/8/layout/hierarchy4"/>
    <dgm:cxn modelId="{BB6732A1-3759-400A-A96E-7C8CEE31C14D}" type="presParOf" srcId="{FF1D2F26-9DEE-4E44-8827-046ADD9753C6}" destId="{DE0D68E3-9D6E-4757-A356-6B9D67FF1490}" srcOrd="1" destOrd="0" presId="urn:microsoft.com/office/officeart/2005/8/layout/hierarchy4"/>
    <dgm:cxn modelId="{3BD94108-F904-4E5B-A073-27F8B2B1A641}" type="presParOf" srcId="{FF1D2F26-9DEE-4E44-8827-046ADD9753C6}" destId="{BF93B2EB-50D9-44AA-AD65-EB404CA54DFC}" srcOrd="2" destOrd="0" presId="urn:microsoft.com/office/officeart/2005/8/layout/hierarchy4"/>
    <dgm:cxn modelId="{EA38FE60-C495-458C-92BD-A4A7833D3CF9}" type="presParOf" srcId="{BF93B2EB-50D9-44AA-AD65-EB404CA54DFC}" destId="{C04CB761-575A-4CB4-A278-3B20BA9705A7}" srcOrd="0" destOrd="0" presId="urn:microsoft.com/office/officeart/2005/8/layout/hierarchy4"/>
    <dgm:cxn modelId="{086AFE36-2D74-4380-A91F-7C50FEFB1829}" type="presParOf" srcId="{C04CB761-575A-4CB4-A278-3B20BA9705A7}" destId="{3575FCA1-8250-4B43-93E2-173D4A6AA30C}" srcOrd="0" destOrd="0" presId="urn:microsoft.com/office/officeart/2005/8/layout/hierarchy4"/>
    <dgm:cxn modelId="{4511BCA1-03B0-4847-917F-334F2F9E8FD3}" type="presParOf" srcId="{C04CB761-575A-4CB4-A278-3B20BA9705A7}" destId="{FB1B1ABB-68B1-4D36-9426-9486B03B6595}" srcOrd="1" destOrd="0" presId="urn:microsoft.com/office/officeart/2005/8/layout/hierarchy4"/>
    <dgm:cxn modelId="{AC4692B2-827C-43D5-958D-CA4F166206C0}" type="presParOf" srcId="{BF93B2EB-50D9-44AA-AD65-EB404CA54DFC}" destId="{659B4AFD-86DF-4D96-B654-D9F035BAE8FF}" srcOrd="1" destOrd="0" presId="urn:microsoft.com/office/officeart/2005/8/layout/hierarchy4"/>
    <dgm:cxn modelId="{EA521ED4-80AD-418C-8AEA-5C30D0D92C45}" type="presParOf" srcId="{BF93B2EB-50D9-44AA-AD65-EB404CA54DFC}" destId="{1FD0A092-3C5A-4843-ABDD-05FAF8D0E213}" srcOrd="2" destOrd="0" presId="urn:microsoft.com/office/officeart/2005/8/layout/hierarchy4"/>
    <dgm:cxn modelId="{356C7021-BB90-4066-AFD8-66AB64F5A747}" type="presParOf" srcId="{1FD0A092-3C5A-4843-ABDD-05FAF8D0E213}" destId="{D4E03685-9B8E-4E8A-A717-43A6B485E3A8}" srcOrd="0" destOrd="0" presId="urn:microsoft.com/office/officeart/2005/8/layout/hierarchy4"/>
    <dgm:cxn modelId="{91E2C971-4C03-4A2A-8DF8-73C2EB12E4D6}" type="presParOf" srcId="{1FD0A092-3C5A-4843-ABDD-05FAF8D0E213}" destId="{A712CE02-CCFF-42BC-9778-2E60EE8E8372}" srcOrd="1"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78B5B3A2-71D7-4B43-8BC0-13696981ED44}"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A51CC340-C6A1-4F96-B291-AC137B2DAAE5}"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BC4C0D3E-1B1E-4A01-8F35-1C595EDBE8BF}"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EE5076AB-B0DD-44CE-BD0C-BA3BAC0F1B58}"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B39AFBDD-4BB0-429B-AB55-4F3C60F8D758}"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0272C6-ED1E-4FC8-BD49-53F68CE051D4}" type="doc">
      <dgm:prSet loTypeId="urn:microsoft.com/office/officeart/2005/8/layout/hierarchy4" loCatId="list" qsTypeId="urn:microsoft.com/office/officeart/2005/8/quickstyle/3d1" qsCatId="3D" csTypeId="urn:microsoft.com/office/officeart/2005/8/colors/accent0_3" csCatId="mainScheme" phldr="1"/>
      <dgm:spPr/>
      <dgm:t>
        <a:bodyPr/>
        <a:lstStyle/>
        <a:p>
          <a:pPr rtl="1"/>
          <a:endParaRPr lang="ar-SA"/>
        </a:p>
      </dgm:t>
    </dgm:pt>
    <dgm:pt modelId="{B6F66837-62B6-4BCD-B250-CF58997F587E}" type="pres">
      <dgm:prSet presAssocID="{2A0272C6-ED1E-4FC8-BD49-53F68CE051D4}" presName="Name0" presStyleCnt="0">
        <dgm:presLayoutVars>
          <dgm:chPref val="1"/>
          <dgm:dir/>
          <dgm:animOne val="branch"/>
          <dgm:animLvl val="lvl"/>
          <dgm:resizeHandles/>
        </dgm:presLayoutVars>
      </dgm:prSet>
      <dgm:spPr/>
    </dgm:pt>
  </dgm:ptLst>
  <dgm:cxnLst>
    <dgm:cxn modelId="{D907298C-A29D-4DFC-8216-8E080AA82D77}" type="presOf" srcId="{2A0272C6-ED1E-4FC8-BD49-53F68CE051D4}" destId="{B6F66837-62B6-4BCD-B250-CF58997F587E}" srcOrd="0" destOrd="0" presId="urn:microsoft.com/office/officeart/2005/8/layout/hierarchy4"/>
  </dgm:cxnLst>
  <dgm:bg>
    <a:noFill/>
    <a:effectLst>
      <a:outerShdw blurRad="50800" dist="50800" dir="18600000" algn="ctr" rotWithShape="0">
        <a:schemeClr val="bg1">
          <a:alpha val="60000"/>
        </a:schemeClr>
      </a:outerShdw>
    </a:effectLst>
  </dgm:bg>
  <dgm:whole>
    <a:ln w="139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6E9BF-4B66-4DA1-BC96-F52E14CEDE1E}">
      <dsp:nvSpPr>
        <dsp:cNvPr id="0" name=""/>
        <dsp:cNvSpPr/>
      </dsp:nvSpPr>
      <dsp:spPr>
        <a:xfrm>
          <a:off x="4464" y="0"/>
          <a:ext cx="9135069" cy="1113181"/>
        </a:xfrm>
        <a:prstGeom prst="roundRect">
          <a:avLst>
            <a:gd name="adj" fmla="val 10000"/>
          </a:avLst>
        </a:prstGeom>
        <a:solidFill>
          <a:schemeClr val="tx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altLang="en-US" sz="2800" b="1" kern="1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الفحص السريري </a:t>
          </a:r>
          <a:r>
            <a:rPr lang="ar-SA" altLang="en-US" sz="2800" b="1" kern="120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الوظيفي للمفصل</a:t>
          </a:r>
          <a:endParaRPr lang="en-US" altLang="en-US" sz="2800" b="1" kern="1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a:p>
          <a:pPr marL="0" lvl="0" indent="0" algn="ctr" defTabSz="1244600" rtl="1">
            <a:lnSpc>
              <a:spcPct val="90000"/>
            </a:lnSpc>
            <a:spcBef>
              <a:spcPct val="0"/>
            </a:spcBef>
            <a:spcAft>
              <a:spcPct val="35000"/>
            </a:spcAft>
            <a:buNone/>
          </a:pPr>
          <a:endParaRPr lang="en-US" altLang="en-US" sz="2800" b="1" kern="1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dsp:txBody>
      <dsp:txXfrm>
        <a:off x="37068" y="32604"/>
        <a:ext cx="9069861" cy="10479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3A50-B2B7-41A9-A130-9AEAE5A9070A}">
      <dsp:nvSpPr>
        <dsp:cNvPr id="0" name=""/>
        <dsp:cNvSpPr/>
      </dsp:nvSpPr>
      <dsp:spPr>
        <a:xfrm>
          <a:off x="0" y="0"/>
          <a:ext cx="9143999" cy="111318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ar-SA" sz="3000" kern="1200"/>
            <a:t>جس العضلة الماضغة: نفحص ارتكاز العضلة حيث يحدث الألم كعرض أساسي لاضطراب المفصل عند معظم المرضى 0 </a:t>
          </a:r>
          <a:endParaRPr lang="en-US" sz="3000" kern="1200"/>
        </a:p>
      </dsp:txBody>
      <dsp:txXfrm>
        <a:off x="32604" y="32604"/>
        <a:ext cx="9078791" cy="10479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25538-6244-44C1-B834-D234F9444364}">
      <dsp:nvSpPr>
        <dsp:cNvPr id="0" name=""/>
        <dsp:cNvSpPr/>
      </dsp:nvSpPr>
      <dsp:spPr>
        <a:xfrm>
          <a:off x="3375" y="347"/>
          <a:ext cx="9137248" cy="45222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b="1" kern="1200" dirty="0"/>
            <a:t>يقسم جوف المفصل إلى قسمين : </a:t>
          </a:r>
          <a:endParaRPr lang="en-US" sz="1900" b="1" kern="1200" dirty="0"/>
        </a:p>
      </dsp:txBody>
      <dsp:txXfrm>
        <a:off x="16620" y="13592"/>
        <a:ext cx="9110758" cy="425739"/>
      </dsp:txXfrm>
    </dsp:sp>
    <dsp:sp modelId="{3575FCA1-8250-4B43-93E2-173D4A6AA30C}">
      <dsp:nvSpPr>
        <dsp:cNvPr id="0" name=""/>
        <dsp:cNvSpPr/>
      </dsp:nvSpPr>
      <dsp:spPr>
        <a:xfrm>
          <a:off x="3375" y="660603"/>
          <a:ext cx="4384476" cy="45222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b="1" kern="1200"/>
            <a:t>القسم العلوي ( الشق المفصلي العلوي )</a:t>
          </a:r>
          <a:endParaRPr lang="en-US" sz="1900" b="1" kern="1200"/>
        </a:p>
      </dsp:txBody>
      <dsp:txXfrm>
        <a:off x="16620" y="673848"/>
        <a:ext cx="4357986" cy="425739"/>
      </dsp:txXfrm>
    </dsp:sp>
    <dsp:sp modelId="{D4E03685-9B8E-4E8A-A717-43A6B485E3A8}">
      <dsp:nvSpPr>
        <dsp:cNvPr id="0" name=""/>
        <dsp:cNvSpPr/>
      </dsp:nvSpPr>
      <dsp:spPr>
        <a:xfrm>
          <a:off x="4756147" y="660603"/>
          <a:ext cx="4384476" cy="45222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b="1" kern="1200"/>
            <a:t>القسم السفلي ( الشق المفصلي السفلي )</a:t>
          </a:r>
          <a:endParaRPr lang="en-US" sz="1900" b="1" kern="1200"/>
        </a:p>
      </dsp:txBody>
      <dsp:txXfrm>
        <a:off x="4769392" y="673848"/>
        <a:ext cx="4357986" cy="425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19C44-19C0-4859-BF27-9578A8FEBC4D}" type="datetimeFigureOut">
              <a:rPr lang="en-US" smtClean="0"/>
              <a:pPr/>
              <a:t>6/9/2021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20B8C-94DA-4583-BC3C-AD2A4D2CF3B4}" type="slidenum">
              <a:rPr lang="en-US" smtClean="0"/>
              <a:pPr/>
              <a:t>‹#›</a:t>
            </a:fld>
            <a:endParaRPr lang="en-US"/>
          </a:p>
        </p:txBody>
      </p:sp>
    </p:spTree>
    <p:extLst>
      <p:ext uri="{BB962C8B-B14F-4D97-AF65-F5344CB8AC3E}">
        <p14:creationId xmlns:p14="http://schemas.microsoft.com/office/powerpoint/2010/main" val="3391598441"/>
      </p:ext>
    </p:extLst>
  </p:cSld>
  <p:clrMap bg1="lt1" tx1="dk1" bg2="lt2" tx2="dk2" accent1="accent1" accent2="accent2" accent3="accent3" accent4="accent4" accent5="accent5" accent6="accent6" hlink="hlink" folHlink="folHlink"/>
  <p:notesStyle>
    <a:lvl1pPr marL="0" algn="l" defTabSz="724684" rtl="0" eaLnBrk="1" latinLnBrk="0" hangingPunct="1">
      <a:defRPr sz="1000" kern="1200">
        <a:solidFill>
          <a:schemeClr val="tx1"/>
        </a:solidFill>
        <a:latin typeface="+mn-lt"/>
        <a:ea typeface="+mn-ea"/>
        <a:cs typeface="+mn-cs"/>
      </a:defRPr>
    </a:lvl1pPr>
    <a:lvl2pPr marL="362342" algn="l" defTabSz="724684" rtl="0" eaLnBrk="1" latinLnBrk="0" hangingPunct="1">
      <a:defRPr sz="1000" kern="1200">
        <a:solidFill>
          <a:schemeClr val="tx1"/>
        </a:solidFill>
        <a:latin typeface="+mn-lt"/>
        <a:ea typeface="+mn-ea"/>
        <a:cs typeface="+mn-cs"/>
      </a:defRPr>
    </a:lvl2pPr>
    <a:lvl3pPr marL="724684" algn="l" defTabSz="724684" rtl="0" eaLnBrk="1" latinLnBrk="0" hangingPunct="1">
      <a:defRPr sz="1000" kern="1200">
        <a:solidFill>
          <a:schemeClr val="tx1"/>
        </a:solidFill>
        <a:latin typeface="+mn-lt"/>
        <a:ea typeface="+mn-ea"/>
        <a:cs typeface="+mn-cs"/>
      </a:defRPr>
    </a:lvl3pPr>
    <a:lvl4pPr marL="1087026" algn="l" defTabSz="724684" rtl="0" eaLnBrk="1" latinLnBrk="0" hangingPunct="1">
      <a:defRPr sz="1000" kern="1200">
        <a:solidFill>
          <a:schemeClr val="tx1"/>
        </a:solidFill>
        <a:latin typeface="+mn-lt"/>
        <a:ea typeface="+mn-ea"/>
        <a:cs typeface="+mn-cs"/>
      </a:defRPr>
    </a:lvl4pPr>
    <a:lvl5pPr marL="1449367" algn="l" defTabSz="724684" rtl="0" eaLnBrk="1" latinLnBrk="0" hangingPunct="1">
      <a:defRPr sz="1000" kern="1200">
        <a:solidFill>
          <a:schemeClr val="tx1"/>
        </a:solidFill>
        <a:latin typeface="+mn-lt"/>
        <a:ea typeface="+mn-ea"/>
        <a:cs typeface="+mn-cs"/>
      </a:defRPr>
    </a:lvl5pPr>
    <a:lvl6pPr marL="1811710" algn="l" defTabSz="724684" rtl="0" eaLnBrk="1" latinLnBrk="0" hangingPunct="1">
      <a:defRPr sz="1000" kern="1200">
        <a:solidFill>
          <a:schemeClr val="tx1"/>
        </a:solidFill>
        <a:latin typeface="+mn-lt"/>
        <a:ea typeface="+mn-ea"/>
        <a:cs typeface="+mn-cs"/>
      </a:defRPr>
    </a:lvl6pPr>
    <a:lvl7pPr marL="2174052" algn="l" defTabSz="724684" rtl="0" eaLnBrk="1" latinLnBrk="0" hangingPunct="1">
      <a:defRPr sz="1000" kern="1200">
        <a:solidFill>
          <a:schemeClr val="tx1"/>
        </a:solidFill>
        <a:latin typeface="+mn-lt"/>
        <a:ea typeface="+mn-ea"/>
        <a:cs typeface="+mn-cs"/>
      </a:defRPr>
    </a:lvl7pPr>
    <a:lvl8pPr marL="2536393" algn="l" defTabSz="724684" rtl="0" eaLnBrk="1" latinLnBrk="0" hangingPunct="1">
      <a:defRPr sz="1000" kern="1200">
        <a:solidFill>
          <a:schemeClr val="tx1"/>
        </a:solidFill>
        <a:latin typeface="+mn-lt"/>
        <a:ea typeface="+mn-ea"/>
        <a:cs typeface="+mn-cs"/>
      </a:defRPr>
    </a:lvl8pPr>
    <a:lvl9pPr marL="2898736" algn="l" defTabSz="72468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2</a:t>
            </a:fld>
            <a:endParaRPr lang="ar-SY" dirty="0"/>
          </a:p>
        </p:txBody>
      </p:sp>
    </p:spTree>
    <p:extLst>
      <p:ext uri="{BB962C8B-B14F-4D97-AF65-F5344CB8AC3E}">
        <p14:creationId xmlns:p14="http://schemas.microsoft.com/office/powerpoint/2010/main" val="259335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11</a:t>
            </a:fld>
            <a:endParaRPr lang="ar-SY" dirty="0"/>
          </a:p>
        </p:txBody>
      </p:sp>
    </p:spTree>
    <p:extLst>
      <p:ext uri="{BB962C8B-B14F-4D97-AF65-F5344CB8AC3E}">
        <p14:creationId xmlns:p14="http://schemas.microsoft.com/office/powerpoint/2010/main" val="200541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12</a:t>
            </a:fld>
            <a:endParaRPr lang="ar-SY" dirty="0"/>
          </a:p>
        </p:txBody>
      </p:sp>
    </p:spTree>
    <p:extLst>
      <p:ext uri="{BB962C8B-B14F-4D97-AF65-F5344CB8AC3E}">
        <p14:creationId xmlns:p14="http://schemas.microsoft.com/office/powerpoint/2010/main" val="1580661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13</a:t>
            </a:fld>
            <a:endParaRPr lang="ar-SY" dirty="0"/>
          </a:p>
        </p:txBody>
      </p:sp>
    </p:spTree>
    <p:extLst>
      <p:ext uri="{BB962C8B-B14F-4D97-AF65-F5344CB8AC3E}">
        <p14:creationId xmlns:p14="http://schemas.microsoft.com/office/powerpoint/2010/main" val="87401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14</a:t>
            </a:fld>
            <a:endParaRPr lang="ar-SY" dirty="0"/>
          </a:p>
        </p:txBody>
      </p:sp>
    </p:spTree>
    <p:extLst>
      <p:ext uri="{BB962C8B-B14F-4D97-AF65-F5344CB8AC3E}">
        <p14:creationId xmlns:p14="http://schemas.microsoft.com/office/powerpoint/2010/main" val="27809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15</a:t>
            </a:fld>
            <a:endParaRPr lang="ar-SY" dirty="0"/>
          </a:p>
        </p:txBody>
      </p:sp>
    </p:spTree>
    <p:extLst>
      <p:ext uri="{BB962C8B-B14F-4D97-AF65-F5344CB8AC3E}">
        <p14:creationId xmlns:p14="http://schemas.microsoft.com/office/powerpoint/2010/main" val="346893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A01968C-2676-4BE6-9AD2-22B81BBC5207}" type="slidenum">
              <a:rPr lang="ar-SA"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172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38</a:t>
            </a:fld>
            <a:endParaRPr lang="ar-SY" dirty="0"/>
          </a:p>
        </p:txBody>
      </p:sp>
    </p:spTree>
    <p:extLst>
      <p:ext uri="{BB962C8B-B14F-4D97-AF65-F5344CB8AC3E}">
        <p14:creationId xmlns:p14="http://schemas.microsoft.com/office/powerpoint/2010/main" val="290996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3</a:t>
            </a:fld>
            <a:endParaRPr lang="ar-SY" dirty="0"/>
          </a:p>
        </p:txBody>
      </p:sp>
    </p:spTree>
    <p:extLst>
      <p:ext uri="{BB962C8B-B14F-4D97-AF65-F5344CB8AC3E}">
        <p14:creationId xmlns:p14="http://schemas.microsoft.com/office/powerpoint/2010/main" val="210405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4</a:t>
            </a:fld>
            <a:endParaRPr lang="ar-SY" dirty="0"/>
          </a:p>
        </p:txBody>
      </p:sp>
    </p:spTree>
    <p:extLst>
      <p:ext uri="{BB962C8B-B14F-4D97-AF65-F5344CB8AC3E}">
        <p14:creationId xmlns:p14="http://schemas.microsoft.com/office/powerpoint/2010/main" val="25411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5</a:t>
            </a:fld>
            <a:endParaRPr lang="ar-SY" dirty="0"/>
          </a:p>
        </p:txBody>
      </p:sp>
    </p:spTree>
    <p:extLst>
      <p:ext uri="{BB962C8B-B14F-4D97-AF65-F5344CB8AC3E}">
        <p14:creationId xmlns:p14="http://schemas.microsoft.com/office/powerpoint/2010/main" val="232225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6</a:t>
            </a:fld>
            <a:endParaRPr lang="ar-SY" dirty="0"/>
          </a:p>
        </p:txBody>
      </p:sp>
    </p:spTree>
    <p:extLst>
      <p:ext uri="{BB962C8B-B14F-4D97-AF65-F5344CB8AC3E}">
        <p14:creationId xmlns:p14="http://schemas.microsoft.com/office/powerpoint/2010/main" val="424860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7</a:t>
            </a:fld>
            <a:endParaRPr lang="ar-SY" dirty="0"/>
          </a:p>
        </p:txBody>
      </p:sp>
    </p:spTree>
    <p:extLst>
      <p:ext uri="{BB962C8B-B14F-4D97-AF65-F5344CB8AC3E}">
        <p14:creationId xmlns:p14="http://schemas.microsoft.com/office/powerpoint/2010/main" val="184982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8</a:t>
            </a:fld>
            <a:endParaRPr lang="ar-SY" dirty="0"/>
          </a:p>
        </p:txBody>
      </p:sp>
    </p:spTree>
    <p:extLst>
      <p:ext uri="{BB962C8B-B14F-4D97-AF65-F5344CB8AC3E}">
        <p14:creationId xmlns:p14="http://schemas.microsoft.com/office/powerpoint/2010/main" val="289761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9</a:t>
            </a:fld>
            <a:endParaRPr lang="ar-SY" dirty="0"/>
          </a:p>
        </p:txBody>
      </p:sp>
    </p:spTree>
    <p:extLst>
      <p:ext uri="{BB962C8B-B14F-4D97-AF65-F5344CB8AC3E}">
        <p14:creationId xmlns:p14="http://schemas.microsoft.com/office/powerpoint/2010/main" val="317664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A5FB0C99-8C19-40C2-8480-C4F15B8D0D50}" type="slidenum">
              <a:rPr lang="ar-SY" smtClean="0"/>
              <a:pPr/>
              <a:t>10</a:t>
            </a:fld>
            <a:endParaRPr lang="ar-SY" dirty="0"/>
          </a:p>
        </p:txBody>
      </p:sp>
    </p:spTree>
    <p:extLst>
      <p:ext uri="{BB962C8B-B14F-4D97-AF65-F5344CB8AC3E}">
        <p14:creationId xmlns:p14="http://schemas.microsoft.com/office/powerpoint/2010/main" val="79579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a:t>انقر لتحرير نمط العنوان الرئيسي</a:t>
            </a:r>
            <a:endParaRPr lang="ar-SY"/>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ar-SA"/>
              <a:t>انقر لتحرير نمط العنوان الثانوي الرئيسي</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768A52-332B-4DA7-81E4-662821E676A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8511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314200-BEA4-432F-BFB0-2616DD50300B}"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240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DC016A-B89A-4B87-839B-0CC888A7EE1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7970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88E6-A773-45F9-8AEB-FC2632CC3AA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327FFF0-9C00-41B4-8C3A-64EECE0EC2D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987AC1-5D95-4D5D-9E51-096B44C971E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5EFF4FE-F848-4694-93C2-E8122A4F4EAE}"/>
              </a:ext>
            </a:extLst>
          </p:cNvPr>
          <p:cNvSpPr>
            <a:spLocks noGrp="1"/>
          </p:cNvSpPr>
          <p:nvPr>
            <p:ph type="ftr" sz="quarter" idx="11"/>
          </p:nvPr>
        </p:nvSpPr>
        <p:spPr/>
        <p:txBody>
          <a:bodyPr/>
          <a:lstStyle/>
          <a:p>
            <a:r>
              <a:rPr lang="en-US"/>
              <a:t>Prof. M. Yossef &amp;  Dr.A.k. Hasan       </a:t>
            </a:r>
          </a:p>
        </p:txBody>
      </p:sp>
      <p:sp>
        <p:nvSpPr>
          <p:cNvPr id="6" name="Slide Number Placeholder 5">
            <a:extLst>
              <a:ext uri="{FF2B5EF4-FFF2-40B4-BE49-F238E27FC236}">
                <a16:creationId xmlns:a16="http://schemas.microsoft.com/office/drawing/2014/main" id="{8943B0DC-8BE8-47ED-90EE-7107AD46B0C2}"/>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10043286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E525-D27D-4FC4-8E9A-48C459F4E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459B05-9A98-4163-9AD8-7448E9E4E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4C153-26C5-4FF8-8106-E0813E9611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33B28B-68DD-46B7-8A7C-74DC71215CA6}"/>
              </a:ext>
            </a:extLst>
          </p:cNvPr>
          <p:cNvSpPr>
            <a:spLocks noGrp="1"/>
          </p:cNvSpPr>
          <p:nvPr>
            <p:ph type="ftr" sz="quarter" idx="11"/>
          </p:nvPr>
        </p:nvSpPr>
        <p:spPr/>
        <p:txBody>
          <a:bodyPr/>
          <a:lstStyle/>
          <a:p>
            <a:r>
              <a:rPr lang="en-US"/>
              <a:t>Prof. M. Yossef &amp;  Dr.A.k. Hasan       </a:t>
            </a:r>
          </a:p>
        </p:txBody>
      </p:sp>
      <p:sp>
        <p:nvSpPr>
          <p:cNvPr id="6" name="Slide Number Placeholder 5">
            <a:extLst>
              <a:ext uri="{FF2B5EF4-FFF2-40B4-BE49-F238E27FC236}">
                <a16:creationId xmlns:a16="http://schemas.microsoft.com/office/drawing/2014/main" id="{153EBC29-38DD-468B-882E-19C03AFA4718}"/>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92191733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FAFE-9E70-45A4-9025-B1717EA1372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7E963B-49EA-47CA-8F84-089010BCA54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3DFDD-4A60-42EC-BDED-516FFA165D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FB977E-4E71-4E5D-B9E1-552D07C4AEA3}"/>
              </a:ext>
            </a:extLst>
          </p:cNvPr>
          <p:cNvSpPr>
            <a:spLocks noGrp="1"/>
          </p:cNvSpPr>
          <p:nvPr>
            <p:ph type="ftr" sz="quarter" idx="11"/>
          </p:nvPr>
        </p:nvSpPr>
        <p:spPr/>
        <p:txBody>
          <a:bodyPr/>
          <a:lstStyle/>
          <a:p>
            <a:r>
              <a:rPr lang="en-US"/>
              <a:t>Prof. M. Yossef &amp;  Dr.A.k. Hasan       </a:t>
            </a:r>
          </a:p>
        </p:txBody>
      </p:sp>
      <p:sp>
        <p:nvSpPr>
          <p:cNvPr id="6" name="Slide Number Placeholder 5">
            <a:extLst>
              <a:ext uri="{FF2B5EF4-FFF2-40B4-BE49-F238E27FC236}">
                <a16:creationId xmlns:a16="http://schemas.microsoft.com/office/drawing/2014/main" id="{58B45EFE-86CE-4DD7-B79B-7F61D2A42D2B}"/>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78262790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F5C1-43FE-4400-BF0B-3FC7EA316E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C96E4F-F826-4F23-8399-B1AD4B87B7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E68265-B8D2-4667-9878-1270AFA5D8B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65C847-1B61-4668-ABF6-7D7721F88F2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310AC38-3612-4F04-9B34-D7BB02E0FEDE}"/>
              </a:ext>
            </a:extLst>
          </p:cNvPr>
          <p:cNvSpPr>
            <a:spLocks noGrp="1"/>
          </p:cNvSpPr>
          <p:nvPr>
            <p:ph type="ftr" sz="quarter" idx="11"/>
          </p:nvPr>
        </p:nvSpPr>
        <p:spPr/>
        <p:txBody>
          <a:bodyPr/>
          <a:lstStyle/>
          <a:p>
            <a:r>
              <a:rPr lang="en-US"/>
              <a:t>Prof. M. Yossef &amp;  Dr.A.k. Hasan       </a:t>
            </a:r>
          </a:p>
        </p:txBody>
      </p:sp>
      <p:sp>
        <p:nvSpPr>
          <p:cNvPr id="7" name="Slide Number Placeholder 6">
            <a:extLst>
              <a:ext uri="{FF2B5EF4-FFF2-40B4-BE49-F238E27FC236}">
                <a16:creationId xmlns:a16="http://schemas.microsoft.com/office/drawing/2014/main" id="{61CFB097-F8CC-47ED-9E73-C23A22C908CA}"/>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177222207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9FF2-4EE8-48A2-B3BA-07E15F582161}"/>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176A57-FA10-4D81-8B76-77C10912839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71841-F781-4698-9811-2C43FE7A747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AB0984-58BC-4801-B968-4E052737366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F6FCE2B-0090-463C-BEFF-35B57645852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694918-D2E3-4B6D-8490-CBD13EAB1F7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5ED06E-52BD-4DB0-96E3-307C52653589}"/>
              </a:ext>
            </a:extLst>
          </p:cNvPr>
          <p:cNvSpPr>
            <a:spLocks noGrp="1"/>
          </p:cNvSpPr>
          <p:nvPr>
            <p:ph type="ftr" sz="quarter" idx="11"/>
          </p:nvPr>
        </p:nvSpPr>
        <p:spPr/>
        <p:txBody>
          <a:bodyPr/>
          <a:lstStyle/>
          <a:p>
            <a:r>
              <a:rPr lang="en-US"/>
              <a:t>Prof. M. Yossef &amp;  Dr.A.k. Hasan       </a:t>
            </a:r>
          </a:p>
        </p:txBody>
      </p:sp>
      <p:sp>
        <p:nvSpPr>
          <p:cNvPr id="9" name="Slide Number Placeholder 8">
            <a:extLst>
              <a:ext uri="{FF2B5EF4-FFF2-40B4-BE49-F238E27FC236}">
                <a16:creationId xmlns:a16="http://schemas.microsoft.com/office/drawing/2014/main" id="{032AB11D-D2AA-4A99-A410-03CE2CAA0FD6}"/>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95110607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F98F-3D3D-4387-AC8D-41ABFEEC39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DBD171-C1D4-4CD1-BF55-F9470E667B8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9A589E5-6127-4A1C-A33D-40DDAA07C30C}"/>
              </a:ext>
            </a:extLst>
          </p:cNvPr>
          <p:cNvSpPr>
            <a:spLocks noGrp="1"/>
          </p:cNvSpPr>
          <p:nvPr>
            <p:ph type="ftr" sz="quarter" idx="11"/>
          </p:nvPr>
        </p:nvSpPr>
        <p:spPr/>
        <p:txBody>
          <a:bodyPr/>
          <a:lstStyle/>
          <a:p>
            <a:r>
              <a:rPr lang="en-US"/>
              <a:t>Prof. M. Yossef &amp;  Dr.A.k. Hasan       </a:t>
            </a:r>
          </a:p>
        </p:txBody>
      </p:sp>
      <p:sp>
        <p:nvSpPr>
          <p:cNvPr id="5" name="Slide Number Placeholder 4">
            <a:extLst>
              <a:ext uri="{FF2B5EF4-FFF2-40B4-BE49-F238E27FC236}">
                <a16:creationId xmlns:a16="http://schemas.microsoft.com/office/drawing/2014/main" id="{42ADA712-6EAE-4287-A375-A9B9D61984F7}"/>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78857692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2D285-B9A2-4B06-9AD8-E04FB1B74A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AB725D2-1FA7-41F9-8486-2EFD6D45A09C}"/>
              </a:ext>
            </a:extLst>
          </p:cNvPr>
          <p:cNvSpPr>
            <a:spLocks noGrp="1"/>
          </p:cNvSpPr>
          <p:nvPr>
            <p:ph type="ftr" sz="quarter" idx="11"/>
          </p:nvPr>
        </p:nvSpPr>
        <p:spPr/>
        <p:txBody>
          <a:bodyPr/>
          <a:lstStyle/>
          <a:p>
            <a:r>
              <a:rPr lang="en-US"/>
              <a:t>Prof. M. Yossef &amp;  Dr.A.k. Hasan       </a:t>
            </a:r>
          </a:p>
        </p:txBody>
      </p:sp>
      <p:sp>
        <p:nvSpPr>
          <p:cNvPr id="4" name="Slide Number Placeholder 3">
            <a:extLst>
              <a:ext uri="{FF2B5EF4-FFF2-40B4-BE49-F238E27FC236}">
                <a16:creationId xmlns:a16="http://schemas.microsoft.com/office/drawing/2014/main" id="{1C78F70C-EBE5-456C-9CF8-718C03D9B61C}"/>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946194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3683-5377-42B5-88F9-99EA34A272D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127E75-1C61-45AA-BE52-E793D6B5CE2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C22616-652B-4BE9-841A-475BC5C424F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2EE7D4-37D8-4275-BC5F-DAAA5E52444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97D9005-52A5-41AA-AA77-D54771899BEB}"/>
              </a:ext>
            </a:extLst>
          </p:cNvPr>
          <p:cNvSpPr>
            <a:spLocks noGrp="1"/>
          </p:cNvSpPr>
          <p:nvPr>
            <p:ph type="ftr" sz="quarter" idx="11"/>
          </p:nvPr>
        </p:nvSpPr>
        <p:spPr/>
        <p:txBody>
          <a:bodyPr/>
          <a:lstStyle/>
          <a:p>
            <a:r>
              <a:rPr lang="en-US"/>
              <a:t>Prof. M. Yossef &amp;  Dr.A.k. Hasan       </a:t>
            </a:r>
          </a:p>
        </p:txBody>
      </p:sp>
      <p:sp>
        <p:nvSpPr>
          <p:cNvPr id="7" name="Slide Number Placeholder 6">
            <a:extLst>
              <a:ext uri="{FF2B5EF4-FFF2-40B4-BE49-F238E27FC236}">
                <a16:creationId xmlns:a16="http://schemas.microsoft.com/office/drawing/2014/main" id="{633C4FE9-C7DC-45C9-9F15-A41AACADD795}"/>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103624037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78F47D-F08D-450E-9D09-583590F077E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428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FCB6-8A2A-46E3-ADA7-5A117A8C73B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9CE9B3-536F-4A06-9F26-90D6D342126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B9B341CD-006D-4131-8700-5BB6651DD57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C8CCB9-A488-4CDA-8A13-4377DCFB119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4CE4E1-EF6E-4970-80EE-924AC169FD6A}"/>
              </a:ext>
            </a:extLst>
          </p:cNvPr>
          <p:cNvSpPr>
            <a:spLocks noGrp="1"/>
          </p:cNvSpPr>
          <p:nvPr>
            <p:ph type="ftr" sz="quarter" idx="11"/>
          </p:nvPr>
        </p:nvSpPr>
        <p:spPr/>
        <p:txBody>
          <a:bodyPr/>
          <a:lstStyle/>
          <a:p>
            <a:r>
              <a:rPr lang="en-US"/>
              <a:t>Prof. M. Yossef &amp;  Dr.A.k. Hasan       </a:t>
            </a:r>
          </a:p>
        </p:txBody>
      </p:sp>
      <p:sp>
        <p:nvSpPr>
          <p:cNvPr id="7" name="Slide Number Placeholder 6">
            <a:extLst>
              <a:ext uri="{FF2B5EF4-FFF2-40B4-BE49-F238E27FC236}">
                <a16:creationId xmlns:a16="http://schemas.microsoft.com/office/drawing/2014/main" id="{3D8111A3-2549-4E6C-8540-33E1C1BD40F5}"/>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07770370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4346-0C68-42B6-BBDB-B74BFDC2A3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ACDFCE-DA54-4BC1-B11E-1FC3A6875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AD02DC-9B7F-41AA-B346-E01147BA34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AE314B-5565-4695-BF2B-17C80FE28941}"/>
              </a:ext>
            </a:extLst>
          </p:cNvPr>
          <p:cNvSpPr>
            <a:spLocks noGrp="1"/>
          </p:cNvSpPr>
          <p:nvPr>
            <p:ph type="ftr" sz="quarter" idx="11"/>
          </p:nvPr>
        </p:nvSpPr>
        <p:spPr/>
        <p:txBody>
          <a:bodyPr/>
          <a:lstStyle/>
          <a:p>
            <a:r>
              <a:rPr lang="en-US"/>
              <a:t>Prof. M. Yossef &amp;  Dr.A.k. Hasan       </a:t>
            </a:r>
          </a:p>
        </p:txBody>
      </p:sp>
      <p:sp>
        <p:nvSpPr>
          <p:cNvPr id="6" name="Slide Number Placeholder 5">
            <a:extLst>
              <a:ext uri="{FF2B5EF4-FFF2-40B4-BE49-F238E27FC236}">
                <a16:creationId xmlns:a16="http://schemas.microsoft.com/office/drawing/2014/main" id="{4D64D94D-FAA3-46E0-9B3D-50885DC92405}"/>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6824906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F92CC-6642-479D-83F2-83C2AFD6716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C547B6-1210-4EFD-8CB8-10B6A19B53F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272F8B-D887-4428-810B-735AA84D1E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4197F6-8CD8-4D6D-8770-5230E9599088}"/>
              </a:ext>
            </a:extLst>
          </p:cNvPr>
          <p:cNvSpPr>
            <a:spLocks noGrp="1"/>
          </p:cNvSpPr>
          <p:nvPr>
            <p:ph type="ftr" sz="quarter" idx="11"/>
          </p:nvPr>
        </p:nvSpPr>
        <p:spPr/>
        <p:txBody>
          <a:bodyPr/>
          <a:lstStyle/>
          <a:p>
            <a:r>
              <a:rPr lang="en-US"/>
              <a:t>Prof. M. Yossef &amp;  Dr.A.k. Hasan       </a:t>
            </a:r>
          </a:p>
        </p:txBody>
      </p:sp>
      <p:sp>
        <p:nvSpPr>
          <p:cNvPr id="6" name="Slide Number Placeholder 5">
            <a:extLst>
              <a:ext uri="{FF2B5EF4-FFF2-40B4-BE49-F238E27FC236}">
                <a16:creationId xmlns:a16="http://schemas.microsoft.com/office/drawing/2014/main" id="{B3FA046D-0FA1-4E42-8303-8CBEDDD88F31}"/>
              </a:ext>
            </a:extLst>
          </p:cNvPr>
          <p:cNvSpPr>
            <a:spLocks noGrp="1"/>
          </p:cNvSpPr>
          <p:nvPr>
            <p:ph type="sldNum" sz="quarter" idx="12"/>
          </p:nvPr>
        </p:nvSpPr>
        <p:spPr/>
        <p:txBody>
          <a:bodyPr/>
          <a:lstStyle/>
          <a:p>
            <a:fld id="{A3D32514-B235-453A-8CD2-29504184F1E2}" type="slidenum">
              <a:rPr lang="ar-SY" smtClean="0"/>
              <a:pPr/>
              <a:t>‹#›</a:t>
            </a:fld>
            <a:endParaRPr lang="en-US"/>
          </a:p>
        </p:txBody>
      </p:sp>
    </p:spTree>
    <p:extLst>
      <p:ext uri="{BB962C8B-B14F-4D97-AF65-F5344CB8AC3E}">
        <p14:creationId xmlns:p14="http://schemas.microsoft.com/office/powerpoint/2010/main" val="217829302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8" name="مربع نص 7"/>
          <p:cNvSpPr txBox="1"/>
          <p:nvPr userDrawn="1"/>
        </p:nvSpPr>
        <p:spPr>
          <a:xfrm>
            <a:off x="1219200" y="0"/>
            <a:ext cx="7924800" cy="5143500"/>
          </a:xfrm>
          <a:prstGeom prst="rect">
            <a:avLst/>
          </a:prstGeom>
          <a:blipFill dpi="0" rotWithShape="1">
            <a:blip r:embed="rId2">
              <a:alphaModFix amt="26000"/>
            </a:blip>
            <a:srcRect/>
            <a:stretch>
              <a:fillRect/>
            </a:stretch>
          </a:blipFill>
        </p:spPr>
        <p:txBody>
          <a:bodyPr wrap="square" lIns="72468" tIns="36234" rIns="72468" bIns="36234" rtlCol="1">
            <a:noAutofit/>
          </a:bodyPr>
          <a:lstStyle/>
          <a:p>
            <a:pPr algn="l" rtl="0"/>
            <a:endParaRPr lang="ar-SA" sz="1400" dirty="0"/>
          </a:p>
        </p:txBody>
      </p:sp>
      <p:sp>
        <p:nvSpPr>
          <p:cNvPr id="2" name="عنوان 1"/>
          <p:cNvSpPr>
            <a:spLocks noGrp="1"/>
          </p:cNvSpPr>
          <p:nvPr>
            <p:ph type="title"/>
          </p:nvPr>
        </p:nvSpPr>
        <p:spPr>
          <a:xfrm>
            <a:off x="1524000" y="205978"/>
            <a:ext cx="7315200" cy="536972"/>
          </a:xfrm>
          <a:solidFill>
            <a:schemeClr val="bg1">
              <a:alpha val="20000"/>
            </a:schemeClr>
          </a:solidFill>
        </p:spPr>
        <p:txBody>
          <a:bodyPr/>
          <a:lstStyle>
            <a:lvl1pPr algn="r" rtl="1">
              <a:defRPr>
                <a:ln w="3175">
                  <a:solidFill>
                    <a:schemeClr val="tx1"/>
                  </a:solidFill>
                </a:ln>
                <a:solidFill>
                  <a:srgbClr val="FF0000"/>
                </a:solidFill>
                <a:effectLst>
                  <a:glow rad="101600">
                    <a:schemeClr val="accent2">
                      <a:satMod val="175000"/>
                      <a:alpha val="40000"/>
                    </a:schemeClr>
                  </a:glow>
                </a:effectLst>
              </a:defRPr>
            </a:lvl1pPr>
          </a:lstStyle>
          <a:p>
            <a:r>
              <a:rPr lang="ar-SA" dirty="0"/>
              <a:t>انقر لتحرير نمط العنوان الرئيسي</a:t>
            </a:r>
          </a:p>
        </p:txBody>
      </p:sp>
      <p:sp>
        <p:nvSpPr>
          <p:cNvPr id="3" name="عنصر نائب للمحتوى 2"/>
          <p:cNvSpPr>
            <a:spLocks noGrp="1"/>
          </p:cNvSpPr>
          <p:nvPr>
            <p:ph idx="1"/>
          </p:nvPr>
        </p:nvSpPr>
        <p:spPr>
          <a:xfrm>
            <a:off x="1524000" y="971554"/>
            <a:ext cx="7315200" cy="4061336"/>
          </a:xfrm>
          <a:solidFill>
            <a:schemeClr val="bg1">
              <a:alpha val="20000"/>
            </a:schemeClr>
          </a:solidFill>
        </p:spPr>
        <p:txBody>
          <a:bodyPr/>
          <a:lstStyle>
            <a:lvl1pPr algn="r" rtl="1">
              <a:defRPr/>
            </a:lvl1pPr>
            <a:lvl2pPr algn="r" rtl="1">
              <a:defRPr/>
            </a:lvl2pPr>
            <a:lvl3pPr algn="r" rtl="1">
              <a:defRPr/>
            </a:lvl3pPr>
            <a:lvl4pPr algn="r" rtl="1">
              <a:defRPr/>
            </a:lvl4pPr>
            <a:lvl5pPr algn="r" rtl="1">
              <a:defRPr/>
            </a:lvl5pPr>
          </a:lstStyle>
          <a:p>
            <a:pPr lvl="0"/>
            <a:r>
              <a:rPr lang="ar-SA" dirty="0"/>
              <a:t>انقر لتحرير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p:cNvSpPr>
            <a:spLocks noGrp="1"/>
          </p:cNvSpPr>
          <p:nvPr>
            <p:ph type="dt" sz="half" idx="10"/>
          </p:nvPr>
        </p:nvSpPr>
        <p:spPr/>
        <p:txBody>
          <a:bodyPr/>
          <a:lstStyle/>
          <a:p>
            <a:endParaRPr lang="ar-SA" dirty="0"/>
          </a:p>
        </p:txBody>
      </p:sp>
      <p:sp>
        <p:nvSpPr>
          <p:cNvPr id="5" name="عنصر نائب للتذييل 4"/>
          <p:cNvSpPr>
            <a:spLocks noGrp="1"/>
          </p:cNvSpPr>
          <p:nvPr>
            <p:ph type="ftr" sz="quarter" idx="11"/>
          </p:nvPr>
        </p:nvSpPr>
        <p:spPr/>
        <p:txBody>
          <a:bodyPr/>
          <a:lstStyle/>
          <a:p>
            <a:r>
              <a:rPr lang="en-US"/>
              <a:t>Prof. M. Yossef &amp;  Dr.A.k. Hasan       </a:t>
            </a:r>
            <a:endParaRPr lang="ar-SA" dirty="0"/>
          </a:p>
        </p:txBody>
      </p:sp>
      <p:sp>
        <p:nvSpPr>
          <p:cNvPr id="6" name="عنصر نائب لرقم الشريحة 5"/>
          <p:cNvSpPr>
            <a:spLocks noGrp="1"/>
          </p:cNvSpPr>
          <p:nvPr>
            <p:ph type="sldNum" sz="quarter" idx="12"/>
          </p:nvPr>
        </p:nvSpPr>
        <p:spPr/>
        <p:txBody>
          <a:bodyPr/>
          <a:lstStyle/>
          <a:p>
            <a:fld id="{69E62059-5783-49FD-9A66-2C9F79973664}" type="slidenum">
              <a:rPr lang="ar-SA" smtClean="0"/>
              <a:pPr/>
              <a:t>‹#›</a:t>
            </a:fld>
            <a:endParaRPr lang="ar-SA" dirty="0"/>
          </a:p>
        </p:txBody>
      </p:sp>
      <p:sp>
        <p:nvSpPr>
          <p:cNvPr id="10" name="مربع نص 9"/>
          <p:cNvSpPr txBox="1"/>
          <p:nvPr userDrawn="1"/>
        </p:nvSpPr>
        <p:spPr>
          <a:xfrm>
            <a:off x="0" y="0"/>
            <a:ext cx="1219200" cy="5143500"/>
          </a:xfrm>
          <a:prstGeom prst="rect">
            <a:avLst/>
          </a:prstGeom>
          <a:solidFill>
            <a:schemeClr val="tx1"/>
          </a:solidFill>
        </p:spPr>
        <p:txBody>
          <a:bodyPr wrap="square" lIns="72468" tIns="36234" rIns="72468" bIns="36234" rtlCol="1">
            <a:noAutofit/>
          </a:bodyPr>
          <a:lstStyle/>
          <a:p>
            <a:endParaRPr lang="ar-SA" sz="1400" dirty="0"/>
          </a:p>
        </p:txBody>
      </p:sp>
      <p:pic>
        <p:nvPicPr>
          <p:cNvPr id="4099" name="Picture 3" descr="C:\Documents and Settings\XPPRESP3.USER\My Documents\My Pictures\New Folder (3)\c1.genetic.jpg"/>
          <p:cNvPicPr>
            <a:picLocks noChangeAspect="1" noChangeArrowheads="1"/>
          </p:cNvPicPr>
          <p:nvPr userDrawn="1"/>
        </p:nvPicPr>
        <p:blipFill>
          <a:blip r:embed="rId3"/>
          <a:srcRect l="12000" r="40000"/>
          <a:stretch>
            <a:fillRect/>
          </a:stretch>
        </p:blipFill>
        <p:spPr bwMode="auto">
          <a:xfrm>
            <a:off x="0" y="0"/>
            <a:ext cx="1295400" cy="5143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tmplLst>
          <p:tmpl>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1">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2">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3">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4">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5">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r">
              <a:defRPr sz="3000" b="1" cap="all"/>
            </a:lvl1pPr>
          </a:lstStyle>
          <a:p>
            <a:r>
              <a:rPr lang="ar-SA"/>
              <a:t>انقر لتحرير نمط العنوان الرئيسي</a:t>
            </a:r>
            <a:endParaRPr lang="ar-SY"/>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ar-SA"/>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B742CF-596E-4548-91F0-7E632081CE4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6886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عنصر نائب للمحتوى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08622B-D578-442E-ADF0-96FF8A23B45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5602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SY"/>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7FFDE32-0D22-472A-B523-43577D0C6F4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2048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SY"/>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E49B77C-C1B7-4147-B2D5-5C8A986AF62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12731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9E6430F-A3D1-4199-99D1-E2C4E51A9CC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4095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r">
              <a:defRPr sz="1500" b="1"/>
            </a:lvl1pPr>
          </a:lstStyle>
          <a:p>
            <a:r>
              <a:rPr lang="ar-SA"/>
              <a:t>انقر لتحرير نمط العنوان الرئيسي</a:t>
            </a:r>
            <a:endParaRPr lang="ar-SY"/>
          </a:p>
        </p:txBody>
      </p:sp>
      <p:sp>
        <p:nvSpPr>
          <p:cNvPr id="3" name="عنصر نائب للمحتوى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56CBB64-1F1A-458A-91E5-AA932A3DABA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3542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r">
              <a:defRPr sz="1500" b="1"/>
            </a:lvl1pPr>
          </a:lstStyle>
          <a:p>
            <a:r>
              <a:rPr lang="ar-SA"/>
              <a:t>انقر لتحرير نمط العنوان الرئيسي</a:t>
            </a:r>
            <a:endParaRPr lang="ar-SY"/>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SY" noProof="0"/>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935F873-B02D-4908-8F67-36BC5568120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6834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gradFill rotWithShape="0">
          <a:gsLst>
            <a:gs pos="0">
              <a:srgbClr val="99CCFF"/>
            </a:gs>
            <a:gs pos="100000">
              <a:srgbClr val="475E76"/>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050">
                <a:solidFill>
                  <a:schemeClr val="tx1"/>
                </a:solidFill>
                <a:latin typeface="+mn-lt"/>
                <a:ea typeface="+mn-ea"/>
                <a:cs typeface="+mn-cs"/>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050">
                <a:solidFill>
                  <a:schemeClr val="tx1"/>
                </a:solidFill>
                <a:latin typeface="+mn-lt"/>
                <a:ea typeface="+mn-ea"/>
                <a:cs typeface="+mn-cs"/>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050">
                <a:solidFill>
                  <a:schemeClr val="tx1"/>
                </a:solidFill>
                <a:latin typeface="Arial" pitchFamily="34" charset="0"/>
                <a:cs typeface="Arial" pitchFamily="34" charset="0"/>
              </a:defRPr>
            </a:lvl1pPr>
          </a:lstStyle>
          <a:p>
            <a:pPr defTabSz="685800" fontAlgn="base">
              <a:spcBef>
                <a:spcPct val="0"/>
              </a:spcBef>
              <a:spcAft>
                <a:spcPct val="0"/>
              </a:spcAft>
            </a:pPr>
            <a:fld id="{FBDB16EB-8A9C-4707-9105-20EDBCDE69B3}" type="slidenum">
              <a:rPr lang="ar-SA" smtClean="0">
                <a:solidFill>
                  <a:srgbClr val="000000"/>
                </a:solidFill>
              </a:rPr>
              <a:pPr defTabSz="6858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9426521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1" eaLnBrk="0" fontAlgn="base" hangingPunct="0">
        <a:spcBef>
          <a:spcPct val="0"/>
        </a:spcBef>
        <a:spcAft>
          <a:spcPct val="0"/>
        </a:spcAft>
        <a:defRPr sz="3300">
          <a:solidFill>
            <a:schemeClr val="tx2"/>
          </a:solidFill>
          <a:latin typeface="+mj-lt"/>
          <a:ea typeface="+mj-ea"/>
          <a:cs typeface="+mj-cs"/>
        </a:defRPr>
      </a:lvl1pPr>
      <a:lvl2pPr algn="ctr" rtl="1" eaLnBrk="0" fontAlgn="base" hangingPunct="0">
        <a:spcBef>
          <a:spcPct val="0"/>
        </a:spcBef>
        <a:spcAft>
          <a:spcPct val="0"/>
        </a:spcAft>
        <a:defRPr sz="3300">
          <a:solidFill>
            <a:schemeClr val="tx2"/>
          </a:solidFill>
          <a:latin typeface="Arial" pitchFamily="34" charset="0"/>
          <a:cs typeface="Arial" pitchFamily="34" charset="0"/>
        </a:defRPr>
      </a:lvl2pPr>
      <a:lvl3pPr algn="ctr" rtl="1" eaLnBrk="0" fontAlgn="base" hangingPunct="0">
        <a:spcBef>
          <a:spcPct val="0"/>
        </a:spcBef>
        <a:spcAft>
          <a:spcPct val="0"/>
        </a:spcAft>
        <a:defRPr sz="3300">
          <a:solidFill>
            <a:schemeClr val="tx2"/>
          </a:solidFill>
          <a:latin typeface="Arial" pitchFamily="34" charset="0"/>
          <a:cs typeface="Arial" pitchFamily="34" charset="0"/>
        </a:defRPr>
      </a:lvl3pPr>
      <a:lvl4pPr algn="ctr" rtl="1" eaLnBrk="0" fontAlgn="base" hangingPunct="0">
        <a:spcBef>
          <a:spcPct val="0"/>
        </a:spcBef>
        <a:spcAft>
          <a:spcPct val="0"/>
        </a:spcAft>
        <a:defRPr sz="3300">
          <a:solidFill>
            <a:schemeClr val="tx2"/>
          </a:solidFill>
          <a:latin typeface="Arial" pitchFamily="34" charset="0"/>
          <a:cs typeface="Arial" pitchFamily="34" charset="0"/>
        </a:defRPr>
      </a:lvl4pPr>
      <a:lvl5pPr algn="ctr" rtl="1" eaLnBrk="0" fontAlgn="base" hangingPunct="0">
        <a:spcBef>
          <a:spcPct val="0"/>
        </a:spcBef>
        <a:spcAft>
          <a:spcPct val="0"/>
        </a:spcAft>
        <a:defRPr sz="3300">
          <a:solidFill>
            <a:schemeClr val="tx2"/>
          </a:solidFill>
          <a:latin typeface="Arial" pitchFamily="34" charset="0"/>
          <a:cs typeface="Arial" pitchFamily="34" charset="0"/>
        </a:defRPr>
      </a:lvl5pPr>
      <a:lvl6pPr marL="342900" algn="ctr" rtl="1" fontAlgn="base">
        <a:spcBef>
          <a:spcPct val="0"/>
        </a:spcBef>
        <a:spcAft>
          <a:spcPct val="0"/>
        </a:spcAft>
        <a:defRPr sz="3300">
          <a:solidFill>
            <a:schemeClr val="tx2"/>
          </a:solidFill>
          <a:latin typeface="Arial" pitchFamily="34" charset="0"/>
          <a:cs typeface="Arial" pitchFamily="34" charset="0"/>
        </a:defRPr>
      </a:lvl6pPr>
      <a:lvl7pPr marL="685800" algn="ctr" rtl="1" fontAlgn="base">
        <a:spcBef>
          <a:spcPct val="0"/>
        </a:spcBef>
        <a:spcAft>
          <a:spcPct val="0"/>
        </a:spcAft>
        <a:defRPr sz="3300">
          <a:solidFill>
            <a:schemeClr val="tx2"/>
          </a:solidFill>
          <a:latin typeface="Arial" pitchFamily="34" charset="0"/>
          <a:cs typeface="Arial" pitchFamily="34" charset="0"/>
        </a:defRPr>
      </a:lvl7pPr>
      <a:lvl8pPr marL="1028700" algn="ctr" rtl="1" fontAlgn="base">
        <a:spcBef>
          <a:spcPct val="0"/>
        </a:spcBef>
        <a:spcAft>
          <a:spcPct val="0"/>
        </a:spcAft>
        <a:defRPr sz="3300">
          <a:solidFill>
            <a:schemeClr val="tx2"/>
          </a:solidFill>
          <a:latin typeface="Arial" pitchFamily="34" charset="0"/>
          <a:cs typeface="Arial" pitchFamily="34" charset="0"/>
        </a:defRPr>
      </a:lvl8pPr>
      <a:lvl9pPr marL="1371600" algn="ctr" rtl="1" fontAlgn="base">
        <a:spcBef>
          <a:spcPct val="0"/>
        </a:spcBef>
        <a:spcAft>
          <a:spcPct val="0"/>
        </a:spcAft>
        <a:defRPr sz="3300">
          <a:solidFill>
            <a:schemeClr val="tx2"/>
          </a:solidFill>
          <a:latin typeface="Arial" pitchFamily="34" charset="0"/>
          <a:cs typeface="Arial" pitchFamily="34" charset="0"/>
        </a:defRPr>
      </a:lvl9pPr>
    </p:titleStyle>
    <p:bodyStyle>
      <a:lvl1pPr marL="257175" indent="-257175" algn="r" rtl="1" eaLnBrk="0" fontAlgn="base" hangingPunct="0">
        <a:spcBef>
          <a:spcPct val="20000"/>
        </a:spcBef>
        <a:spcAft>
          <a:spcPct val="0"/>
        </a:spcAft>
        <a:buChar char="•"/>
        <a:defRPr sz="2400">
          <a:solidFill>
            <a:schemeClr val="tx1"/>
          </a:solidFill>
          <a:latin typeface="+mn-lt"/>
          <a:ea typeface="+mn-ea"/>
          <a:cs typeface="+mn-cs"/>
        </a:defRPr>
      </a:lvl1pPr>
      <a:lvl2pPr marL="557213" indent="-214313" algn="r" rtl="1" eaLnBrk="0" fontAlgn="base" hangingPunct="0">
        <a:spcBef>
          <a:spcPct val="20000"/>
        </a:spcBef>
        <a:spcAft>
          <a:spcPct val="0"/>
        </a:spcAft>
        <a:buChar char="–"/>
        <a:defRPr sz="2100">
          <a:solidFill>
            <a:schemeClr val="tx1"/>
          </a:solidFill>
          <a:latin typeface="+mn-lt"/>
          <a:cs typeface="+mn-cs"/>
        </a:defRPr>
      </a:lvl2pPr>
      <a:lvl3pPr marL="857250" indent="-171450" algn="r" rtl="1" eaLnBrk="0" fontAlgn="base" hangingPunct="0">
        <a:spcBef>
          <a:spcPct val="20000"/>
        </a:spcBef>
        <a:spcAft>
          <a:spcPct val="0"/>
        </a:spcAft>
        <a:buChar char="•"/>
        <a:defRPr sz="1800">
          <a:solidFill>
            <a:schemeClr val="tx1"/>
          </a:solidFill>
          <a:latin typeface="+mn-lt"/>
          <a:cs typeface="+mn-cs"/>
        </a:defRPr>
      </a:lvl3pPr>
      <a:lvl4pPr marL="1200150" indent="-171450" algn="r" rtl="1" eaLnBrk="0" fontAlgn="base" hangingPunct="0">
        <a:spcBef>
          <a:spcPct val="20000"/>
        </a:spcBef>
        <a:spcAft>
          <a:spcPct val="0"/>
        </a:spcAft>
        <a:buChar char="–"/>
        <a:defRPr sz="1500">
          <a:solidFill>
            <a:schemeClr val="tx1"/>
          </a:solidFill>
          <a:latin typeface="+mn-lt"/>
          <a:cs typeface="+mn-cs"/>
        </a:defRPr>
      </a:lvl4pPr>
      <a:lvl5pPr marL="1543050" indent="-171450" algn="r" rtl="1" eaLnBrk="0" fontAlgn="base" hangingPunct="0">
        <a:spcBef>
          <a:spcPct val="20000"/>
        </a:spcBef>
        <a:spcAft>
          <a:spcPct val="0"/>
        </a:spcAft>
        <a:buChar char="»"/>
        <a:defRPr sz="1500">
          <a:solidFill>
            <a:schemeClr val="tx1"/>
          </a:solidFill>
          <a:latin typeface="+mn-lt"/>
          <a:cs typeface="+mn-cs"/>
        </a:defRPr>
      </a:lvl5pPr>
      <a:lvl6pPr marL="1885950" indent="-171450" algn="r" rtl="1" fontAlgn="base">
        <a:spcBef>
          <a:spcPct val="20000"/>
        </a:spcBef>
        <a:spcAft>
          <a:spcPct val="0"/>
        </a:spcAft>
        <a:buChar char="»"/>
        <a:defRPr sz="1500">
          <a:solidFill>
            <a:schemeClr val="tx1"/>
          </a:solidFill>
          <a:latin typeface="+mn-lt"/>
          <a:cs typeface="+mn-cs"/>
        </a:defRPr>
      </a:lvl6pPr>
      <a:lvl7pPr marL="2228850" indent="-171450" algn="r" rtl="1" fontAlgn="base">
        <a:spcBef>
          <a:spcPct val="20000"/>
        </a:spcBef>
        <a:spcAft>
          <a:spcPct val="0"/>
        </a:spcAft>
        <a:buChar char="»"/>
        <a:defRPr sz="1500">
          <a:solidFill>
            <a:schemeClr val="tx1"/>
          </a:solidFill>
          <a:latin typeface="+mn-lt"/>
          <a:cs typeface="+mn-cs"/>
        </a:defRPr>
      </a:lvl7pPr>
      <a:lvl8pPr marL="2571750" indent="-171450" algn="r" rtl="1" fontAlgn="base">
        <a:spcBef>
          <a:spcPct val="20000"/>
        </a:spcBef>
        <a:spcAft>
          <a:spcPct val="0"/>
        </a:spcAft>
        <a:buChar char="»"/>
        <a:defRPr sz="1500">
          <a:solidFill>
            <a:schemeClr val="tx1"/>
          </a:solidFill>
          <a:latin typeface="+mn-lt"/>
          <a:cs typeface="+mn-cs"/>
        </a:defRPr>
      </a:lvl8pPr>
      <a:lvl9pPr marL="2914650" indent="-171450" algn="r" rtl="1" fontAlgn="base">
        <a:spcBef>
          <a:spcPct val="20000"/>
        </a:spcBef>
        <a:spcAft>
          <a:spcPct val="0"/>
        </a:spcAft>
        <a:buChar char="»"/>
        <a:defRPr sz="1500">
          <a:solidFill>
            <a:schemeClr val="tx1"/>
          </a:solidFill>
          <a:latin typeface="+mn-lt"/>
          <a:cs typeface="+mn-cs"/>
        </a:defRPr>
      </a:lvl9pPr>
    </p:bodyStyle>
    <p:otherStyle>
      <a:defPPr>
        <a:defRPr lang="ar-SY"/>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57000" b="-5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BA677-03E6-4A3E-8C84-1D75638397A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A4AD58-76FF-4620-ADA7-CA74F18207D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C9A2C-97DE-49AB-B092-E9544DD1121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defRPr/>
            </a:pPr>
            <a:endParaRPr lang="en-US">
              <a:solidFill>
                <a:srgbClr val="000000"/>
              </a:solidFill>
            </a:endParaRPr>
          </a:p>
        </p:txBody>
      </p:sp>
      <p:sp>
        <p:nvSpPr>
          <p:cNvPr id="5" name="Footer Placeholder 4">
            <a:extLst>
              <a:ext uri="{FF2B5EF4-FFF2-40B4-BE49-F238E27FC236}">
                <a16:creationId xmlns:a16="http://schemas.microsoft.com/office/drawing/2014/main" id="{E082F432-D518-4F50-AB19-A921599EA09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a:spcBef>
                <a:spcPct val="0"/>
              </a:spcBef>
              <a:spcAft>
                <a:spcPct val="0"/>
              </a:spcAft>
              <a:defRPr/>
            </a:pPr>
            <a:endParaRPr lang="en-US">
              <a:solidFill>
                <a:srgbClr val="000000"/>
              </a:solidFill>
            </a:endParaRPr>
          </a:p>
        </p:txBody>
      </p:sp>
      <p:sp>
        <p:nvSpPr>
          <p:cNvPr id="6" name="Slide Number Placeholder 5">
            <a:extLst>
              <a:ext uri="{FF2B5EF4-FFF2-40B4-BE49-F238E27FC236}">
                <a16:creationId xmlns:a16="http://schemas.microsoft.com/office/drawing/2014/main" id="{C90EB746-9011-40D5-9E85-4A9F4CADF85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pPr>
            <a:fld id="{FBDB16EB-8A9C-4707-9105-20EDBCDE69B3}" type="slidenum">
              <a:rPr lang="ar-SA" smtClean="0">
                <a:solidFill>
                  <a:srgbClr val="000000"/>
                </a:solidFill>
              </a:rPr>
              <a:pPr defTabSz="6858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14704335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660"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13.png"/><Relationship Id="rId4" Type="http://schemas.openxmlformats.org/officeDocument/2006/relationships/diagramLayout" Target="../diagrams/layout12.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1066800" y="2708124"/>
            <a:ext cx="7207624" cy="22164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marL="342900" lvl="0" indent="-342900" algn="r" rtl="1">
              <a:lnSpc>
                <a:spcPct val="115000"/>
              </a:lnSpc>
              <a:spcAft>
                <a:spcPts val="0"/>
              </a:spcAft>
              <a:buFont typeface="+mj-lt"/>
              <a:buAutoNum type="arabicPeriod"/>
            </a:pPr>
            <a:r>
              <a:rPr lang="ar-SA" sz="2800" b="1" dirty="0">
                <a:latin typeface="Calibri" panose="020F0502020204030204" pitchFamily="34" charset="0"/>
                <a:ea typeface="Calibri" panose="020F0502020204030204" pitchFamily="34" charset="0"/>
                <a:cs typeface="Arial" panose="020B0604020202020204" pitchFamily="34" charset="0"/>
              </a:rPr>
              <a:t>لمحة تشريحية عن المفصل الفكي الصدغي</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0"/>
              </a:spcAft>
              <a:buFont typeface="+mj-lt"/>
              <a:buAutoNum type="arabicPeriod"/>
            </a:pPr>
            <a:r>
              <a:rPr lang="ar-SA" sz="2800" b="1" dirty="0">
                <a:latin typeface="Calibri" panose="020F0502020204030204" pitchFamily="34" charset="0"/>
                <a:ea typeface="Calibri" panose="020F0502020204030204" pitchFamily="34" charset="0"/>
                <a:cs typeface="Arial" panose="020B0604020202020204" pitchFamily="34" charset="0"/>
              </a:rPr>
              <a:t>فحص المفصل الفكي الصدغي</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mj-lt"/>
              <a:buAutoNum type="arabicPeriod"/>
            </a:pPr>
            <a:r>
              <a:rPr lang="ar-SA" sz="2800" b="1" dirty="0">
                <a:latin typeface="Calibri" panose="020F0502020204030204" pitchFamily="34" charset="0"/>
                <a:ea typeface="Calibri" panose="020F0502020204030204" pitchFamily="34" charset="0"/>
                <a:cs typeface="Arial" panose="020B0604020202020204" pitchFamily="34" charset="0"/>
              </a:rPr>
              <a:t>اضطرابات الفكي الصدغي</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مستدير الزوايا 3"/>
          <p:cNvSpPr/>
          <p:nvPr/>
        </p:nvSpPr>
        <p:spPr bwMode="auto">
          <a:xfrm>
            <a:off x="1524000" y="15109"/>
            <a:ext cx="6096000" cy="22164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r>
              <a:rPr lang="ar-SA" sz="28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المفصل الفكي الصدغي</a:t>
            </a:r>
            <a:endParaRPr lang="en-US" sz="2800" b="1" dirty="0">
              <a:effectLst>
                <a:outerShdw blurRad="38100" dist="38100" dir="2700000" algn="tl">
                  <a:srgbClr val="000000">
                    <a:alpha val="43137"/>
                  </a:srgbClr>
                </a:outerShdw>
              </a:effectLst>
            </a:endParaRPr>
          </a:p>
        </p:txBody>
      </p:sp>
      <p:sp>
        <p:nvSpPr>
          <p:cNvPr id="5" name="عنصر نائب لرقم الشريحة 4"/>
          <p:cNvSpPr>
            <a:spLocks noGrp="1"/>
          </p:cNvSpPr>
          <p:nvPr>
            <p:ph type="sldNum" sz="quarter" idx="12"/>
          </p:nvPr>
        </p:nvSpPr>
        <p:spPr/>
        <p:txBody>
          <a:bodyPr/>
          <a:lstStyle/>
          <a:p>
            <a:fld id="{A2E527CB-2973-44A3-96AC-3A38C257AC17}" type="slidenum">
              <a:rPr lang="ar-SY" smtClean="0"/>
              <a:pPr/>
              <a:t>2</a:t>
            </a:fld>
            <a:endParaRPr lang="en-US"/>
          </a:p>
        </p:txBody>
      </p:sp>
    </p:spTree>
    <p:extLst>
      <p:ext uri="{BB962C8B-B14F-4D97-AF65-F5344CB8AC3E}">
        <p14:creationId xmlns:p14="http://schemas.microsoft.com/office/powerpoint/2010/main" val="3779775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مستدير الزوايا 3"/>
          <p:cNvSpPr/>
          <p:nvPr/>
        </p:nvSpPr>
        <p:spPr bwMode="auto">
          <a:xfrm>
            <a:off x="228600" y="361950"/>
            <a:ext cx="8458200" cy="4572000"/>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endParaRPr lang="en-US" sz="2800" b="1" dirty="0">
              <a:effectLst>
                <a:outerShdw blurRad="38100" dist="38100" dir="2700000" algn="tl">
                  <a:srgbClr val="000000">
                    <a:alpha val="43137"/>
                  </a:srgbClr>
                </a:outerShdw>
              </a:effectLst>
            </a:endParaRPr>
          </a:p>
        </p:txBody>
      </p:sp>
      <p:sp>
        <p:nvSpPr>
          <p:cNvPr id="5" name="عنصر نائب لرقم الشريحة 4"/>
          <p:cNvSpPr>
            <a:spLocks noGrp="1"/>
          </p:cNvSpPr>
          <p:nvPr>
            <p:ph type="sldNum" sz="quarter" idx="12"/>
          </p:nvPr>
        </p:nvSpPr>
        <p:spPr/>
        <p:txBody>
          <a:bodyPr/>
          <a:lstStyle/>
          <a:p>
            <a:fld id="{A2E527CB-2973-44A3-96AC-3A38C257AC17}" type="slidenum">
              <a:rPr lang="ar-SY" smtClean="0"/>
              <a:pPr/>
              <a:t>11</a:t>
            </a:fld>
            <a:endParaRPr lang="en-US"/>
          </a:p>
        </p:txBody>
      </p:sp>
      <p:sp>
        <p:nvSpPr>
          <p:cNvPr id="8" name="مستطيل مستدير الزوايا 9"/>
          <p:cNvSpPr/>
          <p:nvPr/>
        </p:nvSpPr>
        <p:spPr>
          <a:xfrm>
            <a:off x="1524000" y="438150"/>
            <a:ext cx="6072230" cy="1785950"/>
          </a:xfrm>
          <a:prstGeom prst="roundRect">
            <a:avLst/>
          </a:prstGeom>
          <a:solidFill>
            <a:srgbClr val="2D2D8A">
              <a:lumMod val="75000"/>
              <a:alpha val="65000"/>
            </a:srgbClr>
          </a:solidFill>
          <a:ln w="25400" cap="flat" cmpd="sng" algn="ctr">
            <a:solidFill>
              <a:srgbClr val="BBE0E3">
                <a:shade val="50000"/>
              </a:srgbClr>
            </a:solidFill>
            <a:prstDash val="solid"/>
          </a:ln>
          <a:effectLst/>
        </p:spPr>
        <p:txBody>
          <a:bodyPr rtlCol="1"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ar-SY" sz="4000" b="0" i="0" u="none" strike="noStrike" kern="0" cap="none" spc="0" normalizeH="0" baseline="0" noProof="0" dirty="0">
                <a:ln>
                  <a:noFill/>
                </a:ln>
                <a:solidFill>
                  <a:srgbClr val="FFFFFF"/>
                </a:solidFill>
                <a:effectLst/>
                <a:uLnTx/>
                <a:uFillTx/>
                <a:latin typeface="Arial"/>
                <a:ea typeface="+mn-ea"/>
                <a:cs typeface="Arial"/>
              </a:rPr>
              <a:t> فحص المفصل الفكي الصدغي</a:t>
            </a:r>
          </a:p>
        </p:txBody>
      </p:sp>
      <p:sp>
        <p:nvSpPr>
          <p:cNvPr id="9" name="مربع نص 4"/>
          <p:cNvSpPr txBox="1"/>
          <p:nvPr/>
        </p:nvSpPr>
        <p:spPr>
          <a:xfrm>
            <a:off x="249622" y="2420888"/>
            <a:ext cx="8786874" cy="1508105"/>
          </a:xfrm>
          <a:prstGeom prst="rect">
            <a:avLst/>
          </a:prstGeom>
          <a:solidFill>
            <a:srgbClr val="000000">
              <a:alpha val="68000"/>
            </a:srgbClr>
          </a:solidFill>
          <a:ln>
            <a:solidFill>
              <a:srgbClr val="FFFF00"/>
            </a:solidFill>
          </a:ln>
        </p:spPr>
        <p:txBody>
          <a:bodyPr wrap="square" rtlCol="1">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ar-SA" altLang="en-US" sz="3600" b="1" i="0" strike="noStrike" kern="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Traditional Arabic" pitchFamily="2" charset="-78"/>
                <a:cs typeface="Traditional Arabic" pitchFamily="2" charset="-78"/>
              </a:rPr>
              <a:t>أهميته</a:t>
            </a:r>
            <a:r>
              <a:rPr kumimoji="0" lang="ar-SY" altLang="en-US" sz="3600" b="1" i="0" strike="noStrike" kern="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Traditional Arabic" pitchFamily="2" charset="-78"/>
                <a:cs typeface="Traditional Arabic" pitchFamily="2" charset="-78"/>
              </a:rPr>
              <a:t>:</a:t>
            </a:r>
            <a:endParaRPr kumimoji="0" lang="ar-SY" altLang="en-US" sz="3600" b="1" i="0" strike="noStrike" kern="0" cap="none" spc="0" normalizeH="0" baseline="0" noProof="0" dirty="0">
              <a:ln>
                <a:noFill/>
              </a:ln>
              <a:solidFill>
                <a:srgbClr val="FFFFFF"/>
              </a:solidFill>
              <a:effectLst/>
              <a:uLnTx/>
              <a:uFillTx/>
              <a:latin typeface="Traditional Arabic" pitchFamily="2" charset="-78"/>
              <a:cs typeface="Traditional Arabic" pitchFamily="2" charset="-7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ar-SA" altLang="en-US" sz="2800" b="1" i="0" strike="noStrike" kern="0" cap="none" spc="0" normalizeH="0" baseline="0" noProof="0" dirty="0">
                <a:ln>
                  <a:noFill/>
                </a:ln>
                <a:solidFill>
                  <a:srgbClr val="FFFFFF"/>
                </a:solidFill>
                <a:effectLst/>
                <a:uLnTx/>
                <a:uFillTx/>
                <a:latin typeface="Sakkal Majalla" panose="02000000000000000000" pitchFamily="2" charset="-78"/>
                <a:cs typeface="Sakkal Majalla" panose="02000000000000000000" pitchFamily="2" charset="-78"/>
              </a:rPr>
              <a:t>التحري المبكر للاضطراب الوظيفي قد يجنب بعض المشاكل الأولية في المفصل و التخلص منها بالمعالجة0</a:t>
            </a:r>
            <a:endParaRPr kumimoji="0" lang="en-US" altLang="en-US" sz="2800" b="1" i="0" strike="noStrike" kern="0" cap="none" spc="0" normalizeH="0" baseline="0" noProof="0" dirty="0">
              <a:ln>
                <a:noFill/>
              </a:ln>
              <a:solidFill>
                <a:srgbClr val="FFFFFF"/>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646845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رسم تخطيطي 12"/>
          <p:cNvGraphicFramePr/>
          <p:nvPr>
            <p:extLst>
              <p:ext uri="{D42A27DB-BD31-4B8C-83A1-F6EECF244321}">
                <p14:modId xmlns:p14="http://schemas.microsoft.com/office/powerpoint/2010/main" val="535672676"/>
              </p:ext>
            </p:extLst>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مستدير الزوايا 3"/>
          <p:cNvSpPr/>
          <p:nvPr/>
        </p:nvSpPr>
        <p:spPr bwMode="auto">
          <a:xfrm>
            <a:off x="0" y="748455"/>
            <a:ext cx="9144000" cy="4292653"/>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marL="342900" lvl="0" indent="-342900" algn="r" defTabSz="914400" rtl="1" eaLnBrk="0" fontAlgn="base" hangingPunct="0">
              <a:spcBef>
                <a:spcPct val="20000"/>
              </a:spcBef>
              <a:spcAft>
                <a:spcPct val="0"/>
              </a:spcAft>
              <a:defRPr/>
            </a:pPr>
            <a:endParaRPr lang="ar-SY"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lgn="r" defTabSz="914400" rtl="1" eaLnBrk="0" fontAlgn="base" hangingPunct="0">
              <a:spcBef>
                <a:spcPct val="20000"/>
              </a:spcBef>
              <a:spcAft>
                <a:spcPct val="0"/>
              </a:spcAft>
              <a:defRPr/>
            </a:pPr>
            <a:r>
              <a:rPr lang="ar-SA" altLang="en-US" sz="2400" b="1" dirty="0">
                <a:solidFill>
                  <a:srgbClr val="FFFFFF"/>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نطلب من المريض فتح فمه و اغلاقه ثم تحريه أثناء الحركات الأمامية الخلفية</a:t>
            </a:r>
            <a:endParaRPr lang="ar-SY" altLang="en-US" sz="2400" b="1" dirty="0">
              <a:solidFill>
                <a:srgbClr val="FFFFFF"/>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342900" lvl="0" indent="-342900" algn="r" defTabSz="914400" rtl="1" eaLnBrk="0" fontAlgn="base" hangingPunct="0">
              <a:spcBef>
                <a:spcPct val="20000"/>
              </a:spcBef>
              <a:spcAft>
                <a:spcPct val="0"/>
              </a:spcAft>
              <a:defRPr/>
            </a:pPr>
            <a:r>
              <a:rPr lang="ar-SA" altLang="en-US" sz="2400" b="1" dirty="0">
                <a:solidFill>
                  <a:srgbClr val="FFFFFF"/>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و اللامركزية</a:t>
            </a:r>
            <a:r>
              <a:rPr lang="ar-SY" altLang="en-US" sz="2400" b="1" dirty="0">
                <a:solidFill>
                  <a:srgbClr val="FFFFFF"/>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altLang="en-US" sz="2400" b="1" dirty="0">
                <a:solidFill>
                  <a:srgbClr val="FFFFFF"/>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ويمكننا تمييز الأنواع التالية من الطقة</a:t>
            </a:r>
            <a:r>
              <a:rPr lang="en-US" altLang="en-US" sz="2400" b="1" dirty="0">
                <a:solidFill>
                  <a:srgbClr val="FFFFFF"/>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marL="493776" lvl="0" indent="-457200" algn="r" defTabSz="914400" rtl="1" eaLnBrk="0" fontAlgn="base" hangingPunct="0">
              <a:spcBef>
                <a:spcPct val="20000"/>
              </a:spcBef>
              <a:spcAft>
                <a:spcPct val="0"/>
              </a:spcAft>
              <a:buFont typeface="+mj-lt"/>
              <a:buAutoNum type="arabicPeriod"/>
              <a:defRPr/>
            </a:pPr>
            <a:r>
              <a:rPr lang="en-US" altLang="en-US" sz="2400" b="1" dirty="0">
                <a:solidFill>
                  <a:srgbClr val="CCFF33"/>
                </a:solidFill>
                <a:latin typeface="Sakkal Majalla" panose="02000000000000000000" pitchFamily="2" charset="-78"/>
                <a:cs typeface="Sakkal Majalla" panose="02000000000000000000" pitchFamily="2" charset="-78"/>
              </a:rPr>
              <a:t>-</a:t>
            </a:r>
            <a:r>
              <a:rPr lang="ar-SA" altLang="en-US" sz="2400" b="1" dirty="0">
                <a:ln w="10160">
                  <a:solidFill>
                    <a:srgbClr val="BBE0E3"/>
                  </a:solidFill>
                  <a:prstDash val="solid"/>
                </a:ln>
                <a:solidFill>
                  <a:srgbClr val="FFFFFF"/>
                </a:solidFill>
                <a:effectLst>
                  <a:outerShdw blurRad="38100" dist="32000" dir="5400000" algn="tl">
                    <a:srgbClr val="000000">
                      <a:alpha val="30000"/>
                    </a:srgbClr>
                  </a:outerShdw>
                </a:effectLst>
                <a:latin typeface="Sakkal Majalla" panose="02000000000000000000" pitchFamily="2" charset="-78"/>
                <a:cs typeface="Sakkal Majalla" panose="02000000000000000000" pitchFamily="2" charset="-78"/>
              </a:rPr>
              <a:t>طقة أولية: </a:t>
            </a:r>
            <a:r>
              <a:rPr lang="ar-SA" altLang="en-US" sz="2400" b="1" dirty="0">
                <a:solidFill>
                  <a:srgbClr val="FFFFFF"/>
                </a:solidFill>
                <a:latin typeface="Sakkal Majalla" panose="02000000000000000000" pitchFamily="2" charset="-78"/>
                <a:cs typeface="Sakkal Majalla" panose="02000000000000000000" pitchFamily="2" charset="-78"/>
              </a:rPr>
              <a:t>تدل على تأخر اللقمة عن القرص خلال بدء الحركة</a:t>
            </a:r>
            <a:endParaRPr lang="en-US" altLang="en-US" sz="2400" b="1" dirty="0">
              <a:solidFill>
                <a:srgbClr val="FFFFFF"/>
              </a:solidFill>
              <a:latin typeface="Sakkal Majalla" panose="02000000000000000000" pitchFamily="2" charset="-78"/>
              <a:cs typeface="Sakkal Majalla" panose="02000000000000000000" pitchFamily="2" charset="-78"/>
            </a:endParaRPr>
          </a:p>
          <a:p>
            <a:pPr marL="493776" lvl="0" indent="-457200" algn="r" defTabSz="914400" rtl="1" eaLnBrk="0" fontAlgn="base" hangingPunct="0">
              <a:spcBef>
                <a:spcPct val="20000"/>
              </a:spcBef>
              <a:spcAft>
                <a:spcPct val="0"/>
              </a:spcAft>
              <a:buFont typeface="+mj-lt"/>
              <a:buAutoNum type="arabicPeriod"/>
              <a:defRPr/>
            </a:pPr>
            <a:r>
              <a:rPr lang="en-US" altLang="en-US" sz="2400" b="1" dirty="0">
                <a:solidFill>
                  <a:srgbClr val="CCFF33"/>
                </a:solidFill>
                <a:latin typeface="Sakkal Majalla" panose="02000000000000000000" pitchFamily="2" charset="-78"/>
                <a:cs typeface="Sakkal Majalla" panose="02000000000000000000" pitchFamily="2" charset="-78"/>
              </a:rPr>
              <a:t>-</a:t>
            </a:r>
            <a:r>
              <a:rPr lang="ar-SA" altLang="en-US" sz="2400" b="1"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latin typeface="Sakkal Majalla" panose="02000000000000000000" pitchFamily="2" charset="-78"/>
                <a:cs typeface="Sakkal Majalla" panose="02000000000000000000" pitchFamily="2" charset="-78"/>
              </a:rPr>
              <a:t>طقة في وسط الحركة</a:t>
            </a:r>
            <a:r>
              <a:rPr lang="en-US" altLang="ar-SA" sz="2400" b="1" dirty="0">
                <a:ln w="10160">
                  <a:solidFill>
                    <a:srgbClr val="BBE0E3"/>
                  </a:solidFill>
                  <a:prstDash val="solid"/>
                </a:ln>
                <a:solidFill>
                  <a:srgbClr val="FFFFFF"/>
                </a:solidFill>
                <a:effectLst>
                  <a:outerShdw blurRad="38100" dist="32000" dir="5400000" algn="tl">
                    <a:srgbClr val="000000">
                      <a:alpha val="30000"/>
                    </a:srgbClr>
                  </a:outerShdw>
                </a:effectLst>
                <a:latin typeface="Sakkal Majalla" panose="02000000000000000000" pitchFamily="2" charset="-78"/>
                <a:cs typeface="Sakkal Majalla" panose="02000000000000000000" pitchFamily="2" charset="-78"/>
              </a:rPr>
              <a:t>: </a:t>
            </a:r>
            <a:r>
              <a:rPr lang="en-US" altLang="ar-SA" sz="2400" b="1" dirty="0">
                <a:solidFill>
                  <a:srgbClr val="FFFFFF">
                    <a:lumMod val="60000"/>
                    <a:lumOff val="40000"/>
                  </a:srgbClr>
                </a:solidFill>
                <a:latin typeface="Sakkal Majalla" panose="02000000000000000000" pitchFamily="2" charset="-78"/>
                <a:cs typeface="Sakkal Majalla" panose="02000000000000000000" pitchFamily="2" charset="-78"/>
              </a:rPr>
              <a:t> </a:t>
            </a:r>
            <a:r>
              <a:rPr lang="ar-SA" altLang="en-US" sz="2400" b="1" dirty="0">
                <a:solidFill>
                  <a:srgbClr val="FFFFFF"/>
                </a:solidFill>
                <a:latin typeface="Sakkal Majalla" panose="02000000000000000000" pitchFamily="2" charset="-78"/>
                <a:cs typeface="Sakkal Majalla" panose="02000000000000000000" pitchFamily="2" charset="-78"/>
              </a:rPr>
              <a:t>ناجمة عن عدم انسجام بين القرص وسطح اللقمة</a:t>
            </a:r>
            <a:r>
              <a:rPr lang="en-US" altLang="en-US" sz="2400" b="1" dirty="0">
                <a:solidFill>
                  <a:srgbClr val="FFFFFF"/>
                </a:solidFill>
                <a:latin typeface="Sakkal Majalla" panose="02000000000000000000" pitchFamily="2" charset="-78"/>
                <a:cs typeface="Sakkal Majalla" panose="02000000000000000000" pitchFamily="2" charset="-78"/>
              </a:rPr>
              <a:t>.</a:t>
            </a:r>
          </a:p>
          <a:p>
            <a:pPr marL="493776" lvl="0" indent="-457200" algn="r" defTabSz="914400" rtl="1" eaLnBrk="0" fontAlgn="base" hangingPunct="0">
              <a:spcBef>
                <a:spcPct val="20000"/>
              </a:spcBef>
              <a:spcAft>
                <a:spcPct val="0"/>
              </a:spcAft>
              <a:buFont typeface="+mj-lt"/>
              <a:buAutoNum type="arabicPeriod"/>
              <a:defRPr/>
            </a:pPr>
            <a:r>
              <a:rPr lang="en-US" altLang="en-US" sz="2400" b="1" dirty="0">
                <a:solidFill>
                  <a:srgbClr val="CCFF33"/>
                </a:solidFill>
                <a:latin typeface="Sakkal Majalla" panose="02000000000000000000" pitchFamily="2" charset="-78"/>
                <a:cs typeface="Sakkal Majalla" panose="02000000000000000000" pitchFamily="2" charset="-78"/>
              </a:rPr>
              <a:t>-</a:t>
            </a:r>
            <a:r>
              <a:rPr lang="ar-SA" altLang="en-US" sz="2400" b="1"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latin typeface="Sakkal Majalla" panose="02000000000000000000" pitchFamily="2" charset="-78"/>
                <a:cs typeface="Sakkal Majalla" panose="02000000000000000000" pitchFamily="2" charset="-78"/>
              </a:rPr>
              <a:t>طقة نهائية</a:t>
            </a:r>
            <a:r>
              <a:rPr lang="ar-SA" altLang="en-US" sz="2400" b="1" dirty="0">
                <a:solidFill>
                  <a:srgbClr val="CCFF33"/>
                </a:solidFill>
                <a:latin typeface="Sakkal Majalla" panose="02000000000000000000" pitchFamily="2" charset="-78"/>
                <a:cs typeface="Sakkal Majalla" panose="02000000000000000000" pitchFamily="2" charset="-78"/>
              </a:rPr>
              <a:t>: </a:t>
            </a:r>
            <a:r>
              <a:rPr lang="ar-SA" altLang="en-US" sz="2400" b="1" dirty="0">
                <a:solidFill>
                  <a:srgbClr val="FFFFFF"/>
                </a:solidFill>
                <a:latin typeface="Sakkal Majalla" panose="02000000000000000000" pitchFamily="2" charset="-78"/>
                <a:cs typeface="Sakkal Majalla" panose="02000000000000000000" pitchFamily="2" charset="-78"/>
              </a:rPr>
              <a:t>عندما تتحرك اللقمة إلى الأمام بشكل كبير نسبة للقرص</a:t>
            </a:r>
            <a:r>
              <a:rPr lang="en-US" altLang="en-US" sz="2400" b="1" dirty="0">
                <a:solidFill>
                  <a:srgbClr val="FFFFFF"/>
                </a:solidFill>
                <a:latin typeface="Sakkal Majalla" panose="02000000000000000000" pitchFamily="2" charset="-78"/>
                <a:cs typeface="Sakkal Majalla" panose="02000000000000000000" pitchFamily="2" charset="-78"/>
              </a:rPr>
              <a:t>.</a:t>
            </a:r>
          </a:p>
          <a:p>
            <a:pPr marL="493776" lvl="0" indent="-457200" algn="r" defTabSz="914400" rtl="1" eaLnBrk="0" fontAlgn="base" hangingPunct="0">
              <a:spcBef>
                <a:spcPct val="20000"/>
              </a:spcBef>
              <a:spcAft>
                <a:spcPct val="0"/>
              </a:spcAft>
              <a:buFont typeface="+mj-lt"/>
              <a:buAutoNum type="arabicPeriod"/>
              <a:defRPr/>
            </a:pPr>
            <a:r>
              <a:rPr lang="en-US" altLang="en-US" sz="2400" b="1" dirty="0">
                <a:solidFill>
                  <a:srgbClr val="CCFF33"/>
                </a:solidFill>
                <a:latin typeface="Sakkal Majalla" panose="02000000000000000000" pitchFamily="2" charset="-78"/>
                <a:cs typeface="Sakkal Majalla" panose="02000000000000000000" pitchFamily="2" charset="-78"/>
              </a:rPr>
              <a:t>-</a:t>
            </a:r>
            <a:r>
              <a:rPr lang="ar-SA" altLang="en-US" sz="2400" b="1"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latin typeface="Sakkal Majalla" panose="02000000000000000000" pitchFamily="2" charset="-78"/>
                <a:cs typeface="Sakkal Majalla" panose="02000000000000000000" pitchFamily="2" charset="-78"/>
              </a:rPr>
              <a:t>طقة متبادلة</a:t>
            </a:r>
            <a:r>
              <a:rPr lang="ar-SA" altLang="en-US" sz="2400" b="1" dirty="0">
                <a:solidFill>
                  <a:srgbClr val="CCFF33"/>
                </a:solidFill>
                <a:latin typeface="Sakkal Majalla" panose="02000000000000000000" pitchFamily="2" charset="-78"/>
                <a:cs typeface="Sakkal Majalla" panose="02000000000000000000" pitchFamily="2" charset="-78"/>
              </a:rPr>
              <a:t>: </a:t>
            </a:r>
            <a:r>
              <a:rPr lang="ar-SA" altLang="en-US" sz="2400" b="1" dirty="0">
                <a:solidFill>
                  <a:srgbClr val="FFFFFF"/>
                </a:solidFill>
                <a:latin typeface="Sakkal Majalla" panose="02000000000000000000" pitchFamily="2" charset="-78"/>
                <a:cs typeface="Sakkal Majalla" panose="02000000000000000000" pitchFamily="2" charset="-78"/>
              </a:rPr>
              <a:t>خلال الفتح والإغلاق ناجمة عن عدم الإنسجام بين حركة </a:t>
            </a:r>
            <a:endParaRPr lang="ar-SY" altLang="en-US" sz="2400" b="1" dirty="0">
              <a:solidFill>
                <a:srgbClr val="FFFFFF"/>
              </a:solidFill>
              <a:latin typeface="Sakkal Majalla" panose="02000000000000000000" pitchFamily="2" charset="-78"/>
              <a:cs typeface="Sakkal Majalla" panose="02000000000000000000" pitchFamily="2" charset="-78"/>
            </a:endParaRPr>
          </a:p>
          <a:p>
            <a:pPr marL="36576" lvl="0" algn="r" defTabSz="914400" rtl="1" eaLnBrk="0" fontAlgn="base" hangingPunct="0">
              <a:spcBef>
                <a:spcPct val="20000"/>
              </a:spcBef>
              <a:spcAft>
                <a:spcPct val="0"/>
              </a:spcAft>
              <a:defRPr/>
            </a:pPr>
            <a:r>
              <a:rPr lang="ar-SY" altLang="en-US" sz="2400" b="1" dirty="0">
                <a:solidFill>
                  <a:srgbClr val="FFFFFF"/>
                </a:solidFill>
                <a:latin typeface="Sakkal Majalla" panose="02000000000000000000" pitchFamily="2" charset="-78"/>
                <a:cs typeface="Sakkal Majalla" panose="02000000000000000000" pitchFamily="2" charset="-78"/>
              </a:rPr>
              <a:t>      </a:t>
            </a:r>
            <a:r>
              <a:rPr lang="ar-SA" altLang="en-US" sz="2400" b="1" dirty="0">
                <a:solidFill>
                  <a:srgbClr val="FFFFFF"/>
                </a:solidFill>
                <a:latin typeface="Sakkal Majalla" panose="02000000000000000000" pitchFamily="2" charset="-78"/>
                <a:cs typeface="Sakkal Majalla" panose="02000000000000000000" pitchFamily="2" charset="-78"/>
              </a:rPr>
              <a:t>اللقمة والقرص</a:t>
            </a:r>
            <a:r>
              <a:rPr lang="en-US" altLang="en-US" sz="2400" b="1" dirty="0">
                <a:solidFill>
                  <a:srgbClr val="FFFFFF"/>
                </a:solidFill>
                <a:latin typeface="Sakkal Majalla" panose="02000000000000000000" pitchFamily="2" charset="-78"/>
                <a:cs typeface="Sakkal Majalla" panose="02000000000000000000" pitchFamily="2" charset="-78"/>
              </a:rPr>
              <a:t>.</a:t>
            </a:r>
          </a:p>
          <a:p>
            <a:pPr marL="742950" lvl="1" indent="-285750" algn="r" defTabSz="914400" rtl="1" eaLnBrk="0" fontAlgn="base" hangingPunct="0">
              <a:spcBef>
                <a:spcPct val="20000"/>
              </a:spcBef>
              <a:spcAft>
                <a:spcPct val="0"/>
              </a:spcAft>
              <a:defRPr/>
            </a:pPr>
            <a:r>
              <a:rPr lang="ar-SA" altLang="en-US" sz="2400" b="1" dirty="0">
                <a:solidFill>
                  <a:srgbClr val="2D2D8A">
                    <a:lumMod val="40000"/>
                    <a:lumOff val="60000"/>
                  </a:srgbClr>
                </a:solidFill>
                <a:latin typeface="Sakkal Majalla" panose="02000000000000000000" pitchFamily="2" charset="-78"/>
                <a:cs typeface="Sakkal Majalla" panose="02000000000000000000" pitchFamily="2" charset="-78"/>
              </a:rPr>
              <a:t>وإن طقة المفصل عند الأطفال نادرة حتى 7-8 سنوات حيث يأخذ المفصل</a:t>
            </a:r>
            <a:endParaRPr lang="ar-SY" altLang="en-US" sz="2400" b="1" dirty="0">
              <a:solidFill>
                <a:srgbClr val="2D2D8A">
                  <a:lumMod val="40000"/>
                  <a:lumOff val="60000"/>
                </a:srgbClr>
              </a:solidFill>
              <a:latin typeface="Sakkal Majalla" panose="02000000000000000000" pitchFamily="2" charset="-78"/>
              <a:cs typeface="Sakkal Majalla" panose="02000000000000000000" pitchFamily="2" charset="-78"/>
            </a:endParaRPr>
          </a:p>
          <a:p>
            <a:pPr marL="742950" lvl="1" indent="-285750" algn="r" defTabSz="914400" rtl="1" eaLnBrk="0" fontAlgn="base" hangingPunct="0">
              <a:spcBef>
                <a:spcPct val="20000"/>
              </a:spcBef>
              <a:spcAft>
                <a:spcPct val="0"/>
              </a:spcAft>
              <a:defRPr/>
            </a:pPr>
            <a:r>
              <a:rPr lang="ar-SA" altLang="en-US" sz="2400" b="1" dirty="0">
                <a:solidFill>
                  <a:srgbClr val="2D2D8A">
                    <a:lumMod val="40000"/>
                    <a:lumOff val="60000"/>
                  </a:srgbClr>
                </a:solidFill>
                <a:latin typeface="Sakkal Majalla" panose="02000000000000000000" pitchFamily="2" charset="-78"/>
                <a:cs typeface="Sakkal Majalla" panose="02000000000000000000" pitchFamily="2" charset="-78"/>
              </a:rPr>
              <a:t> شكله النهائي</a:t>
            </a:r>
            <a:r>
              <a:rPr lang="ar-SY" altLang="en-US" sz="2400" b="1" dirty="0">
                <a:solidFill>
                  <a:srgbClr val="2D2D8A">
                    <a:lumMod val="40000"/>
                    <a:lumOff val="60000"/>
                  </a:srgbClr>
                </a:solidFill>
                <a:latin typeface="Sakkal Majalla" panose="02000000000000000000" pitchFamily="2" charset="-78"/>
                <a:cs typeface="Sakkal Majalla" panose="02000000000000000000" pitchFamily="2" charset="-78"/>
              </a:rPr>
              <a:t> </a:t>
            </a:r>
            <a:r>
              <a:rPr lang="ar-SA" altLang="en-US" sz="2400" b="1" dirty="0">
                <a:solidFill>
                  <a:srgbClr val="2D2D8A">
                    <a:lumMod val="40000"/>
                    <a:lumOff val="60000"/>
                  </a:srgbClr>
                </a:solidFill>
                <a:latin typeface="Sakkal Majalla" panose="02000000000000000000" pitchFamily="2" charset="-78"/>
                <a:cs typeface="Sakkal Majalla" panose="02000000000000000000" pitchFamily="2" charset="-78"/>
              </a:rPr>
              <a:t>في عمر 7-8 سنوات</a:t>
            </a:r>
            <a:endParaRPr lang="en-US"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عنصر نائب لرقم الشريحة 4"/>
          <p:cNvSpPr>
            <a:spLocks noGrp="1"/>
          </p:cNvSpPr>
          <p:nvPr>
            <p:ph type="sldNum" sz="quarter" idx="12"/>
          </p:nvPr>
        </p:nvSpPr>
        <p:spPr/>
        <p:txBody>
          <a:bodyPr/>
          <a:lstStyle/>
          <a:p>
            <a:fld id="{A2E527CB-2973-44A3-96AC-3A38C257AC17}" type="slidenum">
              <a:rPr lang="ar-SY" smtClean="0"/>
              <a:pPr/>
              <a:t>12</a:t>
            </a:fld>
            <a:endParaRPr lang="en-US"/>
          </a:p>
        </p:txBody>
      </p:sp>
      <p:pic>
        <p:nvPicPr>
          <p:cNvPr id="2" name="Picture 1"/>
          <p:cNvPicPr>
            <a:picLocks noChangeAspect="1"/>
          </p:cNvPicPr>
          <p:nvPr/>
        </p:nvPicPr>
        <p:blipFill rotWithShape="1">
          <a:blip r:embed="rId8"/>
          <a:srcRect b="45349"/>
          <a:stretch/>
        </p:blipFill>
        <p:spPr>
          <a:xfrm>
            <a:off x="-17346" y="3333751"/>
            <a:ext cx="1446449" cy="1676400"/>
          </a:xfrm>
          <a:prstGeom prst="rect">
            <a:avLst/>
          </a:prstGeom>
        </p:spPr>
      </p:pic>
    </p:spTree>
    <p:extLst>
      <p:ext uri="{BB962C8B-B14F-4D97-AF65-F5344CB8AC3E}">
        <p14:creationId xmlns:p14="http://schemas.microsoft.com/office/powerpoint/2010/main" val="2723992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13</a:t>
            </a:fld>
            <a:endParaRPr lang="en-US"/>
          </a:p>
        </p:txBody>
      </p:sp>
      <p:sp>
        <p:nvSpPr>
          <p:cNvPr id="2" name="Rectangle 1"/>
          <p:cNvSpPr/>
          <p:nvPr/>
        </p:nvSpPr>
        <p:spPr>
          <a:xfrm>
            <a:off x="0" y="189964"/>
            <a:ext cx="9144000" cy="3706656"/>
          </a:xfrm>
          <a:prstGeom prst="rect">
            <a:avLst/>
          </a:prstGeom>
        </p:spPr>
        <p:txBody>
          <a:bodyPr wrap="square">
            <a:spAutoFit/>
          </a:bodyPr>
          <a:lstStyle/>
          <a:p>
            <a:pPr algn="ctr" rtl="1">
              <a:lnSpc>
                <a:spcPct val="115000"/>
              </a:lnSpc>
              <a:spcAft>
                <a:spcPts val="1000"/>
              </a:spcAft>
            </a:pPr>
            <a:r>
              <a:rPr lang="ar-SY"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جس المفصل الفكي الصدغي: </a:t>
            </a:r>
          </a:p>
          <a:p>
            <a:pPr algn="r" rtl="1">
              <a:lnSpc>
                <a:spcPct val="115000"/>
              </a:lnSpc>
              <a:spcAft>
                <a:spcPts val="1000"/>
              </a:spcAft>
            </a:pPr>
            <a:r>
              <a:rPr lang="ar-SA" sz="2400" b="1" dirty="0">
                <a:latin typeface="Sakkal Majalla" panose="02000000000000000000" pitchFamily="2" charset="-78"/>
                <a:ea typeface="Calibri" panose="020F0502020204030204" pitchFamily="34" charset="0"/>
                <a:cs typeface="Sakkal Majalla" panose="02000000000000000000" pitchFamily="2" charset="-78"/>
              </a:rPr>
              <a:t>هنالك خطأ شائع يتمثل بع</a:t>
            </a:r>
            <a:r>
              <a:rPr lang="ar-SY" sz="2400" b="1" dirty="0">
                <a:latin typeface="Sakkal Majalla" panose="02000000000000000000" pitchFamily="2" charset="-78"/>
                <a:ea typeface="Calibri" panose="020F0502020204030204" pitchFamily="34" charset="0"/>
                <a:cs typeface="Sakkal Majalla" panose="02000000000000000000" pitchFamily="2" charset="-78"/>
              </a:rPr>
              <a:t>د</a:t>
            </a:r>
            <a:r>
              <a:rPr lang="ar-SA" sz="2400" b="1" dirty="0">
                <a:latin typeface="Sakkal Majalla" panose="02000000000000000000" pitchFamily="2" charset="-78"/>
                <a:ea typeface="Calibri" panose="020F0502020204030204" pitchFamily="34" charset="0"/>
                <a:cs typeface="Sakkal Majalla" panose="02000000000000000000" pitchFamily="2" charset="-78"/>
              </a:rPr>
              <a:t>م فتح الفم بشكل يسمح بالجس المناسب .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A" sz="2400" b="1" dirty="0">
                <a:latin typeface="Sakkal Majalla" panose="02000000000000000000" pitchFamily="2" charset="-78"/>
                <a:ea typeface="Calibri" panose="020F0502020204030204" pitchFamily="34" charset="0"/>
                <a:cs typeface="Sakkal Majalla" panose="02000000000000000000" pitchFamily="2" charset="-78"/>
              </a:rPr>
              <a:t>وعندها نطلب من المريض فتح الفم بحوالي </a:t>
            </a:r>
            <a:r>
              <a:rPr lang="en-US" sz="2400" b="1" dirty="0">
                <a:latin typeface="Sakkal Majalla" panose="02000000000000000000" pitchFamily="2" charset="-78"/>
                <a:ea typeface="Calibri" panose="020F0502020204030204" pitchFamily="34" charset="0"/>
                <a:cs typeface="Sakkal Majalla" panose="02000000000000000000" pitchFamily="2" charset="-78"/>
              </a:rPr>
              <a:t>20 mm</a:t>
            </a:r>
            <a:r>
              <a:rPr lang="ar-SA" sz="2400" b="1" dirty="0">
                <a:latin typeface="Sakkal Majalla" panose="02000000000000000000" pitchFamily="2" charset="-78"/>
                <a:ea typeface="Calibri" panose="020F0502020204030204" pitchFamily="34" charset="0"/>
                <a:cs typeface="Sakkal Majalla" panose="02000000000000000000" pitchFamily="2" charset="-78"/>
              </a:rPr>
              <a:t> ومن ثم نقوم بجس السطح الجانبي للقمة .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A" sz="2400" b="1" dirty="0">
                <a:latin typeface="Sakkal Majalla" panose="02000000000000000000" pitchFamily="2" charset="-78"/>
                <a:ea typeface="Calibri" panose="020F0502020204030204" pitchFamily="34" charset="0"/>
                <a:cs typeface="Sakkal Majalla" panose="02000000000000000000" pitchFamily="2" charset="-78"/>
              </a:rPr>
              <a:t>ثم نطلب منه بفتح فمه قدر الإمكان ثم جس المنطقة الأكثر انخفاضاً خلف اللقمة.</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A" sz="2400" b="1" dirty="0">
                <a:latin typeface="Sakkal Majalla" panose="02000000000000000000" pitchFamily="2" charset="-78"/>
                <a:ea typeface="Calibri" panose="020F0502020204030204" pitchFamily="34" charset="0"/>
                <a:cs typeface="Sakkal Majalla" panose="02000000000000000000" pitchFamily="2" charset="-78"/>
              </a:rPr>
              <a:t>الآن بواسطة الإصبع نقوم بالشد باتجاه الأمام لحمل السطح الخلفي من اللقمة.</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Y" sz="2400" b="1" dirty="0">
                <a:latin typeface="Sakkal Majalla" panose="02000000000000000000" pitchFamily="2" charset="-78"/>
                <a:ea typeface="Calibri" panose="020F0502020204030204" pitchFamily="34" charset="0"/>
                <a:cs typeface="Sakkal Majalla" panose="02000000000000000000" pitchFamily="2" charset="-78"/>
              </a:rPr>
              <a:t>يجب الانتباه إلى وجود أو عدم وجود انسجام في الحركة بين رأس اللقمة اليمنى واليسرى في نفس الوقت. </a:t>
            </a:r>
            <a:endParaRPr lang="en-US" sz="24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174492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457200" y="1428750"/>
            <a:ext cx="7893424" cy="22164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endParaRPr lang="en-US" sz="2800" b="1" dirty="0">
              <a:effectLst>
                <a:outerShdw blurRad="38100" dist="38100" dir="2700000" algn="tl">
                  <a:srgbClr val="000000">
                    <a:alpha val="43137"/>
                  </a:srgbClr>
                </a:outerShdw>
              </a:effectLst>
            </a:endParaRP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14</a:t>
            </a:fld>
            <a:endParaRPr lang="en-US"/>
          </a:p>
        </p:txBody>
      </p:sp>
      <p:pic>
        <p:nvPicPr>
          <p:cNvPr id="2" name="Picture 1"/>
          <p:cNvPicPr>
            <a:picLocks noChangeAspect="1"/>
          </p:cNvPicPr>
          <p:nvPr/>
        </p:nvPicPr>
        <p:blipFill rotWithShape="1">
          <a:blip r:embed="rId8"/>
          <a:srcRect b="50000"/>
          <a:stretch/>
        </p:blipFill>
        <p:spPr>
          <a:xfrm>
            <a:off x="5777889" y="1532560"/>
            <a:ext cx="2572735" cy="2008806"/>
          </a:xfrm>
          <a:prstGeom prst="rect">
            <a:avLst/>
          </a:prstGeom>
        </p:spPr>
      </p:pic>
      <p:pic>
        <p:nvPicPr>
          <p:cNvPr id="3" name="Picture 2"/>
          <p:cNvPicPr>
            <a:picLocks noChangeAspect="1"/>
          </p:cNvPicPr>
          <p:nvPr/>
        </p:nvPicPr>
        <p:blipFill>
          <a:blip r:embed="rId9"/>
          <a:stretch>
            <a:fillRect/>
          </a:stretch>
        </p:blipFill>
        <p:spPr>
          <a:xfrm>
            <a:off x="3186864" y="1532560"/>
            <a:ext cx="2591025" cy="3981033"/>
          </a:xfrm>
          <a:prstGeom prst="rect">
            <a:avLst/>
          </a:prstGeom>
        </p:spPr>
      </p:pic>
      <p:pic>
        <p:nvPicPr>
          <p:cNvPr id="6" name="Picture 5"/>
          <p:cNvPicPr>
            <a:picLocks noChangeAspect="1"/>
          </p:cNvPicPr>
          <p:nvPr/>
        </p:nvPicPr>
        <p:blipFill>
          <a:blip r:embed="rId10"/>
          <a:stretch>
            <a:fillRect/>
          </a:stretch>
        </p:blipFill>
        <p:spPr>
          <a:xfrm>
            <a:off x="472966" y="1428750"/>
            <a:ext cx="2615411" cy="3968840"/>
          </a:xfrm>
          <a:prstGeom prst="rect">
            <a:avLst/>
          </a:prstGeom>
        </p:spPr>
      </p:pic>
    </p:spTree>
    <p:extLst>
      <p:ext uri="{BB962C8B-B14F-4D97-AF65-F5344CB8AC3E}">
        <p14:creationId xmlns:p14="http://schemas.microsoft.com/office/powerpoint/2010/main" val="2996333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1219200" y="1733550"/>
            <a:ext cx="6674224" cy="3307558"/>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endParaRPr lang="en-US" sz="2800" b="1" dirty="0">
              <a:effectLst>
                <a:outerShdw blurRad="38100" dist="38100" dir="2700000" algn="tl">
                  <a:srgbClr val="000000">
                    <a:alpha val="43137"/>
                  </a:srgbClr>
                </a:outerShdw>
              </a:effectLst>
            </a:endParaRPr>
          </a:p>
        </p:txBody>
      </p:sp>
      <p:graphicFrame>
        <p:nvGraphicFramePr>
          <p:cNvPr id="13" name="رسم تخطيطي 12"/>
          <p:cNvGraphicFramePr/>
          <p:nvPr>
            <p:extLst>
              <p:ext uri="{D42A27DB-BD31-4B8C-83A1-F6EECF244321}">
                <p14:modId xmlns:p14="http://schemas.microsoft.com/office/powerpoint/2010/main" val="3393576822"/>
              </p:ext>
            </p:extLst>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15</a:t>
            </a:fld>
            <a:endParaRPr lang="en-US"/>
          </a:p>
        </p:txBody>
      </p:sp>
      <p:pic>
        <p:nvPicPr>
          <p:cNvPr id="2" name="Picture 1"/>
          <p:cNvPicPr>
            <a:picLocks noChangeAspect="1"/>
          </p:cNvPicPr>
          <p:nvPr/>
        </p:nvPicPr>
        <p:blipFill>
          <a:blip r:embed="rId8"/>
          <a:stretch>
            <a:fillRect/>
          </a:stretch>
        </p:blipFill>
        <p:spPr>
          <a:xfrm>
            <a:off x="3257751" y="2114550"/>
            <a:ext cx="2597121" cy="4767485"/>
          </a:xfrm>
          <a:prstGeom prst="rect">
            <a:avLst/>
          </a:prstGeom>
        </p:spPr>
      </p:pic>
    </p:spTree>
    <p:extLst>
      <p:ext uri="{BB962C8B-B14F-4D97-AF65-F5344CB8AC3E}">
        <p14:creationId xmlns:p14="http://schemas.microsoft.com/office/powerpoint/2010/main" val="33735339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495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فحص المفصل الفكي الصدغي</a:t>
            </a:r>
          </a:p>
        </p:txBody>
      </p:sp>
      <p:sp>
        <p:nvSpPr>
          <p:cNvPr id="3" name="مربع نص 2"/>
          <p:cNvSpPr txBox="1"/>
          <p:nvPr/>
        </p:nvSpPr>
        <p:spPr>
          <a:xfrm>
            <a:off x="4626006" y="1815666"/>
            <a:ext cx="4441794" cy="1384995"/>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altLang="en-US" sz="2800" dirty="0">
                <a:latin typeface="Sakkal Majalla" panose="02000000000000000000" pitchFamily="2" charset="-78"/>
                <a:cs typeface="Sakkal Majalla" panose="02000000000000000000" pitchFamily="2" charset="-78"/>
              </a:rPr>
              <a:t>جس العضلة الماضغة: نفحص ارتكاز العضلة حيث يحدث الألم كعرض أساسي لاضطراب المفصل عند معظم المرضى </a:t>
            </a:r>
            <a:r>
              <a:rPr lang="ar-SA" altLang="en-US" sz="2700" b="1" dirty="0">
                <a:solidFill>
                  <a:srgbClr val="FFFFFF"/>
                </a:solidFill>
                <a:latin typeface="Sakkal Majalla" panose="02000000000000000000" pitchFamily="2" charset="-78"/>
                <a:cs typeface="Sakkal Majalla" panose="02000000000000000000" pitchFamily="2" charset="-78"/>
              </a:rPr>
              <a:t>0</a:t>
            </a:r>
            <a:endParaRPr lang="en-US" altLang="en-US" sz="2100" dirty="0">
              <a:solidFill>
                <a:srgbClr val="FFFFFF"/>
              </a:solidFill>
              <a:latin typeface="Sakkal Majalla" panose="02000000000000000000" pitchFamily="2" charset="-78"/>
              <a:cs typeface="Sakkal Majalla" panose="02000000000000000000" pitchFamily="2" charset="-78"/>
            </a:endParaRPr>
          </a:p>
        </p:txBody>
      </p:sp>
      <p:sp>
        <p:nvSpPr>
          <p:cNvPr id="4" name="مربع نص 3"/>
          <p:cNvSpPr txBox="1"/>
          <p:nvPr/>
        </p:nvSpPr>
        <p:spPr>
          <a:xfrm>
            <a:off x="1143000" y="4866519"/>
            <a:ext cx="6858000" cy="415498"/>
          </a:xfrm>
          <a:prstGeom prst="rect">
            <a:avLst/>
          </a:prstGeom>
          <a:solidFill>
            <a:schemeClr val="tx1">
              <a:alpha val="71000"/>
            </a:schemeClr>
          </a:solidFill>
        </p:spPr>
        <p:txBody>
          <a:bodyPr wrap="square" rtlCol="1">
            <a:spAutoFit/>
          </a:bodyPr>
          <a:lstStyle/>
          <a:p>
            <a:pPr defTabSz="685800" eaLnBrk="0" fontAlgn="base" hangingPunct="0">
              <a:spcBef>
                <a:spcPct val="0"/>
              </a:spcBef>
              <a:spcAft>
                <a:spcPct val="0"/>
              </a:spcAft>
            </a:pPr>
            <a:r>
              <a:rPr lang="en-US" sz="2100" dirty="0">
                <a:solidFill>
                  <a:srgbClr val="FFFFFF"/>
                </a:solidFill>
                <a:latin typeface="Arial Black" pitchFamily="34" charset="0"/>
              </a:rPr>
              <a:t>1</a:t>
            </a:r>
          </a:p>
        </p:txBody>
      </p:sp>
      <p:pic>
        <p:nvPicPr>
          <p:cNvPr id="5" name="Picture 2"/>
          <p:cNvPicPr>
            <a:picLocks noChangeAspect="1" noChangeArrowheads="1"/>
          </p:cNvPicPr>
          <p:nvPr/>
        </p:nvPicPr>
        <p:blipFill>
          <a:blip r:embed="rId2" cstate="print"/>
          <a:srcRect/>
          <a:stretch>
            <a:fillRect/>
          </a:stretch>
        </p:blipFill>
        <p:spPr bwMode="auto">
          <a:xfrm>
            <a:off x="1357290" y="1607338"/>
            <a:ext cx="3482603" cy="26129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19411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6276" y="0"/>
            <a:ext cx="5512676"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36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فحص المفصل الفكي الصدغي</a:t>
            </a:r>
          </a:p>
        </p:txBody>
      </p:sp>
      <p:pic>
        <p:nvPicPr>
          <p:cNvPr id="5" name="Picture 2"/>
          <p:cNvPicPr>
            <a:picLocks noChangeAspect="1" noChangeArrowheads="1"/>
          </p:cNvPicPr>
          <p:nvPr/>
        </p:nvPicPr>
        <p:blipFill>
          <a:blip r:embed="rId2" cstate="print"/>
          <a:srcRect/>
          <a:stretch>
            <a:fillRect/>
          </a:stretch>
        </p:blipFill>
        <p:spPr bwMode="auto">
          <a:xfrm>
            <a:off x="0" y="1645666"/>
            <a:ext cx="3031775" cy="3161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200400" y="590550"/>
            <a:ext cx="5791200" cy="4832092"/>
          </a:xfrm>
          <a:prstGeom prst="rect">
            <a:avLst/>
          </a:prstGeom>
        </p:spPr>
        <p:txBody>
          <a:bodyPr wrap="square">
            <a:spAutoFit/>
          </a:bodyPr>
          <a:lstStyle/>
          <a:p>
            <a:pPr lvl="0" algn="r" defTabSz="685800" eaLnBrk="0" fontAlgn="base" hangingPunct="0">
              <a:spcBef>
                <a:spcPct val="0"/>
              </a:spcBef>
              <a:spcAft>
                <a:spcPct val="0"/>
              </a:spcAft>
            </a:pPr>
            <a:r>
              <a:rPr lang="ar-SA" altLang="en-US" sz="2800" b="1"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latin typeface="Sakkal Majalla" panose="02000000000000000000" pitchFamily="2" charset="-78"/>
                <a:cs typeface="Sakkal Majalla" panose="02000000000000000000" pitchFamily="2" charset="-78"/>
              </a:rPr>
              <a:t>جس العضلة الجناحية الوحشية </a:t>
            </a:r>
            <a:endParaRPr lang="ar-SY" altLang="en-US" sz="2800" b="1"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latin typeface="Sakkal Majalla" panose="02000000000000000000" pitchFamily="2" charset="-78"/>
              <a:cs typeface="Sakkal Majalla" panose="02000000000000000000" pitchFamily="2" charset="-78"/>
            </a:endParaRPr>
          </a:p>
          <a:p>
            <a:pPr lvl="0" algn="r" defTabSz="685800" eaLnBrk="0" fontAlgn="base" hangingPunct="0">
              <a:spcBef>
                <a:spcPct val="0"/>
              </a:spcBef>
              <a:spcAft>
                <a:spcPct val="0"/>
              </a:spcAft>
            </a:pPr>
            <a:r>
              <a:rPr lang="ar-SA" altLang="en-US" sz="2800" b="1" dirty="0">
                <a:solidFill>
                  <a:srgbClr val="FFFFFF"/>
                </a:solidFill>
                <a:latin typeface="Sakkal Majalla" panose="02000000000000000000" pitchFamily="2" charset="-78"/>
                <a:cs typeface="Sakkal Majalla" panose="02000000000000000000" pitchFamily="2" charset="-78"/>
              </a:rPr>
              <a:t>بواسطة السبابة من داخل الفم خلف الحدبة الفكية </a:t>
            </a:r>
            <a:endParaRPr lang="en-US" altLang="en-US" sz="2800" b="1" dirty="0">
              <a:solidFill>
                <a:srgbClr val="FFFFFF"/>
              </a:solidFill>
              <a:latin typeface="Sakkal Majalla" panose="02000000000000000000" pitchFamily="2" charset="-78"/>
              <a:cs typeface="Sakkal Majalla" panose="02000000000000000000" pitchFamily="2" charset="-78"/>
            </a:endParaRPr>
          </a:p>
          <a:p>
            <a:pPr lvl="0" algn="r" defTabSz="685800" eaLnBrk="0" fontAlgn="base" hangingPunct="0">
              <a:spcBef>
                <a:spcPct val="0"/>
              </a:spcBef>
              <a:spcAft>
                <a:spcPct val="0"/>
              </a:spcAft>
            </a:pPr>
            <a:r>
              <a:rPr lang="ar-SA" sz="2800" b="1" dirty="0">
                <a:solidFill>
                  <a:srgbClr val="FFFFFF"/>
                </a:solidFill>
                <a:latin typeface="Sakkal Majalla" panose="02000000000000000000" pitchFamily="2" charset="-78"/>
                <a:cs typeface="Sakkal Majalla" panose="02000000000000000000" pitchFamily="2" charset="-78"/>
              </a:rPr>
              <a:t>نقوم بتمرير الإصبع على طول الجانب الوحشي للحافة السنخية العلوية وحتى المنطقة الأكثر وحشية من الدهليز.(مكان الحقنة العلوية الخلفية).</a:t>
            </a:r>
          </a:p>
          <a:p>
            <a:pPr lvl="0" algn="r" defTabSz="685800" eaLnBrk="0" fontAlgn="base" hangingPunct="0">
              <a:spcBef>
                <a:spcPct val="0"/>
              </a:spcBef>
              <a:spcAft>
                <a:spcPct val="0"/>
              </a:spcAft>
            </a:pPr>
            <a:r>
              <a:rPr lang="ar-SA" sz="2800" b="1" dirty="0">
                <a:solidFill>
                  <a:srgbClr val="FFFFFF"/>
                </a:solidFill>
                <a:latin typeface="Sakkal Majalla" panose="02000000000000000000" pitchFamily="2" charset="-78"/>
                <a:cs typeface="Sakkal Majalla" panose="02000000000000000000" pitchFamily="2" charset="-78"/>
              </a:rPr>
              <a:t>نقوم بالجس عبر الضغط بالاتجاه العلوي ,الأنسي والوحشي .</a:t>
            </a:r>
          </a:p>
          <a:p>
            <a:pPr lvl="0" algn="r" defTabSz="685800" eaLnBrk="0" fontAlgn="base" hangingPunct="0">
              <a:spcBef>
                <a:spcPct val="0"/>
              </a:spcBef>
              <a:spcAft>
                <a:spcPct val="0"/>
              </a:spcAft>
            </a:pPr>
            <a:r>
              <a:rPr lang="ar-SA" sz="2800" b="1" dirty="0">
                <a:solidFill>
                  <a:srgbClr val="FFFFFF"/>
                </a:solidFill>
                <a:latin typeface="Sakkal Majalla" panose="02000000000000000000" pitchFamily="2" charset="-78"/>
                <a:cs typeface="Sakkal Majalla" panose="02000000000000000000" pitchFamily="2" charset="-78"/>
              </a:rPr>
              <a:t>عندما نلاحظ ألم بهذا الجس , فإن الألم المشار قد يكون ناتجاً من تطبيق ضغط مديد.</a:t>
            </a:r>
          </a:p>
          <a:p>
            <a:pPr lvl="0" algn="r" defTabSz="685800" eaLnBrk="0" fontAlgn="base" hangingPunct="0">
              <a:spcBef>
                <a:spcPct val="0"/>
              </a:spcBef>
              <a:spcAft>
                <a:spcPct val="0"/>
              </a:spcAft>
            </a:pPr>
            <a:r>
              <a:rPr lang="ar-SA" altLang="en-US" sz="2800" b="1" dirty="0">
                <a:solidFill>
                  <a:srgbClr val="FFFFFF"/>
                </a:solidFill>
                <a:latin typeface="Sakkal Majalla" panose="02000000000000000000" pitchFamily="2" charset="-78"/>
                <a:cs typeface="Sakkal Majalla" panose="02000000000000000000" pitchFamily="2" charset="-78"/>
              </a:rPr>
              <a:t>ويعني الألم ثنائي الجانب وجود اضطراب متأخر للمفصل</a:t>
            </a:r>
            <a:r>
              <a:rPr lang="ar-SY" altLang="en-US" sz="2800" b="1" dirty="0">
                <a:solidFill>
                  <a:srgbClr val="FFFFFF"/>
                </a:solidFill>
                <a:latin typeface="Sakkal Majalla" panose="02000000000000000000" pitchFamily="2" charset="-78"/>
                <a:cs typeface="Sakkal Majalla" panose="02000000000000000000" pitchFamily="2" charset="-78"/>
              </a:rPr>
              <a:t>.</a:t>
            </a:r>
            <a:endParaRPr lang="ar-SA" sz="2800" b="1" dirty="0">
              <a:solidFill>
                <a:srgbClr val="FFFFFF"/>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394042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495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Sakkal Majalla" panose="02000000000000000000" pitchFamily="2" charset="-78"/>
                <a:cs typeface="Sakkal Majalla" panose="02000000000000000000" pitchFamily="2" charset="-78"/>
              </a:rPr>
              <a:t>فحص المفصل الفكي الصدغي</a:t>
            </a:r>
          </a:p>
        </p:txBody>
      </p:sp>
      <p:sp>
        <p:nvSpPr>
          <p:cNvPr id="3" name="مربع نص 2"/>
          <p:cNvSpPr txBox="1"/>
          <p:nvPr/>
        </p:nvSpPr>
        <p:spPr>
          <a:xfrm>
            <a:off x="3581400" y="1275606"/>
            <a:ext cx="5410200" cy="3662541"/>
          </a:xfrm>
          <a:prstGeom prst="rect">
            <a:avLst/>
          </a:prstGeom>
          <a:solidFill>
            <a:schemeClr val="bg1">
              <a:alpha val="68000"/>
            </a:schemeClr>
          </a:solidFill>
          <a:ln>
            <a:solidFill>
              <a:srgbClr val="FFFF00"/>
            </a:solidFill>
          </a:ln>
        </p:spPr>
        <p:txBody>
          <a:bodyPr wrap="square" rtlCol="1">
            <a:spAutoFit/>
          </a:bodyPr>
          <a:lstStyle/>
          <a:p>
            <a:pPr algn="r" defTabSz="685800" eaLnBrk="0" fontAlgn="base" hangingPunct="0">
              <a:spcBef>
                <a:spcPct val="0"/>
              </a:spcBef>
              <a:spcAft>
                <a:spcPct val="0"/>
              </a:spcAft>
            </a:pPr>
            <a:r>
              <a:rPr lang="ar-SY" sz="3200" b="1" dirty="0">
                <a:ln w="10541" cmpd="sng">
                  <a:solidFill>
                    <a:srgbClr val="BBE0E3">
                      <a:shade val="88000"/>
                      <a:satMod val="110000"/>
                    </a:srgbClr>
                  </a:solidFill>
                  <a:prstDash val="solid"/>
                </a:ln>
                <a:latin typeface="Sakkal Majalla" panose="02000000000000000000" pitchFamily="2" charset="-78"/>
                <a:cs typeface="Sakkal Majalla" panose="02000000000000000000" pitchFamily="2" charset="-78"/>
              </a:rPr>
              <a:t>العضلة الجناحية الأنسية:</a:t>
            </a:r>
            <a:endParaRPr lang="ar-SA" sz="3200" b="1" dirty="0">
              <a:latin typeface="Sakkal Majalla" panose="02000000000000000000" pitchFamily="2" charset="-78"/>
              <a:cs typeface="Sakkal Majalla" panose="02000000000000000000" pitchFamily="2" charset="-78"/>
            </a:endParaRPr>
          </a:p>
          <a:p>
            <a:pPr algn="r" defTabSz="685800" eaLnBrk="0" fontAlgn="base" hangingPunct="0">
              <a:spcBef>
                <a:spcPct val="0"/>
              </a:spcBef>
              <a:spcAft>
                <a:spcPct val="0"/>
              </a:spcAft>
            </a:pPr>
            <a:endParaRPr lang="ar-SA" sz="3200" b="1" dirty="0">
              <a:latin typeface="Sakkal Majalla" panose="02000000000000000000" pitchFamily="2" charset="-78"/>
              <a:cs typeface="Sakkal Majalla" panose="02000000000000000000" pitchFamily="2" charset="-78"/>
            </a:endParaRPr>
          </a:p>
          <a:p>
            <a:pPr algn="r" defTabSz="685800" eaLnBrk="0" fontAlgn="base" hangingPunct="0">
              <a:spcBef>
                <a:spcPct val="0"/>
              </a:spcBef>
              <a:spcAft>
                <a:spcPct val="0"/>
              </a:spcAft>
            </a:pPr>
            <a:r>
              <a:rPr lang="ar-SA" sz="2800" b="1" dirty="0">
                <a:latin typeface="Sakkal Majalla" panose="02000000000000000000" pitchFamily="2" charset="-78"/>
                <a:cs typeface="Sakkal Majalla" panose="02000000000000000000" pitchFamily="2" charset="-78"/>
              </a:rPr>
              <a:t>نضع إصبع السبابة في مكان الحقن التقليدي للحقنة السنخية السفلية.ونضغط جانبياً.</a:t>
            </a:r>
          </a:p>
          <a:p>
            <a:pPr algn="r" defTabSz="685800" eaLnBrk="0" fontAlgn="base" hangingPunct="0">
              <a:spcBef>
                <a:spcPct val="0"/>
              </a:spcBef>
              <a:spcAft>
                <a:spcPct val="0"/>
              </a:spcAft>
            </a:pPr>
            <a:r>
              <a:rPr lang="ar-SA" sz="2800" b="1" dirty="0">
                <a:latin typeface="Sakkal Majalla" panose="02000000000000000000" pitchFamily="2" charset="-78"/>
                <a:cs typeface="Sakkal Majalla" panose="02000000000000000000" pitchFamily="2" charset="-78"/>
              </a:rPr>
              <a:t>إذا ما تقيأ المريض فهذا يعني أن الإصبع ممتدة كثيراً للوحشي.</a:t>
            </a:r>
          </a:p>
          <a:p>
            <a:pPr algn="r" defTabSz="685800" eaLnBrk="0" fontAlgn="base" hangingPunct="0">
              <a:spcBef>
                <a:spcPct val="0"/>
              </a:spcBef>
              <a:spcAft>
                <a:spcPct val="0"/>
              </a:spcAft>
            </a:pPr>
            <a:r>
              <a:rPr lang="ar-SA" sz="2800" b="1" dirty="0">
                <a:latin typeface="Sakkal Majalla" panose="02000000000000000000" pitchFamily="2" charset="-78"/>
                <a:cs typeface="Sakkal Majalla" panose="02000000000000000000" pitchFamily="2" charset="-78"/>
              </a:rPr>
              <a:t>عندما نلاحظ ألم بهذا الجس , فإن الألم المشار قد يكون ناتجاً من تطبيق ضغط مديد.</a:t>
            </a:r>
          </a:p>
        </p:txBody>
      </p:sp>
      <p:pic>
        <p:nvPicPr>
          <p:cNvPr id="5" name="Picture 3"/>
          <p:cNvPicPr>
            <a:picLocks noChangeAspect="1" noChangeArrowheads="1"/>
          </p:cNvPicPr>
          <p:nvPr/>
        </p:nvPicPr>
        <p:blipFill>
          <a:blip r:embed="rId2" cstate="print"/>
          <a:srcRect/>
          <a:stretch>
            <a:fillRect/>
          </a:stretch>
        </p:blipFill>
        <p:spPr bwMode="auto">
          <a:xfrm>
            <a:off x="-51788" y="750099"/>
            <a:ext cx="3328388" cy="4437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92382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495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Sakkal Majalla" panose="02000000000000000000" pitchFamily="2" charset="-78"/>
                <a:cs typeface="Sakkal Majalla" panose="02000000000000000000" pitchFamily="2" charset="-78"/>
              </a:rPr>
              <a:t>فحص المفصل الفكي الصدغي</a:t>
            </a:r>
          </a:p>
        </p:txBody>
      </p:sp>
      <p:sp>
        <p:nvSpPr>
          <p:cNvPr id="3" name="مربع نص 2"/>
          <p:cNvSpPr txBox="1"/>
          <p:nvPr/>
        </p:nvSpPr>
        <p:spPr>
          <a:xfrm>
            <a:off x="663380" y="971550"/>
            <a:ext cx="7817239" cy="3600986"/>
          </a:xfrm>
          <a:prstGeom prst="rect">
            <a:avLst/>
          </a:prstGeom>
          <a:solidFill>
            <a:schemeClr val="bg1">
              <a:alpha val="68000"/>
            </a:schemeClr>
          </a:solidFill>
          <a:ln>
            <a:noFill/>
          </a:ln>
          <a:effectLst/>
          <a:scene3d>
            <a:camera prst="orthographicFront">
              <a:rot lat="0" lon="0" rev="0"/>
            </a:camera>
            <a:lightRig rig="chilly" dir="t">
              <a:rot lat="0" lon="0" rev="18480000"/>
            </a:lightRig>
          </a:scene3d>
          <a:sp3d prstMaterial="clear">
            <a:bevelT h="63500"/>
          </a:sp3d>
        </p:spPr>
        <p:txBody>
          <a:bodyPr wrap="square" rtlCol="1">
            <a:spAutoFit/>
          </a:bodyPr>
          <a:lstStyle/>
          <a:p>
            <a:pPr marL="342900" lvl="1" algn="r" defTabSz="685800" eaLnBrk="0" fontAlgn="base" hangingPunct="0">
              <a:spcBef>
                <a:spcPct val="0"/>
              </a:spcBef>
              <a:spcAft>
                <a:spcPct val="0"/>
              </a:spcAft>
            </a:pPr>
            <a:r>
              <a:rPr lang="ar-SA" altLang="en-US" sz="3200" b="1" dirty="0">
                <a:latin typeface="Sakkal Majalla" panose="02000000000000000000" pitchFamily="2" charset="-78"/>
                <a:cs typeface="Sakkal Majalla" panose="02000000000000000000" pitchFamily="2" charset="-78"/>
              </a:rPr>
              <a:t>لفحص حركة الفك السفلي:</a:t>
            </a:r>
            <a:endParaRPr lang="ar-SY" altLang="en-US" sz="3200" b="1" dirty="0">
              <a:latin typeface="Sakkal Majalla" panose="02000000000000000000" pitchFamily="2" charset="-78"/>
              <a:cs typeface="Sakkal Majalla" panose="02000000000000000000" pitchFamily="2" charset="-78"/>
            </a:endParaRPr>
          </a:p>
          <a:p>
            <a:pPr marL="342900" lvl="1" algn="r" defTabSz="685800" eaLnBrk="0" fontAlgn="base" hangingPunct="0">
              <a:spcBef>
                <a:spcPct val="0"/>
              </a:spcBef>
              <a:spcAft>
                <a:spcPct val="0"/>
              </a:spcAft>
            </a:pPr>
            <a:r>
              <a:rPr lang="ar-SA" altLang="en-US" sz="2800" b="1" dirty="0">
                <a:ln w="10160">
                  <a:solidFill>
                    <a:srgbClr val="BBE0E3"/>
                  </a:solidFill>
                  <a:prstDash val="solid"/>
                </a:ln>
                <a:effectLst>
                  <a:outerShdw blurRad="38100" dist="32000" dir="5400000" algn="tl">
                    <a:srgbClr val="000000">
                      <a:alpha val="30000"/>
                    </a:srgbClr>
                  </a:outerShdw>
                </a:effectLst>
                <a:latin typeface="Sakkal Majalla" panose="02000000000000000000" pitchFamily="2" charset="-78"/>
                <a:cs typeface="Sakkal Majalla" panose="02000000000000000000" pitchFamily="2" charset="-78"/>
              </a:rPr>
              <a:t> </a:t>
            </a:r>
            <a:r>
              <a:rPr lang="ar-SA" altLang="en-US" sz="2800" b="1" dirty="0">
                <a:latin typeface="Sakkal Majalla" panose="02000000000000000000" pitchFamily="2" charset="-78"/>
                <a:cs typeface="Sakkal Majalla" panose="02000000000000000000" pitchFamily="2" charset="-78"/>
              </a:rPr>
              <a:t>نقوم بتسجيل مقدار واتجاه هذه الحركات حيث أن أولى إشارات اضطراب المفصل الصدغي</a:t>
            </a:r>
            <a:r>
              <a:rPr lang="en-US" altLang="en-US" sz="2800" b="1" dirty="0">
                <a:latin typeface="Sakkal Majalla" panose="02000000000000000000" pitchFamily="2" charset="-78"/>
                <a:cs typeface="Sakkal Majalla" panose="02000000000000000000" pitchFamily="2" charset="-78"/>
              </a:rPr>
              <a:t>: </a:t>
            </a:r>
            <a:endParaRPr lang="ar-SY" altLang="en-US" sz="2800" b="1" dirty="0">
              <a:latin typeface="Sakkal Majalla" panose="02000000000000000000" pitchFamily="2" charset="-78"/>
              <a:cs typeface="Sakkal Majalla" panose="02000000000000000000" pitchFamily="2" charset="-78"/>
            </a:endParaRPr>
          </a:p>
          <a:p>
            <a:pPr marL="342900" lvl="1" algn="r" defTabSz="685800" eaLnBrk="0" fontAlgn="base" hangingPunct="0">
              <a:spcBef>
                <a:spcPct val="0"/>
              </a:spcBef>
              <a:spcAft>
                <a:spcPct val="0"/>
              </a:spcAft>
            </a:pPr>
            <a:endParaRPr lang="en-US" altLang="en-US" sz="2800" b="1" dirty="0">
              <a:latin typeface="Sakkal Majalla" panose="02000000000000000000" pitchFamily="2" charset="-78"/>
              <a:cs typeface="Sakkal Majalla" panose="02000000000000000000" pitchFamily="2" charset="-78"/>
            </a:endParaRPr>
          </a:p>
          <a:p>
            <a:pPr marL="342900" lvl="1" algn="r" defTabSz="685800" eaLnBrk="0" fontAlgn="base" hangingPunct="0">
              <a:spcBef>
                <a:spcPct val="0"/>
              </a:spcBef>
              <a:spcAft>
                <a:spcPct val="0"/>
              </a:spcAft>
              <a:buFontTx/>
              <a:buChar char=""/>
            </a:pPr>
            <a:r>
              <a:rPr lang="en-US" altLang="en-US" sz="2800" b="1" dirty="0">
                <a:latin typeface="Sakkal Majalla" panose="02000000000000000000" pitchFamily="2" charset="-78"/>
                <a:cs typeface="Sakkal Majalla" panose="02000000000000000000" pitchFamily="2" charset="-78"/>
              </a:rPr>
              <a:t>-</a:t>
            </a:r>
            <a:r>
              <a:rPr lang="ar-SA" altLang="en-US" sz="2800" b="1" dirty="0">
                <a:latin typeface="Sakkal Majalla" panose="02000000000000000000" pitchFamily="2" charset="-78"/>
                <a:cs typeface="Sakkal Majalla" panose="02000000000000000000" pitchFamily="2" charset="-78"/>
              </a:rPr>
              <a:t>الانحرافات في ممرات فتح وإغلاق الفك السفلي في المستويين السهمي والجبهي</a:t>
            </a:r>
            <a:r>
              <a:rPr lang="en-US" altLang="en-US" sz="2800" b="1" dirty="0">
                <a:latin typeface="Sakkal Majalla" panose="02000000000000000000" pitchFamily="2" charset="-78"/>
                <a:cs typeface="Sakkal Majalla" panose="02000000000000000000" pitchFamily="2" charset="-78"/>
              </a:rPr>
              <a:t> </a:t>
            </a:r>
          </a:p>
          <a:p>
            <a:pPr marL="342900" lvl="1" algn="r" defTabSz="685800" eaLnBrk="0" fontAlgn="base" hangingPunct="0">
              <a:spcBef>
                <a:spcPct val="0"/>
              </a:spcBef>
              <a:spcAft>
                <a:spcPct val="0"/>
              </a:spcAft>
              <a:buFontTx/>
              <a:buChar char=""/>
            </a:pPr>
            <a:r>
              <a:rPr lang="en-US" altLang="en-US" sz="2800" b="1" dirty="0">
                <a:latin typeface="Sakkal Majalla" panose="02000000000000000000" pitchFamily="2" charset="-78"/>
                <a:cs typeface="Sakkal Majalla" panose="02000000000000000000" pitchFamily="2" charset="-78"/>
              </a:rPr>
              <a:t>-</a:t>
            </a:r>
            <a:r>
              <a:rPr lang="ar-SA" altLang="en-US" sz="2800" b="1" dirty="0">
                <a:latin typeface="Sakkal Majalla" panose="02000000000000000000" pitchFamily="2" charset="-78"/>
                <a:cs typeface="Sakkal Majalla" panose="02000000000000000000" pitchFamily="2" charset="-78"/>
              </a:rPr>
              <a:t>عدم تطابق منحنيات الفتح والإغلاق</a:t>
            </a:r>
            <a:r>
              <a:rPr lang="en-US" altLang="en-US" sz="2800" b="1" dirty="0">
                <a:latin typeface="Sakkal Majalla" panose="02000000000000000000" pitchFamily="2" charset="-78"/>
                <a:cs typeface="Sakkal Majalla" panose="02000000000000000000" pitchFamily="2" charset="-78"/>
              </a:rPr>
              <a:t> </a:t>
            </a:r>
          </a:p>
          <a:p>
            <a:pPr marL="342900" lvl="1" algn="r" defTabSz="685800" eaLnBrk="0" fontAlgn="base" hangingPunct="0">
              <a:spcBef>
                <a:spcPct val="0"/>
              </a:spcBef>
              <a:spcAft>
                <a:spcPct val="0"/>
              </a:spcAft>
              <a:buFontTx/>
              <a:buChar char=""/>
            </a:pPr>
            <a:r>
              <a:rPr lang="en-US" altLang="en-US" sz="2800" b="1" dirty="0">
                <a:latin typeface="Sakkal Majalla" panose="02000000000000000000" pitchFamily="2" charset="-78"/>
                <a:cs typeface="Sakkal Majalla" panose="02000000000000000000" pitchFamily="2" charset="-78"/>
              </a:rPr>
              <a:t>-</a:t>
            </a:r>
            <a:r>
              <a:rPr lang="ar-SA" altLang="en-US" sz="2800" b="1" dirty="0">
                <a:latin typeface="Sakkal Majalla" panose="02000000000000000000" pitchFamily="2" charset="-78"/>
                <a:cs typeface="Sakkal Majalla" panose="02000000000000000000" pitchFamily="2" charset="-78"/>
              </a:rPr>
              <a:t>وجود حركات غير متناسقة :شكل خط متعرج</a:t>
            </a:r>
            <a:r>
              <a:rPr lang="en-US" altLang="en-US" sz="2800" b="1" dirty="0">
                <a:latin typeface="Sakkal Majalla" panose="02000000000000000000" pitchFamily="2" charset="-78"/>
                <a:cs typeface="Sakkal Majalla" panose="02000000000000000000" pitchFamily="2" charset="-78"/>
              </a:rPr>
              <a:t> </a:t>
            </a:r>
            <a:r>
              <a:rPr lang="en-US" altLang="ar-SA" sz="2800" b="1" dirty="0">
                <a:latin typeface="Traditional Arabic" pitchFamily="2" charset="-78"/>
                <a:cs typeface="Traditional Arabic" pitchFamily="2" charset="-78"/>
              </a:rPr>
              <a:t>S-C</a:t>
            </a:r>
          </a:p>
        </p:txBody>
      </p:sp>
    </p:spTree>
    <p:extLst>
      <p:ext uri="{BB962C8B-B14F-4D97-AF65-F5344CB8AC3E}">
        <p14:creationId xmlns:p14="http://schemas.microsoft.com/office/powerpoint/2010/main" val="39397381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495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Sakkal Majalla" panose="02000000000000000000" pitchFamily="2" charset="-78"/>
                <a:cs typeface="Sakkal Majalla" panose="02000000000000000000" pitchFamily="2" charset="-78"/>
              </a:rPr>
              <a:t>فحص المفصل الفكي الصدغي</a:t>
            </a:r>
          </a:p>
        </p:txBody>
      </p:sp>
      <p:sp>
        <p:nvSpPr>
          <p:cNvPr id="3" name="مربع نص 2"/>
          <p:cNvSpPr txBox="1"/>
          <p:nvPr/>
        </p:nvSpPr>
        <p:spPr>
          <a:xfrm>
            <a:off x="0" y="819150"/>
            <a:ext cx="9220200" cy="3970318"/>
          </a:xfrm>
          <a:prstGeom prst="rect">
            <a:avLst/>
          </a:prstGeom>
          <a:solidFill>
            <a:schemeClr val="bg1">
              <a:alpha val="68000"/>
            </a:schemeClr>
          </a:solidFill>
          <a:ln>
            <a:solidFill>
              <a:srgbClr val="FFFF00"/>
            </a:solidFill>
          </a:ln>
        </p:spPr>
        <p:txBody>
          <a:bodyPr wrap="square" rtlCol="1">
            <a:spAutoFit/>
          </a:bodyPr>
          <a:lstStyle/>
          <a:p>
            <a:pPr marL="342900" lvl="1" algn="just" defTabSz="685800" rtl="1" eaLnBrk="0" fontAlgn="base" hangingPunct="0">
              <a:spcBef>
                <a:spcPct val="0"/>
              </a:spcBef>
              <a:spcAft>
                <a:spcPct val="0"/>
              </a:spcAft>
            </a:pPr>
            <a:r>
              <a:rPr lang="ar-SA" altLang="en-US" sz="2800" b="1" dirty="0">
                <a:latin typeface="Sakkal Majalla" panose="02000000000000000000" pitchFamily="2" charset="-78"/>
                <a:cs typeface="Sakkal Majalla" panose="02000000000000000000" pitchFamily="2" charset="-78"/>
              </a:rPr>
              <a:t>الفحص الشعاعي جزء مهم من تحري الاضطرابات المفصلي</a:t>
            </a:r>
            <a:endParaRPr lang="en-US" altLang="en-US" sz="2800" b="1" dirty="0">
              <a:latin typeface="Sakkal Majalla" panose="02000000000000000000" pitchFamily="2" charset="-78"/>
              <a:cs typeface="Sakkal Majalla" panose="02000000000000000000" pitchFamily="2" charset="-78"/>
            </a:endParaRPr>
          </a:p>
          <a:p>
            <a:pPr marL="342900" lvl="1" algn="just" defTabSz="685800" rtl="1" eaLnBrk="0" fontAlgn="base" hangingPunct="0">
              <a:spcBef>
                <a:spcPct val="0"/>
              </a:spcBef>
              <a:spcAft>
                <a:spcPct val="0"/>
              </a:spcAft>
            </a:pPr>
            <a:endParaRPr lang="en-US" altLang="en-US" sz="2800" b="1" dirty="0">
              <a:latin typeface="Sakkal Majalla" panose="02000000000000000000" pitchFamily="2" charset="-78"/>
              <a:cs typeface="Sakkal Majalla" panose="02000000000000000000" pitchFamily="2" charset="-78"/>
            </a:endParaRPr>
          </a:p>
          <a:p>
            <a:pPr marL="342900" lvl="1" algn="just" defTabSz="685800" rtl="1" eaLnBrk="0" fontAlgn="base" hangingPunct="0">
              <a:spcBef>
                <a:spcPct val="0"/>
              </a:spcBef>
              <a:spcAft>
                <a:spcPct val="0"/>
              </a:spcAft>
              <a:buFont typeface="Arial" pitchFamily="34" charset="0"/>
              <a:buChar char="•"/>
            </a:pPr>
            <a:r>
              <a:rPr lang="ar-SA" altLang="en-US" sz="2800" b="1" dirty="0">
                <a:latin typeface="Sakkal Majalla" panose="02000000000000000000" pitchFamily="2" charset="-78"/>
                <a:cs typeface="Sakkal Majalla" panose="02000000000000000000" pitchFamily="2" charset="-78"/>
              </a:rPr>
              <a:t>إن حالات سوء الوظيفة الفموية الوجهية قد تؤدي إلى تحميل غير متوازن للمفصلين أي إسهام في إحداث اضطرابات المفصل</a:t>
            </a:r>
            <a:r>
              <a:rPr lang="en-US" altLang="en-US" sz="2800" b="1" dirty="0">
                <a:latin typeface="Sakkal Majalla" panose="02000000000000000000" pitchFamily="2" charset="-78"/>
                <a:cs typeface="Sakkal Majalla" panose="02000000000000000000" pitchFamily="2" charset="-78"/>
              </a:rPr>
              <a:t>.</a:t>
            </a:r>
            <a:endParaRPr lang="ar-SY" altLang="en-US" sz="2800" b="1" dirty="0">
              <a:latin typeface="Sakkal Majalla" panose="02000000000000000000" pitchFamily="2" charset="-78"/>
              <a:cs typeface="Sakkal Majalla" panose="02000000000000000000" pitchFamily="2" charset="-78"/>
            </a:endParaRPr>
          </a:p>
          <a:p>
            <a:pPr marL="342900" lvl="1" algn="just" defTabSz="685800" rtl="1" eaLnBrk="0" fontAlgn="base" hangingPunct="0">
              <a:spcBef>
                <a:spcPct val="0"/>
              </a:spcBef>
              <a:spcAft>
                <a:spcPct val="0"/>
              </a:spcAft>
              <a:buFont typeface="Arial" pitchFamily="34" charset="0"/>
              <a:buChar char="•"/>
            </a:pPr>
            <a:r>
              <a:rPr lang="ar-SY" altLang="en-US" sz="2800" b="1" dirty="0">
                <a:latin typeface="Sakkal Majalla" panose="02000000000000000000" pitchFamily="2" charset="-78"/>
                <a:cs typeface="Sakkal Majalla" panose="02000000000000000000" pitchFamily="2" charset="-78"/>
              </a:rPr>
              <a:t>توجد العديد من التقنيات الشعاعية التي تؤخذ في وضعية الإطباق الاعتيادي و/أو في وضعية فتح الفم وهي مناسبة لفحص المفصل الفكي الصدغي (الصورة البانورامية، الصور المقطعية/ الطبقية/، الصور المقطعية المحوسبة، الصور الخاصة بالمفاصل، وصور الرنين المغناطيسي..)</a:t>
            </a:r>
          </a:p>
          <a:p>
            <a:pPr marL="342900" lvl="1" algn="r" defTabSz="685800" eaLnBrk="0" fontAlgn="base" hangingPunct="0">
              <a:spcBef>
                <a:spcPct val="0"/>
              </a:spcBef>
              <a:spcAft>
                <a:spcPct val="0"/>
              </a:spcAft>
            </a:pPr>
            <a:endParaRPr lang="en-US" altLang="en-US" sz="2800" b="1" dirty="0">
              <a:solidFill>
                <a:srgbClr val="FFFFFF"/>
              </a:solidFill>
              <a:latin typeface="Arial Black" pitchFamily="34" charset="0"/>
              <a:cs typeface="Traditional Arabic" pitchFamily="2" charset="-78"/>
            </a:endParaRPr>
          </a:p>
        </p:txBody>
      </p:sp>
      <p:sp>
        <p:nvSpPr>
          <p:cNvPr id="4" name="مربع نص 3"/>
          <p:cNvSpPr txBox="1"/>
          <p:nvPr/>
        </p:nvSpPr>
        <p:spPr>
          <a:xfrm>
            <a:off x="1143000" y="4866519"/>
            <a:ext cx="6858000" cy="415498"/>
          </a:xfrm>
          <a:prstGeom prst="rect">
            <a:avLst/>
          </a:prstGeom>
          <a:solidFill>
            <a:schemeClr val="tx1">
              <a:alpha val="71000"/>
            </a:schemeClr>
          </a:solidFill>
        </p:spPr>
        <p:txBody>
          <a:bodyPr wrap="square" rtlCol="1">
            <a:spAutoFit/>
          </a:bodyPr>
          <a:lstStyle/>
          <a:p>
            <a:pPr defTabSz="685800" eaLnBrk="0" fontAlgn="base" hangingPunct="0">
              <a:spcBef>
                <a:spcPct val="0"/>
              </a:spcBef>
              <a:spcAft>
                <a:spcPct val="0"/>
              </a:spcAft>
            </a:pPr>
            <a:r>
              <a:rPr lang="en-US" sz="2100" dirty="0">
                <a:solidFill>
                  <a:srgbClr val="FFFFFF"/>
                </a:solidFill>
                <a:latin typeface="Arial Black" pitchFamily="34" charset="0"/>
              </a:rPr>
              <a:t>1</a:t>
            </a:r>
          </a:p>
        </p:txBody>
      </p:sp>
    </p:spTree>
    <p:extLst>
      <p:ext uri="{BB962C8B-B14F-4D97-AF65-F5344CB8AC3E}">
        <p14:creationId xmlns:p14="http://schemas.microsoft.com/office/powerpoint/2010/main" val="784128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838200" y="133350"/>
            <a:ext cx="7131424" cy="1371600"/>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lnSpc>
                <a:spcPct val="115000"/>
              </a:lnSpc>
              <a:spcAft>
                <a:spcPts val="1000"/>
              </a:spcAft>
            </a:pPr>
            <a:r>
              <a:rPr lang="ar-SA" sz="2800" b="1">
                <a:solidFill>
                  <a:srgbClr val="FF0000"/>
                </a:solidFill>
                <a:latin typeface="Calibri" panose="020F0502020204030204" pitchFamily="34" charset="0"/>
                <a:ea typeface="Calibri" panose="020F0502020204030204" pitchFamily="34" charset="0"/>
                <a:cs typeface="Arial" panose="020B0604020202020204" pitchFamily="34" charset="0"/>
              </a:rPr>
              <a:t>لمحة تشريحية عن المفصل الفكي الصدغي:</a:t>
            </a:r>
            <a:endParaRPr lang="en-US" sz="1800" b="1">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مستدير الزوايا 3"/>
          <p:cNvSpPr/>
          <p:nvPr/>
        </p:nvSpPr>
        <p:spPr bwMode="auto">
          <a:xfrm>
            <a:off x="4114800" y="1504951"/>
            <a:ext cx="5029200" cy="3638550"/>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r" rtl="1">
              <a:lnSpc>
                <a:spcPct val="115000"/>
              </a:lnSpc>
              <a:spcAft>
                <a:spcPts val="1000"/>
              </a:spcAft>
            </a:pPr>
            <a:r>
              <a:rPr lang="ar-SA" sz="32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السطوح المفصلية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A" sz="2800" b="1" dirty="0">
                <a:latin typeface="Sakkal Majalla" panose="02000000000000000000" pitchFamily="2" charset="-78"/>
                <a:ea typeface="Calibri" panose="020F0502020204030204" pitchFamily="34" charset="0"/>
                <a:cs typeface="Sakkal Majalla" panose="02000000000000000000" pitchFamily="2" charset="-78"/>
              </a:rPr>
              <a:t>لقمة الفك الأسفل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A" sz="2800" b="1" dirty="0">
                <a:latin typeface="Sakkal Majalla" panose="02000000000000000000" pitchFamily="2" charset="-78"/>
                <a:ea typeface="Calibri" panose="020F0502020204030204" pitchFamily="34" charset="0"/>
                <a:cs typeface="Sakkal Majalla" panose="02000000000000000000" pitchFamily="2" charset="-78"/>
              </a:rPr>
              <a:t>حفرة الفك السفلي في العظم الصدغي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A" sz="2800" b="1" dirty="0">
                <a:latin typeface="Sakkal Majalla" panose="02000000000000000000" pitchFamily="2" charset="-78"/>
                <a:ea typeface="Calibri" panose="020F0502020204030204" pitchFamily="34" charset="0"/>
                <a:cs typeface="Sakkal Majalla" panose="02000000000000000000" pitchFamily="2" charset="-78"/>
              </a:rPr>
              <a:t>الحديبة المفصلية ( اللقمة الصدغية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15000"/>
              </a:lnSpc>
              <a:spcAft>
                <a:spcPts val="1000"/>
              </a:spcAft>
              <a:buFont typeface="+mj-lt"/>
              <a:buAutoNum type="arabicPeriod"/>
              <a:tabLst>
                <a:tab pos="457200" algn="l"/>
              </a:tabLst>
            </a:pPr>
            <a:r>
              <a:rPr lang="ar-SA" sz="2800" b="1" dirty="0">
                <a:latin typeface="Sakkal Majalla" panose="02000000000000000000" pitchFamily="2" charset="-78"/>
                <a:ea typeface="Calibri" panose="020F0502020204030204" pitchFamily="34" charset="0"/>
                <a:cs typeface="Sakkal Majalla" panose="02000000000000000000" pitchFamily="2" charset="-78"/>
              </a:rPr>
              <a:t>القرص المفصل</a:t>
            </a:r>
            <a:endParaRPr lang="en-US" sz="24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عنصر نائب لرقم الشريحة 4"/>
          <p:cNvSpPr>
            <a:spLocks noGrp="1"/>
          </p:cNvSpPr>
          <p:nvPr>
            <p:ph type="sldNum" sz="quarter" idx="12"/>
          </p:nvPr>
        </p:nvSpPr>
        <p:spPr/>
        <p:txBody>
          <a:bodyPr/>
          <a:lstStyle/>
          <a:p>
            <a:fld id="{A2E527CB-2973-44A3-96AC-3A38C257AC17}" type="slidenum">
              <a:rPr lang="ar-SY" smtClean="0"/>
              <a:pPr/>
              <a:t>3</a:t>
            </a:fld>
            <a:endParaRPr lang="en-US"/>
          </a:p>
        </p:txBody>
      </p:sp>
      <p:pic>
        <p:nvPicPr>
          <p:cNvPr id="6" name="صورة 8" descr="9"/>
          <p:cNvPicPr/>
          <p:nvPr/>
        </p:nvPicPr>
        <p:blipFill>
          <a:blip r:embed="rId8" cstate="print"/>
          <a:srcRect l="13354"/>
          <a:stretch>
            <a:fillRect/>
          </a:stretch>
        </p:blipFill>
        <p:spPr bwMode="auto">
          <a:xfrm>
            <a:off x="457200" y="1885950"/>
            <a:ext cx="3429000" cy="2966676"/>
          </a:xfrm>
          <a:prstGeom prst="rect">
            <a:avLst/>
          </a:prstGeom>
          <a:noFill/>
          <a:ln>
            <a:noFill/>
          </a:ln>
        </p:spPr>
      </p:pic>
    </p:spTree>
    <p:extLst>
      <p:ext uri="{BB962C8B-B14F-4D97-AF65-F5344CB8AC3E}">
        <p14:creationId xmlns:p14="http://schemas.microsoft.com/office/powerpoint/2010/main" val="4276383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2800" b="1" dirty="0">
                <a:latin typeface="Sakkal Majalla" panose="02000000000000000000" pitchFamily="2" charset="-78"/>
                <a:cs typeface="Sakkal Majalla" panose="02000000000000000000" pitchFamily="2" charset="-78"/>
              </a:rPr>
              <a:t>3- اضطرابات المفصل الفكي:</a:t>
            </a:r>
          </a:p>
        </p:txBody>
      </p:sp>
      <p:sp>
        <p:nvSpPr>
          <p:cNvPr id="3" name="مربع نص 2"/>
          <p:cNvSpPr txBox="1"/>
          <p:nvPr/>
        </p:nvSpPr>
        <p:spPr>
          <a:xfrm>
            <a:off x="32657" y="1504950"/>
            <a:ext cx="8991600" cy="2677656"/>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تعريف : إصابة ذات طبيعة غير التهابية تصيب المفصل و تترافق بتخرب و تآكل النسج الرخوة المفصلية وتغيرات استحالية تصيب الأجزاء العظمية المفصلية</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العامل الإمراضي الأكثر أهمية : زيادة القوى و الجهود الإطباقية المطبقة على المفصل بسبب</a:t>
            </a:r>
            <a:r>
              <a:rPr lang="ar-SY"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 فقدان الأسنان الخلفية , فرط الوظيفة العضلية , الصرير ,المضغ أحادي الجانب )</a:t>
            </a:r>
          </a:p>
          <a:p>
            <a:pPr algn="just" defTabSz="685800" rtl="1" eaLnBrk="0" fontAlgn="base" hangingPunct="0">
              <a:spcBef>
                <a:spcPct val="0"/>
              </a:spcBef>
              <a:spcAft>
                <a:spcPct val="0"/>
              </a:spcAft>
            </a:pPr>
            <a:endParaRPr lang="ar-SA" sz="2400" b="1" dirty="0">
              <a:latin typeface="Sakkal Majalla" panose="02000000000000000000" pitchFamily="2" charset="-78"/>
              <a:cs typeface="Sakkal Majalla" panose="02000000000000000000" pitchFamily="2" charset="-78"/>
            </a:endParaRPr>
          </a:p>
          <a:p>
            <a:pPr algn="ctr"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الأعراض </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ألم – انحراف وظيفي للمفصل – تحدد حركات المفصل – الفرقعة المفصلية (خاصة</a:t>
            </a:r>
            <a:r>
              <a:rPr lang="en-US"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عند فتح الفم ) </a:t>
            </a:r>
          </a:p>
        </p:txBody>
      </p:sp>
      <p:sp>
        <p:nvSpPr>
          <p:cNvPr id="4" name="Rectangle 4"/>
          <p:cNvSpPr/>
          <p:nvPr/>
        </p:nvSpPr>
        <p:spPr>
          <a:xfrm>
            <a:off x="2570829" y="759935"/>
            <a:ext cx="370325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defTabSz="685800"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الداء الاستحالي للمفصل الفكي الصدغي</a:t>
            </a:r>
            <a:endParaRPr lang="ar-SY"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857692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771" y="1504950"/>
            <a:ext cx="9067800" cy="3416320"/>
          </a:xfrm>
          <a:prstGeom prst="rect">
            <a:avLst/>
          </a:prstGeom>
          <a:solidFill>
            <a:schemeClr val="bg1">
              <a:alpha val="68000"/>
            </a:schemeClr>
          </a:solidFill>
          <a:ln>
            <a:solidFill>
              <a:srgbClr val="FFFF00"/>
            </a:solidFill>
          </a:ln>
        </p:spPr>
        <p:txBody>
          <a:bodyPr wrap="square" rtlCol="1">
            <a:spAutoFit/>
          </a:bodyPr>
          <a:lstStyle/>
          <a:p>
            <a:pPr algn="ctr"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المعالجة </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المبدأ الأساسي تخفيف شدة القوى الزائدة المطبقة على المفصل</a:t>
            </a:r>
          </a:p>
          <a:p>
            <a:pPr marL="27432"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1</a:t>
            </a:r>
            <a:r>
              <a:rPr lang="ar-SY"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معالجة الصرير</a:t>
            </a:r>
          </a:p>
          <a:p>
            <a:pPr marL="27432"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2</a:t>
            </a:r>
            <a:r>
              <a:rPr lang="ar-SY"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إزالة التداخلات الإطباقية</a:t>
            </a:r>
            <a:r>
              <a:rPr lang="ar-SY" sz="2400" b="1" dirty="0">
                <a:latin typeface="Sakkal Majalla" panose="02000000000000000000" pitchFamily="2" charset="-78"/>
                <a:cs typeface="Sakkal Majalla" panose="02000000000000000000" pitchFamily="2" charset="-78"/>
              </a:rPr>
              <a:t>9</a:t>
            </a:r>
          </a:p>
          <a:p>
            <a:pPr marL="27432"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3</a:t>
            </a:r>
            <a:r>
              <a:rPr lang="ar-SY"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الجبائر الإطباقية</a:t>
            </a:r>
          </a:p>
          <a:p>
            <a:pPr marL="27432"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4</a:t>
            </a:r>
            <a:r>
              <a:rPr lang="ar-SY"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التعويض عن الأسنان الخلفية</a:t>
            </a:r>
          </a:p>
          <a:p>
            <a:pPr marL="27432"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5</a:t>
            </a:r>
            <a:r>
              <a:rPr lang="ar-SY"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الكمادات الرطبة الحارة على المفصل و العضلات الماضغة</a:t>
            </a:r>
          </a:p>
          <a:p>
            <a:pPr marL="27432"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6</a:t>
            </a:r>
            <a:r>
              <a:rPr lang="ar-SY"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المسكنات</a:t>
            </a:r>
          </a:p>
          <a:p>
            <a:pPr marL="27432"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7</a:t>
            </a:r>
            <a:r>
              <a:rPr lang="ar-SY"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المعالجة الجراحية ( الحالات المزمنة المستعصية )    </a:t>
            </a:r>
          </a:p>
        </p:txBody>
      </p:sp>
      <p:pic>
        <p:nvPicPr>
          <p:cNvPr id="5" name="Picture 4"/>
          <p:cNvPicPr>
            <a:picLocks noChangeAspect="1"/>
          </p:cNvPicPr>
          <p:nvPr/>
        </p:nvPicPr>
        <p:blipFill>
          <a:blip r:embed="rId2"/>
          <a:stretch>
            <a:fillRect/>
          </a:stretch>
        </p:blipFill>
        <p:spPr>
          <a:xfrm>
            <a:off x="2590800" y="361950"/>
            <a:ext cx="4291956" cy="731583"/>
          </a:xfrm>
          <a:prstGeom prst="rect">
            <a:avLst/>
          </a:prstGeom>
        </p:spPr>
      </p:pic>
    </p:spTree>
    <p:extLst>
      <p:ext uri="{BB962C8B-B14F-4D97-AF65-F5344CB8AC3E}">
        <p14:creationId xmlns:p14="http://schemas.microsoft.com/office/powerpoint/2010/main" val="231592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280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3- اضطرابات المفصل الفكي:</a:t>
            </a:r>
          </a:p>
        </p:txBody>
      </p:sp>
      <p:sp>
        <p:nvSpPr>
          <p:cNvPr id="3" name="مربع نص 2"/>
          <p:cNvSpPr txBox="1"/>
          <p:nvPr/>
        </p:nvSpPr>
        <p:spPr>
          <a:xfrm>
            <a:off x="0" y="1130815"/>
            <a:ext cx="9144000" cy="3046988"/>
          </a:xfrm>
          <a:prstGeom prst="rect">
            <a:avLst/>
          </a:prstGeom>
          <a:solidFill>
            <a:schemeClr val="bg1">
              <a:alpha val="68000"/>
            </a:schemeClr>
          </a:solidFill>
          <a:ln>
            <a:solidFill>
              <a:srgbClr val="FFFF00"/>
            </a:solidFill>
          </a:ln>
        </p:spPr>
        <p:txBody>
          <a:bodyPr wrap="square" rtlCol="1">
            <a:spAutoFit/>
          </a:bodyPr>
          <a:lstStyle/>
          <a:p>
            <a:pPr algn="r" defTabSz="685800"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تعريف : مرض جهازي يصيب النسج الرخوة المفصلية , يترافق مع تخرب تدريجي للنسج الغضروفية و العظمية و باقي النسج المفصلية كما تصاب العضلات المجاورة للمفصل .</a:t>
            </a:r>
          </a:p>
          <a:p>
            <a:pPr algn="ctr" defTabSz="685800"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الأسباب </a:t>
            </a:r>
            <a:endParaRPr lang="en-US" sz="2400" b="1" dirty="0">
              <a:latin typeface="Sakkal Majalla" panose="02000000000000000000" pitchFamily="2" charset="-78"/>
              <a:cs typeface="Sakkal Majalla" panose="02000000000000000000" pitchFamily="2" charset="-78"/>
            </a:endParaRPr>
          </a:p>
          <a:p>
            <a:pPr algn="r" defTabSz="685800"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 لا تزال غير معروفة بدقة , لكن الدلائل السريرية تشير إلى تدخل الآليات المناعية بشكل واضح , إضافة على عوامل : الوراثة – التوتر النفسي – القلق و الاكتئاب</a:t>
            </a:r>
            <a:endParaRPr lang="ar-SY" sz="2400" b="1" dirty="0">
              <a:latin typeface="Sakkal Majalla" panose="02000000000000000000" pitchFamily="2" charset="-78"/>
              <a:cs typeface="Sakkal Majalla" panose="02000000000000000000" pitchFamily="2" charset="-78"/>
            </a:endParaRPr>
          </a:p>
          <a:p>
            <a:pPr algn="r" defTabSz="685800" eaLnBrk="0" fontAlgn="base" hangingPunct="0">
              <a:spcBef>
                <a:spcPct val="0"/>
              </a:spcBef>
              <a:spcAft>
                <a:spcPct val="0"/>
              </a:spcAft>
            </a:pPr>
            <a:endParaRPr lang="ar-SA" sz="2400" b="1" dirty="0">
              <a:latin typeface="Sakkal Majalla" panose="02000000000000000000" pitchFamily="2" charset="-78"/>
              <a:cs typeface="Sakkal Majalla" panose="02000000000000000000" pitchFamily="2" charset="-78"/>
            </a:endParaRPr>
          </a:p>
          <a:p>
            <a:pPr algn="ctr" defTabSz="685800"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الأعراض و العلامات</a:t>
            </a:r>
          </a:p>
          <a:p>
            <a:pPr algn="r" defTabSz="685800"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ألم – تحدد حركة المفصل – انتباج و تورم منطقة المفصل – الأصوات المفصلية في المراحل المتقدمة </a:t>
            </a:r>
          </a:p>
        </p:txBody>
      </p:sp>
      <p:sp>
        <p:nvSpPr>
          <p:cNvPr id="5" name="Rectangle 4"/>
          <p:cNvSpPr/>
          <p:nvPr/>
        </p:nvSpPr>
        <p:spPr>
          <a:xfrm>
            <a:off x="2819400" y="666750"/>
            <a:ext cx="3916457"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defTabSz="685800" eaLnBrk="0" fontAlgn="base" hangingPunct="0">
              <a:spcBef>
                <a:spcPct val="0"/>
              </a:spcBef>
              <a:spcAft>
                <a:spcPct val="0"/>
              </a:spcAft>
            </a:pPr>
            <a:r>
              <a:rPr lang="ar-SA" sz="2400" b="1" dirty="0"/>
              <a:t>التهاب المفصل الفكي الصدغي الرثوي</a:t>
            </a:r>
            <a:endParaRPr lang="ar-SY" sz="2400" b="1" dirty="0"/>
          </a:p>
        </p:txBody>
      </p:sp>
    </p:spTree>
    <p:extLst>
      <p:ext uri="{BB962C8B-B14F-4D97-AF65-F5344CB8AC3E}">
        <p14:creationId xmlns:p14="http://schemas.microsoft.com/office/powerpoint/2010/main" val="32107849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81000" y="2571750"/>
            <a:ext cx="8458199" cy="1569660"/>
          </a:xfrm>
          <a:prstGeom prst="rect">
            <a:avLst/>
          </a:prstGeom>
          <a:solidFill>
            <a:schemeClr val="bg1">
              <a:alpha val="68000"/>
            </a:schemeClr>
          </a:solidFill>
          <a:ln>
            <a:solidFill>
              <a:srgbClr val="FFFF00"/>
            </a:solidFill>
          </a:ln>
        </p:spPr>
        <p:txBody>
          <a:bodyPr wrap="square" rtlCol="1">
            <a:spAutoFit/>
          </a:bodyPr>
          <a:lstStyle/>
          <a:p>
            <a:pPr algn="ctr" defTabSz="685800" eaLnBrk="0" fontAlgn="base" hangingPunct="0">
              <a:spcBef>
                <a:spcPct val="0"/>
              </a:spcBef>
              <a:spcAft>
                <a:spcPct val="0"/>
              </a:spcAft>
            </a:pPr>
            <a:r>
              <a:rPr lang="ar-SA" sz="2400" b="1" dirty="0"/>
              <a:t>المعالجة </a:t>
            </a:r>
            <a:endParaRPr lang="en-US" sz="2400" b="1" dirty="0"/>
          </a:p>
          <a:p>
            <a:pPr algn="r" defTabSz="685800"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العناية الأولية تقع على عاتق الطبيب العام المختص بالأمراض الرثوية أما طبيب الأسنان فيلعب دورا هاما في معالجة الأعراض الموضعية باستخدام المعالجة الفيزيائية , إزالة الشذوذات الإطباقية الوظيفية و التداخلات المؤدية لعدم استقرار الإطباق.   </a:t>
            </a:r>
          </a:p>
        </p:txBody>
      </p:sp>
      <p:pic>
        <p:nvPicPr>
          <p:cNvPr id="5" name="Picture 4"/>
          <p:cNvPicPr>
            <a:picLocks noChangeAspect="1"/>
          </p:cNvPicPr>
          <p:nvPr/>
        </p:nvPicPr>
        <p:blipFill>
          <a:blip r:embed="rId2"/>
          <a:stretch>
            <a:fillRect/>
          </a:stretch>
        </p:blipFill>
        <p:spPr>
          <a:xfrm>
            <a:off x="2438400" y="1047750"/>
            <a:ext cx="4194412" cy="725487"/>
          </a:xfrm>
          <a:prstGeom prst="rect">
            <a:avLst/>
          </a:prstGeom>
        </p:spPr>
      </p:pic>
    </p:spTree>
    <p:extLst>
      <p:ext uri="{BB962C8B-B14F-4D97-AF65-F5344CB8AC3E}">
        <p14:creationId xmlns:p14="http://schemas.microsoft.com/office/powerpoint/2010/main" val="28160759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280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3- اضطرابات المفصل الفكي:</a:t>
            </a:r>
          </a:p>
        </p:txBody>
      </p:sp>
      <p:sp>
        <p:nvSpPr>
          <p:cNvPr id="3" name="مربع نص 2"/>
          <p:cNvSpPr txBox="1"/>
          <p:nvPr/>
        </p:nvSpPr>
        <p:spPr>
          <a:xfrm>
            <a:off x="190500" y="2114550"/>
            <a:ext cx="8839200" cy="2246769"/>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800" b="1" dirty="0">
                <a:latin typeface="Sakkal Majalla" panose="02000000000000000000" pitchFamily="2" charset="-78"/>
                <a:cs typeface="Sakkal Majalla" panose="02000000000000000000" pitchFamily="2" charset="-78"/>
              </a:rPr>
              <a:t>تعريف : </a:t>
            </a:r>
            <a:endParaRPr lang="ar-SY" sz="28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pPr>
            <a:r>
              <a:rPr lang="ar-SA" sz="2800" b="1" dirty="0">
                <a:latin typeface="Sakkal Majalla" panose="02000000000000000000" pitchFamily="2" charset="-78"/>
                <a:cs typeface="Sakkal Majalla" panose="02000000000000000000" pitchFamily="2" charset="-78"/>
              </a:rPr>
              <a:t>هو اضطراب للعلاقة المتناغمة بين القرص و اللقمة سواء في وضعية العلاقة المركزية أو خلال الأوضاع اللامركزية للفك السفلي  , و تتميز بحدوث حركة للقمة الفكية نحو الخلف بالنسبة للجزء الخلفي من القرص المفصلي أو انزياح القرص نحو الأمام من وضعه الطبيعي بالنسبة للقمة الفكية </a:t>
            </a:r>
          </a:p>
        </p:txBody>
      </p:sp>
      <p:sp>
        <p:nvSpPr>
          <p:cNvPr id="5" name="عنوان 1"/>
          <p:cNvSpPr txBox="1">
            <a:spLocks/>
          </p:cNvSpPr>
          <p:nvPr/>
        </p:nvSpPr>
        <p:spPr>
          <a:xfrm>
            <a:off x="838200" y="789003"/>
            <a:ext cx="7543800" cy="794896"/>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algn="ctr" defTabSz="685800" rtl="1">
              <a:spcBef>
                <a:spcPct val="0"/>
              </a:spcBef>
              <a:defRPr/>
            </a:pPr>
            <a:r>
              <a:rPr lang="ar-SA" sz="2400" b="1" dirty="0" err="1"/>
              <a:t>الانزياح</a:t>
            </a:r>
            <a:r>
              <a:rPr lang="ar-SA" sz="2400" b="1" dirty="0"/>
              <a:t> الأمامي للقرص المفصلي</a:t>
            </a:r>
            <a:br>
              <a:rPr lang="ar-SA" sz="2400" b="1" dirty="0"/>
            </a:br>
            <a:r>
              <a:rPr lang="en-US" sz="2400" b="1" dirty="0"/>
              <a:t>Anterior displacement of the </a:t>
            </a:r>
            <a:r>
              <a:rPr lang="en-US" sz="2400" b="1" dirty="0" err="1"/>
              <a:t>articular</a:t>
            </a:r>
            <a:r>
              <a:rPr lang="en-US" sz="2400" b="1" dirty="0"/>
              <a:t> disk</a:t>
            </a:r>
            <a:endParaRPr lang="ar-SA" sz="2400" b="1" dirty="0"/>
          </a:p>
        </p:txBody>
      </p:sp>
    </p:spTree>
    <p:extLst>
      <p:ext uri="{BB962C8B-B14F-4D97-AF65-F5344CB8AC3E}">
        <p14:creationId xmlns:p14="http://schemas.microsoft.com/office/powerpoint/2010/main" val="3119244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6200" y="1339445"/>
            <a:ext cx="8762999" cy="2308324"/>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الآلية المرضية :</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حتى يحدث الانزياح الأمامي للقرص المفصلي يتوجب على الرأس العلوي للعضلة الجناحية الوحشية التغلب على مايلي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1_القوة الخلفية المطبقة على القرص من قبل الألياف القرصية الصدغية المرنة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2_الألياف القرصية اللقمية و هي ألياف غير مرنة ذات بنية كولاجينية .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3_الأربطة القرصية اللقمية الأنسية و الوحشية و هي أربطة ليفية متينة .  </a:t>
            </a:r>
          </a:p>
        </p:txBody>
      </p:sp>
      <p:pic>
        <p:nvPicPr>
          <p:cNvPr id="5" name="Picture 4"/>
          <p:cNvPicPr>
            <a:picLocks noChangeAspect="1"/>
          </p:cNvPicPr>
          <p:nvPr/>
        </p:nvPicPr>
        <p:blipFill>
          <a:blip r:embed="rId2"/>
          <a:stretch>
            <a:fillRect/>
          </a:stretch>
        </p:blipFill>
        <p:spPr>
          <a:xfrm>
            <a:off x="752525" y="120695"/>
            <a:ext cx="7638950" cy="1091279"/>
          </a:xfrm>
          <a:prstGeom prst="rect">
            <a:avLst/>
          </a:prstGeom>
        </p:spPr>
      </p:pic>
    </p:spTree>
    <p:extLst>
      <p:ext uri="{BB962C8B-B14F-4D97-AF65-F5344CB8AC3E}">
        <p14:creationId xmlns:p14="http://schemas.microsoft.com/office/powerpoint/2010/main" val="2756087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495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3- اضطرابات المفصل الفكي:</a:t>
            </a:r>
          </a:p>
        </p:txBody>
      </p:sp>
      <p:sp>
        <p:nvSpPr>
          <p:cNvPr id="6" name="مربع نص 5"/>
          <p:cNvSpPr txBox="1"/>
          <p:nvPr/>
        </p:nvSpPr>
        <p:spPr>
          <a:xfrm>
            <a:off x="1143000" y="4866519"/>
            <a:ext cx="6858000" cy="415498"/>
          </a:xfrm>
          <a:prstGeom prst="rect">
            <a:avLst/>
          </a:prstGeom>
          <a:solidFill>
            <a:schemeClr val="tx1">
              <a:alpha val="71000"/>
            </a:schemeClr>
          </a:solidFill>
        </p:spPr>
        <p:txBody>
          <a:bodyPr wrap="square" rtlCol="1">
            <a:spAutoFit/>
          </a:bodyPr>
          <a:lstStyle/>
          <a:p>
            <a:pPr defTabSz="685800" eaLnBrk="0" fontAlgn="base" hangingPunct="0">
              <a:spcBef>
                <a:spcPct val="0"/>
              </a:spcBef>
              <a:spcAft>
                <a:spcPct val="0"/>
              </a:spcAft>
            </a:pPr>
            <a:r>
              <a:rPr lang="en-US" sz="2100" dirty="0">
                <a:solidFill>
                  <a:srgbClr val="FFFFFF"/>
                </a:solidFill>
                <a:latin typeface="Arial Black" pitchFamily="34" charset="0"/>
              </a:rPr>
              <a:t>1</a:t>
            </a:r>
          </a:p>
        </p:txBody>
      </p:sp>
      <p:pic>
        <p:nvPicPr>
          <p:cNvPr id="7" name="Picture 6" descr="11"/>
          <p:cNvPicPr>
            <a:picLocks noChangeAspect="1" noChangeArrowheads="1"/>
          </p:cNvPicPr>
          <p:nvPr/>
        </p:nvPicPr>
        <p:blipFill>
          <a:blip r:embed="rId2" cstate="print"/>
          <a:srcRect l="20704" t="41475" r="33017" b="9509"/>
          <a:stretch>
            <a:fillRect/>
          </a:stretch>
        </p:blipFill>
        <p:spPr bwMode="auto">
          <a:xfrm>
            <a:off x="2750331" y="1178710"/>
            <a:ext cx="3161132" cy="2162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سهم إلى اليسار 5"/>
          <p:cNvSpPr/>
          <p:nvPr/>
        </p:nvSpPr>
        <p:spPr>
          <a:xfrm>
            <a:off x="3554009" y="1768072"/>
            <a:ext cx="857256" cy="482207"/>
          </a:xfrm>
          <a:prstGeom prst="leftArrow">
            <a:avLst/>
          </a:prstGeom>
          <a:solidFill>
            <a:srgbClr val="FF0000"/>
          </a:solidFill>
          <a:ln>
            <a:solidFill>
              <a:srgbClr val="FF0000"/>
            </a:solidFill>
          </a:ln>
          <a:scene3d>
            <a:camera prst="orthographicFront"/>
            <a:lightRig rig="threePt" dir="t"/>
          </a:scene3d>
          <a:sp3d>
            <a:bevelT w="571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endParaRPr lang="ar-SA" sz="2100">
              <a:solidFill>
                <a:srgbClr val="FFFFFF"/>
              </a:solidFill>
            </a:endParaRPr>
          </a:p>
        </p:txBody>
      </p:sp>
      <p:sp>
        <p:nvSpPr>
          <p:cNvPr id="9" name="سهم إلى اليسار 8"/>
          <p:cNvSpPr/>
          <p:nvPr/>
        </p:nvSpPr>
        <p:spPr>
          <a:xfrm rot="10800000">
            <a:off x="4786314" y="1821651"/>
            <a:ext cx="696521" cy="146450"/>
          </a:xfrm>
          <a:prstGeom prst="leftArrow">
            <a:avLst/>
          </a:prstGeom>
          <a:solidFill>
            <a:srgbClr val="00B050"/>
          </a:solidFill>
          <a:ln>
            <a:solidFill>
              <a:srgbClr val="FF0000"/>
            </a:solidFill>
          </a:ln>
          <a:scene3d>
            <a:camera prst="orthographicFront"/>
            <a:lightRig rig="threePt" dir="t"/>
          </a:scene3d>
          <a:sp3d>
            <a:bevelT w="57150"/>
            <a:bevelB w="50800" h="1079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endParaRPr lang="ar-SA" sz="2100">
              <a:solidFill>
                <a:srgbClr val="FFFFFF"/>
              </a:solidFill>
            </a:endParaRPr>
          </a:p>
        </p:txBody>
      </p:sp>
      <p:sp>
        <p:nvSpPr>
          <p:cNvPr id="10" name="مخطط انسيابي: محطة طرفية 9"/>
          <p:cNvSpPr/>
          <p:nvPr/>
        </p:nvSpPr>
        <p:spPr>
          <a:xfrm>
            <a:off x="4625578" y="1982386"/>
            <a:ext cx="53579" cy="375050"/>
          </a:xfrm>
          <a:prstGeom prst="flowChartTerminator">
            <a:avLst/>
          </a:prstGeom>
          <a:solidFill>
            <a:schemeClr val="tx1">
              <a:lumMod val="6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endParaRPr lang="ar-SA" sz="2100">
              <a:solidFill>
                <a:srgbClr val="FFFFFF"/>
              </a:solidFill>
            </a:endParaRPr>
          </a:p>
        </p:txBody>
      </p:sp>
      <p:sp>
        <p:nvSpPr>
          <p:cNvPr id="11" name="شكل بيضاوي 10"/>
          <p:cNvSpPr/>
          <p:nvPr/>
        </p:nvSpPr>
        <p:spPr>
          <a:xfrm>
            <a:off x="4839892" y="1232288"/>
            <a:ext cx="1875248" cy="535785"/>
          </a:xfrm>
          <a:prstGeom prst="ellipse">
            <a:avLst/>
          </a:prstGeom>
          <a:solidFill>
            <a:srgbClr val="00B050"/>
          </a:solidFill>
          <a:scene3d>
            <a:camera prst="orthographicFront"/>
            <a:lightRig rig="threePt" dir="t"/>
          </a:scene3d>
          <a:sp3d>
            <a:bevelT w="127000" h="177800"/>
            <a:bevelB w="101600" h="1587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2100" dirty="0">
                <a:solidFill>
                  <a:srgbClr val="000000"/>
                </a:solidFill>
              </a:rPr>
              <a:t>الألياف القرصية الصدغية</a:t>
            </a:r>
          </a:p>
        </p:txBody>
      </p:sp>
      <p:sp>
        <p:nvSpPr>
          <p:cNvPr id="12" name="شكل بيضاوي 11"/>
          <p:cNvSpPr/>
          <p:nvPr/>
        </p:nvSpPr>
        <p:spPr>
          <a:xfrm>
            <a:off x="4893471" y="2196701"/>
            <a:ext cx="1875248" cy="642942"/>
          </a:xfrm>
          <a:prstGeom prst="ellipse">
            <a:avLst/>
          </a:prstGeom>
          <a:solidFill>
            <a:srgbClr val="00B050"/>
          </a:solidFill>
          <a:scene3d>
            <a:camera prst="orthographicFront"/>
            <a:lightRig rig="threePt" dir="t"/>
          </a:scene3d>
          <a:sp3d>
            <a:bevelT w="127000" h="177800"/>
            <a:bevelB w="101600" h="1587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2100" dirty="0">
                <a:solidFill>
                  <a:srgbClr val="000000"/>
                </a:solidFill>
              </a:rPr>
              <a:t>الألياف القرصية اللقمية</a:t>
            </a:r>
          </a:p>
        </p:txBody>
      </p:sp>
      <p:sp>
        <p:nvSpPr>
          <p:cNvPr id="13" name="شكل بيضاوي 12"/>
          <p:cNvSpPr/>
          <p:nvPr/>
        </p:nvSpPr>
        <p:spPr>
          <a:xfrm>
            <a:off x="3554008" y="2625328"/>
            <a:ext cx="1982405" cy="696521"/>
          </a:xfrm>
          <a:prstGeom prst="ellipse">
            <a:avLst/>
          </a:prstGeom>
          <a:solidFill>
            <a:srgbClr val="00B050"/>
          </a:solidFill>
          <a:scene3d>
            <a:camera prst="orthographicFront"/>
            <a:lightRig rig="threePt" dir="t"/>
          </a:scene3d>
          <a:sp3d>
            <a:bevelT w="127000" h="177800"/>
            <a:bevelB w="101600" h="1587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2100" dirty="0">
                <a:solidFill>
                  <a:srgbClr val="000000"/>
                </a:solidFill>
              </a:rPr>
              <a:t>الأربطة الأنسية الوحشية</a:t>
            </a:r>
          </a:p>
        </p:txBody>
      </p:sp>
      <p:sp>
        <p:nvSpPr>
          <p:cNvPr id="14" name="شكل بيضاوي 13"/>
          <p:cNvSpPr/>
          <p:nvPr/>
        </p:nvSpPr>
        <p:spPr>
          <a:xfrm>
            <a:off x="2375282" y="750081"/>
            <a:ext cx="2143140" cy="803678"/>
          </a:xfrm>
          <a:prstGeom prst="ellipse">
            <a:avLst/>
          </a:prstGeom>
          <a:solidFill>
            <a:srgbClr val="FF0000"/>
          </a:solidFill>
          <a:scene3d>
            <a:camera prst="orthographicFront"/>
            <a:lightRig rig="threePt" dir="t"/>
          </a:scene3d>
          <a:sp3d>
            <a:bevelT w="127000" h="177800"/>
            <a:bevelB w="101600" h="15875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2100" dirty="0">
                <a:solidFill>
                  <a:srgbClr val="FFFFFF"/>
                </a:solidFill>
              </a:rPr>
              <a:t>الرأس العلوي للعضلة الجناحية الوحشية</a:t>
            </a:r>
          </a:p>
        </p:txBody>
      </p:sp>
      <p:sp>
        <p:nvSpPr>
          <p:cNvPr id="15" name="نجمة مكونة من 12 نقطة 14"/>
          <p:cNvSpPr/>
          <p:nvPr/>
        </p:nvSpPr>
        <p:spPr>
          <a:xfrm>
            <a:off x="2803909" y="3482585"/>
            <a:ext cx="3268289" cy="1071570"/>
          </a:xfrm>
          <a:prstGeom prst="star12">
            <a:avLst/>
          </a:prstGeom>
          <a:scene3d>
            <a:camera prst="orthographicFront"/>
            <a:lightRig rig="threePt" dir="t"/>
          </a:scene3d>
          <a:sp3d>
            <a:bevelT w="146050" h="215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2100" dirty="0">
                <a:solidFill>
                  <a:srgbClr val="000000"/>
                </a:solidFill>
              </a:rPr>
              <a:t>القوى المطبقة على القرص المفصلي</a:t>
            </a:r>
          </a:p>
        </p:txBody>
      </p:sp>
      <p:sp>
        <p:nvSpPr>
          <p:cNvPr id="16" name="سحابة 15"/>
          <p:cNvSpPr/>
          <p:nvPr/>
        </p:nvSpPr>
        <p:spPr>
          <a:xfrm>
            <a:off x="1410869" y="2089544"/>
            <a:ext cx="1285884" cy="964413"/>
          </a:xfrm>
          <a:prstGeom prst="cloud">
            <a:avLst/>
          </a:prstGeom>
          <a:scene3d>
            <a:camera prst="orthographicFront"/>
            <a:lightRig rig="threePt" dir="t"/>
          </a:scene3d>
          <a:sp3d>
            <a:bevelT w="177800" h="228600"/>
            <a:bevelB w="1270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A" sz="2100" dirty="0">
                <a:solidFill>
                  <a:srgbClr val="000000"/>
                </a:solidFill>
              </a:rPr>
              <a:t>الانزياح الأمامي</a:t>
            </a:r>
          </a:p>
        </p:txBody>
      </p:sp>
      <p:sp>
        <p:nvSpPr>
          <p:cNvPr id="17" name="مستطيل 16"/>
          <p:cNvSpPr/>
          <p:nvPr/>
        </p:nvSpPr>
        <p:spPr>
          <a:xfrm>
            <a:off x="4786314" y="2035965"/>
            <a:ext cx="642942" cy="1071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endParaRPr lang="ar-SA" sz="2100">
              <a:solidFill>
                <a:srgbClr val="FFFFFF"/>
              </a:solidFill>
            </a:endParaRPr>
          </a:p>
        </p:txBody>
      </p:sp>
    </p:spTree>
    <p:extLst>
      <p:ext uri="{BB962C8B-B14F-4D97-AF65-F5344CB8AC3E}">
        <p14:creationId xmlns:p14="http://schemas.microsoft.com/office/powerpoint/2010/main" val="1964452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lide(fromBottom)">
                                      <p:cBhvr>
                                        <p:cTn id="41" dur="500"/>
                                        <p:tgtEl>
                                          <p:spTgt spid="14"/>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lide(fromBottom)">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grpId="1" nodeType="clickEffect">
                                  <p:stCondLst>
                                    <p:cond delay="0"/>
                                  </p:stCondLst>
                                  <p:childTnLst>
                                    <p:animScale>
                                      <p:cBhvr>
                                        <p:cTn id="5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52400" y="750099"/>
            <a:ext cx="8839199" cy="4154984"/>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الأسباب المؤدية</a:t>
            </a:r>
            <a:r>
              <a:rPr lang="ar-SY" sz="2400" b="1" dirty="0">
                <a:latin typeface="Sakkal Majalla" panose="02000000000000000000" pitchFamily="2" charset="-78"/>
                <a:cs typeface="Sakkal Majalla" panose="02000000000000000000" pitchFamily="2" charset="-78"/>
              </a:rPr>
              <a:t> للانزياح الامامي للقرص</a:t>
            </a:r>
            <a:r>
              <a:rPr lang="ar-SA" sz="2400" b="1" dirty="0">
                <a:latin typeface="Sakkal Majalla" panose="02000000000000000000" pitchFamily="2" charset="-78"/>
                <a:cs typeface="Sakkal Majalla" panose="02000000000000000000" pitchFamily="2" charset="-78"/>
              </a:rPr>
              <a:t> :</a:t>
            </a:r>
          </a:p>
          <a:p>
            <a:pPr algn="just" defTabSz="685800" rtl="1" eaLnBrk="0" fontAlgn="base" hangingPunct="0">
              <a:spcBef>
                <a:spcPct val="0"/>
              </a:spcBef>
              <a:spcAft>
                <a:spcPct val="0"/>
              </a:spcAft>
              <a:buFont typeface="Wingdings" pitchFamily="2" charset="2"/>
              <a:buChar char="v"/>
            </a:pPr>
            <a:r>
              <a:rPr lang="ar-SA" sz="2400" b="1" dirty="0">
                <a:latin typeface="Sakkal Majalla" panose="02000000000000000000" pitchFamily="2" charset="-78"/>
                <a:cs typeface="Sakkal Majalla" panose="02000000000000000000" pitchFamily="2" charset="-78"/>
              </a:rPr>
              <a:t>رضوض دقيقة على المفصل الفكي الصدغي و العضلات الماضغة ترتبط غالبا بالتداخلات الإطباقية </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الصرير السني يمكن أن يؤدي إلى فرط تشنج في العضلات الماضغة و بشكل خاص على مستوى العضلة الجناحية الوحشية</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جميع العوامل المؤدية لحركة خلفية </a:t>
            </a:r>
            <a:r>
              <a:rPr lang="ar-SY" sz="2400" b="1" dirty="0">
                <a:latin typeface="Sakkal Majalla" panose="02000000000000000000" pitchFamily="2" charset="-78"/>
                <a:cs typeface="Sakkal Majalla" panose="02000000000000000000" pitchFamily="2" charset="-78"/>
              </a:rPr>
              <a:t>ق</a:t>
            </a:r>
            <a:r>
              <a:rPr lang="ar-SA" sz="2400" b="1" dirty="0">
                <a:latin typeface="Sakkal Majalla" panose="02000000000000000000" pitchFamily="2" charset="-78"/>
                <a:cs typeface="Sakkal Majalla" panose="02000000000000000000" pitchFamily="2" charset="-78"/>
              </a:rPr>
              <a:t>سرية للفك السفلي مثل :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1_الشكل غير الوظيفي للسطح الحنكي للأسنان الامامية العلوية و السفلية</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2_الميلان المحوري غير الملائم للأسنان الأمامية العلوية و السفلية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3_العضة العميقة و انخفاض البعد العمودي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4_عدم تامين نقاط استناد مركزية على الأسنان الأمامية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5_فقدان الدعم الخلفي أي قلع عدة أسنان خلفية و عدم التعويض عنها  </a:t>
            </a:r>
          </a:p>
        </p:txBody>
      </p:sp>
    </p:spTree>
    <p:extLst>
      <p:ext uri="{BB962C8B-B14F-4D97-AF65-F5344CB8AC3E}">
        <p14:creationId xmlns:p14="http://schemas.microsoft.com/office/powerpoint/2010/main" val="2966821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771" y="1123950"/>
            <a:ext cx="9144000" cy="3046988"/>
          </a:xfrm>
          <a:prstGeom prst="rect">
            <a:avLst/>
          </a:prstGeom>
          <a:solidFill>
            <a:schemeClr val="bg1">
              <a:alpha val="68000"/>
            </a:schemeClr>
          </a:solidFill>
          <a:ln>
            <a:solidFill>
              <a:srgbClr val="FFFF00"/>
            </a:solidFill>
          </a:ln>
        </p:spPr>
        <p:txBody>
          <a:bodyPr wrap="square" rtlCol="1">
            <a:spAutoFit/>
          </a:bodyPr>
          <a:lstStyle/>
          <a:p>
            <a:pPr marL="413195" indent="-385763" algn="just" defTabSz="685800" rtl="1" eaLnBrk="0" fontAlgn="base" hangingPunct="0">
              <a:spcBef>
                <a:spcPct val="0"/>
              </a:spcBef>
              <a:spcAft>
                <a:spcPct val="0"/>
              </a:spcAft>
            </a:pPr>
            <a:r>
              <a:rPr lang="ar-SA" sz="2400" b="1" dirty="0">
                <a:latin typeface="Arial Black" pitchFamily="34" charset="0"/>
              </a:rPr>
              <a:t>1_</a:t>
            </a:r>
            <a:r>
              <a:rPr lang="ar-SA" sz="2400" b="1" dirty="0" err="1">
                <a:latin typeface="Sakkal Majalla" panose="02000000000000000000" pitchFamily="2" charset="-78"/>
                <a:cs typeface="Sakkal Majalla" panose="02000000000000000000" pitchFamily="2" charset="-78"/>
              </a:rPr>
              <a:t>الانزياح</a:t>
            </a:r>
            <a:r>
              <a:rPr lang="ar-SA" sz="2400" b="1" dirty="0">
                <a:latin typeface="Sakkal Majalla" panose="02000000000000000000" pitchFamily="2" charset="-78"/>
                <a:cs typeface="Sakkal Majalla" panose="02000000000000000000" pitchFamily="2" charset="-78"/>
              </a:rPr>
              <a:t> الأمامي البدئي للقرص المفصلي</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2_مرحلة الانزياح الأمامي الأنسي : أي اضطراب علاقة الجزء الوحشي من القرص بالنسبة للقطب الوحشي للقمة الفكية و حركة القرص نحو الداخل و الأمام بالنسبة للقمة الفكية .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3_مرحلة الانزياح الأمامي التام الذي يتميز باختلال علاقة القرص بالنسبة للقمة من الناحيتين </a:t>
            </a:r>
            <a:r>
              <a:rPr lang="ar-SA" sz="2400" b="1" dirty="0" err="1">
                <a:latin typeface="Sakkal Majalla" panose="02000000000000000000" pitchFamily="2" charset="-78"/>
                <a:cs typeface="Sakkal Majalla" panose="02000000000000000000" pitchFamily="2" charset="-78"/>
              </a:rPr>
              <a:t>الأنسية</a:t>
            </a:r>
            <a:r>
              <a:rPr lang="ar-SA" sz="2400" b="1" dirty="0">
                <a:latin typeface="Sakkal Majalla" panose="02000000000000000000" pitchFamily="2" charset="-78"/>
                <a:cs typeface="Sakkal Majalla" panose="02000000000000000000" pitchFamily="2" charset="-78"/>
              </a:rPr>
              <a:t> و الوحشية, و إذا كان قادرا على الارتداد يعتبر ردودا و يترافق سريريا بصوت طقة.</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4_مرحلة الانزياح الأمامي غير الردود : حيث ينحصر القرص أمام اللقمة الفكية و بقاؤه في هذه الوضعية يؤدي إلى تحدد شديد في حركة الفك السفلي.</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5_المرحلة الأخيرة: تشوه القرص أو انثقابه أو تطور التصاقات ضمن القرص المفصلي </a:t>
            </a:r>
            <a:r>
              <a:rPr lang="ar-SA" sz="2400" b="1" dirty="0">
                <a:latin typeface="Arial Black" pitchFamily="34" charset="0"/>
              </a:rPr>
              <a:t>.</a:t>
            </a:r>
          </a:p>
        </p:txBody>
      </p:sp>
      <p:sp>
        <p:nvSpPr>
          <p:cNvPr id="5" name="عنوان 1"/>
          <p:cNvSpPr txBox="1">
            <a:spLocks/>
          </p:cNvSpPr>
          <p:nvPr/>
        </p:nvSpPr>
        <p:spPr>
          <a:xfrm>
            <a:off x="1905000" y="133350"/>
            <a:ext cx="5600700" cy="36755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algn="ctr" defTabSz="685800" rtl="1">
              <a:spcBef>
                <a:spcPct val="0"/>
              </a:spcBef>
              <a:defRPr/>
            </a:pPr>
            <a:r>
              <a:rPr lang="ar-SA" sz="2400" b="1" dirty="0"/>
              <a:t>مراحل الانزياح الأمامي للقرص المفصلي</a:t>
            </a:r>
          </a:p>
        </p:txBody>
      </p:sp>
    </p:spTree>
    <p:extLst>
      <p:ext uri="{BB962C8B-B14F-4D97-AF65-F5344CB8AC3E}">
        <p14:creationId xmlns:p14="http://schemas.microsoft.com/office/powerpoint/2010/main" val="10374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6200" y="895350"/>
            <a:ext cx="9067800" cy="3785652"/>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1- الفحص السريري لحركات الفك السفلي :</a:t>
            </a:r>
          </a:p>
          <a:p>
            <a:pPr algn="just" defTabSz="685800" rtl="1" eaLnBrk="0" fontAlgn="base" hangingPunct="0">
              <a:spcBef>
                <a:spcPct val="0"/>
              </a:spcBef>
              <a:spcAft>
                <a:spcPct val="0"/>
              </a:spcAft>
              <a:buFont typeface="Wingdings" pitchFamily="2" charset="2"/>
              <a:buChar char="v"/>
            </a:pPr>
            <a:r>
              <a:rPr lang="ar-SA" sz="2400" b="1" dirty="0">
                <a:latin typeface="Sakkal Majalla" panose="02000000000000000000" pitchFamily="2" charset="-78"/>
                <a:cs typeface="Sakkal Majalla" panose="02000000000000000000" pitchFamily="2" charset="-78"/>
              </a:rPr>
              <a:t>إذا لوحظ انحراف فجائي للفك السفلي نحو جانب معين أثناء فتح الفم هذا يعني وجود انزياح أمامي للقرص المفصلي في هذا الجانب .</a:t>
            </a:r>
            <a:endParaRPr lang="ar-SY" sz="24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buFont typeface="Courier New" pitchFamily="49" charset="0"/>
              <a:buChar char="o"/>
            </a:pPr>
            <a:r>
              <a:rPr lang="ar-SA" sz="2400" b="1" dirty="0">
                <a:latin typeface="Sakkal Majalla" panose="02000000000000000000" pitchFamily="2" charset="-78"/>
                <a:cs typeface="Sakkal Majalla" panose="02000000000000000000" pitchFamily="2" charset="-78"/>
              </a:rPr>
              <a:t>و إذا شعر المريض بصعوبة أثناء محاولة تحريك الفك السفلي نحو الجانب المعاكس يزداد احتمال وجود الاضطراب القرصي .</a:t>
            </a:r>
            <a:endParaRPr lang="ar-SY" sz="24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buFont typeface="Wingdings" pitchFamily="2" charset="2"/>
              <a:buChar char="v"/>
            </a:pPr>
            <a:endParaRPr lang="ar-SA" sz="24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buFont typeface="Wingdings" pitchFamily="2" charset="2"/>
              <a:buChar char="v"/>
            </a:pPr>
            <a:r>
              <a:rPr lang="ar-SA" sz="2400" b="1" dirty="0">
                <a:latin typeface="Sakkal Majalla" panose="02000000000000000000" pitchFamily="2" charset="-78"/>
                <a:cs typeface="Sakkal Majalla" panose="02000000000000000000" pitchFamily="2" charset="-78"/>
              </a:rPr>
              <a:t>إذا ترافقت الحالة بصوت طقة مفصلية مع تعرج مسار حركة الفك السفلي أثناء الحركة التقدمية أو الجانبية فهذا يدل غالبا على </a:t>
            </a:r>
            <a:r>
              <a:rPr lang="ar-SY" sz="2400" b="1" dirty="0">
                <a:latin typeface="Sakkal Majalla" panose="02000000000000000000" pitchFamily="2" charset="-78"/>
                <a:cs typeface="Sakkal Majalla" panose="02000000000000000000" pitchFamily="2" charset="-78"/>
              </a:rPr>
              <a:t>:</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انزياح أمامي للقرص المفصلي و هذا الانزياح من النوع الردود خاصة إذا كانت الطقة المفصلية متبادلة تحدث أثناء الفتح و الإغلاق .</a:t>
            </a:r>
          </a:p>
        </p:txBody>
      </p:sp>
      <p:sp>
        <p:nvSpPr>
          <p:cNvPr id="5" name="عنوان 1"/>
          <p:cNvSpPr txBox="1">
            <a:spLocks/>
          </p:cNvSpPr>
          <p:nvPr/>
        </p:nvSpPr>
        <p:spPr>
          <a:xfrm>
            <a:off x="609600" y="35379"/>
            <a:ext cx="6591300" cy="520395"/>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algn="ctr" defTabSz="685800" rtl="1">
              <a:spcBef>
                <a:spcPct val="0"/>
              </a:spcBef>
              <a:defRPr/>
            </a:pPr>
            <a:r>
              <a:rPr lang="ar-SA" sz="2800" b="1"/>
              <a:t>الوسائل التشخيصية للانزياح الأمامي للقرص المفصلي</a:t>
            </a:r>
            <a:endParaRPr lang="ar-SA" sz="2800" b="1" dirty="0"/>
          </a:p>
        </p:txBody>
      </p:sp>
    </p:spTree>
    <p:extLst>
      <p:ext uri="{BB962C8B-B14F-4D97-AF65-F5344CB8AC3E}">
        <p14:creationId xmlns:p14="http://schemas.microsoft.com/office/powerpoint/2010/main" val="1617807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0" y="1352550"/>
            <a:ext cx="9144000" cy="3790950"/>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just"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جوف المفصل : </a:t>
            </a:r>
          </a:p>
          <a:p>
            <a:pPr algn="just"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بسبب توضع القرص بين اللقمة والعظم الصدغي فإنه يقسم المفصل الى قسمين علوي وسفلي </a:t>
            </a:r>
          </a:p>
          <a:p>
            <a:pPr algn="just"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	القسم العلوي: بين الوجه العلوي للقرص المفصلي من الاسفل وبين حفرة الفك السفلي </a:t>
            </a:r>
          </a:p>
          <a:p>
            <a:pPr algn="just"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والحديبة المفصلية (الشق المفصلي العلوي ضمن هذا القسم تحدث الحركة الانزلاقية للقرص </a:t>
            </a:r>
          </a:p>
          <a:p>
            <a:pPr algn="just"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واللقمة الفكية</a:t>
            </a:r>
          </a:p>
          <a:p>
            <a:pPr marL="457200" indent="-457200" algn="just" rtl="1">
              <a:buAutoNum type="arabicPeriod" startAt="2"/>
            </a:pPr>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أما ضمن القسم السفلي :اي بين رأس اللقمة الفكية وسطح القرص المفصلي فتحدث </a:t>
            </a:r>
          </a:p>
          <a:p>
            <a:pPr algn="just"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الحركة الدورانية </a:t>
            </a:r>
          </a:p>
        </p:txBody>
      </p:sp>
      <p:graphicFrame>
        <p:nvGraphicFramePr>
          <p:cNvPr id="13" name="رسم تخطيطي 12"/>
          <p:cNvGraphicFramePr/>
          <p:nvPr>
            <p:extLst>
              <p:ext uri="{D42A27DB-BD31-4B8C-83A1-F6EECF244321}">
                <p14:modId xmlns:p14="http://schemas.microsoft.com/office/powerpoint/2010/main" val="2861386108"/>
              </p:ext>
            </p:extLst>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4</a:t>
            </a:fld>
            <a:endParaRPr lang="en-US"/>
          </a:p>
        </p:txBody>
      </p:sp>
    </p:spTree>
    <p:extLst>
      <p:ext uri="{BB962C8B-B14F-4D97-AF65-F5344CB8AC3E}">
        <p14:creationId xmlns:p14="http://schemas.microsoft.com/office/powerpoint/2010/main" val="251251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495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3- اضطرابات المفصل الفكي:</a:t>
            </a:r>
          </a:p>
        </p:txBody>
      </p:sp>
      <p:sp>
        <p:nvSpPr>
          <p:cNvPr id="3" name="مربع نص 2"/>
          <p:cNvSpPr txBox="1"/>
          <p:nvPr/>
        </p:nvSpPr>
        <p:spPr>
          <a:xfrm>
            <a:off x="76200" y="1276350"/>
            <a:ext cx="8991599" cy="2308324"/>
          </a:xfrm>
          <a:prstGeom prst="rect">
            <a:avLst/>
          </a:prstGeom>
          <a:solidFill>
            <a:schemeClr val="bg1">
              <a:alpha val="68000"/>
            </a:schemeClr>
          </a:solidFill>
          <a:ln>
            <a:solidFill>
              <a:srgbClr val="FFFF00"/>
            </a:solidFill>
          </a:ln>
        </p:spPr>
        <p:txBody>
          <a:bodyPr wrap="square" rtlCol="1">
            <a:spAutoFit/>
          </a:bodyPr>
          <a:lstStyle/>
          <a:p>
            <a:pPr algn="r" defTabSz="685800" eaLnBrk="0" fontAlgn="base" hangingPunct="0">
              <a:spcBef>
                <a:spcPct val="0"/>
              </a:spcBef>
              <a:spcAft>
                <a:spcPct val="0"/>
              </a:spcAft>
              <a:buFont typeface="Wingdings" pitchFamily="2" charset="2"/>
              <a:buChar char="v"/>
            </a:pPr>
            <a:r>
              <a:rPr lang="ar-SA" sz="2400" b="1" dirty="0">
                <a:latin typeface="Sakkal Majalla" panose="02000000000000000000" pitchFamily="2" charset="-78"/>
                <a:cs typeface="Sakkal Majalla" panose="02000000000000000000" pitchFamily="2" charset="-78"/>
              </a:rPr>
              <a:t>أما </a:t>
            </a:r>
            <a:r>
              <a:rPr lang="ar-SA" sz="2400" b="1" u="sng" dirty="0">
                <a:latin typeface="Sakkal Majalla" panose="02000000000000000000" pitchFamily="2" charset="-78"/>
                <a:cs typeface="Sakkal Majalla" panose="02000000000000000000" pitchFamily="2" charset="-78"/>
              </a:rPr>
              <a:t>في حالة الانزياح الأمامي غير الردود للقرص المفصلي</a:t>
            </a:r>
            <a:r>
              <a:rPr lang="ar-SY" sz="2400" b="1" u="sng" dirty="0">
                <a:latin typeface="Sakkal Majalla" panose="02000000000000000000" pitchFamily="2" charset="-78"/>
                <a:cs typeface="Sakkal Majalla" panose="02000000000000000000" pitchFamily="2" charset="-78"/>
              </a:rPr>
              <a:t>:</a:t>
            </a:r>
          </a:p>
          <a:p>
            <a:pPr algn="just" defTabSz="685800" rtl="1" eaLnBrk="0" fontAlgn="base" hangingPunct="0">
              <a:spcBef>
                <a:spcPct val="0"/>
              </a:spcBef>
              <a:spcAft>
                <a:spcPct val="0"/>
              </a:spcAft>
              <a:buFont typeface="Wingdings" pitchFamily="2" charset="2"/>
              <a:buChar char="ü"/>
            </a:pPr>
            <a:r>
              <a:rPr lang="ar-SA" sz="2400" b="1" dirty="0">
                <a:latin typeface="Sakkal Majalla" panose="02000000000000000000" pitchFamily="2" charset="-78"/>
                <a:cs typeface="Sakkal Majalla" panose="02000000000000000000" pitchFamily="2" charset="-78"/>
              </a:rPr>
              <a:t> فيحدث تحدد شديد في حركة الفك السفلي و نلاحظ عدم قدرة المريض على فتح الفم لمسافة تتجاوز 20 -25 ملم </a:t>
            </a:r>
          </a:p>
          <a:p>
            <a:pPr algn="r" defTabSz="685800" eaLnBrk="0" fontAlgn="base" hangingPunct="0">
              <a:spcBef>
                <a:spcPct val="0"/>
              </a:spcBef>
              <a:spcAft>
                <a:spcPct val="0"/>
              </a:spcAft>
              <a:buFont typeface="Wingdings" pitchFamily="2" charset="2"/>
              <a:buChar char="ü"/>
            </a:pPr>
            <a:r>
              <a:rPr lang="ar-SA" sz="2400" b="1" dirty="0">
                <a:latin typeface="Sakkal Majalla" panose="02000000000000000000" pitchFamily="2" charset="-78"/>
                <a:cs typeface="Sakkal Majalla" panose="02000000000000000000" pitchFamily="2" charset="-78"/>
              </a:rPr>
              <a:t>الانحراف الفكي السفلي الذي ينتج عن سوء الوظيفة العضلية يتميز بأنه يزداد تدريجيا مع ازدياد فتحة الفم و بذلك يمكن تفريقه عن الانحراف المرافق لانزياح القرص المفصلي الذي يحدث بشكل حركة فجائية في بداية فتح الفم .</a:t>
            </a:r>
          </a:p>
        </p:txBody>
      </p:sp>
    </p:spTree>
    <p:extLst>
      <p:ext uri="{BB962C8B-B14F-4D97-AF65-F5344CB8AC3E}">
        <p14:creationId xmlns:p14="http://schemas.microsoft.com/office/powerpoint/2010/main" val="3203959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495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اضطرابات المفصل الفكي:</a:t>
            </a:r>
          </a:p>
        </p:txBody>
      </p:sp>
      <p:sp>
        <p:nvSpPr>
          <p:cNvPr id="3" name="مربع نص 2"/>
          <p:cNvSpPr txBox="1"/>
          <p:nvPr/>
        </p:nvSpPr>
        <p:spPr>
          <a:xfrm>
            <a:off x="152400" y="1107921"/>
            <a:ext cx="8839199" cy="3416320"/>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2- اختبار الضغط أو المنابلة :</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يتضمن تطبيق ضغط شديد ذو محصلة علوية على المفصل الفكي الصدغي بعد وضع اللقمتين الفكيتين بالوضع المفصلي النهائي و علاقة مركزية صحيحة . يتم تطبيق الضغط بشكل متناظر من أسفل الحافة السفلية للفك السفلي و في الحالة التي يكون فيها المفصل سليما لا يؤدي هذا الإجراء لأي حس بالإزعاج أو الألم .</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أما إذا ترفق الاختبار بألم في منطقة المفصل فهذا يشير إلى عدم ارتصاف القرص مع اللقمة الفكية بوضعية فيزيولوجية صحيحة وتزداد درجة الألم كلما كان الانزياح القرصي حديثا بسبب ضغط اللقمة على الجزء الخلفي من القرص و الذي يتميز بأنه غني بالنهايات العصبية الحسية الألمية   </a:t>
            </a:r>
          </a:p>
          <a:p>
            <a:pPr algn="just" defTabSz="685800" rtl="1" eaLnBrk="0" fontAlgn="base" hangingPunct="0">
              <a:spcBef>
                <a:spcPct val="0"/>
              </a:spcBef>
              <a:spcAft>
                <a:spcPct val="0"/>
              </a:spcAft>
            </a:pPr>
            <a:endParaRPr lang="ar-SA" sz="2400" b="1" dirty="0"/>
          </a:p>
        </p:txBody>
      </p:sp>
      <p:sp>
        <p:nvSpPr>
          <p:cNvPr id="4" name="مربع نص 3"/>
          <p:cNvSpPr txBox="1"/>
          <p:nvPr/>
        </p:nvSpPr>
        <p:spPr>
          <a:xfrm>
            <a:off x="1143000" y="4866519"/>
            <a:ext cx="6858000" cy="415498"/>
          </a:xfrm>
          <a:prstGeom prst="rect">
            <a:avLst/>
          </a:prstGeom>
          <a:solidFill>
            <a:schemeClr val="tx1">
              <a:alpha val="71000"/>
            </a:schemeClr>
          </a:solidFill>
        </p:spPr>
        <p:txBody>
          <a:bodyPr wrap="square" rtlCol="1">
            <a:spAutoFit/>
          </a:bodyPr>
          <a:lstStyle/>
          <a:p>
            <a:pPr defTabSz="685800" eaLnBrk="0" fontAlgn="base" hangingPunct="0">
              <a:spcBef>
                <a:spcPct val="0"/>
              </a:spcBef>
              <a:spcAft>
                <a:spcPct val="0"/>
              </a:spcAft>
            </a:pPr>
            <a:r>
              <a:rPr lang="en-US" sz="2100" dirty="0">
                <a:solidFill>
                  <a:srgbClr val="FFFFFF"/>
                </a:solidFill>
                <a:latin typeface="Arial Black" pitchFamily="34" charset="0"/>
              </a:rPr>
              <a:t>1</a:t>
            </a:r>
          </a:p>
        </p:txBody>
      </p:sp>
    </p:spTree>
    <p:extLst>
      <p:ext uri="{BB962C8B-B14F-4D97-AF65-F5344CB8AC3E}">
        <p14:creationId xmlns:p14="http://schemas.microsoft.com/office/powerpoint/2010/main" val="756718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495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3- اضطرابات المفصل الفكي:</a:t>
            </a:r>
          </a:p>
        </p:txBody>
      </p:sp>
      <p:sp>
        <p:nvSpPr>
          <p:cNvPr id="3" name="مربع نص 2"/>
          <p:cNvSpPr txBox="1"/>
          <p:nvPr/>
        </p:nvSpPr>
        <p:spPr>
          <a:xfrm>
            <a:off x="76200" y="752820"/>
            <a:ext cx="8991600" cy="3785652"/>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t>3- </a:t>
            </a:r>
            <a:r>
              <a:rPr lang="ar-SA" sz="2400" b="1" dirty="0">
                <a:latin typeface="Sakkal Majalla" panose="02000000000000000000" pitchFamily="2" charset="-78"/>
                <a:cs typeface="Sakkal Majalla" panose="02000000000000000000" pitchFamily="2" charset="-78"/>
              </a:rPr>
              <a:t>الإصغاء :</a:t>
            </a:r>
          </a:p>
          <a:p>
            <a:pPr algn="just" defTabSz="685800" rtl="1" eaLnBrk="0" fontAlgn="base" hangingPunct="0">
              <a:spcBef>
                <a:spcPct val="0"/>
              </a:spcBef>
              <a:spcAft>
                <a:spcPct val="0"/>
              </a:spcAft>
              <a:buFont typeface="Wingdings" pitchFamily="2" charset="2"/>
              <a:buChar char="q"/>
            </a:pPr>
            <a:r>
              <a:rPr lang="ar-SA" sz="2400" b="1" dirty="0">
                <a:latin typeface="Sakkal Majalla" panose="02000000000000000000" pitchFamily="2" charset="-78"/>
                <a:cs typeface="Sakkal Majalla" panose="02000000000000000000" pitchFamily="2" charset="-78"/>
              </a:rPr>
              <a:t>الطقة المفصلية المزدوجة التي تحدث أثناء فتح الفم و أثناء إغلاقه تعني</a:t>
            </a:r>
            <a:r>
              <a:rPr lang="ar-SY" sz="2400" b="1" dirty="0">
                <a:latin typeface="Sakkal Majalla" panose="02000000000000000000" pitchFamily="2" charset="-78"/>
                <a:cs typeface="Sakkal Majalla" panose="02000000000000000000" pitchFamily="2" charset="-78"/>
              </a:rPr>
              <a:t>:</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أن الانزياح المفصلي ردود</a:t>
            </a:r>
            <a:endParaRPr lang="ar-SY" sz="24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 الصوت الذي يسمع أثناء فتح الفم ينتج عن اصطدام اللقمة الفكية أثناء حركتها الانتقالية بالجزء الخلفي من القرص المتواجد بوضعية شاذة و و استرجاع القرص لوضعيته الصحيحة مؤقتا ,</a:t>
            </a:r>
            <a:endParaRPr lang="ar-SY" sz="24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 أمام الطقة الثانية و المرافقة لإغلاق الفم تنتج عن دفع القرص نحو الأمام (لوضعية شاذة ) بسبب عودة اللقمة نحو التجويف العنابي .</a:t>
            </a:r>
          </a:p>
          <a:p>
            <a:pPr algn="just" defTabSz="685800" rtl="1" eaLnBrk="0" fontAlgn="base" hangingPunct="0">
              <a:spcBef>
                <a:spcPct val="0"/>
              </a:spcBef>
              <a:spcAft>
                <a:spcPct val="0"/>
              </a:spcAft>
              <a:buFont typeface="Wingdings" pitchFamily="2" charset="2"/>
              <a:buChar char="q"/>
            </a:pPr>
            <a:r>
              <a:rPr lang="ar-SA" sz="2400" b="1" dirty="0">
                <a:latin typeface="Sakkal Majalla" panose="02000000000000000000" pitchFamily="2" charset="-78"/>
                <a:cs typeface="Sakkal Majalla" panose="02000000000000000000" pitchFamily="2" charset="-78"/>
              </a:rPr>
              <a:t>كلما ازداد الصوت المسموع حدة كلما ازدادت درجة تخرب الأربطة القرصية و بالتالي أصبح الإنذار أكثر سوءا .</a:t>
            </a:r>
          </a:p>
          <a:p>
            <a:pPr algn="just" defTabSz="685800" rtl="1" eaLnBrk="0" fontAlgn="base" hangingPunct="0">
              <a:spcBef>
                <a:spcPct val="0"/>
              </a:spcBef>
              <a:spcAft>
                <a:spcPct val="0"/>
              </a:spcAft>
              <a:buFont typeface="Wingdings" pitchFamily="2" charset="2"/>
              <a:buChar char="q"/>
            </a:pPr>
            <a:r>
              <a:rPr lang="ar-SA" sz="2400" b="1" dirty="0">
                <a:latin typeface="Sakkal Majalla" panose="02000000000000000000" pitchFamily="2" charset="-78"/>
                <a:cs typeface="Sakkal Majalla" panose="02000000000000000000" pitchFamily="2" charset="-78"/>
              </a:rPr>
              <a:t>كلما تأخر حدوث الطقة المفصلية أثناء فتح الفم كلما كانت الحالة أشد خطورة .</a:t>
            </a:r>
          </a:p>
        </p:txBody>
      </p:sp>
    </p:spTree>
    <p:extLst>
      <p:ext uri="{BB962C8B-B14F-4D97-AF65-F5344CB8AC3E}">
        <p14:creationId xmlns:p14="http://schemas.microsoft.com/office/powerpoint/2010/main" val="1757322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495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Sakkal Majalla" panose="02000000000000000000" pitchFamily="2" charset="-78"/>
                <a:cs typeface="Sakkal Majalla" panose="02000000000000000000" pitchFamily="2" charset="-78"/>
              </a:rPr>
              <a:t>3- اضطرابات المفصل الفكي:</a:t>
            </a:r>
          </a:p>
        </p:txBody>
      </p:sp>
      <p:sp>
        <p:nvSpPr>
          <p:cNvPr id="3" name="مربع نص 2"/>
          <p:cNvSpPr txBox="1"/>
          <p:nvPr/>
        </p:nvSpPr>
        <p:spPr>
          <a:xfrm>
            <a:off x="0" y="789552"/>
            <a:ext cx="8839200" cy="3785652"/>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4- الجس :</a:t>
            </a: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يؤكد اختبار الجس الإصبعي السطحي لمنطقة المفصل الفكي الصدغي وجود إيلام في منطقة المفصل المصاب بالاختلال ز من الضروري إجراء الجس بشكل متناظر و آني للجانبين الأيمن و الأيسر . كذلك يمكن جس السطح الخلفي للقمة الفكية عبر مجرى السمع الظاهر حيث يشعر المريض في هذه الحالة المرضية بألم متباين اعتمادا على درجة تخرب الأربطة القرصية الخلفية .</a:t>
            </a:r>
          </a:p>
          <a:p>
            <a:pPr algn="just" defTabSz="685800" rtl="1" eaLnBrk="0" fontAlgn="base" hangingPunct="0">
              <a:spcBef>
                <a:spcPct val="0"/>
              </a:spcBef>
              <a:spcAft>
                <a:spcPct val="0"/>
              </a:spcAft>
            </a:pPr>
            <a:endParaRPr lang="ar-SA" sz="24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أما جس العضلات الماضغة فيجب أن يتم من خارج الفم و من داخله و من الجانبين بشكل متناظر  , وبما أن العامل المشترك في جميع حالات الانزياح الأمامي للقرص المفصلي يكون عدم التناسق العضلي الوظيفي و التشنج المفرط للرأس العلوي للجناحية الوحشية لذلك فإن جس العضلات الماضغة الأنسية و الوحشية من داخل الفم يكون ذو نتائج إيجابية . </a:t>
            </a:r>
          </a:p>
        </p:txBody>
      </p:sp>
    </p:spTree>
    <p:extLst>
      <p:ext uri="{BB962C8B-B14F-4D97-AF65-F5344CB8AC3E}">
        <p14:creationId xmlns:p14="http://schemas.microsoft.com/office/powerpoint/2010/main" val="3978828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43000" y="0"/>
            <a:ext cx="6858000" cy="750099"/>
          </a:xfrm>
          <a:prstGeom prst="roundRect">
            <a:avLst/>
          </a:prstGeom>
          <a:solidFill>
            <a:schemeClr val="accent6">
              <a:lumMod val="7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0" fontAlgn="base" hangingPunct="0">
              <a:spcBef>
                <a:spcPct val="0"/>
              </a:spcBef>
              <a:spcAft>
                <a:spcPct val="0"/>
              </a:spcAft>
            </a:pPr>
            <a:r>
              <a:rPr lang="ar-SY" sz="4950" b="1" spc="38"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3- اضطرابات المفصل الفكي:</a:t>
            </a:r>
          </a:p>
        </p:txBody>
      </p:sp>
      <p:sp>
        <p:nvSpPr>
          <p:cNvPr id="3" name="مربع نص 2"/>
          <p:cNvSpPr txBox="1"/>
          <p:nvPr/>
        </p:nvSpPr>
        <p:spPr>
          <a:xfrm>
            <a:off x="76200" y="1809750"/>
            <a:ext cx="8991600" cy="3046988"/>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العناصر التالية تسمح بوضع التشخيص الإيجابي للقرص المفصلي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1_ألم في منطقة المفصل الفكي الصدغي و ارتكازات العضلات الماضغة يزداد هذا الألم أثناء حركة الفك السفلي</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2_</a:t>
            </a:r>
            <a:r>
              <a:rPr lang="ar-SA" sz="2400" b="1" dirty="0" err="1">
                <a:latin typeface="Sakkal Majalla" panose="02000000000000000000" pitchFamily="2" charset="-78"/>
                <a:cs typeface="Sakkal Majalla" panose="02000000000000000000" pitchFamily="2" charset="-78"/>
              </a:rPr>
              <a:t>طقة</a:t>
            </a:r>
            <a:r>
              <a:rPr lang="ar-SA" sz="2400" b="1" dirty="0">
                <a:latin typeface="Sakkal Majalla" panose="02000000000000000000" pitchFamily="2" charset="-78"/>
                <a:cs typeface="Sakkal Majalla" panose="02000000000000000000" pitchFamily="2" charset="-78"/>
              </a:rPr>
              <a:t> مفصلية مزدوجة الأولى تحدث أثناء فتح الفم و الثانية ترافق إغلاق الفم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3_بعد إغلاق الفم و حدوث الطقة المفصلية يؤدي اختبار الضغط ذو المحصلة العلوية و المطبق على منطقة المفصل من الجانبين إلى شعور بالألم و الانزعاج ( بسبب ضغط اللقمة على الجزء الخلفي من القرص )</a:t>
            </a: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4_أثناء فتح الفم و بعد حدوث الطقة المفصلية لا يؤدي تطبيق اختبار الضغط إلى أي ألم </a:t>
            </a:r>
          </a:p>
        </p:txBody>
      </p:sp>
      <p:sp>
        <p:nvSpPr>
          <p:cNvPr id="5" name="عنوان 1"/>
          <p:cNvSpPr txBox="1">
            <a:spLocks/>
          </p:cNvSpPr>
          <p:nvPr/>
        </p:nvSpPr>
        <p:spPr>
          <a:xfrm>
            <a:off x="1617594" y="864096"/>
            <a:ext cx="5600700" cy="465516"/>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pPr algn="ctr" defTabSz="685800" rtl="1">
              <a:spcBef>
                <a:spcPct val="0"/>
              </a:spcBef>
              <a:defRPr/>
            </a:pPr>
            <a:r>
              <a:rPr lang="ar-SA" sz="2400" b="1"/>
              <a:t>التشخيص الإيجابي للانزياح الأمامي للقرص المفصلي </a:t>
            </a:r>
            <a:endParaRPr lang="ar-SA" sz="2400" b="1" dirty="0"/>
          </a:p>
        </p:txBody>
      </p:sp>
    </p:spTree>
    <p:extLst>
      <p:ext uri="{BB962C8B-B14F-4D97-AF65-F5344CB8AC3E}">
        <p14:creationId xmlns:p14="http://schemas.microsoft.com/office/powerpoint/2010/main" val="316679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52400" y="1428750"/>
            <a:ext cx="8915399" cy="3046988"/>
          </a:xfrm>
          <a:prstGeom prst="rect">
            <a:avLst/>
          </a:prstGeom>
          <a:solidFill>
            <a:schemeClr val="bg1">
              <a:alpha val="68000"/>
            </a:schemeClr>
          </a:solidFill>
          <a:ln>
            <a:solidFill>
              <a:srgbClr val="FFFF00"/>
            </a:solidFill>
          </a:ln>
        </p:spPr>
        <p:txBody>
          <a:bodyPr wrap="square" rtlCol="1">
            <a:spAutoFit/>
          </a:bodyPr>
          <a:lstStyle/>
          <a:p>
            <a:pPr marL="413195" indent="-385763" algn="just" defTabSz="685800" rtl="1" eaLnBrk="0" fontAlgn="base" hangingPunct="0">
              <a:spcBef>
                <a:spcPct val="0"/>
              </a:spcBef>
              <a:spcAft>
                <a:spcPct val="0"/>
              </a:spcAft>
            </a:pPr>
            <a:r>
              <a:rPr lang="ar-SA" sz="2400" b="1" dirty="0">
                <a:latin typeface="Arial Black" pitchFamily="34" charset="0"/>
              </a:rPr>
              <a:t>1</a:t>
            </a:r>
            <a:r>
              <a:rPr lang="ar-SA" sz="2400" b="1" dirty="0">
                <a:latin typeface="Sakkal Majalla" panose="02000000000000000000" pitchFamily="2" charset="-78"/>
                <a:cs typeface="Sakkal Majalla" panose="02000000000000000000" pitchFamily="2" charset="-78"/>
              </a:rPr>
              <a:t>_استخدام  جهاز رفع عضة أمامي لمدة لا تتجاوز يومين للتأكد من زوال الذاكرة العضلية المريضة و السماح للقرص باستعادة وضعيته الصحيحة بعد زوال فرط التوتر العضلي خاصة على مستوى العضلة الجناحية الوحشية يترافق هذا الإجراء بزوال الألم المرتبط بالتشنج العضلي .</a:t>
            </a:r>
            <a:endParaRPr lang="ar-SY" sz="2400" b="1" dirty="0">
              <a:latin typeface="Sakkal Majalla" panose="02000000000000000000" pitchFamily="2" charset="-78"/>
              <a:cs typeface="Sakkal Majalla" panose="02000000000000000000" pitchFamily="2" charset="-78"/>
            </a:endParaRPr>
          </a:p>
          <a:p>
            <a:pPr marL="413195" indent="-385763" algn="just" defTabSz="685800" rtl="1" eaLnBrk="0" fontAlgn="base" hangingPunct="0">
              <a:spcBef>
                <a:spcPct val="0"/>
              </a:spcBef>
              <a:spcAft>
                <a:spcPct val="0"/>
              </a:spcAft>
              <a:buFont typeface="+mj-lt"/>
              <a:buAutoNum type="arabicPeriod"/>
            </a:pPr>
            <a:endParaRPr lang="ar-SA" sz="2400" b="1" dirty="0">
              <a:latin typeface="Sakkal Majalla" panose="02000000000000000000" pitchFamily="2" charset="-78"/>
              <a:cs typeface="Sakkal Majalla" panose="02000000000000000000" pitchFamily="2" charset="-78"/>
            </a:endParaRPr>
          </a:p>
          <a:p>
            <a:pPr marL="413195" indent="-385763"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2_بعد ذلك يمكن استخدام ميزابة إطباقية تامة تغطي جميع الأسنان العلوية تسمح بإزالة الأثر المؤذي للتداخلات الإطباقية و عودة الوظيفة العضلية إلى حالتها الطبيعية .تصمم هذه الجبيرة بوضعية العلاقة المركزية و يجب أن تتضمن إرشادا أماميا يؤمن فك التشابك الحدبي عن الأسنان الخلفية أثناء مختلف الأوضاع اللامركزية للفك السفلي </a:t>
            </a:r>
          </a:p>
        </p:txBody>
      </p:sp>
      <p:sp>
        <p:nvSpPr>
          <p:cNvPr id="5" name="عنوان 1"/>
          <p:cNvSpPr txBox="1">
            <a:spLocks/>
          </p:cNvSpPr>
          <p:nvPr/>
        </p:nvSpPr>
        <p:spPr>
          <a:xfrm>
            <a:off x="1219200" y="2721"/>
            <a:ext cx="7086600" cy="583574"/>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7500"/>
          </a:bodyPr>
          <a:lstStyle/>
          <a:p>
            <a:pPr algn="ctr" defTabSz="685800" rtl="1">
              <a:spcBef>
                <a:spcPct val="0"/>
              </a:spcBef>
              <a:defRPr/>
            </a:pPr>
            <a:r>
              <a:rPr lang="ar-SA" sz="3300" b="1" dirty="0">
                <a:ln w="10541" cmpd="sng">
                  <a:solidFill>
                    <a:srgbClr val="BBE0E3">
                      <a:shade val="88000"/>
                      <a:satMod val="110000"/>
                    </a:srgbClr>
                  </a:solidFill>
                  <a:prstDash val="solid"/>
                </a:ln>
                <a:solidFill>
                  <a:schemeClr val="tx1"/>
                </a:solidFill>
              </a:rPr>
              <a:t>معالجة الانزياح الأمامي البسيط</a:t>
            </a:r>
          </a:p>
        </p:txBody>
      </p:sp>
    </p:spTree>
    <p:extLst>
      <p:ext uri="{BB962C8B-B14F-4D97-AF65-F5344CB8AC3E}">
        <p14:creationId xmlns:p14="http://schemas.microsoft.com/office/powerpoint/2010/main" val="126627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0" y="897565"/>
            <a:ext cx="8991600" cy="3785652"/>
          </a:xfrm>
          <a:prstGeom prst="rect">
            <a:avLst/>
          </a:prstGeom>
          <a:solidFill>
            <a:schemeClr val="bg1">
              <a:alpha val="68000"/>
            </a:schemeClr>
          </a:solidFill>
          <a:ln>
            <a:solidFill>
              <a:srgbClr val="FFFF00"/>
            </a:solidFill>
          </a:ln>
        </p:spPr>
        <p:txBody>
          <a:bodyPr wrap="square" rtlCol="1">
            <a:spAutoFit/>
          </a:bodyPr>
          <a:lstStyle/>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3- تصحيح التداخلات الإطباقية و الشذوذات الوظيفية المؤدية لاضطراب في حركة الفك السفلي و فرط توتر العضلات الماضغة . يتم التأكد من استعادة القرص لوضعيته الفيزيولوجية الصحيحة مع اللقمة الفكية و ثباته بهذه الوضعية عن طريق اختبار المنابلة أو الضغط ذو  المحصلة العلوية على المفصل الفكي الصدغي و الذي يجب أن لا يترافق بأي ألم </a:t>
            </a:r>
          </a:p>
          <a:p>
            <a:pPr algn="just" defTabSz="685800" rtl="1" eaLnBrk="0" fontAlgn="base" hangingPunct="0">
              <a:spcBef>
                <a:spcPct val="0"/>
              </a:spcBef>
              <a:spcAft>
                <a:spcPct val="0"/>
              </a:spcAft>
            </a:pPr>
            <a:endParaRPr lang="ar-SA" sz="2400" b="1" dirty="0">
              <a:latin typeface="Sakkal Majalla" panose="02000000000000000000" pitchFamily="2" charset="-78"/>
              <a:cs typeface="Sakkal Majalla" panose="02000000000000000000" pitchFamily="2" charset="-78"/>
            </a:endParaRPr>
          </a:p>
          <a:p>
            <a:pPr algn="just" defTabSz="685800" rtl="1" eaLnBrk="0" fontAlgn="base" hangingPunct="0">
              <a:spcBef>
                <a:spcPct val="0"/>
              </a:spcBef>
              <a:spcAft>
                <a:spcPct val="0"/>
              </a:spcAft>
            </a:pPr>
            <a:r>
              <a:rPr lang="ar-SA" sz="2400" b="1" dirty="0">
                <a:latin typeface="Sakkal Majalla" panose="02000000000000000000" pitchFamily="2" charset="-78"/>
                <a:cs typeface="Sakkal Majalla" panose="02000000000000000000" pitchFamily="2" charset="-78"/>
              </a:rPr>
              <a:t>4- من الإجراءات العلاجية المساعدة يمكن استخدام بعض الأدوية المرخية للعضلات و مسكنات الألم (الأكثر فاعلية الأسبرين ) مع إرشاد المريض إلى استخدام كمادات حارة رطبة بشكل موضعي و بالتناوب مع الثلج الذي يطبق على منطقة المفصل المصاب , كما ينبه المريض إلى ضرورة تجنب الحركات الفكية الواسعة و استخدام تغذية رخوة مع تجنب جميع أشكال الانفعالات النفسية التي تمنع عودة الوظيفة العضلية إلى حالتها الطبيعية .</a:t>
            </a:r>
          </a:p>
        </p:txBody>
      </p:sp>
      <p:pic>
        <p:nvPicPr>
          <p:cNvPr id="5" name="Picture 4"/>
          <p:cNvPicPr>
            <a:picLocks noChangeAspect="1"/>
          </p:cNvPicPr>
          <p:nvPr/>
        </p:nvPicPr>
        <p:blipFill>
          <a:blip r:embed="rId2"/>
          <a:stretch>
            <a:fillRect/>
          </a:stretch>
        </p:blipFill>
        <p:spPr>
          <a:xfrm>
            <a:off x="1143000" y="13607"/>
            <a:ext cx="7187807" cy="682811"/>
          </a:xfrm>
          <a:prstGeom prst="rect">
            <a:avLst/>
          </a:prstGeom>
        </p:spPr>
      </p:pic>
    </p:spTree>
    <p:extLst>
      <p:ext uri="{BB962C8B-B14F-4D97-AF65-F5344CB8AC3E}">
        <p14:creationId xmlns:p14="http://schemas.microsoft.com/office/powerpoint/2010/main" val="1080144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1143000" y="1428750"/>
            <a:ext cx="7207624" cy="22164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endParaRPr lang="en-US" sz="2800" b="1" dirty="0">
              <a:effectLst>
                <a:outerShdw blurRad="38100" dist="38100" dir="2700000" algn="tl">
                  <a:srgbClr val="000000">
                    <a:alpha val="43137"/>
                  </a:srgbClr>
                </a:outerShdw>
              </a:effectLst>
            </a:endParaRP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مستدير الزوايا 3"/>
          <p:cNvSpPr/>
          <p:nvPr/>
        </p:nvSpPr>
        <p:spPr bwMode="auto">
          <a:xfrm>
            <a:off x="1676400" y="2114550"/>
            <a:ext cx="6096000" cy="22164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endParaRPr lang="en-US" sz="2800" b="1" dirty="0">
              <a:effectLst>
                <a:outerShdw blurRad="38100" dist="38100" dir="2700000" algn="tl">
                  <a:srgbClr val="000000">
                    <a:alpha val="43137"/>
                  </a:srgbClr>
                </a:outerShdw>
              </a:effectLst>
            </a:endParaRPr>
          </a:p>
        </p:txBody>
      </p:sp>
      <p:sp>
        <p:nvSpPr>
          <p:cNvPr id="5" name="عنصر نائب لرقم الشريحة 4"/>
          <p:cNvSpPr>
            <a:spLocks noGrp="1"/>
          </p:cNvSpPr>
          <p:nvPr>
            <p:ph type="sldNum" sz="quarter" idx="12"/>
          </p:nvPr>
        </p:nvSpPr>
        <p:spPr/>
        <p:txBody>
          <a:bodyPr/>
          <a:lstStyle/>
          <a:p>
            <a:fld id="{A2E527CB-2973-44A3-96AC-3A38C257AC17}" type="slidenum">
              <a:rPr lang="ar-SY" smtClean="0"/>
              <a:pPr/>
              <a:t>38</a:t>
            </a:fld>
            <a:endParaRPr lang="en-US"/>
          </a:p>
        </p:txBody>
      </p:sp>
    </p:spTree>
    <p:extLst>
      <p:ext uri="{BB962C8B-B14F-4D97-AF65-F5344CB8AC3E}">
        <p14:creationId xmlns:p14="http://schemas.microsoft.com/office/powerpoint/2010/main" val="2287723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968187" y="895350"/>
            <a:ext cx="7207624" cy="34356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endParaRPr lang="en-US" sz="2800" b="1" dirty="0">
              <a:effectLst>
                <a:outerShdw blurRad="38100" dist="38100" dir="2700000" algn="tl">
                  <a:srgbClr val="000000">
                    <a:alpha val="43137"/>
                  </a:srgbClr>
                </a:outerShdw>
              </a:effectLst>
            </a:endParaRP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5</a:t>
            </a:fld>
            <a:endParaRPr lang="en-US"/>
          </a:p>
        </p:txBody>
      </p:sp>
      <p:pic>
        <p:nvPicPr>
          <p:cNvPr id="2" name="Picture 1"/>
          <p:cNvPicPr>
            <a:picLocks noChangeAspect="1"/>
          </p:cNvPicPr>
          <p:nvPr/>
        </p:nvPicPr>
        <p:blipFill>
          <a:blip r:embed="rId8"/>
          <a:stretch>
            <a:fillRect/>
          </a:stretch>
        </p:blipFill>
        <p:spPr>
          <a:xfrm>
            <a:off x="1935251" y="1072004"/>
            <a:ext cx="5273497" cy="2999492"/>
          </a:xfrm>
          <a:prstGeom prst="rect">
            <a:avLst/>
          </a:prstGeom>
        </p:spPr>
      </p:pic>
    </p:spTree>
    <p:extLst>
      <p:ext uri="{BB962C8B-B14F-4D97-AF65-F5344CB8AC3E}">
        <p14:creationId xmlns:p14="http://schemas.microsoft.com/office/powerpoint/2010/main" val="3248748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bwMode="auto">
          <a:xfrm>
            <a:off x="152400" y="742950"/>
            <a:ext cx="8991600" cy="4298158"/>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r" rtl="1"/>
            <a:r>
              <a:rPr lang="ar-SA" sz="2800" b="1" dirty="0">
                <a:latin typeface="Sakkal Majalla" panose="02000000000000000000" pitchFamily="2" charset="-78"/>
                <a:cs typeface="Sakkal Majalla" panose="02000000000000000000" pitchFamily="2" charset="-78"/>
              </a:rPr>
              <a:t>المحفظة المفصلية : </a:t>
            </a:r>
            <a:endParaRPr lang="en-US" sz="2800" b="1" dirty="0">
              <a:latin typeface="Sakkal Majalla" panose="02000000000000000000" pitchFamily="2" charset="-78"/>
              <a:cs typeface="Sakkal Majalla" panose="02000000000000000000" pitchFamily="2" charset="-78"/>
            </a:endParaRPr>
          </a:p>
          <a:p>
            <a:pPr algn="r" rtl="1"/>
            <a:r>
              <a:rPr lang="ar-SA" sz="2800" b="1" dirty="0">
                <a:latin typeface="Sakkal Majalla" panose="02000000000000000000" pitchFamily="2" charset="-78"/>
                <a:cs typeface="Sakkal Majalla" panose="02000000000000000000" pitchFamily="2" charset="-78"/>
              </a:rPr>
              <a:t>تعتبر المحفظة المفصلية بنية ليفية رخوة نسبيا تحيط بالسطوح المفصلية </a:t>
            </a:r>
            <a:endParaRPr lang="ar-SY" sz="2800" b="1" dirty="0">
              <a:latin typeface="Sakkal Majalla" panose="02000000000000000000" pitchFamily="2" charset="-78"/>
              <a:cs typeface="Sakkal Majalla" panose="02000000000000000000" pitchFamily="2" charset="-78"/>
            </a:endParaRPr>
          </a:p>
          <a:p>
            <a:pPr algn="r" rtl="1"/>
            <a:endParaRPr lang="en-US" sz="2800" b="1" dirty="0">
              <a:latin typeface="Sakkal Majalla" panose="02000000000000000000" pitchFamily="2" charset="-78"/>
              <a:cs typeface="Sakkal Majalla" panose="02000000000000000000" pitchFamily="2" charset="-78"/>
            </a:endParaRPr>
          </a:p>
          <a:p>
            <a:pPr algn="r" rtl="1"/>
            <a:r>
              <a:rPr lang="ar-SA" sz="2800" b="1" dirty="0">
                <a:latin typeface="Sakkal Majalla" panose="02000000000000000000" pitchFamily="2" charset="-78"/>
                <a:cs typeface="Sakkal Majalla" panose="02000000000000000000" pitchFamily="2" charset="-78"/>
              </a:rPr>
              <a:t>الارتكاز</a:t>
            </a:r>
            <a:endParaRPr lang="en-US" sz="2800" b="1" dirty="0">
              <a:latin typeface="Sakkal Majalla" panose="02000000000000000000" pitchFamily="2" charset="-78"/>
              <a:cs typeface="Sakkal Majalla" panose="02000000000000000000" pitchFamily="2" charset="-78"/>
            </a:endParaRPr>
          </a:p>
          <a:p>
            <a:pPr algn="r" rtl="1"/>
            <a:r>
              <a:rPr lang="ar-SA" sz="2800" b="1" dirty="0">
                <a:latin typeface="Sakkal Majalla" panose="02000000000000000000" pitchFamily="2" charset="-78"/>
                <a:cs typeface="Sakkal Majalla" panose="02000000000000000000" pitchFamily="2" charset="-78"/>
              </a:rPr>
              <a:t>الأعلى و الأمام : حافة القوس الوجنية </a:t>
            </a:r>
            <a:endParaRPr lang="en-US" sz="2800" b="1" dirty="0">
              <a:latin typeface="Sakkal Majalla" panose="02000000000000000000" pitchFamily="2" charset="-78"/>
              <a:cs typeface="Sakkal Majalla" panose="02000000000000000000" pitchFamily="2" charset="-78"/>
            </a:endParaRPr>
          </a:p>
          <a:p>
            <a:pPr algn="r" rtl="1"/>
            <a:r>
              <a:rPr lang="ar-SA" sz="2800" b="1" dirty="0">
                <a:latin typeface="Sakkal Majalla" panose="02000000000000000000" pitchFamily="2" charset="-78"/>
                <a:cs typeface="Sakkal Majalla" panose="02000000000000000000" pitchFamily="2" charset="-78"/>
              </a:rPr>
              <a:t>الأعلى و الخلف : الشق الصخري الطبلي</a:t>
            </a:r>
            <a:endParaRPr lang="en-US" sz="2800" b="1" dirty="0">
              <a:latin typeface="Sakkal Majalla" panose="02000000000000000000" pitchFamily="2" charset="-78"/>
              <a:cs typeface="Sakkal Majalla" panose="02000000000000000000" pitchFamily="2" charset="-78"/>
            </a:endParaRPr>
          </a:p>
          <a:p>
            <a:pPr algn="r" rtl="1"/>
            <a:r>
              <a:rPr lang="ar-SA" sz="2800" b="1" dirty="0">
                <a:latin typeface="Sakkal Majalla" panose="02000000000000000000" pitchFamily="2" charset="-78"/>
                <a:cs typeface="Sakkal Majalla" panose="02000000000000000000" pitchFamily="2" charset="-78"/>
              </a:rPr>
              <a:t>الأنسي : شوكة العظم الوتدي</a:t>
            </a:r>
            <a:endParaRPr lang="en-US" sz="2800" b="1" dirty="0">
              <a:latin typeface="Sakkal Majalla" panose="02000000000000000000" pitchFamily="2" charset="-78"/>
              <a:cs typeface="Sakkal Majalla" panose="02000000000000000000" pitchFamily="2" charset="-78"/>
            </a:endParaRPr>
          </a:p>
          <a:p>
            <a:pPr algn="r" rtl="1"/>
            <a:r>
              <a:rPr lang="ar-SA" sz="2800" b="1" dirty="0">
                <a:latin typeface="Sakkal Majalla" panose="02000000000000000000" pitchFamily="2" charset="-78"/>
                <a:cs typeface="Sakkal Majalla" panose="02000000000000000000" pitchFamily="2" charset="-78"/>
              </a:rPr>
              <a:t>الأسفل :عنق الفك الأسفل </a:t>
            </a:r>
            <a:endParaRPr lang="en-US" sz="2800" b="1" dirty="0">
              <a:latin typeface="Sakkal Majalla" panose="02000000000000000000" pitchFamily="2" charset="-78"/>
              <a:cs typeface="Sakkal Majalla" panose="02000000000000000000" pitchFamily="2" charset="-78"/>
            </a:endParaRPr>
          </a:p>
        </p:txBody>
      </p:sp>
      <p:sp>
        <p:nvSpPr>
          <p:cNvPr id="5" name="عنصر نائب لرقم الشريحة 4"/>
          <p:cNvSpPr>
            <a:spLocks noGrp="1"/>
          </p:cNvSpPr>
          <p:nvPr>
            <p:ph type="sldNum" sz="quarter" idx="12"/>
          </p:nvPr>
        </p:nvSpPr>
        <p:spPr/>
        <p:txBody>
          <a:bodyPr/>
          <a:lstStyle/>
          <a:p>
            <a:fld id="{A2E527CB-2973-44A3-96AC-3A38C257AC17}" type="slidenum">
              <a:rPr lang="ar-SY" smtClean="0"/>
              <a:pPr/>
              <a:t>6</a:t>
            </a:fld>
            <a:endParaRPr lang="en-US"/>
          </a:p>
        </p:txBody>
      </p:sp>
      <p:pic>
        <p:nvPicPr>
          <p:cNvPr id="2" name="Picture 1"/>
          <p:cNvPicPr>
            <a:picLocks noChangeAspect="1"/>
          </p:cNvPicPr>
          <p:nvPr/>
        </p:nvPicPr>
        <p:blipFill>
          <a:blip r:embed="rId3"/>
          <a:stretch>
            <a:fillRect/>
          </a:stretch>
        </p:blipFill>
        <p:spPr>
          <a:xfrm>
            <a:off x="457200" y="2800350"/>
            <a:ext cx="3011917" cy="1850277"/>
          </a:xfrm>
          <a:prstGeom prst="rect">
            <a:avLst/>
          </a:prstGeom>
        </p:spPr>
      </p:pic>
    </p:spTree>
    <p:extLst>
      <p:ext uri="{BB962C8B-B14F-4D97-AF65-F5344CB8AC3E}">
        <p14:creationId xmlns:p14="http://schemas.microsoft.com/office/powerpoint/2010/main" val="39041194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144531" y="-1"/>
            <a:ext cx="9288517" cy="5041108"/>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marL="457200" algn="r" rtl="1">
              <a:lnSpc>
                <a:spcPct val="115000"/>
              </a:lnSpc>
              <a:spcAft>
                <a:spcPts val="1000"/>
              </a:spcAft>
            </a:pPr>
            <a:r>
              <a:rPr lang="ar-SA"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الأربطة القرصية </a:t>
            </a:r>
            <a:r>
              <a:rPr lang="en-US"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:collateral</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marL="457200" algn="r" rtl="1">
              <a:lnSpc>
                <a:spcPct val="115000"/>
              </a:lnSpc>
              <a:spcAft>
                <a:spcPts val="1000"/>
              </a:spcAft>
            </a:pPr>
            <a:r>
              <a:rPr lang="ar-LB"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15000"/>
              </a:lnSpc>
              <a:spcAft>
                <a:spcPts val="1000"/>
              </a:spcAft>
            </a:pPr>
            <a:r>
              <a:rPr lang="ar-SY" sz="2400" b="1" dirty="0">
                <a:latin typeface="Sakkal Majalla" panose="02000000000000000000" pitchFamily="2" charset="-78"/>
                <a:ea typeface="Calibri" panose="020F0502020204030204" pitchFamily="34" charset="0"/>
                <a:cs typeface="Sakkal Majalla" panose="02000000000000000000" pitchFamily="2" charset="-78"/>
              </a:rPr>
              <a:t>هذه الأربطة من نسيج ضام غرائي لايتمطط وتصل جانبي القرص الأنسي والوحشي </a:t>
            </a:r>
          </a:p>
          <a:p>
            <a:pPr algn="r" rtl="1">
              <a:lnSpc>
                <a:spcPct val="115000"/>
              </a:lnSpc>
              <a:spcAft>
                <a:spcPts val="1000"/>
              </a:spcAft>
            </a:pPr>
            <a:r>
              <a:rPr lang="ar-SY" sz="2400" b="1" dirty="0">
                <a:latin typeface="Sakkal Majalla" panose="02000000000000000000" pitchFamily="2" charset="-78"/>
                <a:ea typeface="Calibri" panose="020F0502020204030204" pitchFamily="34" charset="0"/>
                <a:cs typeface="Sakkal Majalla" panose="02000000000000000000" pitchFamily="2" charset="-78"/>
              </a:rPr>
              <a:t>بقطبي اللقمة وتقسم الجوف المفصلي الى جوفين: علوي وسفلي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15000"/>
              </a:lnSpc>
              <a:spcAft>
                <a:spcPts val="1000"/>
              </a:spcAft>
            </a:pPr>
            <a:r>
              <a:rPr lang="ar-SA" sz="24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الرباط الأنسي</a:t>
            </a:r>
            <a:r>
              <a:rPr lang="ar-SA" sz="2400" b="1" dirty="0">
                <a:latin typeface="Sakkal Majalla" panose="02000000000000000000" pitchFamily="2" charset="-78"/>
                <a:ea typeface="Calibri" panose="020F0502020204030204" pitchFamily="34" charset="0"/>
                <a:cs typeface="Sakkal Majalla" panose="02000000000000000000" pitchFamily="2" charset="-78"/>
              </a:rPr>
              <a:t> : الذي يربط الحافة الأنسية للقرص المفصلي مع القطب الأنسي للقمة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15000"/>
              </a:lnSpc>
              <a:spcAft>
                <a:spcPts val="1000"/>
              </a:spcAft>
            </a:pPr>
            <a:r>
              <a:rPr lang="ar-SA" sz="24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الرباط الوحشي</a:t>
            </a:r>
            <a:r>
              <a:rPr lang="ar-SA" sz="2400" b="1" dirty="0">
                <a:latin typeface="Sakkal Majalla" panose="02000000000000000000" pitchFamily="2" charset="-78"/>
                <a:ea typeface="Calibri" panose="020F0502020204030204" pitchFamily="34" charset="0"/>
                <a:cs typeface="Sakkal Majalla" panose="02000000000000000000" pitchFamily="2" charset="-78"/>
              </a:rPr>
              <a:t> : الذي يربط الحافة الوحشية للقرص مع القطب الوحشي للقمة. </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15000"/>
              </a:lnSpc>
              <a:spcAft>
                <a:spcPts val="1000"/>
              </a:spcAft>
            </a:pPr>
            <a:r>
              <a:rPr lang="ar-SY" sz="2400" b="1" dirty="0">
                <a:latin typeface="Sakkal Majalla" panose="02000000000000000000" pitchFamily="2" charset="-78"/>
                <a:ea typeface="Calibri" panose="020F0502020204030204" pitchFamily="34" charset="0"/>
                <a:cs typeface="Sakkal Majalla" panose="02000000000000000000" pitchFamily="2" charset="-78"/>
              </a:rPr>
              <a:t>وظيفتها:تقييد حركة القرص ومنعه من الانفكاك بعيدا عن اللقمة,كماتعد مسؤولة </a:t>
            </a:r>
          </a:p>
          <a:p>
            <a:pPr algn="r" rtl="1">
              <a:lnSpc>
                <a:spcPct val="115000"/>
              </a:lnSpc>
              <a:spcAft>
                <a:spcPts val="1000"/>
              </a:spcAft>
            </a:pPr>
            <a:r>
              <a:rPr lang="ar-SY" sz="2400" b="1" dirty="0">
                <a:latin typeface="Sakkal Majalla" panose="02000000000000000000" pitchFamily="2" charset="-78"/>
                <a:ea typeface="Calibri" panose="020F0502020204030204" pitchFamily="34" charset="0"/>
                <a:cs typeface="Sakkal Majalla" panose="02000000000000000000" pitchFamily="2" charset="-78"/>
              </a:rPr>
              <a:t>عن الحركة الدورانية للمفصل </a:t>
            </a:r>
            <a:endParaRPr lang="en-US" sz="2400" b="1" dirty="0">
              <a:effectLst/>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7</a:t>
            </a:fld>
            <a:endParaRPr lang="en-US"/>
          </a:p>
        </p:txBody>
      </p:sp>
    </p:spTree>
    <p:extLst>
      <p:ext uri="{BB962C8B-B14F-4D97-AF65-F5344CB8AC3E}">
        <p14:creationId xmlns:p14="http://schemas.microsoft.com/office/powerpoint/2010/main" val="25859215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990600" y="2687760"/>
            <a:ext cx="7207624" cy="22164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endParaRPr lang="en-US" sz="2800" b="1" dirty="0">
              <a:effectLst>
                <a:outerShdw blurRad="38100" dist="38100" dir="2700000" algn="tl">
                  <a:srgbClr val="000000">
                    <a:alpha val="43137"/>
                  </a:srgbClr>
                </a:outerShdw>
              </a:effectLst>
            </a:endParaRP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مستدير الزوايا 3"/>
          <p:cNvSpPr/>
          <p:nvPr/>
        </p:nvSpPr>
        <p:spPr bwMode="auto">
          <a:xfrm>
            <a:off x="1698812" y="57150"/>
            <a:ext cx="6096000" cy="2465938"/>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ctr" rtl="1">
              <a:lnSpc>
                <a:spcPct val="115000"/>
              </a:lnSpc>
              <a:spcAft>
                <a:spcPts val="1000"/>
              </a:spcAft>
            </a:pPr>
            <a:r>
              <a:rPr lang="ar-SA" sz="2800" dirty="0">
                <a:latin typeface="Sakkal Majalla" panose="02000000000000000000" pitchFamily="2" charset="-78"/>
                <a:ea typeface="Calibri" panose="020F0502020204030204" pitchFamily="34" charset="0"/>
                <a:cs typeface="Sakkal Majalla" panose="02000000000000000000" pitchFamily="2" charset="-78"/>
              </a:rPr>
              <a:t>الأربطة خارج المحفظة المفصلية :</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ctr" rtl="1">
              <a:lnSpc>
                <a:spcPct val="115000"/>
              </a:lnSpc>
              <a:spcAft>
                <a:spcPts val="1000"/>
              </a:spcAft>
              <a:buFont typeface="+mj-lt"/>
              <a:buAutoNum type="arabicPeriod"/>
              <a:tabLst>
                <a:tab pos="457200" algn="l"/>
              </a:tabLst>
            </a:pPr>
            <a:r>
              <a:rPr lang="ar-SA" sz="2800" dirty="0">
                <a:latin typeface="Sakkal Majalla" panose="02000000000000000000" pitchFamily="2" charset="-78"/>
                <a:ea typeface="Calibri" panose="020F0502020204030204" pitchFamily="34" charset="0"/>
                <a:cs typeface="Sakkal Majalla" panose="02000000000000000000" pitchFamily="2" charset="-78"/>
              </a:rPr>
              <a:t>الرباط الوحشي</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ctr" rtl="1">
              <a:lnSpc>
                <a:spcPct val="115000"/>
              </a:lnSpc>
              <a:spcAft>
                <a:spcPts val="1000"/>
              </a:spcAft>
              <a:buFont typeface="+mj-lt"/>
              <a:buAutoNum type="arabicPeriod"/>
              <a:tabLst>
                <a:tab pos="457200" algn="l"/>
              </a:tabLst>
            </a:pPr>
            <a:r>
              <a:rPr lang="ar-SA" sz="2800" dirty="0">
                <a:latin typeface="Sakkal Majalla" panose="02000000000000000000" pitchFamily="2" charset="-78"/>
                <a:ea typeface="Calibri" panose="020F0502020204030204" pitchFamily="34" charset="0"/>
                <a:cs typeface="Sakkal Majalla" panose="02000000000000000000" pitchFamily="2" charset="-78"/>
              </a:rPr>
              <a:t>الرباط الوتدي الفكي</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ctr" rtl="1">
              <a:lnSpc>
                <a:spcPct val="115000"/>
              </a:lnSpc>
              <a:spcAft>
                <a:spcPts val="1000"/>
              </a:spcAft>
              <a:buFont typeface="+mj-lt"/>
              <a:buAutoNum type="arabicPeriod"/>
              <a:tabLst>
                <a:tab pos="457200" algn="l"/>
              </a:tabLst>
            </a:pPr>
            <a:r>
              <a:rPr lang="ar-SA" sz="2800" dirty="0">
                <a:latin typeface="Sakkal Majalla" panose="02000000000000000000" pitchFamily="2" charset="-78"/>
                <a:ea typeface="Calibri" panose="020F0502020204030204" pitchFamily="34" charset="0"/>
                <a:cs typeface="Sakkal Majalla" panose="02000000000000000000" pitchFamily="2" charset="-78"/>
              </a:rPr>
              <a:t>الرباط الإبري الفكي</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عنصر نائب لرقم الشريحة 4"/>
          <p:cNvSpPr>
            <a:spLocks noGrp="1"/>
          </p:cNvSpPr>
          <p:nvPr>
            <p:ph type="sldNum" sz="quarter" idx="12"/>
          </p:nvPr>
        </p:nvSpPr>
        <p:spPr/>
        <p:txBody>
          <a:bodyPr/>
          <a:lstStyle/>
          <a:p>
            <a:fld id="{A2E527CB-2973-44A3-96AC-3A38C257AC17}" type="slidenum">
              <a:rPr lang="ar-SY" smtClean="0"/>
              <a:pPr/>
              <a:t>8</a:t>
            </a:fld>
            <a:endParaRPr lang="en-US"/>
          </a:p>
        </p:txBody>
      </p:sp>
      <p:pic>
        <p:nvPicPr>
          <p:cNvPr id="2" name="Picture 1"/>
          <p:cNvPicPr>
            <a:picLocks noChangeAspect="1"/>
          </p:cNvPicPr>
          <p:nvPr/>
        </p:nvPicPr>
        <p:blipFill>
          <a:blip r:embed="rId8"/>
          <a:stretch>
            <a:fillRect/>
          </a:stretch>
        </p:blipFill>
        <p:spPr>
          <a:xfrm>
            <a:off x="5029200" y="2688348"/>
            <a:ext cx="2956816" cy="2078916"/>
          </a:xfrm>
          <a:prstGeom prst="rect">
            <a:avLst/>
          </a:prstGeom>
        </p:spPr>
      </p:pic>
      <p:pic>
        <p:nvPicPr>
          <p:cNvPr id="8" name="صورة 12" descr="2"/>
          <p:cNvPicPr/>
          <p:nvPr/>
        </p:nvPicPr>
        <p:blipFill>
          <a:blip r:embed="rId9" cstate="print"/>
          <a:srcRect l="26694" t="10834" r="5495" b="12967"/>
          <a:stretch>
            <a:fillRect/>
          </a:stretch>
        </p:blipFill>
        <p:spPr bwMode="auto">
          <a:xfrm>
            <a:off x="1362075" y="2687760"/>
            <a:ext cx="3454917" cy="2110378"/>
          </a:xfrm>
          <a:prstGeom prst="rect">
            <a:avLst/>
          </a:prstGeom>
          <a:noFill/>
          <a:ln>
            <a:noFill/>
          </a:ln>
        </p:spPr>
      </p:pic>
    </p:spTree>
    <p:extLst>
      <p:ext uri="{BB962C8B-B14F-4D97-AF65-F5344CB8AC3E}">
        <p14:creationId xmlns:p14="http://schemas.microsoft.com/office/powerpoint/2010/main" val="5637886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1936376" y="133350"/>
            <a:ext cx="7207624" cy="2216426"/>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r" rtl="1"/>
            <a:r>
              <a:rPr lang="ar-SY"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الرباط الوحشي:  يحد من حركة الفك نحو الخلف</a:t>
            </a:r>
          </a:p>
          <a:p>
            <a:pPr algn="r" rtl="1"/>
            <a:r>
              <a:rPr lang="ar-SY"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الرباط الوتدي الفكي: يحد من الحركات العمودية والجانبية</a:t>
            </a:r>
          </a:p>
          <a:p>
            <a:pPr algn="r" rtl="1"/>
            <a:r>
              <a:rPr lang="ar-SY"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الرباط الابري الفكي: يحد من الحركة نحو الامام</a:t>
            </a: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9</a:t>
            </a:fld>
            <a:endParaRPr lang="en-US"/>
          </a:p>
        </p:txBody>
      </p:sp>
      <p:pic>
        <p:nvPicPr>
          <p:cNvPr id="2" name="Picture 1"/>
          <p:cNvPicPr>
            <a:picLocks noChangeAspect="1"/>
          </p:cNvPicPr>
          <p:nvPr/>
        </p:nvPicPr>
        <p:blipFill>
          <a:blip r:embed="rId8"/>
          <a:stretch>
            <a:fillRect/>
          </a:stretch>
        </p:blipFill>
        <p:spPr>
          <a:xfrm>
            <a:off x="-48997" y="1994761"/>
            <a:ext cx="5279594" cy="3127519"/>
          </a:xfrm>
          <a:prstGeom prst="rect">
            <a:avLst/>
          </a:prstGeom>
        </p:spPr>
      </p:pic>
    </p:spTree>
    <p:extLst>
      <p:ext uri="{BB962C8B-B14F-4D97-AF65-F5344CB8AC3E}">
        <p14:creationId xmlns:p14="http://schemas.microsoft.com/office/powerpoint/2010/main" val="120703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مستدير الزوايا 30"/>
          <p:cNvSpPr/>
          <p:nvPr/>
        </p:nvSpPr>
        <p:spPr bwMode="auto">
          <a:xfrm>
            <a:off x="152400" y="209550"/>
            <a:ext cx="8933793" cy="4557714"/>
          </a:xfrm>
          <a:prstGeom prst="roundRect">
            <a:avLst>
              <a:gd name="adj" fmla="val 8932"/>
            </a:avLst>
          </a:prstGeom>
          <a:ln>
            <a:noFill/>
            <a:headEnd/>
            <a:tailEnd/>
          </a:ln>
        </p:spPr>
        <p:style>
          <a:lnRef idx="0">
            <a:schemeClr val="dk1"/>
          </a:lnRef>
          <a:fillRef idx="1002">
            <a:schemeClr val="dk2"/>
          </a:fillRef>
          <a:effectRef idx="3">
            <a:schemeClr val="dk1"/>
          </a:effectRef>
          <a:fontRef idx="minor">
            <a:schemeClr val="lt1"/>
          </a:fontRef>
        </p:style>
        <p:txBody>
          <a:bodyPr wrap="none" lIns="72468" tIns="36234" rIns="72468" bIns="36234" rtlCol="1" anchor="ctr"/>
          <a:lstStyle/>
          <a:p>
            <a:pPr algn="r"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تروية المفصل :</a:t>
            </a:r>
          </a:p>
          <a:p>
            <a:pPr algn="r"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التغذية من : الشريان الصدغي السطحي و العميق , الفكي , الأذني الخلفي , </a:t>
            </a:r>
          </a:p>
          <a:p>
            <a:pPr algn="r"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البلعومي الصاعد .</a:t>
            </a:r>
          </a:p>
          <a:p>
            <a:pPr algn="r"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العود الوريدي : الضفيرة الوريدية حول اللقمة التي تصب في أوردة الغدة النكفية .</a:t>
            </a:r>
          </a:p>
          <a:p>
            <a:pPr algn="r"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النزح اللمفي : تصب الأوعية اللمفية المتشكلة في منطقة المفصل على العقد اللمفية</a:t>
            </a:r>
          </a:p>
          <a:p>
            <a:pPr algn="r"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أمام الأذن .</a:t>
            </a:r>
          </a:p>
          <a:p>
            <a:pPr algn="r" rtl="1"/>
            <a:r>
              <a:rPr lang="ar-SY"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التعصيب : العصب الأذني الصدغي </a:t>
            </a:r>
          </a:p>
        </p:txBody>
      </p:sp>
      <p:graphicFrame>
        <p:nvGraphicFramePr>
          <p:cNvPr id="13" name="رسم تخطيطي 12"/>
          <p:cNvGraphicFramePr/>
          <p:nvPr/>
        </p:nvGraphicFramePr>
        <p:xfrm>
          <a:off x="14" y="19899"/>
          <a:ext cx="9143999" cy="111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صر نائب لرقم الشريحة 4"/>
          <p:cNvSpPr>
            <a:spLocks noGrp="1"/>
          </p:cNvSpPr>
          <p:nvPr>
            <p:ph type="sldNum" sz="quarter" idx="12"/>
          </p:nvPr>
        </p:nvSpPr>
        <p:spPr/>
        <p:txBody>
          <a:bodyPr/>
          <a:lstStyle/>
          <a:p>
            <a:fld id="{A2E527CB-2973-44A3-96AC-3A38C257AC17}" type="slidenum">
              <a:rPr lang="ar-SY" smtClean="0"/>
              <a:pPr/>
              <a:t>10</a:t>
            </a:fld>
            <a:endParaRPr lang="en-US"/>
          </a:p>
        </p:txBody>
      </p:sp>
    </p:spTree>
    <p:extLst>
      <p:ext uri="{BB962C8B-B14F-4D97-AF65-F5344CB8AC3E}">
        <p14:creationId xmlns:p14="http://schemas.microsoft.com/office/powerpoint/2010/main" val="1352226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800" b="0" i="0" u="none" strike="noStrike" cap="none" normalizeH="0" baseline="0" smtClean="0">
            <a:ln>
              <a:noFill/>
            </a:ln>
            <a:solidFill>
              <a:srgbClr val="CCFF33"/>
            </a:solidFill>
            <a:effectLst/>
            <a:latin typeface="Arial Black" pitchFamily="34" charset="0"/>
            <a:cs typeface="AL-Mateen"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800" b="0" i="0" u="none" strike="noStrike" cap="none" normalizeH="0" baseline="0" smtClean="0">
            <a:ln>
              <a:noFill/>
            </a:ln>
            <a:solidFill>
              <a:srgbClr val="CCFF33"/>
            </a:solidFill>
            <a:effectLst/>
            <a:latin typeface="Arial Black" pitchFamily="34" charset="0"/>
            <a:cs typeface="AL-Mateen" pitchFamily="2"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Lectures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5017</TotalTime>
  <Words>2351</Words>
  <Application>Microsoft Office PowerPoint</Application>
  <PresentationFormat>On-screen Show (16:9)</PresentationFormat>
  <Paragraphs>232</Paragraphs>
  <Slides>37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Arial Black</vt:lpstr>
      <vt:lpstr>Calibri</vt:lpstr>
      <vt:lpstr>Calibri Light</vt:lpstr>
      <vt:lpstr>Courier New</vt:lpstr>
      <vt:lpstr>Sakkal Majalla</vt:lpstr>
      <vt:lpstr>Times New Roman</vt:lpstr>
      <vt:lpstr>Traditional Arabic</vt:lpstr>
      <vt:lpstr>Wingdings</vt:lpstr>
      <vt:lpstr>تصميم افتراضي</vt:lpstr>
      <vt:lpstr>Template- Lectures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Rima Dibo</cp:lastModifiedBy>
  <cp:revision>503</cp:revision>
  <dcterms:created xsi:type="dcterms:W3CDTF">2010-04-11T13:35:20Z</dcterms:created>
  <dcterms:modified xsi:type="dcterms:W3CDTF">2021-06-09T12:24:20Z</dcterms:modified>
</cp:coreProperties>
</file>