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68" r:id="rId4"/>
    <p:sldId id="259" r:id="rId5"/>
    <p:sldId id="260" r:id="rId6"/>
    <p:sldId id="261" r:id="rId7"/>
    <p:sldId id="262" r:id="rId8"/>
    <p:sldId id="263" r:id="rId9"/>
    <p:sldId id="269" r:id="rId10"/>
    <p:sldId id="264" r:id="rId11"/>
    <p:sldId id="265" r:id="rId12"/>
    <p:sldId id="284" r:id="rId13"/>
    <p:sldId id="286" r:id="rId14"/>
    <p:sldId id="288" r:id="rId15"/>
    <p:sldId id="290" r:id="rId16"/>
    <p:sldId id="292" r:id="rId17"/>
    <p:sldId id="294" r:id="rId18"/>
    <p:sldId id="296" r:id="rId19"/>
    <p:sldId id="270" r:id="rId20"/>
    <p:sldId id="274" r:id="rId21"/>
    <p:sldId id="275" r:id="rId22"/>
    <p:sldId id="276" r:id="rId23"/>
    <p:sldId id="277" r:id="rId24"/>
    <p:sldId id="278" r:id="rId25"/>
    <p:sldId id="279" r:id="rId26"/>
    <p:sldId id="280" r:id="rId27"/>
    <p:sldId id="298" r:id="rId28"/>
    <p:sldId id="300" r:id="rId29"/>
    <p:sldId id="302" r:id="rId30"/>
    <p:sldId id="304" r:id="rId31"/>
    <p:sldId id="306" r:id="rId32"/>
    <p:sldId id="307" r:id="rId33"/>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475FF78-C824-4EAE-AB17-CCF21FF3385F}" type="datetimeFigureOut">
              <a:rPr lang="ar-SY" smtClean="0"/>
              <a:t>28/10/1442</a:t>
            </a:fld>
            <a:endParaRPr lang="ar-SY"/>
          </a:p>
        </p:txBody>
      </p:sp>
      <p:sp>
        <p:nvSpPr>
          <p:cNvPr id="19" name="Footer Placeholder 18"/>
          <p:cNvSpPr>
            <a:spLocks noGrp="1"/>
          </p:cNvSpPr>
          <p:nvPr>
            <p:ph type="ftr" sz="quarter" idx="11"/>
          </p:nvPr>
        </p:nvSpPr>
        <p:spPr/>
        <p:txBody>
          <a:bodyPr/>
          <a:lstStyle/>
          <a:p>
            <a:endParaRPr lang="ar-SY"/>
          </a:p>
        </p:txBody>
      </p:sp>
      <p:sp>
        <p:nvSpPr>
          <p:cNvPr id="27" name="Slide Number Placeholder 26"/>
          <p:cNvSpPr>
            <a:spLocks noGrp="1"/>
          </p:cNvSpPr>
          <p:nvPr>
            <p:ph type="sldNum" sz="quarter" idx="12"/>
          </p:nvPr>
        </p:nvSpPr>
        <p:spPr/>
        <p:txBody>
          <a:bodyPr/>
          <a:lstStyle/>
          <a:p>
            <a:fld id="{E2D4A334-AC6D-4DCD-9D06-78D9521890FD}" type="slidenum">
              <a:rPr lang="ar-SY" smtClean="0"/>
              <a:t>‹#›</a:t>
            </a:fld>
            <a:endParaRPr lang="ar-SY"/>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475FF78-C824-4EAE-AB17-CCF21FF3385F}" type="datetimeFigureOut">
              <a:rPr lang="ar-SY" smtClean="0"/>
              <a:t>28/10/1442</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E2D4A334-AC6D-4DCD-9D06-78D9521890FD}" type="slidenum">
              <a:rPr lang="ar-SY" smtClean="0"/>
              <a:t>‹#›</a:t>
            </a:fld>
            <a:endParaRPr lang="ar-S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475FF78-C824-4EAE-AB17-CCF21FF3385F}" type="datetimeFigureOut">
              <a:rPr lang="ar-SY" smtClean="0"/>
              <a:t>28/10/1442</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E2D4A334-AC6D-4DCD-9D06-78D9521890FD}" type="slidenum">
              <a:rPr lang="ar-SY" smtClean="0"/>
              <a:t>‹#›</a:t>
            </a:fld>
            <a:endParaRPr lang="ar-S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475FF78-C824-4EAE-AB17-CCF21FF3385F}" type="datetimeFigureOut">
              <a:rPr lang="ar-SY" smtClean="0"/>
              <a:t>28/10/1442</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E2D4A334-AC6D-4DCD-9D06-78D9521890FD}" type="slidenum">
              <a:rPr lang="ar-SY" smtClean="0"/>
              <a:t>‹#›</a:t>
            </a:fld>
            <a:endParaRPr lang="ar-S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475FF78-C824-4EAE-AB17-CCF21FF3385F}" type="datetimeFigureOut">
              <a:rPr lang="ar-SY" smtClean="0"/>
              <a:t>28/10/1442</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E2D4A334-AC6D-4DCD-9D06-78D9521890FD}" type="slidenum">
              <a:rPr lang="ar-SY" smtClean="0"/>
              <a:t>‹#›</a:t>
            </a:fld>
            <a:endParaRPr lang="ar-S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475FF78-C824-4EAE-AB17-CCF21FF3385F}" type="datetimeFigureOut">
              <a:rPr lang="ar-SY" smtClean="0"/>
              <a:t>28/10/1442</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E2D4A334-AC6D-4DCD-9D06-78D9521890FD}" type="slidenum">
              <a:rPr lang="ar-SY" smtClean="0"/>
              <a:t>‹#›</a:t>
            </a:fld>
            <a:endParaRPr lang="ar-S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475FF78-C824-4EAE-AB17-CCF21FF3385F}" type="datetimeFigureOut">
              <a:rPr lang="ar-SY" smtClean="0"/>
              <a:t>28/10/1442</a:t>
            </a:fld>
            <a:endParaRPr lang="ar-SY"/>
          </a:p>
        </p:txBody>
      </p:sp>
      <p:sp>
        <p:nvSpPr>
          <p:cNvPr id="8" name="Footer Placeholder 7"/>
          <p:cNvSpPr>
            <a:spLocks noGrp="1"/>
          </p:cNvSpPr>
          <p:nvPr>
            <p:ph type="ftr" sz="quarter" idx="11"/>
          </p:nvPr>
        </p:nvSpPr>
        <p:spPr/>
        <p:txBody>
          <a:bodyPr/>
          <a:lstStyle/>
          <a:p>
            <a:endParaRPr lang="ar-SY"/>
          </a:p>
        </p:txBody>
      </p:sp>
      <p:sp>
        <p:nvSpPr>
          <p:cNvPr id="9" name="Slide Number Placeholder 8"/>
          <p:cNvSpPr>
            <a:spLocks noGrp="1"/>
          </p:cNvSpPr>
          <p:nvPr>
            <p:ph type="sldNum" sz="quarter" idx="12"/>
          </p:nvPr>
        </p:nvSpPr>
        <p:spPr/>
        <p:txBody>
          <a:bodyPr/>
          <a:lstStyle/>
          <a:p>
            <a:fld id="{E2D4A334-AC6D-4DCD-9D06-78D9521890FD}" type="slidenum">
              <a:rPr lang="ar-SY" smtClean="0"/>
              <a:t>‹#›</a:t>
            </a:fld>
            <a:endParaRPr lang="ar-S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475FF78-C824-4EAE-AB17-CCF21FF3385F}" type="datetimeFigureOut">
              <a:rPr lang="ar-SY" smtClean="0"/>
              <a:t>28/10/1442</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E2D4A334-AC6D-4DCD-9D06-78D9521890FD}" type="slidenum">
              <a:rPr lang="ar-SY" smtClean="0"/>
              <a:t>‹#›</a:t>
            </a:fld>
            <a:endParaRPr lang="ar-S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5FF78-C824-4EAE-AB17-CCF21FF3385F}" type="datetimeFigureOut">
              <a:rPr lang="ar-SY" smtClean="0"/>
              <a:t>28/10/1442</a:t>
            </a:fld>
            <a:endParaRPr lang="ar-SY"/>
          </a:p>
        </p:txBody>
      </p:sp>
      <p:sp>
        <p:nvSpPr>
          <p:cNvPr id="3" name="Footer Placeholder 2"/>
          <p:cNvSpPr>
            <a:spLocks noGrp="1"/>
          </p:cNvSpPr>
          <p:nvPr>
            <p:ph type="ftr" sz="quarter" idx="11"/>
          </p:nvPr>
        </p:nvSpPr>
        <p:spPr/>
        <p:txBody>
          <a:bodyPr/>
          <a:lstStyle/>
          <a:p>
            <a:endParaRPr lang="ar-SY"/>
          </a:p>
        </p:txBody>
      </p:sp>
      <p:sp>
        <p:nvSpPr>
          <p:cNvPr id="4" name="Slide Number Placeholder 3"/>
          <p:cNvSpPr>
            <a:spLocks noGrp="1"/>
          </p:cNvSpPr>
          <p:nvPr>
            <p:ph type="sldNum" sz="quarter" idx="12"/>
          </p:nvPr>
        </p:nvSpPr>
        <p:spPr/>
        <p:txBody>
          <a:bodyPr/>
          <a:lstStyle/>
          <a:p>
            <a:fld id="{E2D4A334-AC6D-4DCD-9D06-78D9521890FD}" type="slidenum">
              <a:rPr lang="ar-SY" smtClean="0"/>
              <a:t>‹#›</a:t>
            </a:fld>
            <a:endParaRPr lang="ar-S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475FF78-C824-4EAE-AB17-CCF21FF3385F}" type="datetimeFigureOut">
              <a:rPr lang="ar-SY" smtClean="0"/>
              <a:t>28/10/1442</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E2D4A334-AC6D-4DCD-9D06-78D9521890FD}" type="slidenum">
              <a:rPr lang="ar-SY" smtClean="0"/>
              <a:t>‹#›</a:t>
            </a:fld>
            <a:endParaRPr lang="ar-S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475FF78-C824-4EAE-AB17-CCF21FF3385F}" type="datetimeFigureOut">
              <a:rPr lang="ar-SY" smtClean="0"/>
              <a:t>28/10/1442</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a:xfrm>
            <a:off x="8077200" y="6356350"/>
            <a:ext cx="609600" cy="365125"/>
          </a:xfrm>
        </p:spPr>
        <p:txBody>
          <a:bodyPr/>
          <a:lstStyle/>
          <a:p>
            <a:fld id="{E2D4A334-AC6D-4DCD-9D06-78D9521890FD}" type="slidenum">
              <a:rPr lang="ar-SY" smtClean="0"/>
              <a:t>‹#›</a:t>
            </a:fld>
            <a:endParaRPr lang="ar-SY"/>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75FF78-C824-4EAE-AB17-CCF21FF3385F}" type="datetimeFigureOut">
              <a:rPr lang="ar-SY" smtClean="0"/>
              <a:t>28/10/1442</a:t>
            </a:fld>
            <a:endParaRPr lang="ar-SY"/>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Y"/>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D4A334-AC6D-4DCD-9D06-78D9521890FD}" type="slidenum">
              <a:rPr lang="ar-SY" smtClean="0"/>
              <a:t>‹#›</a:t>
            </a:fld>
            <a:endParaRPr lang="ar-SY"/>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ar.wikipedia.org/wiki/%D8%A7%D9%84%D9%88%D9%84%D8%A7%D9%8A%D8%A7%D8%AA_%D8%A7%D9%84%D9%85%D8%AA%D8%AD%D8%AF%D8%A9" TargetMode="External"/><Relationship Id="rId2" Type="http://schemas.openxmlformats.org/officeDocument/2006/relationships/hyperlink" Target="https://ar.wikipedia.org/wiki/%D8%A7%D9%84%D8%A7%D8%AA%D8%AD%D8%A7%D8%AF_%D8%A7%D9%84%D8%A3%D9%88%D8%B1%D9%88%D8%A8%D9%8A"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hyperlink" Target="https://ar.wikipedia.org/wiki/%D9%81%D9%8A%D8%AA%D8%A7%D9%85%D9%8A%D9%86_%D8%A82" TargetMode="External"/><Relationship Id="rId13" Type="http://schemas.openxmlformats.org/officeDocument/2006/relationships/hyperlink" Target="https://ar.wikipedia.org/wiki/%D8%AD%D9%85%D8%B6_%D8%A7%D9%84%D9%81%D9%88%D9%84%D9%8A%D9%83" TargetMode="External"/><Relationship Id="rId3" Type="http://schemas.openxmlformats.org/officeDocument/2006/relationships/hyperlink" Target="https://ar.wikipedia.org/wiki/%D9%81%D9%8A%D8%AA%D8%A7%D9%85%D9%8A%D9%86_%D8%B3%D9%8A" TargetMode="External"/><Relationship Id="rId7" Type="http://schemas.openxmlformats.org/officeDocument/2006/relationships/hyperlink" Target="https://ar.wikipedia.org/wiki/%D9%81%D9%8A%D8%AA%D8%A7%D9%85%D9%8A%D9%86_%D8%A81" TargetMode="External"/><Relationship Id="rId12" Type="http://schemas.openxmlformats.org/officeDocument/2006/relationships/hyperlink" Target="https://ar.wikipedia.org/wiki/%D8%A8%D9%8A%D9%88%D8%AA%D9%8A%D9%86" TargetMode="External"/><Relationship Id="rId2" Type="http://schemas.openxmlformats.org/officeDocument/2006/relationships/hyperlink" Target="https://ar.wikipedia.org/wiki/%D9%81%D9%8A%D8%AA%D8%A7%D9%85%D9%8A%D9%86_%D8%A3%D9%84%D9%81" TargetMode="External"/><Relationship Id="rId1" Type="http://schemas.openxmlformats.org/officeDocument/2006/relationships/slideLayout" Target="../slideLayouts/slideLayout2.xml"/><Relationship Id="rId6" Type="http://schemas.openxmlformats.org/officeDocument/2006/relationships/hyperlink" Target="https://ar.wikipedia.org/wiki/%D8%AA%D9%88%D9%83%D9%88%D9%81%D9%8A%D8%B1%D9%88%D9%84" TargetMode="External"/><Relationship Id="rId11" Type="http://schemas.openxmlformats.org/officeDocument/2006/relationships/hyperlink" Target="https://ar.wikipedia.org/wiki/%D9%81%D9%8A%D8%AA%D8%A7%D9%85%D9%8A%D9%86_%D8%A86" TargetMode="External"/><Relationship Id="rId5" Type="http://schemas.openxmlformats.org/officeDocument/2006/relationships/hyperlink" Target="https://ar.wikipedia.org/wiki/%D9%81%D9%8A%D8%AA%D8%A7%D9%85%D9%8A%D9%86_%D9%83" TargetMode="External"/><Relationship Id="rId10" Type="http://schemas.openxmlformats.org/officeDocument/2006/relationships/hyperlink" Target="https://ar.wikipedia.org/wiki/%D9%81%D9%8A%D8%AA%D8%A7%D9%85%D9%8A%D9%86_%D8%A8%D9%8A5" TargetMode="External"/><Relationship Id="rId4" Type="http://schemas.openxmlformats.org/officeDocument/2006/relationships/hyperlink" Target="https://ar.wikipedia.org/wiki/%D9%81%D9%8A%D8%AA%D8%A7%D9%85%D9%8A%D9%86_%D8%AF%D9%8A" TargetMode="External"/><Relationship Id="rId9" Type="http://schemas.openxmlformats.org/officeDocument/2006/relationships/hyperlink" Target="https://ar.wikipedia.org/wiki/%D9%86%D9%8A%D8%A7%D8%B3%D9%8A%D9%86"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ar.wikipedia.org/wiki/%D9%81%D9%84%D9%88%D8%B1%D9%8A%D8%AF" TargetMode="External"/><Relationship Id="rId3" Type="http://schemas.openxmlformats.org/officeDocument/2006/relationships/hyperlink" Target="https://ar.wikipedia.org/wiki/%D9%83%D9%88%D9%84%D9%8A%D9%86_(%D9%85%D8%B1%D9%83%D8%A8_%D9%83%D9%8A%D9%85%D9%8A%D8%A7%D8%A6%D9%8A)" TargetMode="External"/><Relationship Id="rId7" Type="http://schemas.openxmlformats.org/officeDocument/2006/relationships/hyperlink" Target="https://ar.wikipedia.org/wiki/%D9%86%D8%AD%D8%A7%D8%B3" TargetMode="External"/><Relationship Id="rId2" Type="http://schemas.openxmlformats.org/officeDocument/2006/relationships/hyperlink" Target="https://ar.wikipedia.org/wiki/%D9%81%D9%8A%D8%AA%D8%A7%D9%85%D9%8A%D9%86_%D8%A8%D9%8A_12" TargetMode="External"/><Relationship Id="rId1" Type="http://schemas.openxmlformats.org/officeDocument/2006/relationships/slideLayout" Target="../slideLayouts/slideLayout2.xml"/><Relationship Id="rId6" Type="http://schemas.openxmlformats.org/officeDocument/2006/relationships/hyperlink" Target="https://ar.wikipedia.org/wiki/%D9%83%D8%B1%D9%88%D9%85" TargetMode="External"/><Relationship Id="rId5" Type="http://schemas.openxmlformats.org/officeDocument/2006/relationships/hyperlink" Target="https://ar.wikipedia.org/wiki/%D9%83%D9%84%D9%88%D8%B1%D9%8A%D8%AF" TargetMode="External"/><Relationship Id="rId10" Type="http://schemas.openxmlformats.org/officeDocument/2006/relationships/hyperlink" Target="https://ar.wikipedia.org/wiki/%D8%AD%D8%AF%D9%8A%D8%AF" TargetMode="External"/><Relationship Id="rId4" Type="http://schemas.openxmlformats.org/officeDocument/2006/relationships/hyperlink" Target="https://ar.wikipedia.org/wiki/%D9%83%D8%A7%D9%84%D8%B3%D9%8A%D9%88%D9%85" TargetMode="External"/><Relationship Id="rId9" Type="http://schemas.openxmlformats.org/officeDocument/2006/relationships/hyperlink" Target="https://ar.wikipedia.org/wiki/%D9%8A%D9%88%D8%AF"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ar.wikipedia.org/wiki/%D8%B5%D9%88%D8%AF%D9%8A%D9%88%D9%85" TargetMode="External"/><Relationship Id="rId3" Type="http://schemas.openxmlformats.org/officeDocument/2006/relationships/hyperlink" Target="https://ar.wikipedia.org/wiki/%D9%85%D9%86%D8%BA%D9%86%D9%8A%D8%B2" TargetMode="External"/><Relationship Id="rId7" Type="http://schemas.openxmlformats.org/officeDocument/2006/relationships/hyperlink" Target="https://ar.wikipedia.org/wiki/%D8%B3%D9%8A%D9%84%D9%8A%D9%86%D9%8A%D9%88%D9%85" TargetMode="External"/><Relationship Id="rId2" Type="http://schemas.openxmlformats.org/officeDocument/2006/relationships/hyperlink" Target="https://ar.wikipedia.org/wiki/%D9%85%D8%BA%D9%86%D8%B3%D9%8A%D9%88%D9%85" TargetMode="External"/><Relationship Id="rId1" Type="http://schemas.openxmlformats.org/officeDocument/2006/relationships/slideLayout" Target="../slideLayouts/slideLayout2.xml"/><Relationship Id="rId6" Type="http://schemas.openxmlformats.org/officeDocument/2006/relationships/hyperlink" Target="https://ar.wikipedia.org/wiki/%D8%A8%D9%88%D8%AA%D8%A7%D8%B3%D9%8A%D9%88%D9%85" TargetMode="External"/><Relationship Id="rId5" Type="http://schemas.openxmlformats.org/officeDocument/2006/relationships/hyperlink" Target="https://ar.wikipedia.org/wiki/%D9%81%D8%B3%D9%81%D9%88%D8%B1" TargetMode="External"/><Relationship Id="rId4" Type="http://schemas.openxmlformats.org/officeDocument/2006/relationships/hyperlink" Target="https://ar.wikipedia.org/wiki/%D9%85%D9%88%D9%84%D9%8A%D8%A8%D8%AF%D9%86%D9%88%D9%85" TargetMode="External"/><Relationship Id="rId9" Type="http://schemas.openxmlformats.org/officeDocument/2006/relationships/hyperlink" Target="https://ar.wikipedia.org/wiki/%D8%B2%D9%86%D9%83"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548680"/>
            <a:ext cx="7851648" cy="1080120"/>
          </a:xfrm>
        </p:spPr>
        <p:txBody>
          <a:bodyPr>
            <a:normAutofit/>
          </a:bodyPr>
          <a:lstStyle/>
          <a:p>
            <a:pPr algn="ctr"/>
            <a:r>
              <a:rPr lang="ar-SY" sz="6000" dirty="0" smtClean="0">
                <a:solidFill>
                  <a:srgbClr val="FF0000"/>
                </a:solidFill>
                <a:latin typeface="Sakkal Majalla" pitchFamily="2" charset="-78"/>
                <a:cs typeface="Sakkal Majalla" pitchFamily="2" charset="-78"/>
              </a:rPr>
              <a:t>التغذية والحمل</a:t>
            </a:r>
            <a:endParaRPr lang="ar-SY" sz="6000" dirty="0">
              <a:solidFill>
                <a:srgbClr val="FF0000"/>
              </a:solidFill>
              <a:latin typeface="Sakkal Majalla" pitchFamily="2" charset="-78"/>
              <a:cs typeface="Sakkal Majalla" pitchFamily="2" charset="-78"/>
            </a:endParaRPr>
          </a:p>
        </p:txBody>
      </p:sp>
      <p:sp>
        <p:nvSpPr>
          <p:cNvPr id="4" name="مربع نص 1"/>
          <p:cNvSpPr txBox="1">
            <a:spLocks noGrp="1"/>
          </p:cNvSpPr>
          <p:nvPr>
            <p:ph type="subTitle" idx="1"/>
          </p:nvPr>
        </p:nvSpPr>
        <p:spPr>
          <a:xfrm>
            <a:off x="533400" y="3228536"/>
            <a:ext cx="7854696" cy="646331"/>
          </a:xfrm>
          <a:prstGeom prst="rect">
            <a:avLst/>
          </a:prstGeom>
          <a:solidFill>
            <a:sysClr val="window" lastClr="FFFFFF"/>
          </a:solidFill>
        </p:spPr>
        <p:txBody>
          <a:bodyPr wrap="square"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9FB8CD"/>
                </a:solidFill>
                <a:effectLst/>
                <a:uLnTx/>
                <a:uFillTx/>
                <a:latin typeface="Calibri"/>
                <a:ea typeface="+mn-ea"/>
                <a:cs typeface="+mn-cs"/>
              </a:rPr>
              <a:t>Dr .F . </a:t>
            </a:r>
            <a:r>
              <a:rPr kumimoji="0" lang="en-US" sz="3600" b="0" i="0" u="none" strike="noStrike" kern="1200" cap="none" spc="0" normalizeH="0" baseline="0" noProof="0" dirty="0" err="1" smtClean="0">
                <a:ln>
                  <a:noFill/>
                </a:ln>
                <a:solidFill>
                  <a:srgbClr val="9FB8CD"/>
                </a:solidFill>
                <a:effectLst/>
                <a:uLnTx/>
                <a:uFillTx/>
                <a:latin typeface="Calibri"/>
                <a:ea typeface="+mn-ea"/>
                <a:cs typeface="+mn-cs"/>
              </a:rPr>
              <a:t>Redwan</a:t>
            </a:r>
            <a:endParaRPr kumimoji="0" lang="ar-SA" sz="3600" b="0" i="0" u="none" strike="noStrike" kern="1200" cap="none" spc="0" normalizeH="0" baseline="0" noProof="0" dirty="0">
              <a:ln>
                <a:noFill/>
              </a:ln>
              <a:solidFill>
                <a:srgbClr val="9FB8CD"/>
              </a:solidFill>
              <a:effectLst/>
              <a:uLnTx/>
              <a:uFillTx/>
              <a:latin typeface="Calibri"/>
              <a:ea typeface="+mn-ea"/>
              <a:cs typeface="Arial"/>
            </a:endParaRPr>
          </a:p>
        </p:txBody>
      </p:sp>
    </p:spTree>
    <p:extLst>
      <p:ext uri="{BB962C8B-B14F-4D97-AF65-F5344CB8AC3E}">
        <p14:creationId xmlns:p14="http://schemas.microsoft.com/office/powerpoint/2010/main" val="452295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غذاء منتظم</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Autofit/>
          </a:bodyPr>
          <a:lstStyle/>
          <a:p>
            <a:r>
              <a:rPr lang="ar-SY" sz="2800" dirty="0" smtClean="0">
                <a:latin typeface="Sakkal Majalla" pitchFamily="2" charset="-78"/>
                <a:cs typeface="Sakkal Majalla" pitchFamily="2" charset="-78"/>
              </a:rPr>
              <a:t>ننصح بتناول </a:t>
            </a:r>
            <a:r>
              <a:rPr lang="ar-SY" sz="2800" dirty="0" smtClean="0">
                <a:solidFill>
                  <a:srgbClr val="FF0000"/>
                </a:solidFill>
                <a:latin typeface="Sakkal Majalla" pitchFamily="2" charset="-78"/>
                <a:cs typeface="Sakkal Majalla" pitchFamily="2" charset="-78"/>
              </a:rPr>
              <a:t>ثلاث وجبات رئيسية </a:t>
            </a:r>
            <a:r>
              <a:rPr lang="ar-SY" sz="2800" dirty="0" smtClean="0">
                <a:latin typeface="Sakkal Majalla" pitchFamily="2" charset="-78"/>
                <a:cs typeface="Sakkal Majalla" pitchFamily="2" charset="-78"/>
              </a:rPr>
              <a:t>ووجبتين إلى ثلاث </a:t>
            </a:r>
            <a:r>
              <a:rPr lang="ar-SY" sz="2800" dirty="0" smtClean="0">
                <a:solidFill>
                  <a:srgbClr val="FF0000"/>
                </a:solidFill>
                <a:latin typeface="Sakkal Majalla" pitchFamily="2" charset="-78"/>
                <a:cs typeface="Sakkal Majalla" pitchFamily="2" charset="-78"/>
              </a:rPr>
              <a:t>وجبات خفيفة </a:t>
            </a:r>
            <a:r>
              <a:rPr lang="ar-SY" sz="2800" dirty="0" smtClean="0">
                <a:latin typeface="Sakkal Majalla" pitchFamily="2" charset="-78"/>
                <a:cs typeface="Sakkal Majalla" pitchFamily="2" charset="-78"/>
              </a:rPr>
              <a:t>في اليوم. </a:t>
            </a:r>
          </a:p>
          <a:p>
            <a:r>
              <a:rPr lang="ar-SY" sz="2800" dirty="0" smtClean="0">
                <a:latin typeface="Sakkal Majalla" pitchFamily="2" charset="-78"/>
                <a:cs typeface="Sakkal Majalla" pitchFamily="2" charset="-78"/>
              </a:rPr>
              <a:t>يحبذ دمج أغذية من </a:t>
            </a:r>
            <a:r>
              <a:rPr lang="ar-SY" sz="2800" dirty="0" smtClean="0">
                <a:solidFill>
                  <a:srgbClr val="FF0000"/>
                </a:solidFill>
                <a:latin typeface="Sakkal Majalla" pitchFamily="2" charset="-78"/>
                <a:cs typeface="Sakkal Majalla" pitchFamily="2" charset="-78"/>
              </a:rPr>
              <a:t>ثلاث مجموعات أغذية </a:t>
            </a:r>
            <a:r>
              <a:rPr lang="ar-SY" sz="2800" dirty="0" smtClean="0">
                <a:latin typeface="Sakkal Majalla" pitchFamily="2" charset="-78"/>
                <a:cs typeface="Sakkal Majalla" pitchFamily="2" charset="-78"/>
              </a:rPr>
              <a:t>على الأقل في كل وجبة غذائية . </a:t>
            </a:r>
          </a:p>
          <a:p>
            <a:r>
              <a:rPr lang="ar-SY" sz="2800" dirty="0" smtClean="0">
                <a:latin typeface="Sakkal Majalla" pitchFamily="2" charset="-78"/>
                <a:cs typeface="Sakkal Majalla" pitchFamily="2" charset="-78"/>
              </a:rPr>
              <a:t>يحبذ تناول </a:t>
            </a:r>
            <a:r>
              <a:rPr lang="ar-SY" sz="2800" dirty="0" smtClean="0">
                <a:solidFill>
                  <a:srgbClr val="FF0000"/>
                </a:solidFill>
                <a:latin typeface="Sakkal Majalla" pitchFamily="2" charset="-78"/>
                <a:cs typeface="Sakkal Majalla" pitchFamily="2" charset="-78"/>
              </a:rPr>
              <a:t>الوجبة الأولى </a:t>
            </a:r>
            <a:r>
              <a:rPr lang="ar-SY" sz="2800" dirty="0" smtClean="0">
                <a:latin typeface="Sakkal Majalla" pitchFamily="2" charset="-78"/>
                <a:cs typeface="Sakkal Majalla" pitchFamily="2" charset="-78"/>
              </a:rPr>
              <a:t>في الصباح الباكر بعيد الاستيقاظ من النوم. </a:t>
            </a:r>
            <a:r>
              <a:rPr lang="ar-SY" sz="2800" dirty="0" smtClean="0">
                <a:solidFill>
                  <a:srgbClr val="FF0000"/>
                </a:solidFill>
                <a:latin typeface="Sakkal Majalla" pitchFamily="2" charset="-78"/>
                <a:cs typeface="Sakkal Majalla" pitchFamily="2" charset="-78"/>
              </a:rPr>
              <a:t>الوجبات الأخرى</a:t>
            </a:r>
            <a:r>
              <a:rPr lang="ar-SY" sz="2800" dirty="0" smtClean="0">
                <a:latin typeface="Sakkal Majalla" pitchFamily="2" charset="-78"/>
                <a:cs typeface="Sakkal Majalla" pitchFamily="2" charset="-78"/>
              </a:rPr>
              <a:t> تكون بفارق نحو ثلاث حتى أربع ساعات بينها ، </a:t>
            </a:r>
            <a:r>
              <a:rPr lang="ar-SY" sz="2800" dirty="0" smtClean="0">
                <a:solidFill>
                  <a:srgbClr val="FF0000"/>
                </a:solidFill>
                <a:latin typeface="Sakkal Majalla" pitchFamily="2" charset="-78"/>
                <a:cs typeface="Sakkal Majalla" pitchFamily="2" charset="-78"/>
              </a:rPr>
              <a:t>والوجبة الأخيرة </a:t>
            </a:r>
            <a:r>
              <a:rPr lang="ar-SY" sz="2800" dirty="0" smtClean="0">
                <a:latin typeface="Sakkal Majalla" pitchFamily="2" charset="-78"/>
                <a:cs typeface="Sakkal Majalla" pitchFamily="2" charset="-78"/>
              </a:rPr>
              <a:t>قبل النوم بساعتين على الأقل.</a:t>
            </a:r>
          </a:p>
          <a:p>
            <a:r>
              <a:rPr lang="ar-SY" sz="2800" dirty="0" smtClean="0">
                <a:latin typeface="Sakkal Majalla" pitchFamily="2" charset="-78"/>
                <a:cs typeface="Sakkal Majalla" pitchFamily="2" charset="-78"/>
              </a:rPr>
              <a:t>يزداد حدوث القلس </a:t>
            </a:r>
            <a:r>
              <a:rPr lang="ar-SY" sz="2800" dirty="0" err="1" smtClean="0">
                <a:latin typeface="Sakkal Majalla" pitchFamily="2" charset="-78"/>
                <a:cs typeface="Sakkal Majalla" pitchFamily="2" charset="-78"/>
              </a:rPr>
              <a:t>المريئي</a:t>
            </a:r>
            <a:r>
              <a:rPr lang="ar-SY" sz="2800" dirty="0" smtClean="0">
                <a:latin typeface="Sakkal Majalla" pitchFamily="2" charset="-78"/>
                <a:cs typeface="Sakkal Majalla" pitchFamily="2" charset="-78"/>
              </a:rPr>
              <a:t> المعدي و الغثيان عند الحوامل و بالتالي يجب تناول وجبات صغيرة متعددة و بفارق زمني مناسب. </a:t>
            </a:r>
          </a:p>
          <a:p>
            <a:r>
              <a:rPr lang="ar-SY" sz="2800" dirty="0" smtClean="0">
                <a:latin typeface="Sakkal Majalla" pitchFamily="2" charset="-78"/>
                <a:cs typeface="Sakkal Majalla" pitchFamily="2" charset="-78"/>
              </a:rPr>
              <a:t>يجب الامتناع عن شرب </a:t>
            </a:r>
            <a:r>
              <a:rPr lang="ar-SY" sz="2800" dirty="0" smtClean="0">
                <a:solidFill>
                  <a:srgbClr val="FF0000"/>
                </a:solidFill>
                <a:latin typeface="Sakkal Majalla" pitchFamily="2" charset="-78"/>
                <a:cs typeface="Sakkal Majalla" pitchFamily="2" charset="-78"/>
              </a:rPr>
              <a:t>المشروبات الغازية </a:t>
            </a:r>
            <a:r>
              <a:rPr lang="ar-SY" sz="2800" dirty="0" smtClean="0">
                <a:latin typeface="Sakkal Majalla" pitchFamily="2" charset="-78"/>
                <a:cs typeface="Sakkal Majalla" pitchFamily="2" charset="-78"/>
              </a:rPr>
              <a:t>و تناول الأغذية الدسمة والمقلية .</a:t>
            </a:r>
            <a:endParaRPr lang="ar-SY" sz="28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6062690"/>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406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غذاء ملائم </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Autofit/>
          </a:bodyPr>
          <a:lstStyle/>
          <a:p>
            <a:r>
              <a:rPr lang="ar-SY" sz="3600" dirty="0" smtClean="0">
                <a:latin typeface="Sakkal Majalla" pitchFamily="2" charset="-78"/>
                <a:cs typeface="Sakkal Majalla" pitchFamily="2" charset="-78"/>
              </a:rPr>
              <a:t>من المهم ملاءمة كمية الغذاء مع </a:t>
            </a:r>
            <a:r>
              <a:rPr lang="ar-SY" sz="3600" dirty="0" smtClean="0">
                <a:solidFill>
                  <a:srgbClr val="FF0000"/>
                </a:solidFill>
                <a:latin typeface="Sakkal Majalla" pitchFamily="2" charset="-78"/>
                <a:cs typeface="Sakkal Majalla" pitchFamily="2" charset="-78"/>
              </a:rPr>
              <a:t>الاحتياجات الشخصية. </a:t>
            </a:r>
          </a:p>
          <a:p>
            <a:r>
              <a:rPr lang="ar-SY" sz="3600" dirty="0" smtClean="0">
                <a:latin typeface="Sakkal Majalla" pitchFamily="2" charset="-78"/>
                <a:cs typeface="Sakkal Majalla" pitchFamily="2" charset="-78"/>
              </a:rPr>
              <a:t>تتعلق كمية الغذاء التي تحتاجها المرأة الحامل بعدة عوامل أهمها : </a:t>
            </a:r>
          </a:p>
          <a:p>
            <a:pPr marL="0" indent="0">
              <a:buNone/>
            </a:pPr>
            <a:r>
              <a:rPr lang="ar-SY" sz="3600" dirty="0" smtClean="0">
                <a:latin typeface="Sakkal Majalla" pitchFamily="2" charset="-78"/>
                <a:cs typeface="Sakkal Majalla" pitchFamily="2" charset="-78"/>
              </a:rPr>
              <a:t>       - السن</a:t>
            </a:r>
          </a:p>
          <a:p>
            <a:pPr marL="0" indent="0">
              <a:buNone/>
            </a:pPr>
            <a:r>
              <a:rPr lang="ar-SY" sz="3600" dirty="0">
                <a:latin typeface="Sakkal Majalla" pitchFamily="2" charset="-78"/>
                <a:cs typeface="Sakkal Majalla" pitchFamily="2" charset="-78"/>
              </a:rPr>
              <a:t> </a:t>
            </a:r>
            <a:r>
              <a:rPr lang="ar-SY" sz="3600" dirty="0" smtClean="0">
                <a:latin typeface="Sakkal Majalla" pitchFamily="2" charset="-78"/>
                <a:cs typeface="Sakkal Majalla" pitchFamily="2" charset="-78"/>
              </a:rPr>
              <a:t>      - النشاط البدني</a:t>
            </a:r>
          </a:p>
          <a:p>
            <a:pPr marL="0" indent="0">
              <a:buNone/>
            </a:pPr>
            <a:r>
              <a:rPr lang="ar-SY" sz="3600" dirty="0">
                <a:latin typeface="Sakkal Majalla" pitchFamily="2" charset="-78"/>
                <a:cs typeface="Sakkal Majalla" pitchFamily="2" charset="-78"/>
              </a:rPr>
              <a:t> </a:t>
            </a:r>
            <a:r>
              <a:rPr lang="ar-SY" sz="3600" dirty="0" smtClean="0">
                <a:latin typeface="Sakkal Majalla" pitchFamily="2" charset="-78"/>
                <a:cs typeface="Sakkal Majalla" pitchFamily="2" charset="-78"/>
              </a:rPr>
              <a:t>      - الطول</a:t>
            </a:r>
          </a:p>
          <a:p>
            <a:pPr marL="0" indent="0">
              <a:buNone/>
            </a:pPr>
            <a:r>
              <a:rPr lang="ar-SY" sz="3600" dirty="0">
                <a:latin typeface="Sakkal Majalla" pitchFamily="2" charset="-78"/>
                <a:cs typeface="Sakkal Majalla" pitchFamily="2" charset="-78"/>
              </a:rPr>
              <a:t> </a:t>
            </a:r>
            <a:r>
              <a:rPr lang="ar-SY" sz="3600" dirty="0" smtClean="0">
                <a:latin typeface="Sakkal Majalla" pitchFamily="2" charset="-78"/>
                <a:cs typeface="Sakkal Majalla" pitchFamily="2" charset="-78"/>
              </a:rPr>
              <a:t>      - الوزن و الحالة الصحية</a:t>
            </a:r>
            <a:endParaRPr lang="ar-SY" sz="36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6077205"/>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0249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ما يجب تجنبه خلال الحمل</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a:bodyPr>
          <a:lstStyle/>
          <a:p>
            <a:r>
              <a:rPr lang="ar-SY" sz="3200" dirty="0" smtClean="0">
                <a:latin typeface="Sakkal Majalla" pitchFamily="2" charset="-78"/>
                <a:cs typeface="Sakkal Majalla" pitchFamily="2" charset="-78"/>
              </a:rPr>
              <a:t>يجب الامتناع عن تناول الأسماك التي قد تحتوي على </a:t>
            </a:r>
            <a:r>
              <a:rPr lang="ar-SY" sz="3200" dirty="0" smtClean="0">
                <a:solidFill>
                  <a:srgbClr val="FF0000"/>
                </a:solidFill>
                <a:latin typeface="Sakkal Majalla" pitchFamily="2" charset="-78"/>
                <a:cs typeface="Sakkal Majalla" pitchFamily="2" charset="-78"/>
              </a:rPr>
              <a:t>الزئبق</a:t>
            </a:r>
          </a:p>
          <a:p>
            <a:r>
              <a:rPr lang="ar-SY" sz="3200" dirty="0" smtClean="0">
                <a:latin typeface="Sakkal Majalla" pitchFamily="2" charset="-78"/>
                <a:cs typeface="Sakkal Majalla" pitchFamily="2" charset="-78"/>
              </a:rPr>
              <a:t>استهلاك ا</a:t>
            </a:r>
            <a:r>
              <a:rPr lang="ar-SY" sz="3200" dirty="0" smtClean="0">
                <a:solidFill>
                  <a:srgbClr val="FF0000"/>
                </a:solidFill>
                <a:latin typeface="Sakkal Majalla" pitchFamily="2" charset="-78"/>
                <a:cs typeface="Sakkal Majalla" pitchFamily="2" charset="-78"/>
              </a:rPr>
              <a:t>لكحول</a:t>
            </a:r>
            <a:r>
              <a:rPr lang="ar-SY" sz="3200" dirty="0" smtClean="0">
                <a:latin typeface="Sakkal Majalla" pitchFamily="2" charset="-78"/>
                <a:cs typeface="Sakkal Majalla" pitchFamily="2" charset="-78"/>
              </a:rPr>
              <a:t> أثناء فترة الحمل</a:t>
            </a:r>
          </a:p>
          <a:p>
            <a:r>
              <a:rPr lang="ar-SY" sz="3200" dirty="0" smtClean="0">
                <a:latin typeface="Sakkal Majalla" pitchFamily="2" charset="-78"/>
                <a:cs typeface="Sakkal Majalla" pitchFamily="2" charset="-78"/>
              </a:rPr>
              <a:t>ننصح </a:t>
            </a:r>
            <a:r>
              <a:rPr lang="ar-SY" sz="3200" dirty="0" smtClean="0">
                <a:solidFill>
                  <a:srgbClr val="FF0000"/>
                </a:solidFill>
                <a:latin typeface="Sakkal Majalla" pitchFamily="2" charset="-78"/>
                <a:cs typeface="Sakkal Majalla" pitchFamily="2" charset="-78"/>
              </a:rPr>
              <a:t>بالامتناع عن تناول  أنواع اللحوم، الدواجن، الأسماك والبيوض غير المطهي</a:t>
            </a:r>
            <a:r>
              <a:rPr lang="ar-SY" sz="3200" dirty="0" smtClean="0">
                <a:latin typeface="Sakkal Majalla" pitchFamily="2" charset="-78"/>
                <a:cs typeface="Sakkal Majalla" pitchFamily="2" charset="-78"/>
              </a:rPr>
              <a:t>ة أو المطهية بشكل جزئي فقط. تناول اللحم غير المطهي أو المطهي بشكل جزئي قد يعرض المرأة إلى أمراض من شأنها </a:t>
            </a:r>
            <a:r>
              <a:rPr lang="ar-SY" sz="3200" dirty="0" smtClean="0">
                <a:latin typeface="Sakkal Majalla" pitchFamily="2" charset="-78"/>
                <a:cs typeface="Sakkal Majalla" pitchFamily="2" charset="-78"/>
              </a:rPr>
              <a:t>اصابة الجنين ( </a:t>
            </a:r>
            <a:r>
              <a:rPr lang="ar-SY" sz="3200" dirty="0" smtClean="0">
                <a:latin typeface="Sakkal Majalla" pitchFamily="2" charset="-78"/>
                <a:cs typeface="Sakkal Majalla" pitchFamily="2" charset="-78"/>
              </a:rPr>
              <a:t>مثل، </a:t>
            </a:r>
            <a:r>
              <a:rPr lang="ar-SY" sz="3200" dirty="0" err="1" smtClean="0">
                <a:latin typeface="Sakkal Majalla" pitchFamily="2" charset="-78"/>
                <a:cs typeface="Sakkal Majalla" pitchFamily="2" charset="-78"/>
              </a:rPr>
              <a:t>الليستريا</a:t>
            </a:r>
            <a:r>
              <a:rPr lang="ar-SY" sz="3200" dirty="0" smtClean="0">
                <a:latin typeface="Sakkal Majalla" pitchFamily="2" charset="-78"/>
                <a:cs typeface="Sakkal Majalla" pitchFamily="2" charset="-78"/>
              </a:rPr>
              <a:t> </a:t>
            </a:r>
            <a:r>
              <a:rPr lang="ar-SY" sz="3200" dirty="0" err="1" smtClean="0">
                <a:latin typeface="Sakkal Majalla" pitchFamily="2" charset="-78"/>
                <a:cs typeface="Sakkal Majalla" pitchFamily="2" charset="-78"/>
              </a:rPr>
              <a:t>والتوكسوبلاسموز</a:t>
            </a:r>
            <a:r>
              <a:rPr lang="ar-SY" sz="3200" dirty="0" smtClean="0">
                <a:latin typeface="Sakkal Majalla" pitchFamily="2" charset="-78"/>
                <a:cs typeface="Sakkal Majalla" pitchFamily="2" charset="-78"/>
              </a:rPr>
              <a:t>). بكتيريا </a:t>
            </a:r>
            <a:r>
              <a:rPr lang="ar-SY" sz="3200" dirty="0" err="1" smtClean="0">
                <a:latin typeface="Sakkal Majalla" pitchFamily="2" charset="-78"/>
                <a:cs typeface="Sakkal Majalla" pitchFamily="2" charset="-78"/>
              </a:rPr>
              <a:t>السلمونيلا</a:t>
            </a:r>
            <a:r>
              <a:rPr lang="ar-SY" sz="3200" dirty="0" smtClean="0">
                <a:latin typeface="Sakkal Majalla" pitchFamily="2" charset="-78"/>
                <a:cs typeface="Sakkal Majalla" pitchFamily="2" charset="-78"/>
              </a:rPr>
              <a:t> التي قد تتواجد في منتجات الدواجن والبيض غير المطهية تؤدي إلى حالات إسهال حادة وحتى إلى الجفاف.</a:t>
            </a:r>
            <a:endParaRPr lang="ar-SY" sz="32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1766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SY" sz="3600" dirty="0" smtClean="0">
                <a:latin typeface="Sakkal Majalla" pitchFamily="2" charset="-78"/>
                <a:cs typeface="Sakkal Majalla" pitchFamily="2" charset="-78"/>
              </a:rPr>
              <a:t>ننصح </a:t>
            </a:r>
            <a:r>
              <a:rPr lang="ar-SY" sz="3600" dirty="0" smtClean="0">
                <a:solidFill>
                  <a:srgbClr val="FF0000"/>
                </a:solidFill>
                <a:latin typeface="Sakkal Majalla" pitchFamily="2" charset="-78"/>
                <a:cs typeface="Sakkal Majalla" pitchFamily="2" charset="-78"/>
              </a:rPr>
              <a:t>بالامتناع عن استهلاك منتجات ألبان </a:t>
            </a:r>
            <a:r>
              <a:rPr lang="ar-SY" sz="3600" dirty="0" smtClean="0">
                <a:latin typeface="Sakkal Majalla" pitchFamily="2" charset="-78"/>
                <a:cs typeface="Sakkal Majalla" pitchFamily="2" charset="-78"/>
              </a:rPr>
              <a:t>من مصدر غير معروف أو منتجات لم تمر بعملية بسترة</a:t>
            </a:r>
          </a:p>
          <a:p>
            <a:r>
              <a:rPr lang="ar-SY" sz="3600" dirty="0" smtClean="0">
                <a:latin typeface="Sakkal Majalla" pitchFamily="2" charset="-78"/>
                <a:cs typeface="Sakkal Majalla" pitchFamily="2" charset="-78"/>
              </a:rPr>
              <a:t>ننصح بالحرص على استعمال الحليب المبستر ومنتجات الألبان المصنوعة من حليب مبستر فقط ومن مصادر صاحبة رخصة منتج سارية المفعول.</a:t>
            </a:r>
          </a:p>
          <a:p>
            <a:r>
              <a:rPr lang="ar-SY" sz="3600" dirty="0" smtClean="0">
                <a:solidFill>
                  <a:srgbClr val="FF0000"/>
                </a:solidFill>
                <a:latin typeface="Sakkal Majalla" pitchFamily="2" charset="-78"/>
                <a:cs typeface="Sakkal Majalla" pitchFamily="2" charset="-78"/>
              </a:rPr>
              <a:t>المثلجات</a:t>
            </a:r>
            <a:r>
              <a:rPr lang="ar-SY" sz="3600" dirty="0" smtClean="0">
                <a:latin typeface="Sakkal Majalla" pitchFamily="2" charset="-78"/>
                <a:cs typeface="Sakkal Majalla" pitchFamily="2" charset="-78"/>
              </a:rPr>
              <a:t> ( خطر الإصابة </a:t>
            </a:r>
            <a:r>
              <a:rPr lang="ar-SY" sz="3600" dirty="0" err="1" smtClean="0">
                <a:latin typeface="Sakkal Majalla" pitchFamily="2" charset="-78"/>
                <a:cs typeface="Sakkal Majalla" pitchFamily="2" charset="-78"/>
              </a:rPr>
              <a:t>باللسيتريا</a:t>
            </a:r>
            <a:r>
              <a:rPr lang="ar-SY" sz="3600" dirty="0" smtClean="0">
                <a:latin typeface="Sakkal Majalla" pitchFamily="2" charset="-78"/>
                <a:cs typeface="Sakkal Majalla" pitchFamily="2" charset="-78"/>
              </a:rPr>
              <a:t>)</a:t>
            </a:r>
          </a:p>
          <a:p>
            <a:r>
              <a:rPr lang="ar-SY" sz="3600" dirty="0" err="1" smtClean="0">
                <a:solidFill>
                  <a:srgbClr val="FF0000"/>
                </a:solidFill>
                <a:latin typeface="Sakkal Majalla" pitchFamily="2" charset="-78"/>
                <a:cs typeface="Sakkal Majalla" pitchFamily="2" charset="-78"/>
              </a:rPr>
              <a:t>الكافئين</a:t>
            </a:r>
            <a:endParaRPr lang="ar-SY" sz="3600" dirty="0" smtClean="0">
              <a:solidFill>
                <a:srgbClr val="FF0000"/>
              </a:solidFill>
              <a:latin typeface="Sakkal Majalla" pitchFamily="2" charset="-78"/>
              <a:cs typeface="Sakkal Majalla" pitchFamily="2" charset="-78"/>
            </a:endParaRPr>
          </a:p>
          <a:p>
            <a:endParaRPr lang="ar-SY"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2147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p:txBody>
          <a:bodyPr/>
          <a:lstStyle/>
          <a:p>
            <a:endParaRPr lang="ar-SY"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665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32656"/>
            <a:ext cx="8769152" cy="1944216"/>
          </a:xfrm>
        </p:spPr>
        <p:txBody>
          <a:bodyPr>
            <a:normAutofit fontScale="90000"/>
          </a:bodyPr>
          <a:lstStyle/>
          <a:p>
            <a:pPr algn="ctr"/>
            <a:r>
              <a:rPr lang="ar-SY" dirty="0" smtClean="0">
                <a:latin typeface="Sakkal Majalla" pitchFamily="2" charset="-78"/>
                <a:cs typeface="Sakkal Majalla" pitchFamily="2" charset="-78"/>
              </a:rPr>
              <a:t/>
            </a:r>
            <a:br>
              <a:rPr lang="ar-SY" dirty="0" smtClean="0">
                <a:latin typeface="Sakkal Majalla" pitchFamily="2" charset="-78"/>
                <a:cs typeface="Sakkal Majalla" pitchFamily="2" charset="-78"/>
              </a:rPr>
            </a:br>
            <a:r>
              <a:rPr lang="ar-SY" dirty="0">
                <a:latin typeface="Sakkal Majalla" pitchFamily="2" charset="-78"/>
                <a:cs typeface="Sakkal Majalla" pitchFamily="2" charset="-78"/>
              </a:rPr>
              <a:t/>
            </a:r>
            <a:br>
              <a:rPr lang="ar-SY" dirty="0">
                <a:latin typeface="Sakkal Majalla" pitchFamily="2" charset="-78"/>
                <a:cs typeface="Sakkal Majalla" pitchFamily="2" charset="-78"/>
              </a:rPr>
            </a:br>
            <a:r>
              <a:rPr lang="ar-SY" dirty="0" smtClean="0">
                <a:latin typeface="Sakkal Majalla" pitchFamily="2" charset="-78"/>
                <a:cs typeface="Sakkal Majalla" pitchFamily="2" charset="-78"/>
              </a:rPr>
              <a:t/>
            </a:r>
            <a:br>
              <a:rPr lang="ar-SY" dirty="0" smtClean="0">
                <a:latin typeface="Sakkal Majalla" pitchFamily="2" charset="-78"/>
                <a:cs typeface="Sakkal Majalla" pitchFamily="2" charset="-78"/>
              </a:rPr>
            </a:br>
            <a:r>
              <a:rPr lang="ar-SY" dirty="0">
                <a:latin typeface="Sakkal Majalla" pitchFamily="2" charset="-78"/>
                <a:cs typeface="Sakkal Majalla" pitchFamily="2" charset="-78"/>
              </a:rPr>
              <a:t/>
            </a:r>
            <a:br>
              <a:rPr lang="ar-SY" dirty="0">
                <a:latin typeface="Sakkal Majalla" pitchFamily="2" charset="-78"/>
                <a:cs typeface="Sakkal Majalla" pitchFamily="2" charset="-78"/>
              </a:rPr>
            </a:br>
            <a:r>
              <a:rPr lang="ar-SY" dirty="0" smtClean="0">
                <a:latin typeface="Sakkal Majalla" pitchFamily="2" charset="-78"/>
                <a:cs typeface="Sakkal Majalla" pitchFamily="2" charset="-78"/>
              </a:rPr>
              <a:t/>
            </a:r>
            <a:br>
              <a:rPr lang="ar-SY" dirty="0" smtClean="0">
                <a:latin typeface="Sakkal Majalla" pitchFamily="2" charset="-78"/>
                <a:cs typeface="Sakkal Majalla" pitchFamily="2" charset="-78"/>
              </a:rPr>
            </a:br>
            <a:r>
              <a:rPr lang="ar-SY" dirty="0">
                <a:latin typeface="Sakkal Majalla" pitchFamily="2" charset="-78"/>
                <a:cs typeface="Sakkal Majalla" pitchFamily="2" charset="-78"/>
              </a:rPr>
              <a:t/>
            </a:r>
            <a:br>
              <a:rPr lang="ar-SY" dirty="0">
                <a:latin typeface="Sakkal Majalla" pitchFamily="2" charset="-78"/>
                <a:cs typeface="Sakkal Majalla" pitchFamily="2" charset="-78"/>
              </a:rPr>
            </a:br>
            <a:r>
              <a:rPr lang="ar-SY" sz="6000" dirty="0" smtClean="0">
                <a:latin typeface="Sakkal Majalla" pitchFamily="2" charset="-78"/>
                <a:cs typeface="Sakkal Majalla" pitchFamily="2" charset="-78"/>
              </a:rPr>
              <a:t>برامج </a:t>
            </a:r>
            <a:r>
              <a:rPr lang="ar-SY" sz="6700" dirty="0" smtClean="0">
                <a:latin typeface="Sakkal Majalla" pitchFamily="2" charset="-78"/>
                <a:cs typeface="Sakkal Majalla" pitchFamily="2" charset="-78"/>
              </a:rPr>
              <a:t>التغذية </a:t>
            </a:r>
            <a:r>
              <a:rPr lang="ar-SY" sz="6700" dirty="0">
                <a:latin typeface="Sakkal Majalla" pitchFamily="2" charset="-78"/>
                <a:cs typeface="Sakkal Majalla" pitchFamily="2" charset="-78"/>
              </a:rPr>
              <a:t>خلال الحمل</a:t>
            </a:r>
            <a:r>
              <a:rPr lang="ar-SY" sz="5300" dirty="0">
                <a:latin typeface="Sakkal Majalla" pitchFamily="2" charset="-78"/>
                <a:cs typeface="Sakkal Majalla" pitchFamily="2" charset="-78"/>
              </a:rPr>
              <a:t/>
            </a:r>
            <a:br>
              <a:rPr lang="ar-SY" sz="5300" dirty="0">
                <a:latin typeface="Sakkal Majalla" pitchFamily="2" charset="-78"/>
                <a:cs typeface="Sakkal Majalla" pitchFamily="2" charset="-78"/>
              </a:rPr>
            </a:br>
            <a:endParaRPr lang="ar-SY" sz="5300"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a:bodyPr>
          <a:lstStyle/>
          <a:p>
            <a:pPr marL="0" indent="0">
              <a:buNone/>
            </a:pPr>
            <a:endParaRPr lang="ar-SY" dirty="0" smtClean="0">
              <a:latin typeface="Sakkal Majalla" pitchFamily="2" charset="-78"/>
              <a:cs typeface="Sakkal Majalla" pitchFamily="2" charset="-78"/>
            </a:endParaRPr>
          </a:p>
          <a:p>
            <a:pPr marL="0" indent="0">
              <a:buNone/>
            </a:pPr>
            <a:endParaRPr lang="ar-SY" dirty="0" smtClean="0">
              <a:latin typeface="Sakkal Majalla" pitchFamily="2" charset="-78"/>
              <a:cs typeface="Sakkal Majalla" pitchFamily="2" charset="-78"/>
            </a:endParaRPr>
          </a:p>
          <a:p>
            <a:pPr marL="0" indent="0">
              <a:buNone/>
            </a:pPr>
            <a:r>
              <a:rPr lang="ar-SY" dirty="0" smtClean="0">
                <a:latin typeface="Sakkal Majalla" pitchFamily="2" charset="-78"/>
                <a:cs typeface="Sakkal Majalla" pitchFamily="2" charset="-78"/>
              </a:rPr>
              <a:t>وضع </a:t>
            </a:r>
            <a:r>
              <a:rPr lang="ar-SY" dirty="0">
                <a:latin typeface="Sakkal Majalla" pitchFamily="2" charset="-78"/>
                <a:cs typeface="Sakkal Majalla" pitchFamily="2" charset="-78"/>
              </a:rPr>
              <a:t>كل من </a:t>
            </a:r>
            <a:r>
              <a:rPr lang="ar-SY" dirty="0">
                <a:latin typeface="Sakkal Majalla" pitchFamily="2" charset="-78"/>
                <a:cs typeface="Sakkal Majalla" pitchFamily="2" charset="-78"/>
                <a:hlinkClick r:id="rId2" tooltip="الاتحاد الأوروبي"/>
              </a:rPr>
              <a:t>الاتحاد الأوروبي</a:t>
            </a:r>
            <a:r>
              <a:rPr lang="ar-SY" dirty="0">
                <a:latin typeface="Sakkal Majalla" pitchFamily="2" charset="-78"/>
                <a:cs typeface="Sakkal Majalla" pitchFamily="2" charset="-78"/>
              </a:rPr>
              <a:t> </a:t>
            </a:r>
            <a:r>
              <a:rPr lang="ar-SY" dirty="0" smtClean="0">
                <a:latin typeface="Sakkal Majalla" pitchFamily="2" charset="-78"/>
                <a:cs typeface="Sakkal Majalla" pitchFamily="2" charset="-78"/>
              </a:rPr>
              <a:t> </a:t>
            </a:r>
            <a:r>
              <a:rPr lang="ar-SY" dirty="0">
                <a:latin typeface="Sakkal Majalla" pitchFamily="2" charset="-78"/>
                <a:cs typeface="Sakkal Majalla" pitchFamily="2" charset="-78"/>
                <a:hlinkClick r:id="rId3" tooltip="الولايات المتحدة"/>
              </a:rPr>
              <a:t>والولايات </a:t>
            </a:r>
            <a:r>
              <a:rPr lang="ar-SY" dirty="0" err="1">
                <a:latin typeface="Sakkal Majalla" pitchFamily="2" charset="-78"/>
                <a:cs typeface="Sakkal Majalla" pitchFamily="2" charset="-78"/>
                <a:hlinkClick r:id="rId3" tooltip="الولايات المتحدة"/>
              </a:rPr>
              <a:t>المتحدة</a:t>
            </a:r>
            <a:r>
              <a:rPr lang="ar-SY" dirty="0" err="1" smtClean="0">
                <a:latin typeface="Sakkal Majalla" pitchFamily="2" charset="-78"/>
                <a:cs typeface="Sakkal Majalla" pitchFamily="2" charset="-78"/>
              </a:rPr>
              <a:t>«الكميات</a:t>
            </a:r>
            <a:r>
              <a:rPr lang="ar-SY" dirty="0" smtClean="0">
                <a:latin typeface="Sakkal Majalla" pitchFamily="2" charset="-78"/>
                <a:cs typeface="Sakkal Majalla" pitchFamily="2" charset="-78"/>
              </a:rPr>
              <a:t> </a:t>
            </a:r>
            <a:r>
              <a:rPr lang="ar-SY" dirty="0">
                <a:latin typeface="Sakkal Majalla" pitchFamily="2" charset="-78"/>
                <a:cs typeface="Sakkal Majalla" pitchFamily="2" charset="-78"/>
              </a:rPr>
              <a:t>الغذائية المرجعية </a:t>
            </a:r>
            <a:r>
              <a:rPr lang="ar-SY" dirty="0" smtClean="0">
                <a:latin typeface="Sakkal Majalla" pitchFamily="2" charset="-78"/>
                <a:cs typeface="Sakkal Majalla" pitchFamily="2" charset="-78"/>
              </a:rPr>
              <a:t>للسكان</a:t>
            </a:r>
            <a:r>
              <a:rPr lang="ar-SY" dirty="0">
                <a:latin typeface="Sakkal Majalla" pitchFamily="2" charset="-78"/>
                <a:cs typeface="Sakkal Majalla" pitchFamily="2" charset="-78"/>
              </a:rPr>
              <a:t> </a:t>
            </a:r>
            <a:r>
              <a:rPr lang="ar-SY" dirty="0" smtClean="0">
                <a:latin typeface="Sakkal Majalla" pitchFamily="2" charset="-78"/>
                <a:cs typeface="Sakkal Majalla" pitchFamily="2" charset="-78"/>
              </a:rPr>
              <a:t>والمسماة </a:t>
            </a:r>
            <a:r>
              <a:rPr lang="en-US" dirty="0" smtClean="0">
                <a:latin typeface="Sakkal Majalla" pitchFamily="2" charset="-78"/>
                <a:cs typeface="Sakkal Majalla" pitchFamily="2" charset="-78"/>
              </a:rPr>
              <a:t> </a:t>
            </a:r>
            <a:r>
              <a:rPr lang="en-US" dirty="0">
                <a:latin typeface="Sakkal Majalla" pitchFamily="2" charset="-78"/>
                <a:cs typeface="Sakkal Majalla" pitchFamily="2" charset="-78"/>
              </a:rPr>
              <a:t>Population Reference Intake</a:t>
            </a:r>
            <a:r>
              <a:rPr lang="ar-SY" dirty="0" smtClean="0">
                <a:latin typeface="Sakkal Majalla" pitchFamily="2" charset="-78"/>
                <a:cs typeface="Sakkal Majalla" pitchFamily="2" charset="-78"/>
              </a:rPr>
              <a:t>» </a:t>
            </a:r>
            <a:r>
              <a:rPr lang="ar-SY" dirty="0">
                <a:latin typeface="Sakkal Majalla" pitchFamily="2" charset="-78"/>
                <a:cs typeface="Sakkal Majalla" pitchFamily="2" charset="-78"/>
              </a:rPr>
              <a:t> </a:t>
            </a:r>
            <a:r>
              <a:rPr lang="en-US" dirty="0">
                <a:latin typeface="Sakkal Majalla" pitchFamily="2" charset="-78"/>
                <a:cs typeface="Sakkal Majalla" pitchFamily="2" charset="-78"/>
              </a:rPr>
              <a:t> </a:t>
            </a:r>
            <a:r>
              <a:rPr lang="ar-SY" dirty="0" smtClean="0">
                <a:latin typeface="Sakkal Majalla" pitchFamily="2" charset="-78"/>
                <a:cs typeface="Sakkal Majalla" pitchFamily="2" charset="-78"/>
              </a:rPr>
              <a:t>توصيات </a:t>
            </a:r>
            <a:r>
              <a:rPr lang="ar-SY" dirty="0">
                <a:solidFill>
                  <a:srgbClr val="FF0000"/>
                </a:solidFill>
                <a:latin typeface="Sakkal Majalla" pitchFamily="2" charset="-78"/>
                <a:cs typeface="Sakkal Majalla" pitchFamily="2" charset="-78"/>
              </a:rPr>
              <a:t>بالكميات السليمة الواجب تناولها من الفيتامينات والمعادن خلال الحمل والإرضاع. </a:t>
            </a:r>
            <a:endParaRPr lang="ar-SY"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7018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091042226"/>
              </p:ext>
            </p:extLst>
          </p:nvPr>
        </p:nvGraphicFramePr>
        <p:xfrm>
          <a:off x="323528" y="188642"/>
          <a:ext cx="8640960" cy="6520176"/>
        </p:xfrm>
        <a:graphic>
          <a:graphicData uri="http://schemas.openxmlformats.org/drawingml/2006/table">
            <a:tbl>
              <a:tblPr/>
              <a:tblGrid>
                <a:gridCol w="2160240"/>
                <a:gridCol w="2160240"/>
                <a:gridCol w="2160240"/>
                <a:gridCol w="2160240"/>
              </a:tblGrid>
              <a:tr h="524443">
                <a:tc rowSpan="2">
                  <a:txBody>
                    <a:bodyPr/>
                    <a:lstStyle/>
                    <a:p>
                      <a:pPr algn="ctr"/>
                      <a:r>
                        <a:rPr lang="ar-SY" sz="2000" b="1" dirty="0">
                          <a:effectLst/>
                          <a:latin typeface="Sakkal Majalla" pitchFamily="2" charset="-78"/>
                          <a:cs typeface="Sakkal Majalla" pitchFamily="2" charset="-78"/>
                        </a:rPr>
                        <a:t>المغذيات</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rowSpan="2">
                  <a:txBody>
                    <a:bodyPr/>
                    <a:lstStyle/>
                    <a:p>
                      <a:pPr algn="ctr"/>
                      <a:r>
                        <a:rPr lang="ar-SY" sz="2000" b="1" dirty="0">
                          <a:effectLst/>
                          <a:latin typeface="Sakkal Majalla" pitchFamily="2" charset="-78"/>
                          <a:cs typeface="Sakkal Majalla" pitchFamily="2" charset="-78"/>
                        </a:rPr>
                        <a:t>الكميات الغذائية المسموحة</a:t>
                      </a:r>
                      <a:br>
                        <a:rPr lang="ar-SY" sz="2000" b="1" dirty="0">
                          <a:effectLst/>
                          <a:latin typeface="Sakkal Majalla" pitchFamily="2" charset="-78"/>
                          <a:cs typeface="Sakkal Majalla" pitchFamily="2" charset="-78"/>
                        </a:rPr>
                      </a:br>
                      <a:r>
                        <a:rPr lang="ar-SY" sz="2000" b="1" dirty="0" err="1">
                          <a:effectLst/>
                          <a:latin typeface="Sakkal Majalla" pitchFamily="2" charset="-78"/>
                          <a:cs typeface="Sakkal Majalla" pitchFamily="2" charset="-78"/>
                        </a:rPr>
                        <a:t>والموصى</a:t>
                      </a:r>
                      <a:r>
                        <a:rPr lang="ar-SY" sz="2000" b="1" dirty="0">
                          <a:effectLst/>
                          <a:latin typeface="Sakkal Majalla" pitchFamily="2" charset="-78"/>
                          <a:cs typeface="Sakkal Majalla" pitchFamily="2" charset="-78"/>
                        </a:rPr>
                        <a:t> بها (الولايات المتحدة)</a:t>
                      </a:r>
                      <a:br>
                        <a:rPr lang="ar-SY" sz="2000" b="1" dirty="0">
                          <a:effectLst/>
                          <a:latin typeface="Sakkal Majalla" pitchFamily="2" charset="-78"/>
                          <a:cs typeface="Sakkal Majalla" pitchFamily="2" charset="-78"/>
                        </a:rPr>
                      </a:br>
                      <a:r>
                        <a:rPr lang="ar-SY" sz="2000" b="1" dirty="0">
                          <a:effectLst/>
                          <a:latin typeface="Sakkal Majalla" pitchFamily="2" charset="-78"/>
                          <a:cs typeface="Sakkal Majalla" pitchFamily="2" charset="-78"/>
                        </a:rPr>
                        <a:t>أو الكمية </a:t>
                      </a:r>
                      <a:r>
                        <a:rPr lang="ar-SY" sz="2000" b="1" dirty="0" smtClean="0">
                          <a:effectLst/>
                          <a:latin typeface="Sakkal Majalla" pitchFamily="2" charset="-78"/>
                          <a:cs typeface="Sakkal Majalla" pitchFamily="2" charset="-78"/>
                        </a:rPr>
                        <a:t>الكافية</a:t>
                      </a:r>
                      <a:endParaRPr lang="ar-SY" sz="2000" b="1" dirty="0">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rowSpan="2">
                  <a:txBody>
                    <a:bodyPr/>
                    <a:lstStyle/>
                    <a:p>
                      <a:pPr algn="ctr"/>
                      <a:r>
                        <a:rPr lang="ar-SY" sz="2000" b="1" dirty="0">
                          <a:effectLst/>
                          <a:latin typeface="Sakkal Majalla" pitchFamily="2" charset="-78"/>
                          <a:cs typeface="Sakkal Majalla" pitchFamily="2" charset="-78"/>
                        </a:rPr>
                        <a:t>الكميات الغذائية المرجعية للسكان</a:t>
                      </a:r>
                      <a:br>
                        <a:rPr lang="ar-SY" sz="2000" b="1" dirty="0">
                          <a:effectLst/>
                          <a:latin typeface="Sakkal Majalla" pitchFamily="2" charset="-78"/>
                          <a:cs typeface="Sakkal Majalla" pitchFamily="2" charset="-78"/>
                        </a:rPr>
                      </a:br>
                      <a:r>
                        <a:rPr lang="ar-SY" sz="2000" b="1" dirty="0">
                          <a:effectLst/>
                          <a:latin typeface="Sakkal Majalla" pitchFamily="2" charset="-78"/>
                          <a:cs typeface="Sakkal Majalla" pitchFamily="2" charset="-78"/>
                        </a:rPr>
                        <a:t>(الاتحاد الأوروبي)</a:t>
                      </a:r>
                      <a:br>
                        <a:rPr lang="ar-SY" sz="2000" b="1" dirty="0">
                          <a:effectLst/>
                          <a:latin typeface="Sakkal Majalla" pitchFamily="2" charset="-78"/>
                          <a:cs typeface="Sakkal Majalla" pitchFamily="2" charset="-78"/>
                        </a:rPr>
                      </a:br>
                      <a:r>
                        <a:rPr lang="ar-SY" sz="2000" b="1" dirty="0">
                          <a:effectLst/>
                          <a:latin typeface="Sakkal Majalla" pitchFamily="2" charset="-78"/>
                          <a:cs typeface="Sakkal Majalla" pitchFamily="2" charset="-78"/>
                        </a:rPr>
                        <a:t>أو الكمية </a:t>
                      </a:r>
                      <a:r>
                        <a:rPr lang="ar-SY" sz="2000" b="1" dirty="0" smtClean="0">
                          <a:effectLst/>
                          <a:latin typeface="Sakkal Majalla" pitchFamily="2" charset="-78"/>
                          <a:cs typeface="Sakkal Majalla" pitchFamily="2" charset="-78"/>
                        </a:rPr>
                        <a:t>الكافية</a:t>
                      </a:r>
                      <a:endParaRPr lang="ar-SY" sz="2000" b="1" dirty="0">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ar-SY" sz="1400" b="1">
                          <a:effectLst/>
                          <a:latin typeface="Sakkal Majalla" pitchFamily="2" charset="-78"/>
                          <a:cs typeface="Sakkal Majalla" pitchFamily="2" charset="-78"/>
                        </a:rPr>
                        <a:t>الوحدة</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r>
              <a:tr h="1204189">
                <a:tc vMerge="1">
                  <a:txBody>
                    <a:bodyPr/>
                    <a:lstStyle/>
                    <a:p>
                      <a:pPr rtl="1"/>
                      <a:endParaRPr lang="ar-SY"/>
                    </a:p>
                  </a:txBody>
                  <a:tcPr/>
                </a:tc>
                <a:tc vMerge="1">
                  <a:txBody>
                    <a:bodyPr/>
                    <a:lstStyle/>
                    <a:p>
                      <a:pPr rtl="1"/>
                      <a:endParaRPr lang="ar-SY"/>
                    </a:p>
                  </a:txBody>
                  <a:tcPr/>
                </a:tc>
                <a:tc vMerge="1">
                  <a:txBody>
                    <a:bodyPr/>
                    <a:lstStyle/>
                    <a:p>
                      <a:pPr rtl="1"/>
                      <a:endParaRPr lang="ar-SY"/>
                    </a:p>
                  </a:txBody>
                  <a:tcPr/>
                </a:tc>
                <a:tc>
                  <a:txBody>
                    <a:bodyPr/>
                    <a:lstStyle/>
                    <a:p>
                      <a:pPr algn="ctr"/>
                      <a:endParaRPr lang="ar-SY" sz="1400" b="1" dirty="0">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r>
              <a:tr h="215582">
                <a:tc>
                  <a:txBody>
                    <a:bodyPr/>
                    <a:lstStyle/>
                    <a:p>
                      <a:r>
                        <a:rPr lang="ar-SY" sz="2000" u="none" strike="noStrike">
                          <a:solidFill>
                            <a:srgbClr val="0645AD"/>
                          </a:solidFill>
                          <a:effectLst/>
                          <a:latin typeface="Sakkal Majalla" pitchFamily="2" charset="-78"/>
                          <a:cs typeface="Sakkal Majalla" pitchFamily="2" charset="-78"/>
                          <a:hlinkClick r:id="rId2"/>
                        </a:rPr>
                        <a:t>فيتامين </a:t>
                      </a:r>
                      <a:r>
                        <a:rPr lang="en-US" sz="2000" u="none" strike="noStrike">
                          <a:solidFill>
                            <a:srgbClr val="0645AD"/>
                          </a:solidFill>
                          <a:effectLst/>
                          <a:latin typeface="Sakkal Majalla" pitchFamily="2" charset="-78"/>
                          <a:cs typeface="Sakkal Majalla" pitchFamily="2" charset="-78"/>
                          <a:hlinkClick r:id="rId2"/>
                        </a:rPr>
                        <a:t>A</a:t>
                      </a:r>
                      <a:endParaRPr lang="en-US" sz="2000">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900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1300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latin typeface="Sakkal Majalla" pitchFamily="2" charset="-78"/>
                          <a:cs typeface="Sakkal Majalla" pitchFamily="2" charset="-78"/>
                        </a:rPr>
                        <a:t>µg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dirty="0">
                          <a:solidFill>
                            <a:srgbClr val="00B050"/>
                          </a:solidFill>
                          <a:effectLst/>
                          <a:latin typeface="Sakkal Majalla" pitchFamily="2" charset="-78"/>
                          <a:cs typeface="Sakkal Majalla" pitchFamily="2" charset="-78"/>
                          <a:hlinkClick r:id="rId3" tooltip="فيتامين سي"/>
                        </a:rPr>
                        <a:t>فيتامين </a:t>
                      </a:r>
                      <a:r>
                        <a:rPr lang="en-US" sz="2000" u="none" strike="noStrike" dirty="0">
                          <a:solidFill>
                            <a:srgbClr val="00B050"/>
                          </a:solidFill>
                          <a:effectLst/>
                          <a:latin typeface="Sakkal Majalla" pitchFamily="2" charset="-78"/>
                          <a:cs typeface="Sakkal Majalla" pitchFamily="2" charset="-78"/>
                          <a:hlinkClick r:id="rId3" tooltip="فيتامين سي"/>
                        </a:rPr>
                        <a:t>C</a:t>
                      </a:r>
                      <a:endParaRPr lang="en-US" sz="2000" dirty="0">
                        <a:solidFill>
                          <a:srgbClr val="00B050"/>
                        </a:solidFill>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latin typeface="Sakkal Majalla" pitchFamily="2" charset="-78"/>
                          <a:cs typeface="Sakkal Majalla" pitchFamily="2" charset="-78"/>
                        </a:rPr>
                        <a:t>90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latin typeface="Sakkal Majalla" pitchFamily="2" charset="-78"/>
                          <a:cs typeface="Sakkal Majalla" pitchFamily="2" charset="-78"/>
                        </a:rPr>
                        <a:t>155</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solidFill>
                            <a:srgbClr val="00B050"/>
                          </a:solidFill>
                          <a:effectLst/>
                          <a:latin typeface="Sakkal Majalla" pitchFamily="2" charset="-78"/>
                          <a:cs typeface="Sakkal Majalla" pitchFamily="2" charset="-78"/>
                        </a:rPr>
                        <a:t>mg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dirty="0">
                          <a:solidFill>
                            <a:srgbClr val="00B050"/>
                          </a:solidFill>
                          <a:effectLst/>
                          <a:latin typeface="Sakkal Majalla" pitchFamily="2" charset="-78"/>
                          <a:cs typeface="Sakkal Majalla" pitchFamily="2" charset="-78"/>
                          <a:hlinkClick r:id="rId4" tooltip="فيتامين دي"/>
                        </a:rPr>
                        <a:t>فيتامين </a:t>
                      </a:r>
                      <a:r>
                        <a:rPr lang="en-US" sz="2000" u="none" strike="noStrike" dirty="0">
                          <a:solidFill>
                            <a:srgbClr val="00B050"/>
                          </a:solidFill>
                          <a:effectLst/>
                          <a:latin typeface="Sakkal Majalla" pitchFamily="2" charset="-78"/>
                          <a:cs typeface="Sakkal Majalla" pitchFamily="2" charset="-78"/>
                          <a:hlinkClick r:id="rId4" tooltip="فيتامين دي"/>
                        </a:rPr>
                        <a:t>D</a:t>
                      </a:r>
                      <a:endParaRPr lang="en-US" sz="2000" dirty="0">
                        <a:solidFill>
                          <a:srgbClr val="00B050"/>
                        </a:solidFill>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latin typeface="Sakkal Majalla" pitchFamily="2" charset="-78"/>
                          <a:cs typeface="Sakkal Majalla" pitchFamily="2" charset="-78"/>
                        </a:rPr>
                        <a:t>15</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latin typeface="Sakkal Majalla" pitchFamily="2" charset="-78"/>
                          <a:cs typeface="Sakkal Majalla" pitchFamily="2" charset="-78"/>
                        </a:rPr>
                        <a:t>15*</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solidFill>
                            <a:srgbClr val="00B050"/>
                          </a:solidFill>
                          <a:effectLst/>
                          <a:latin typeface="Sakkal Majalla" pitchFamily="2" charset="-78"/>
                          <a:cs typeface="Sakkal Majalla" pitchFamily="2" charset="-78"/>
                        </a:rPr>
                        <a:t>µg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dirty="0">
                          <a:solidFill>
                            <a:srgbClr val="0645AD"/>
                          </a:solidFill>
                          <a:effectLst/>
                          <a:latin typeface="Sakkal Majalla" pitchFamily="2" charset="-78"/>
                          <a:cs typeface="Sakkal Majalla" pitchFamily="2" charset="-78"/>
                          <a:hlinkClick r:id="rId5" tooltip="فيتامين ك"/>
                        </a:rPr>
                        <a:t>فيتامين </a:t>
                      </a:r>
                      <a:r>
                        <a:rPr lang="en-US" sz="2000" u="none" strike="noStrike" dirty="0">
                          <a:solidFill>
                            <a:srgbClr val="0645AD"/>
                          </a:solidFill>
                          <a:effectLst/>
                          <a:latin typeface="Sakkal Majalla" pitchFamily="2" charset="-78"/>
                          <a:cs typeface="Sakkal Majalla" pitchFamily="2" charset="-78"/>
                          <a:hlinkClick r:id="rId5" tooltip="فيتامين ك"/>
                        </a:rPr>
                        <a:t>K</a:t>
                      </a:r>
                      <a:endParaRPr lang="en-US" sz="2000" dirty="0">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120*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70*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latin typeface="Sakkal Majalla" pitchFamily="2" charset="-78"/>
                          <a:cs typeface="Sakkal Majalla" pitchFamily="2" charset="-78"/>
                        </a:rPr>
                        <a:t>µg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a:solidFill>
                            <a:srgbClr val="0645AD"/>
                          </a:solidFill>
                          <a:effectLst/>
                          <a:latin typeface="Sakkal Majalla" pitchFamily="2" charset="-78"/>
                          <a:cs typeface="Sakkal Majalla" pitchFamily="2" charset="-78"/>
                          <a:hlinkClick r:id="rId6" tooltip="فيتامين بي5"/>
                        </a:rPr>
                        <a:t>ألفا-توكوفيرول</a:t>
                      </a:r>
                      <a:r>
                        <a:rPr lang="ar-SY" sz="2000">
                          <a:effectLst/>
                          <a:latin typeface="Sakkal Majalla" pitchFamily="2" charset="-78"/>
                          <a:cs typeface="Sakkal Majalla" pitchFamily="2" charset="-78"/>
                        </a:rPr>
                        <a:t> (فيتامين </a:t>
                      </a:r>
                      <a:r>
                        <a:rPr lang="en-US" sz="2000">
                          <a:effectLst/>
                          <a:latin typeface="Sakkal Majalla" pitchFamily="2" charset="-78"/>
                          <a:cs typeface="Sakkal Majalla" pitchFamily="2" charset="-78"/>
                        </a:rPr>
                        <a:t>E)</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15</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11*</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latin typeface="Sakkal Majalla" pitchFamily="2" charset="-78"/>
                          <a:cs typeface="Sakkal Majalla" pitchFamily="2" charset="-78"/>
                        </a:rPr>
                        <a:t>mg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a:solidFill>
                            <a:srgbClr val="0645AD"/>
                          </a:solidFill>
                          <a:effectLst/>
                          <a:latin typeface="Sakkal Majalla" pitchFamily="2" charset="-78"/>
                          <a:cs typeface="Sakkal Majalla" pitchFamily="2" charset="-78"/>
                          <a:hlinkClick r:id="rId7" tooltip="فيتامين ب1"/>
                        </a:rPr>
                        <a:t>فيتامين </a:t>
                      </a:r>
                      <a:r>
                        <a:rPr lang="en-US" sz="2000" u="none" strike="noStrike">
                          <a:solidFill>
                            <a:srgbClr val="0645AD"/>
                          </a:solidFill>
                          <a:effectLst/>
                          <a:latin typeface="Sakkal Majalla" pitchFamily="2" charset="-78"/>
                          <a:cs typeface="Sakkal Majalla" pitchFamily="2" charset="-78"/>
                          <a:hlinkClick r:id="rId7" tooltip="فيتامين ب1"/>
                        </a:rPr>
                        <a:t>B</a:t>
                      </a:r>
                      <a:r>
                        <a:rPr lang="en-US" sz="2000" u="none" strike="noStrike" baseline="-25000">
                          <a:solidFill>
                            <a:srgbClr val="0645AD"/>
                          </a:solidFill>
                          <a:effectLst/>
                          <a:latin typeface="Sakkal Majalla" pitchFamily="2" charset="-78"/>
                          <a:cs typeface="Sakkal Majalla" pitchFamily="2" charset="-78"/>
                          <a:hlinkClick r:id="rId7" tooltip="فيتامين ب1"/>
                        </a:rPr>
                        <a:t>1</a:t>
                      </a:r>
                      <a:endParaRPr lang="en-US" sz="2000">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1.2</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latin typeface="Sakkal Majalla" pitchFamily="2" charset="-78"/>
                          <a:cs typeface="Sakkal Majalla" pitchFamily="2" charset="-78"/>
                        </a:rPr>
                        <a:t>mg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a:solidFill>
                            <a:srgbClr val="0645AD"/>
                          </a:solidFill>
                          <a:effectLst/>
                          <a:latin typeface="Sakkal Majalla" pitchFamily="2" charset="-78"/>
                          <a:cs typeface="Sakkal Majalla" pitchFamily="2" charset="-78"/>
                          <a:hlinkClick r:id="rId8" tooltip="فيتامين ب2"/>
                        </a:rPr>
                        <a:t>فيتامين </a:t>
                      </a:r>
                      <a:r>
                        <a:rPr lang="en-US" sz="2000" u="none" strike="noStrike">
                          <a:solidFill>
                            <a:srgbClr val="0645AD"/>
                          </a:solidFill>
                          <a:effectLst/>
                          <a:latin typeface="Sakkal Majalla" pitchFamily="2" charset="-78"/>
                          <a:cs typeface="Sakkal Majalla" pitchFamily="2" charset="-78"/>
                          <a:hlinkClick r:id="rId8" tooltip="فيتامين ب2"/>
                        </a:rPr>
                        <a:t>B</a:t>
                      </a:r>
                      <a:r>
                        <a:rPr lang="en-US" sz="2000" u="none" strike="noStrike" baseline="-25000">
                          <a:solidFill>
                            <a:srgbClr val="0645AD"/>
                          </a:solidFill>
                          <a:effectLst/>
                          <a:latin typeface="Sakkal Majalla" pitchFamily="2" charset="-78"/>
                          <a:cs typeface="Sakkal Majalla" pitchFamily="2" charset="-78"/>
                          <a:hlinkClick r:id="rId8" tooltip="فيتامين ب2"/>
                        </a:rPr>
                        <a:t>2</a:t>
                      </a:r>
                      <a:endParaRPr lang="en-US" sz="2000">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1.3</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2.0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latin typeface="Sakkal Majalla" pitchFamily="2" charset="-78"/>
                          <a:cs typeface="Sakkal Majalla" pitchFamily="2" charset="-78"/>
                        </a:rPr>
                        <a:t>mg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a:solidFill>
                            <a:srgbClr val="0645AD"/>
                          </a:solidFill>
                          <a:effectLst/>
                          <a:latin typeface="Sakkal Majalla" pitchFamily="2" charset="-78"/>
                          <a:cs typeface="Sakkal Majalla" pitchFamily="2" charset="-78"/>
                          <a:hlinkClick r:id="rId9" tooltip="نياسين"/>
                        </a:rPr>
                        <a:t>نياسين</a:t>
                      </a:r>
                      <a:r>
                        <a:rPr lang="ar-SY" sz="2000">
                          <a:effectLst/>
                          <a:latin typeface="Sakkal Majalla" pitchFamily="2" charset="-78"/>
                          <a:cs typeface="Sakkal Majalla" pitchFamily="2" charset="-78"/>
                        </a:rPr>
                        <a:t> (فيتامين </a:t>
                      </a:r>
                      <a:r>
                        <a:rPr lang="en-US" sz="2000">
                          <a:effectLst/>
                          <a:latin typeface="Sakkal Majalla" pitchFamily="2" charset="-78"/>
                          <a:cs typeface="Sakkal Majalla" pitchFamily="2" charset="-78"/>
                        </a:rPr>
                        <a:t>B</a:t>
                      </a:r>
                      <a:r>
                        <a:rPr lang="en-US" sz="2000" baseline="-25000">
                          <a:effectLst/>
                          <a:latin typeface="Sakkal Majalla" pitchFamily="2" charset="-78"/>
                          <a:cs typeface="Sakkal Majalla" pitchFamily="2" charset="-78"/>
                        </a:rPr>
                        <a:t>3</a:t>
                      </a:r>
                      <a:r>
                        <a:rPr lang="en-US" sz="2000">
                          <a:effectLst/>
                          <a:latin typeface="Sakkal Majalla" pitchFamily="2" charset="-78"/>
                          <a:cs typeface="Sakkal Majalla" pitchFamily="2" charset="-78"/>
                        </a:rPr>
                        <a:t>)</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16</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16</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latin typeface="Sakkal Majalla" pitchFamily="2" charset="-78"/>
                          <a:cs typeface="Sakkal Majalla" pitchFamily="2" charset="-78"/>
                        </a:rPr>
                        <a:t>mg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a:solidFill>
                            <a:srgbClr val="0645AD"/>
                          </a:solidFill>
                          <a:effectLst/>
                          <a:latin typeface="Sakkal Majalla" pitchFamily="2" charset="-78"/>
                          <a:cs typeface="Sakkal Majalla" pitchFamily="2" charset="-78"/>
                          <a:hlinkClick r:id="rId10"/>
                        </a:rPr>
                        <a:t>فيتامين </a:t>
                      </a:r>
                      <a:r>
                        <a:rPr lang="en-US" sz="2000" u="none" strike="noStrike">
                          <a:solidFill>
                            <a:srgbClr val="0645AD"/>
                          </a:solidFill>
                          <a:effectLst/>
                          <a:latin typeface="Sakkal Majalla" pitchFamily="2" charset="-78"/>
                          <a:cs typeface="Sakkal Majalla" pitchFamily="2" charset="-78"/>
                          <a:hlinkClick r:id="rId10"/>
                        </a:rPr>
                        <a:t>B</a:t>
                      </a:r>
                      <a:r>
                        <a:rPr lang="en-US" sz="2000" u="none" strike="noStrike" baseline="-25000">
                          <a:solidFill>
                            <a:srgbClr val="0645AD"/>
                          </a:solidFill>
                          <a:effectLst/>
                          <a:latin typeface="Sakkal Majalla" pitchFamily="2" charset="-78"/>
                          <a:cs typeface="Sakkal Majalla" pitchFamily="2" charset="-78"/>
                          <a:hlinkClick r:id="rId10"/>
                        </a:rPr>
                        <a:t>5</a:t>
                      </a:r>
                      <a:endParaRPr lang="en-US" sz="2000">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5*</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7*</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latin typeface="Sakkal Majalla" pitchFamily="2" charset="-78"/>
                          <a:cs typeface="Sakkal Majalla" pitchFamily="2" charset="-78"/>
                        </a:rPr>
                        <a:t>mg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a:solidFill>
                            <a:srgbClr val="0645AD"/>
                          </a:solidFill>
                          <a:effectLst/>
                          <a:latin typeface="Sakkal Majalla" pitchFamily="2" charset="-78"/>
                          <a:cs typeface="Sakkal Majalla" pitchFamily="2" charset="-78"/>
                          <a:hlinkClick r:id="rId11" tooltip="فيتامين ب6"/>
                        </a:rPr>
                        <a:t>فيتامين </a:t>
                      </a:r>
                      <a:r>
                        <a:rPr lang="en-US" sz="2000" u="none" strike="noStrike">
                          <a:solidFill>
                            <a:srgbClr val="0645AD"/>
                          </a:solidFill>
                          <a:effectLst/>
                          <a:latin typeface="Sakkal Majalla" pitchFamily="2" charset="-78"/>
                          <a:cs typeface="Sakkal Majalla" pitchFamily="2" charset="-78"/>
                          <a:hlinkClick r:id="rId11" tooltip="فيتامين ب6"/>
                        </a:rPr>
                        <a:t>B</a:t>
                      </a:r>
                      <a:r>
                        <a:rPr lang="en-US" sz="2000" u="none" strike="noStrike" baseline="-25000">
                          <a:solidFill>
                            <a:srgbClr val="0645AD"/>
                          </a:solidFill>
                          <a:effectLst/>
                          <a:latin typeface="Sakkal Majalla" pitchFamily="2" charset="-78"/>
                          <a:cs typeface="Sakkal Majalla" pitchFamily="2" charset="-78"/>
                          <a:hlinkClick r:id="rId11" tooltip="فيتامين ب6"/>
                        </a:rPr>
                        <a:t>6</a:t>
                      </a:r>
                      <a:endParaRPr lang="en-US" sz="2000">
                        <a:effectLst/>
                        <a:latin typeface="Sakkal Majalla" pitchFamily="2" charset="-78"/>
                        <a:cs typeface="Sakkal Majalla" pitchFamily="2" charset="-78"/>
                      </a:endParaRP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1.3</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1.8</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latin typeface="Sakkal Majalla" pitchFamily="2" charset="-78"/>
                          <a:cs typeface="Sakkal Majalla" pitchFamily="2" charset="-78"/>
                        </a:rPr>
                        <a:t>mg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dirty="0">
                          <a:solidFill>
                            <a:srgbClr val="0645AD"/>
                          </a:solidFill>
                          <a:effectLst/>
                          <a:latin typeface="Sakkal Majalla" pitchFamily="2" charset="-78"/>
                          <a:cs typeface="Sakkal Majalla" pitchFamily="2" charset="-78"/>
                          <a:hlinkClick r:id="rId12" tooltip="بيوتين"/>
                        </a:rPr>
                        <a:t>بيوتين</a:t>
                      </a:r>
                      <a:r>
                        <a:rPr lang="ar-SY" sz="2000" dirty="0">
                          <a:effectLst/>
                          <a:latin typeface="Sakkal Majalla" pitchFamily="2" charset="-78"/>
                          <a:cs typeface="Sakkal Majalla" pitchFamily="2" charset="-78"/>
                        </a:rPr>
                        <a:t> (فيتامين </a:t>
                      </a:r>
                      <a:r>
                        <a:rPr lang="en-US" sz="2000" dirty="0">
                          <a:effectLst/>
                          <a:latin typeface="Sakkal Majalla" pitchFamily="2" charset="-78"/>
                          <a:cs typeface="Sakkal Majalla" pitchFamily="2" charset="-78"/>
                        </a:rPr>
                        <a:t>B</a:t>
                      </a:r>
                      <a:r>
                        <a:rPr lang="en-US" sz="2000" baseline="-25000" dirty="0">
                          <a:effectLst/>
                          <a:latin typeface="Sakkal Majalla" pitchFamily="2" charset="-78"/>
                          <a:cs typeface="Sakkal Majalla" pitchFamily="2" charset="-78"/>
                        </a:rPr>
                        <a:t>7</a:t>
                      </a:r>
                      <a:r>
                        <a:rPr lang="en-US" sz="2000" dirty="0">
                          <a:effectLst/>
                          <a:latin typeface="Sakkal Majalla" pitchFamily="2" charset="-78"/>
                          <a:cs typeface="Sakkal Majalla" pitchFamily="2" charset="-78"/>
                        </a:rPr>
                        <a:t>)</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30*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latin typeface="Sakkal Majalla" pitchFamily="2" charset="-78"/>
                          <a:cs typeface="Sakkal Majalla" pitchFamily="2" charset="-78"/>
                        </a:rPr>
                        <a:t>45*</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latin typeface="Sakkal Majalla" pitchFamily="2" charset="-78"/>
                          <a:cs typeface="Sakkal Majalla" pitchFamily="2" charset="-78"/>
                        </a:rPr>
                        <a:t>µg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02008">
                <a:tc>
                  <a:txBody>
                    <a:bodyPr/>
                    <a:lstStyle/>
                    <a:p>
                      <a:r>
                        <a:rPr lang="ar-SY" sz="2000" u="none" strike="noStrike" dirty="0">
                          <a:solidFill>
                            <a:srgbClr val="00B050"/>
                          </a:solidFill>
                          <a:effectLst/>
                          <a:latin typeface="Sakkal Majalla" pitchFamily="2" charset="-78"/>
                          <a:cs typeface="Sakkal Majalla" pitchFamily="2" charset="-78"/>
                          <a:hlinkClick r:id="rId13" tooltip="حمض الفوليك"/>
                        </a:rPr>
                        <a:t>حمض الفوليك</a:t>
                      </a:r>
                      <a:r>
                        <a:rPr lang="ar-SY" sz="2000" dirty="0">
                          <a:solidFill>
                            <a:srgbClr val="00B050"/>
                          </a:solidFill>
                          <a:effectLst/>
                          <a:latin typeface="Sakkal Majalla" pitchFamily="2" charset="-78"/>
                          <a:cs typeface="Sakkal Majalla" pitchFamily="2" charset="-78"/>
                        </a:rPr>
                        <a:t> (فيتامين </a:t>
                      </a:r>
                      <a:r>
                        <a:rPr lang="en-US" sz="2000" dirty="0">
                          <a:solidFill>
                            <a:srgbClr val="00B050"/>
                          </a:solidFill>
                          <a:effectLst/>
                          <a:latin typeface="Sakkal Majalla" pitchFamily="2" charset="-78"/>
                          <a:cs typeface="Sakkal Majalla" pitchFamily="2" charset="-78"/>
                        </a:rPr>
                        <a:t>B</a:t>
                      </a:r>
                      <a:r>
                        <a:rPr lang="en-US" sz="2000" baseline="-25000" dirty="0">
                          <a:solidFill>
                            <a:srgbClr val="00B050"/>
                          </a:solidFill>
                          <a:effectLst/>
                          <a:latin typeface="Sakkal Majalla" pitchFamily="2" charset="-78"/>
                          <a:cs typeface="Sakkal Majalla" pitchFamily="2" charset="-78"/>
                        </a:rPr>
                        <a:t>9</a:t>
                      </a:r>
                      <a:r>
                        <a:rPr lang="en-US" sz="2000" dirty="0">
                          <a:solidFill>
                            <a:srgbClr val="00B050"/>
                          </a:solidFill>
                          <a:effectLst/>
                          <a:latin typeface="Sakkal Majalla" pitchFamily="2" charset="-78"/>
                          <a:cs typeface="Sakkal Majalla" pitchFamily="2" charset="-78"/>
                        </a:rPr>
                        <a:t>)</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latin typeface="Sakkal Majalla" pitchFamily="2" charset="-78"/>
                          <a:cs typeface="Sakkal Majalla" pitchFamily="2" charset="-78"/>
                        </a:rPr>
                        <a:t>400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latin typeface="Sakkal Majalla" pitchFamily="2" charset="-78"/>
                          <a:cs typeface="Sakkal Majalla" pitchFamily="2" charset="-78"/>
                        </a:rPr>
                        <a:t>600</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solidFill>
                            <a:srgbClr val="00B050"/>
                          </a:solidFill>
                          <a:effectLst/>
                          <a:latin typeface="Sakkal Majalla" pitchFamily="2" charset="-78"/>
                          <a:cs typeface="Sakkal Majalla" pitchFamily="2" charset="-78"/>
                        </a:rPr>
                        <a:t>µg</a:t>
                      </a:r>
                    </a:p>
                  </a:txBody>
                  <a:tcPr marL="64657" marR="64657" marT="32328" marB="32328"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Tree>
    <p:extLst>
      <p:ext uri="{BB962C8B-B14F-4D97-AF65-F5344CB8AC3E}">
        <p14:creationId xmlns:p14="http://schemas.microsoft.com/office/powerpoint/2010/main" val="2463359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866776251"/>
              </p:ext>
            </p:extLst>
          </p:nvPr>
        </p:nvGraphicFramePr>
        <p:xfrm>
          <a:off x="107504" y="476673"/>
          <a:ext cx="8856984" cy="6120678"/>
        </p:xfrm>
        <a:graphic>
          <a:graphicData uri="http://schemas.openxmlformats.org/drawingml/2006/table">
            <a:tbl>
              <a:tblPr/>
              <a:tblGrid>
                <a:gridCol w="2214246"/>
                <a:gridCol w="2214246"/>
                <a:gridCol w="2214246"/>
                <a:gridCol w="2214246"/>
              </a:tblGrid>
              <a:tr h="1040598">
                <a:tc>
                  <a:txBody>
                    <a:bodyPr/>
                    <a:lstStyle/>
                    <a:p>
                      <a:pPr algn="ctr"/>
                      <a:r>
                        <a:rPr lang="ar-SY" sz="2000" u="none" strike="noStrike" dirty="0">
                          <a:solidFill>
                            <a:srgbClr val="0645AD"/>
                          </a:solidFill>
                          <a:effectLst/>
                          <a:hlinkClick r:id="rId2" tooltip="فيتامين بي 12"/>
                        </a:rPr>
                        <a:t>فيتامين </a:t>
                      </a:r>
                      <a:r>
                        <a:rPr lang="en-US" sz="2000" u="none" strike="noStrike" dirty="0">
                          <a:solidFill>
                            <a:srgbClr val="0645AD"/>
                          </a:solidFill>
                          <a:effectLst/>
                          <a:hlinkClick r:id="rId2" tooltip="فيتامين بي 12"/>
                        </a:rPr>
                        <a:t>B</a:t>
                      </a:r>
                      <a:r>
                        <a:rPr lang="en-US" sz="2000" u="none" strike="noStrike" baseline="-25000" dirty="0">
                          <a:solidFill>
                            <a:srgbClr val="0645AD"/>
                          </a:solidFill>
                          <a:effectLst/>
                          <a:hlinkClick r:id="rId2" tooltip="فيتامين بي 12"/>
                        </a:rPr>
                        <a:t>12</a:t>
                      </a:r>
                      <a:endParaRPr lang="en-US" sz="2000" dirty="0">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a:effectLst/>
                        </a:rPr>
                        <a:t>2.4</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rPr>
                        <a:t>5.0*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µg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35010">
                <a:tc>
                  <a:txBody>
                    <a:bodyPr/>
                    <a:lstStyle/>
                    <a:p>
                      <a:pPr algn="ctr"/>
                      <a:r>
                        <a:rPr lang="ar-SY" sz="2000" u="none" strike="noStrike">
                          <a:solidFill>
                            <a:srgbClr val="0645AD"/>
                          </a:solidFill>
                          <a:effectLst/>
                          <a:hlinkClick r:id="rId3" tooltip="كولين (مركب كيميائي)"/>
                        </a:rPr>
                        <a:t>كولين</a:t>
                      </a:r>
                      <a:endParaRPr lang="ar-SY" sz="2000">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rPr>
                        <a:t>550*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rPr>
                        <a:t>520*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35010">
                <a:tc>
                  <a:txBody>
                    <a:bodyPr/>
                    <a:lstStyle/>
                    <a:p>
                      <a:pPr algn="ctr"/>
                      <a:r>
                        <a:rPr lang="ar-SY" sz="2000" u="none" strike="noStrike" dirty="0">
                          <a:solidFill>
                            <a:srgbClr val="00B050"/>
                          </a:solidFill>
                          <a:effectLst/>
                          <a:hlinkClick r:id="rId4" tooltip="كالسيوم"/>
                        </a:rPr>
                        <a:t>كالسيوم</a:t>
                      </a:r>
                      <a:endParaRPr lang="ar-SY" sz="2000" dirty="0">
                        <a:solidFill>
                          <a:srgbClr val="00B050"/>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rPr>
                        <a:t>1000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rPr>
                        <a:t>1000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solidFill>
                            <a:srgbClr val="00B050"/>
                          </a:solidFill>
                          <a:effectLst/>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35010">
                <a:tc>
                  <a:txBody>
                    <a:bodyPr/>
                    <a:lstStyle/>
                    <a:p>
                      <a:pPr algn="ctr"/>
                      <a:r>
                        <a:rPr lang="ar-SY" sz="2000" u="none" strike="noStrike">
                          <a:solidFill>
                            <a:srgbClr val="0645AD"/>
                          </a:solidFill>
                          <a:effectLst/>
                          <a:hlinkClick r:id="rId5"/>
                        </a:rPr>
                        <a:t>كلوريد</a:t>
                      </a:r>
                      <a:endParaRPr lang="ar-SY" sz="2000">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rPr>
                        <a:t>2300*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rPr>
                        <a:t>NE†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35010">
                <a:tc>
                  <a:txBody>
                    <a:bodyPr/>
                    <a:lstStyle/>
                    <a:p>
                      <a:pPr algn="ctr"/>
                      <a:r>
                        <a:rPr lang="ar-SY" sz="2000" u="none" strike="noStrike">
                          <a:solidFill>
                            <a:srgbClr val="0645AD"/>
                          </a:solidFill>
                          <a:effectLst/>
                          <a:hlinkClick r:id="rId6" tooltip="يود"/>
                        </a:rPr>
                        <a:t>كروم</a:t>
                      </a:r>
                      <a:endParaRPr lang="ar-SY" sz="2000">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a:effectLst/>
                        </a:rPr>
                        <a:t>35*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dirty="0">
                          <a:effectLst/>
                        </a:rPr>
                        <a:t>NE†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µg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35010">
                <a:tc>
                  <a:txBody>
                    <a:bodyPr/>
                    <a:lstStyle/>
                    <a:p>
                      <a:pPr algn="ctr"/>
                      <a:r>
                        <a:rPr lang="ar-SY" sz="2000" u="none" strike="noStrike">
                          <a:solidFill>
                            <a:srgbClr val="0645AD"/>
                          </a:solidFill>
                          <a:effectLst/>
                          <a:hlinkClick r:id="rId7" tooltip="نحاس"/>
                        </a:rPr>
                        <a:t>نحاس</a:t>
                      </a:r>
                      <a:endParaRPr lang="ar-SY" sz="2000">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a:effectLst/>
                        </a:rPr>
                        <a:t>900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rPr>
                        <a:t>1500*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µg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35010">
                <a:tc>
                  <a:txBody>
                    <a:bodyPr/>
                    <a:lstStyle/>
                    <a:p>
                      <a:pPr algn="ctr"/>
                      <a:r>
                        <a:rPr lang="ar-SY" sz="2000" u="none" strike="noStrike">
                          <a:solidFill>
                            <a:srgbClr val="0645AD"/>
                          </a:solidFill>
                          <a:effectLst/>
                          <a:hlinkClick r:id="rId8" tooltip="فلوريد"/>
                        </a:rPr>
                        <a:t>فلوريد</a:t>
                      </a:r>
                      <a:endParaRPr lang="ar-SY" sz="2000">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a:effectLst/>
                        </a:rPr>
                        <a:t>4*</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effectLst/>
                        </a:rPr>
                        <a:t>2.9*</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35010">
                <a:tc>
                  <a:txBody>
                    <a:bodyPr/>
                    <a:lstStyle/>
                    <a:p>
                      <a:pPr algn="ctr"/>
                      <a:r>
                        <a:rPr lang="ar-SY" sz="2000" u="none" strike="noStrike" dirty="0">
                          <a:solidFill>
                            <a:srgbClr val="00B050"/>
                          </a:solidFill>
                          <a:effectLst/>
                          <a:hlinkClick r:id="rId9"/>
                        </a:rPr>
                        <a:t>يود</a:t>
                      </a:r>
                      <a:endParaRPr lang="ar-SY" sz="2000" dirty="0">
                        <a:solidFill>
                          <a:srgbClr val="00B050"/>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rPr>
                        <a:t>150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rPr>
                        <a:t>200*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solidFill>
                            <a:srgbClr val="00B050"/>
                          </a:solidFill>
                          <a:effectLst/>
                        </a:rPr>
                        <a:t>µg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35010">
                <a:tc>
                  <a:txBody>
                    <a:bodyPr/>
                    <a:lstStyle/>
                    <a:p>
                      <a:pPr algn="ctr"/>
                      <a:r>
                        <a:rPr lang="ar-SY" sz="2000" u="none" strike="noStrike" dirty="0">
                          <a:solidFill>
                            <a:srgbClr val="00B050"/>
                          </a:solidFill>
                          <a:effectLst/>
                          <a:hlinkClick r:id="rId10" tooltip="حديد"/>
                        </a:rPr>
                        <a:t>حديد</a:t>
                      </a:r>
                      <a:endParaRPr lang="ar-SY" sz="2000" dirty="0">
                        <a:solidFill>
                          <a:srgbClr val="00B050"/>
                        </a:solidFill>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rPr>
                        <a:t>18</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dirty="0">
                          <a:solidFill>
                            <a:srgbClr val="00B050"/>
                          </a:solidFill>
                          <a:effectLst/>
                        </a:rPr>
                        <a:t>16</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solidFill>
                            <a:srgbClr val="00B050"/>
                          </a:solidFill>
                          <a:effectLst/>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Tree>
    <p:extLst>
      <p:ext uri="{BB962C8B-B14F-4D97-AF65-F5344CB8AC3E}">
        <p14:creationId xmlns:p14="http://schemas.microsoft.com/office/powerpoint/2010/main" val="1084404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80667476"/>
              </p:ext>
            </p:extLst>
          </p:nvPr>
        </p:nvGraphicFramePr>
        <p:xfrm>
          <a:off x="107504" y="332655"/>
          <a:ext cx="8928992" cy="6264700"/>
        </p:xfrm>
        <a:graphic>
          <a:graphicData uri="http://schemas.openxmlformats.org/drawingml/2006/table">
            <a:tbl>
              <a:tblPr/>
              <a:tblGrid>
                <a:gridCol w="2232248"/>
                <a:gridCol w="2232248"/>
                <a:gridCol w="2232248"/>
                <a:gridCol w="2232248"/>
              </a:tblGrid>
              <a:tr h="502204">
                <a:tc>
                  <a:txBody>
                    <a:bodyPr/>
                    <a:lstStyle/>
                    <a:p>
                      <a:pPr algn="ctr"/>
                      <a:r>
                        <a:rPr lang="ar-SY" sz="2400" u="none" strike="noStrike" dirty="0">
                          <a:solidFill>
                            <a:srgbClr val="00B050"/>
                          </a:solidFill>
                          <a:effectLst/>
                          <a:latin typeface="Sakkal Majalla" pitchFamily="2" charset="-78"/>
                          <a:cs typeface="Sakkal Majalla" pitchFamily="2" charset="-78"/>
                          <a:hlinkClick r:id="rId2" tooltip="مغنسيوم"/>
                        </a:rPr>
                        <a:t>مغنسيوم</a:t>
                      </a:r>
                      <a:endParaRPr lang="ar-SY" sz="2400" dirty="0">
                        <a:solidFill>
                          <a:srgbClr val="00B050"/>
                        </a:solidFill>
                        <a:effectLst/>
                        <a:latin typeface="Sakkal Majalla" pitchFamily="2" charset="-78"/>
                        <a:cs typeface="Sakkal Majalla" pitchFamily="2" charset="-78"/>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400" b="1" dirty="0">
                          <a:solidFill>
                            <a:srgbClr val="00B050"/>
                          </a:solidFill>
                          <a:effectLst/>
                          <a:latin typeface="Sakkal Majalla" pitchFamily="2" charset="-78"/>
                          <a:cs typeface="Sakkal Majalla" pitchFamily="2" charset="-78"/>
                        </a:rPr>
                        <a:t>420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400" b="1" dirty="0">
                          <a:solidFill>
                            <a:srgbClr val="00B050"/>
                          </a:solidFill>
                          <a:effectLst/>
                          <a:latin typeface="Sakkal Majalla" pitchFamily="2" charset="-78"/>
                          <a:cs typeface="Sakkal Majalla" pitchFamily="2" charset="-78"/>
                        </a:rPr>
                        <a:t>300*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b="1" dirty="0">
                          <a:solidFill>
                            <a:srgbClr val="00B050"/>
                          </a:solidFill>
                          <a:effectLst/>
                          <a:latin typeface="Sakkal Majalla" pitchFamily="2" charset="-78"/>
                          <a:cs typeface="Sakkal Majalla" pitchFamily="2" charset="-78"/>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48788">
                <a:tc>
                  <a:txBody>
                    <a:bodyPr/>
                    <a:lstStyle/>
                    <a:p>
                      <a:pPr algn="ctr"/>
                      <a:r>
                        <a:rPr lang="ar-SY" sz="2000" u="none" strike="noStrike">
                          <a:solidFill>
                            <a:srgbClr val="FF0000"/>
                          </a:solidFill>
                          <a:effectLst/>
                          <a:latin typeface="Sakkal Majalla" pitchFamily="2" charset="-78"/>
                          <a:cs typeface="Sakkal Majalla" pitchFamily="2" charset="-78"/>
                          <a:hlinkClick r:id="rId3" tooltip="منغنيز"/>
                        </a:rPr>
                        <a:t>منغنيز</a:t>
                      </a:r>
                      <a:endParaRPr lang="ar-SY" sz="2000">
                        <a:solidFill>
                          <a:srgbClr val="FF0000"/>
                        </a:solidFill>
                        <a:effectLst/>
                        <a:latin typeface="Sakkal Majalla" pitchFamily="2" charset="-78"/>
                        <a:cs typeface="Sakkal Majalla" pitchFamily="2" charset="-78"/>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dirty="0">
                          <a:effectLst/>
                          <a:latin typeface="Sakkal Majalla" pitchFamily="2" charset="-78"/>
                          <a:cs typeface="Sakkal Majalla" pitchFamily="2" charset="-78"/>
                        </a:rPr>
                        <a:t>2.3*</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dirty="0">
                          <a:effectLst/>
                          <a:latin typeface="Sakkal Majalla" pitchFamily="2" charset="-78"/>
                          <a:cs typeface="Sakkal Majalla" pitchFamily="2" charset="-78"/>
                        </a:rPr>
                        <a:t>3.0*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b="1">
                          <a:effectLst/>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48788">
                <a:tc>
                  <a:txBody>
                    <a:bodyPr/>
                    <a:lstStyle/>
                    <a:p>
                      <a:pPr algn="ctr"/>
                      <a:r>
                        <a:rPr lang="ar-SY" sz="2000" u="none" strike="noStrike">
                          <a:solidFill>
                            <a:srgbClr val="FF0000"/>
                          </a:solidFill>
                          <a:effectLst/>
                          <a:latin typeface="Sakkal Majalla" pitchFamily="2" charset="-78"/>
                          <a:cs typeface="Sakkal Majalla" pitchFamily="2" charset="-78"/>
                          <a:hlinkClick r:id="rId4" tooltip="موليبدنوم"/>
                        </a:rPr>
                        <a:t>موليبدنوم</a:t>
                      </a:r>
                      <a:endParaRPr lang="ar-SY" sz="2000">
                        <a:solidFill>
                          <a:srgbClr val="FF0000"/>
                        </a:solidFill>
                        <a:effectLst/>
                        <a:latin typeface="Sakkal Majalla" pitchFamily="2" charset="-78"/>
                        <a:cs typeface="Sakkal Majalla" pitchFamily="2" charset="-78"/>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dirty="0">
                          <a:effectLst/>
                          <a:latin typeface="Sakkal Majalla" pitchFamily="2" charset="-78"/>
                          <a:cs typeface="Sakkal Majalla" pitchFamily="2" charset="-78"/>
                        </a:rPr>
                        <a:t>45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dirty="0">
                          <a:effectLst/>
                          <a:latin typeface="Sakkal Majalla" pitchFamily="2" charset="-78"/>
                          <a:cs typeface="Sakkal Majalla" pitchFamily="2" charset="-78"/>
                        </a:rPr>
                        <a:t>65*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b="1">
                          <a:effectLst/>
                        </a:rPr>
                        <a:t>µg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48788">
                <a:tc>
                  <a:txBody>
                    <a:bodyPr/>
                    <a:lstStyle/>
                    <a:p>
                      <a:pPr algn="ctr"/>
                      <a:r>
                        <a:rPr lang="ar-SY" sz="2000" u="none" strike="noStrike" dirty="0">
                          <a:solidFill>
                            <a:srgbClr val="FF0000"/>
                          </a:solidFill>
                          <a:effectLst/>
                          <a:latin typeface="Sakkal Majalla" pitchFamily="2" charset="-78"/>
                          <a:cs typeface="Sakkal Majalla" pitchFamily="2" charset="-78"/>
                          <a:hlinkClick r:id="rId5" tooltip="فسفور"/>
                        </a:rPr>
                        <a:t>فسفور</a:t>
                      </a:r>
                      <a:endParaRPr lang="ar-SY" sz="2000" dirty="0">
                        <a:solidFill>
                          <a:srgbClr val="FF0000"/>
                        </a:solidFill>
                        <a:effectLst/>
                        <a:latin typeface="Sakkal Majalla" pitchFamily="2" charset="-78"/>
                        <a:cs typeface="Sakkal Majalla" pitchFamily="2" charset="-78"/>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dirty="0">
                          <a:effectLst/>
                          <a:latin typeface="Sakkal Majalla" pitchFamily="2" charset="-78"/>
                          <a:cs typeface="Sakkal Majalla" pitchFamily="2" charset="-78"/>
                        </a:rPr>
                        <a:t>700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dirty="0">
                          <a:effectLst/>
                          <a:latin typeface="Sakkal Majalla" pitchFamily="2" charset="-78"/>
                          <a:cs typeface="Sakkal Majalla" pitchFamily="2" charset="-78"/>
                        </a:rPr>
                        <a:t>550*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b="1">
                          <a:effectLst/>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48788">
                <a:tc>
                  <a:txBody>
                    <a:bodyPr/>
                    <a:lstStyle/>
                    <a:p>
                      <a:pPr algn="ctr"/>
                      <a:r>
                        <a:rPr lang="ar-SY" sz="2000" u="none" strike="noStrike">
                          <a:solidFill>
                            <a:srgbClr val="FF0000"/>
                          </a:solidFill>
                          <a:effectLst/>
                          <a:latin typeface="Sakkal Majalla" pitchFamily="2" charset="-78"/>
                          <a:cs typeface="Sakkal Majalla" pitchFamily="2" charset="-78"/>
                          <a:hlinkClick r:id="rId6" tooltip="بوتاسيوم"/>
                        </a:rPr>
                        <a:t>بوتاسيوم</a:t>
                      </a:r>
                      <a:endParaRPr lang="ar-SY" sz="2000">
                        <a:solidFill>
                          <a:srgbClr val="FF0000"/>
                        </a:solidFill>
                        <a:effectLst/>
                        <a:latin typeface="Sakkal Majalla" pitchFamily="2" charset="-78"/>
                        <a:cs typeface="Sakkal Majalla" pitchFamily="2" charset="-78"/>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a:effectLst/>
                          <a:latin typeface="Sakkal Majalla" pitchFamily="2" charset="-78"/>
                          <a:cs typeface="Sakkal Majalla" pitchFamily="2" charset="-78"/>
                        </a:rPr>
                        <a:t>4700*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dirty="0">
                          <a:effectLst/>
                          <a:latin typeface="Sakkal Majalla" pitchFamily="2" charset="-78"/>
                          <a:cs typeface="Sakkal Majalla" pitchFamily="2" charset="-78"/>
                        </a:rPr>
                        <a:t>4000*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b="1">
                          <a:effectLst/>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48788">
                <a:tc>
                  <a:txBody>
                    <a:bodyPr/>
                    <a:lstStyle/>
                    <a:p>
                      <a:pPr algn="ctr"/>
                      <a:r>
                        <a:rPr lang="ar-SY" sz="2000" u="none" strike="noStrike">
                          <a:solidFill>
                            <a:srgbClr val="FF0000"/>
                          </a:solidFill>
                          <a:effectLst/>
                          <a:latin typeface="Sakkal Majalla" pitchFamily="2" charset="-78"/>
                          <a:cs typeface="Sakkal Majalla" pitchFamily="2" charset="-78"/>
                          <a:hlinkClick r:id="rId7" tooltip="سيلينيوم"/>
                        </a:rPr>
                        <a:t>سيلينيوم</a:t>
                      </a:r>
                      <a:endParaRPr lang="ar-SY" sz="2000">
                        <a:solidFill>
                          <a:srgbClr val="FF0000"/>
                        </a:solidFill>
                        <a:effectLst/>
                        <a:latin typeface="Sakkal Majalla" pitchFamily="2" charset="-78"/>
                        <a:cs typeface="Sakkal Majalla" pitchFamily="2" charset="-78"/>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a:effectLst/>
                          <a:latin typeface="Sakkal Majalla" pitchFamily="2" charset="-78"/>
                          <a:cs typeface="Sakkal Majalla" pitchFamily="2" charset="-78"/>
                        </a:rPr>
                        <a:t>55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dirty="0">
                          <a:effectLst/>
                          <a:latin typeface="Sakkal Majalla" pitchFamily="2" charset="-78"/>
                          <a:cs typeface="Sakkal Majalla" pitchFamily="2" charset="-78"/>
                        </a:rPr>
                        <a:t>85*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b="1">
                          <a:effectLst/>
                        </a:rPr>
                        <a:t>µg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48788">
                <a:tc>
                  <a:txBody>
                    <a:bodyPr/>
                    <a:lstStyle/>
                    <a:p>
                      <a:pPr algn="ctr"/>
                      <a:r>
                        <a:rPr lang="ar-SY" sz="2000" u="none" strike="noStrike" dirty="0">
                          <a:solidFill>
                            <a:srgbClr val="FF0000"/>
                          </a:solidFill>
                          <a:effectLst/>
                          <a:latin typeface="Sakkal Majalla" pitchFamily="2" charset="-78"/>
                          <a:cs typeface="Sakkal Majalla" pitchFamily="2" charset="-78"/>
                          <a:hlinkClick r:id="rId8"/>
                        </a:rPr>
                        <a:t>صوديوم</a:t>
                      </a:r>
                      <a:endParaRPr lang="ar-SY" sz="2000" dirty="0">
                        <a:solidFill>
                          <a:srgbClr val="FF0000"/>
                        </a:solidFill>
                        <a:effectLst/>
                        <a:latin typeface="Sakkal Majalla" pitchFamily="2" charset="-78"/>
                        <a:cs typeface="Sakkal Majalla" pitchFamily="2" charset="-78"/>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000" b="1">
                          <a:effectLst/>
                          <a:latin typeface="Sakkal Majalla" pitchFamily="2" charset="-78"/>
                          <a:cs typeface="Sakkal Majalla" pitchFamily="2" charset="-78"/>
                        </a:rPr>
                        <a:t>1500*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b="1" dirty="0">
                          <a:effectLst/>
                          <a:latin typeface="Sakkal Majalla" pitchFamily="2" charset="-78"/>
                          <a:cs typeface="Sakkal Majalla" pitchFamily="2" charset="-78"/>
                        </a:rPr>
                        <a:t>NE†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b="1">
                          <a:effectLst/>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1269768">
                <a:tc>
                  <a:txBody>
                    <a:bodyPr/>
                    <a:lstStyle/>
                    <a:p>
                      <a:pPr algn="ctr"/>
                      <a:r>
                        <a:rPr lang="ar-SY" sz="2400" u="none" strike="noStrike" dirty="0">
                          <a:solidFill>
                            <a:srgbClr val="00B050"/>
                          </a:solidFill>
                          <a:effectLst/>
                          <a:latin typeface="Sakkal Majalla" pitchFamily="2" charset="-78"/>
                          <a:cs typeface="Sakkal Majalla" pitchFamily="2" charset="-78"/>
                          <a:hlinkClick r:id="rId9" tooltip="زنك"/>
                        </a:rPr>
                        <a:t>زنك</a:t>
                      </a:r>
                      <a:endParaRPr lang="ar-SY" sz="2400" dirty="0">
                        <a:solidFill>
                          <a:srgbClr val="00B050"/>
                        </a:solidFill>
                        <a:effectLst/>
                        <a:latin typeface="Sakkal Majalla" pitchFamily="2" charset="-78"/>
                        <a:cs typeface="Sakkal Majalla" pitchFamily="2" charset="-78"/>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400" b="1" dirty="0">
                          <a:solidFill>
                            <a:srgbClr val="00B050"/>
                          </a:solidFill>
                          <a:effectLst/>
                          <a:latin typeface="Sakkal Majalla" pitchFamily="2" charset="-78"/>
                          <a:cs typeface="Sakkal Majalla" pitchFamily="2" charset="-78"/>
                        </a:rPr>
                        <a:t>11</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ar-SY" sz="2400" b="1" dirty="0">
                          <a:solidFill>
                            <a:srgbClr val="00B050"/>
                          </a:solidFill>
                          <a:effectLst/>
                          <a:latin typeface="Sakkal Majalla" pitchFamily="2" charset="-78"/>
                          <a:cs typeface="Sakkal Majalla" pitchFamily="2" charset="-78"/>
                        </a:rPr>
                        <a:t>14.9</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2000" b="1" dirty="0">
                          <a:solidFill>
                            <a:srgbClr val="00B050"/>
                          </a:solidFill>
                          <a:effectLst/>
                          <a:latin typeface="Sakkal Majalla" pitchFamily="2" charset="-78"/>
                          <a:cs typeface="Sakkal Majalla" pitchFamily="2" charset="-78"/>
                        </a:rPr>
                        <a:t>mg</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Tree>
    <p:extLst>
      <p:ext uri="{BB962C8B-B14F-4D97-AF65-F5344CB8AC3E}">
        <p14:creationId xmlns:p14="http://schemas.microsoft.com/office/powerpoint/2010/main" val="584999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الكالسيوم</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Autofit/>
          </a:bodyPr>
          <a:lstStyle/>
          <a:p>
            <a:r>
              <a:rPr lang="ar-SY" sz="3200" dirty="0" smtClean="0">
                <a:latin typeface="Sakkal Majalla" pitchFamily="2" charset="-78"/>
                <a:cs typeface="Sakkal Majalla" pitchFamily="2" charset="-78"/>
              </a:rPr>
              <a:t>يعتبر مكون ضروري للحامل و للجنين فهو مهم في </a:t>
            </a:r>
            <a:r>
              <a:rPr lang="ar-SY" sz="3200" dirty="0" smtClean="0">
                <a:solidFill>
                  <a:srgbClr val="FF0000"/>
                </a:solidFill>
                <a:latin typeface="Sakkal Majalla" pitchFamily="2" charset="-78"/>
                <a:cs typeface="Sakkal Majalla" pitchFamily="2" charset="-78"/>
              </a:rPr>
              <a:t>بناء العظام</a:t>
            </a:r>
            <a:r>
              <a:rPr lang="ar-SY" sz="3200" dirty="0" smtClean="0">
                <a:latin typeface="Sakkal Majalla" pitchFamily="2" charset="-78"/>
                <a:cs typeface="Sakkal Majalla" pitchFamily="2" charset="-78"/>
              </a:rPr>
              <a:t>، و ضروري لعمل </a:t>
            </a:r>
            <a:r>
              <a:rPr lang="ar-SY" sz="3200" dirty="0" smtClean="0">
                <a:solidFill>
                  <a:srgbClr val="FF0000"/>
                </a:solidFill>
                <a:latin typeface="Sakkal Majalla" pitchFamily="2" charset="-78"/>
                <a:cs typeface="Sakkal Majalla" pitchFamily="2" charset="-78"/>
              </a:rPr>
              <a:t>الدورة الدموية </a:t>
            </a:r>
            <a:r>
              <a:rPr lang="ar-SY" sz="3200" dirty="0" smtClean="0">
                <a:latin typeface="Sakkal Majalla" pitchFamily="2" charset="-78"/>
                <a:cs typeface="Sakkal Majalla" pitchFamily="2" charset="-78"/>
              </a:rPr>
              <a:t>و </a:t>
            </a:r>
            <a:r>
              <a:rPr lang="ar-SY" sz="3200" dirty="0" smtClean="0">
                <a:solidFill>
                  <a:srgbClr val="FF0000"/>
                </a:solidFill>
                <a:latin typeface="Sakkal Majalla" pitchFamily="2" charset="-78"/>
                <a:cs typeface="Sakkal Majalla" pitchFamily="2" charset="-78"/>
              </a:rPr>
              <a:t>العضلات</a:t>
            </a:r>
            <a:r>
              <a:rPr lang="ar-SY" sz="3200" dirty="0" smtClean="0">
                <a:latin typeface="Sakkal Majalla" pitchFamily="2" charset="-78"/>
                <a:cs typeface="Sakkal Majalla" pitchFamily="2" charset="-78"/>
              </a:rPr>
              <a:t> و </a:t>
            </a:r>
            <a:r>
              <a:rPr lang="ar-SY" sz="3200" dirty="0" smtClean="0">
                <a:solidFill>
                  <a:srgbClr val="FF0000"/>
                </a:solidFill>
                <a:latin typeface="Sakkal Majalla" pitchFamily="2" charset="-78"/>
                <a:cs typeface="Sakkal Majalla" pitchFamily="2" charset="-78"/>
              </a:rPr>
              <a:t>بناء أسنان صحية </a:t>
            </a:r>
            <a:r>
              <a:rPr lang="ar-SY" sz="3200" dirty="0" smtClean="0">
                <a:latin typeface="Sakkal Majalla" pitchFamily="2" charset="-78"/>
                <a:cs typeface="Sakkal Majalla" pitchFamily="2" charset="-78"/>
              </a:rPr>
              <a:t>والحفاظ عليها. لذلك يزداد خلال الحمل طلب الجسم للكالسيوم. </a:t>
            </a:r>
          </a:p>
          <a:p>
            <a:r>
              <a:rPr lang="ar-SY" sz="3200" dirty="0" smtClean="0">
                <a:latin typeface="Sakkal Majalla" pitchFamily="2" charset="-78"/>
                <a:cs typeface="Sakkal Majalla" pitchFamily="2" charset="-78"/>
              </a:rPr>
              <a:t>مصادر رئيسية للكالسيوم: الحليب ومنتجات الألبان .</a:t>
            </a:r>
          </a:p>
          <a:p>
            <a:pPr marL="0" indent="0">
              <a:buNone/>
            </a:pPr>
            <a:endParaRPr lang="ar-SY" sz="3200" dirty="0" smtClean="0">
              <a:latin typeface="Sakkal Majalla" pitchFamily="2" charset="-78"/>
              <a:cs typeface="Sakkal Majalla" pitchFamily="2" charset="-78"/>
            </a:endParaRPr>
          </a:p>
          <a:p>
            <a:r>
              <a:rPr lang="ar-SY" sz="3200" dirty="0" smtClean="0">
                <a:latin typeface="Sakkal Majalla" pitchFamily="2" charset="-78"/>
                <a:cs typeface="Sakkal Majalla" pitchFamily="2" charset="-78"/>
              </a:rPr>
              <a:t>تنصح الحامل بتناول </a:t>
            </a:r>
            <a:r>
              <a:rPr lang="ar-SY" sz="3200" dirty="0" smtClean="0">
                <a:solidFill>
                  <a:srgbClr val="FF0000"/>
                </a:solidFill>
                <a:latin typeface="Sakkal Majalla" pitchFamily="2" charset="-78"/>
                <a:cs typeface="Sakkal Majalla" pitchFamily="2" charset="-78"/>
              </a:rPr>
              <a:t>1200 ملغ من الكالسيوم يومياً.</a:t>
            </a:r>
          </a:p>
          <a:p>
            <a:r>
              <a:rPr lang="ar-SY" sz="3200" dirty="0" smtClean="0">
                <a:latin typeface="Sakkal Majalla" pitchFamily="2" charset="-78"/>
                <a:cs typeface="Sakkal Majalla" pitchFamily="2" charset="-78"/>
              </a:rPr>
              <a:t>مصادر </a:t>
            </a:r>
            <a:r>
              <a:rPr lang="ar-SY" sz="3200" dirty="0" smtClean="0">
                <a:latin typeface="Sakkal Majalla" pitchFamily="2" charset="-78"/>
                <a:cs typeface="Sakkal Majalla" pitchFamily="2" charset="-78"/>
              </a:rPr>
              <a:t>اخرى للكالسيوم: القنبيط ، الملفوف ، اللوز ، السردين .</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3460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Y" sz="5400" dirty="0" smtClean="0">
                <a:latin typeface="Sakkal Majalla" pitchFamily="2" charset="-78"/>
                <a:cs typeface="Sakkal Majalla" pitchFamily="2" charset="-78"/>
              </a:rPr>
              <a:t>مقدمة</a:t>
            </a:r>
            <a:endParaRPr lang="ar-SY" sz="5400"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lstStyle/>
          <a:p>
            <a:r>
              <a:rPr lang="ar-SY" sz="2800" b="1" dirty="0" smtClean="0">
                <a:latin typeface="Sakkal Majalla" pitchFamily="2" charset="-78"/>
                <a:cs typeface="Sakkal Majalla" pitchFamily="2" charset="-78"/>
              </a:rPr>
              <a:t>تحتاج المرأة </a:t>
            </a:r>
            <a:r>
              <a:rPr lang="ar-SY" sz="2800" b="1" dirty="0" smtClean="0">
                <a:solidFill>
                  <a:srgbClr val="FF0000"/>
                </a:solidFill>
                <a:latin typeface="Sakkal Majalla" pitchFamily="2" charset="-78"/>
                <a:cs typeface="Sakkal Majalla" pitchFamily="2" charset="-78"/>
              </a:rPr>
              <a:t>لحالة  </a:t>
            </a:r>
            <a:r>
              <a:rPr lang="ar-SY" sz="2800" b="1" dirty="0" err="1" smtClean="0">
                <a:solidFill>
                  <a:srgbClr val="FF0000"/>
                </a:solidFill>
                <a:latin typeface="Sakkal Majalla" pitchFamily="2" charset="-78"/>
                <a:cs typeface="Sakkal Majalla" pitchFamily="2" charset="-78"/>
              </a:rPr>
              <a:t>تغذوية</a:t>
            </a:r>
            <a:r>
              <a:rPr lang="ar-SY" sz="2800" b="1" dirty="0" smtClean="0">
                <a:solidFill>
                  <a:srgbClr val="FF0000"/>
                </a:solidFill>
                <a:latin typeface="Sakkal Majalla" pitchFamily="2" charset="-78"/>
                <a:cs typeface="Sakkal Majalla" pitchFamily="2" charset="-78"/>
              </a:rPr>
              <a:t> جيدة </a:t>
            </a:r>
            <a:r>
              <a:rPr lang="ar-SY" sz="2800" dirty="0" smtClean="0">
                <a:latin typeface="Sakkal Majalla" pitchFamily="2" charset="-78"/>
                <a:cs typeface="Sakkal Majalla" pitchFamily="2" charset="-78"/>
              </a:rPr>
              <a:t>خلال الحمل كي تكون نتيجة الحمل صحية فالنساء ذوات التغذية السيئة لا تتمكن </a:t>
            </a:r>
            <a:r>
              <a:rPr lang="ar-SY" sz="2800" dirty="0" smtClean="0">
                <a:latin typeface="Sakkal Majalla" pitchFamily="2" charset="-78"/>
                <a:cs typeface="Sakkal Majalla" pitchFamily="2" charset="-78"/>
              </a:rPr>
              <a:t>أجسادهن </a:t>
            </a:r>
            <a:r>
              <a:rPr lang="ar-SY" sz="2800" dirty="0" smtClean="0">
                <a:latin typeface="Sakkal Majalla" pitchFamily="2" charset="-78"/>
                <a:cs typeface="Sakkal Majalla" pitchFamily="2" charset="-78"/>
              </a:rPr>
              <a:t>من تأمين الاحتياجات الضرورية لاستمرار الحمل فتزداد احتمالية </a:t>
            </a:r>
            <a:r>
              <a:rPr lang="ar-SY" sz="2800" dirty="0" smtClean="0">
                <a:latin typeface="Sakkal Majalla" pitchFamily="2" charset="-78"/>
                <a:cs typeface="Sakkal Majalla" pitchFamily="2" charset="-78"/>
              </a:rPr>
              <a:t>إصابتهن </a:t>
            </a:r>
            <a:r>
              <a:rPr lang="ar-SY" sz="2800" dirty="0" smtClean="0">
                <a:latin typeface="Sakkal Majalla" pitchFamily="2" charset="-78"/>
                <a:cs typeface="Sakkal Majalla" pitchFamily="2" charset="-78"/>
              </a:rPr>
              <a:t>بالأمراض كما تزداد نسب الوفيات لديهن</a:t>
            </a:r>
          </a:p>
          <a:p>
            <a:endParaRPr lang="ar-SY" sz="2800" dirty="0">
              <a:latin typeface="Sakkal Majalla" pitchFamily="2" charset="-78"/>
              <a:cs typeface="Sakkal Majalla" pitchFamily="2" charset="-78"/>
            </a:endParaRPr>
          </a:p>
          <a:p>
            <a:pPr marL="0" indent="0">
              <a:buNone/>
            </a:pPr>
            <a:endParaRPr lang="ar-SY" sz="2800" dirty="0" smtClean="0">
              <a:latin typeface="Sakkal Majalla" pitchFamily="2" charset="-78"/>
              <a:cs typeface="Sakkal Majalla" pitchFamily="2" charset="-78"/>
            </a:endParaRPr>
          </a:p>
          <a:p>
            <a:r>
              <a:rPr lang="ar-SY" sz="2800" dirty="0" smtClean="0">
                <a:latin typeface="Sakkal Majalla" pitchFamily="2" charset="-78"/>
                <a:cs typeface="Sakkal Majalla" pitchFamily="2" charset="-78"/>
              </a:rPr>
              <a:t>تعد تغذية الأم </a:t>
            </a:r>
            <a:r>
              <a:rPr lang="ar-SY" sz="2800" dirty="0" smtClean="0">
                <a:solidFill>
                  <a:srgbClr val="FF0000"/>
                </a:solidFill>
                <a:latin typeface="Sakkal Majalla" pitchFamily="2" charset="-78"/>
                <a:cs typeface="Sakkal Majalla" pitchFamily="2" charset="-78"/>
              </a:rPr>
              <a:t>محدداً أساسياً </a:t>
            </a:r>
            <a:r>
              <a:rPr lang="ar-SY" sz="2800" dirty="0" smtClean="0">
                <a:latin typeface="Sakkal Majalla" pitchFamily="2" charset="-78"/>
                <a:cs typeface="Sakkal Majalla" pitchFamily="2" charset="-78"/>
              </a:rPr>
              <a:t>لنمو الجنين و الوزن </a:t>
            </a:r>
            <a:r>
              <a:rPr lang="ar-SY" sz="2800" dirty="0" err="1" smtClean="0">
                <a:latin typeface="Sakkal Majalla" pitchFamily="2" charset="-78"/>
                <a:cs typeface="Sakkal Majalla" pitchFamily="2" charset="-78"/>
              </a:rPr>
              <a:t>عندالولادة</a:t>
            </a:r>
            <a:r>
              <a:rPr lang="ar-SY" sz="2800" dirty="0" smtClean="0">
                <a:latin typeface="Sakkal Majalla" pitchFamily="2" charset="-78"/>
                <a:cs typeface="Sakkal Majalla" pitchFamily="2" charset="-78"/>
              </a:rPr>
              <a:t> و </a:t>
            </a:r>
            <a:r>
              <a:rPr lang="ar-SY" sz="2800" dirty="0" err="1" smtClean="0">
                <a:latin typeface="Sakkal Majalla" pitchFamily="2" charset="-78"/>
                <a:cs typeface="Sakkal Majalla" pitchFamily="2" charset="-78"/>
              </a:rPr>
              <a:t>مراضة</a:t>
            </a:r>
            <a:r>
              <a:rPr lang="ar-SY" sz="2800" dirty="0" smtClean="0">
                <a:latin typeface="Sakkal Majalla" pitchFamily="2" charset="-78"/>
                <a:cs typeface="Sakkal Majalla" pitchFamily="2" charset="-78"/>
              </a:rPr>
              <a:t> الرضع و كثيراً ما يسبب سوء التغذية إصابة الجنين بعواقب صحية سيئة طويلة الأمد و غير </a:t>
            </a:r>
            <a:r>
              <a:rPr lang="ar-SY" sz="2800" dirty="0" err="1" smtClean="0">
                <a:latin typeface="Sakkal Majalla" pitchFamily="2" charset="-78"/>
                <a:cs typeface="Sakkal Majalla" pitchFamily="2" charset="-78"/>
              </a:rPr>
              <a:t>عكوسة</a:t>
            </a:r>
            <a:r>
              <a:rPr lang="ar-SY" sz="2800" dirty="0" smtClean="0">
                <a:latin typeface="Sakkal Majalla" pitchFamily="2" charset="-78"/>
                <a:cs typeface="Sakkal Majalla" pitchFamily="2" charset="-78"/>
              </a:rPr>
              <a:t>.</a:t>
            </a:r>
          </a:p>
          <a:p>
            <a:endParaRPr lang="ar-SY"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6165304"/>
            <a:ext cx="3230563" cy="846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291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اليود</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Autofit/>
          </a:bodyPr>
          <a:lstStyle/>
          <a:p>
            <a:r>
              <a:rPr lang="ar-SY" sz="2800" dirty="0" smtClean="0">
                <a:latin typeface="Sakkal Majalla" pitchFamily="2" charset="-78"/>
                <a:cs typeface="Sakkal Majalla" pitchFamily="2" charset="-78"/>
              </a:rPr>
              <a:t>يعتبر اليود عنصر ضروري لعمل </a:t>
            </a:r>
            <a:r>
              <a:rPr lang="ar-SY" sz="2800" dirty="0" smtClean="0">
                <a:solidFill>
                  <a:srgbClr val="FF0000"/>
                </a:solidFill>
                <a:latin typeface="Sakkal Majalla" pitchFamily="2" charset="-78"/>
                <a:cs typeface="Sakkal Majalla" pitchFamily="2" charset="-78"/>
              </a:rPr>
              <a:t>الغدة الدرقية </a:t>
            </a:r>
            <a:r>
              <a:rPr lang="ar-SY" sz="2800" dirty="0" smtClean="0">
                <a:latin typeface="Sakkal Majalla" pitchFamily="2" charset="-78"/>
                <a:cs typeface="Sakkal Majalla" pitchFamily="2" charset="-78"/>
              </a:rPr>
              <a:t>عند الحامل و الجنين كما يساهم </a:t>
            </a:r>
            <a:r>
              <a:rPr lang="ar-SY" sz="2800" dirty="0" smtClean="0">
                <a:solidFill>
                  <a:srgbClr val="FF0000"/>
                </a:solidFill>
                <a:latin typeface="Sakkal Majalla" pitchFamily="2" charset="-78"/>
                <a:cs typeface="Sakkal Majalla" pitchFamily="2" charset="-78"/>
              </a:rPr>
              <a:t>بنضج و نمو دماغ الجنين</a:t>
            </a:r>
            <a:r>
              <a:rPr lang="ar-SY" sz="2800" dirty="0" smtClean="0">
                <a:latin typeface="Sakkal Majalla" pitchFamily="2" charset="-78"/>
                <a:cs typeface="Sakkal Majalla" pitchFamily="2" charset="-78"/>
              </a:rPr>
              <a:t>.</a:t>
            </a:r>
          </a:p>
          <a:p>
            <a:r>
              <a:rPr lang="ar-SY" sz="2800" dirty="0" smtClean="0">
                <a:latin typeface="Sakkal Majalla" pitchFamily="2" charset="-78"/>
                <a:cs typeface="Sakkal Majalla" pitchFamily="2" charset="-78"/>
              </a:rPr>
              <a:t> يسبب نقص اليود عند الحامل عدة آثار صحية سيئة أهمها : تأخر التطور الروحي الحركي، اضطرابات ادراكية ، اضطرابات دماغية لا </a:t>
            </a:r>
            <a:r>
              <a:rPr lang="ar-SY" sz="2800" dirty="0" err="1" smtClean="0">
                <a:latin typeface="Sakkal Majalla" pitchFamily="2" charset="-78"/>
                <a:cs typeface="Sakkal Majalla" pitchFamily="2" charset="-78"/>
              </a:rPr>
              <a:t>عكوسة</a:t>
            </a:r>
            <a:r>
              <a:rPr lang="ar-SY" sz="2800" dirty="0" smtClean="0">
                <a:latin typeface="Sakkal Majalla" pitchFamily="2" charset="-78"/>
                <a:cs typeface="Sakkal Majalla" pitchFamily="2" charset="-78"/>
              </a:rPr>
              <a:t> عند الطفل .</a:t>
            </a:r>
          </a:p>
          <a:p>
            <a:r>
              <a:rPr lang="ar-SY" sz="2800" dirty="0" smtClean="0">
                <a:latin typeface="Sakkal Majalla" pitchFamily="2" charset="-78"/>
                <a:cs typeface="Sakkal Majalla" pitchFamily="2" charset="-78"/>
              </a:rPr>
              <a:t>الوارد اليومي المناسب من اليود عند الحامل : 220 ميكروغرام.</a:t>
            </a:r>
          </a:p>
          <a:p>
            <a:r>
              <a:rPr lang="ar-SY" sz="2800" dirty="0" smtClean="0">
                <a:latin typeface="Sakkal Majalla" pitchFamily="2" charset="-78"/>
                <a:cs typeface="Sakkal Majalla" pitchFamily="2" charset="-78"/>
              </a:rPr>
              <a:t>مصادر اليود : السمك ، البيض ، منتجات الحليب .</a:t>
            </a:r>
          </a:p>
          <a:p>
            <a:r>
              <a:rPr lang="ar-SY" sz="2800" dirty="0" smtClean="0">
                <a:latin typeface="Sakkal Majalla" pitchFamily="2" charset="-78"/>
                <a:cs typeface="Sakkal Majalla" pitchFamily="2" charset="-78"/>
              </a:rPr>
              <a:t>أفضل طريقة لتجنب نقص في اليود هي </a:t>
            </a:r>
            <a:r>
              <a:rPr lang="ar-SY" sz="2800" dirty="0" smtClean="0">
                <a:solidFill>
                  <a:srgbClr val="FF0000"/>
                </a:solidFill>
                <a:latin typeface="Sakkal Majalla" pitchFamily="2" charset="-78"/>
                <a:cs typeface="Sakkal Majalla" pitchFamily="2" charset="-78"/>
              </a:rPr>
              <a:t>استبدال الملح العادي بملح مع يود</a:t>
            </a:r>
            <a:r>
              <a:rPr lang="ar-SY" sz="2800" dirty="0" smtClean="0">
                <a:latin typeface="Sakkal Majalla" pitchFamily="2" charset="-78"/>
                <a:cs typeface="Sakkal Majalla" pitchFamily="2" charset="-78"/>
              </a:rPr>
              <a:t>، من دون زيادة كمية الملح المستهلك.</a:t>
            </a:r>
            <a:endParaRPr lang="ar-SY" sz="28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4020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الفيتامين </a:t>
            </a:r>
            <a:r>
              <a:rPr lang="en-US" dirty="0" smtClean="0">
                <a:latin typeface="Sakkal Majalla" pitchFamily="2" charset="-78"/>
                <a:cs typeface="Sakkal Majalla" pitchFamily="2" charset="-78"/>
              </a:rPr>
              <a:t>D</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a:bodyPr>
          <a:lstStyle/>
          <a:p>
            <a:r>
              <a:rPr lang="ar-SY" sz="3200" dirty="0" smtClean="0">
                <a:latin typeface="Sakkal Majalla" pitchFamily="2" charset="-78"/>
                <a:cs typeface="Sakkal Majalla" pitchFamily="2" charset="-78"/>
              </a:rPr>
              <a:t>أهميته : المساهمة في امتصاص الكالسيوم ، تنظيم تركيز الكالسيوم والفوسفات في الدم لضمان مستوى المعادن المطلوبة في العظام ، ضروري لنمو العظام ، ضروري لعمل الجهاز المناعي و العضلات ، له دور في تكاثر و انقسام الخلايا.</a:t>
            </a:r>
          </a:p>
          <a:p>
            <a:r>
              <a:rPr lang="ar-SY" sz="3200" dirty="0" smtClean="0">
                <a:latin typeface="Sakkal Majalla" pitchFamily="2" charset="-78"/>
                <a:cs typeface="Sakkal Majalla" pitchFamily="2" charset="-78"/>
              </a:rPr>
              <a:t>توجد علاقة بين نقص الفيتامين </a:t>
            </a:r>
            <a:r>
              <a:rPr lang="en-US" sz="3200" dirty="0" smtClean="0">
                <a:latin typeface="Sakkal Majalla" pitchFamily="2" charset="-78"/>
                <a:cs typeface="Sakkal Majalla" pitchFamily="2" charset="-78"/>
              </a:rPr>
              <a:t>D</a:t>
            </a:r>
            <a:r>
              <a:rPr lang="ar-SY" sz="3200" dirty="0" smtClean="0">
                <a:latin typeface="Sakkal Majalla" pitchFamily="2" charset="-78"/>
                <a:cs typeface="Sakkal Majalla" pitchFamily="2" charset="-78"/>
              </a:rPr>
              <a:t> مع الإصابة بأمراض و التهابات الجهاز التنفسي ، زيادة امكانية حدوث </a:t>
            </a:r>
            <a:r>
              <a:rPr lang="ar-SY" sz="3200" dirty="0" smtClean="0">
                <a:solidFill>
                  <a:srgbClr val="FF0000"/>
                </a:solidFill>
                <a:latin typeface="Sakkal Majalla" pitchFamily="2" charset="-78"/>
                <a:cs typeface="Sakkal Majalla" pitchFamily="2" charset="-78"/>
              </a:rPr>
              <a:t>ولادات مبكرة </a:t>
            </a:r>
            <a:r>
              <a:rPr lang="ar-SY" sz="3200" dirty="0" smtClean="0">
                <a:latin typeface="Sakkal Majalla" pitchFamily="2" charset="-78"/>
                <a:cs typeface="Sakkal Majalla" pitchFamily="2" charset="-78"/>
              </a:rPr>
              <a:t>و </a:t>
            </a:r>
            <a:r>
              <a:rPr lang="ar-SY" sz="3200" dirty="0" smtClean="0">
                <a:solidFill>
                  <a:srgbClr val="FF0000"/>
                </a:solidFill>
                <a:latin typeface="Sakkal Majalla" pitchFamily="2" charset="-78"/>
                <a:cs typeface="Sakkal Majalla" pitchFamily="2" charset="-78"/>
              </a:rPr>
              <a:t>ولادة أطفال ناقصي وزن الولادة</a:t>
            </a:r>
            <a:r>
              <a:rPr lang="ar-SY" sz="3200" dirty="0" smtClean="0">
                <a:latin typeface="Sakkal Majalla" pitchFamily="2" charset="-78"/>
                <a:cs typeface="Sakkal Majalla" pitchFamily="2" charset="-78"/>
              </a:rPr>
              <a:t> ، الإصابة </a:t>
            </a:r>
            <a:r>
              <a:rPr lang="ar-SY" sz="3200" dirty="0" smtClean="0">
                <a:solidFill>
                  <a:srgbClr val="FF0000"/>
                </a:solidFill>
                <a:latin typeface="Sakkal Majalla" pitchFamily="2" charset="-78"/>
                <a:cs typeface="Sakkal Majalla" pitchFamily="2" charset="-78"/>
              </a:rPr>
              <a:t>بالاكتئاب</a:t>
            </a:r>
            <a:endParaRPr lang="ar-SY" sz="3200" dirty="0">
              <a:solidFill>
                <a:srgbClr val="FF0000"/>
              </a:solidFill>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9519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endParaRPr lang="ar-SY" dirty="0" smtClean="0"/>
          </a:p>
          <a:p>
            <a:endParaRPr lang="ar-SY" dirty="0"/>
          </a:p>
          <a:p>
            <a:r>
              <a:rPr lang="ar-SY" sz="3200" dirty="0" smtClean="0">
                <a:latin typeface="Sakkal Majalla" pitchFamily="2" charset="-78"/>
                <a:cs typeface="Sakkal Majalla" pitchFamily="2" charset="-78"/>
              </a:rPr>
              <a:t>المصدر الأساسي للفيتامين </a:t>
            </a:r>
            <a:r>
              <a:rPr lang="en-US" sz="3200" dirty="0" smtClean="0">
                <a:latin typeface="Sakkal Majalla" pitchFamily="2" charset="-78"/>
                <a:cs typeface="Sakkal Majalla" pitchFamily="2" charset="-78"/>
              </a:rPr>
              <a:t>D</a:t>
            </a:r>
            <a:r>
              <a:rPr lang="ar-SY" sz="3200" dirty="0" smtClean="0">
                <a:latin typeface="Sakkal Majalla" pitchFamily="2" charset="-78"/>
                <a:cs typeface="Sakkal Majalla" pitchFamily="2" charset="-78"/>
              </a:rPr>
              <a:t> هو أشعة الشمس.</a:t>
            </a:r>
            <a:endParaRPr lang="ar-SY" sz="3200" dirty="0">
              <a:latin typeface="Sakkal Majalla" pitchFamily="2" charset="-78"/>
              <a:cs typeface="Sakkal Majalla" pitchFamily="2" charset="-78"/>
            </a:endParaRPr>
          </a:p>
          <a:p>
            <a:endParaRPr lang="ar-SY" sz="3200" dirty="0" smtClean="0">
              <a:latin typeface="Sakkal Majalla" pitchFamily="2" charset="-78"/>
              <a:cs typeface="Sakkal Majalla" pitchFamily="2" charset="-78"/>
            </a:endParaRPr>
          </a:p>
          <a:p>
            <a:r>
              <a:rPr lang="ar-SY" sz="3200" dirty="0" smtClean="0">
                <a:latin typeface="Sakkal Majalla" pitchFamily="2" charset="-78"/>
                <a:cs typeface="Sakkal Majalla" pitchFamily="2" charset="-78"/>
              </a:rPr>
              <a:t>المصادر الغذائية الأساسية للفيتامين </a:t>
            </a:r>
            <a:r>
              <a:rPr lang="en-US" sz="3200" dirty="0" smtClean="0">
                <a:latin typeface="Sakkal Majalla" pitchFamily="2" charset="-78"/>
                <a:cs typeface="Sakkal Majalla" pitchFamily="2" charset="-78"/>
              </a:rPr>
              <a:t>D</a:t>
            </a:r>
            <a:r>
              <a:rPr lang="ar-SY" sz="3200" dirty="0" smtClean="0">
                <a:latin typeface="Sakkal Majalla" pitchFamily="2" charset="-78"/>
                <a:cs typeface="Sakkal Majalla" pitchFamily="2" charset="-78"/>
              </a:rPr>
              <a:t> : السمك ( السلمون ،  السردين ، التونة ) ، صفار البيض.</a:t>
            </a:r>
          </a:p>
          <a:p>
            <a:endParaRPr lang="ar-SY" sz="3200" dirty="0">
              <a:latin typeface="Sakkal Majalla" pitchFamily="2" charset="-78"/>
              <a:cs typeface="Sakkal Majalla" pitchFamily="2" charset="-78"/>
            </a:endParaRPr>
          </a:p>
          <a:p>
            <a:r>
              <a:rPr lang="ar-SY" sz="3200" dirty="0" smtClean="0">
                <a:latin typeface="Sakkal Majalla" pitchFamily="2" charset="-78"/>
                <a:cs typeface="Sakkal Majalla" pitchFamily="2" charset="-78"/>
              </a:rPr>
              <a:t>الوارد اليومي المطلوب من الفيتامين </a:t>
            </a:r>
            <a:r>
              <a:rPr lang="en-US" sz="3200" dirty="0" smtClean="0">
                <a:latin typeface="Sakkal Majalla" pitchFamily="2" charset="-78"/>
                <a:cs typeface="Sakkal Majalla" pitchFamily="2" charset="-78"/>
              </a:rPr>
              <a:t>D</a:t>
            </a:r>
            <a:r>
              <a:rPr lang="ar-SY" sz="3200" dirty="0" smtClean="0">
                <a:latin typeface="Sakkal Majalla" pitchFamily="2" charset="-78"/>
                <a:cs typeface="Sakkal Majalla" pitchFamily="2" charset="-78"/>
              </a:rPr>
              <a:t> عند الحوامل : 400 – 600 وحدة دولية. </a:t>
            </a:r>
          </a:p>
          <a:p>
            <a:pPr marL="0" indent="0">
              <a:buNone/>
            </a:pPr>
            <a:endParaRPr lang="ar-SY" dirty="0" smtClean="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4418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الزنك</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Autofit/>
          </a:bodyPr>
          <a:lstStyle/>
          <a:p>
            <a:pPr marL="0" indent="0">
              <a:buNone/>
            </a:pPr>
            <a:r>
              <a:rPr lang="ar-SY" sz="3200" dirty="0" smtClean="0">
                <a:latin typeface="Sakkal Majalla" pitchFamily="2" charset="-78"/>
                <a:cs typeface="Sakkal Majalla" pitchFamily="2" charset="-78"/>
              </a:rPr>
              <a:t>تحتاج الحامل إلى عنصر الزنك في الغذاء و قد لوحظ بأن</a:t>
            </a:r>
          </a:p>
          <a:p>
            <a:pPr marL="0" indent="0">
              <a:buNone/>
            </a:pPr>
            <a:r>
              <a:rPr lang="ar-SY" sz="3200" dirty="0" smtClean="0">
                <a:latin typeface="Sakkal Majalla" pitchFamily="2" charset="-78"/>
                <a:cs typeface="Sakkal Majalla" pitchFamily="2" charset="-78"/>
              </a:rPr>
              <a:t>امتصاص الزنك يقل إذا زادت كميات عنصر الحديد و أملاح حمض الفوليك في الغذاء، ولتفادي هذه المشكلة يمكن إمداد الحامل بمصادر غنية بالزنك يوميا، مثل: </a:t>
            </a:r>
            <a:r>
              <a:rPr lang="ar-SY" sz="3200" dirty="0" smtClean="0">
                <a:solidFill>
                  <a:srgbClr val="FF0000"/>
                </a:solidFill>
                <a:latin typeface="Sakkal Majalla" pitchFamily="2" charset="-78"/>
                <a:cs typeface="Sakkal Majalla" pitchFamily="2" charset="-78"/>
              </a:rPr>
              <a:t>اللحوم ومنتجاتها </a:t>
            </a:r>
            <a:r>
              <a:rPr lang="ar-SY" sz="3200" dirty="0" smtClean="0">
                <a:latin typeface="Sakkal Majalla" pitchFamily="2" charset="-78"/>
                <a:cs typeface="Sakkal Majalla" pitchFamily="2" charset="-78"/>
              </a:rPr>
              <a:t>، ولهذا تنصح الحامل التي تعتمد في غذائها على مصادر نباتية أن تتناول أغذية من مصادر حيوانية بين وقت وآخر؛ لأن الأغذية النباتية تحتوي على مواد </a:t>
            </a:r>
            <a:r>
              <a:rPr lang="ar-SY" sz="3200" dirty="0" err="1" smtClean="0">
                <a:latin typeface="Sakkal Majalla" pitchFamily="2" charset="-78"/>
                <a:cs typeface="Sakkal Majalla" pitchFamily="2" charset="-78"/>
              </a:rPr>
              <a:t>فينولية</a:t>
            </a:r>
            <a:r>
              <a:rPr lang="ar-SY" sz="3200" dirty="0" smtClean="0">
                <a:latin typeface="Sakkal Majalla" pitchFamily="2" charset="-78"/>
                <a:cs typeface="Sakkal Majalla" pitchFamily="2" charset="-78"/>
              </a:rPr>
              <a:t> واملاح </a:t>
            </a:r>
            <a:r>
              <a:rPr lang="ar-SY" sz="3200" dirty="0" err="1" smtClean="0">
                <a:latin typeface="Sakkal Majalla" pitchFamily="2" charset="-78"/>
                <a:cs typeface="Sakkal Majalla" pitchFamily="2" charset="-78"/>
              </a:rPr>
              <a:t>اوكسالات</a:t>
            </a:r>
            <a:r>
              <a:rPr lang="ar-SY" sz="3200" dirty="0" smtClean="0">
                <a:latin typeface="Sakkal Majalla" pitchFamily="2" charset="-78"/>
                <a:cs typeface="Sakkal Majalla" pitchFamily="2" charset="-78"/>
              </a:rPr>
              <a:t> </a:t>
            </a:r>
            <a:r>
              <a:rPr lang="ar-SY" sz="3200" dirty="0" err="1" smtClean="0">
                <a:latin typeface="Sakkal Majalla" pitchFamily="2" charset="-78"/>
                <a:cs typeface="Sakkal Majalla" pitchFamily="2" charset="-78"/>
              </a:rPr>
              <a:t>والفايتنيك</a:t>
            </a:r>
            <a:r>
              <a:rPr lang="ar-SY" sz="3200" dirty="0" smtClean="0">
                <a:latin typeface="Sakkal Majalla" pitchFamily="2" charset="-78"/>
                <a:cs typeface="Sakkal Majalla" pitchFamily="2" charset="-78"/>
              </a:rPr>
              <a:t> اسيد، وهي تثبط امتصاص بعض المعادن النادرة كالزنك.</a:t>
            </a:r>
            <a:endParaRPr lang="ar-SY" sz="32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62865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الحديد</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fontScale="92500" lnSpcReduction="20000"/>
          </a:bodyPr>
          <a:lstStyle/>
          <a:p>
            <a:r>
              <a:rPr lang="ar-SY" dirty="0" smtClean="0">
                <a:latin typeface="Sakkal Majalla" pitchFamily="2" charset="-78"/>
                <a:cs typeface="Sakkal Majalla" pitchFamily="2" charset="-78"/>
              </a:rPr>
              <a:t>ننصح </a:t>
            </a:r>
            <a:r>
              <a:rPr lang="ar-SY" dirty="0" err="1" smtClean="0">
                <a:latin typeface="Sakkal Majalla" pitchFamily="2" charset="-78"/>
                <a:cs typeface="Sakkal Majalla" pitchFamily="2" charset="-78"/>
              </a:rPr>
              <a:t>باعطاء</a:t>
            </a:r>
            <a:r>
              <a:rPr lang="ar-SY" dirty="0" smtClean="0">
                <a:latin typeface="Sakkal Majalla" pitchFamily="2" charset="-78"/>
                <a:cs typeface="Sakkal Majalla" pitchFamily="2" charset="-78"/>
              </a:rPr>
              <a:t> مكمل الحديد </a:t>
            </a:r>
            <a:r>
              <a:rPr lang="ar-SY" dirty="0" smtClean="0">
                <a:solidFill>
                  <a:srgbClr val="FF0000"/>
                </a:solidFill>
                <a:latin typeface="Sakkal Majalla" pitchFamily="2" charset="-78"/>
                <a:cs typeface="Sakkal Majalla" pitchFamily="2" charset="-78"/>
              </a:rPr>
              <a:t>من نهاية الشهر الثالث من الحمل </a:t>
            </a:r>
            <a:r>
              <a:rPr lang="ar-SY" dirty="0" smtClean="0">
                <a:latin typeface="Sakkal Majalla" pitchFamily="2" charset="-78"/>
                <a:cs typeface="Sakkal Majalla" pitchFamily="2" charset="-78"/>
              </a:rPr>
              <a:t>وحتى ستة اسابيع بعد الولادة - 30 ملغم في كل يوم. يمكن استهلاك مكمل مدمج من الحديد وحمض الفوليك.  </a:t>
            </a:r>
          </a:p>
          <a:p>
            <a:r>
              <a:rPr lang="ar-SY" dirty="0" smtClean="0">
                <a:latin typeface="Sakkal Majalla" pitchFamily="2" charset="-78"/>
                <a:cs typeface="Sakkal Majalla" pitchFamily="2" charset="-78"/>
              </a:rPr>
              <a:t>تحتاج المرأة أثناء الحمل إلى كمية حديد أكبر من المعتاد بسبب ازدياد كمية الدم ومن أجل توفير احتياجات الجنين الآخذ في النمو. النقص في الحديد قد يؤدي </a:t>
            </a:r>
            <a:r>
              <a:rPr lang="ar-SY" dirty="0" smtClean="0">
                <a:solidFill>
                  <a:srgbClr val="FF0000"/>
                </a:solidFill>
                <a:latin typeface="Sakkal Majalla" pitchFamily="2" charset="-78"/>
                <a:cs typeface="Sakkal Majalla" pitchFamily="2" charset="-78"/>
              </a:rPr>
              <a:t>إلى فقر الدم </a:t>
            </a:r>
            <a:r>
              <a:rPr lang="ar-SY" dirty="0" smtClean="0">
                <a:latin typeface="Sakkal Majalla" pitchFamily="2" charset="-78"/>
                <a:cs typeface="Sakkal Majalla" pitchFamily="2" charset="-78"/>
              </a:rPr>
              <a:t>لدى المرأة وإلى أعراض مثل، التعب، الوهن، الصداع، صعوبة التنفس وتسارع نبض القلب. إضافة إلى ذلك، يتكون أثناء فترة الحمل مخزون الحديد لدى الجنين الذي سيخدم المولود خلال الأشهر الأولى من حياته.  </a:t>
            </a:r>
          </a:p>
          <a:p>
            <a:r>
              <a:rPr lang="ar-SY" dirty="0" smtClean="0">
                <a:latin typeface="Sakkal Majalla" pitchFamily="2" charset="-78"/>
                <a:cs typeface="Sakkal Majalla" pitchFamily="2" charset="-78"/>
              </a:rPr>
              <a:t>إضافة إلى تناول مكمل الحديد، ننصح بالحرص على تناول الأغذية الغنية بالحديد من مصادر حيوانية ونباتية.</a:t>
            </a:r>
          </a:p>
          <a:p>
            <a:r>
              <a:rPr lang="ar-SY" dirty="0" smtClean="0">
                <a:latin typeface="Sakkal Majalla" pitchFamily="2" charset="-78"/>
                <a:cs typeface="Sakkal Majalla" pitchFamily="2" charset="-78"/>
              </a:rPr>
              <a:t>الأغذية الحيوانية: لحم البقر قليل الدهن، لحم الحبش وبخاصة لحم الحبش الأحمر.</a:t>
            </a:r>
          </a:p>
          <a:p>
            <a:r>
              <a:rPr lang="ar-SY" dirty="0" smtClean="0">
                <a:latin typeface="Sakkal Majalla" pitchFamily="2" charset="-78"/>
                <a:cs typeface="Sakkal Majalla" pitchFamily="2" charset="-78"/>
              </a:rPr>
              <a:t>الأغذية النباتية: البقوليات على أنواعها (مثل، الفاصولياء، العدس،)، الشوفان، الثمار المجففة، الطحينة، اللوز، الجوز، البذور (ننصح بشرائها مغلفة بشكل مسبق من أماكن معروفة)، </a:t>
            </a:r>
            <a:endParaRPr lang="ar-SY"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7909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الفيتامين </a:t>
            </a:r>
            <a:r>
              <a:rPr lang="en-US" dirty="0" smtClean="0">
                <a:latin typeface="Sakkal Majalla" pitchFamily="2" charset="-78"/>
                <a:cs typeface="Sakkal Majalla" pitchFamily="2" charset="-78"/>
              </a:rPr>
              <a:t>C</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a:bodyPr>
          <a:lstStyle/>
          <a:p>
            <a:pPr marL="0" indent="0">
              <a:buNone/>
            </a:pPr>
            <a:r>
              <a:rPr lang="ar-SY" sz="4000" dirty="0" smtClean="0">
                <a:latin typeface="Sakkal Majalla" pitchFamily="2" charset="-78"/>
                <a:cs typeface="Sakkal Majalla" pitchFamily="2" charset="-78"/>
              </a:rPr>
              <a:t>يساعد فيتامين </a:t>
            </a:r>
            <a:r>
              <a:rPr lang="en-US" sz="4000" dirty="0" smtClean="0">
                <a:latin typeface="Sakkal Majalla" pitchFamily="2" charset="-78"/>
                <a:cs typeface="Sakkal Majalla" pitchFamily="2" charset="-78"/>
              </a:rPr>
              <a:t>C </a:t>
            </a:r>
            <a:r>
              <a:rPr lang="ar-SY" sz="4000" dirty="0" smtClean="0">
                <a:latin typeface="Sakkal Majalla" pitchFamily="2" charset="-78"/>
                <a:cs typeface="Sakkal Majalla" pitchFamily="2" charset="-78"/>
              </a:rPr>
              <a:t>على </a:t>
            </a:r>
            <a:r>
              <a:rPr lang="ar-SY" sz="4000" dirty="0" smtClean="0">
                <a:solidFill>
                  <a:srgbClr val="FF0000"/>
                </a:solidFill>
                <a:latin typeface="Sakkal Majalla" pitchFamily="2" charset="-78"/>
                <a:cs typeface="Sakkal Majalla" pitchFamily="2" charset="-78"/>
              </a:rPr>
              <a:t>امتصاص مكمل الحديد </a:t>
            </a:r>
            <a:r>
              <a:rPr lang="ar-SY" sz="4000" dirty="0" smtClean="0">
                <a:latin typeface="Sakkal Majalla" pitchFamily="2" charset="-78"/>
                <a:cs typeface="Sakkal Majalla" pitchFamily="2" charset="-78"/>
              </a:rPr>
              <a:t>وكذلك على امتصاص الحديد من مصدر نباتي، ولذلك ننصح بتناول مكمل الحديد مع اغذية غنية بفيتامين </a:t>
            </a:r>
            <a:r>
              <a:rPr lang="en-US" sz="4000" dirty="0" smtClean="0">
                <a:latin typeface="Sakkal Majalla" pitchFamily="2" charset="-78"/>
                <a:cs typeface="Sakkal Majalla" pitchFamily="2" charset="-78"/>
              </a:rPr>
              <a:t>C. </a:t>
            </a:r>
            <a:endParaRPr lang="ar-SY" sz="4000" dirty="0" smtClean="0">
              <a:latin typeface="Sakkal Majalla" pitchFamily="2" charset="-78"/>
              <a:cs typeface="Sakkal Majalla" pitchFamily="2" charset="-78"/>
            </a:endParaRPr>
          </a:p>
          <a:p>
            <a:pPr marL="0" indent="0">
              <a:buNone/>
            </a:pPr>
            <a:r>
              <a:rPr lang="ar-SY" sz="4000" dirty="0" smtClean="0">
                <a:latin typeface="Sakkal Majalla" pitchFamily="2" charset="-78"/>
                <a:cs typeface="Sakkal Majalla" pitchFamily="2" charset="-78"/>
              </a:rPr>
              <a:t>أغذية غنية بفيتامين</a:t>
            </a:r>
            <a:r>
              <a:rPr lang="en-US" sz="4000" dirty="0">
                <a:latin typeface="Sakkal Majalla" pitchFamily="2" charset="-78"/>
                <a:cs typeface="Sakkal Majalla" pitchFamily="2" charset="-78"/>
              </a:rPr>
              <a:t> C</a:t>
            </a:r>
            <a:r>
              <a:rPr lang="ar-SY" sz="4000" dirty="0" smtClean="0">
                <a:latin typeface="Sakkal Majalla" pitchFamily="2" charset="-78"/>
                <a:cs typeface="Sakkal Majalla" pitchFamily="2" charset="-78"/>
              </a:rPr>
              <a:t> </a:t>
            </a:r>
            <a:r>
              <a:rPr lang="en-US" sz="4000" dirty="0" smtClean="0">
                <a:latin typeface="Sakkal Majalla" pitchFamily="2" charset="-78"/>
                <a:cs typeface="Sakkal Majalla" pitchFamily="2" charset="-78"/>
              </a:rPr>
              <a:t>: </a:t>
            </a:r>
            <a:r>
              <a:rPr lang="ar-SY" sz="4000" dirty="0" smtClean="0">
                <a:latin typeface="Sakkal Majalla" pitchFamily="2" charset="-78"/>
                <a:cs typeface="Sakkal Majalla" pitchFamily="2" charset="-78"/>
              </a:rPr>
              <a:t>الحمضيات، البندورة، الفلفل، الكيوي، الشمام والقنبيط. </a:t>
            </a:r>
            <a:endParaRPr lang="ar-SY" sz="40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0463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229600" cy="1143000"/>
          </a:xfrm>
        </p:spPr>
        <p:txBody>
          <a:bodyPr/>
          <a:lstStyle/>
          <a:p>
            <a:pPr algn="ctr"/>
            <a:r>
              <a:rPr lang="ar-SY" dirty="0" smtClean="0">
                <a:latin typeface="Sakkal Majalla" pitchFamily="2" charset="-78"/>
                <a:cs typeface="Sakkal Majalla" pitchFamily="2" charset="-78"/>
              </a:rPr>
              <a:t>حمض الفوليك </a:t>
            </a:r>
            <a:r>
              <a:rPr lang="en-US" dirty="0" smtClean="0">
                <a:latin typeface="Sakkal Majalla" pitchFamily="2" charset="-78"/>
                <a:cs typeface="Sakkal Majalla" pitchFamily="2" charset="-78"/>
              </a:rPr>
              <a:t>VIT B9</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a:xfrm>
            <a:off x="107504" y="1124744"/>
            <a:ext cx="8733656" cy="5733256"/>
          </a:xfrm>
        </p:spPr>
        <p:txBody>
          <a:bodyPr>
            <a:noAutofit/>
          </a:bodyPr>
          <a:lstStyle/>
          <a:p>
            <a:r>
              <a:rPr lang="ar-SY" sz="2400" dirty="0" smtClean="0">
                <a:latin typeface="Sakkal Majalla" pitchFamily="2" charset="-78"/>
                <a:cs typeface="Sakkal Majalla" pitchFamily="2" charset="-78"/>
              </a:rPr>
              <a:t>مكمل حمض الفوليك</a:t>
            </a:r>
            <a:endParaRPr lang="ar-SY" sz="2000" dirty="0" smtClean="0">
              <a:latin typeface="Sakkal Majalla" pitchFamily="2" charset="-78"/>
              <a:cs typeface="Sakkal Majalla" pitchFamily="2" charset="-78"/>
            </a:endParaRPr>
          </a:p>
          <a:p>
            <a:r>
              <a:rPr lang="ar-SY" sz="2000" dirty="0" smtClean="0">
                <a:latin typeface="Sakkal Majalla" pitchFamily="2" charset="-78"/>
                <a:cs typeface="Sakkal Majalla" pitchFamily="2" charset="-78"/>
              </a:rPr>
              <a:t>ننصح كل امرأة خلال سنوات الخصوبة بتناول 400 ميكروغرام من حمض الفوليك </a:t>
            </a:r>
            <a:r>
              <a:rPr lang="ar-SY" sz="2000" dirty="0">
                <a:latin typeface="Sakkal Majalla" pitchFamily="2" charset="-78"/>
                <a:cs typeface="Sakkal Majalla" pitchFamily="2" charset="-78"/>
              </a:rPr>
              <a:t>في كل يوم كمكمل </a:t>
            </a:r>
            <a:r>
              <a:rPr lang="ar-SY" sz="2000" dirty="0" smtClean="0">
                <a:latin typeface="Sakkal Majalla" pitchFamily="2" charset="-78"/>
                <a:cs typeface="Sakkal Majalla" pitchFamily="2" charset="-78"/>
              </a:rPr>
              <a:t>غذائي على الأقل شهر قبل الدخول في الحمل.</a:t>
            </a:r>
          </a:p>
          <a:p>
            <a:r>
              <a:rPr lang="ar-SY" sz="2000" dirty="0" smtClean="0">
                <a:latin typeface="Sakkal Majalla" pitchFamily="2" charset="-78"/>
                <a:cs typeface="Sakkal Majalla" pitchFamily="2" charset="-78"/>
              </a:rPr>
              <a:t>استهلاك حمض الفوليك مهم بشكل خاص في الأشهر الثلاثة التي تسبق الحمل وخلال الأشهر الثلاثة الأولى من الحمل، لأنه يحد من </a:t>
            </a:r>
            <a:r>
              <a:rPr lang="ar-SY" sz="2000" dirty="0" smtClean="0">
                <a:solidFill>
                  <a:srgbClr val="FF0000"/>
                </a:solidFill>
                <a:latin typeface="Sakkal Majalla" pitchFamily="2" charset="-78"/>
                <a:cs typeface="Sakkal Majalla" pitchFamily="2" charset="-78"/>
              </a:rPr>
              <a:t>خطورة العاهات في القناة العصبية </a:t>
            </a:r>
            <a:r>
              <a:rPr lang="ar-SY" sz="2000" dirty="0" smtClean="0">
                <a:latin typeface="Sakkal Majalla" pitchFamily="2" charset="-78"/>
                <a:cs typeface="Sakkal Majalla" pitchFamily="2" charset="-78"/>
              </a:rPr>
              <a:t>(</a:t>
            </a:r>
            <a:r>
              <a:rPr lang="en-US" sz="2000" dirty="0" smtClean="0">
                <a:latin typeface="Sakkal Majalla" pitchFamily="2" charset="-78"/>
                <a:cs typeface="Sakkal Majalla" pitchFamily="2" charset="-78"/>
              </a:rPr>
              <a:t>Neural Tube Defect – NTD). </a:t>
            </a:r>
            <a:r>
              <a:rPr lang="ar-SY" sz="2000" dirty="0" smtClean="0">
                <a:latin typeface="Sakkal Majalla" pitchFamily="2" charset="-78"/>
                <a:cs typeface="Sakkal Majalla" pitchFamily="2" charset="-78"/>
              </a:rPr>
              <a:t>حمض الفوليك هو فيتامين من مجموعة </a:t>
            </a:r>
            <a:r>
              <a:rPr lang="en-US" sz="2000" dirty="0" smtClean="0">
                <a:latin typeface="Sakkal Majalla" pitchFamily="2" charset="-78"/>
                <a:cs typeface="Sakkal Majalla" pitchFamily="2" charset="-78"/>
              </a:rPr>
              <a:t>B </a:t>
            </a:r>
            <a:r>
              <a:rPr lang="ar-SY" sz="2000" dirty="0" smtClean="0">
                <a:latin typeface="Sakkal Majalla" pitchFamily="2" charset="-78"/>
                <a:cs typeface="Sakkal Majalla" pitchFamily="2" charset="-78"/>
              </a:rPr>
              <a:t>الضروري لبناء ال - </a:t>
            </a:r>
            <a:r>
              <a:rPr lang="en-US" sz="2000" dirty="0" smtClean="0">
                <a:latin typeface="Sakkal Majalla" pitchFamily="2" charset="-78"/>
                <a:cs typeface="Sakkal Majalla" pitchFamily="2" charset="-78"/>
              </a:rPr>
              <a:t>DNA، </a:t>
            </a:r>
            <a:r>
              <a:rPr lang="ar-SY" sz="2000" dirty="0" smtClean="0">
                <a:latin typeface="Sakkal Majalla" pitchFamily="2" charset="-78"/>
                <a:cs typeface="Sakkal Majalla" pitchFamily="2" charset="-78"/>
              </a:rPr>
              <a:t>وهو مكون أساسي لكل خلية في الجسم. في الأسابيع الأولى من الحمل تتطور أعضاء جسم الجنين بما في ذلك الدماغ. في هذه المرحلة، عيب في بعض الخلايا قد يتطور إلى اعتلال في جهاز كامل. اعتلال في القناة العصبية، التي يتطور منها الدماغ والعمود الفقري، قد يؤدي إلى مرض، عجز دائم وحتى إلى موت الجنين. تنغلق القناة العصبية نحو ثلاثة حتى اربعة أسابيع بعد عملية الإخصاب، ومن هنا تنبع أهمية استهلاك حمض الفوليك قبل الدخول إلى الحمل وخلال الأشهر الثلاثة الأولى من الحمل.</a:t>
            </a:r>
          </a:p>
          <a:p>
            <a:r>
              <a:rPr lang="ar-SY" sz="2000" dirty="0" smtClean="0">
                <a:latin typeface="Sakkal Majalla" pitchFamily="2" charset="-78"/>
                <a:cs typeface="Sakkal Majalla" pitchFamily="2" charset="-78"/>
              </a:rPr>
              <a:t>أثناء الحمل أيضاً، ننصح بمواصلة استهلاك حمض الفوليك لغرض تطور ونمو الجنين بالشكل الملائم وكذلك لمنع فقر الدم لدى المرأة.  </a:t>
            </a:r>
          </a:p>
          <a:p>
            <a:r>
              <a:rPr lang="ar-SY" sz="2000" dirty="0" smtClean="0">
                <a:latin typeface="Sakkal Majalla" pitchFamily="2" charset="-78"/>
                <a:cs typeface="Sakkal Majalla" pitchFamily="2" charset="-78"/>
              </a:rPr>
              <a:t>إضافة إلى مكمل حمض الفوليك ننصح باستهلاك أغذية غنية بحمض الفوليك الطبيعي الموجود في البقوليات، في الحمضيات وفي الخضار خضراء الأوراق.  </a:t>
            </a:r>
          </a:p>
          <a:p>
            <a:r>
              <a:rPr lang="ar-SY" sz="2000" dirty="0" smtClean="0">
                <a:latin typeface="Sakkal Majalla" pitchFamily="2" charset="-78"/>
                <a:cs typeface="Sakkal Majalla" pitchFamily="2" charset="-78"/>
              </a:rPr>
              <a:t>من المهم التشديد: </a:t>
            </a:r>
            <a:r>
              <a:rPr lang="ar-SY" sz="2000" dirty="0" err="1" smtClean="0">
                <a:latin typeface="Sakkal Majalla" pitchFamily="2" charset="-78"/>
                <a:cs typeface="Sakkal Majalla" pitchFamily="2" charset="-78"/>
              </a:rPr>
              <a:t>الفولات</a:t>
            </a:r>
            <a:r>
              <a:rPr lang="ar-SY" sz="2000" dirty="0" smtClean="0">
                <a:latin typeface="Sakkal Majalla" pitchFamily="2" charset="-78"/>
                <a:cs typeface="Sakkal Majalla" pitchFamily="2" charset="-78"/>
              </a:rPr>
              <a:t> الطبيعي لا يلبي الاحت</a:t>
            </a:r>
            <a:r>
              <a:rPr lang="ar-SY" sz="2400" dirty="0" smtClean="0">
                <a:latin typeface="Sakkal Majalla" pitchFamily="2" charset="-78"/>
                <a:cs typeface="Sakkal Majalla" pitchFamily="2" charset="-78"/>
              </a:rPr>
              <a:t>ياجات قبيل الحمل وأثناء الحمل، ولذلك هناك حاجة لحمض الفوليك كمكمل غذائي. </a:t>
            </a:r>
            <a:endParaRPr lang="ar-SY" sz="24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494" y="6165304"/>
            <a:ext cx="3230563" cy="819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5815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الألياف الغذائية</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a:bodyPr>
          <a:lstStyle/>
          <a:p>
            <a:r>
              <a:rPr lang="ar-SY" sz="3600" dirty="0" smtClean="0">
                <a:latin typeface="Sakkal Majalla" pitchFamily="2" charset="-78"/>
                <a:cs typeface="Sakkal Majalla" pitchFamily="2" charset="-78"/>
              </a:rPr>
              <a:t>تعاني بعض النساء خلال فترة الحمل من الإمساك. </a:t>
            </a:r>
          </a:p>
          <a:p>
            <a:r>
              <a:rPr lang="ar-SY" sz="3600" dirty="0" smtClean="0">
                <a:latin typeface="Sakkal Majalla" pitchFamily="2" charset="-78"/>
                <a:cs typeface="Sakkal Majalla" pitchFamily="2" charset="-78"/>
              </a:rPr>
              <a:t>يساهم استهلاك الألياف الغذائية (مع شرب الماء بشكل كافي) في </a:t>
            </a:r>
            <a:r>
              <a:rPr lang="ar-SY" sz="3600" dirty="0" smtClean="0">
                <a:solidFill>
                  <a:srgbClr val="FF0000"/>
                </a:solidFill>
                <a:latin typeface="Sakkal Majalla" pitchFamily="2" charset="-78"/>
                <a:cs typeface="Sakkal Majalla" pitchFamily="2" charset="-78"/>
              </a:rPr>
              <a:t>تنظيم عمل الجهاز الهضمي </a:t>
            </a:r>
            <a:r>
              <a:rPr lang="ar-SY" sz="3600" dirty="0" smtClean="0">
                <a:latin typeface="Sakkal Majalla" pitchFamily="2" charset="-78"/>
                <a:cs typeface="Sakkal Majalla" pitchFamily="2" charset="-78"/>
              </a:rPr>
              <a:t>و يقي من الأمراض المزمنة. </a:t>
            </a:r>
          </a:p>
          <a:p>
            <a:r>
              <a:rPr lang="ar-SY" sz="3600" dirty="0" smtClean="0">
                <a:latin typeface="Sakkal Majalla" pitchFamily="2" charset="-78"/>
                <a:cs typeface="Sakkal Majalla" pitchFamily="2" charset="-78"/>
              </a:rPr>
              <a:t>المصادر الرئيسية للألياف : الحبوب الكاملة (مثل، الشوفان والخبز من حبوب كاملة)، البقوليات، الخضار و الفواكه.  </a:t>
            </a:r>
          </a:p>
          <a:p>
            <a:r>
              <a:rPr lang="ar-SY" sz="3600" dirty="0" smtClean="0">
                <a:latin typeface="Sakkal Majalla" pitchFamily="2" charset="-78"/>
                <a:cs typeface="Sakkal Majalla" pitchFamily="2" charset="-78"/>
              </a:rPr>
              <a:t>ننصح بتناول أغذية تحوي أليافاً غذائية في كل وجبة.</a:t>
            </a:r>
            <a:endParaRPr lang="ar-SY" sz="36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9331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الماء</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a:bodyPr>
          <a:lstStyle/>
          <a:p>
            <a:r>
              <a:rPr lang="ar-SY" sz="3200" dirty="0" smtClean="0">
                <a:latin typeface="Sakkal Majalla" pitchFamily="2" charset="-78"/>
                <a:cs typeface="Sakkal Majalla" pitchFamily="2" charset="-78"/>
              </a:rPr>
              <a:t>يجب الحرص على شرب كمية كافية من الماء طوال فترة الحمل. </a:t>
            </a:r>
          </a:p>
          <a:p>
            <a:r>
              <a:rPr lang="ar-SY" sz="3200" dirty="0" smtClean="0">
                <a:latin typeface="Sakkal Majalla" pitchFamily="2" charset="-78"/>
                <a:cs typeface="Sakkal Majalla" pitchFamily="2" charset="-78"/>
              </a:rPr>
              <a:t>يساهم شرب الماء بكميات كافية ( حوالي لترين يومياً على الأقل ) بمنع التجفاف و التقليل من خطورة </a:t>
            </a:r>
            <a:r>
              <a:rPr lang="ar-SY" sz="3200" dirty="0" smtClean="0">
                <a:solidFill>
                  <a:srgbClr val="FF0000"/>
                </a:solidFill>
                <a:latin typeface="Sakkal Majalla" pitchFamily="2" charset="-78"/>
                <a:cs typeface="Sakkal Majalla" pitchFamily="2" charset="-78"/>
              </a:rPr>
              <a:t>تطور مخاض مبكر.</a:t>
            </a:r>
          </a:p>
          <a:p>
            <a:r>
              <a:rPr lang="ar-SY" sz="3200" dirty="0" smtClean="0">
                <a:latin typeface="Sakkal Majalla" pitchFamily="2" charset="-78"/>
                <a:cs typeface="Sakkal Majalla" pitchFamily="2" charset="-78"/>
              </a:rPr>
              <a:t>ننصح بشرب الماء خلال الوجبات وبينها. </a:t>
            </a:r>
          </a:p>
          <a:p>
            <a:r>
              <a:rPr lang="ar-SY" sz="3200" dirty="0" smtClean="0">
                <a:latin typeface="Sakkal Majalla" pitchFamily="2" charset="-78"/>
                <a:cs typeface="Sakkal Majalla" pitchFamily="2" charset="-78"/>
              </a:rPr>
              <a:t>كمية الماء المحبذة تتغير من امرأة لأخرى وتتأثر بمستوى النشاط البدني وبظروف البيئة. </a:t>
            </a:r>
          </a:p>
          <a:p>
            <a:r>
              <a:rPr lang="ar-SY" sz="3200" dirty="0" smtClean="0">
                <a:latin typeface="Sakkal Majalla" pitchFamily="2" charset="-78"/>
                <a:cs typeface="Sakkal Majalla" pitchFamily="2" charset="-78"/>
              </a:rPr>
              <a:t>يعتبر لون البول الفاتح مقياس جيد للاستهلاك المناسب للماء. </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75353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الخضار و الفواكه</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Autofit/>
          </a:bodyPr>
          <a:lstStyle/>
          <a:p>
            <a:r>
              <a:rPr lang="ar-SY" sz="3200" dirty="0" smtClean="0">
                <a:latin typeface="Sakkal Majalla" pitchFamily="2" charset="-78"/>
                <a:cs typeface="Sakkal Majalla" pitchFamily="2" charset="-78"/>
              </a:rPr>
              <a:t>ننصح بالاستهلاك اليومي للفواكه والخضار بشكل عام وخلال الحمل بشكل خاص.</a:t>
            </a:r>
          </a:p>
          <a:p>
            <a:r>
              <a:rPr lang="ar-SY" sz="3200" dirty="0" smtClean="0">
                <a:latin typeface="Sakkal Majalla" pitchFamily="2" charset="-78"/>
                <a:cs typeface="Sakkal Majalla" pitchFamily="2" charset="-78"/>
              </a:rPr>
              <a:t>ننصح بالحرص على الغسل الجيد للفواكه والخضار بمياه جارية قبل تناولها.</a:t>
            </a:r>
          </a:p>
          <a:p>
            <a:r>
              <a:rPr lang="ar-SY" sz="3200" dirty="0" smtClean="0">
                <a:latin typeface="Sakkal Majalla" pitchFamily="2" charset="-78"/>
                <a:cs typeface="Sakkal Majalla" pitchFamily="2" charset="-78"/>
              </a:rPr>
              <a:t>يجب تجنب تناول الخضار و الفواكه الحاوية على مناطق متعفنة.</a:t>
            </a:r>
          </a:p>
          <a:p>
            <a:r>
              <a:rPr lang="ar-SY" sz="3200" dirty="0" smtClean="0">
                <a:latin typeface="Sakkal Majalla" pitchFamily="2" charset="-78"/>
                <a:cs typeface="Sakkal Majalla" pitchFamily="2" charset="-78"/>
              </a:rPr>
              <a:t>ننصح بالحرص على تناول السلطات الطازجة التي أعدت قبيل وقت تناول الطعام.</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2853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endParaRPr lang="ar-SY" dirty="0" smtClean="0"/>
          </a:p>
          <a:p>
            <a:endParaRPr lang="ar-SY" dirty="0"/>
          </a:p>
          <a:p>
            <a:r>
              <a:rPr lang="ar-SY" sz="2800" dirty="0" smtClean="0">
                <a:solidFill>
                  <a:srgbClr val="FF0000"/>
                </a:solidFill>
                <a:latin typeface="Sakkal Majalla" pitchFamily="2" charset="-78"/>
                <a:cs typeface="Sakkal Majalla" pitchFamily="2" charset="-78"/>
              </a:rPr>
              <a:t>التغذية الحكيمة </a:t>
            </a:r>
            <a:r>
              <a:rPr lang="ar-SY" sz="2800" dirty="0" smtClean="0">
                <a:latin typeface="Sakkal Majalla" pitchFamily="2" charset="-78"/>
                <a:cs typeface="Sakkal Majalla" pitchFamily="2" charset="-78"/>
              </a:rPr>
              <a:t>هي الأساس للحياة الصحية والمتوازنة و بشكل خاص خلال فترة الحمل حيث يحدث نمو بالجسم مع تطور الجنين كما تتطور أنسجة الرحم والمشيمة و يتعزز الجريان الدموي. </a:t>
            </a:r>
          </a:p>
          <a:p>
            <a:endParaRPr lang="ar-SY" sz="2800" dirty="0">
              <a:latin typeface="Sakkal Majalla" pitchFamily="2" charset="-78"/>
              <a:cs typeface="Sakkal Majalla" pitchFamily="2" charset="-78"/>
            </a:endParaRPr>
          </a:p>
          <a:p>
            <a:endParaRPr lang="ar-SY" sz="2800" dirty="0" smtClean="0">
              <a:latin typeface="Sakkal Majalla" pitchFamily="2" charset="-78"/>
              <a:cs typeface="Sakkal Majalla" pitchFamily="2" charset="-78"/>
            </a:endParaRPr>
          </a:p>
          <a:p>
            <a:r>
              <a:rPr lang="ar-SY" sz="2800" dirty="0" smtClean="0">
                <a:solidFill>
                  <a:srgbClr val="FF0000"/>
                </a:solidFill>
                <a:latin typeface="Sakkal Majalla" pitchFamily="2" charset="-78"/>
                <a:cs typeface="Sakkal Majalla" pitchFamily="2" charset="-78"/>
              </a:rPr>
              <a:t>الارتفاع الملائم في الوزن </a:t>
            </a:r>
            <a:r>
              <a:rPr lang="ar-SY" sz="2800" dirty="0" smtClean="0">
                <a:latin typeface="Sakkal Majalla" pitchFamily="2" charset="-78"/>
                <a:cs typeface="Sakkal Majalla" pitchFamily="2" charset="-78"/>
              </a:rPr>
              <a:t>يفيد صحة المرأة وصحة الجنين، و يحد من مخاطر حدوث الاختلاطات خلال الولادة و بعدها كما يساهم بإنجاب مولود ذو صحة جيدة. </a:t>
            </a:r>
            <a:endParaRPr lang="ar-SY" sz="28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3367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0648"/>
            <a:ext cx="9144000" cy="1143000"/>
          </a:xfrm>
        </p:spPr>
        <p:txBody>
          <a:bodyPr>
            <a:noAutofit/>
          </a:bodyPr>
          <a:lstStyle/>
          <a:p>
            <a:pPr algn="ctr"/>
            <a:r>
              <a:rPr lang="ar-SY" sz="4000" dirty="0" smtClean="0">
                <a:latin typeface="Sakkal Majalla" pitchFamily="2" charset="-78"/>
                <a:cs typeface="Sakkal Majalla" pitchFamily="2" charset="-78"/>
              </a:rPr>
              <a:t>الغذاء الفقير </a:t>
            </a:r>
            <a:r>
              <a:rPr lang="ar-SY" sz="4000" dirty="0" smtClean="0">
                <a:latin typeface="Sakkal Majalla" pitchFamily="2" charset="-78"/>
                <a:cs typeface="Sakkal Majalla" pitchFamily="2" charset="-78"/>
              </a:rPr>
              <a:t>بالدسم </a:t>
            </a:r>
            <a:r>
              <a:rPr lang="ar-SY" sz="4000" dirty="0" smtClean="0">
                <a:latin typeface="Sakkal Majalla" pitchFamily="2" charset="-78"/>
                <a:cs typeface="Sakkal Majalla" pitchFamily="2" charset="-78"/>
              </a:rPr>
              <a:t>المشبعة و منخفض الكولسترول</a:t>
            </a:r>
            <a:endParaRPr lang="ar-SY" sz="4000" dirty="0">
              <a:latin typeface="Sakkal Majalla" pitchFamily="2" charset="-78"/>
              <a:cs typeface="Sakkal Majalla" pitchFamily="2" charset="-78"/>
            </a:endParaRPr>
          </a:p>
        </p:txBody>
      </p:sp>
      <p:sp>
        <p:nvSpPr>
          <p:cNvPr id="3" name="عنصر نائب للمحتوى 2"/>
          <p:cNvSpPr>
            <a:spLocks noGrp="1"/>
          </p:cNvSpPr>
          <p:nvPr>
            <p:ph idx="1"/>
          </p:nvPr>
        </p:nvSpPr>
        <p:spPr>
          <a:xfrm>
            <a:off x="467544" y="1628800"/>
            <a:ext cx="8229600" cy="4389120"/>
          </a:xfrm>
        </p:spPr>
        <p:txBody>
          <a:bodyPr>
            <a:normAutofit lnSpcReduction="10000"/>
          </a:bodyPr>
          <a:lstStyle/>
          <a:p>
            <a:r>
              <a:rPr lang="ar-SY" sz="3200" dirty="0" smtClean="0">
                <a:latin typeface="Sakkal Majalla" pitchFamily="2" charset="-78"/>
                <a:cs typeface="Sakkal Majalla" pitchFamily="2" charset="-78"/>
              </a:rPr>
              <a:t>ترتفع مستويات الكوليسترول خلال الحمل بشكل طبيعي و لذلك ننصح بملاءمة التغذية للتأكد من عدم ارتفاعها أكثر من اللازم.</a:t>
            </a:r>
          </a:p>
          <a:p>
            <a:r>
              <a:rPr lang="ar-SY" sz="3200" dirty="0" smtClean="0">
                <a:latin typeface="Sakkal Majalla" pitchFamily="2" charset="-78"/>
                <a:cs typeface="Sakkal Majalla" pitchFamily="2" charset="-78"/>
              </a:rPr>
              <a:t>يجب تفضيل الأغذية </a:t>
            </a:r>
            <a:r>
              <a:rPr lang="ar-SY" sz="3200" dirty="0" err="1" smtClean="0">
                <a:latin typeface="Sakkal Majalla" pitchFamily="2" charset="-78"/>
                <a:cs typeface="Sakkal Majalla" pitchFamily="2" charset="-78"/>
              </a:rPr>
              <a:t>قليلةالدسم</a:t>
            </a:r>
            <a:r>
              <a:rPr lang="ar-SY" sz="3200" dirty="0" smtClean="0">
                <a:latin typeface="Sakkal Majalla" pitchFamily="2" charset="-78"/>
                <a:cs typeface="Sakkal Majalla" pitchFamily="2" charset="-78"/>
              </a:rPr>
              <a:t> المشبعة وقليلة الكوليسترول، مثل الحليب الحاوي على دسم بنسبة  1% ، منتجات الألبان الحاوية على دسم بنسبة 5% على الأكثر ، لحم البقر قليل </a:t>
            </a:r>
            <a:r>
              <a:rPr lang="ar-SY" sz="3200" dirty="0">
                <a:latin typeface="Sakkal Majalla" pitchFamily="2" charset="-78"/>
                <a:cs typeface="Sakkal Majalla" pitchFamily="2" charset="-78"/>
              </a:rPr>
              <a:t>الدسم</a:t>
            </a:r>
            <a:endParaRPr lang="ar-SY" sz="3200" dirty="0" smtClean="0">
              <a:latin typeface="Sakkal Majalla" pitchFamily="2" charset="-78"/>
              <a:cs typeface="Sakkal Majalla" pitchFamily="2" charset="-78"/>
            </a:endParaRPr>
          </a:p>
          <a:p>
            <a:r>
              <a:rPr lang="ar-SY" sz="3200" dirty="0" smtClean="0">
                <a:latin typeface="Sakkal Majalla" pitchFamily="2" charset="-78"/>
                <a:cs typeface="Sakkal Majalla" pitchFamily="2" charset="-78"/>
              </a:rPr>
              <a:t>يمكن استبدال بعض وجبات اللحوم بوجبات نباتية، مثل دمج بقوليات (عدس، حمص، لوبياء) مع حبوب (قمح ، برغل ، حنطة سوداء ، أرز كامل). </a:t>
            </a:r>
          </a:p>
          <a:p>
            <a:r>
              <a:rPr lang="ar-SY" sz="3200" dirty="0" smtClean="0">
                <a:latin typeface="Sakkal Majalla" pitchFamily="2" charset="-78"/>
                <a:cs typeface="Sakkal Majalla" pitchFamily="2" charset="-78"/>
              </a:rPr>
              <a:t>يعتبر الطهي عبر الماء أو البخار أفضل من القلي.</a:t>
            </a:r>
          </a:p>
          <a:p>
            <a:endParaRPr lang="ar-SY"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2424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9144000" cy="5631904"/>
          </a:xfrm>
        </p:spPr>
        <p:txBody>
          <a:bodyPr>
            <a:normAutofit/>
          </a:bodyPr>
          <a:lstStyle/>
          <a:p>
            <a:r>
              <a:rPr lang="ar-SY" sz="4000" dirty="0" smtClean="0">
                <a:latin typeface="Sakkal Majalla" pitchFamily="2" charset="-78"/>
                <a:cs typeface="Sakkal Majalla" pitchFamily="2" charset="-78"/>
              </a:rPr>
              <a:t>يجب الابتعاد عن تناول الأغذية الحاوية على دسم </a:t>
            </a:r>
            <a:r>
              <a:rPr lang="ar-SY" sz="4000" dirty="0" err="1" smtClean="0">
                <a:latin typeface="Sakkal Majalla" pitchFamily="2" charset="-78"/>
                <a:cs typeface="Sakkal Majalla" pitchFamily="2" charset="-78"/>
              </a:rPr>
              <a:t>ترانس</a:t>
            </a:r>
            <a:r>
              <a:rPr lang="ar-SY" sz="4000" dirty="0" smtClean="0">
                <a:latin typeface="Sakkal Majalla" pitchFamily="2" charset="-78"/>
                <a:cs typeface="Sakkal Majalla" pitchFamily="2" charset="-78"/>
              </a:rPr>
              <a:t> كالمعجنات ، المقرمشات ، البسكويت ، الطعام الجاهز ( الوجبات السريعة ) ، المأكولات المقلية.</a:t>
            </a:r>
          </a:p>
          <a:p>
            <a:r>
              <a:rPr lang="ar-SY" sz="4000" dirty="0" smtClean="0">
                <a:latin typeface="Sakkal Majalla" pitchFamily="2" charset="-78"/>
                <a:cs typeface="Sakkal Majalla" pitchFamily="2" charset="-78"/>
              </a:rPr>
              <a:t>من الناحية الصحية فإنه لا يُعلم حتى اليوم أي فائدة من تناول هذا النوع من الدسم، بل على العكس فإن كل المُؤشرات العلمية الطبية تتحدث عن </a:t>
            </a:r>
            <a:r>
              <a:rPr lang="ar-SY" sz="4000" dirty="0" err="1" smtClean="0">
                <a:latin typeface="Sakkal Majalla" pitchFamily="2" charset="-78"/>
                <a:cs typeface="Sakkal Majalla" pitchFamily="2" charset="-78"/>
              </a:rPr>
              <a:t>مضارها</a:t>
            </a:r>
            <a:r>
              <a:rPr lang="ar-SY" sz="4000" dirty="0" smtClean="0">
                <a:latin typeface="Sakkal Majalla" pitchFamily="2" charset="-78"/>
                <a:cs typeface="Sakkal Majalla" pitchFamily="2" charset="-78"/>
              </a:rPr>
              <a:t> على صحة الإنسان فهي ترفع من تركيز الـ </a:t>
            </a:r>
            <a:r>
              <a:rPr lang="en-US" sz="4000" dirty="0" smtClean="0">
                <a:latin typeface="Sakkal Majalla" pitchFamily="2" charset="-78"/>
                <a:cs typeface="Sakkal Majalla" pitchFamily="2" charset="-78"/>
              </a:rPr>
              <a:t>LDL</a:t>
            </a:r>
            <a:r>
              <a:rPr lang="ar-SY" sz="4000" dirty="0" smtClean="0">
                <a:latin typeface="Sakkal Majalla" pitchFamily="2" charset="-78"/>
                <a:cs typeface="Sakkal Majalla" pitchFamily="2" charset="-78"/>
              </a:rPr>
              <a:t> و تزيد من خطر حدوث الجلطات القلبية و تصلب الشرايين .</a:t>
            </a:r>
          </a:p>
          <a:p>
            <a:pPr marL="0" indent="0">
              <a:buNone/>
            </a:pPr>
            <a:endParaRPr lang="ar-SY"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59828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r>
              <a:rPr lang="ar-SY" sz="11500" dirty="0" smtClean="0">
                <a:latin typeface="Sakkal Majalla" pitchFamily="2" charset="-78"/>
                <a:cs typeface="Sakkal Majalla" pitchFamily="2" charset="-78"/>
              </a:rPr>
              <a:t>شكرا </a:t>
            </a:r>
            <a:r>
              <a:rPr lang="ar-SY" sz="11500" dirty="0" err="1" smtClean="0">
                <a:latin typeface="Sakkal Majalla" pitchFamily="2" charset="-78"/>
                <a:cs typeface="Sakkal Majalla" pitchFamily="2" charset="-78"/>
              </a:rPr>
              <a:t>لاصغائكم</a:t>
            </a:r>
            <a:r>
              <a:rPr lang="ar-SY" sz="11500" dirty="0" smtClean="0">
                <a:latin typeface="Sakkal Majalla" pitchFamily="2" charset="-78"/>
                <a:cs typeface="Sakkal Majalla" pitchFamily="2" charset="-78"/>
              </a:rPr>
              <a:t> </a:t>
            </a:r>
            <a:endParaRPr lang="ar-SY" sz="11500" dirty="0">
              <a:latin typeface="Sakkal Majalla" pitchFamily="2" charset="-78"/>
              <a:cs typeface="Sakkal Majalla" pitchFamily="2" charset="-78"/>
            </a:endParaRPr>
          </a:p>
        </p:txBody>
      </p:sp>
    </p:spTree>
    <p:extLst>
      <p:ext uri="{BB962C8B-B14F-4D97-AF65-F5344CB8AC3E}">
        <p14:creationId xmlns:p14="http://schemas.microsoft.com/office/powerpoint/2010/main" val="1020879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Y" dirty="0" smtClean="0"/>
              <a:t/>
            </a:r>
            <a:br>
              <a:rPr lang="ar-SY" dirty="0" smtClean="0"/>
            </a:br>
            <a:r>
              <a:rPr lang="ar-SY" dirty="0" smtClean="0"/>
              <a:t/>
            </a:r>
            <a:br>
              <a:rPr lang="ar-SY" dirty="0" smtClean="0"/>
            </a:br>
            <a:r>
              <a:rPr lang="ar-SY" dirty="0"/>
              <a:t/>
            </a:r>
            <a:br>
              <a:rPr lang="ar-SY" dirty="0"/>
            </a:br>
            <a:r>
              <a:rPr lang="ar-SY" dirty="0" smtClean="0"/>
              <a:t/>
            </a:r>
            <a:br>
              <a:rPr lang="ar-SY" dirty="0" smtClean="0"/>
            </a:br>
            <a:r>
              <a:rPr lang="ar-SY" dirty="0"/>
              <a:t/>
            </a:r>
            <a:br>
              <a:rPr lang="ar-SY" dirty="0"/>
            </a:br>
            <a:r>
              <a:rPr lang="ar-SY" dirty="0" smtClean="0"/>
              <a:t/>
            </a:r>
            <a:br>
              <a:rPr lang="ar-SY" dirty="0" smtClean="0"/>
            </a:br>
            <a:r>
              <a:rPr lang="ar-SY" dirty="0" smtClean="0"/>
              <a:t/>
            </a:r>
            <a:br>
              <a:rPr lang="ar-SY" dirty="0" smtClean="0"/>
            </a:br>
            <a:r>
              <a:rPr lang="ar-SY" dirty="0"/>
              <a:t/>
            </a:r>
            <a:br>
              <a:rPr lang="ar-SY" dirty="0"/>
            </a:br>
            <a:r>
              <a:rPr lang="ar-SY" sz="5300" dirty="0" smtClean="0">
                <a:latin typeface="Sakkal Majalla" pitchFamily="2" charset="-78"/>
                <a:cs typeface="Sakkal Majalla" pitchFamily="2" charset="-78"/>
              </a:rPr>
              <a:t>زيادة العناية بالغذاء أثناء فترة الحمل</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a:bodyPr>
          <a:lstStyle/>
          <a:p>
            <a:r>
              <a:rPr lang="ar-SY" sz="3200" dirty="0" smtClean="0">
                <a:latin typeface="Sakkal Majalla" pitchFamily="2" charset="-78"/>
                <a:cs typeface="Sakkal Majalla" pitchFamily="2" charset="-78"/>
              </a:rPr>
              <a:t>حالات الحمل </a:t>
            </a:r>
            <a:r>
              <a:rPr lang="ar-SY" sz="3200" dirty="0" smtClean="0">
                <a:solidFill>
                  <a:srgbClr val="FF0000"/>
                </a:solidFill>
                <a:latin typeface="Sakkal Majalla" pitchFamily="2" charset="-78"/>
                <a:cs typeface="Sakkal Majalla" pitchFamily="2" charset="-78"/>
              </a:rPr>
              <a:t>قبل سن 17 أو بعد عمر 35 سنة.</a:t>
            </a:r>
          </a:p>
          <a:p>
            <a:r>
              <a:rPr lang="ar-SY" sz="3200" dirty="0" smtClean="0">
                <a:latin typeface="Sakkal Majalla" pitchFamily="2" charset="-78"/>
                <a:cs typeface="Sakkal Majalla" pitchFamily="2" charset="-78"/>
              </a:rPr>
              <a:t>الحالات التي تعاني من </a:t>
            </a:r>
            <a:r>
              <a:rPr lang="ar-SY" sz="3200" dirty="0" smtClean="0">
                <a:solidFill>
                  <a:srgbClr val="FF0000"/>
                </a:solidFill>
                <a:latin typeface="Sakkal Majalla" pitchFamily="2" charset="-78"/>
                <a:cs typeface="Sakkal Majalla" pitchFamily="2" charset="-78"/>
              </a:rPr>
              <a:t>سوء التغذية عند بدء الحمل</a:t>
            </a:r>
          </a:p>
          <a:p>
            <a:r>
              <a:rPr lang="ar-SY" sz="3200" dirty="0" smtClean="0">
                <a:solidFill>
                  <a:srgbClr val="FF0000"/>
                </a:solidFill>
                <a:latin typeface="Sakkal Majalla" pitchFamily="2" charset="-78"/>
                <a:cs typeface="Sakkal Majalla" pitchFamily="2" charset="-78"/>
              </a:rPr>
              <a:t>تقارب الحمول</a:t>
            </a:r>
          </a:p>
          <a:p>
            <a:r>
              <a:rPr lang="ar-SY" sz="3200" dirty="0" smtClean="0">
                <a:solidFill>
                  <a:srgbClr val="FF0000"/>
                </a:solidFill>
                <a:latin typeface="Sakkal Majalla" pitchFamily="2" charset="-78"/>
                <a:cs typeface="Sakkal Majalla" pitchFamily="2" charset="-78"/>
              </a:rPr>
              <a:t>حالات البدانة </a:t>
            </a:r>
            <a:endParaRPr lang="ar-SY" sz="3200" dirty="0" smtClean="0">
              <a:solidFill>
                <a:srgbClr val="FF0000"/>
              </a:solidFill>
              <a:latin typeface="Sakkal Majalla" pitchFamily="2" charset="-78"/>
              <a:cs typeface="Sakkal Majalla" pitchFamily="2" charset="-78"/>
            </a:endParaRPr>
          </a:p>
          <a:p>
            <a:r>
              <a:rPr lang="ar-SY" sz="3200" dirty="0" err="1" smtClean="0">
                <a:solidFill>
                  <a:srgbClr val="FF0000"/>
                </a:solidFill>
                <a:latin typeface="Sakkal Majalla" pitchFamily="2" charset="-78"/>
                <a:cs typeface="Sakkal Majalla" pitchFamily="2" charset="-78"/>
              </a:rPr>
              <a:t>الخروسات</a:t>
            </a:r>
            <a:endParaRPr lang="ar-SY" sz="3200" dirty="0" smtClean="0">
              <a:solidFill>
                <a:srgbClr val="FF0000"/>
              </a:solidFill>
              <a:latin typeface="Sakkal Majalla" pitchFamily="2" charset="-78"/>
              <a:cs typeface="Sakkal Majalla" pitchFamily="2" charset="-78"/>
            </a:endParaRPr>
          </a:p>
          <a:p>
            <a:r>
              <a:rPr lang="ar-SY" sz="3200" dirty="0" smtClean="0">
                <a:latin typeface="Sakkal Majalla" pitchFamily="2" charset="-78"/>
                <a:cs typeface="Sakkal Majalla" pitchFamily="2" charset="-78"/>
              </a:rPr>
              <a:t>الحالات التي تتضمن بقصتها المرضية </a:t>
            </a:r>
            <a:r>
              <a:rPr lang="ar-SY" sz="3200" dirty="0" smtClean="0">
                <a:solidFill>
                  <a:srgbClr val="FF0000"/>
                </a:solidFill>
                <a:latin typeface="Sakkal Majalla" pitchFamily="2" charset="-78"/>
                <a:cs typeface="Sakkal Majalla" pitchFamily="2" charset="-78"/>
              </a:rPr>
              <a:t>وفيات حول الولادة</a:t>
            </a:r>
          </a:p>
          <a:p>
            <a:endParaRPr lang="ar-SY"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2074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مشعر كتلة الجسم </a:t>
            </a:r>
            <a:r>
              <a:rPr lang="en-US" dirty="0" smtClean="0">
                <a:latin typeface="Sakkal Majalla" pitchFamily="2" charset="-78"/>
                <a:cs typeface="Sakkal Majalla" pitchFamily="2" charset="-78"/>
              </a:rPr>
              <a:t>BMI </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a:bodyPr>
          <a:lstStyle/>
          <a:p>
            <a:pPr>
              <a:lnSpc>
                <a:spcPct val="115000"/>
              </a:lnSpc>
              <a:spcAft>
                <a:spcPts val="1000"/>
              </a:spcAft>
            </a:pPr>
            <a:r>
              <a:rPr lang="ar-SY" dirty="0" smtClean="0">
                <a:latin typeface="Sakkal Majalla" pitchFamily="2" charset="-78"/>
                <a:ea typeface="Calibri"/>
                <a:cs typeface="Sakkal Majalla" pitchFamily="2" charset="-78"/>
              </a:rPr>
              <a:t>مصطلح مستخدم في </a:t>
            </a:r>
            <a:r>
              <a:rPr lang="ar-SY" dirty="0">
                <a:latin typeface="Sakkal Majalla" pitchFamily="2" charset="-78"/>
                <a:ea typeface="Calibri"/>
                <a:cs typeface="Sakkal Majalla" pitchFamily="2" charset="-78"/>
              </a:rPr>
              <a:t>العناية </a:t>
            </a:r>
            <a:r>
              <a:rPr lang="ar-SY" dirty="0" smtClean="0">
                <a:latin typeface="Sakkal Majalla" pitchFamily="2" charset="-78"/>
                <a:ea typeface="Calibri"/>
                <a:cs typeface="Sakkal Majalla" pitchFamily="2" charset="-78"/>
              </a:rPr>
              <a:t>الصحية يسمح بتقدير كمية الشحوم بالجسم و يقيس مستوى البدانة عند الشخص . </a:t>
            </a:r>
          </a:p>
          <a:p>
            <a:pPr>
              <a:lnSpc>
                <a:spcPct val="115000"/>
              </a:lnSpc>
              <a:spcAft>
                <a:spcPts val="1000"/>
              </a:spcAft>
            </a:pPr>
            <a:r>
              <a:rPr lang="en-US" dirty="0" smtClean="0">
                <a:latin typeface="Sakkal Majalla" pitchFamily="2" charset="-78"/>
                <a:ea typeface="Calibri"/>
                <a:cs typeface="Sakkal Majalla" pitchFamily="2" charset="-78"/>
              </a:rPr>
              <a:t>BMI</a:t>
            </a:r>
            <a:r>
              <a:rPr lang="ar-SY" dirty="0" smtClean="0">
                <a:latin typeface="Sakkal Majalla" pitchFamily="2" charset="-78"/>
                <a:ea typeface="Calibri"/>
                <a:cs typeface="Sakkal Majalla" pitchFamily="2" charset="-78"/>
              </a:rPr>
              <a:t> </a:t>
            </a:r>
            <a:r>
              <a:rPr lang="ar-SY" dirty="0">
                <a:latin typeface="Sakkal Majalla" pitchFamily="2" charset="-78"/>
                <a:ea typeface="Calibri"/>
                <a:cs typeface="Sakkal Majalla" pitchFamily="2" charset="-78"/>
              </a:rPr>
              <a:t>=الوزن(بالكيلوغرام)\ مربع الطول(بالمتر). </a:t>
            </a:r>
            <a:endParaRPr lang="ar-SY" dirty="0" smtClean="0">
              <a:latin typeface="Sakkal Majalla" pitchFamily="2" charset="-78"/>
              <a:ea typeface="Calibri"/>
              <a:cs typeface="Sakkal Majalla" pitchFamily="2" charset="-78"/>
            </a:endParaRPr>
          </a:p>
          <a:p>
            <a:pPr>
              <a:lnSpc>
                <a:spcPct val="115000"/>
              </a:lnSpc>
              <a:spcAft>
                <a:spcPts val="1000"/>
              </a:spcAft>
            </a:pPr>
            <a:r>
              <a:rPr lang="ar-SY" dirty="0" smtClean="0">
                <a:latin typeface="Sakkal Majalla" pitchFamily="2" charset="-78"/>
                <a:ea typeface="Calibri"/>
                <a:cs typeface="Sakkal Majalla" pitchFamily="2" charset="-78"/>
              </a:rPr>
              <a:t>يتراوح </a:t>
            </a:r>
            <a:r>
              <a:rPr lang="en-US" dirty="0" smtClean="0">
                <a:latin typeface="Sakkal Majalla" pitchFamily="2" charset="-78"/>
                <a:ea typeface="Calibri"/>
                <a:cs typeface="Sakkal Majalla" pitchFamily="2" charset="-78"/>
              </a:rPr>
              <a:t>BMI</a:t>
            </a:r>
            <a:r>
              <a:rPr lang="ar-SY" dirty="0" smtClean="0">
                <a:latin typeface="Sakkal Majalla" pitchFamily="2" charset="-78"/>
                <a:ea typeface="Calibri"/>
                <a:cs typeface="Sakkal Majalla" pitchFamily="2" charset="-78"/>
              </a:rPr>
              <a:t> الشخص الطبيعي بين (18.5-24.9).</a:t>
            </a:r>
          </a:p>
          <a:p>
            <a:pPr>
              <a:lnSpc>
                <a:spcPct val="115000"/>
              </a:lnSpc>
              <a:spcAft>
                <a:spcPts val="1000"/>
              </a:spcAft>
            </a:pPr>
            <a:r>
              <a:rPr lang="ar-SY" dirty="0" smtClean="0">
                <a:latin typeface="Sakkal Majalla" pitchFamily="2" charset="-78"/>
                <a:ea typeface="Calibri"/>
                <a:cs typeface="Sakkal Majalla" pitchFamily="2" charset="-78"/>
              </a:rPr>
              <a:t>بحسب </a:t>
            </a:r>
            <a:r>
              <a:rPr lang="ar-SY" dirty="0">
                <a:latin typeface="Sakkal Majalla" pitchFamily="2" charset="-78"/>
                <a:ea typeface="Calibri"/>
                <a:cs typeface="Sakkal Majalla" pitchFamily="2" charset="-78"/>
              </a:rPr>
              <a:t>مراكز الوقاية والتحكم بالأمراض، فإذا </a:t>
            </a:r>
            <a:r>
              <a:rPr lang="ar-SY" dirty="0" smtClean="0">
                <a:latin typeface="Sakkal Majalla" pitchFamily="2" charset="-78"/>
                <a:ea typeface="Calibri"/>
                <a:cs typeface="Sakkal Majalla" pitchFamily="2" charset="-78"/>
              </a:rPr>
              <a:t>كانت قيمة الـ</a:t>
            </a:r>
            <a:r>
              <a:rPr lang="en-US" dirty="0" smtClean="0">
                <a:latin typeface="Sakkal Majalla" pitchFamily="2" charset="-78"/>
                <a:ea typeface="Calibri"/>
                <a:cs typeface="Sakkal Majalla" pitchFamily="2" charset="-78"/>
              </a:rPr>
              <a:t>   BMI</a:t>
            </a:r>
            <a:r>
              <a:rPr lang="en-US" dirty="0" smtClean="0">
                <a:effectLst/>
                <a:latin typeface="Sakkal Majalla" pitchFamily="2" charset="-78"/>
                <a:ea typeface="Calibri"/>
                <a:cs typeface="Sakkal Majalla" pitchFamily="2" charset="-78"/>
              </a:rPr>
              <a:t> </a:t>
            </a:r>
            <a:r>
              <a:rPr lang="ar-SY" dirty="0" smtClean="0">
                <a:effectLst/>
                <a:latin typeface="Sakkal Majalla" pitchFamily="2" charset="-78"/>
                <a:ea typeface="Calibri"/>
                <a:cs typeface="Sakkal Majalla" pitchFamily="2" charset="-78"/>
              </a:rPr>
              <a:t> </a:t>
            </a:r>
            <a:r>
              <a:rPr lang="ar-SY" dirty="0" smtClean="0">
                <a:latin typeface="Sakkal Majalla" pitchFamily="2" charset="-78"/>
                <a:ea typeface="Calibri"/>
                <a:cs typeface="Sakkal Majalla" pitchFamily="2" charset="-78"/>
              </a:rPr>
              <a:t>تساوي </a:t>
            </a:r>
            <a:r>
              <a:rPr lang="ar-SY" dirty="0">
                <a:latin typeface="Sakkal Majalla" pitchFamily="2" charset="-78"/>
                <a:ea typeface="Calibri"/>
                <a:cs typeface="Sakkal Majalla" pitchFamily="2" charset="-78"/>
              </a:rPr>
              <a:t>أو أكثر من 30 </a:t>
            </a:r>
            <a:r>
              <a:rPr lang="ar-SY" dirty="0" smtClean="0">
                <a:latin typeface="Sakkal Majalla" pitchFamily="2" charset="-78"/>
                <a:ea typeface="Calibri"/>
                <a:cs typeface="Sakkal Majalla" pitchFamily="2" charset="-78"/>
              </a:rPr>
              <a:t>فهي تشير </a:t>
            </a:r>
            <a:r>
              <a:rPr lang="ar-SY" dirty="0">
                <a:latin typeface="Sakkal Majalla" pitchFamily="2" charset="-78"/>
                <a:ea typeface="Calibri"/>
                <a:cs typeface="Sakkal Majalla" pitchFamily="2" charset="-78"/>
              </a:rPr>
              <a:t>إلى </a:t>
            </a:r>
            <a:r>
              <a:rPr lang="ar-SY" dirty="0" smtClean="0">
                <a:solidFill>
                  <a:srgbClr val="FF0000"/>
                </a:solidFill>
                <a:latin typeface="Sakkal Majalla" pitchFamily="2" charset="-78"/>
                <a:ea typeface="Calibri"/>
                <a:cs typeface="Sakkal Majalla" pitchFamily="2" charset="-78"/>
              </a:rPr>
              <a:t>السمنة</a:t>
            </a:r>
            <a:r>
              <a:rPr lang="ar-SY" dirty="0" smtClean="0">
                <a:latin typeface="Sakkal Majalla" pitchFamily="2" charset="-78"/>
                <a:ea typeface="Calibri"/>
                <a:cs typeface="Sakkal Majalla" pitchFamily="2" charset="-78"/>
              </a:rPr>
              <a:t> ، </a:t>
            </a:r>
            <a:r>
              <a:rPr lang="ar-SY" dirty="0">
                <a:latin typeface="Sakkal Majalla" pitchFamily="2" charset="-78"/>
                <a:ea typeface="Calibri"/>
                <a:cs typeface="Sakkal Majalla" pitchFamily="2" charset="-78"/>
              </a:rPr>
              <a:t>أما إذا كانت أقل من 18.5 فهي تشير إلى أن الشخص </a:t>
            </a:r>
            <a:r>
              <a:rPr lang="ar-SY" dirty="0">
                <a:solidFill>
                  <a:srgbClr val="FF0000"/>
                </a:solidFill>
                <a:latin typeface="Sakkal Majalla" pitchFamily="2" charset="-78"/>
                <a:ea typeface="Calibri"/>
                <a:cs typeface="Sakkal Majalla" pitchFamily="2" charset="-78"/>
              </a:rPr>
              <a:t>ناقص </a:t>
            </a:r>
            <a:r>
              <a:rPr lang="ar-SY" dirty="0" smtClean="0">
                <a:solidFill>
                  <a:srgbClr val="FF0000"/>
                </a:solidFill>
                <a:latin typeface="Sakkal Majalla" pitchFamily="2" charset="-78"/>
                <a:ea typeface="Calibri"/>
                <a:cs typeface="Sakkal Majalla" pitchFamily="2" charset="-78"/>
              </a:rPr>
              <a:t>الوزن. </a:t>
            </a:r>
            <a:endParaRPr lang="ar-SY" dirty="0">
              <a:solidFill>
                <a:srgbClr val="FF0000"/>
              </a:solidFill>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4832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Y" dirty="0" smtClean="0">
                <a:latin typeface="Sakkal Majalla" pitchFamily="2" charset="-78"/>
                <a:cs typeface="Sakkal Majalla" pitchFamily="2" charset="-78"/>
              </a:rPr>
              <a:t>أهمية الوزن السليم و مخاطر البدانة قبل الحمل</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a:xfrm>
            <a:off x="0" y="1935480"/>
            <a:ext cx="9144000" cy="4922520"/>
          </a:xfrm>
        </p:spPr>
        <p:txBody>
          <a:bodyPr>
            <a:noAutofit/>
          </a:bodyPr>
          <a:lstStyle/>
          <a:p>
            <a:r>
              <a:rPr lang="ar-SY" sz="3600" dirty="0" smtClean="0">
                <a:latin typeface="Sakkal Majalla" pitchFamily="2" charset="-78"/>
                <a:cs typeface="Sakkal Majalla" pitchFamily="2" charset="-78"/>
              </a:rPr>
              <a:t>يزيد </a:t>
            </a:r>
            <a:r>
              <a:rPr lang="ar-SY" sz="3600" dirty="0" smtClean="0">
                <a:solidFill>
                  <a:srgbClr val="FF0000"/>
                </a:solidFill>
                <a:latin typeface="Sakkal Majalla" pitchFamily="2" charset="-78"/>
                <a:cs typeface="Sakkal Majalla" pitchFamily="2" charset="-78"/>
              </a:rPr>
              <a:t>الوزن السليم </a:t>
            </a:r>
            <a:r>
              <a:rPr lang="ar-SY" sz="3600" dirty="0" smtClean="0">
                <a:latin typeface="Sakkal Majalla" pitchFamily="2" charset="-78"/>
                <a:cs typeface="Sakkal Majalla" pitchFamily="2" charset="-78"/>
              </a:rPr>
              <a:t>قبل الحمل من النتائج المرغوب بها بالنسبة لصحة الأم </a:t>
            </a:r>
            <a:r>
              <a:rPr lang="ar-SY" sz="3600" dirty="0">
                <a:latin typeface="Sakkal Majalla" pitchFamily="2" charset="-78"/>
                <a:cs typeface="Sakkal Majalla" pitchFamily="2" charset="-78"/>
              </a:rPr>
              <a:t>و لصحة </a:t>
            </a:r>
            <a:r>
              <a:rPr lang="ar-SY" sz="3600" dirty="0" smtClean="0">
                <a:latin typeface="Sakkal Majalla" pitchFamily="2" charset="-78"/>
                <a:cs typeface="Sakkal Majalla" pitchFamily="2" charset="-78"/>
              </a:rPr>
              <a:t>الطفل.</a:t>
            </a:r>
          </a:p>
          <a:p>
            <a:r>
              <a:rPr lang="ar-SY" sz="3600" dirty="0" smtClean="0">
                <a:solidFill>
                  <a:srgbClr val="FF0000"/>
                </a:solidFill>
                <a:latin typeface="Sakkal Majalla" pitchFamily="2" charset="-78"/>
                <a:cs typeface="Sakkal Majalla" pitchFamily="2" charset="-78"/>
              </a:rPr>
              <a:t>يزيد ارتفاع الوزن قبل الحمل </a:t>
            </a:r>
            <a:r>
              <a:rPr lang="ar-SY" sz="3600" dirty="0" smtClean="0">
                <a:latin typeface="Sakkal Majalla" pitchFamily="2" charset="-78"/>
                <a:cs typeface="Sakkal Majalla" pitchFamily="2" charset="-78"/>
              </a:rPr>
              <a:t>من مخاطر الإصابة بارتفاع الضغط الحملي، الإرجاج الحملي ، السكري الحملي ، القيصرية ، الخداجة. </a:t>
            </a:r>
          </a:p>
          <a:p>
            <a:r>
              <a:rPr lang="ar-SY" sz="3600" dirty="0" smtClean="0">
                <a:latin typeface="Sakkal Majalla" pitchFamily="2" charset="-78"/>
                <a:cs typeface="Sakkal Majalla" pitchFamily="2" charset="-78"/>
              </a:rPr>
              <a:t>تزيد </a:t>
            </a:r>
            <a:r>
              <a:rPr lang="ar-SY" sz="3600" dirty="0" smtClean="0">
                <a:solidFill>
                  <a:srgbClr val="FF0000"/>
                </a:solidFill>
                <a:latin typeface="Sakkal Majalla" pitchFamily="2" charset="-78"/>
                <a:cs typeface="Sakkal Majalla" pitchFamily="2" charset="-78"/>
              </a:rPr>
              <a:t>البدانة قبل الحمل </a:t>
            </a:r>
            <a:r>
              <a:rPr lang="ar-SY" sz="3600" dirty="0" smtClean="0">
                <a:latin typeface="Sakkal Majalla" pitchFamily="2" charset="-78"/>
                <a:cs typeface="Sakkal Majalla" pitchFamily="2" charset="-78"/>
              </a:rPr>
              <a:t>من احتمالية ولادة أطفال ذوو وزن مرتفع مع زيادة خطر إصابتهم بالسمنة و السكري نمط </a:t>
            </a:r>
            <a:r>
              <a:rPr lang="en-US" sz="3600" dirty="0" smtClean="0">
                <a:latin typeface="Sakkal Majalla" pitchFamily="2" charset="-78"/>
                <a:cs typeface="Sakkal Majalla" pitchFamily="2" charset="-78"/>
              </a:rPr>
              <a:t>II</a:t>
            </a:r>
            <a:r>
              <a:rPr lang="ar-SY" sz="3600" dirty="0" smtClean="0">
                <a:latin typeface="Sakkal Majalla" pitchFamily="2" charset="-78"/>
                <a:cs typeface="Sakkal Majalla" pitchFamily="2" charset="-78"/>
              </a:rPr>
              <a:t> خلال فترة المراهقة .</a:t>
            </a:r>
            <a:endParaRPr lang="ar-SY" sz="3600" dirty="0">
              <a:latin typeface="Sakkal Majalla" pitchFamily="2" charset="-78"/>
              <a:cs typeface="Sakkal Majalla" pitchFamily="2"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5935790"/>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319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9025" y="260648"/>
            <a:ext cx="8229600" cy="1143000"/>
          </a:xfrm>
        </p:spPr>
        <p:txBody>
          <a:bodyPr>
            <a:noAutofit/>
          </a:bodyPr>
          <a:lstStyle/>
          <a:p>
            <a:r>
              <a:rPr lang="ar-SY" sz="4000" dirty="0" smtClean="0">
                <a:latin typeface="Sakkal Majalla" pitchFamily="2" charset="-78"/>
                <a:cs typeface="Sakkal Majalla" pitchFamily="2" charset="-78"/>
              </a:rPr>
              <a:t>مدى الارتفاع الطبيعي بالوزن خلال الحمل بجنين واحد</a:t>
            </a:r>
            <a:endParaRPr lang="ar-SY" sz="4000" dirty="0">
              <a:latin typeface="Sakkal Majalla" pitchFamily="2" charset="-78"/>
              <a:cs typeface="Sakkal Majalla" pitchFamily="2"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362396447"/>
              </p:ext>
            </p:extLst>
          </p:nvPr>
        </p:nvGraphicFramePr>
        <p:xfrm>
          <a:off x="457200" y="1844822"/>
          <a:ext cx="8342670" cy="4520579"/>
        </p:xfrm>
        <a:graphic>
          <a:graphicData uri="http://schemas.openxmlformats.org/drawingml/2006/table">
            <a:tbl>
              <a:tblPr rtl="1" firstRow="1" firstCol="1" bandRow="1">
                <a:tableStyleId>{5C22544A-7EE6-4342-B048-85BDC9FD1C3A}</a:tableStyleId>
              </a:tblPr>
              <a:tblGrid>
                <a:gridCol w="2856270"/>
                <a:gridCol w="2743200"/>
                <a:gridCol w="2743200"/>
              </a:tblGrid>
              <a:tr h="764975">
                <a:tc>
                  <a:txBody>
                    <a:bodyPr/>
                    <a:lstStyle/>
                    <a:p>
                      <a:pPr algn="r" rtl="0">
                        <a:lnSpc>
                          <a:spcPct val="115000"/>
                        </a:lnSpc>
                        <a:spcAft>
                          <a:spcPts val="1000"/>
                        </a:spcAft>
                      </a:pPr>
                      <a:r>
                        <a:rPr lang="en-US" sz="2400" dirty="0">
                          <a:effectLst/>
                          <a:latin typeface="Sakkal Majalla" pitchFamily="2" charset="-78"/>
                          <a:cs typeface="Sakkal Majalla" pitchFamily="2" charset="-78"/>
                        </a:rPr>
                        <a:t>​</a:t>
                      </a:r>
                      <a:r>
                        <a:rPr lang="ar-SA" sz="2400" dirty="0">
                          <a:effectLst/>
                          <a:latin typeface="Sakkal Majalla" pitchFamily="2" charset="-78"/>
                          <a:cs typeface="Sakkal Majalla" pitchFamily="2" charset="-78"/>
                        </a:rPr>
                        <a:t>فئات ال</a:t>
                      </a:r>
                      <a:r>
                        <a:rPr lang="ar-SY" sz="2400" dirty="0">
                          <a:effectLst/>
                          <a:latin typeface="Sakkal Majalla" pitchFamily="2" charset="-78"/>
                          <a:cs typeface="Sakkal Majalla" pitchFamily="2" charset="-78"/>
                        </a:rPr>
                        <a:t>ـ</a:t>
                      </a:r>
                      <a:r>
                        <a:rPr lang="en-US" sz="2400" dirty="0">
                          <a:effectLst/>
                          <a:latin typeface="Sakkal Majalla" pitchFamily="2" charset="-78"/>
                          <a:cs typeface="Sakkal Majalla" pitchFamily="2" charset="-78"/>
                        </a:rPr>
                        <a:t> BMI </a:t>
                      </a:r>
                      <a:r>
                        <a:rPr lang="ar-SA" sz="2400" dirty="0">
                          <a:effectLst/>
                          <a:latin typeface="Sakkal Majalla" pitchFamily="2" charset="-78"/>
                          <a:cs typeface="Sakkal Majalla" pitchFamily="2" charset="-78"/>
                        </a:rPr>
                        <a:t>في بداية الحمل</a:t>
                      </a:r>
                      <a:endParaRPr lang="en-US" sz="2400" dirty="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en-US" sz="2400" dirty="0">
                          <a:effectLst/>
                          <a:latin typeface="Sakkal Majalla" pitchFamily="2" charset="-78"/>
                          <a:cs typeface="Sakkal Majalla" pitchFamily="2" charset="-78"/>
                        </a:rPr>
                        <a:t>​</a:t>
                      </a:r>
                      <a:r>
                        <a:rPr lang="ar-SA" sz="2400" dirty="0">
                          <a:effectLst/>
                          <a:latin typeface="Sakkal Majalla" pitchFamily="2" charset="-78"/>
                          <a:cs typeface="Sakkal Majalla" pitchFamily="2" charset="-78"/>
                        </a:rPr>
                        <a:t>حالة ال</a:t>
                      </a:r>
                      <a:r>
                        <a:rPr lang="ar-SY" sz="2400" dirty="0">
                          <a:effectLst/>
                          <a:latin typeface="Sakkal Majalla" pitchFamily="2" charset="-78"/>
                          <a:cs typeface="Sakkal Majalla" pitchFamily="2" charset="-78"/>
                        </a:rPr>
                        <a:t>ـ   </a:t>
                      </a:r>
                      <a:r>
                        <a:rPr lang="en-US" sz="2400" dirty="0">
                          <a:effectLst/>
                          <a:latin typeface="Sakkal Majalla" pitchFamily="2" charset="-78"/>
                          <a:cs typeface="Sakkal Majalla" pitchFamily="2" charset="-78"/>
                        </a:rPr>
                        <a:t>BMI</a:t>
                      </a:r>
                      <a:endParaRPr lang="en-US" sz="2400" dirty="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en-US" sz="2400">
                          <a:effectLst/>
                          <a:latin typeface="Sakkal Majalla" pitchFamily="2" charset="-78"/>
                          <a:cs typeface="Sakkal Majalla" pitchFamily="2" charset="-78"/>
                        </a:rPr>
                        <a:t>​</a:t>
                      </a:r>
                      <a:r>
                        <a:rPr lang="ar-SA" sz="2400">
                          <a:effectLst/>
                          <a:latin typeface="Sakkal Majalla" pitchFamily="2" charset="-78"/>
                          <a:cs typeface="Sakkal Majalla" pitchFamily="2" charset="-78"/>
                        </a:rPr>
                        <a:t>ارتفاع الوزن الطبيعي في كل حالة حمل</a:t>
                      </a:r>
                      <a:endParaRPr lang="en-US" sz="2400">
                        <a:effectLst/>
                        <a:latin typeface="Sakkal Majalla" pitchFamily="2" charset="-78"/>
                        <a:ea typeface="Calibri"/>
                        <a:cs typeface="Sakkal Majalla" pitchFamily="2" charset="-78"/>
                      </a:endParaRPr>
                    </a:p>
                  </a:txBody>
                  <a:tcPr marL="47625" marR="47625" marT="66675" marB="57150"/>
                </a:tc>
              </a:tr>
              <a:tr h="1252442">
                <a:tc>
                  <a:txBody>
                    <a:bodyPr/>
                    <a:lstStyle/>
                    <a:p>
                      <a:pPr algn="r" rtl="1">
                        <a:lnSpc>
                          <a:spcPct val="115000"/>
                        </a:lnSpc>
                        <a:spcAft>
                          <a:spcPts val="1000"/>
                        </a:spcAft>
                      </a:pPr>
                      <a:r>
                        <a:rPr lang="en-US" sz="2400">
                          <a:effectLst/>
                          <a:latin typeface="Sakkal Majalla" pitchFamily="2" charset="-78"/>
                          <a:cs typeface="Sakkal Majalla" pitchFamily="2" charset="-78"/>
                        </a:rPr>
                        <a:t>BMI &lt; 18.5​</a:t>
                      </a:r>
                      <a:endParaRPr lang="en-US" sz="240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ar-SY" sz="2400" dirty="0" smtClean="0">
                          <a:effectLst/>
                          <a:latin typeface="Sakkal Majalla" pitchFamily="2" charset="-78"/>
                          <a:cs typeface="Sakkal Majalla" pitchFamily="2" charset="-78"/>
                        </a:rPr>
                        <a:t> نقص وزن</a:t>
                      </a:r>
                      <a:endParaRPr lang="en-US" sz="2400" dirty="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en-US" sz="2400">
                          <a:effectLst/>
                          <a:latin typeface="Sakkal Majalla" pitchFamily="2" charset="-78"/>
                          <a:cs typeface="Sakkal Majalla" pitchFamily="2" charset="-78"/>
                        </a:rPr>
                        <a:t>12.5 – 18 kg</a:t>
                      </a:r>
                      <a:r>
                        <a:rPr lang="ar-SA" sz="2400">
                          <a:effectLst/>
                          <a:latin typeface="Sakkal Majalla" pitchFamily="2" charset="-78"/>
                          <a:cs typeface="Sakkal Majalla" pitchFamily="2" charset="-78"/>
                        </a:rPr>
                        <a:t/>
                      </a:r>
                      <a:br>
                        <a:rPr lang="ar-SA" sz="2400">
                          <a:effectLst/>
                          <a:latin typeface="Sakkal Majalla" pitchFamily="2" charset="-78"/>
                          <a:cs typeface="Sakkal Majalla" pitchFamily="2" charset="-78"/>
                        </a:rPr>
                      </a:br>
                      <a:endParaRPr lang="en-US" sz="2400">
                        <a:effectLst/>
                        <a:latin typeface="Sakkal Majalla" pitchFamily="2" charset="-78"/>
                        <a:ea typeface="Calibri"/>
                        <a:cs typeface="Sakkal Majalla" pitchFamily="2" charset="-78"/>
                      </a:endParaRPr>
                    </a:p>
                  </a:txBody>
                  <a:tcPr marL="47625" marR="47625" marT="66675" marB="57150"/>
                </a:tc>
              </a:tr>
              <a:tr h="767688">
                <a:tc>
                  <a:txBody>
                    <a:bodyPr/>
                    <a:lstStyle/>
                    <a:p>
                      <a:pPr algn="r" rtl="1">
                        <a:lnSpc>
                          <a:spcPct val="115000"/>
                        </a:lnSpc>
                        <a:spcAft>
                          <a:spcPts val="1000"/>
                        </a:spcAft>
                      </a:pPr>
                      <a:r>
                        <a:rPr lang="en-US" sz="2400">
                          <a:effectLst/>
                          <a:latin typeface="Sakkal Majalla" pitchFamily="2" charset="-78"/>
                          <a:cs typeface="Sakkal Majalla" pitchFamily="2" charset="-78"/>
                        </a:rPr>
                        <a:t>18.5 ≤ BMI &lt; 24.9</a:t>
                      </a:r>
                      <a:endParaRPr lang="en-US" sz="240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ar-SY" sz="2400" dirty="0" smtClean="0">
                          <a:effectLst/>
                          <a:latin typeface="Sakkal Majalla" pitchFamily="2" charset="-78"/>
                          <a:cs typeface="Sakkal Majalla" pitchFamily="2" charset="-78"/>
                        </a:rPr>
                        <a:t> </a:t>
                      </a:r>
                      <a:r>
                        <a:rPr lang="ar-SA" sz="2400" dirty="0" smtClean="0">
                          <a:effectLst/>
                          <a:latin typeface="Sakkal Majalla" pitchFamily="2" charset="-78"/>
                          <a:cs typeface="Sakkal Majalla" pitchFamily="2" charset="-78"/>
                        </a:rPr>
                        <a:t>وزن </a:t>
                      </a:r>
                      <a:r>
                        <a:rPr lang="ar-SA" sz="2400" dirty="0">
                          <a:effectLst/>
                          <a:latin typeface="Sakkal Majalla" pitchFamily="2" charset="-78"/>
                          <a:cs typeface="Sakkal Majalla" pitchFamily="2" charset="-78"/>
                        </a:rPr>
                        <a:t>سليم​</a:t>
                      </a:r>
                      <a:endParaRPr lang="en-US" sz="2400" dirty="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en-US" sz="2400">
                          <a:effectLst/>
                          <a:latin typeface="Sakkal Majalla" pitchFamily="2" charset="-78"/>
                          <a:cs typeface="Sakkal Majalla" pitchFamily="2" charset="-78"/>
                        </a:rPr>
                        <a:t>11.5 – 16 kg</a:t>
                      </a:r>
                      <a:endParaRPr lang="en-US" sz="2400">
                        <a:effectLst/>
                        <a:latin typeface="Sakkal Majalla" pitchFamily="2" charset="-78"/>
                        <a:ea typeface="Calibri"/>
                        <a:cs typeface="Sakkal Majalla" pitchFamily="2" charset="-78"/>
                      </a:endParaRPr>
                    </a:p>
                  </a:txBody>
                  <a:tcPr marL="47625" marR="47625" marT="66675" marB="57150"/>
                </a:tc>
              </a:tr>
              <a:tr h="767688">
                <a:tc>
                  <a:txBody>
                    <a:bodyPr/>
                    <a:lstStyle/>
                    <a:p>
                      <a:pPr algn="r" rtl="1">
                        <a:lnSpc>
                          <a:spcPct val="115000"/>
                        </a:lnSpc>
                        <a:spcAft>
                          <a:spcPts val="1000"/>
                        </a:spcAft>
                      </a:pPr>
                      <a:r>
                        <a:rPr lang="en-US" sz="2400">
                          <a:effectLst/>
                          <a:latin typeface="Sakkal Majalla" pitchFamily="2" charset="-78"/>
                          <a:cs typeface="Sakkal Majalla" pitchFamily="2" charset="-78"/>
                        </a:rPr>
                        <a:t>​25≤  BMI &lt; 29.9​</a:t>
                      </a:r>
                      <a:endParaRPr lang="en-US" sz="240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ar-SY" sz="2400" dirty="0" smtClean="0">
                          <a:effectLst/>
                          <a:latin typeface="Sakkal Majalla" pitchFamily="2" charset="-78"/>
                          <a:cs typeface="Sakkal Majalla" pitchFamily="2" charset="-78"/>
                        </a:rPr>
                        <a:t>زيادة وزن</a:t>
                      </a:r>
                      <a:endParaRPr lang="en-US" sz="2400" dirty="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en-US" sz="2400">
                          <a:effectLst/>
                          <a:latin typeface="Sakkal Majalla" pitchFamily="2" charset="-78"/>
                          <a:cs typeface="Sakkal Majalla" pitchFamily="2" charset="-78"/>
                        </a:rPr>
                        <a:t>7 – 11.5 kg</a:t>
                      </a:r>
                      <a:endParaRPr lang="en-US" sz="2400">
                        <a:effectLst/>
                        <a:latin typeface="Sakkal Majalla" pitchFamily="2" charset="-78"/>
                        <a:ea typeface="Calibri"/>
                        <a:cs typeface="Sakkal Majalla" pitchFamily="2" charset="-78"/>
                      </a:endParaRPr>
                    </a:p>
                  </a:txBody>
                  <a:tcPr marL="47625" marR="47625" marT="66675" marB="57150"/>
                </a:tc>
              </a:tr>
              <a:tr h="767688">
                <a:tc>
                  <a:txBody>
                    <a:bodyPr/>
                    <a:lstStyle/>
                    <a:p>
                      <a:pPr algn="r" rtl="1">
                        <a:lnSpc>
                          <a:spcPct val="115000"/>
                        </a:lnSpc>
                        <a:spcAft>
                          <a:spcPts val="1000"/>
                        </a:spcAft>
                      </a:pPr>
                      <a:r>
                        <a:rPr lang="en-US" sz="2400" dirty="0">
                          <a:effectLst/>
                          <a:latin typeface="Sakkal Majalla" pitchFamily="2" charset="-78"/>
                          <a:cs typeface="Sakkal Majalla" pitchFamily="2" charset="-78"/>
                        </a:rPr>
                        <a:t>​30 ≤ BMI​</a:t>
                      </a:r>
                      <a:endParaRPr lang="en-US" sz="2400" dirty="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en-US" sz="2400" dirty="0" smtClean="0">
                          <a:effectLst/>
                          <a:latin typeface="Sakkal Majalla" pitchFamily="2" charset="-78"/>
                          <a:cs typeface="Sakkal Majalla" pitchFamily="2" charset="-78"/>
                        </a:rPr>
                        <a:t>​</a:t>
                      </a:r>
                      <a:r>
                        <a:rPr lang="ar-SY" sz="2400" dirty="0" smtClean="0">
                          <a:effectLst/>
                          <a:latin typeface="Sakkal Majalla" pitchFamily="2" charset="-78"/>
                          <a:cs typeface="Sakkal Majalla" pitchFamily="2" charset="-78"/>
                        </a:rPr>
                        <a:t> </a:t>
                      </a:r>
                      <a:r>
                        <a:rPr lang="ar-SA" sz="2400" dirty="0" smtClean="0">
                          <a:effectLst/>
                          <a:latin typeface="Sakkal Majalla" pitchFamily="2" charset="-78"/>
                          <a:cs typeface="Sakkal Majalla" pitchFamily="2" charset="-78"/>
                        </a:rPr>
                        <a:t>سمنة</a:t>
                      </a:r>
                      <a:endParaRPr lang="en-US" sz="2400" dirty="0">
                        <a:effectLst/>
                        <a:latin typeface="Sakkal Majalla" pitchFamily="2" charset="-78"/>
                        <a:ea typeface="Calibri"/>
                        <a:cs typeface="Sakkal Majalla" pitchFamily="2" charset="-78"/>
                      </a:endParaRPr>
                    </a:p>
                  </a:txBody>
                  <a:tcPr marL="47625" marR="47625" marT="66675" marB="57150"/>
                </a:tc>
                <a:tc>
                  <a:txBody>
                    <a:bodyPr/>
                    <a:lstStyle/>
                    <a:p>
                      <a:pPr algn="r" rtl="1">
                        <a:lnSpc>
                          <a:spcPct val="115000"/>
                        </a:lnSpc>
                        <a:spcAft>
                          <a:spcPts val="1000"/>
                        </a:spcAft>
                      </a:pPr>
                      <a:r>
                        <a:rPr lang="en-US" sz="2400" dirty="0">
                          <a:effectLst/>
                          <a:latin typeface="Sakkal Majalla" pitchFamily="2" charset="-78"/>
                          <a:cs typeface="Sakkal Majalla" pitchFamily="2" charset="-78"/>
                        </a:rPr>
                        <a:t>5 – 9 kg </a:t>
                      </a:r>
                      <a:endParaRPr lang="en-US" sz="2400" dirty="0">
                        <a:effectLst/>
                        <a:latin typeface="Sakkal Majalla" pitchFamily="2" charset="-78"/>
                        <a:ea typeface="Calibri"/>
                        <a:cs typeface="Sakkal Majalla" pitchFamily="2" charset="-78"/>
                      </a:endParaRPr>
                    </a:p>
                  </a:txBody>
                  <a:tcPr marL="47625" marR="47625" marT="66675" marB="57150"/>
                </a:tc>
              </a:tr>
            </a:tbl>
          </a:graphicData>
        </a:graphic>
      </p:graphicFrame>
      <p:sp>
        <p:nvSpPr>
          <p:cNvPr id="5" name="Rectangle 1"/>
          <p:cNvSpPr>
            <a:spLocks noChangeArrowheads="1"/>
          </p:cNvSpPr>
          <p:nvPr/>
        </p:nvSpPr>
        <p:spPr bwMode="auto">
          <a:xfrm>
            <a:off x="457200" y="2974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Y" altLang="ar-SY"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6503094"/>
            <a:ext cx="3230563" cy="481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3226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توجيهات عامة حول غذاء الحامل</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lstStyle/>
          <a:p>
            <a:pPr marL="0" indent="0">
              <a:buNone/>
            </a:pPr>
            <a:r>
              <a:rPr lang="en-US" dirty="0" smtClean="0"/>
              <a:t>1</a:t>
            </a:r>
            <a:r>
              <a:rPr lang="ar-SY" dirty="0" smtClean="0"/>
              <a:t> – يجب أن يكون </a:t>
            </a:r>
            <a:r>
              <a:rPr lang="ar-SY" dirty="0" smtClean="0">
                <a:solidFill>
                  <a:srgbClr val="FF0000"/>
                </a:solidFill>
              </a:rPr>
              <a:t>الغذاء متنوع </a:t>
            </a:r>
            <a:r>
              <a:rPr lang="ar-SY" dirty="0" smtClean="0"/>
              <a:t>و يضم عناصر غذائية متعددة</a:t>
            </a:r>
          </a:p>
          <a:p>
            <a:pPr marL="0" indent="0">
              <a:buNone/>
            </a:pPr>
            <a:endParaRPr lang="ar-SY" dirty="0" smtClean="0"/>
          </a:p>
          <a:p>
            <a:pPr marL="0" indent="0">
              <a:buNone/>
            </a:pPr>
            <a:endParaRPr lang="ar-SY" dirty="0"/>
          </a:p>
          <a:p>
            <a:pPr marL="0" indent="0">
              <a:buNone/>
            </a:pPr>
            <a:r>
              <a:rPr lang="en-US" dirty="0" smtClean="0"/>
              <a:t>2</a:t>
            </a:r>
            <a:r>
              <a:rPr lang="ar-SY" dirty="0" smtClean="0"/>
              <a:t> – يجب أن تكون الوجبات </a:t>
            </a:r>
            <a:r>
              <a:rPr lang="ar-SY" dirty="0" err="1" smtClean="0"/>
              <a:t>الطعامية</a:t>
            </a:r>
            <a:r>
              <a:rPr lang="ar-SY" dirty="0" smtClean="0"/>
              <a:t> </a:t>
            </a:r>
            <a:r>
              <a:rPr lang="ar-SY" dirty="0" smtClean="0">
                <a:solidFill>
                  <a:srgbClr val="FF0000"/>
                </a:solidFill>
              </a:rPr>
              <a:t>منتظمة</a:t>
            </a:r>
          </a:p>
          <a:p>
            <a:pPr marL="0" indent="0">
              <a:buNone/>
            </a:pPr>
            <a:endParaRPr lang="ar-SY" dirty="0">
              <a:solidFill>
                <a:srgbClr val="FF0000"/>
              </a:solidFill>
            </a:endParaRPr>
          </a:p>
          <a:p>
            <a:pPr marL="0" indent="0">
              <a:buNone/>
            </a:pPr>
            <a:endParaRPr lang="ar-SY" dirty="0" smtClean="0">
              <a:solidFill>
                <a:srgbClr val="FF0000"/>
              </a:solidFill>
            </a:endParaRPr>
          </a:p>
          <a:p>
            <a:pPr marL="0" indent="0">
              <a:buNone/>
            </a:pPr>
            <a:endParaRPr lang="ar-SY" dirty="0"/>
          </a:p>
          <a:p>
            <a:pPr marL="0" indent="0">
              <a:buNone/>
            </a:pPr>
            <a:r>
              <a:rPr lang="en-US" dirty="0" smtClean="0"/>
              <a:t>3</a:t>
            </a:r>
            <a:r>
              <a:rPr lang="ar-SY" dirty="0" smtClean="0"/>
              <a:t> – يجب أن </a:t>
            </a:r>
            <a:r>
              <a:rPr lang="ar-SY" dirty="0" smtClean="0">
                <a:solidFill>
                  <a:srgbClr val="FF0000"/>
                </a:solidFill>
              </a:rPr>
              <a:t>تلائم كمية الغذاء الحاجة الشخصية</a:t>
            </a:r>
            <a:endParaRPr lang="ar-SY" dirty="0">
              <a:solidFill>
                <a:srgbClr val="FF0000"/>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6004633"/>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406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latin typeface="Sakkal Majalla" pitchFamily="2" charset="-78"/>
                <a:cs typeface="Sakkal Majalla" pitchFamily="2" charset="-78"/>
              </a:rPr>
              <a:t>غذاء متنوع</a:t>
            </a:r>
            <a:endParaRPr lang="ar-SY" dirty="0">
              <a:latin typeface="Sakkal Majalla" pitchFamily="2" charset="-78"/>
              <a:cs typeface="Sakkal Majalla" pitchFamily="2" charset="-78"/>
            </a:endParaRPr>
          </a:p>
        </p:txBody>
      </p:sp>
      <p:sp>
        <p:nvSpPr>
          <p:cNvPr id="3" name="عنصر نائب للمحتوى 2"/>
          <p:cNvSpPr>
            <a:spLocks noGrp="1"/>
          </p:cNvSpPr>
          <p:nvPr>
            <p:ph idx="1"/>
          </p:nvPr>
        </p:nvSpPr>
        <p:spPr/>
        <p:txBody>
          <a:bodyPr>
            <a:normAutofit/>
          </a:bodyPr>
          <a:lstStyle/>
          <a:p>
            <a:r>
              <a:rPr lang="ar-SY" sz="2600" b="1" dirty="0" smtClean="0">
                <a:solidFill>
                  <a:srgbClr val="FF0000"/>
                </a:solidFill>
                <a:latin typeface="Sakkal Majalla" pitchFamily="2" charset="-78"/>
                <a:cs typeface="Sakkal Majalla" pitchFamily="2" charset="-78"/>
              </a:rPr>
              <a:t>الحبوب</a:t>
            </a:r>
            <a:r>
              <a:rPr lang="ar-SY" sz="2600" b="1" dirty="0" smtClean="0">
                <a:latin typeface="Sakkal Majalla" pitchFamily="2" charset="-78"/>
                <a:cs typeface="Sakkal Majalla" pitchFamily="2" charset="-78"/>
              </a:rPr>
              <a:t> </a:t>
            </a:r>
            <a:r>
              <a:rPr lang="ar-SY" sz="2600" dirty="0" smtClean="0">
                <a:latin typeface="Sakkal Majalla" pitchFamily="2" charset="-78"/>
                <a:cs typeface="Sakkal Majalla" pitchFamily="2" charset="-78"/>
              </a:rPr>
              <a:t>مثل </a:t>
            </a:r>
            <a:r>
              <a:rPr lang="ar-SY" sz="2600" dirty="0">
                <a:latin typeface="Sakkal Majalla" pitchFamily="2" charset="-78"/>
                <a:cs typeface="Sakkal Majalla" pitchFamily="2" charset="-78"/>
              </a:rPr>
              <a:t>القمح </a:t>
            </a:r>
            <a:r>
              <a:rPr lang="ar-SY" sz="2600" dirty="0" smtClean="0">
                <a:latin typeface="Sakkal Majalla" pitchFamily="2" charset="-78"/>
                <a:cs typeface="Sakkal Majalla" pitchFamily="2" charset="-78"/>
              </a:rPr>
              <a:t>ومشتقاته ، أرز ، ذرة</a:t>
            </a:r>
            <a:r>
              <a:rPr lang="ar-SY" sz="2600" dirty="0">
                <a:latin typeface="Sakkal Majalla" pitchFamily="2" charset="-78"/>
                <a:cs typeface="Sakkal Majalla" pitchFamily="2" charset="-78"/>
              </a:rPr>
              <a:t>، </a:t>
            </a:r>
            <a:r>
              <a:rPr lang="ar-SY" sz="2600" dirty="0" smtClean="0">
                <a:latin typeface="Sakkal Majalla" pitchFamily="2" charset="-78"/>
                <a:cs typeface="Sakkal Majalla" pitchFamily="2" charset="-78"/>
              </a:rPr>
              <a:t>الشوفان</a:t>
            </a:r>
            <a:r>
              <a:rPr lang="ar-SY" sz="2600" dirty="0">
                <a:latin typeface="Sakkal Majalla" pitchFamily="2" charset="-78"/>
                <a:cs typeface="Sakkal Majalla" pitchFamily="2" charset="-78"/>
              </a:rPr>
              <a:t>، </a:t>
            </a:r>
            <a:r>
              <a:rPr lang="ar-SY" sz="2600" dirty="0" smtClean="0">
                <a:latin typeface="Sakkal Majalla" pitchFamily="2" charset="-78"/>
                <a:cs typeface="Sakkal Majalla" pitchFamily="2" charset="-78"/>
              </a:rPr>
              <a:t>البطاطا</a:t>
            </a:r>
            <a:r>
              <a:rPr lang="ar-SY" sz="2600" dirty="0">
                <a:latin typeface="Sakkal Majalla" pitchFamily="2" charset="-78"/>
                <a:cs typeface="Sakkal Majalla" pitchFamily="2" charset="-78"/>
              </a:rPr>
              <a:t>، </a:t>
            </a:r>
            <a:r>
              <a:rPr lang="ar-SY" sz="2600" dirty="0" smtClean="0">
                <a:latin typeface="Sakkal Majalla" pitchFamily="2" charset="-78"/>
                <a:cs typeface="Sakkal Majalla" pitchFamily="2" charset="-78"/>
              </a:rPr>
              <a:t>البطاطا الحلوة </a:t>
            </a:r>
            <a:r>
              <a:rPr lang="ar-SY" sz="2600" dirty="0">
                <a:latin typeface="Sakkal Majalla" pitchFamily="2" charset="-78"/>
                <a:cs typeface="Sakkal Majalla" pitchFamily="2" charset="-78"/>
              </a:rPr>
              <a:t>وغيرها. </a:t>
            </a:r>
          </a:p>
          <a:p>
            <a:r>
              <a:rPr lang="ar-SY" sz="2600" b="1" dirty="0" smtClean="0">
                <a:solidFill>
                  <a:srgbClr val="FF0000"/>
                </a:solidFill>
                <a:latin typeface="Sakkal Majalla" pitchFamily="2" charset="-78"/>
                <a:cs typeface="Sakkal Majalla" pitchFamily="2" charset="-78"/>
              </a:rPr>
              <a:t>الخضار </a:t>
            </a:r>
            <a:r>
              <a:rPr lang="ar-SY" sz="2600" dirty="0" smtClean="0">
                <a:latin typeface="Sakkal Majalla" pitchFamily="2" charset="-78"/>
                <a:cs typeface="Sakkal Majalla" pitchFamily="2" charset="-78"/>
              </a:rPr>
              <a:t>مثل </a:t>
            </a:r>
            <a:r>
              <a:rPr lang="ar-SY" sz="2600" dirty="0">
                <a:latin typeface="Sakkal Majalla" pitchFamily="2" charset="-78"/>
                <a:cs typeface="Sakkal Majalla" pitchFamily="2" charset="-78"/>
              </a:rPr>
              <a:t>الخس، الخيار، الفلفل، الكوسا، البندورة، </a:t>
            </a:r>
            <a:r>
              <a:rPr lang="ar-SY" sz="2600" dirty="0" smtClean="0">
                <a:latin typeface="Sakkal Majalla" pitchFamily="2" charset="-78"/>
                <a:cs typeface="Sakkal Majalla" pitchFamily="2" charset="-78"/>
              </a:rPr>
              <a:t>الجزر. </a:t>
            </a:r>
            <a:r>
              <a:rPr lang="ar-SY" sz="2600" dirty="0">
                <a:latin typeface="Sakkal Majalla" pitchFamily="2" charset="-78"/>
                <a:cs typeface="Sakkal Majalla" pitchFamily="2" charset="-78"/>
              </a:rPr>
              <a:t>ننصح باستهلاك أربع وجبات خضار بألوان مختلفة على الأقل يومياً</a:t>
            </a:r>
            <a:r>
              <a:rPr lang="ar-SY" sz="2600" dirty="0" smtClean="0">
                <a:latin typeface="Sakkal Majalla" pitchFamily="2" charset="-78"/>
                <a:cs typeface="Sakkal Majalla" pitchFamily="2" charset="-78"/>
              </a:rPr>
              <a:t>.</a:t>
            </a:r>
            <a:endParaRPr lang="ar-SY" sz="2600" dirty="0">
              <a:latin typeface="Sakkal Majalla" pitchFamily="2" charset="-78"/>
              <a:cs typeface="Sakkal Majalla" pitchFamily="2" charset="-78"/>
            </a:endParaRPr>
          </a:p>
          <a:p>
            <a:r>
              <a:rPr lang="ar-SY" sz="2600" b="1" dirty="0" smtClean="0">
                <a:solidFill>
                  <a:srgbClr val="FF0000"/>
                </a:solidFill>
                <a:latin typeface="Sakkal Majalla" pitchFamily="2" charset="-78"/>
                <a:cs typeface="Sakkal Majalla" pitchFamily="2" charset="-78"/>
              </a:rPr>
              <a:t>الفواكه</a:t>
            </a:r>
            <a:r>
              <a:rPr lang="ar-SY" sz="2600" dirty="0" smtClean="0">
                <a:solidFill>
                  <a:srgbClr val="FF0000"/>
                </a:solidFill>
                <a:latin typeface="Sakkal Majalla" pitchFamily="2" charset="-78"/>
                <a:cs typeface="Sakkal Majalla" pitchFamily="2" charset="-78"/>
              </a:rPr>
              <a:t> </a:t>
            </a:r>
            <a:r>
              <a:rPr lang="ar-SY" sz="2600" dirty="0" smtClean="0">
                <a:latin typeface="Sakkal Majalla" pitchFamily="2" charset="-78"/>
                <a:cs typeface="Sakkal Majalla" pitchFamily="2" charset="-78"/>
              </a:rPr>
              <a:t>مثل </a:t>
            </a:r>
            <a:r>
              <a:rPr lang="ar-SY" sz="2600" dirty="0">
                <a:latin typeface="Sakkal Majalla" pitchFamily="2" charset="-78"/>
                <a:cs typeface="Sakkal Majalla" pitchFamily="2" charset="-78"/>
              </a:rPr>
              <a:t>البرتقال، الاجاص، </a:t>
            </a:r>
            <a:r>
              <a:rPr lang="ar-SY" sz="2600" dirty="0" smtClean="0">
                <a:latin typeface="Sakkal Majalla" pitchFamily="2" charset="-78"/>
                <a:cs typeface="Sakkal Majalla" pitchFamily="2" charset="-78"/>
              </a:rPr>
              <a:t>البطيخ</a:t>
            </a:r>
            <a:r>
              <a:rPr lang="ar-SY" sz="2600" dirty="0">
                <a:latin typeface="Sakkal Majalla" pitchFamily="2" charset="-78"/>
                <a:cs typeface="Sakkal Majalla" pitchFamily="2" charset="-78"/>
              </a:rPr>
              <a:t>، </a:t>
            </a:r>
            <a:r>
              <a:rPr lang="ar-SY" sz="2600" dirty="0" smtClean="0">
                <a:latin typeface="Sakkal Majalla" pitchFamily="2" charset="-78"/>
                <a:cs typeface="Sakkal Majalla" pitchFamily="2" charset="-78"/>
              </a:rPr>
              <a:t>العنب و غيرها.</a:t>
            </a:r>
            <a:r>
              <a:rPr lang="ar-SY" sz="2600" dirty="0">
                <a:latin typeface="Sakkal Majalla" pitchFamily="2" charset="-78"/>
                <a:cs typeface="Sakkal Majalla" pitchFamily="2" charset="-78"/>
              </a:rPr>
              <a:t> ننصح باستهلاك اثنتين إلى أربع وجبات </a:t>
            </a:r>
            <a:r>
              <a:rPr lang="ar-SY" sz="2600" dirty="0" smtClean="0">
                <a:latin typeface="Sakkal Majalla" pitchFamily="2" charset="-78"/>
                <a:cs typeface="Sakkal Majalla" pitchFamily="2" charset="-78"/>
              </a:rPr>
              <a:t>فواكه بألوان مختلفة </a:t>
            </a:r>
            <a:r>
              <a:rPr lang="ar-SY" sz="2600" dirty="0">
                <a:latin typeface="Sakkal Majalla" pitchFamily="2" charset="-78"/>
                <a:cs typeface="Sakkal Majalla" pitchFamily="2" charset="-78"/>
              </a:rPr>
              <a:t>على الأقل يومياً</a:t>
            </a:r>
            <a:r>
              <a:rPr lang="ar-SY" sz="2600" dirty="0" smtClean="0">
                <a:latin typeface="Sakkal Majalla" pitchFamily="2" charset="-78"/>
                <a:cs typeface="Sakkal Majalla" pitchFamily="2" charset="-78"/>
              </a:rPr>
              <a:t>.</a:t>
            </a:r>
            <a:endParaRPr lang="ar-SY" sz="2600" dirty="0">
              <a:latin typeface="Sakkal Majalla" pitchFamily="2" charset="-78"/>
              <a:cs typeface="Sakkal Majalla" pitchFamily="2" charset="-78"/>
            </a:endParaRPr>
          </a:p>
          <a:p>
            <a:r>
              <a:rPr lang="ar-SY" sz="2600" b="1" dirty="0">
                <a:solidFill>
                  <a:srgbClr val="FF0000"/>
                </a:solidFill>
                <a:latin typeface="Sakkal Majalla" pitchFamily="2" charset="-78"/>
                <a:cs typeface="Sakkal Majalla" pitchFamily="2" charset="-78"/>
              </a:rPr>
              <a:t>أغذية غنية </a:t>
            </a:r>
            <a:r>
              <a:rPr lang="ar-SY" sz="2600" b="1" dirty="0" smtClean="0">
                <a:solidFill>
                  <a:srgbClr val="FF0000"/>
                </a:solidFill>
                <a:latin typeface="Sakkal Majalla" pitchFamily="2" charset="-78"/>
                <a:cs typeface="Sakkal Majalla" pitchFamily="2" charset="-78"/>
              </a:rPr>
              <a:t>بالبروتينات</a:t>
            </a:r>
            <a:r>
              <a:rPr lang="ar-SY" sz="2600" dirty="0" smtClean="0">
                <a:solidFill>
                  <a:srgbClr val="FF0000"/>
                </a:solidFill>
                <a:latin typeface="Sakkal Majalla" pitchFamily="2" charset="-78"/>
                <a:cs typeface="Sakkal Majalla" pitchFamily="2" charset="-78"/>
              </a:rPr>
              <a:t> </a:t>
            </a:r>
            <a:r>
              <a:rPr lang="ar-SY" sz="2600" dirty="0">
                <a:latin typeface="Sakkal Majalla" pitchFamily="2" charset="-78"/>
                <a:cs typeface="Sakkal Majalla" pitchFamily="2" charset="-78"/>
              </a:rPr>
              <a:t>مثل </a:t>
            </a:r>
            <a:r>
              <a:rPr lang="ar-SY" sz="2600" dirty="0" smtClean="0">
                <a:latin typeface="Sakkal Majalla" pitchFamily="2" charset="-78"/>
                <a:cs typeface="Sakkal Majalla" pitchFamily="2" charset="-78"/>
              </a:rPr>
              <a:t>الحليب</a:t>
            </a:r>
            <a:r>
              <a:rPr lang="ar-SY" sz="2600" dirty="0">
                <a:latin typeface="Sakkal Majalla" pitchFamily="2" charset="-78"/>
                <a:cs typeface="Sakkal Majalla" pitchFamily="2" charset="-78"/>
              </a:rPr>
              <a:t>، الأجبان، اللبن، البيض، البقوليات </a:t>
            </a:r>
            <a:r>
              <a:rPr lang="ar-SY" sz="2600" dirty="0" smtClean="0">
                <a:latin typeface="Sakkal Majalla" pitchFamily="2" charset="-78"/>
                <a:cs typeface="Sakkal Majalla" pitchFamily="2" charset="-78"/>
              </a:rPr>
              <a:t>ومنتجاتها، </a:t>
            </a:r>
            <a:r>
              <a:rPr lang="ar-SY" sz="2600" dirty="0">
                <a:latin typeface="Sakkal Majalla" pitchFamily="2" charset="-78"/>
                <a:cs typeface="Sakkal Majalla" pitchFamily="2" charset="-78"/>
              </a:rPr>
              <a:t>لحم البقر، الدواجن </a:t>
            </a:r>
            <a:r>
              <a:rPr lang="ar-SY" sz="2600" dirty="0" smtClean="0">
                <a:latin typeface="Sakkal Majalla" pitchFamily="2" charset="-78"/>
                <a:cs typeface="Sakkal Majalla" pitchFamily="2" charset="-78"/>
              </a:rPr>
              <a:t>و الأسماك</a:t>
            </a:r>
            <a:r>
              <a:rPr lang="ar-SY" sz="2600" dirty="0">
                <a:latin typeface="Sakkal Majalla" pitchFamily="2" charset="-78"/>
                <a:cs typeface="Sakkal Majalla" pitchFamily="2" charset="-78"/>
              </a:rPr>
              <a:t>. من المهم الحرص على أن تكون مصادر البروتينات قليلة الدسم والدهون</a:t>
            </a:r>
            <a:r>
              <a:rPr lang="ar-SY" sz="2600" dirty="0" smtClean="0">
                <a:latin typeface="Sakkal Majalla" pitchFamily="2" charset="-78"/>
                <a:cs typeface="Sakkal Majalla" pitchFamily="2" charset="-78"/>
              </a:rPr>
              <a:t>.</a:t>
            </a:r>
            <a:endParaRPr lang="ar-SY" sz="2600" dirty="0">
              <a:latin typeface="Sakkal Majalla" pitchFamily="2" charset="-78"/>
              <a:cs typeface="Sakkal Majalla" pitchFamily="2" charset="-78"/>
            </a:endParaRPr>
          </a:p>
          <a:p>
            <a:r>
              <a:rPr lang="ar-SY" sz="2600" b="1" dirty="0">
                <a:solidFill>
                  <a:srgbClr val="FF0000"/>
                </a:solidFill>
                <a:latin typeface="Sakkal Majalla" pitchFamily="2" charset="-78"/>
                <a:cs typeface="Sakkal Majalla" pitchFamily="2" charset="-78"/>
              </a:rPr>
              <a:t>أغذية غنية </a:t>
            </a:r>
            <a:r>
              <a:rPr lang="ar-SY" sz="2600" b="1" dirty="0" smtClean="0">
                <a:solidFill>
                  <a:srgbClr val="FF0000"/>
                </a:solidFill>
                <a:latin typeface="Sakkal Majalla" pitchFamily="2" charset="-78"/>
                <a:cs typeface="Sakkal Majalla" pitchFamily="2" charset="-78"/>
              </a:rPr>
              <a:t>بالدهون</a:t>
            </a:r>
            <a:r>
              <a:rPr lang="ar-SY" sz="2600" dirty="0" smtClean="0">
                <a:solidFill>
                  <a:srgbClr val="FF0000"/>
                </a:solidFill>
                <a:latin typeface="Sakkal Majalla" pitchFamily="2" charset="-78"/>
                <a:cs typeface="Sakkal Majalla" pitchFamily="2" charset="-78"/>
              </a:rPr>
              <a:t> </a:t>
            </a:r>
            <a:r>
              <a:rPr lang="ar-SY" sz="2600" dirty="0" smtClean="0">
                <a:latin typeface="Sakkal Majalla" pitchFamily="2" charset="-78"/>
                <a:cs typeface="Sakkal Majalla" pitchFamily="2" charset="-78"/>
              </a:rPr>
              <a:t>مثل الأفوكادو ، الزيتون ، زيت </a:t>
            </a:r>
            <a:r>
              <a:rPr lang="ar-SY" sz="2600" dirty="0">
                <a:latin typeface="Sakkal Majalla" pitchFamily="2" charset="-78"/>
                <a:cs typeface="Sakkal Majalla" pitchFamily="2" charset="-78"/>
              </a:rPr>
              <a:t>الزيتون، </a:t>
            </a:r>
            <a:r>
              <a:rPr lang="ar-SY" sz="2600" dirty="0" smtClean="0">
                <a:latin typeface="Sakkal Majalla" pitchFamily="2" charset="-78"/>
                <a:cs typeface="Sakkal Majalla" pitchFamily="2" charset="-78"/>
              </a:rPr>
              <a:t>الجوز </a:t>
            </a:r>
            <a:r>
              <a:rPr lang="ar-SY" sz="2600" dirty="0">
                <a:latin typeface="Sakkal Majalla" pitchFamily="2" charset="-78"/>
                <a:cs typeface="Sakkal Majalla" pitchFamily="2" charset="-78"/>
              </a:rPr>
              <a:t>والبذور غير المملحة (مثل بذور القرع وبذور عباد الشمس).</a:t>
            </a:r>
          </a:p>
          <a:p>
            <a:pPr marL="0" indent="0">
              <a:buNone/>
            </a:pPr>
            <a:endParaRPr lang="ar-SY"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021288"/>
            <a:ext cx="3230563"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89370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247</TotalTime>
  <Words>2042</Words>
  <Application>Microsoft Office PowerPoint</Application>
  <PresentationFormat>عرض على الشاشة (3:4)‏</PresentationFormat>
  <Paragraphs>270</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تدفق</vt:lpstr>
      <vt:lpstr>التغذية والحمل</vt:lpstr>
      <vt:lpstr>مقدمة</vt:lpstr>
      <vt:lpstr>عرض تقديمي في PowerPoint</vt:lpstr>
      <vt:lpstr>        زيادة العناية بالغذاء أثناء فترة الحمل</vt:lpstr>
      <vt:lpstr>مشعر كتلة الجسم BMI </vt:lpstr>
      <vt:lpstr>أهمية الوزن السليم و مخاطر البدانة قبل الحمل</vt:lpstr>
      <vt:lpstr>مدى الارتفاع الطبيعي بالوزن خلال الحمل بجنين واحد</vt:lpstr>
      <vt:lpstr>توجيهات عامة حول غذاء الحامل</vt:lpstr>
      <vt:lpstr>غذاء متنوع</vt:lpstr>
      <vt:lpstr>غذاء منتظم</vt:lpstr>
      <vt:lpstr>غذاء ملائم </vt:lpstr>
      <vt:lpstr>ما يجب تجنبه خلال الحمل</vt:lpstr>
      <vt:lpstr>عرض تقديمي في PowerPoint</vt:lpstr>
      <vt:lpstr>عرض تقديمي في PowerPoint</vt:lpstr>
      <vt:lpstr>      برامج التغذية خلال الحمل </vt:lpstr>
      <vt:lpstr>عرض تقديمي في PowerPoint</vt:lpstr>
      <vt:lpstr>عرض تقديمي في PowerPoint</vt:lpstr>
      <vt:lpstr>عرض تقديمي في PowerPoint</vt:lpstr>
      <vt:lpstr>الكالسيوم</vt:lpstr>
      <vt:lpstr>اليود</vt:lpstr>
      <vt:lpstr>الفيتامين D</vt:lpstr>
      <vt:lpstr>عرض تقديمي في PowerPoint</vt:lpstr>
      <vt:lpstr>الزنك</vt:lpstr>
      <vt:lpstr>الحديد</vt:lpstr>
      <vt:lpstr>الفيتامين C</vt:lpstr>
      <vt:lpstr>حمض الفوليك VIT B9</vt:lpstr>
      <vt:lpstr>الألياف الغذائية</vt:lpstr>
      <vt:lpstr>الماء</vt:lpstr>
      <vt:lpstr>الخضار و الفواكه</vt:lpstr>
      <vt:lpstr>الغذاء الفقير بالدسم المشبعة و منخفض الكولسترول</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التغذية عند الحامل</dc:title>
  <dc:creator>Raafat</dc:creator>
  <cp:lastModifiedBy>كونترول</cp:lastModifiedBy>
  <cp:revision>44</cp:revision>
  <dcterms:created xsi:type="dcterms:W3CDTF">2021-06-07T18:12:54Z</dcterms:created>
  <dcterms:modified xsi:type="dcterms:W3CDTF">2021-06-07T22:30:58Z</dcterms:modified>
</cp:coreProperties>
</file>