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2"/>
  </p:notesMasterIdLst>
  <p:sldIdLst>
    <p:sldId id="256" r:id="rId2"/>
    <p:sldId id="257" r:id="rId3"/>
    <p:sldId id="258" r:id="rId4"/>
    <p:sldId id="259" r:id="rId5"/>
    <p:sldId id="286" r:id="rId6"/>
    <p:sldId id="285" r:id="rId7"/>
    <p:sldId id="260" r:id="rId8"/>
    <p:sldId id="289" r:id="rId9"/>
    <p:sldId id="261" r:id="rId10"/>
    <p:sldId id="262" r:id="rId11"/>
    <p:sldId id="288" r:id="rId12"/>
    <p:sldId id="287" r:id="rId13"/>
    <p:sldId id="263" r:id="rId14"/>
    <p:sldId id="292" r:id="rId15"/>
    <p:sldId id="290" r:id="rId16"/>
    <p:sldId id="291" r:id="rId17"/>
    <p:sldId id="264" r:id="rId18"/>
    <p:sldId id="265" r:id="rId19"/>
    <p:sldId id="268" r:id="rId20"/>
    <p:sldId id="269" r:id="rId21"/>
    <p:sldId id="270" r:id="rId22"/>
    <p:sldId id="271" r:id="rId23"/>
    <p:sldId id="272" r:id="rId24"/>
    <p:sldId id="273" r:id="rId25"/>
    <p:sldId id="275" r:id="rId26"/>
    <p:sldId id="274" r:id="rId27"/>
    <p:sldId id="276" r:id="rId28"/>
    <p:sldId id="277" r:id="rId29"/>
    <p:sldId id="278" r:id="rId30"/>
    <p:sldId id="279" r:id="rId31"/>
    <p:sldId id="280" r:id="rId32"/>
    <p:sldId id="293" r:id="rId33"/>
    <p:sldId id="295" r:id="rId34"/>
    <p:sldId id="294" r:id="rId35"/>
    <p:sldId id="281" r:id="rId36"/>
    <p:sldId id="282" r:id="rId37"/>
    <p:sldId id="284" r:id="rId38"/>
    <p:sldId id="296" r:id="rId39"/>
    <p:sldId id="297" r:id="rId40"/>
    <p:sldId id="298" r:id="rId41"/>
    <p:sldId id="300" r:id="rId42"/>
    <p:sldId id="299" r:id="rId43"/>
    <p:sldId id="301" r:id="rId44"/>
    <p:sldId id="302" r:id="rId45"/>
    <p:sldId id="303" r:id="rId46"/>
    <p:sldId id="304" r:id="rId47"/>
    <p:sldId id="305" r:id="rId48"/>
    <p:sldId id="306" r:id="rId49"/>
    <p:sldId id="307" r:id="rId50"/>
    <p:sldId id="308" r:id="rId51"/>
    <p:sldId id="309" r:id="rId52"/>
    <p:sldId id="310" r:id="rId53"/>
    <p:sldId id="319" r:id="rId54"/>
    <p:sldId id="311" r:id="rId55"/>
    <p:sldId id="320" r:id="rId56"/>
    <p:sldId id="312" r:id="rId57"/>
    <p:sldId id="339" r:id="rId58"/>
    <p:sldId id="313" r:id="rId59"/>
    <p:sldId id="314" r:id="rId60"/>
    <p:sldId id="315" r:id="rId61"/>
    <p:sldId id="316" r:id="rId62"/>
    <p:sldId id="317" r:id="rId63"/>
    <p:sldId id="318" r:id="rId64"/>
    <p:sldId id="322" r:id="rId65"/>
    <p:sldId id="323" r:id="rId66"/>
    <p:sldId id="324" r:id="rId67"/>
    <p:sldId id="325" r:id="rId68"/>
    <p:sldId id="326" r:id="rId69"/>
    <p:sldId id="329" r:id="rId70"/>
    <p:sldId id="328" r:id="rId71"/>
    <p:sldId id="327" r:id="rId72"/>
    <p:sldId id="330" r:id="rId73"/>
    <p:sldId id="331" r:id="rId74"/>
    <p:sldId id="332" r:id="rId75"/>
    <p:sldId id="333" r:id="rId76"/>
    <p:sldId id="334" r:id="rId77"/>
    <p:sldId id="335" r:id="rId78"/>
    <p:sldId id="336" r:id="rId79"/>
    <p:sldId id="337" r:id="rId80"/>
    <p:sldId id="338"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نمط متوسط 2 - تميي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نمط متوسط 2 - تميي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نمط متوسط 2 - تميي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نمط متوسط 2 - تميي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نمط فاتح 2 - تميي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127" autoAdjust="0"/>
  </p:normalViewPr>
  <p:slideViewPr>
    <p:cSldViewPr>
      <p:cViewPr varScale="1">
        <p:scale>
          <a:sx n="45" d="100"/>
          <a:sy n="45" d="100"/>
        </p:scale>
        <p:origin x="-1236"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Y"/>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9721AC93-EC5F-44F1-BF9B-FAEB7338078F}" type="datetimeFigureOut">
              <a:rPr lang="ar-SY" smtClean="0"/>
              <a:t>30/05/1443</a:t>
            </a:fld>
            <a:endParaRPr lang="ar-SY"/>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Y"/>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Y"/>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FCC25939-2806-405D-8D37-81D4A8EF6F86}" type="slidenum">
              <a:rPr lang="ar-SY" smtClean="0"/>
              <a:t>‹#›</a:t>
            </a:fld>
            <a:endParaRPr lang="ar-SY"/>
          </a:p>
        </p:txBody>
      </p:sp>
    </p:spTree>
    <p:extLst>
      <p:ext uri="{BB962C8B-B14F-4D97-AF65-F5344CB8AC3E}">
        <p14:creationId xmlns:p14="http://schemas.microsoft.com/office/powerpoint/2010/main" val="14133798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Y" dirty="0"/>
          </a:p>
        </p:txBody>
      </p:sp>
      <p:sp>
        <p:nvSpPr>
          <p:cNvPr id="4" name="عنصر نائب لرقم الشريحة 3"/>
          <p:cNvSpPr>
            <a:spLocks noGrp="1"/>
          </p:cNvSpPr>
          <p:nvPr>
            <p:ph type="sldNum" sz="quarter" idx="10"/>
          </p:nvPr>
        </p:nvSpPr>
        <p:spPr/>
        <p:txBody>
          <a:bodyPr/>
          <a:lstStyle/>
          <a:p>
            <a:fld id="{FCC25939-2806-405D-8D37-81D4A8EF6F86}" type="slidenum">
              <a:rPr lang="ar-SY" smtClean="0"/>
              <a:t>8</a:t>
            </a:fld>
            <a:endParaRPr lang="ar-SY"/>
          </a:p>
        </p:txBody>
      </p:sp>
    </p:spTree>
    <p:extLst>
      <p:ext uri="{BB962C8B-B14F-4D97-AF65-F5344CB8AC3E}">
        <p14:creationId xmlns:p14="http://schemas.microsoft.com/office/powerpoint/2010/main" val="806233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Y" dirty="0"/>
          </a:p>
        </p:txBody>
      </p:sp>
      <p:sp>
        <p:nvSpPr>
          <p:cNvPr id="4" name="عنصر نائب لرقم الشريحة 3"/>
          <p:cNvSpPr>
            <a:spLocks noGrp="1"/>
          </p:cNvSpPr>
          <p:nvPr>
            <p:ph type="sldNum" sz="quarter" idx="10"/>
          </p:nvPr>
        </p:nvSpPr>
        <p:spPr/>
        <p:txBody>
          <a:bodyPr/>
          <a:lstStyle/>
          <a:p>
            <a:fld id="{FCC25939-2806-405D-8D37-81D4A8EF6F86}" type="slidenum">
              <a:rPr lang="ar-SY" smtClean="0"/>
              <a:t>14</a:t>
            </a:fld>
            <a:endParaRPr lang="ar-SY"/>
          </a:p>
        </p:txBody>
      </p:sp>
    </p:spTree>
    <p:extLst>
      <p:ext uri="{BB962C8B-B14F-4D97-AF65-F5344CB8AC3E}">
        <p14:creationId xmlns:p14="http://schemas.microsoft.com/office/powerpoint/2010/main" val="2696914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Y" dirty="0"/>
          </a:p>
        </p:txBody>
      </p:sp>
      <p:sp>
        <p:nvSpPr>
          <p:cNvPr id="4" name="عنصر نائب لرقم الشريحة 3"/>
          <p:cNvSpPr>
            <a:spLocks noGrp="1"/>
          </p:cNvSpPr>
          <p:nvPr>
            <p:ph type="sldNum" sz="quarter" idx="10"/>
          </p:nvPr>
        </p:nvSpPr>
        <p:spPr/>
        <p:txBody>
          <a:bodyPr/>
          <a:lstStyle/>
          <a:p>
            <a:fld id="{FCC25939-2806-405D-8D37-81D4A8EF6F86}" type="slidenum">
              <a:rPr lang="ar-SY" smtClean="0"/>
              <a:t>76</a:t>
            </a:fld>
            <a:endParaRPr lang="ar-SY"/>
          </a:p>
        </p:txBody>
      </p:sp>
    </p:spTree>
    <p:extLst>
      <p:ext uri="{BB962C8B-B14F-4D97-AF65-F5344CB8AC3E}">
        <p14:creationId xmlns:p14="http://schemas.microsoft.com/office/powerpoint/2010/main" val="3642462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1688E6-A773-45F9-8AEB-FC2632CC3AA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0327FFF0-9C00-41B4-8C3A-64EECE0EC2D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D2987AC1-5D95-4D5D-9E51-096B44C971E0}"/>
              </a:ext>
            </a:extLst>
          </p:cNvPr>
          <p:cNvSpPr>
            <a:spLocks noGrp="1"/>
          </p:cNvSpPr>
          <p:nvPr>
            <p:ph type="dt" sz="half" idx="10"/>
          </p:nvPr>
        </p:nvSpPr>
        <p:spPr/>
        <p:txBody>
          <a:bodyPr/>
          <a:lstStyle/>
          <a:p>
            <a:fld id="{0BAD8F7A-031B-4A7F-AB61-840A2CE3E449}" type="datetime1">
              <a:rPr lang="en-US" smtClean="0"/>
              <a:t>1/3/2022</a:t>
            </a:fld>
            <a:endParaRPr lang="en-US"/>
          </a:p>
        </p:txBody>
      </p:sp>
      <p:sp>
        <p:nvSpPr>
          <p:cNvPr id="5" name="Footer Placeholder 4">
            <a:extLst>
              <a:ext uri="{FF2B5EF4-FFF2-40B4-BE49-F238E27FC236}">
                <a16:creationId xmlns="" xmlns:a16="http://schemas.microsoft.com/office/drawing/2014/main" id="{B5EFF4FE-F848-4694-93C2-E8122A4F4E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943B0DC-8BE8-47ED-90EE-7107AD46B0C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6908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8D4346-0C68-42B6-BBDB-B74BFDC2A3E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4EACDFCE-DA54-4BC1-B11E-1FC3A6875A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D7AD02DC-9B7F-41AA-B346-E01147BA34C6}"/>
              </a:ext>
            </a:extLst>
          </p:cNvPr>
          <p:cNvSpPr>
            <a:spLocks noGrp="1"/>
          </p:cNvSpPr>
          <p:nvPr>
            <p:ph type="dt" sz="half" idx="10"/>
          </p:nvPr>
        </p:nvSpPr>
        <p:spPr/>
        <p:txBody>
          <a:bodyPr/>
          <a:lstStyle/>
          <a:p>
            <a:fld id="{9DE8B1BE-89C6-4151-9132-603FDADB3896}" type="datetime1">
              <a:rPr lang="en-US" smtClean="0"/>
              <a:t>1/3/2022</a:t>
            </a:fld>
            <a:endParaRPr lang="en-US"/>
          </a:p>
        </p:txBody>
      </p:sp>
      <p:sp>
        <p:nvSpPr>
          <p:cNvPr id="5" name="Footer Placeholder 4">
            <a:extLst>
              <a:ext uri="{FF2B5EF4-FFF2-40B4-BE49-F238E27FC236}">
                <a16:creationId xmlns="" xmlns:a16="http://schemas.microsoft.com/office/drawing/2014/main" id="{50AE314B-5565-4695-BF2B-17C80FE28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D64D94D-FAA3-46E0-9B3D-50885DC9240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0362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1EF92CC-6642-479D-83F2-83C2AFD6716B}"/>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F8C547B6-1210-4EFD-8CB8-10B6A19B53F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2F272F8B-D887-4428-810B-735AA84D1ED1}"/>
              </a:ext>
            </a:extLst>
          </p:cNvPr>
          <p:cNvSpPr>
            <a:spLocks noGrp="1"/>
          </p:cNvSpPr>
          <p:nvPr>
            <p:ph type="dt" sz="half" idx="10"/>
          </p:nvPr>
        </p:nvSpPr>
        <p:spPr/>
        <p:txBody>
          <a:bodyPr/>
          <a:lstStyle/>
          <a:p>
            <a:fld id="{E9B0F303-0873-4F53-9E5E-2A01B45BC9F6}" type="datetime1">
              <a:rPr lang="en-US" smtClean="0"/>
              <a:t>1/3/2022</a:t>
            </a:fld>
            <a:endParaRPr lang="en-US"/>
          </a:p>
        </p:txBody>
      </p:sp>
      <p:sp>
        <p:nvSpPr>
          <p:cNvPr id="5" name="Footer Placeholder 4">
            <a:extLst>
              <a:ext uri="{FF2B5EF4-FFF2-40B4-BE49-F238E27FC236}">
                <a16:creationId xmlns="" xmlns:a16="http://schemas.microsoft.com/office/drawing/2014/main" id="{E94197F6-8CD8-4D6D-8770-5230E95990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3FA046D-0FA1-4E42-8303-8CBEDDD88F3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7265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D1E525-D27D-4FC4-8E9A-48C459F4E4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97459B05-9A98-4163-9AD8-7448E9E4E7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6DD4C153-26C5-4FF8-8106-E0813E961197}"/>
              </a:ext>
            </a:extLst>
          </p:cNvPr>
          <p:cNvSpPr>
            <a:spLocks noGrp="1"/>
          </p:cNvSpPr>
          <p:nvPr>
            <p:ph type="dt" sz="half" idx="10"/>
          </p:nvPr>
        </p:nvSpPr>
        <p:spPr/>
        <p:txBody>
          <a:bodyPr/>
          <a:lstStyle/>
          <a:p>
            <a:fld id="{4F1A8D99-5792-4F9B-893C-9DCEA422E201}" type="datetime1">
              <a:rPr lang="en-US" smtClean="0"/>
              <a:t>1/3/2022</a:t>
            </a:fld>
            <a:endParaRPr lang="en-US"/>
          </a:p>
        </p:txBody>
      </p:sp>
      <p:sp>
        <p:nvSpPr>
          <p:cNvPr id="5" name="Footer Placeholder 4">
            <a:extLst>
              <a:ext uri="{FF2B5EF4-FFF2-40B4-BE49-F238E27FC236}">
                <a16:creationId xmlns="" xmlns:a16="http://schemas.microsoft.com/office/drawing/2014/main" id="{5F33B28B-68DD-46B7-8A7C-74DC71215C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53EBC29-38DD-468B-882E-19C03AFA471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2802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F0FAFE-9E70-45A4-9025-B1717EA13725}"/>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097E963B-49EA-47CA-8F84-089010BCA547}"/>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FE3DFDD-4A60-42EC-BDED-516FFA165DD4}"/>
              </a:ext>
            </a:extLst>
          </p:cNvPr>
          <p:cNvSpPr>
            <a:spLocks noGrp="1"/>
          </p:cNvSpPr>
          <p:nvPr>
            <p:ph type="dt" sz="half" idx="10"/>
          </p:nvPr>
        </p:nvSpPr>
        <p:spPr/>
        <p:txBody>
          <a:bodyPr/>
          <a:lstStyle/>
          <a:p>
            <a:fld id="{FF34C09A-5BD8-4D42-A453-0DC704B9A170}" type="datetime1">
              <a:rPr lang="en-US" smtClean="0"/>
              <a:t>1/3/2022</a:t>
            </a:fld>
            <a:endParaRPr lang="en-US"/>
          </a:p>
        </p:txBody>
      </p:sp>
      <p:sp>
        <p:nvSpPr>
          <p:cNvPr id="5" name="Footer Placeholder 4">
            <a:extLst>
              <a:ext uri="{FF2B5EF4-FFF2-40B4-BE49-F238E27FC236}">
                <a16:creationId xmlns="" xmlns:a16="http://schemas.microsoft.com/office/drawing/2014/main" id="{61FB977E-4E71-4E5D-B9E1-552D07C4AE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8B45EFE-86CE-4DD7-B79B-7F61D2A42D2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551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3AF5C1-43FE-4400-BF0B-3FC7EA316E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FFC96E4F-F826-4F23-8399-B1AD4B87B7A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B8E68265-B8D2-4667-9878-1270AFA5D8B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1265C847-1B61-4668-ABF6-7D7721F88F21}"/>
              </a:ext>
            </a:extLst>
          </p:cNvPr>
          <p:cNvSpPr>
            <a:spLocks noGrp="1"/>
          </p:cNvSpPr>
          <p:nvPr>
            <p:ph type="dt" sz="half" idx="10"/>
          </p:nvPr>
        </p:nvSpPr>
        <p:spPr/>
        <p:txBody>
          <a:bodyPr/>
          <a:lstStyle/>
          <a:p>
            <a:fld id="{52F07496-973C-4EE0-B08B-BCB8D7142296}" type="datetime1">
              <a:rPr lang="en-US" smtClean="0"/>
              <a:t>1/3/2022</a:t>
            </a:fld>
            <a:endParaRPr lang="en-US"/>
          </a:p>
        </p:txBody>
      </p:sp>
      <p:sp>
        <p:nvSpPr>
          <p:cNvPr id="6" name="Footer Placeholder 5">
            <a:extLst>
              <a:ext uri="{FF2B5EF4-FFF2-40B4-BE49-F238E27FC236}">
                <a16:creationId xmlns="" xmlns:a16="http://schemas.microsoft.com/office/drawing/2014/main" id="{8310AC38-3612-4F04-9B34-D7BB02E0FE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1CFB097-F8CC-47ED-9E73-C23A22C908C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5185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5C9FF2-4EE8-48A2-B3BA-07E15F582161}"/>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C8176A57-FA10-4D81-8B76-77C10912839D}"/>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B971841-F781-4698-9811-2C43FE7A747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4EAB0984-58BC-4801-B968-4E0527373665}"/>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F6FCE2B-0090-463C-BEFF-35B57645852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D6694918-D2E3-4B6D-8490-CBD13EAB1F7C}"/>
              </a:ext>
            </a:extLst>
          </p:cNvPr>
          <p:cNvSpPr>
            <a:spLocks noGrp="1"/>
          </p:cNvSpPr>
          <p:nvPr>
            <p:ph type="dt" sz="half" idx="10"/>
          </p:nvPr>
        </p:nvSpPr>
        <p:spPr/>
        <p:txBody>
          <a:bodyPr/>
          <a:lstStyle/>
          <a:p>
            <a:fld id="{D4B60E19-910D-45B8-8DA4-29F66671FCB5}" type="datetime1">
              <a:rPr lang="en-US" smtClean="0"/>
              <a:t>1/3/2022</a:t>
            </a:fld>
            <a:endParaRPr lang="en-US"/>
          </a:p>
        </p:txBody>
      </p:sp>
      <p:sp>
        <p:nvSpPr>
          <p:cNvPr id="8" name="Footer Placeholder 7">
            <a:extLst>
              <a:ext uri="{FF2B5EF4-FFF2-40B4-BE49-F238E27FC236}">
                <a16:creationId xmlns="" xmlns:a16="http://schemas.microsoft.com/office/drawing/2014/main" id="{B25ED06E-52BD-4DB0-96E3-307C526535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032AB11D-D2AA-4A99-A410-03CE2CAA0FD6}"/>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0809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B3F98F-3D3D-4387-AC8D-41ABFEEC392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92DBD171-C1D4-4CD1-BF55-F9470E667B8A}"/>
              </a:ext>
            </a:extLst>
          </p:cNvPr>
          <p:cNvSpPr>
            <a:spLocks noGrp="1"/>
          </p:cNvSpPr>
          <p:nvPr>
            <p:ph type="dt" sz="half" idx="10"/>
          </p:nvPr>
        </p:nvSpPr>
        <p:spPr/>
        <p:txBody>
          <a:bodyPr/>
          <a:lstStyle/>
          <a:p>
            <a:fld id="{710BD73F-7135-4F6A-976A-D00F88F0599A}" type="datetime1">
              <a:rPr lang="en-US" smtClean="0"/>
              <a:t>1/3/2022</a:t>
            </a:fld>
            <a:endParaRPr lang="en-US"/>
          </a:p>
        </p:txBody>
      </p:sp>
      <p:sp>
        <p:nvSpPr>
          <p:cNvPr id="4" name="Footer Placeholder 3">
            <a:extLst>
              <a:ext uri="{FF2B5EF4-FFF2-40B4-BE49-F238E27FC236}">
                <a16:creationId xmlns="" xmlns:a16="http://schemas.microsoft.com/office/drawing/2014/main" id="{89A589E5-6127-4A1C-A33D-40DDAA07C3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42ADA712-6EAE-4287-A375-A9B9D61984F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9980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532D285-B9A2-4B06-9AD8-E04FB1B74AD1}"/>
              </a:ext>
            </a:extLst>
          </p:cNvPr>
          <p:cNvSpPr>
            <a:spLocks noGrp="1"/>
          </p:cNvSpPr>
          <p:nvPr>
            <p:ph type="dt" sz="half" idx="10"/>
          </p:nvPr>
        </p:nvSpPr>
        <p:spPr/>
        <p:txBody>
          <a:bodyPr/>
          <a:lstStyle/>
          <a:p>
            <a:fld id="{45B72B6E-E941-4A28-B8B9-2B6A9AEB89F8}" type="datetime1">
              <a:rPr lang="en-US" smtClean="0"/>
              <a:t>1/3/2022</a:t>
            </a:fld>
            <a:endParaRPr lang="en-US"/>
          </a:p>
        </p:txBody>
      </p:sp>
      <p:sp>
        <p:nvSpPr>
          <p:cNvPr id="3" name="Footer Placeholder 2">
            <a:extLst>
              <a:ext uri="{FF2B5EF4-FFF2-40B4-BE49-F238E27FC236}">
                <a16:creationId xmlns="" xmlns:a16="http://schemas.microsoft.com/office/drawing/2014/main" id="{0AB725D2-1FA7-41F9-8486-2EFD6D45A0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C78F70C-EBE5-456C-9CF8-718C03D9B61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668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0B3683-5377-42B5-88F9-99EA34A272D6}"/>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9A127E75-1C61-45AA-BE52-E793D6B5CE28}"/>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BEC22616-652B-4BE9-841A-475BC5C424F8}"/>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42EE7D4-37D8-4275-BC5F-DAAA5E52444B}"/>
              </a:ext>
            </a:extLst>
          </p:cNvPr>
          <p:cNvSpPr>
            <a:spLocks noGrp="1"/>
          </p:cNvSpPr>
          <p:nvPr>
            <p:ph type="dt" sz="half" idx="10"/>
          </p:nvPr>
        </p:nvSpPr>
        <p:spPr/>
        <p:txBody>
          <a:bodyPr/>
          <a:lstStyle/>
          <a:p>
            <a:fld id="{A607B5DE-F4C0-4D23-B584-D67F159F84BA}" type="datetime1">
              <a:rPr lang="en-US" smtClean="0"/>
              <a:t>1/3/2022</a:t>
            </a:fld>
            <a:endParaRPr lang="en-US"/>
          </a:p>
        </p:txBody>
      </p:sp>
      <p:sp>
        <p:nvSpPr>
          <p:cNvPr id="6" name="Footer Placeholder 5">
            <a:extLst>
              <a:ext uri="{FF2B5EF4-FFF2-40B4-BE49-F238E27FC236}">
                <a16:creationId xmlns="" xmlns:a16="http://schemas.microsoft.com/office/drawing/2014/main" id="{A97D9005-52A5-41AA-AA77-D54771899B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33C4FE9-C7DC-45C9-9F15-A41AACADD79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3999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1EFCB6-8A2A-46E3-ADA7-5A117A8C73BB}"/>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E79CE9B3-536F-4A06-9F26-90D6D342126D}"/>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B9B341CD-006D-4131-8700-5BB6651DD574}"/>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6C8CCB9-A488-4CDA-8A13-4377DCFB1197}"/>
              </a:ext>
            </a:extLst>
          </p:cNvPr>
          <p:cNvSpPr>
            <a:spLocks noGrp="1"/>
          </p:cNvSpPr>
          <p:nvPr>
            <p:ph type="dt" sz="half" idx="10"/>
          </p:nvPr>
        </p:nvSpPr>
        <p:spPr/>
        <p:txBody>
          <a:bodyPr/>
          <a:lstStyle/>
          <a:p>
            <a:fld id="{FC2B42DA-E51D-49CA-9119-DEC3A82B0309}" type="datetime1">
              <a:rPr lang="en-US" smtClean="0"/>
              <a:t>1/3/2022</a:t>
            </a:fld>
            <a:endParaRPr lang="en-US"/>
          </a:p>
        </p:txBody>
      </p:sp>
      <p:sp>
        <p:nvSpPr>
          <p:cNvPr id="6" name="Footer Placeholder 5">
            <a:extLst>
              <a:ext uri="{FF2B5EF4-FFF2-40B4-BE49-F238E27FC236}">
                <a16:creationId xmlns="" xmlns:a16="http://schemas.microsoft.com/office/drawing/2014/main" id="{414CE4E1-EF6E-4970-80EE-924AC169FD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D8111A3-2549-4E6C-8540-33E1C1BD40F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0013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7000" b="-5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4EBA677-03E6-4A3E-8C84-1D75638397A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47A4AD58-76FF-4620-ADA7-CA74F18207D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4EEC9A2C-97DE-49AB-B092-E9544DD1121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FD411D-4126-4D51-B3CA-DA4A3E0FA43B}" type="datetime1">
              <a:rPr lang="en-US" smtClean="0"/>
              <a:t>1/3/2022</a:t>
            </a:fld>
            <a:endParaRPr lang="en-US"/>
          </a:p>
        </p:txBody>
      </p:sp>
      <p:sp>
        <p:nvSpPr>
          <p:cNvPr id="5" name="Footer Placeholder 4">
            <a:extLst>
              <a:ext uri="{FF2B5EF4-FFF2-40B4-BE49-F238E27FC236}">
                <a16:creationId xmlns="" xmlns:a16="http://schemas.microsoft.com/office/drawing/2014/main" id="{E082F432-D518-4F50-AB19-A921599EA09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C90EB746-9011-40D5-9E85-4A9F4CADF85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40082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7000" b="-57000"/>
          </a:stretch>
        </a:blipFill>
        <a:effectLst/>
      </p:bgPr>
    </p:bg>
    <p:spTree>
      <p:nvGrpSpPr>
        <p:cNvPr id="1" name=""/>
        <p:cNvGrpSpPr/>
        <p:nvPr/>
      </p:nvGrpSpPr>
      <p:grpSpPr>
        <a:xfrm>
          <a:off x="0" y="0"/>
          <a:ext cx="0" cy="0"/>
          <a:chOff x="0" y="0"/>
          <a:chExt cx="0" cy="0"/>
        </a:xfrm>
      </p:grpSpPr>
      <p:sp>
        <p:nvSpPr>
          <p:cNvPr id="2" name="عنوان 1"/>
          <p:cNvSpPr>
            <a:spLocks noGrp="1"/>
          </p:cNvSpPr>
          <p:nvPr>
            <p:ph type="ctrTitle"/>
          </p:nvPr>
        </p:nvSpPr>
        <p:spPr>
          <a:xfrm>
            <a:off x="1219200" y="1066800"/>
            <a:ext cx="7391400" cy="2387600"/>
          </a:xfrm>
        </p:spPr>
        <p:txBody>
          <a:bodyPr>
            <a:normAutofit/>
          </a:bodyPr>
          <a:lstStyle/>
          <a:p>
            <a:r>
              <a:rPr lang="en-US" sz="8000" b="1" dirty="0" smtClean="0">
                <a:latin typeface="Sakkal Majalla" pitchFamily="2" charset="-78"/>
                <a:cs typeface="Sakkal Majalla" pitchFamily="2" charset="-78"/>
              </a:rPr>
              <a:t>1.Pediatric Dentistry</a:t>
            </a:r>
            <a:br>
              <a:rPr lang="en-US" sz="8000" b="1" dirty="0" smtClean="0">
                <a:latin typeface="Sakkal Majalla" pitchFamily="2" charset="-78"/>
                <a:cs typeface="Sakkal Majalla" pitchFamily="2" charset="-78"/>
              </a:rPr>
            </a:br>
            <a:r>
              <a:rPr lang="en-US" sz="8000" b="1" dirty="0">
                <a:latin typeface="Sakkal Majalla" pitchFamily="2" charset="-78"/>
                <a:cs typeface="Sakkal Majalla" pitchFamily="2" charset="-78"/>
              </a:rPr>
              <a:t>2. </a:t>
            </a:r>
            <a:r>
              <a:rPr lang="en-US" sz="8000" b="1" dirty="0" err="1">
                <a:latin typeface="Sakkal Majalla" pitchFamily="2" charset="-78"/>
                <a:cs typeface="Sakkal Majalla" pitchFamily="2" charset="-78"/>
              </a:rPr>
              <a:t>Endodontics</a:t>
            </a:r>
            <a:endParaRPr lang="ar-SY" sz="8000" b="1" dirty="0">
              <a:latin typeface="Sakkal Majalla" pitchFamily="2" charset="-78"/>
              <a:cs typeface="Sakkal Majalla" pitchFamily="2" charset="-78"/>
            </a:endParaRPr>
          </a:p>
        </p:txBody>
      </p:sp>
      <p:sp>
        <p:nvSpPr>
          <p:cNvPr id="3" name="عنوان فرعي 2"/>
          <p:cNvSpPr>
            <a:spLocks noGrp="1"/>
          </p:cNvSpPr>
          <p:nvPr>
            <p:ph type="subTitle" idx="1"/>
          </p:nvPr>
        </p:nvSpPr>
        <p:spPr>
          <a:xfrm>
            <a:off x="609600" y="4191000"/>
            <a:ext cx="7924800" cy="1655762"/>
          </a:xfrm>
        </p:spPr>
        <p:txBody>
          <a:bodyPr>
            <a:noAutofit/>
          </a:bodyPr>
          <a:lstStyle/>
          <a:p>
            <a:r>
              <a:rPr lang="en-US" sz="9000" b="1" dirty="0" smtClean="0">
                <a:latin typeface="Sakkal Majalla" pitchFamily="2" charset="-78"/>
                <a:cs typeface="Sakkal Majalla" pitchFamily="2" charset="-78"/>
              </a:rPr>
              <a:t>Dr. Lama </a:t>
            </a:r>
            <a:r>
              <a:rPr lang="en-US" sz="9000" b="1" dirty="0" err="1" smtClean="0">
                <a:latin typeface="Sakkal Majalla" pitchFamily="2" charset="-78"/>
                <a:cs typeface="Sakkal Majalla" pitchFamily="2" charset="-78"/>
              </a:rPr>
              <a:t>Hammoud</a:t>
            </a:r>
            <a:endParaRPr lang="ar-SY" sz="9000" b="1" dirty="0">
              <a:latin typeface="Sakkal Majalla" pitchFamily="2" charset="-78"/>
              <a:cs typeface="Sakkal Majalla" pitchFamily="2" charset="-78"/>
            </a:endParaRPr>
          </a:p>
        </p:txBody>
      </p:sp>
      <p:sp>
        <p:nvSpPr>
          <p:cNvPr id="4" name="عنصر نائب لرقم الشريحة 3"/>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1615293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228600"/>
            <a:ext cx="8382000" cy="2743200"/>
          </a:xfrm>
        </p:spPr>
        <p:txBody>
          <a:bodyPr>
            <a:normAutofit/>
          </a:bodyPr>
          <a:lstStyle/>
          <a:p>
            <a:pPr marL="0" indent="0" algn="just">
              <a:buNone/>
            </a:pPr>
            <a:r>
              <a:rPr lang="en-US" b="1" dirty="0">
                <a:latin typeface="Sakkal Majalla" pitchFamily="2" charset="-78"/>
                <a:cs typeface="Sakkal Majalla" pitchFamily="2" charset="-78"/>
              </a:rPr>
              <a:t>Not only are the developing teeth affected by growth problems, but sometimes the oral tissues and the child’s bones may develop problems associated with dental care, such as the following</a:t>
            </a:r>
            <a:r>
              <a:rPr lang="en-US" b="1" dirty="0" smtClean="0">
                <a:latin typeface="Sakkal Majalla" pitchFamily="2" charset="-78"/>
                <a:cs typeface="Sakkal Majalla" pitchFamily="2" charset="-78"/>
              </a:rPr>
              <a:t>:</a:t>
            </a:r>
            <a:endParaRPr lang="en-US" b="1" dirty="0" smtClean="0">
              <a:solidFill>
                <a:srgbClr val="FF0000"/>
              </a:solidFill>
              <a:latin typeface="Sakkal Majalla" pitchFamily="2" charset="-78"/>
              <a:cs typeface="Sakkal Majalla" pitchFamily="2" charset="-78"/>
            </a:endParaRPr>
          </a:p>
          <a:p>
            <a:pPr marL="0" indent="0" algn="just">
              <a:buNone/>
            </a:pPr>
            <a:r>
              <a:rPr lang="en-US" b="1" dirty="0" err="1" smtClean="0">
                <a:solidFill>
                  <a:srgbClr val="FF0000"/>
                </a:solidFill>
                <a:latin typeface="Sakkal Majalla" pitchFamily="2" charset="-78"/>
                <a:cs typeface="Sakkal Majalla" pitchFamily="2" charset="-78"/>
              </a:rPr>
              <a:t>macroglossia</a:t>
            </a:r>
            <a:r>
              <a:rPr lang="en-US" b="1" dirty="0" smtClean="0">
                <a:solidFill>
                  <a:srgbClr val="FF0000"/>
                </a:solidFill>
                <a:latin typeface="Sakkal Majalla" pitchFamily="2" charset="-78"/>
                <a:cs typeface="Sakkal Majalla" pitchFamily="2" charset="-78"/>
              </a:rPr>
              <a:t> </a:t>
            </a:r>
            <a:r>
              <a:rPr lang="en-US" b="1" dirty="0" smtClean="0">
                <a:latin typeface="Sakkal Majalla" pitchFamily="2" charset="-78"/>
                <a:cs typeface="Sakkal Majalla" pitchFamily="2" charset="-78"/>
              </a:rPr>
              <a:t>(= </a:t>
            </a:r>
            <a:r>
              <a:rPr lang="en-US" b="1" i="1" dirty="0">
                <a:latin typeface="Sakkal Majalla" pitchFamily="2" charset="-78"/>
                <a:cs typeface="Sakkal Majalla" pitchFamily="2" charset="-78"/>
              </a:rPr>
              <a:t>large, </a:t>
            </a:r>
            <a:r>
              <a:rPr lang="en-US" b="1" dirty="0" err="1">
                <a:latin typeface="Sakkal Majalla" pitchFamily="2" charset="-78"/>
                <a:cs typeface="Sakkal Majalla" pitchFamily="2" charset="-78"/>
              </a:rPr>
              <a:t>glossia</a:t>
            </a:r>
            <a:r>
              <a:rPr lang="en-US" b="1" dirty="0">
                <a:latin typeface="Sakkal Majalla" pitchFamily="2" charset="-78"/>
                <a:cs typeface="Sakkal Majalla" pitchFamily="2" charset="-78"/>
              </a:rPr>
              <a:t> = </a:t>
            </a:r>
            <a:r>
              <a:rPr lang="en-US" b="1" i="1" dirty="0">
                <a:latin typeface="Sakkal Majalla" pitchFamily="2" charset="-78"/>
                <a:cs typeface="Sakkal Majalla" pitchFamily="2" charset="-78"/>
              </a:rPr>
              <a:t>tongue</a:t>
            </a:r>
            <a:r>
              <a:rPr lang="en-US" b="1" dirty="0" smtClean="0">
                <a:latin typeface="Sakkal Majalla" pitchFamily="2" charset="-78"/>
                <a:cs typeface="Sakkal Majalla" pitchFamily="2" charset="-78"/>
              </a:rPr>
              <a:t>): enlarged</a:t>
            </a:r>
            <a:r>
              <a:rPr lang="en-US" b="1" dirty="0">
                <a:latin typeface="Sakkal Majalla" pitchFamily="2" charset="-78"/>
                <a:cs typeface="Sakkal Majalla" pitchFamily="2" charset="-78"/>
              </a:rPr>
              <a:t> </a:t>
            </a:r>
            <a:r>
              <a:rPr lang="en-US" b="1" dirty="0" smtClean="0">
                <a:latin typeface="Sakkal Majalla" pitchFamily="2" charset="-78"/>
                <a:cs typeface="Sakkal Majalla" pitchFamily="2" charset="-78"/>
              </a:rPr>
              <a:t>tongue</a:t>
            </a:r>
            <a:r>
              <a:rPr lang="en-US" b="1" dirty="0">
                <a:latin typeface="Sakkal Majalla" pitchFamily="2" charset="-78"/>
                <a:cs typeface="Sakkal Majalla" pitchFamily="2" charset="-78"/>
              </a:rPr>
              <a:t>.</a:t>
            </a:r>
          </a:p>
          <a:p>
            <a:pPr marL="0" indent="0" algn="just">
              <a:buNone/>
            </a:pPr>
            <a:r>
              <a:rPr lang="en-US" b="1" dirty="0" err="1">
                <a:solidFill>
                  <a:srgbClr val="FF0000"/>
                </a:solidFill>
                <a:latin typeface="Sakkal Majalla" pitchFamily="2" charset="-78"/>
                <a:cs typeface="Sakkal Majalla" pitchFamily="2" charset="-78"/>
              </a:rPr>
              <a:t>ankyloglossia</a:t>
            </a:r>
            <a:r>
              <a:rPr lang="en-US" b="1" dirty="0">
                <a:solidFill>
                  <a:srgbClr val="FF0000"/>
                </a:solidFill>
                <a:latin typeface="Sakkal Majalla" pitchFamily="2" charset="-78"/>
                <a:cs typeface="Sakkal Majalla" pitchFamily="2" charset="-78"/>
              </a:rPr>
              <a:t> </a:t>
            </a:r>
            <a:r>
              <a:rPr lang="en-US" b="1" dirty="0" smtClean="0">
                <a:latin typeface="Sakkal Majalla" pitchFamily="2" charset="-78"/>
                <a:cs typeface="Sakkal Majalla" pitchFamily="2" charset="-78"/>
              </a:rPr>
              <a:t>: abnormally </a:t>
            </a:r>
            <a:r>
              <a:rPr lang="en-US" b="1" dirty="0">
                <a:latin typeface="Sakkal Majalla" pitchFamily="2" charset="-78"/>
                <a:cs typeface="Sakkal Majalla" pitchFamily="2" charset="-78"/>
              </a:rPr>
              <a:t>short </a:t>
            </a:r>
            <a:r>
              <a:rPr lang="en-US" b="1" dirty="0" smtClean="0">
                <a:latin typeface="Sakkal Majalla" pitchFamily="2" charset="-78"/>
                <a:cs typeface="Sakkal Majalla" pitchFamily="2" charset="-78"/>
              </a:rPr>
              <a:t>lingual </a:t>
            </a:r>
            <a:r>
              <a:rPr lang="en-US" b="1" dirty="0" err="1" smtClean="0">
                <a:latin typeface="Sakkal Majalla" pitchFamily="2" charset="-78"/>
                <a:cs typeface="Sakkal Majalla" pitchFamily="2" charset="-78"/>
              </a:rPr>
              <a:t>frenum</a:t>
            </a:r>
            <a:r>
              <a:rPr lang="en-US" b="1" dirty="0">
                <a:latin typeface="Sakkal Majalla" pitchFamily="2" charset="-78"/>
                <a:cs typeface="Sakkal Majalla" pitchFamily="2" charset="-78"/>
              </a:rPr>
              <a:t> </a:t>
            </a:r>
            <a:r>
              <a:rPr lang="en-US" b="1" dirty="0" smtClean="0">
                <a:latin typeface="Sakkal Majalla" pitchFamily="2" charset="-78"/>
                <a:cs typeface="Sakkal Majalla" pitchFamily="2" charset="-78"/>
              </a:rPr>
              <a:t>causing </a:t>
            </a:r>
            <a:r>
              <a:rPr lang="en-US" b="1" dirty="0">
                <a:latin typeface="Sakkal Majalla" pitchFamily="2" charset="-78"/>
                <a:cs typeface="Sakkal Majalla" pitchFamily="2" charset="-78"/>
              </a:rPr>
              <a:t>limited tongue movement (tongue tied</a:t>
            </a:r>
            <a:r>
              <a:rPr lang="en-US" b="1" dirty="0" smtClean="0">
                <a:latin typeface="Sakkal Majalla" pitchFamily="2" charset="-78"/>
                <a:cs typeface="Sakkal Majalla" pitchFamily="2" charset="-78"/>
              </a:rPr>
              <a:t>).</a:t>
            </a:r>
            <a:endParaRPr lang="en-US" b="1" dirty="0">
              <a:latin typeface="Sakkal Majalla" pitchFamily="2" charset="-78"/>
              <a:cs typeface="Sakkal Majalla" pitchFamily="2" charset="-78"/>
            </a:endParaRPr>
          </a:p>
        </p:txBody>
      </p:sp>
      <p:pic>
        <p:nvPicPr>
          <p:cNvPr id="4" name="Picture 2" descr="C:\Users\Techno.Home\Desktop\17246.jpg"/>
          <p:cNvPicPr>
            <a:picLocks noChangeAspect="1" noChangeArrowheads="1"/>
          </p:cNvPicPr>
          <p:nvPr/>
        </p:nvPicPr>
        <p:blipFill rotWithShape="1">
          <a:blip r:embed="rId2">
            <a:extLst>
              <a:ext uri="{28A0092B-C50C-407E-A947-70E740481C1C}">
                <a14:useLocalDpi xmlns:a14="http://schemas.microsoft.com/office/drawing/2010/main" val="0"/>
              </a:ext>
            </a:extLst>
          </a:blip>
          <a:srcRect l="13073" t="16342" r="14341" b="17073"/>
          <a:stretch/>
        </p:blipFill>
        <p:spPr bwMode="auto">
          <a:xfrm>
            <a:off x="304800" y="2960121"/>
            <a:ext cx="3648435" cy="267748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Techno.Home\Desktop\512px-Ankyloglossia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960121"/>
            <a:ext cx="2895599" cy="2957808"/>
          </a:xfrm>
          <a:prstGeom prst="rect">
            <a:avLst/>
          </a:prstGeom>
          <a:noFill/>
          <a:extLst>
            <a:ext uri="{909E8E84-426E-40DD-AFC4-6F175D3DCCD1}">
              <a14:hiddenFill xmlns:a14="http://schemas.microsoft.com/office/drawing/2010/main">
                <a:solidFill>
                  <a:srgbClr val="FFFFFF"/>
                </a:solidFill>
              </a14:hiddenFill>
            </a:ext>
          </a:extLst>
        </p:spPr>
      </p:pic>
      <p:sp>
        <p:nvSpPr>
          <p:cNvPr id="2" name="عنصر نائب لرقم الشريحة 1"/>
          <p:cNvSpPr>
            <a:spLocks noGrp="1"/>
          </p:cNvSpPr>
          <p:nvPr>
            <p:ph type="sldNum" sz="quarter" idx="12"/>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425706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199" y="4122776"/>
            <a:ext cx="4742521" cy="2289175"/>
          </a:xfrm>
        </p:spPr>
        <p:txBody>
          <a:bodyPr/>
          <a:lstStyle/>
          <a:p>
            <a:pPr marL="0" indent="0" algn="just">
              <a:buNone/>
            </a:pPr>
            <a:r>
              <a:rPr lang="en-US" b="1" dirty="0">
                <a:solidFill>
                  <a:srgbClr val="FF0000"/>
                </a:solidFill>
                <a:latin typeface="Sakkal Majalla" pitchFamily="2" charset="-78"/>
                <a:cs typeface="Sakkal Majalla" pitchFamily="2" charset="-78"/>
              </a:rPr>
              <a:t>abnormal labial </a:t>
            </a:r>
            <a:r>
              <a:rPr lang="en-US" b="1" dirty="0" err="1">
                <a:solidFill>
                  <a:srgbClr val="FF0000"/>
                </a:solidFill>
                <a:latin typeface="Sakkal Majalla" pitchFamily="2" charset="-78"/>
                <a:cs typeface="Sakkal Majalla" pitchFamily="2" charset="-78"/>
              </a:rPr>
              <a:t>frenum</a:t>
            </a:r>
            <a:r>
              <a:rPr lang="en-US" b="1" dirty="0">
                <a:latin typeface="Sakkal Majalla" pitchFamily="2" charset="-78"/>
                <a:cs typeface="Sakkal Majalla" pitchFamily="2" charset="-78"/>
              </a:rPr>
              <a:t>: enlarged or thick labial </a:t>
            </a:r>
            <a:r>
              <a:rPr lang="en-US" b="1" dirty="0" err="1">
                <a:latin typeface="Sakkal Majalla" pitchFamily="2" charset="-78"/>
                <a:cs typeface="Sakkal Majalla" pitchFamily="2" charset="-78"/>
              </a:rPr>
              <a:t>frenum</a:t>
            </a:r>
            <a:r>
              <a:rPr lang="en-US" b="1" dirty="0">
                <a:latin typeface="Sakkal Majalla" pitchFamily="2" charset="-78"/>
                <a:cs typeface="Sakkal Majalla" pitchFamily="2" charset="-78"/>
              </a:rPr>
              <a:t> that may cause </a:t>
            </a:r>
            <a:r>
              <a:rPr lang="en-US" b="1" dirty="0" err="1">
                <a:latin typeface="Sakkal Majalla" pitchFamily="2" charset="-78"/>
                <a:cs typeface="Sakkal Majalla" pitchFamily="2" charset="-78"/>
              </a:rPr>
              <a:t>diastema</a:t>
            </a:r>
            <a:r>
              <a:rPr lang="en-US" b="1" dirty="0">
                <a:latin typeface="Sakkal Majalla" pitchFamily="2" charset="-78"/>
                <a:cs typeface="Sakkal Majalla" pitchFamily="2" charset="-78"/>
              </a:rPr>
              <a:t>, an open area between the central incisors. </a:t>
            </a:r>
          </a:p>
          <a:p>
            <a:endParaRPr lang="ar-SY" dirty="0"/>
          </a:p>
        </p:txBody>
      </p:sp>
      <p:pic>
        <p:nvPicPr>
          <p:cNvPr id="4099" name="Picture 3" descr="C:\Users\Techno.Home\Desktop\1200px-Fissured_Tongu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6971" y="181266"/>
            <a:ext cx="3069682" cy="306968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Techno.Home\Desktop\Papilla-penetrating-frenal-attachm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6542" y="3505200"/>
            <a:ext cx="3370540" cy="289560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685800" y="721112"/>
            <a:ext cx="4648200" cy="954107"/>
          </a:xfrm>
          <a:prstGeom prst="rect">
            <a:avLst/>
          </a:prstGeom>
        </p:spPr>
        <p:txBody>
          <a:bodyPr wrap="square">
            <a:spAutoFit/>
          </a:bodyPr>
          <a:lstStyle/>
          <a:p>
            <a:pPr algn="just"/>
            <a:r>
              <a:rPr lang="en-US" sz="2800" b="1" dirty="0">
                <a:solidFill>
                  <a:srgbClr val="FF0000"/>
                </a:solidFill>
                <a:latin typeface="Sakkal Majalla" pitchFamily="2" charset="-78"/>
                <a:cs typeface="Sakkal Majalla" pitchFamily="2" charset="-78"/>
              </a:rPr>
              <a:t>fissured tongue</a:t>
            </a:r>
            <a:r>
              <a:rPr lang="en-US" sz="2800" b="1" dirty="0">
                <a:latin typeface="Sakkal Majalla" pitchFamily="2" charset="-78"/>
                <a:cs typeface="Sakkal Majalla" pitchFamily="2" charset="-78"/>
              </a:rPr>
              <a:t>: grooved division, cleft, or split of tongue.</a:t>
            </a: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4110456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80999" y="381001"/>
            <a:ext cx="8330071" cy="2286000"/>
          </a:xfrm>
        </p:spPr>
        <p:txBody>
          <a:bodyPr/>
          <a:lstStyle/>
          <a:p>
            <a:pPr marL="0" indent="0" algn="just">
              <a:buNone/>
            </a:pPr>
            <a:r>
              <a:rPr lang="en-US" b="1" dirty="0" err="1">
                <a:solidFill>
                  <a:srgbClr val="FF0000"/>
                </a:solidFill>
                <a:latin typeface="Sakkal Majalla" pitchFamily="2" charset="-78"/>
                <a:cs typeface="Sakkal Majalla" pitchFamily="2" charset="-78"/>
              </a:rPr>
              <a:t>micrognathia</a:t>
            </a:r>
            <a:r>
              <a:rPr lang="en-US" b="1" dirty="0">
                <a:solidFill>
                  <a:srgbClr val="FF0000"/>
                </a:solidFill>
                <a:latin typeface="Sakkal Majalla" pitchFamily="2" charset="-78"/>
                <a:cs typeface="Sakkal Majalla" pitchFamily="2" charset="-78"/>
              </a:rPr>
              <a:t> </a:t>
            </a:r>
            <a:r>
              <a:rPr lang="en-US" b="1" dirty="0">
                <a:latin typeface="Sakkal Majalla" pitchFamily="2" charset="-78"/>
                <a:cs typeface="Sakkal Majalla" pitchFamily="2" charset="-78"/>
              </a:rPr>
              <a:t>: abnormally small jaw; undersized mandible.</a:t>
            </a:r>
          </a:p>
          <a:p>
            <a:pPr marL="0" indent="0" algn="just">
              <a:buNone/>
            </a:pPr>
            <a:r>
              <a:rPr lang="en-US" b="1" dirty="0" err="1">
                <a:solidFill>
                  <a:srgbClr val="FF0000"/>
                </a:solidFill>
                <a:latin typeface="Sakkal Majalla" pitchFamily="2" charset="-78"/>
                <a:cs typeface="Sakkal Majalla" pitchFamily="2" charset="-78"/>
              </a:rPr>
              <a:t>cherubism</a:t>
            </a:r>
            <a:r>
              <a:rPr lang="en-US" b="1" dirty="0">
                <a:solidFill>
                  <a:srgbClr val="FF0000"/>
                </a:solidFill>
                <a:latin typeface="Sakkal Majalla" pitchFamily="2" charset="-78"/>
                <a:cs typeface="Sakkal Majalla" pitchFamily="2" charset="-78"/>
              </a:rPr>
              <a:t> </a:t>
            </a:r>
            <a:r>
              <a:rPr lang="en-US" b="1" dirty="0">
                <a:latin typeface="Sakkal Majalla" pitchFamily="2" charset="-78"/>
                <a:cs typeface="Sakkal Majalla" pitchFamily="2" charset="-78"/>
              </a:rPr>
              <a:t>: a genetic disorder resulting in enlargement of the cheek and other facial structures.</a:t>
            </a:r>
            <a:endParaRPr lang="ar-SY" b="1" dirty="0">
              <a:latin typeface="Sakkal Majalla" pitchFamily="2" charset="-78"/>
              <a:cs typeface="Sakkal Majalla" pitchFamily="2" charset="-78"/>
            </a:endParaRPr>
          </a:p>
          <a:p>
            <a:pPr marL="0" indent="0">
              <a:buNone/>
            </a:pPr>
            <a:endParaRPr lang="ar-SY" dirty="0"/>
          </a:p>
        </p:txBody>
      </p:sp>
      <p:pic>
        <p:nvPicPr>
          <p:cNvPr id="3074" name="Picture 2" descr="C:\Users\Techno.Home\Desktop\gr1.jpg"/>
          <p:cNvPicPr>
            <a:picLocks noChangeAspect="1" noChangeArrowheads="1"/>
          </p:cNvPicPr>
          <p:nvPr/>
        </p:nvPicPr>
        <p:blipFill rotWithShape="1">
          <a:blip r:embed="rId2">
            <a:extLst>
              <a:ext uri="{28A0092B-C50C-407E-A947-70E740481C1C}">
                <a14:useLocalDpi xmlns:a14="http://schemas.microsoft.com/office/drawing/2010/main" val="0"/>
              </a:ext>
            </a:extLst>
          </a:blip>
          <a:srcRect t="8550" r="53809" b="-8550"/>
          <a:stretch/>
        </p:blipFill>
        <p:spPr bwMode="auto">
          <a:xfrm>
            <a:off x="761999" y="2343149"/>
            <a:ext cx="2895601" cy="36435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Techno.Home\Desktop\Micrognathi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335222"/>
            <a:ext cx="3758071" cy="3151178"/>
          </a:xfrm>
          <a:prstGeom prst="rect">
            <a:avLst/>
          </a:prstGeom>
          <a:noFill/>
          <a:extLst>
            <a:ext uri="{909E8E84-426E-40DD-AFC4-6F175D3DCCD1}">
              <a14:hiddenFill xmlns:a14="http://schemas.microsoft.com/office/drawing/2010/main">
                <a:solidFill>
                  <a:srgbClr val="FFFFFF"/>
                </a:solidFill>
              </a14:hiddenFill>
            </a:ext>
          </a:extLst>
        </p:spPr>
      </p:pic>
      <p:sp>
        <p:nvSpPr>
          <p:cNvPr id="2" name="عنصر نائب لرقم الشريحة 1"/>
          <p:cNvSpPr>
            <a:spLocks noGrp="1"/>
          </p:cNvSpPr>
          <p:nvPr>
            <p:ph type="sldNum" sz="quarter" idx="12"/>
          </p:nvPr>
        </p:nvSpPr>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18240416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81000" y="381000"/>
            <a:ext cx="8534400" cy="2895600"/>
          </a:xfrm>
        </p:spPr>
        <p:txBody>
          <a:bodyPr>
            <a:normAutofit/>
          </a:bodyPr>
          <a:lstStyle/>
          <a:p>
            <a:pPr marL="0" indent="0" algn="just">
              <a:buNone/>
            </a:pPr>
            <a:r>
              <a:rPr lang="en-US" sz="4700" b="1" dirty="0">
                <a:solidFill>
                  <a:srgbClr val="00B050"/>
                </a:solidFill>
                <a:latin typeface="Sakkal Majalla" pitchFamily="2" charset="-78"/>
                <a:cs typeface="Sakkal Majalla" pitchFamily="2" charset="-78"/>
              </a:rPr>
              <a:t>Tumor and Cyst </a:t>
            </a:r>
            <a:r>
              <a:rPr lang="en-US" sz="4700" b="1" dirty="0" smtClean="0">
                <a:solidFill>
                  <a:srgbClr val="00B050"/>
                </a:solidFill>
                <a:latin typeface="Sakkal Majalla" pitchFamily="2" charset="-78"/>
                <a:cs typeface="Sakkal Majalla" pitchFamily="2" charset="-78"/>
              </a:rPr>
              <a:t>Growth</a:t>
            </a:r>
            <a:r>
              <a:rPr lang="en-US" b="1" dirty="0" smtClean="0">
                <a:latin typeface="Sakkal Majalla" pitchFamily="2" charset="-78"/>
                <a:cs typeface="Sakkal Majalla" pitchFamily="2" charset="-78"/>
              </a:rPr>
              <a:t>:</a:t>
            </a:r>
          </a:p>
          <a:p>
            <a:pPr marL="0" indent="0" algn="just">
              <a:buNone/>
            </a:pPr>
            <a:r>
              <a:rPr lang="en-US" b="1" dirty="0">
                <a:latin typeface="Sakkal Majalla" pitchFamily="2" charset="-78"/>
                <a:cs typeface="Sakkal Majalla" pitchFamily="2" charset="-78"/>
              </a:rPr>
              <a:t>Some children develop neoplasms (new growths) of the oral soft tissue </a:t>
            </a:r>
            <a:r>
              <a:rPr lang="en-US" b="1" dirty="0" smtClean="0">
                <a:latin typeface="Sakkal Majalla" pitchFamily="2" charset="-78"/>
                <a:cs typeface="Sakkal Majalla" pitchFamily="2" charset="-78"/>
              </a:rPr>
              <a:t>and bones</a:t>
            </a:r>
            <a:r>
              <a:rPr lang="en-US" b="1" dirty="0">
                <a:latin typeface="Sakkal Majalla" pitchFamily="2" charset="-78"/>
                <a:cs typeface="Sakkal Majalla" pitchFamily="2" charset="-78"/>
              </a:rPr>
              <a:t>. Related terms are:</a:t>
            </a:r>
          </a:p>
          <a:p>
            <a:pPr marL="0" indent="0" algn="just">
              <a:buNone/>
            </a:pPr>
            <a:r>
              <a:rPr lang="en-US" b="1" dirty="0" smtClean="0">
                <a:solidFill>
                  <a:srgbClr val="FF0000"/>
                </a:solidFill>
                <a:latin typeface="Sakkal Majalla" pitchFamily="2" charset="-78"/>
                <a:cs typeface="Sakkal Majalla" pitchFamily="2" charset="-78"/>
              </a:rPr>
              <a:t>papilloma</a:t>
            </a:r>
            <a:r>
              <a:rPr lang="en-US" b="1" dirty="0">
                <a:latin typeface="Sakkal Majalla" pitchFamily="2" charset="-78"/>
                <a:cs typeface="Sakkal Majalla" pitchFamily="2" charset="-78"/>
              </a:rPr>
              <a:t>: neoplasm arising from epithelial cells; benign tumor.</a:t>
            </a:r>
          </a:p>
          <a:p>
            <a:pPr marL="0" indent="0" algn="just">
              <a:buNone/>
            </a:pPr>
            <a:r>
              <a:rPr lang="en-US" b="1" dirty="0">
                <a:solidFill>
                  <a:srgbClr val="FF0000"/>
                </a:solidFill>
                <a:latin typeface="Sakkal Majalla" pitchFamily="2" charset="-78"/>
                <a:cs typeface="Sakkal Majalla" pitchFamily="2" charset="-78"/>
              </a:rPr>
              <a:t>verruca vulgaris </a:t>
            </a:r>
            <a:r>
              <a:rPr lang="en-US" b="1" dirty="0" smtClean="0">
                <a:latin typeface="Sakkal Majalla" pitchFamily="2" charset="-78"/>
                <a:cs typeface="Sakkal Majalla" pitchFamily="2" charset="-78"/>
              </a:rPr>
              <a:t>(= </a:t>
            </a:r>
            <a:r>
              <a:rPr lang="en-US" b="1" i="1" dirty="0">
                <a:latin typeface="Sakkal Majalla" pitchFamily="2" charset="-78"/>
                <a:cs typeface="Sakkal Majalla" pitchFamily="2" charset="-78"/>
              </a:rPr>
              <a:t>oral warts</a:t>
            </a:r>
            <a:r>
              <a:rPr lang="en-US" b="1" dirty="0">
                <a:latin typeface="Sakkal Majalla" pitchFamily="2" charset="-78"/>
                <a:cs typeface="Sakkal Majalla" pitchFamily="2" charset="-78"/>
              </a:rPr>
              <a:t>): viral cause, </a:t>
            </a:r>
            <a:r>
              <a:rPr lang="en-US" b="1" dirty="0" smtClean="0">
                <a:latin typeface="Sakkal Majalla" pitchFamily="2" charset="-78"/>
                <a:cs typeface="Sakkal Majalla" pitchFamily="2" charset="-78"/>
              </a:rPr>
              <a:t>possibly from </a:t>
            </a:r>
            <a:r>
              <a:rPr lang="en-US" b="1" dirty="0">
                <a:latin typeface="Sakkal Majalla" pitchFamily="2" charset="-78"/>
                <a:cs typeface="Sakkal Majalla" pitchFamily="2" charset="-78"/>
              </a:rPr>
              <a:t>finger sucking</a:t>
            </a:r>
            <a:r>
              <a:rPr lang="en-US" b="1" dirty="0" smtClean="0">
                <a:latin typeface="Sakkal Majalla" pitchFamily="2" charset="-78"/>
                <a:cs typeface="Sakkal Majalla" pitchFamily="2" charset="-78"/>
              </a:rPr>
              <a:t>.</a:t>
            </a:r>
            <a:endParaRPr lang="en-US" b="1" dirty="0">
              <a:latin typeface="Sakkal Majalla" pitchFamily="2" charset="-78"/>
              <a:cs typeface="Sakkal Majalla" pitchFamily="2" charset="-78"/>
            </a:endParaRPr>
          </a:p>
        </p:txBody>
      </p:sp>
      <p:pic>
        <p:nvPicPr>
          <p:cNvPr id="5122" name="Picture 2" descr="C:\Users\Techno.Home\Desktop\S1870199X16300702_gr1.jpeg"/>
          <p:cNvPicPr>
            <a:picLocks noChangeAspect="1" noChangeArrowheads="1"/>
          </p:cNvPicPr>
          <p:nvPr/>
        </p:nvPicPr>
        <p:blipFill rotWithShape="1">
          <a:blip r:embed="rId2">
            <a:extLst>
              <a:ext uri="{28A0092B-C50C-407E-A947-70E740481C1C}">
                <a14:useLocalDpi xmlns:a14="http://schemas.microsoft.com/office/drawing/2010/main" val="0"/>
              </a:ext>
            </a:extLst>
          </a:blip>
          <a:srcRect r="18445" b="12621"/>
          <a:stretch/>
        </p:blipFill>
        <p:spPr bwMode="auto">
          <a:xfrm>
            <a:off x="5072022" y="3482820"/>
            <a:ext cx="3954814" cy="253314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304800" y="4056897"/>
            <a:ext cx="4572000" cy="1384995"/>
          </a:xfrm>
          <a:prstGeom prst="rect">
            <a:avLst/>
          </a:prstGeom>
        </p:spPr>
        <p:txBody>
          <a:bodyPr>
            <a:spAutoFit/>
          </a:bodyPr>
          <a:lstStyle/>
          <a:p>
            <a:pPr algn="just"/>
            <a:r>
              <a:rPr lang="en-US" sz="2800" b="1" dirty="0" err="1">
                <a:solidFill>
                  <a:srgbClr val="FF0000"/>
                </a:solidFill>
                <a:latin typeface="Sakkal Majalla" pitchFamily="2" charset="-78"/>
                <a:cs typeface="Sakkal Majalla" pitchFamily="2" charset="-78"/>
              </a:rPr>
              <a:t>odontoma</a:t>
            </a:r>
            <a:r>
              <a:rPr lang="en-US" sz="2800" b="1" dirty="0">
                <a:solidFill>
                  <a:srgbClr val="FF0000"/>
                </a:solidFill>
                <a:latin typeface="Sakkal Majalla" pitchFamily="2" charset="-78"/>
                <a:cs typeface="Sakkal Majalla" pitchFamily="2" charset="-78"/>
              </a:rPr>
              <a:t> </a:t>
            </a:r>
            <a:r>
              <a:rPr lang="en-US" sz="2800" b="1" dirty="0">
                <a:latin typeface="Sakkal Majalla" pitchFamily="2" charset="-78"/>
                <a:cs typeface="Sakkal Majalla" pitchFamily="2" charset="-78"/>
              </a:rPr>
              <a:t>(</a:t>
            </a:r>
            <a:r>
              <a:rPr lang="en-US" sz="2800" b="1" i="1" dirty="0">
                <a:latin typeface="Sakkal Majalla" pitchFamily="2" charset="-78"/>
                <a:cs typeface="Sakkal Majalla" pitchFamily="2" charset="-78"/>
              </a:rPr>
              <a:t>tumor of a tooth or dental tissue</a:t>
            </a:r>
            <a:r>
              <a:rPr lang="en-US" sz="2800" b="1" dirty="0">
                <a:latin typeface="Sakkal Majalla" pitchFamily="2" charset="-78"/>
                <a:cs typeface="Sakkal Majalla" pitchFamily="2" charset="-78"/>
              </a:rPr>
              <a:t>): abnormal cell proliferation.</a:t>
            </a:r>
          </a:p>
        </p:txBody>
      </p:sp>
      <p:sp>
        <p:nvSpPr>
          <p:cNvPr id="4" name="عنصر نائب لرقم الشريحة 3"/>
          <p:cNvSpPr>
            <a:spLocks noGrp="1"/>
          </p:cNvSpPr>
          <p:nvPr>
            <p:ph type="sldNum" sz="quarter" idx="12"/>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395945960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81000" y="300831"/>
            <a:ext cx="5029200" cy="1070769"/>
          </a:xfrm>
        </p:spPr>
        <p:txBody>
          <a:bodyPr/>
          <a:lstStyle/>
          <a:p>
            <a:pPr marL="0" indent="0" algn="just">
              <a:buNone/>
            </a:pPr>
            <a:r>
              <a:rPr lang="en-US" b="1" dirty="0">
                <a:solidFill>
                  <a:srgbClr val="FF0000"/>
                </a:solidFill>
                <a:latin typeface="Sakkal Majalla" pitchFamily="2" charset="-78"/>
                <a:cs typeface="Sakkal Majalla" pitchFamily="2" charset="-78"/>
              </a:rPr>
              <a:t>fibroma</a:t>
            </a:r>
            <a:r>
              <a:rPr lang="en-US" b="1" dirty="0">
                <a:latin typeface="Sakkal Majalla" pitchFamily="2" charset="-78"/>
                <a:cs typeface="Sakkal Majalla" pitchFamily="2" charset="-78"/>
              </a:rPr>
              <a:t>: fibrous tumor, benign in nature.</a:t>
            </a:r>
          </a:p>
          <a:p>
            <a:endParaRPr lang="ar-SY" dirty="0"/>
          </a:p>
        </p:txBody>
      </p:sp>
      <p:pic>
        <p:nvPicPr>
          <p:cNvPr id="4098" name="Picture 2" descr="C:\Users\Techno.Home\Desktop\m2400712-benign-oral-growth-polyp-science-photo-library-hig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9827" y="273205"/>
            <a:ext cx="2633237" cy="175094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Techno.Home\Desktop\S1870199X18300156_gr1.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420"/>
          <a:stretch/>
        </p:blipFill>
        <p:spPr bwMode="auto">
          <a:xfrm>
            <a:off x="6016330" y="2286000"/>
            <a:ext cx="2797979" cy="1981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Techno.Home\Desktop\1-s2.0-S2212555817300820-gr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3253" y="4648200"/>
            <a:ext cx="274105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182682" y="5377934"/>
            <a:ext cx="5833648" cy="523220"/>
          </a:xfrm>
          <a:prstGeom prst="rect">
            <a:avLst/>
          </a:prstGeom>
        </p:spPr>
        <p:txBody>
          <a:bodyPr wrap="none">
            <a:spAutoFit/>
          </a:bodyPr>
          <a:lstStyle/>
          <a:p>
            <a:pPr algn="just"/>
            <a:r>
              <a:rPr lang="en-US" sz="2800" b="1" dirty="0">
                <a:solidFill>
                  <a:srgbClr val="FF0000"/>
                </a:solidFill>
                <a:latin typeface="Sakkal Majalla" pitchFamily="2" charset="-78"/>
                <a:cs typeface="Sakkal Majalla" pitchFamily="2" charset="-78"/>
              </a:rPr>
              <a:t>neurofibromatosis</a:t>
            </a:r>
            <a:r>
              <a:rPr lang="en-US" sz="2800" b="1" dirty="0">
                <a:latin typeface="Sakkal Majalla" pitchFamily="2" charset="-78"/>
                <a:cs typeface="Sakkal Majalla" pitchFamily="2" charset="-78"/>
              </a:rPr>
              <a:t> : tumor on peripheral nerves.</a:t>
            </a:r>
          </a:p>
        </p:txBody>
      </p:sp>
      <p:sp>
        <p:nvSpPr>
          <p:cNvPr id="5" name="مستطيل 4"/>
          <p:cNvSpPr/>
          <p:nvPr/>
        </p:nvSpPr>
        <p:spPr>
          <a:xfrm>
            <a:off x="182682" y="2687417"/>
            <a:ext cx="5532318" cy="954107"/>
          </a:xfrm>
          <a:prstGeom prst="rect">
            <a:avLst/>
          </a:prstGeom>
        </p:spPr>
        <p:txBody>
          <a:bodyPr wrap="square">
            <a:spAutoFit/>
          </a:bodyPr>
          <a:lstStyle/>
          <a:p>
            <a:pPr algn="just"/>
            <a:r>
              <a:rPr lang="en-US" sz="2800" b="1" dirty="0">
                <a:solidFill>
                  <a:srgbClr val="FF0000"/>
                </a:solidFill>
                <a:latin typeface="Sakkal Majalla" pitchFamily="2" charset="-78"/>
                <a:cs typeface="Sakkal Majalla" pitchFamily="2" charset="-78"/>
              </a:rPr>
              <a:t>granuloma</a:t>
            </a:r>
            <a:r>
              <a:rPr lang="en-US" sz="2800" b="1" dirty="0">
                <a:latin typeface="Sakkal Majalla" pitchFamily="2" charset="-78"/>
                <a:cs typeface="Sakkal Majalla" pitchFamily="2" charset="-78"/>
              </a:rPr>
              <a:t>: </a:t>
            </a:r>
            <a:r>
              <a:rPr lang="en-US" sz="2800" b="1" dirty="0" err="1">
                <a:latin typeface="Sakkal Majalla" pitchFamily="2" charset="-78"/>
                <a:cs typeface="Sakkal Majalla" pitchFamily="2" charset="-78"/>
              </a:rPr>
              <a:t>grandular</a:t>
            </a:r>
            <a:r>
              <a:rPr lang="en-US" sz="2800" b="1" dirty="0">
                <a:latin typeface="Sakkal Majalla" pitchFamily="2" charset="-78"/>
                <a:cs typeface="Sakkal Majalla" pitchFamily="2" charset="-78"/>
              </a:rPr>
              <a:t> tumor usually of </a:t>
            </a:r>
            <a:r>
              <a:rPr lang="en-US" sz="2800" b="1" dirty="0" err="1">
                <a:latin typeface="Sakkal Majalla" pitchFamily="2" charset="-78"/>
                <a:cs typeface="Sakkal Majalla" pitchFamily="2" charset="-78"/>
              </a:rPr>
              <a:t>epithelioid</a:t>
            </a:r>
            <a:r>
              <a:rPr lang="en-US" sz="2800" b="1" dirty="0">
                <a:latin typeface="Sakkal Majalla" pitchFamily="2" charset="-78"/>
                <a:cs typeface="Sakkal Majalla" pitchFamily="2" charset="-78"/>
              </a:rPr>
              <a:t> or lymphoid cells.</a:t>
            </a: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1468309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28600" y="4419599"/>
            <a:ext cx="4419600" cy="2143125"/>
          </a:xfrm>
        </p:spPr>
        <p:txBody>
          <a:bodyPr>
            <a:normAutofit/>
          </a:bodyPr>
          <a:lstStyle/>
          <a:p>
            <a:pPr marL="0" indent="0" algn="just">
              <a:buNone/>
            </a:pPr>
            <a:r>
              <a:rPr lang="en-US" b="1" dirty="0" err="1" smtClean="0">
                <a:solidFill>
                  <a:srgbClr val="FF0000"/>
                </a:solidFill>
                <a:latin typeface="Sakkal Majalla" pitchFamily="2" charset="-78"/>
                <a:cs typeface="Sakkal Majalla" pitchFamily="2" charset="-78"/>
              </a:rPr>
              <a:t>lymphangioma</a:t>
            </a:r>
            <a:r>
              <a:rPr lang="en-US" b="1" dirty="0" smtClean="0">
                <a:solidFill>
                  <a:srgbClr val="FF0000"/>
                </a:solidFill>
                <a:latin typeface="Sakkal Majalla" pitchFamily="2" charset="-78"/>
                <a:cs typeface="Sakkal Majalla" pitchFamily="2" charset="-78"/>
              </a:rPr>
              <a:t> </a:t>
            </a:r>
            <a:r>
              <a:rPr lang="en-US" b="1" dirty="0">
                <a:solidFill>
                  <a:srgbClr val="FF0000"/>
                </a:solidFill>
                <a:latin typeface="Sakkal Majalla" pitchFamily="2" charset="-78"/>
                <a:cs typeface="Sakkal Majalla" pitchFamily="2" charset="-78"/>
              </a:rPr>
              <a:t>: </a:t>
            </a:r>
            <a:r>
              <a:rPr lang="en-US" b="1" dirty="0">
                <a:latin typeface="Sakkal Majalla" pitchFamily="2" charset="-78"/>
                <a:cs typeface="Sakkal Majalla" pitchFamily="2" charset="-78"/>
              </a:rPr>
              <a:t>tumor made up of lymphatic vessels.</a:t>
            </a:r>
          </a:p>
          <a:p>
            <a:pPr marL="0" indent="0" algn="just">
              <a:buNone/>
            </a:pPr>
            <a:r>
              <a:rPr lang="en-US" b="1" dirty="0">
                <a:solidFill>
                  <a:srgbClr val="FF0000"/>
                </a:solidFill>
                <a:latin typeface="Sakkal Majalla" pitchFamily="2" charset="-78"/>
                <a:cs typeface="Sakkal Majalla" pitchFamily="2" charset="-78"/>
              </a:rPr>
              <a:t>lymphoma</a:t>
            </a:r>
            <a:r>
              <a:rPr lang="en-US" b="1" dirty="0">
                <a:latin typeface="Sakkal Majalla" pitchFamily="2" charset="-78"/>
                <a:cs typeface="Sakkal Majalla" pitchFamily="2" charset="-78"/>
              </a:rPr>
              <a:t> : new tissue growth within the lymphatic system.</a:t>
            </a:r>
          </a:p>
          <a:p>
            <a:endParaRPr lang="ar-SY" dirty="0"/>
          </a:p>
        </p:txBody>
      </p:sp>
      <p:pic>
        <p:nvPicPr>
          <p:cNvPr id="4" name="Picture 3" descr="C:\Users\Techno.Home\Desktop\fi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2" y="4505324"/>
            <a:ext cx="3657599"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Techno.Home\Desktop\A-discrete-proliferating-infantile-hemangioma-on-the-forehead-A-scalp-B-cheek-C_Q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1" y="380999"/>
            <a:ext cx="3657599" cy="3657599"/>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p:cNvSpPr/>
          <p:nvPr/>
        </p:nvSpPr>
        <p:spPr>
          <a:xfrm>
            <a:off x="152400" y="914399"/>
            <a:ext cx="4572000" cy="1384995"/>
          </a:xfrm>
          <a:prstGeom prst="rect">
            <a:avLst/>
          </a:prstGeom>
        </p:spPr>
        <p:txBody>
          <a:bodyPr>
            <a:spAutoFit/>
          </a:bodyPr>
          <a:lstStyle/>
          <a:p>
            <a:pPr algn="just"/>
            <a:r>
              <a:rPr lang="en-US" sz="2800" b="1" dirty="0" err="1">
                <a:solidFill>
                  <a:srgbClr val="FF0000"/>
                </a:solidFill>
                <a:latin typeface="Sakkal Majalla" pitchFamily="2" charset="-78"/>
                <a:cs typeface="Sakkal Majalla" pitchFamily="2" charset="-78"/>
              </a:rPr>
              <a:t>hemangioma</a:t>
            </a:r>
            <a:r>
              <a:rPr lang="en-US" sz="2800" b="1" dirty="0">
                <a:latin typeface="Sakkal Majalla" pitchFamily="2" charset="-78"/>
                <a:cs typeface="Sakkal Majalla" pitchFamily="2" charset="-78"/>
              </a:rPr>
              <a:t>: vascular tumor, generally located in the neck/head area.</a:t>
            </a: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15</a:t>
            </a:fld>
            <a:endParaRPr lang="en-US"/>
          </a:p>
        </p:txBody>
      </p:sp>
    </p:spTree>
    <p:extLst>
      <p:ext uri="{BB962C8B-B14F-4D97-AF65-F5344CB8AC3E}">
        <p14:creationId xmlns:p14="http://schemas.microsoft.com/office/powerpoint/2010/main" val="38559664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04800" y="4525536"/>
            <a:ext cx="4648200" cy="1646664"/>
          </a:xfrm>
        </p:spPr>
        <p:txBody>
          <a:bodyPr/>
          <a:lstStyle/>
          <a:p>
            <a:pPr marL="0" indent="0" algn="just">
              <a:buNone/>
            </a:pPr>
            <a:r>
              <a:rPr lang="en-US" b="1" dirty="0" err="1" smtClean="0">
                <a:solidFill>
                  <a:srgbClr val="FF0000"/>
                </a:solidFill>
                <a:latin typeface="Sakkal Majalla" pitchFamily="2" charset="-78"/>
                <a:cs typeface="Sakkal Majalla" pitchFamily="2" charset="-78"/>
              </a:rPr>
              <a:t>ranula</a:t>
            </a:r>
            <a:r>
              <a:rPr lang="en-US" b="1" dirty="0">
                <a:latin typeface="Sakkal Majalla" pitchFamily="2" charset="-78"/>
                <a:cs typeface="Sakkal Majalla" pitchFamily="2" charset="-78"/>
              </a:rPr>
              <a:t>: </a:t>
            </a:r>
            <a:r>
              <a:rPr lang="en-US" b="1" dirty="0" err="1">
                <a:latin typeface="Sakkal Majalla" pitchFamily="2" charset="-78"/>
                <a:cs typeface="Sakkal Majalla" pitchFamily="2" charset="-78"/>
              </a:rPr>
              <a:t>mucocele</a:t>
            </a:r>
            <a:r>
              <a:rPr lang="en-US" b="1" dirty="0">
                <a:latin typeface="Sakkal Majalla" pitchFamily="2" charset="-78"/>
                <a:cs typeface="Sakkal Majalla" pitchFamily="2" charset="-78"/>
              </a:rPr>
              <a:t> in the floor of the mouth in the sublingual duct.</a:t>
            </a:r>
            <a:endParaRPr lang="ar-SY" b="1" dirty="0">
              <a:latin typeface="Sakkal Majalla" pitchFamily="2" charset="-78"/>
              <a:cs typeface="Sakkal Majalla" pitchFamily="2" charset="-78"/>
            </a:endParaRPr>
          </a:p>
          <a:p>
            <a:endParaRPr lang="ar-SY" dirty="0"/>
          </a:p>
        </p:txBody>
      </p:sp>
      <p:pic>
        <p:nvPicPr>
          <p:cNvPr id="2050" name="Picture 2" descr="C:\Users\Techno.Home\Desktop\180421062307Mucoce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0439" y="457200"/>
            <a:ext cx="3231039"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Techno.Home\Desktop\nejmicm1202636_f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805" y="4114800"/>
            <a:ext cx="3418867" cy="2269273"/>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412660" y="1307068"/>
            <a:ext cx="3020379" cy="523220"/>
          </a:xfrm>
          <a:prstGeom prst="rect">
            <a:avLst/>
          </a:prstGeom>
        </p:spPr>
        <p:txBody>
          <a:bodyPr wrap="none">
            <a:spAutoFit/>
          </a:bodyPr>
          <a:lstStyle/>
          <a:p>
            <a:pPr algn="just"/>
            <a:r>
              <a:rPr lang="en-US" sz="2800" b="1" dirty="0" err="1">
                <a:solidFill>
                  <a:srgbClr val="FF0000"/>
                </a:solidFill>
                <a:latin typeface="Sakkal Majalla" pitchFamily="2" charset="-78"/>
                <a:cs typeface="Sakkal Majalla" pitchFamily="2" charset="-78"/>
              </a:rPr>
              <a:t>mucocele</a:t>
            </a:r>
            <a:r>
              <a:rPr lang="en-US" sz="2800" b="1" dirty="0">
                <a:solidFill>
                  <a:srgbClr val="FF0000"/>
                </a:solidFill>
                <a:latin typeface="Sakkal Majalla" pitchFamily="2" charset="-78"/>
                <a:cs typeface="Sakkal Majalla" pitchFamily="2" charset="-78"/>
              </a:rPr>
              <a:t> </a:t>
            </a:r>
            <a:r>
              <a:rPr lang="en-US" sz="2800" b="1" dirty="0">
                <a:latin typeface="Sakkal Majalla" pitchFamily="2" charset="-78"/>
                <a:cs typeface="Sakkal Majalla" pitchFamily="2" charset="-78"/>
              </a:rPr>
              <a:t>: mucous cyst.</a:t>
            </a: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7791033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228600"/>
            <a:ext cx="7905750" cy="5948363"/>
          </a:xfrm>
        </p:spPr>
        <p:txBody>
          <a:bodyPr>
            <a:normAutofit fontScale="92500" lnSpcReduction="10000"/>
          </a:bodyPr>
          <a:lstStyle/>
          <a:p>
            <a:pPr marL="0" indent="0" algn="just">
              <a:buNone/>
            </a:pPr>
            <a:r>
              <a:rPr lang="en-US" sz="4000" b="1" dirty="0">
                <a:solidFill>
                  <a:srgbClr val="00B050"/>
                </a:solidFill>
                <a:latin typeface="Sakkal Majalla" pitchFamily="2" charset="-78"/>
                <a:cs typeface="Sakkal Majalla" pitchFamily="2" charset="-78"/>
              </a:rPr>
              <a:t>Maintenance and Preservation of the Pediatric </a:t>
            </a:r>
            <a:r>
              <a:rPr lang="en-US" sz="4000" b="1" dirty="0" smtClean="0">
                <a:solidFill>
                  <a:srgbClr val="00B050"/>
                </a:solidFill>
                <a:latin typeface="Sakkal Majalla" pitchFamily="2" charset="-78"/>
                <a:cs typeface="Sakkal Majalla" pitchFamily="2" charset="-78"/>
              </a:rPr>
              <a:t>Dentition:</a:t>
            </a:r>
          </a:p>
          <a:p>
            <a:pPr marL="0" indent="0" algn="just">
              <a:buNone/>
            </a:pPr>
            <a:r>
              <a:rPr lang="en-US" b="1" dirty="0">
                <a:latin typeface="Sakkal Majalla" pitchFamily="2" charset="-78"/>
                <a:cs typeface="Sakkal Majalla" pitchFamily="2" charset="-78"/>
              </a:rPr>
              <a:t>Maintenance and preservation of the primary dentition involves the same </a:t>
            </a:r>
            <a:r>
              <a:rPr lang="en-US" b="1" dirty="0" smtClean="0">
                <a:latin typeface="Sakkal Majalla" pitchFamily="2" charset="-78"/>
                <a:cs typeface="Sakkal Majalla" pitchFamily="2" charset="-78"/>
              </a:rPr>
              <a:t>care and attention </a:t>
            </a:r>
            <a:r>
              <a:rPr lang="en-US" b="1" dirty="0">
                <a:latin typeface="Sakkal Majalla" pitchFamily="2" charset="-78"/>
                <a:cs typeface="Sakkal Majalla" pitchFamily="2" charset="-78"/>
              </a:rPr>
              <a:t>as that given to adult teeth. Visits to the dentist should </a:t>
            </a:r>
            <a:r>
              <a:rPr lang="en-US" b="1" dirty="0" smtClean="0">
                <a:latin typeface="Sakkal Majalla" pitchFamily="2" charset="-78"/>
                <a:cs typeface="Sakkal Majalla" pitchFamily="2" charset="-78"/>
              </a:rPr>
              <a:t>begin around the child’s </a:t>
            </a:r>
            <a:r>
              <a:rPr lang="en-US" b="1" dirty="0">
                <a:latin typeface="Sakkal Majalla" pitchFamily="2" charset="-78"/>
                <a:cs typeface="Sakkal Majalla" pitchFamily="2" charset="-78"/>
              </a:rPr>
              <a:t>first birthday and consist of the health and dental </a:t>
            </a:r>
            <a:r>
              <a:rPr lang="en-US" b="1" dirty="0" smtClean="0">
                <a:latin typeface="Sakkal Majalla" pitchFamily="2" charset="-78"/>
                <a:cs typeface="Sakkal Majalla" pitchFamily="2" charset="-78"/>
              </a:rPr>
              <a:t>history, clinical </a:t>
            </a:r>
            <a:r>
              <a:rPr lang="en-US" b="1" dirty="0">
                <a:latin typeface="Sakkal Majalla" pitchFamily="2" charset="-78"/>
                <a:cs typeface="Sakkal Majalla" pitchFamily="2" charset="-78"/>
              </a:rPr>
              <a:t>and dental exam, prophylaxis, photos, and radiographs that have </a:t>
            </a:r>
            <a:r>
              <a:rPr lang="en-US" b="1" dirty="0" smtClean="0">
                <a:latin typeface="Sakkal Majalla" pitchFamily="2" charset="-78"/>
                <a:cs typeface="Sakkal Majalla" pitchFamily="2" charset="-78"/>
              </a:rPr>
              <a:t>been modified </a:t>
            </a:r>
            <a:r>
              <a:rPr lang="en-US" b="1" dirty="0">
                <a:latin typeface="Sakkal Majalla" pitchFamily="2" charset="-78"/>
                <a:cs typeface="Sakkal Majalla" pitchFamily="2" charset="-78"/>
              </a:rPr>
              <a:t>in size for the smaller mouth. Parents may benefit from </a:t>
            </a:r>
            <a:r>
              <a:rPr lang="en-US" b="1" dirty="0" smtClean="0">
                <a:latin typeface="Sakkal Majalla" pitchFamily="2" charset="-78"/>
                <a:cs typeface="Sakkal Majalla" pitchFamily="2" charset="-78"/>
              </a:rPr>
              <a:t>receiving instruction </a:t>
            </a:r>
            <a:r>
              <a:rPr lang="en-US" b="1" dirty="0">
                <a:latin typeface="Sakkal Majalla" pitchFamily="2" charset="-78"/>
                <a:cs typeface="Sakkal Majalla" pitchFamily="2" charset="-78"/>
              </a:rPr>
              <a:t>in nutrition and home care, including </a:t>
            </a:r>
            <a:r>
              <a:rPr lang="en-US" b="1" dirty="0" smtClean="0">
                <a:latin typeface="Sakkal Majalla" pitchFamily="2" charset="-78"/>
                <a:cs typeface="Sakkal Majalla" pitchFamily="2" charset="-78"/>
              </a:rPr>
              <a:t>tooth brushing </a:t>
            </a:r>
            <a:r>
              <a:rPr lang="en-US" b="1" dirty="0">
                <a:latin typeface="Sakkal Majalla" pitchFamily="2" charset="-78"/>
                <a:cs typeface="Sakkal Majalla" pitchFamily="2" charset="-78"/>
              </a:rPr>
              <a:t>and </a:t>
            </a:r>
            <a:r>
              <a:rPr lang="en-US" b="1" dirty="0" smtClean="0">
                <a:latin typeface="Sakkal Majalla" pitchFamily="2" charset="-78"/>
                <a:cs typeface="Sakkal Majalla" pitchFamily="2" charset="-78"/>
              </a:rPr>
              <a:t>other preventive </a:t>
            </a:r>
            <a:r>
              <a:rPr lang="en-US" b="1" dirty="0">
                <a:latin typeface="Sakkal Majalla" pitchFamily="2" charset="-78"/>
                <a:cs typeface="Sakkal Majalla" pitchFamily="2" charset="-78"/>
              </a:rPr>
              <a:t>measures at this </a:t>
            </a:r>
            <a:r>
              <a:rPr lang="en-US" b="1" dirty="0" smtClean="0">
                <a:latin typeface="Sakkal Majalla" pitchFamily="2" charset="-78"/>
                <a:cs typeface="Sakkal Majalla" pitchFamily="2" charset="-78"/>
              </a:rPr>
              <a:t>time. Prophylaxis </a:t>
            </a:r>
            <a:r>
              <a:rPr lang="en-US" b="1" dirty="0">
                <a:latin typeface="Sakkal Majalla" pitchFamily="2" charset="-78"/>
                <a:cs typeface="Sakkal Majalla" pitchFamily="2" charset="-78"/>
              </a:rPr>
              <a:t>treatment may include gingival care for simple, </a:t>
            </a:r>
            <a:r>
              <a:rPr lang="en-US" b="1" dirty="0" smtClean="0">
                <a:latin typeface="Sakkal Majalla" pitchFamily="2" charset="-78"/>
                <a:cs typeface="Sakkal Majalla" pitchFamily="2" charset="-78"/>
              </a:rPr>
              <a:t>eruption, </a:t>
            </a:r>
            <a:r>
              <a:rPr lang="en-US" b="1" dirty="0" smtClean="0">
                <a:solidFill>
                  <a:srgbClr val="FF0000"/>
                </a:solidFill>
                <a:latin typeface="Sakkal Majalla" pitchFamily="2" charset="-78"/>
                <a:cs typeface="Sakkal Majalla" pitchFamily="2" charset="-78"/>
              </a:rPr>
              <a:t>scorbutic</a:t>
            </a:r>
            <a:r>
              <a:rPr lang="en-US" b="1" dirty="0">
                <a:solidFill>
                  <a:srgbClr val="FF0000"/>
                </a:solidFill>
                <a:latin typeface="Sakkal Majalla" pitchFamily="2" charset="-78"/>
                <a:cs typeface="Sakkal Majalla" pitchFamily="2" charset="-78"/>
              </a:rPr>
              <a:t> </a:t>
            </a:r>
            <a:r>
              <a:rPr lang="en-US" b="1" dirty="0" smtClean="0">
                <a:latin typeface="Sakkal Majalla" pitchFamily="2" charset="-78"/>
                <a:cs typeface="Sakkal Majalla" pitchFamily="2" charset="-78"/>
              </a:rPr>
              <a:t>(</a:t>
            </a:r>
            <a:r>
              <a:rPr lang="en-US" b="1" i="1" dirty="0" smtClean="0">
                <a:latin typeface="Sakkal Majalla" pitchFamily="2" charset="-78"/>
                <a:cs typeface="Sakkal Majalla" pitchFamily="2" charset="-78"/>
              </a:rPr>
              <a:t>lacking </a:t>
            </a:r>
            <a:r>
              <a:rPr lang="en-US" b="1" i="1" dirty="0">
                <a:latin typeface="Sakkal Majalla" pitchFamily="2" charset="-78"/>
                <a:cs typeface="Sakkal Majalla" pitchFamily="2" charset="-78"/>
              </a:rPr>
              <a:t>vitamin C </a:t>
            </a:r>
            <a:r>
              <a:rPr lang="en-US" b="1" dirty="0">
                <a:latin typeface="Sakkal Majalla" pitchFamily="2" charset="-78"/>
                <a:cs typeface="Sakkal Majalla" pitchFamily="2" charset="-78"/>
              </a:rPr>
              <a:t>), or acute gingivitis, as well </a:t>
            </a:r>
            <a:r>
              <a:rPr lang="en-US" b="1" dirty="0" smtClean="0">
                <a:latin typeface="Sakkal Majalla" pitchFamily="2" charset="-78"/>
                <a:cs typeface="Sakkal Majalla" pitchFamily="2" charset="-78"/>
              </a:rPr>
              <a:t>as </a:t>
            </a:r>
            <a:r>
              <a:rPr lang="en-US" b="1" dirty="0">
                <a:latin typeface="Sakkal Majalla" pitchFamily="2" charset="-78"/>
                <a:cs typeface="Sakkal Majalla" pitchFamily="2" charset="-78"/>
              </a:rPr>
              <a:t>periodontitis and </a:t>
            </a:r>
            <a:r>
              <a:rPr lang="en-US" b="1" dirty="0" err="1">
                <a:latin typeface="Sakkal Majalla" pitchFamily="2" charset="-78"/>
                <a:cs typeface="Sakkal Majalla" pitchFamily="2" charset="-78"/>
              </a:rPr>
              <a:t>periodontosis</a:t>
            </a:r>
            <a:r>
              <a:rPr lang="en-US" b="1" dirty="0">
                <a:latin typeface="Sakkal Majalla" pitchFamily="2" charset="-78"/>
                <a:cs typeface="Sakkal Majalla" pitchFamily="2" charset="-78"/>
              </a:rPr>
              <a:t>, herpes simplex virus, </a:t>
            </a:r>
            <a:r>
              <a:rPr lang="en-US" b="1" dirty="0" err="1">
                <a:latin typeface="Sakkal Majalla" pitchFamily="2" charset="-78"/>
                <a:cs typeface="Sakkal Majalla" pitchFamily="2" charset="-78"/>
              </a:rPr>
              <a:t>aphthous</a:t>
            </a:r>
            <a:r>
              <a:rPr lang="en-US" b="1" dirty="0">
                <a:latin typeface="Sakkal Majalla" pitchFamily="2" charset="-78"/>
                <a:cs typeface="Sakkal Majalla" pitchFamily="2" charset="-78"/>
              </a:rPr>
              <a:t> ulcer, </a:t>
            </a:r>
            <a:r>
              <a:rPr lang="en-US" b="1" dirty="0" smtClean="0">
                <a:latin typeface="Sakkal Majalla" pitchFamily="2" charset="-78"/>
                <a:cs typeface="Sakkal Majalla" pitchFamily="2" charset="-78"/>
              </a:rPr>
              <a:t>ANUG, or </a:t>
            </a:r>
            <a:r>
              <a:rPr lang="en-US" b="1" dirty="0">
                <a:solidFill>
                  <a:srgbClr val="FF0000"/>
                </a:solidFill>
                <a:latin typeface="Sakkal Majalla" pitchFamily="2" charset="-78"/>
                <a:cs typeface="Sakkal Majalla" pitchFamily="2" charset="-78"/>
              </a:rPr>
              <a:t>candidiasis</a:t>
            </a:r>
            <a:r>
              <a:rPr lang="en-US" b="1" dirty="0">
                <a:latin typeface="Sakkal Majalla" pitchFamily="2" charset="-78"/>
                <a:cs typeface="Sakkal Majalla" pitchFamily="2" charset="-78"/>
              </a:rPr>
              <a:t> </a:t>
            </a:r>
            <a:r>
              <a:rPr lang="en-US" b="1" dirty="0" smtClean="0">
                <a:latin typeface="Sakkal Majalla" pitchFamily="2" charset="-78"/>
                <a:cs typeface="Sakkal Majalla" pitchFamily="2" charset="-78"/>
              </a:rPr>
              <a:t>(</a:t>
            </a:r>
            <a:r>
              <a:rPr lang="en-US" b="1" i="1" dirty="0" smtClean="0">
                <a:latin typeface="Sakkal Majalla" pitchFamily="2" charset="-78"/>
                <a:cs typeface="Sakkal Majalla" pitchFamily="2" charset="-78"/>
              </a:rPr>
              <a:t>fungus </a:t>
            </a:r>
            <a:r>
              <a:rPr lang="en-US" b="1" i="1" dirty="0">
                <a:latin typeface="Sakkal Majalla" pitchFamily="2" charset="-78"/>
                <a:cs typeface="Sakkal Majalla" pitchFamily="2" charset="-78"/>
              </a:rPr>
              <a:t>infection, </a:t>
            </a:r>
            <a:r>
              <a:rPr lang="en-US" b="1" i="1" dirty="0" smtClean="0">
                <a:latin typeface="Sakkal Majalla" pitchFamily="2" charset="-78"/>
                <a:cs typeface="Sakkal Majalla" pitchFamily="2" charset="-78"/>
              </a:rPr>
              <a:t>thrush</a:t>
            </a:r>
            <a:r>
              <a:rPr lang="en-US" b="1" dirty="0" smtClean="0">
                <a:latin typeface="Sakkal Majalla" pitchFamily="2" charset="-78"/>
                <a:cs typeface="Sakkal Majalla" pitchFamily="2" charset="-78"/>
              </a:rPr>
              <a:t>).</a:t>
            </a:r>
            <a:endParaRPr lang="en-US" b="1" dirty="0">
              <a:latin typeface="Sakkal Majalla" pitchFamily="2" charset="-78"/>
              <a:cs typeface="Sakkal Majalla" pitchFamily="2" charset="-78"/>
            </a:endParaRPr>
          </a:p>
          <a:p>
            <a:pPr marL="0" indent="0" algn="just">
              <a:buNone/>
            </a:pPr>
            <a:r>
              <a:rPr lang="en-US" b="1" dirty="0">
                <a:latin typeface="Sakkal Majalla" pitchFamily="2" charset="-78"/>
                <a:cs typeface="Sakkal Majalla" pitchFamily="2" charset="-78"/>
              </a:rPr>
              <a:t>Appliances may be constructed to correct bad habits, such as finger </a:t>
            </a:r>
            <a:r>
              <a:rPr lang="en-US" b="1" dirty="0" smtClean="0">
                <a:latin typeface="Sakkal Majalla" pitchFamily="2" charset="-78"/>
                <a:cs typeface="Sakkal Majalla" pitchFamily="2" charset="-78"/>
              </a:rPr>
              <a:t>sucking or </a:t>
            </a:r>
            <a:r>
              <a:rPr lang="en-US" b="1" dirty="0">
                <a:latin typeface="Sakkal Majalla" pitchFamily="2" charset="-78"/>
                <a:cs typeface="Sakkal Majalla" pitchFamily="2" charset="-78"/>
              </a:rPr>
              <a:t>nail-biting. Other professional preventive care is discussed in the </a:t>
            </a:r>
            <a:r>
              <a:rPr lang="en-US" b="1" dirty="0" smtClean="0">
                <a:latin typeface="Sakkal Majalla" pitchFamily="2" charset="-78"/>
                <a:cs typeface="Sakkal Majalla" pitchFamily="2" charset="-78"/>
              </a:rPr>
              <a:t>following  sections</a:t>
            </a:r>
            <a:r>
              <a:rPr lang="en-US" b="1" dirty="0">
                <a:latin typeface="Sakkal Majalla" pitchFamily="2" charset="-78"/>
                <a:cs typeface="Sakkal Majalla" pitchFamily="2" charset="-78"/>
              </a:rPr>
              <a:t>.</a:t>
            </a:r>
            <a:endParaRPr lang="en-US" b="1" dirty="0" smtClean="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25323437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762000"/>
            <a:ext cx="5019802" cy="5334000"/>
          </a:xfrm>
        </p:spPr>
        <p:txBody>
          <a:bodyPr>
            <a:normAutofit/>
          </a:bodyPr>
          <a:lstStyle/>
          <a:p>
            <a:pPr marL="0" indent="0" algn="just">
              <a:buNone/>
            </a:pPr>
            <a:r>
              <a:rPr lang="en-US" sz="4000" b="1" dirty="0">
                <a:solidFill>
                  <a:srgbClr val="00B050"/>
                </a:solidFill>
                <a:latin typeface="Sakkal Majalla" pitchFamily="2" charset="-78"/>
                <a:cs typeface="Sakkal Majalla" pitchFamily="2" charset="-78"/>
              </a:rPr>
              <a:t>Fluoride </a:t>
            </a:r>
            <a:r>
              <a:rPr lang="en-US" sz="4000" b="1" dirty="0" smtClean="0">
                <a:solidFill>
                  <a:srgbClr val="00B050"/>
                </a:solidFill>
                <a:latin typeface="Sakkal Majalla" pitchFamily="2" charset="-78"/>
                <a:cs typeface="Sakkal Majalla" pitchFamily="2" charset="-78"/>
              </a:rPr>
              <a:t>Application:</a:t>
            </a:r>
          </a:p>
          <a:p>
            <a:pPr marL="0" indent="0" algn="just">
              <a:buNone/>
            </a:pPr>
            <a:r>
              <a:rPr lang="en-US" b="1" dirty="0">
                <a:latin typeface="Sakkal Majalla" pitchFamily="2" charset="-78"/>
                <a:cs typeface="Sakkal Majalla" pitchFamily="2" charset="-78"/>
              </a:rPr>
              <a:t>The dentist may indicate a need for professional application of </a:t>
            </a:r>
            <a:r>
              <a:rPr lang="en-US" b="1" dirty="0" smtClean="0">
                <a:latin typeface="Sakkal Majalla" pitchFamily="2" charset="-78"/>
                <a:cs typeface="Sakkal Majalla" pitchFamily="2" charset="-78"/>
              </a:rPr>
              <a:t>fluoride to the child’s </a:t>
            </a:r>
            <a:r>
              <a:rPr lang="en-US" b="1" dirty="0">
                <a:latin typeface="Sakkal Majalla" pitchFamily="2" charset="-78"/>
                <a:cs typeface="Sakkal Majalla" pitchFamily="2" charset="-78"/>
              </a:rPr>
              <a:t>teeth. Fluoride care may be provided in the form of ingestion by </a:t>
            </a:r>
            <a:r>
              <a:rPr lang="en-US" b="1" dirty="0" smtClean="0">
                <a:latin typeface="Sakkal Majalla" pitchFamily="2" charset="-78"/>
                <a:cs typeface="Sakkal Majalla" pitchFamily="2" charset="-78"/>
              </a:rPr>
              <a:t>drinking water </a:t>
            </a:r>
            <a:r>
              <a:rPr lang="en-US" b="1" dirty="0">
                <a:latin typeface="Sakkal Majalla" pitchFamily="2" charset="-78"/>
                <a:cs typeface="Sakkal Majalla" pitchFamily="2" charset="-78"/>
              </a:rPr>
              <a:t>with fluoride or </a:t>
            </a:r>
            <a:r>
              <a:rPr lang="en-US" b="1" dirty="0" smtClean="0">
                <a:latin typeface="Sakkal Majalla" pitchFamily="2" charset="-78"/>
                <a:cs typeface="Sakkal Majalla" pitchFamily="2" charset="-78"/>
              </a:rPr>
              <a:t>taking prescribed </a:t>
            </a:r>
            <a:r>
              <a:rPr lang="en-US" b="1" dirty="0">
                <a:latin typeface="Sakkal Majalla" pitchFamily="2" charset="-78"/>
                <a:cs typeface="Sakkal Majalla" pitchFamily="2" charset="-78"/>
              </a:rPr>
              <a:t>fluoride supplements by </a:t>
            </a:r>
            <a:r>
              <a:rPr lang="en-US" b="1" dirty="0" smtClean="0">
                <a:latin typeface="Sakkal Majalla" pitchFamily="2" charset="-78"/>
                <a:cs typeface="Sakkal Majalla" pitchFamily="2" charset="-78"/>
              </a:rPr>
              <a:t>topical application</a:t>
            </a:r>
            <a:r>
              <a:rPr lang="en-US" b="1" dirty="0">
                <a:latin typeface="Sakkal Majalla" pitchFamily="2" charset="-78"/>
                <a:cs typeface="Sakkal Majalla" pitchFamily="2" charset="-78"/>
              </a:rPr>
              <a:t>, placing upon the teeth, or a combination of both techniques. </a:t>
            </a:r>
            <a:r>
              <a:rPr lang="en-US" b="1" dirty="0" smtClean="0">
                <a:latin typeface="Sakkal Majalla" pitchFamily="2" charset="-78"/>
                <a:cs typeface="Sakkal Majalla" pitchFamily="2" charset="-78"/>
              </a:rPr>
              <a:t>Topical application </a:t>
            </a:r>
            <a:r>
              <a:rPr lang="en-US" b="1" dirty="0">
                <a:latin typeface="Sakkal Majalla" pitchFamily="2" charset="-78"/>
                <a:cs typeface="Sakkal Majalla" pitchFamily="2" charset="-78"/>
              </a:rPr>
              <a:t>is supplied in the form of gel, varnish, liquid, spray, </a:t>
            </a:r>
            <a:r>
              <a:rPr lang="en-US" b="1" dirty="0" smtClean="0">
                <a:latin typeface="Sakkal Majalla" pitchFamily="2" charset="-78"/>
                <a:cs typeface="Sakkal Majalla" pitchFamily="2" charset="-78"/>
              </a:rPr>
              <a:t>or other</a:t>
            </a:r>
            <a:r>
              <a:rPr lang="en-US" b="1" dirty="0">
                <a:latin typeface="Sakkal Majalla" pitchFamily="2" charset="-78"/>
                <a:cs typeface="Sakkal Majalla" pitchFamily="2" charset="-78"/>
              </a:rPr>
              <a:t> </a:t>
            </a:r>
            <a:r>
              <a:rPr lang="en-US" b="1" dirty="0" smtClean="0">
                <a:latin typeface="Sakkal Majalla" pitchFamily="2" charset="-78"/>
                <a:cs typeface="Sakkal Majalla" pitchFamily="2" charset="-78"/>
              </a:rPr>
              <a:t>methods</a:t>
            </a:r>
            <a:endParaRPr lang="ar-SY" b="1" dirty="0">
              <a:latin typeface="Sakkal Majalla" pitchFamily="2" charset="-78"/>
              <a:cs typeface="Sakkal Majalla" pitchFamily="2" charset="-78"/>
            </a:endParaRPr>
          </a:p>
        </p:txBody>
      </p:sp>
      <p:pic>
        <p:nvPicPr>
          <p:cNvPr id="6146" name="Picture 2" descr="C:\Users\Techno.Home\Desktop\JMedSoc_2018_32_1_1_214731_f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018" y="762000"/>
            <a:ext cx="3740357"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عنصر نائب لرقم الشريحة 1"/>
          <p:cNvSpPr>
            <a:spLocks noGrp="1"/>
          </p:cNvSpPr>
          <p:nvPr>
            <p:ph type="sldNum" sz="quarter" idx="12"/>
          </p:nvPr>
        </p:nvSpPr>
        <p:spPr/>
        <p:txBody>
          <a:bodyPr/>
          <a:lstStyle/>
          <a:p>
            <a:fld id="{B6F15528-21DE-4FAA-801E-634DDDAF4B2B}" type="slidenum">
              <a:rPr lang="en-US" smtClean="0"/>
              <a:pPr/>
              <a:t>18</a:t>
            </a:fld>
            <a:endParaRPr lang="en-US"/>
          </a:p>
        </p:txBody>
      </p:sp>
    </p:spTree>
    <p:extLst>
      <p:ext uri="{BB962C8B-B14F-4D97-AF65-F5344CB8AC3E}">
        <p14:creationId xmlns:p14="http://schemas.microsoft.com/office/powerpoint/2010/main" val="10667625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1371600"/>
            <a:ext cx="7981950" cy="4805363"/>
          </a:xfrm>
        </p:spPr>
        <p:txBody>
          <a:bodyPr/>
          <a:lstStyle/>
          <a:p>
            <a:pPr marL="0" indent="0" algn="just">
              <a:buNone/>
            </a:pPr>
            <a:r>
              <a:rPr lang="en-US" sz="4000" b="1" dirty="0" err="1" smtClean="0">
                <a:solidFill>
                  <a:srgbClr val="FF0000"/>
                </a:solidFill>
                <a:latin typeface="Sakkal Majalla" pitchFamily="2" charset="-78"/>
                <a:cs typeface="Sakkal Majalla" pitchFamily="2" charset="-78"/>
              </a:rPr>
              <a:t>Enamoplasty</a:t>
            </a:r>
            <a:r>
              <a:rPr lang="en-US" sz="4000" b="1" dirty="0" smtClean="0">
                <a:solidFill>
                  <a:srgbClr val="FF0000"/>
                </a:solidFill>
                <a:latin typeface="Sakkal Majalla" pitchFamily="2" charset="-78"/>
                <a:cs typeface="Sakkal Majalla" pitchFamily="2" charset="-78"/>
              </a:rPr>
              <a:t>:</a:t>
            </a:r>
          </a:p>
          <a:p>
            <a:pPr marL="0" indent="0" algn="just">
              <a:buNone/>
            </a:pPr>
            <a:r>
              <a:rPr lang="en-US" b="1" dirty="0" err="1">
                <a:latin typeface="Sakkal Majalla" pitchFamily="2" charset="-78"/>
                <a:cs typeface="Sakkal Majalla" pitchFamily="2" charset="-78"/>
              </a:rPr>
              <a:t>Enamoplasty</a:t>
            </a:r>
            <a:r>
              <a:rPr lang="en-US" b="1" dirty="0">
                <a:latin typeface="Sakkal Majalla" pitchFamily="2" charset="-78"/>
                <a:cs typeface="Sakkal Majalla" pitchFamily="2" charset="-78"/>
              </a:rPr>
              <a:t> </a:t>
            </a:r>
            <a:r>
              <a:rPr lang="en-US" b="1" dirty="0" smtClean="0">
                <a:latin typeface="Sakkal Majalla" pitchFamily="2" charset="-78"/>
                <a:cs typeface="Sakkal Majalla" pitchFamily="2" charset="-78"/>
              </a:rPr>
              <a:t> </a:t>
            </a:r>
            <a:r>
              <a:rPr lang="en-US" b="1" dirty="0">
                <a:latin typeface="Sakkal Majalla" pitchFamily="2" charset="-78"/>
                <a:cs typeface="Sakkal Majalla" pitchFamily="2" charset="-78"/>
              </a:rPr>
              <a:t>is the selective reduction of fissures </a:t>
            </a:r>
            <a:r>
              <a:rPr lang="en-US" b="1" dirty="0" smtClean="0">
                <a:latin typeface="Sakkal Majalla" pitchFamily="2" charset="-78"/>
                <a:cs typeface="Sakkal Majalla" pitchFamily="2" charset="-78"/>
              </a:rPr>
              <a:t>and </a:t>
            </a:r>
            <a:r>
              <a:rPr lang="en-US" b="1" dirty="0" err="1" smtClean="0">
                <a:latin typeface="Sakkal Majalla" pitchFamily="2" charset="-78"/>
                <a:cs typeface="Sakkal Majalla" pitchFamily="2" charset="-78"/>
              </a:rPr>
              <a:t>occlusal</a:t>
            </a:r>
            <a:r>
              <a:rPr lang="en-US" b="1" dirty="0" smtClean="0">
                <a:latin typeface="Sakkal Majalla" pitchFamily="2" charset="-78"/>
                <a:cs typeface="Sakkal Majalla" pitchFamily="2" charset="-78"/>
              </a:rPr>
              <a:t> </a:t>
            </a:r>
            <a:r>
              <a:rPr lang="en-US" b="1" dirty="0">
                <a:latin typeface="Sakkal Majalla" pitchFamily="2" charset="-78"/>
                <a:cs typeface="Sakkal Majalla" pitchFamily="2" charset="-78"/>
              </a:rPr>
              <a:t>irregularities caused by grinding. </a:t>
            </a:r>
            <a:r>
              <a:rPr lang="en-US" b="1" dirty="0" smtClean="0">
                <a:latin typeface="Sakkal Majalla" pitchFamily="2" charset="-78"/>
                <a:cs typeface="Sakkal Majalla" pitchFamily="2" charset="-78"/>
              </a:rPr>
              <a:t>Rather than </a:t>
            </a:r>
            <a:r>
              <a:rPr lang="en-US" b="1" dirty="0">
                <a:latin typeface="Sakkal Majalla" pitchFamily="2" charset="-78"/>
                <a:cs typeface="Sakkal Majalla" pitchFamily="2" charset="-78"/>
              </a:rPr>
              <a:t>filling deep pits or </a:t>
            </a:r>
            <a:r>
              <a:rPr lang="en-US" b="1" dirty="0" smtClean="0">
                <a:latin typeface="Sakkal Majalla" pitchFamily="2" charset="-78"/>
                <a:cs typeface="Sakkal Majalla" pitchFamily="2" charset="-78"/>
              </a:rPr>
              <a:t>fissures with </a:t>
            </a:r>
            <a:r>
              <a:rPr lang="en-US" b="1" dirty="0">
                <a:latin typeface="Sakkal Majalla" pitchFamily="2" charset="-78"/>
                <a:cs typeface="Sakkal Majalla" pitchFamily="2" charset="-78"/>
              </a:rPr>
              <a:t>sealant material, the </a:t>
            </a:r>
            <a:r>
              <a:rPr lang="en-US" b="1" dirty="0" smtClean="0">
                <a:latin typeface="Sakkal Majalla" pitchFamily="2" charset="-78"/>
                <a:cs typeface="Sakkal Majalla" pitchFamily="2" charset="-78"/>
              </a:rPr>
              <a:t>dentist may </a:t>
            </a:r>
            <a:r>
              <a:rPr lang="en-US" b="1" dirty="0">
                <a:latin typeface="Sakkal Majalla" pitchFamily="2" charset="-78"/>
                <a:cs typeface="Sakkal Majalla" pitchFamily="2" charset="-78"/>
              </a:rPr>
              <a:t>choose to perform some selective </a:t>
            </a:r>
            <a:r>
              <a:rPr lang="en-US" b="1" dirty="0" smtClean="0">
                <a:latin typeface="Sakkal Majalla" pitchFamily="2" charset="-78"/>
                <a:cs typeface="Sakkal Majalla" pitchFamily="2" charset="-78"/>
              </a:rPr>
              <a:t>reducing or </a:t>
            </a:r>
            <a:r>
              <a:rPr lang="en-US" b="1" dirty="0">
                <a:latin typeface="Sakkal Majalla" pitchFamily="2" charset="-78"/>
                <a:cs typeface="Sakkal Majalla" pitchFamily="2" charset="-78"/>
              </a:rPr>
              <a:t>leveling of deep crevices to permit easier cleansing and home care of the teeth.</a:t>
            </a:r>
            <a:endParaRPr lang="ar-SY" b="1" dirty="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val="37748296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457200"/>
            <a:ext cx="8210550" cy="6019800"/>
          </a:xfrm>
        </p:spPr>
        <p:txBody>
          <a:bodyPr>
            <a:normAutofit lnSpcReduction="10000"/>
          </a:bodyPr>
          <a:lstStyle/>
          <a:p>
            <a:pPr marL="0" indent="0" algn="just">
              <a:buNone/>
            </a:pPr>
            <a:r>
              <a:rPr lang="en-US" sz="4000" b="1" dirty="0">
                <a:solidFill>
                  <a:srgbClr val="00B050"/>
                </a:solidFill>
                <a:latin typeface="Sakkal Majalla" pitchFamily="2" charset="-78"/>
                <a:cs typeface="Sakkal Majalla" pitchFamily="2" charset="-78"/>
              </a:rPr>
              <a:t>Scope of Pediatric </a:t>
            </a:r>
            <a:r>
              <a:rPr lang="en-US" sz="4000" b="1" dirty="0" smtClean="0">
                <a:solidFill>
                  <a:srgbClr val="00B050"/>
                </a:solidFill>
                <a:latin typeface="Sakkal Majalla" pitchFamily="2" charset="-78"/>
                <a:cs typeface="Sakkal Majalla" pitchFamily="2" charset="-78"/>
              </a:rPr>
              <a:t>Dentistry:</a:t>
            </a:r>
          </a:p>
          <a:p>
            <a:pPr marL="0" indent="0" algn="just">
              <a:buNone/>
            </a:pPr>
            <a:r>
              <a:rPr lang="en-US" b="1" dirty="0">
                <a:solidFill>
                  <a:srgbClr val="FF0000"/>
                </a:solidFill>
                <a:latin typeface="Sakkal Majalla" pitchFamily="2" charset="-78"/>
                <a:cs typeface="Sakkal Majalla" pitchFamily="2" charset="-78"/>
              </a:rPr>
              <a:t>Pediatric dentistry </a:t>
            </a:r>
            <a:r>
              <a:rPr lang="en-US" b="1" dirty="0">
                <a:latin typeface="Sakkal Majalla" pitchFamily="2" charset="-78"/>
                <a:cs typeface="Sakkal Majalla" pitchFamily="2" charset="-78"/>
              </a:rPr>
              <a:t>is one of the nine recognized specialties of the </a:t>
            </a:r>
            <a:r>
              <a:rPr lang="en-US" b="1" dirty="0" smtClean="0">
                <a:latin typeface="Sakkal Majalla" pitchFamily="2" charset="-78"/>
                <a:cs typeface="Sakkal Majalla" pitchFamily="2" charset="-78"/>
              </a:rPr>
              <a:t>American Dental </a:t>
            </a:r>
            <a:r>
              <a:rPr lang="en-US" b="1" dirty="0">
                <a:latin typeface="Sakkal Majalla" pitchFamily="2" charset="-78"/>
                <a:cs typeface="Sakkal Majalla" pitchFamily="2" charset="-78"/>
              </a:rPr>
              <a:t>Association and is concerned with the care of the teeth and oral </a:t>
            </a:r>
            <a:r>
              <a:rPr lang="en-US" b="1" dirty="0" smtClean="0">
                <a:latin typeface="Sakkal Majalla" pitchFamily="2" charset="-78"/>
                <a:cs typeface="Sakkal Majalla" pitchFamily="2" charset="-78"/>
              </a:rPr>
              <a:t>tissues of </a:t>
            </a:r>
            <a:r>
              <a:rPr lang="en-US" b="1" dirty="0">
                <a:latin typeface="Sakkal Majalla" pitchFamily="2" charset="-78"/>
                <a:cs typeface="Sakkal Majalla" pitchFamily="2" charset="-78"/>
              </a:rPr>
              <a:t>the child patient, from infancy through adolescence. The dentist </a:t>
            </a:r>
            <a:r>
              <a:rPr lang="en-US" b="1" dirty="0" smtClean="0">
                <a:latin typeface="Sakkal Majalla" pitchFamily="2" charset="-78"/>
                <a:cs typeface="Sakkal Majalla" pitchFamily="2" charset="-78"/>
              </a:rPr>
              <a:t>specializing in </a:t>
            </a:r>
            <a:r>
              <a:rPr lang="en-US" b="1" dirty="0">
                <a:latin typeface="Sakkal Majalla" pitchFamily="2" charset="-78"/>
                <a:cs typeface="Sakkal Majalla" pitchFamily="2" charset="-78"/>
              </a:rPr>
              <a:t>this practice is called a </a:t>
            </a:r>
            <a:r>
              <a:rPr lang="en-US" b="1" dirty="0" err="1">
                <a:solidFill>
                  <a:srgbClr val="FF0000"/>
                </a:solidFill>
                <a:latin typeface="Sakkal Majalla" pitchFamily="2" charset="-78"/>
                <a:cs typeface="Sakkal Majalla" pitchFamily="2" charset="-78"/>
              </a:rPr>
              <a:t>pedodontist</a:t>
            </a:r>
            <a:r>
              <a:rPr lang="en-US" b="1" dirty="0">
                <a:solidFill>
                  <a:srgbClr val="FF0000"/>
                </a:solidFill>
                <a:latin typeface="Sakkal Majalla" pitchFamily="2" charset="-78"/>
                <a:cs typeface="Sakkal Majalla" pitchFamily="2" charset="-78"/>
              </a:rPr>
              <a:t> </a:t>
            </a:r>
            <a:r>
              <a:rPr lang="en-US" b="1" dirty="0">
                <a:latin typeface="Sakkal Majalla" pitchFamily="2" charset="-78"/>
                <a:cs typeface="Sakkal Majalla" pitchFamily="2" charset="-78"/>
              </a:rPr>
              <a:t>and has completed dental school with </a:t>
            </a:r>
            <a:r>
              <a:rPr lang="en-US" b="1" dirty="0" smtClean="0">
                <a:latin typeface="Sakkal Majalla" pitchFamily="2" charset="-78"/>
                <a:cs typeface="Sakkal Majalla" pitchFamily="2" charset="-78"/>
              </a:rPr>
              <a:t>an </a:t>
            </a:r>
            <a:r>
              <a:rPr lang="en-US" b="1" dirty="0">
                <a:latin typeface="Sakkal Majalla" pitchFamily="2" charset="-78"/>
                <a:cs typeface="Sakkal Majalla" pitchFamily="2" charset="-78"/>
              </a:rPr>
              <a:t>additional two years of </a:t>
            </a:r>
            <a:r>
              <a:rPr lang="en-US" b="1" dirty="0" smtClean="0">
                <a:latin typeface="Sakkal Majalla" pitchFamily="2" charset="-78"/>
                <a:cs typeface="Sakkal Majalla" pitchFamily="2" charset="-78"/>
              </a:rPr>
              <a:t>concentrated training </a:t>
            </a:r>
            <a:r>
              <a:rPr lang="en-US" b="1" dirty="0">
                <a:latin typeface="Sakkal Majalla" pitchFamily="2" charset="-78"/>
                <a:cs typeface="Sakkal Majalla" pitchFamily="2" charset="-78"/>
              </a:rPr>
              <a:t>in the psychology, </a:t>
            </a:r>
            <a:r>
              <a:rPr lang="en-US" b="1" dirty="0" smtClean="0">
                <a:latin typeface="Sakkal Majalla" pitchFamily="2" charset="-78"/>
                <a:cs typeface="Sakkal Majalla" pitchFamily="2" charset="-78"/>
              </a:rPr>
              <a:t>management, growth </a:t>
            </a:r>
            <a:r>
              <a:rPr lang="en-US" b="1" dirty="0">
                <a:latin typeface="Sakkal Majalla" pitchFamily="2" charset="-78"/>
                <a:cs typeface="Sakkal Majalla" pitchFamily="2" charset="-78"/>
              </a:rPr>
              <a:t>development, health issues, and sedation of the child </a:t>
            </a:r>
            <a:r>
              <a:rPr lang="en-US" b="1" dirty="0" smtClean="0">
                <a:latin typeface="Sakkal Majalla" pitchFamily="2" charset="-78"/>
                <a:cs typeface="Sakkal Majalla" pitchFamily="2" charset="-78"/>
              </a:rPr>
              <a:t>patient. </a:t>
            </a:r>
          </a:p>
          <a:p>
            <a:pPr marL="0" indent="0" algn="just">
              <a:buNone/>
            </a:pPr>
            <a:r>
              <a:rPr lang="en-US" b="1" dirty="0" smtClean="0">
                <a:latin typeface="Sakkal Majalla" pitchFamily="2" charset="-78"/>
                <a:cs typeface="Sakkal Majalla" pitchFamily="2" charset="-78"/>
              </a:rPr>
              <a:t>The first set of teeth to erupt is called the primary dentition. This combination consists of 20 deciduous teeth, which will be replaced by secondary or permanent teeth, plus 12 more adult teeth. The dental treatment and care given in pediatric dentistry is essentially the same as for adults, although instruments and some techniques may be modified</a:t>
            </a:r>
            <a:endParaRPr lang="ar-SY" b="1" dirty="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25561210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762000"/>
            <a:ext cx="8210550" cy="5414963"/>
          </a:xfrm>
        </p:spPr>
        <p:txBody>
          <a:bodyPr>
            <a:normAutofit/>
          </a:bodyPr>
          <a:lstStyle/>
          <a:p>
            <a:pPr marL="0" indent="0" algn="just">
              <a:buNone/>
            </a:pPr>
            <a:r>
              <a:rPr lang="en-US" sz="4000" b="1" dirty="0">
                <a:solidFill>
                  <a:srgbClr val="00B050"/>
                </a:solidFill>
                <a:latin typeface="Sakkal Majalla" pitchFamily="2" charset="-78"/>
                <a:cs typeface="Sakkal Majalla" pitchFamily="2" charset="-78"/>
              </a:rPr>
              <a:t>Pit and Fissure Sealant </a:t>
            </a:r>
            <a:r>
              <a:rPr lang="en-US" sz="4000" b="1" dirty="0" smtClean="0">
                <a:solidFill>
                  <a:srgbClr val="00B050"/>
                </a:solidFill>
                <a:latin typeface="Sakkal Majalla" pitchFamily="2" charset="-78"/>
                <a:cs typeface="Sakkal Majalla" pitchFamily="2" charset="-78"/>
              </a:rPr>
              <a:t>Application:</a:t>
            </a:r>
          </a:p>
          <a:p>
            <a:pPr marL="0" indent="0" algn="just">
              <a:buNone/>
            </a:pPr>
            <a:r>
              <a:rPr lang="en-US" b="1" dirty="0">
                <a:latin typeface="Sakkal Majalla" pitchFamily="2" charset="-78"/>
                <a:cs typeface="Sakkal Majalla" pitchFamily="2" charset="-78"/>
              </a:rPr>
              <a:t>At the age of six or seven years and thereafter as the permanent teeth erupt, </a:t>
            </a:r>
            <a:r>
              <a:rPr lang="en-US" b="1" dirty="0" smtClean="0">
                <a:latin typeface="Sakkal Majalla" pitchFamily="2" charset="-78"/>
                <a:cs typeface="Sakkal Majalla" pitchFamily="2" charset="-78"/>
              </a:rPr>
              <a:t>the </a:t>
            </a:r>
            <a:r>
              <a:rPr lang="en-US" b="1" dirty="0" err="1" smtClean="0">
                <a:latin typeface="Sakkal Majalla" pitchFamily="2" charset="-78"/>
                <a:cs typeface="Sakkal Majalla" pitchFamily="2" charset="-78"/>
              </a:rPr>
              <a:t>occlusal</a:t>
            </a:r>
            <a:r>
              <a:rPr lang="en-US" b="1" dirty="0" smtClean="0">
                <a:latin typeface="Sakkal Majalla" pitchFamily="2" charset="-78"/>
                <a:cs typeface="Sakkal Majalla" pitchFamily="2" charset="-78"/>
              </a:rPr>
              <a:t> </a:t>
            </a:r>
            <a:r>
              <a:rPr lang="en-US" b="1" dirty="0">
                <a:latin typeface="Sakkal Majalla" pitchFamily="2" charset="-78"/>
                <a:cs typeface="Sakkal Majalla" pitchFamily="2" charset="-78"/>
              </a:rPr>
              <a:t>surfaces are covered with a sealant: a clear or tinted acrylic coating </a:t>
            </a:r>
            <a:r>
              <a:rPr lang="en-US" b="1" dirty="0" smtClean="0">
                <a:latin typeface="Sakkal Majalla" pitchFamily="2" charset="-78"/>
                <a:cs typeface="Sakkal Majalla" pitchFamily="2" charset="-78"/>
              </a:rPr>
              <a:t>that is either:</a:t>
            </a:r>
          </a:p>
          <a:p>
            <a:pPr marL="457200" lvl="1" indent="0" algn="just">
              <a:buNone/>
            </a:pPr>
            <a:r>
              <a:rPr lang="en-US" b="1" dirty="0" smtClean="0">
                <a:latin typeface="Sakkal Majalla" pitchFamily="2" charset="-78"/>
                <a:cs typeface="Sakkal Majalla" pitchFamily="2" charset="-78"/>
              </a:rPr>
              <a:t> </a:t>
            </a:r>
            <a:r>
              <a:rPr lang="en-US" b="1" dirty="0">
                <a:solidFill>
                  <a:srgbClr val="FF0000"/>
                </a:solidFill>
                <a:latin typeface="Sakkal Majalla" pitchFamily="2" charset="-78"/>
                <a:cs typeface="Sakkal Majalla" pitchFamily="2" charset="-78"/>
              </a:rPr>
              <a:t>self-cured</a:t>
            </a:r>
            <a:r>
              <a:rPr lang="en-US" b="1" dirty="0">
                <a:latin typeface="Sakkal Majalla" pitchFamily="2" charset="-78"/>
                <a:cs typeface="Sakkal Majalla" pitchFamily="2" charset="-78"/>
              </a:rPr>
              <a:t> (when mixed, base and catalyst are chemically </a:t>
            </a:r>
            <a:r>
              <a:rPr lang="en-US" b="1" dirty="0" smtClean="0">
                <a:latin typeface="Sakkal Majalla" pitchFamily="2" charset="-78"/>
                <a:cs typeface="Sakkal Majalla" pitchFamily="2" charset="-78"/>
              </a:rPr>
              <a:t>polymerized) </a:t>
            </a:r>
          </a:p>
          <a:p>
            <a:pPr marL="457200" lvl="1" indent="0" algn="just">
              <a:buNone/>
            </a:pPr>
            <a:r>
              <a:rPr lang="en-US" b="1" dirty="0" smtClean="0">
                <a:latin typeface="Sakkal Majalla" pitchFamily="2" charset="-78"/>
                <a:cs typeface="Sakkal Majalla" pitchFamily="2" charset="-78"/>
              </a:rPr>
              <a:t>or </a:t>
            </a:r>
            <a:r>
              <a:rPr lang="en-US" b="1" dirty="0">
                <a:solidFill>
                  <a:srgbClr val="FF0000"/>
                </a:solidFill>
                <a:latin typeface="Sakkal Majalla" pitchFamily="2" charset="-78"/>
                <a:cs typeface="Sakkal Majalla" pitchFamily="2" charset="-78"/>
              </a:rPr>
              <a:t>light cured </a:t>
            </a:r>
            <a:r>
              <a:rPr lang="en-US" b="1" dirty="0">
                <a:latin typeface="Sakkal Majalla" pitchFamily="2" charset="-78"/>
                <a:cs typeface="Sakkal Majalla" pitchFamily="2" charset="-78"/>
              </a:rPr>
              <a:t>(polymerizes with the use of a curing light). </a:t>
            </a:r>
            <a:endParaRPr lang="en-US" b="1" dirty="0" smtClean="0">
              <a:latin typeface="Sakkal Majalla" pitchFamily="2" charset="-78"/>
              <a:cs typeface="Sakkal Majalla" pitchFamily="2" charset="-78"/>
            </a:endParaRPr>
          </a:p>
          <a:p>
            <a:pPr marL="0" indent="0" algn="just">
              <a:buNone/>
            </a:pPr>
            <a:r>
              <a:rPr lang="en-US" b="1" dirty="0" smtClean="0">
                <a:latin typeface="Sakkal Majalla" pitchFamily="2" charset="-78"/>
                <a:cs typeface="Sakkal Majalla" pitchFamily="2" charset="-78"/>
              </a:rPr>
              <a:t>Application to </a:t>
            </a:r>
            <a:r>
              <a:rPr lang="en-US" b="1" dirty="0">
                <a:latin typeface="Sakkal Majalla" pitchFamily="2" charset="-78"/>
                <a:cs typeface="Sakkal Majalla" pitchFamily="2" charset="-78"/>
              </a:rPr>
              <a:t>the enamel </a:t>
            </a:r>
            <a:r>
              <a:rPr lang="en-US" b="1" dirty="0" smtClean="0">
                <a:latin typeface="Sakkal Majalla" pitchFamily="2" charset="-78"/>
                <a:cs typeface="Sakkal Majalla" pitchFamily="2" charset="-78"/>
              </a:rPr>
              <a:t>surface requires </a:t>
            </a:r>
            <a:r>
              <a:rPr lang="en-US" b="1" dirty="0">
                <a:latin typeface="Sakkal Majalla" pitchFamily="2" charset="-78"/>
                <a:cs typeface="Sakkal Majalla" pitchFamily="2" charset="-78"/>
              </a:rPr>
              <a:t>prophylaxis, isolation, and then acid </a:t>
            </a:r>
            <a:r>
              <a:rPr lang="en-US" b="1" dirty="0">
                <a:solidFill>
                  <a:srgbClr val="FF0000"/>
                </a:solidFill>
                <a:latin typeface="Sakkal Majalla" pitchFamily="2" charset="-78"/>
                <a:cs typeface="Sakkal Majalla" pitchFamily="2" charset="-78"/>
              </a:rPr>
              <a:t>etching</a:t>
            </a:r>
            <a:r>
              <a:rPr lang="en-US" b="1" dirty="0">
                <a:latin typeface="Sakkal Majalla" pitchFamily="2" charset="-78"/>
                <a:cs typeface="Sakkal Majalla" pitchFamily="2" charset="-78"/>
              </a:rPr>
              <a:t> </a:t>
            </a:r>
            <a:r>
              <a:rPr lang="en-US" b="1" dirty="0" smtClean="0">
                <a:latin typeface="Sakkal Majalla" pitchFamily="2" charset="-78"/>
                <a:cs typeface="Sakkal Majalla" pitchFamily="2" charset="-78"/>
              </a:rPr>
              <a:t>of the </a:t>
            </a:r>
            <a:r>
              <a:rPr lang="en-US" b="1" dirty="0">
                <a:latin typeface="Sakkal Majalla" pitchFamily="2" charset="-78"/>
                <a:cs typeface="Sakkal Majalla" pitchFamily="2" charset="-78"/>
              </a:rPr>
              <a:t>tooth before placement of the topical sealant. When in place </a:t>
            </a:r>
            <a:r>
              <a:rPr lang="en-US" b="1" dirty="0" smtClean="0">
                <a:latin typeface="Sakkal Majalla" pitchFamily="2" charset="-78"/>
                <a:cs typeface="Sakkal Majalla" pitchFamily="2" charset="-78"/>
              </a:rPr>
              <a:t>and hardened, the </a:t>
            </a:r>
            <a:r>
              <a:rPr lang="en-US" b="1" dirty="0">
                <a:latin typeface="Sakkal Majalla" pitchFamily="2" charset="-78"/>
                <a:cs typeface="Sakkal Majalla" pitchFamily="2" charset="-78"/>
              </a:rPr>
              <a:t>sealant will from an even, hard acrylic coating on </a:t>
            </a:r>
            <a:r>
              <a:rPr lang="en-US" b="1" dirty="0" smtClean="0">
                <a:latin typeface="Sakkal Majalla" pitchFamily="2" charset="-78"/>
                <a:cs typeface="Sakkal Majalla" pitchFamily="2" charset="-78"/>
              </a:rPr>
              <a:t>the chewing surfaces, eliminating </a:t>
            </a:r>
            <a:r>
              <a:rPr lang="en-US" b="1" dirty="0">
                <a:latin typeface="Sakkal Majalla" pitchFamily="2" charset="-78"/>
                <a:cs typeface="Sakkal Majalla" pitchFamily="2" charset="-78"/>
              </a:rPr>
              <a:t>any deep pits or fissures.</a:t>
            </a:r>
            <a:endParaRPr lang="ar-SY" b="1" dirty="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289986546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457200"/>
            <a:ext cx="8134350" cy="5719763"/>
          </a:xfrm>
        </p:spPr>
        <p:txBody>
          <a:bodyPr>
            <a:normAutofit/>
          </a:bodyPr>
          <a:lstStyle/>
          <a:p>
            <a:pPr marL="0" indent="0" algn="just">
              <a:buNone/>
            </a:pPr>
            <a:r>
              <a:rPr lang="en-US" sz="4000" b="1" dirty="0">
                <a:solidFill>
                  <a:srgbClr val="00B050"/>
                </a:solidFill>
                <a:latin typeface="Sakkal Majalla" pitchFamily="2" charset="-78"/>
                <a:cs typeface="Sakkal Majalla" pitchFamily="2" charset="-78"/>
              </a:rPr>
              <a:t>Oral </a:t>
            </a:r>
            <a:r>
              <a:rPr lang="en-US" sz="4000" b="1" dirty="0" smtClean="0">
                <a:solidFill>
                  <a:srgbClr val="00B050"/>
                </a:solidFill>
                <a:latin typeface="Sakkal Majalla" pitchFamily="2" charset="-78"/>
                <a:cs typeface="Sakkal Majalla" pitchFamily="2" charset="-78"/>
              </a:rPr>
              <a:t>Surgery:</a:t>
            </a:r>
          </a:p>
          <a:p>
            <a:pPr marL="0" indent="0" algn="just">
              <a:buNone/>
            </a:pPr>
            <a:r>
              <a:rPr lang="en-US" b="1" dirty="0">
                <a:latin typeface="Sakkal Majalla" pitchFamily="2" charset="-78"/>
                <a:cs typeface="Sakkal Majalla" pitchFamily="2" charset="-78"/>
              </a:rPr>
              <a:t>Surgical intervention may be used to prevent future problems </a:t>
            </a:r>
            <a:r>
              <a:rPr lang="en-US" b="1" dirty="0" smtClean="0">
                <a:latin typeface="Sakkal Majalla" pitchFamily="2" charset="-78"/>
                <a:cs typeface="Sakkal Majalla" pitchFamily="2" charset="-78"/>
              </a:rPr>
              <a:t>for developing</a:t>
            </a:r>
            <a:r>
              <a:rPr lang="en-US" b="1" dirty="0">
                <a:latin typeface="Sakkal Majalla" pitchFamily="2" charset="-78"/>
                <a:cs typeface="Sakkal Majalla" pitchFamily="2" charset="-78"/>
              </a:rPr>
              <a:t> </a:t>
            </a:r>
            <a:r>
              <a:rPr lang="en-US" b="1" dirty="0" smtClean="0">
                <a:latin typeface="Sakkal Majalla" pitchFamily="2" charset="-78"/>
                <a:cs typeface="Sakkal Majalla" pitchFamily="2" charset="-78"/>
              </a:rPr>
              <a:t>teeth</a:t>
            </a:r>
            <a:r>
              <a:rPr lang="en-US" b="1" dirty="0">
                <a:latin typeface="Sakkal Majalla" pitchFamily="2" charset="-78"/>
                <a:cs typeface="Sakkal Majalla" pitchFamily="2" charset="-78"/>
              </a:rPr>
              <a:t>. Examples include extraction to remove </a:t>
            </a:r>
            <a:r>
              <a:rPr lang="en-US" b="1" dirty="0" err="1">
                <a:solidFill>
                  <a:srgbClr val="FF0000"/>
                </a:solidFill>
                <a:latin typeface="Sakkal Majalla" pitchFamily="2" charset="-78"/>
                <a:cs typeface="Sakkal Majalla" pitchFamily="2" charset="-78"/>
              </a:rPr>
              <a:t>ankylosed</a:t>
            </a:r>
            <a:r>
              <a:rPr lang="en-US" b="1" dirty="0">
                <a:solidFill>
                  <a:srgbClr val="FF0000"/>
                </a:solidFill>
                <a:latin typeface="Sakkal Majalla" pitchFamily="2" charset="-78"/>
                <a:cs typeface="Sakkal Majalla" pitchFamily="2" charset="-78"/>
              </a:rPr>
              <a:t>  </a:t>
            </a:r>
            <a:r>
              <a:rPr lang="en-US" b="1" i="1" dirty="0" smtClean="0">
                <a:latin typeface="Sakkal Majalla" pitchFamily="2" charset="-78"/>
                <a:cs typeface="Sakkal Majalla" pitchFamily="2" charset="-78"/>
              </a:rPr>
              <a:t>fixed</a:t>
            </a:r>
            <a:r>
              <a:rPr lang="en-US" b="1" i="1" dirty="0">
                <a:latin typeface="Sakkal Majalla" pitchFamily="2" charset="-78"/>
                <a:cs typeface="Sakkal Majalla" pitchFamily="2" charset="-78"/>
              </a:rPr>
              <a:t>, stiff </a:t>
            </a:r>
            <a:r>
              <a:rPr lang="en-US" b="1" dirty="0">
                <a:latin typeface="Sakkal Majalla" pitchFamily="2" charset="-78"/>
                <a:cs typeface="Sakkal Majalla" pitchFamily="2" charset="-78"/>
              </a:rPr>
              <a:t>) teeth or a large labial </a:t>
            </a:r>
            <a:r>
              <a:rPr lang="en-US" b="1" dirty="0" err="1">
                <a:latin typeface="Sakkal Majalla" pitchFamily="2" charset="-78"/>
                <a:cs typeface="Sakkal Majalla" pitchFamily="2" charset="-78"/>
              </a:rPr>
              <a:t>frenum</a:t>
            </a:r>
            <a:r>
              <a:rPr lang="en-US" b="1" dirty="0">
                <a:latin typeface="Sakkal Majalla" pitchFamily="2" charset="-78"/>
                <a:cs typeface="Sakkal Majalla" pitchFamily="2" charset="-78"/>
              </a:rPr>
              <a:t> that requires a </a:t>
            </a:r>
            <a:r>
              <a:rPr lang="en-US" b="1" dirty="0" err="1">
                <a:solidFill>
                  <a:srgbClr val="FF0000"/>
                </a:solidFill>
                <a:latin typeface="Sakkal Majalla" pitchFamily="2" charset="-78"/>
                <a:cs typeface="Sakkal Majalla" pitchFamily="2" charset="-78"/>
              </a:rPr>
              <a:t>frenectomy</a:t>
            </a:r>
            <a:r>
              <a:rPr lang="en-US" b="1" dirty="0">
                <a:solidFill>
                  <a:srgbClr val="FF0000"/>
                </a:solidFill>
                <a:latin typeface="Sakkal Majalla" pitchFamily="2" charset="-78"/>
                <a:cs typeface="Sakkal Majalla" pitchFamily="2" charset="-78"/>
              </a:rPr>
              <a:t> </a:t>
            </a:r>
            <a:r>
              <a:rPr lang="en-US" b="1" dirty="0" smtClean="0">
                <a:latin typeface="Sakkal Majalla" pitchFamily="2" charset="-78"/>
                <a:cs typeface="Sakkal Majalla" pitchFamily="2" charset="-78"/>
              </a:rPr>
              <a:t>(</a:t>
            </a:r>
            <a:r>
              <a:rPr lang="en-US" b="1" i="1" dirty="0" smtClean="0">
                <a:latin typeface="Sakkal Majalla" pitchFamily="2" charset="-78"/>
                <a:cs typeface="Sakkal Majalla" pitchFamily="2" charset="-78"/>
              </a:rPr>
              <a:t>incision </a:t>
            </a:r>
            <a:r>
              <a:rPr lang="en-US" b="1" i="1" dirty="0">
                <a:latin typeface="Sakkal Majalla" pitchFamily="2" charset="-78"/>
                <a:cs typeface="Sakkal Majalla" pitchFamily="2" charset="-78"/>
              </a:rPr>
              <a:t>and suturing of </a:t>
            </a:r>
            <a:r>
              <a:rPr lang="en-US" b="1" i="1" dirty="0" err="1">
                <a:latin typeface="Sakkal Majalla" pitchFamily="2" charset="-78"/>
                <a:cs typeface="Sakkal Majalla" pitchFamily="2" charset="-78"/>
              </a:rPr>
              <a:t>frenum</a:t>
            </a:r>
            <a:r>
              <a:rPr lang="en-US" b="1" i="1" dirty="0">
                <a:latin typeface="Sakkal Majalla" pitchFamily="2" charset="-78"/>
                <a:cs typeface="Sakkal Majalla" pitchFamily="2" charset="-78"/>
              </a:rPr>
              <a:t> to </a:t>
            </a:r>
            <a:r>
              <a:rPr lang="en-US" b="1" i="1" dirty="0" smtClean="0">
                <a:latin typeface="Sakkal Majalla" pitchFamily="2" charset="-78"/>
                <a:cs typeface="Sakkal Majalla" pitchFamily="2" charset="-78"/>
              </a:rPr>
              <a:t>the </a:t>
            </a:r>
            <a:r>
              <a:rPr lang="en-US" b="1" i="1" dirty="0" err="1" smtClean="0">
                <a:latin typeface="Sakkal Majalla" pitchFamily="2" charset="-78"/>
                <a:cs typeface="Sakkal Majalla" pitchFamily="2" charset="-78"/>
              </a:rPr>
              <a:t>periosteum</a:t>
            </a:r>
            <a:r>
              <a:rPr lang="en-US" b="1" dirty="0">
                <a:latin typeface="Sakkal Majalla" pitchFamily="2" charset="-78"/>
                <a:cs typeface="Sakkal Majalla" pitchFamily="2" charset="-78"/>
              </a:rPr>
              <a:t>) to avoid </a:t>
            </a:r>
            <a:r>
              <a:rPr lang="en-US" b="1" dirty="0" smtClean="0">
                <a:latin typeface="Sakkal Majalla" pitchFamily="2" charset="-78"/>
                <a:cs typeface="Sakkal Majalla" pitchFamily="2" charset="-78"/>
              </a:rPr>
              <a:t>a </a:t>
            </a:r>
            <a:r>
              <a:rPr lang="en-US" b="1" dirty="0" err="1" smtClean="0">
                <a:solidFill>
                  <a:srgbClr val="FF0000"/>
                </a:solidFill>
                <a:latin typeface="Sakkal Majalla" pitchFamily="2" charset="-78"/>
                <a:cs typeface="Sakkal Majalla" pitchFamily="2" charset="-78"/>
              </a:rPr>
              <a:t>diastema</a:t>
            </a:r>
            <a:r>
              <a:rPr lang="en-US" b="1" dirty="0" smtClean="0">
                <a:latin typeface="Sakkal Majalla" pitchFamily="2" charset="-78"/>
                <a:cs typeface="Sakkal Majalla" pitchFamily="2" charset="-78"/>
              </a:rPr>
              <a:t>  of </a:t>
            </a:r>
            <a:r>
              <a:rPr lang="en-US" b="1" dirty="0">
                <a:latin typeface="Sakkal Majalla" pitchFamily="2" charset="-78"/>
                <a:cs typeface="Sakkal Majalla" pitchFamily="2" charset="-78"/>
              </a:rPr>
              <a:t>the </a:t>
            </a:r>
            <a:r>
              <a:rPr lang="en-US" b="1" dirty="0" smtClean="0">
                <a:latin typeface="Sakkal Majalla" pitchFamily="2" charset="-78"/>
                <a:cs typeface="Sakkal Majalla" pitchFamily="2" charset="-78"/>
              </a:rPr>
              <a:t>anterior central </a:t>
            </a:r>
            <a:r>
              <a:rPr lang="en-US" b="1" dirty="0">
                <a:latin typeface="Sakkal Majalla" pitchFamily="2" charset="-78"/>
                <a:cs typeface="Sakkal Majalla" pitchFamily="2" charset="-78"/>
              </a:rPr>
              <a:t>incisors or surgery </a:t>
            </a:r>
            <a:r>
              <a:rPr lang="en-US" b="1" dirty="0" smtClean="0">
                <a:latin typeface="Sakkal Majalla" pitchFamily="2" charset="-78"/>
                <a:cs typeface="Sakkal Majalla" pitchFamily="2" charset="-78"/>
              </a:rPr>
              <a:t>of the </a:t>
            </a:r>
            <a:r>
              <a:rPr lang="en-US" b="1" dirty="0">
                <a:latin typeface="Sakkal Majalla" pitchFamily="2" charset="-78"/>
                <a:cs typeface="Sakkal Majalla" pitchFamily="2" charset="-78"/>
              </a:rPr>
              <a:t>lingual </a:t>
            </a:r>
            <a:r>
              <a:rPr lang="en-US" b="1" dirty="0" err="1">
                <a:latin typeface="Sakkal Majalla" pitchFamily="2" charset="-78"/>
                <a:cs typeface="Sakkal Majalla" pitchFamily="2" charset="-78"/>
              </a:rPr>
              <a:t>frenum</a:t>
            </a:r>
            <a:r>
              <a:rPr lang="en-US" b="1" dirty="0">
                <a:latin typeface="Sakkal Majalla" pitchFamily="2" charset="-78"/>
                <a:cs typeface="Sakkal Majalla" pitchFamily="2" charset="-78"/>
              </a:rPr>
              <a:t> to avoid a tongue-tied condition.</a:t>
            </a:r>
            <a:endParaRPr lang="ar-SY" b="1" dirty="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38304719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28600" y="457200"/>
            <a:ext cx="4552950" cy="5943600"/>
          </a:xfrm>
        </p:spPr>
        <p:txBody>
          <a:bodyPr>
            <a:normAutofit/>
          </a:bodyPr>
          <a:lstStyle/>
          <a:p>
            <a:pPr marL="0" indent="0" algn="just">
              <a:buNone/>
            </a:pPr>
            <a:r>
              <a:rPr lang="en-US" sz="4000" b="1" dirty="0">
                <a:solidFill>
                  <a:srgbClr val="FF0000"/>
                </a:solidFill>
                <a:latin typeface="Sakkal Majalla" pitchFamily="2" charset="-78"/>
                <a:cs typeface="Sakkal Majalla" pitchFamily="2" charset="-78"/>
              </a:rPr>
              <a:t>Space </a:t>
            </a:r>
            <a:r>
              <a:rPr lang="en-US" sz="4000" b="1" dirty="0" smtClean="0">
                <a:solidFill>
                  <a:srgbClr val="FF0000"/>
                </a:solidFill>
                <a:latin typeface="Sakkal Majalla" pitchFamily="2" charset="-78"/>
                <a:cs typeface="Sakkal Majalla" pitchFamily="2" charset="-78"/>
              </a:rPr>
              <a:t>Maintenance:</a:t>
            </a:r>
          </a:p>
          <a:p>
            <a:pPr marL="0" indent="0" algn="just">
              <a:buNone/>
            </a:pPr>
            <a:r>
              <a:rPr lang="en-US" b="1" dirty="0" smtClean="0">
                <a:latin typeface="Sakkal Majalla" pitchFamily="2" charset="-78"/>
                <a:cs typeface="Sakkal Majalla" pitchFamily="2" charset="-78"/>
              </a:rPr>
              <a:t>Professional </a:t>
            </a:r>
            <a:r>
              <a:rPr lang="en-US" b="1" dirty="0">
                <a:latin typeface="Sakkal Majalla" pitchFamily="2" charset="-78"/>
                <a:cs typeface="Sakkal Majalla" pitchFamily="2" charset="-78"/>
              </a:rPr>
              <a:t>care may involve placement of fixed or </a:t>
            </a:r>
            <a:r>
              <a:rPr lang="en-US" b="1" dirty="0" smtClean="0">
                <a:latin typeface="Sakkal Majalla" pitchFamily="2" charset="-78"/>
                <a:cs typeface="Sakkal Majalla" pitchFamily="2" charset="-78"/>
              </a:rPr>
              <a:t>removable appliances to maintain </a:t>
            </a:r>
            <a:r>
              <a:rPr lang="en-US" b="1" dirty="0">
                <a:latin typeface="Sakkal Majalla" pitchFamily="2" charset="-78"/>
                <a:cs typeface="Sakkal Majalla" pitchFamily="2" charset="-78"/>
              </a:rPr>
              <a:t>or reclaim premature spacing in the arch until eruption of the </a:t>
            </a:r>
            <a:r>
              <a:rPr lang="en-US" b="1" dirty="0" smtClean="0">
                <a:latin typeface="Sakkal Majalla" pitchFamily="2" charset="-78"/>
                <a:cs typeface="Sakkal Majalla" pitchFamily="2" charset="-78"/>
              </a:rPr>
              <a:t>secondary teeth</a:t>
            </a:r>
            <a:r>
              <a:rPr lang="en-US" b="1" dirty="0">
                <a:latin typeface="Sakkal Majalla" pitchFamily="2" charset="-78"/>
                <a:cs typeface="Sakkal Majalla" pitchFamily="2" charset="-78"/>
              </a:rPr>
              <a:t>. Some common space maintainers are the </a:t>
            </a:r>
            <a:r>
              <a:rPr lang="en-US" b="1" dirty="0">
                <a:solidFill>
                  <a:srgbClr val="FF0000"/>
                </a:solidFill>
                <a:latin typeface="Sakkal Majalla" pitchFamily="2" charset="-78"/>
                <a:cs typeface="Sakkal Majalla" pitchFamily="2" charset="-78"/>
              </a:rPr>
              <a:t>band and </a:t>
            </a:r>
            <a:r>
              <a:rPr lang="en-US" b="1" dirty="0" smtClean="0">
                <a:solidFill>
                  <a:srgbClr val="FF0000"/>
                </a:solidFill>
                <a:latin typeface="Sakkal Majalla" pitchFamily="2" charset="-78"/>
                <a:cs typeface="Sakkal Majalla" pitchFamily="2" charset="-78"/>
              </a:rPr>
              <a:t>loop </a:t>
            </a:r>
            <a:r>
              <a:rPr lang="en-US" b="1" dirty="0" smtClean="0">
                <a:latin typeface="Sakkal Majalla" pitchFamily="2" charset="-78"/>
                <a:cs typeface="Sakkal Majalla" pitchFamily="2" charset="-78"/>
              </a:rPr>
              <a:t>and</a:t>
            </a:r>
            <a:r>
              <a:rPr lang="en-US" b="1" dirty="0">
                <a:latin typeface="Sakkal Majalla" pitchFamily="2" charset="-78"/>
                <a:cs typeface="Sakkal Majalla" pitchFamily="2" charset="-78"/>
              </a:rPr>
              <a:t> </a:t>
            </a:r>
            <a:r>
              <a:rPr lang="en-US" b="1" dirty="0" smtClean="0">
                <a:latin typeface="Sakkal Majalla" pitchFamily="2" charset="-78"/>
                <a:cs typeface="Sakkal Majalla" pitchFamily="2" charset="-78"/>
              </a:rPr>
              <a:t>the </a:t>
            </a:r>
            <a:r>
              <a:rPr lang="en-US" b="1" dirty="0">
                <a:solidFill>
                  <a:srgbClr val="FF0000"/>
                </a:solidFill>
                <a:latin typeface="Sakkal Majalla" pitchFamily="2" charset="-78"/>
                <a:cs typeface="Sakkal Majalla" pitchFamily="2" charset="-78"/>
              </a:rPr>
              <a:t>distal shoe </a:t>
            </a:r>
            <a:r>
              <a:rPr lang="en-US" b="1" dirty="0" smtClean="0">
                <a:latin typeface="Sakkal Majalla" pitchFamily="2" charset="-78"/>
                <a:cs typeface="Sakkal Majalla" pitchFamily="2" charset="-78"/>
              </a:rPr>
              <a:t>appliances An acrylic </a:t>
            </a:r>
            <a:r>
              <a:rPr lang="en-US" b="1" dirty="0">
                <a:solidFill>
                  <a:srgbClr val="FF0000"/>
                </a:solidFill>
                <a:latin typeface="Sakkal Majalla" pitchFamily="2" charset="-78"/>
                <a:cs typeface="Sakkal Majalla" pitchFamily="2" charset="-78"/>
              </a:rPr>
              <a:t>bite plane </a:t>
            </a:r>
            <a:r>
              <a:rPr lang="en-US" b="1" dirty="0" smtClean="0">
                <a:latin typeface="Sakkal Majalla" pitchFamily="2" charset="-78"/>
                <a:cs typeface="Sakkal Majalla" pitchFamily="2" charset="-78"/>
              </a:rPr>
              <a:t>appliance may </a:t>
            </a:r>
            <a:r>
              <a:rPr lang="en-US" b="1" dirty="0">
                <a:latin typeface="Sakkal Majalla" pitchFamily="2" charset="-78"/>
                <a:cs typeface="Sakkal Majalla" pitchFamily="2" charset="-78"/>
              </a:rPr>
              <a:t>be constructed </a:t>
            </a:r>
            <a:r>
              <a:rPr lang="en-US" b="1" dirty="0" smtClean="0">
                <a:latin typeface="Sakkal Majalla" pitchFamily="2" charset="-78"/>
                <a:cs typeface="Sakkal Majalla" pitchFamily="2" charset="-78"/>
              </a:rPr>
              <a:t>to correct </a:t>
            </a:r>
            <a:r>
              <a:rPr lang="en-US" b="1" dirty="0">
                <a:latin typeface="Sakkal Majalla" pitchFamily="2" charset="-78"/>
                <a:cs typeface="Sakkal Majalla" pitchFamily="2" charset="-78"/>
              </a:rPr>
              <a:t>a simple </a:t>
            </a:r>
            <a:r>
              <a:rPr lang="en-US" b="1" dirty="0" err="1">
                <a:latin typeface="Sakkal Majalla" pitchFamily="2" charset="-78"/>
                <a:cs typeface="Sakkal Majalla" pitchFamily="2" charset="-78"/>
              </a:rPr>
              <a:t>crossbite</a:t>
            </a:r>
            <a:r>
              <a:rPr lang="en-US" b="1" dirty="0">
                <a:latin typeface="Sakkal Majalla" pitchFamily="2" charset="-78"/>
                <a:cs typeface="Sakkal Majalla" pitchFamily="2" charset="-78"/>
              </a:rPr>
              <a:t>, or the child may be </a:t>
            </a:r>
            <a:r>
              <a:rPr lang="en-US" b="1" dirty="0" smtClean="0">
                <a:latin typeface="Sakkal Majalla" pitchFamily="2" charset="-78"/>
                <a:cs typeface="Sakkal Majalla" pitchFamily="2" charset="-78"/>
              </a:rPr>
              <a:t>fitted for </a:t>
            </a:r>
            <a:r>
              <a:rPr lang="en-US" b="1" dirty="0">
                <a:latin typeface="Sakkal Majalla" pitchFamily="2" charset="-78"/>
                <a:cs typeface="Sakkal Majalla" pitchFamily="2" charset="-78"/>
              </a:rPr>
              <a:t>a device to combat bad </a:t>
            </a:r>
            <a:r>
              <a:rPr lang="en-US" b="1" dirty="0" smtClean="0">
                <a:latin typeface="Sakkal Majalla" pitchFamily="2" charset="-78"/>
                <a:cs typeface="Sakkal Majalla" pitchFamily="2" charset="-78"/>
              </a:rPr>
              <a:t>habits, such </a:t>
            </a:r>
            <a:r>
              <a:rPr lang="en-US" b="1" dirty="0">
                <a:latin typeface="Sakkal Majalla" pitchFamily="2" charset="-78"/>
                <a:cs typeface="Sakkal Majalla" pitchFamily="2" charset="-78"/>
              </a:rPr>
              <a:t>as thumb-sucking, nail-biting, or </a:t>
            </a:r>
            <a:r>
              <a:rPr lang="en-US" b="1" dirty="0" smtClean="0">
                <a:latin typeface="Sakkal Majalla" pitchFamily="2" charset="-78"/>
                <a:cs typeface="Sakkal Majalla" pitchFamily="2" charset="-78"/>
              </a:rPr>
              <a:t>lip sucking</a:t>
            </a:r>
            <a:r>
              <a:rPr lang="en-US" b="1" dirty="0">
                <a:latin typeface="Sakkal Majalla" pitchFamily="2" charset="-78"/>
                <a:cs typeface="Sakkal Majalla" pitchFamily="2" charset="-78"/>
              </a:rPr>
              <a:t>.</a:t>
            </a:r>
            <a:endParaRPr lang="ar-SY" b="1" dirty="0">
              <a:latin typeface="Sakkal Majalla" pitchFamily="2" charset="-78"/>
              <a:cs typeface="Sakkal Majalla" pitchFamily="2" charset="-78"/>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786" t="23561" r="30107" b="18292"/>
          <a:stretch/>
        </p:blipFill>
        <p:spPr bwMode="auto">
          <a:xfrm>
            <a:off x="4800600" y="1227272"/>
            <a:ext cx="4343401" cy="4915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عنصر نائب لرقم الشريحة 1"/>
          <p:cNvSpPr>
            <a:spLocks noGrp="1"/>
          </p:cNvSpPr>
          <p:nvPr>
            <p:ph type="sldNum" sz="quarter" idx="12"/>
          </p:nvPr>
        </p:nvSpPr>
        <p:spPr/>
        <p:txBody>
          <a:bodyPr/>
          <a:lstStyle/>
          <a:p>
            <a:fld id="{B6F15528-21DE-4FAA-801E-634DDDAF4B2B}" type="slidenum">
              <a:rPr lang="en-US" smtClean="0"/>
              <a:pPr/>
              <a:t>22</a:t>
            </a:fld>
            <a:endParaRPr lang="en-US"/>
          </a:p>
        </p:txBody>
      </p:sp>
    </p:spTree>
    <p:extLst>
      <p:ext uri="{BB962C8B-B14F-4D97-AF65-F5344CB8AC3E}">
        <p14:creationId xmlns:p14="http://schemas.microsoft.com/office/powerpoint/2010/main" val="11134674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304800"/>
            <a:ext cx="8382000" cy="6400800"/>
          </a:xfrm>
        </p:spPr>
        <p:txBody>
          <a:bodyPr>
            <a:normAutofit fontScale="70000" lnSpcReduction="20000"/>
          </a:bodyPr>
          <a:lstStyle/>
          <a:p>
            <a:pPr marL="0" indent="0" algn="just">
              <a:buNone/>
            </a:pPr>
            <a:r>
              <a:rPr lang="en-US" sz="5700" b="1" dirty="0">
                <a:solidFill>
                  <a:srgbClr val="00B050"/>
                </a:solidFill>
                <a:latin typeface="Sakkal Majalla" pitchFamily="2" charset="-78"/>
                <a:cs typeface="Sakkal Majalla" pitchFamily="2" charset="-78"/>
              </a:rPr>
              <a:t>Restorative Dental Care for the Primary </a:t>
            </a:r>
            <a:r>
              <a:rPr lang="en-US" sz="5700" b="1" dirty="0" smtClean="0">
                <a:solidFill>
                  <a:srgbClr val="00B050"/>
                </a:solidFill>
                <a:latin typeface="Sakkal Majalla" pitchFamily="2" charset="-78"/>
                <a:cs typeface="Sakkal Majalla" pitchFamily="2" charset="-78"/>
              </a:rPr>
              <a:t>Dentition:</a:t>
            </a:r>
          </a:p>
          <a:p>
            <a:pPr marL="0" indent="0" algn="just">
              <a:buNone/>
            </a:pPr>
            <a:r>
              <a:rPr lang="en-US" sz="4000" b="1" dirty="0">
                <a:latin typeface="Sakkal Majalla" pitchFamily="2" charset="-78"/>
                <a:cs typeface="Sakkal Majalla" pitchFamily="2" charset="-78"/>
              </a:rPr>
              <a:t>Restorative care of the deciduous teeth is basically the same as for the </a:t>
            </a:r>
            <a:r>
              <a:rPr lang="en-US" sz="4000" b="1" dirty="0" smtClean="0">
                <a:latin typeface="Sakkal Majalla" pitchFamily="2" charset="-78"/>
                <a:cs typeface="Sakkal Majalla" pitchFamily="2" charset="-78"/>
              </a:rPr>
              <a:t>permanent dentition</a:t>
            </a:r>
            <a:r>
              <a:rPr lang="en-US" sz="4000" b="1" dirty="0">
                <a:latin typeface="Sakkal Majalla" pitchFamily="2" charset="-78"/>
                <a:cs typeface="Sakkal Majalla" pitchFamily="2" charset="-78"/>
              </a:rPr>
              <a:t>. Restorations are completed in the same manner, </a:t>
            </a:r>
            <a:r>
              <a:rPr lang="en-US" sz="4000" b="1" dirty="0" smtClean="0">
                <a:latin typeface="Sakkal Majalla" pitchFamily="2" charset="-78"/>
                <a:cs typeface="Sakkal Majalla" pitchFamily="2" charset="-78"/>
              </a:rPr>
              <a:t>but some </a:t>
            </a:r>
            <a:r>
              <a:rPr lang="en-US" sz="4000" b="1" dirty="0">
                <a:latin typeface="Sakkal Majalla" pitchFamily="2" charset="-78"/>
                <a:cs typeface="Sakkal Majalla" pitchFamily="2" charset="-78"/>
              </a:rPr>
              <a:t>instruments can be modified in size, such as a T-band matrix in </a:t>
            </a:r>
            <a:r>
              <a:rPr lang="en-US" sz="4000" b="1" dirty="0" smtClean="0">
                <a:latin typeface="Sakkal Majalla" pitchFamily="2" charset="-78"/>
                <a:cs typeface="Sakkal Majalla" pitchFamily="2" charset="-78"/>
              </a:rPr>
              <a:t>place of </a:t>
            </a:r>
            <a:r>
              <a:rPr lang="en-US" sz="4000" b="1" dirty="0">
                <a:latin typeface="Sakkal Majalla" pitchFamily="2" charset="-78"/>
                <a:cs typeface="Sakkal Majalla" pitchFamily="2" charset="-78"/>
              </a:rPr>
              <a:t>a larger adult matrix and retainer. A T-band matrix may be curved </a:t>
            </a:r>
            <a:r>
              <a:rPr lang="en-US" sz="4000" b="1" dirty="0" smtClean="0">
                <a:latin typeface="Sakkal Majalla" pitchFamily="2" charset="-78"/>
                <a:cs typeface="Sakkal Majalla" pitchFamily="2" charset="-78"/>
              </a:rPr>
              <a:t>or straight. </a:t>
            </a:r>
            <a:r>
              <a:rPr lang="en-US" sz="4000" b="1" dirty="0">
                <a:latin typeface="Sakkal Majalla" pitchFamily="2" charset="-78"/>
                <a:cs typeface="Sakkal Majalla" pitchFamily="2" charset="-78"/>
              </a:rPr>
              <a:t>These bands are bent into a circle, and the T edges are folded </a:t>
            </a:r>
            <a:r>
              <a:rPr lang="en-US" sz="4000" b="1" dirty="0" smtClean="0">
                <a:latin typeface="Sakkal Majalla" pitchFamily="2" charset="-78"/>
                <a:cs typeface="Sakkal Majalla" pitchFamily="2" charset="-78"/>
              </a:rPr>
              <a:t>over to </a:t>
            </a:r>
            <a:r>
              <a:rPr lang="en-US" sz="4000" b="1" dirty="0">
                <a:latin typeface="Sakkal Majalla" pitchFamily="2" charset="-78"/>
                <a:cs typeface="Sakkal Majalla" pitchFamily="2" charset="-78"/>
              </a:rPr>
              <a:t>hold the shape. The strips require no retainer and take less space in </a:t>
            </a:r>
            <a:r>
              <a:rPr lang="en-US" sz="4000" b="1" dirty="0" smtClean="0">
                <a:latin typeface="Sakkal Majalla" pitchFamily="2" charset="-78"/>
                <a:cs typeface="Sakkal Majalla" pitchFamily="2" charset="-78"/>
              </a:rPr>
              <a:t>a smaller </a:t>
            </a:r>
            <a:r>
              <a:rPr lang="en-US" sz="4000" b="1" dirty="0">
                <a:latin typeface="Sakkal Majalla" pitchFamily="2" charset="-78"/>
                <a:cs typeface="Sakkal Majalla" pitchFamily="2" charset="-78"/>
              </a:rPr>
              <a:t>mouth.</a:t>
            </a:r>
          </a:p>
          <a:p>
            <a:pPr marL="0" indent="0" algn="just">
              <a:buNone/>
            </a:pPr>
            <a:r>
              <a:rPr lang="en-US" sz="4000" b="1" dirty="0">
                <a:latin typeface="Sakkal Majalla" pitchFamily="2" charset="-78"/>
                <a:cs typeface="Sakkal Majalla" pitchFamily="2" charset="-78"/>
              </a:rPr>
              <a:t>Small cavities may be excised using a laser beam, small curette, and </a:t>
            </a:r>
            <a:r>
              <a:rPr lang="en-US" sz="4000" b="1" dirty="0" smtClean="0">
                <a:latin typeface="Sakkal Majalla" pitchFamily="2" charset="-78"/>
                <a:cs typeface="Sakkal Majalla" pitchFamily="2" charset="-78"/>
              </a:rPr>
              <a:t>acid solution </a:t>
            </a:r>
            <a:r>
              <a:rPr lang="en-US" sz="4000" b="1" dirty="0">
                <a:latin typeface="Sakkal Majalla" pitchFamily="2" charset="-78"/>
                <a:cs typeface="Sakkal Majalla" pitchFamily="2" charset="-78"/>
              </a:rPr>
              <a:t>to eliminate impurities and then refilled with amalgam or a </a:t>
            </a:r>
            <a:r>
              <a:rPr lang="en-US" sz="4000" b="1" dirty="0" smtClean="0">
                <a:latin typeface="Sakkal Majalla" pitchFamily="2" charset="-78"/>
                <a:cs typeface="Sakkal Majalla" pitchFamily="2" charset="-78"/>
              </a:rPr>
              <a:t>composite material</a:t>
            </a:r>
            <a:r>
              <a:rPr lang="en-US" sz="4000" b="1" dirty="0">
                <a:latin typeface="Sakkal Majalla" pitchFamily="2" charset="-78"/>
                <a:cs typeface="Sakkal Majalla" pitchFamily="2" charset="-78"/>
              </a:rPr>
              <a:t>. Larger decay areas are treated in the same manner as adults. </a:t>
            </a:r>
            <a:r>
              <a:rPr lang="en-US" sz="4000" b="1" dirty="0" smtClean="0">
                <a:latin typeface="Sakkal Majalla" pitchFamily="2" charset="-78"/>
                <a:cs typeface="Sakkal Majalla" pitchFamily="2" charset="-78"/>
              </a:rPr>
              <a:t>Badly decayed</a:t>
            </a:r>
            <a:r>
              <a:rPr lang="en-US" sz="4000" b="1" dirty="0">
                <a:latin typeface="Sakkal Majalla" pitchFamily="2" charset="-78"/>
                <a:cs typeface="Sakkal Majalla" pitchFamily="2" charset="-78"/>
              </a:rPr>
              <a:t> </a:t>
            </a:r>
            <a:r>
              <a:rPr lang="en-US" sz="4000" b="1" dirty="0" smtClean="0">
                <a:latin typeface="Sakkal Majalla" pitchFamily="2" charset="-78"/>
                <a:cs typeface="Sakkal Majalla" pitchFamily="2" charset="-78"/>
              </a:rPr>
              <a:t>or </a:t>
            </a:r>
            <a:r>
              <a:rPr lang="en-US" sz="4000" b="1" dirty="0">
                <a:latin typeface="Sakkal Majalla" pitchFamily="2" charset="-78"/>
                <a:cs typeface="Sakkal Majalla" pitchFamily="2" charset="-78"/>
              </a:rPr>
              <a:t>broken down teeth may need to receive a straight edge or </a:t>
            </a:r>
            <a:r>
              <a:rPr lang="en-US" sz="4000" b="1" dirty="0" smtClean="0">
                <a:latin typeface="Sakkal Majalla" pitchFamily="2" charset="-78"/>
                <a:cs typeface="Sakkal Majalla" pitchFamily="2" charset="-78"/>
              </a:rPr>
              <a:t>contoured stainless </a:t>
            </a:r>
            <a:r>
              <a:rPr lang="en-US" sz="4000" b="1" dirty="0">
                <a:latin typeface="Sakkal Majalla" pitchFamily="2" charset="-78"/>
                <a:cs typeface="Sakkal Majalla" pitchFamily="2" charset="-78"/>
              </a:rPr>
              <a:t>steel crown. The crown is fitted, or </a:t>
            </a:r>
            <a:r>
              <a:rPr lang="en-US" sz="4000" b="1" dirty="0">
                <a:solidFill>
                  <a:srgbClr val="FF0000"/>
                </a:solidFill>
                <a:latin typeface="Sakkal Majalla" pitchFamily="2" charset="-78"/>
                <a:cs typeface="Sakkal Majalla" pitchFamily="2" charset="-78"/>
              </a:rPr>
              <a:t>festooned</a:t>
            </a:r>
            <a:r>
              <a:rPr lang="en-US" sz="4000" b="1" dirty="0">
                <a:latin typeface="Sakkal Majalla" pitchFamily="2" charset="-78"/>
                <a:cs typeface="Sakkal Majalla" pitchFamily="2" charset="-78"/>
              </a:rPr>
              <a:t> </a:t>
            </a:r>
            <a:r>
              <a:rPr lang="en-US" sz="4000" b="1" dirty="0" smtClean="0">
                <a:latin typeface="Sakkal Majalla" pitchFamily="2" charset="-78"/>
                <a:cs typeface="Sakkal Majalla" pitchFamily="2" charset="-78"/>
              </a:rPr>
              <a:t>(</a:t>
            </a:r>
            <a:r>
              <a:rPr lang="en-US" sz="4000" b="1" i="1" dirty="0" smtClean="0">
                <a:latin typeface="Sakkal Majalla" pitchFamily="2" charset="-78"/>
                <a:cs typeface="Sakkal Majalla" pitchFamily="2" charset="-78"/>
              </a:rPr>
              <a:t>trimmed</a:t>
            </a:r>
            <a:r>
              <a:rPr lang="en-US" sz="4000" b="1" dirty="0">
                <a:latin typeface="Sakkal Majalla" pitchFamily="2" charset="-78"/>
                <a:cs typeface="Sakkal Majalla" pitchFamily="2" charset="-78"/>
              </a:rPr>
              <a:t>), and cemented onto the </a:t>
            </a:r>
            <a:r>
              <a:rPr lang="en-US" sz="4000" b="1" dirty="0" smtClean="0">
                <a:latin typeface="Sakkal Majalla" pitchFamily="2" charset="-78"/>
                <a:cs typeface="Sakkal Majalla" pitchFamily="2" charset="-78"/>
              </a:rPr>
              <a:t>tooth. The </a:t>
            </a:r>
            <a:r>
              <a:rPr lang="en-US" sz="4000" b="1" dirty="0">
                <a:latin typeface="Sakkal Majalla" pitchFamily="2" charset="-78"/>
                <a:cs typeface="Sakkal Majalla" pitchFamily="2" charset="-78"/>
              </a:rPr>
              <a:t>child </a:t>
            </a:r>
            <a:r>
              <a:rPr lang="en-US" sz="4000" b="1" dirty="0" smtClean="0">
                <a:latin typeface="Sakkal Majalla" pitchFamily="2" charset="-78"/>
                <a:cs typeface="Sakkal Majalla" pitchFamily="2" charset="-78"/>
              </a:rPr>
              <a:t>patient may </a:t>
            </a:r>
            <a:r>
              <a:rPr lang="en-US" sz="4000" b="1" dirty="0">
                <a:latin typeface="Sakkal Majalla" pitchFamily="2" charset="-78"/>
                <a:cs typeface="Sakkal Majalla" pitchFamily="2" charset="-78"/>
              </a:rPr>
              <a:t>receive composite resin bonding for tooth surfaces, ceramic and </a:t>
            </a:r>
            <a:r>
              <a:rPr lang="en-US" sz="4000" b="1" dirty="0" smtClean="0">
                <a:latin typeface="Sakkal Majalla" pitchFamily="2" charset="-78"/>
                <a:cs typeface="Sakkal Majalla" pitchFamily="2" charset="-78"/>
              </a:rPr>
              <a:t>metal crowns</a:t>
            </a:r>
            <a:r>
              <a:rPr lang="en-US" sz="4000" b="1" dirty="0">
                <a:latin typeface="Sakkal Majalla" pitchFamily="2" charset="-78"/>
                <a:cs typeface="Sakkal Majalla" pitchFamily="2" charset="-78"/>
              </a:rPr>
              <a:t>, cores, fixed or removable partial or full dentures, implants, </a:t>
            </a:r>
            <a:r>
              <a:rPr lang="en-US" sz="4000" b="1" dirty="0" smtClean="0">
                <a:latin typeface="Sakkal Majalla" pitchFamily="2" charset="-78"/>
                <a:cs typeface="Sakkal Majalla" pitchFamily="2" charset="-78"/>
              </a:rPr>
              <a:t>retainers, and </a:t>
            </a:r>
            <a:r>
              <a:rPr lang="en-US" sz="4000" b="1" dirty="0">
                <a:latin typeface="Sakkal Majalla" pitchFamily="2" charset="-78"/>
                <a:cs typeface="Sakkal Majalla" pitchFamily="2" charset="-78"/>
              </a:rPr>
              <a:t>protective mouth guards.</a:t>
            </a:r>
            <a:endParaRPr lang="ar-SY" sz="4000" b="1" dirty="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351907212"/>
      </p:ext>
    </p:extLst>
  </p:cSld>
  <p:clrMapOvr>
    <a:masterClrMapping/>
  </p:clrMapOvr>
  <p:transition spd="slow">
    <p:wheel spokes="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81000" y="152400"/>
            <a:ext cx="8134350" cy="1981200"/>
          </a:xfrm>
        </p:spPr>
        <p:txBody>
          <a:bodyPr>
            <a:normAutofit/>
          </a:bodyPr>
          <a:lstStyle/>
          <a:p>
            <a:pPr marL="0" indent="0">
              <a:buNone/>
            </a:pPr>
            <a:r>
              <a:rPr lang="en-US" sz="4000" b="1" dirty="0">
                <a:solidFill>
                  <a:srgbClr val="00B050"/>
                </a:solidFill>
                <a:latin typeface="Sakkal Majalla" pitchFamily="2" charset="-78"/>
                <a:cs typeface="Sakkal Majalla" pitchFamily="2" charset="-78"/>
              </a:rPr>
              <a:t>Pulpal </a:t>
            </a:r>
            <a:r>
              <a:rPr lang="en-US" sz="4000" b="1" dirty="0" smtClean="0">
                <a:solidFill>
                  <a:srgbClr val="00B050"/>
                </a:solidFill>
                <a:latin typeface="Sakkal Majalla" pitchFamily="2" charset="-78"/>
                <a:cs typeface="Sakkal Majalla" pitchFamily="2" charset="-78"/>
              </a:rPr>
              <a:t>Treatment:</a:t>
            </a:r>
          </a:p>
          <a:p>
            <a:pPr marL="0" indent="0">
              <a:buNone/>
            </a:pPr>
            <a:r>
              <a:rPr lang="en-US" b="1" dirty="0">
                <a:latin typeface="Sakkal Majalla" pitchFamily="2" charset="-78"/>
                <a:cs typeface="Sakkal Majalla" pitchFamily="2" charset="-78"/>
              </a:rPr>
              <a:t>Because of the large opening in the apex of </a:t>
            </a:r>
            <a:r>
              <a:rPr lang="en-US" b="1" dirty="0" smtClean="0">
                <a:latin typeface="Sakkal Majalla" pitchFamily="2" charset="-78"/>
                <a:cs typeface="Sakkal Majalla" pitchFamily="2" charset="-78"/>
              </a:rPr>
              <a:t>the erupting </a:t>
            </a:r>
            <a:r>
              <a:rPr lang="en-US" b="1" dirty="0">
                <a:latin typeface="Sakkal Majalla" pitchFamily="2" charset="-78"/>
                <a:cs typeface="Sakkal Majalla" pitchFamily="2" charset="-78"/>
              </a:rPr>
              <a:t>and developing </a:t>
            </a:r>
            <a:r>
              <a:rPr lang="en-US" b="1" dirty="0" smtClean="0">
                <a:latin typeface="Sakkal Majalla" pitchFamily="2" charset="-78"/>
                <a:cs typeface="Sakkal Majalla" pitchFamily="2" charset="-78"/>
              </a:rPr>
              <a:t>tooth, pulpal </a:t>
            </a:r>
            <a:r>
              <a:rPr lang="en-US" b="1" dirty="0">
                <a:latin typeface="Sakkal Majalla" pitchFamily="2" charset="-78"/>
                <a:cs typeface="Sakkal Majalla" pitchFamily="2" charset="-78"/>
              </a:rPr>
              <a:t>treatment may be more aggressive in the child. The two types </a:t>
            </a:r>
            <a:r>
              <a:rPr lang="en-US" b="1" dirty="0" smtClean="0">
                <a:latin typeface="Sakkal Majalla" pitchFamily="2" charset="-78"/>
                <a:cs typeface="Sakkal Majalla" pitchFamily="2" charset="-78"/>
              </a:rPr>
              <a:t>of pulpal</a:t>
            </a:r>
            <a:r>
              <a:rPr lang="en-US" b="1" dirty="0">
                <a:latin typeface="Sakkal Majalla" pitchFamily="2" charset="-78"/>
                <a:cs typeface="Sakkal Majalla" pitchFamily="2" charset="-78"/>
              </a:rPr>
              <a:t> </a:t>
            </a:r>
            <a:r>
              <a:rPr lang="en-US" b="1" dirty="0" smtClean="0">
                <a:latin typeface="Sakkal Majalla" pitchFamily="2" charset="-78"/>
                <a:cs typeface="Sakkal Majalla" pitchFamily="2" charset="-78"/>
              </a:rPr>
              <a:t>treatment </a:t>
            </a:r>
            <a:r>
              <a:rPr lang="en-US" b="1" dirty="0">
                <a:latin typeface="Sakkal Majalla" pitchFamily="2" charset="-78"/>
                <a:cs typeface="Sakkal Majalla" pitchFamily="2" charset="-78"/>
              </a:rPr>
              <a:t>are:</a:t>
            </a:r>
          </a:p>
          <a:p>
            <a:pPr marL="0" indent="0">
              <a:buNone/>
            </a:pPr>
            <a:endParaRPr lang="ar-SY" b="1" dirty="0">
              <a:latin typeface="Sakkal Majalla" pitchFamily="2" charset="-78"/>
              <a:cs typeface="Sakkal Majalla" pitchFamily="2" charset="-78"/>
            </a:endParaRPr>
          </a:p>
        </p:txBody>
      </p:sp>
      <p:pic>
        <p:nvPicPr>
          <p:cNvPr id="7170" name="Picture 2" descr="C:\Users\Techno.Home\Desktop\54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299721"/>
            <a:ext cx="3339790" cy="2558279"/>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304800" y="2374397"/>
            <a:ext cx="8305800" cy="1815882"/>
          </a:xfrm>
          <a:prstGeom prst="rect">
            <a:avLst/>
          </a:prstGeom>
        </p:spPr>
        <p:txBody>
          <a:bodyPr wrap="square">
            <a:spAutoFit/>
          </a:bodyPr>
          <a:lstStyle/>
          <a:p>
            <a:r>
              <a:rPr lang="en-US" sz="2800" b="1" dirty="0" err="1">
                <a:solidFill>
                  <a:srgbClr val="FF0000"/>
                </a:solidFill>
                <a:latin typeface="Sakkal Majalla" pitchFamily="2" charset="-78"/>
                <a:cs typeface="Sakkal Majalla" pitchFamily="2" charset="-78"/>
              </a:rPr>
              <a:t>apexogenesis</a:t>
            </a:r>
            <a:r>
              <a:rPr lang="en-US" sz="2800" b="1" dirty="0">
                <a:solidFill>
                  <a:srgbClr val="FF0000"/>
                </a:solidFill>
                <a:latin typeface="Sakkal Majalla" pitchFamily="2" charset="-78"/>
                <a:cs typeface="Sakkal Majalla" pitchFamily="2" charset="-78"/>
              </a:rPr>
              <a:t> </a:t>
            </a:r>
            <a:r>
              <a:rPr lang="en-US" sz="2800" b="1" dirty="0">
                <a:latin typeface="Sakkal Majalla" pitchFamily="2" charset="-78"/>
                <a:cs typeface="Sakkal Majalla" pitchFamily="2" charset="-78"/>
              </a:rPr>
              <a:t>: treatment of a vital pulp to allow continued natural development.</a:t>
            </a:r>
          </a:p>
          <a:p>
            <a:r>
              <a:rPr lang="en-US" sz="2800" b="1" dirty="0" err="1">
                <a:solidFill>
                  <a:srgbClr val="FF0000"/>
                </a:solidFill>
                <a:latin typeface="Sakkal Majalla" pitchFamily="2" charset="-78"/>
                <a:cs typeface="Sakkal Majalla" pitchFamily="2" charset="-78"/>
              </a:rPr>
              <a:t>apexification</a:t>
            </a:r>
            <a:r>
              <a:rPr lang="en-US" sz="2800" b="1" dirty="0">
                <a:solidFill>
                  <a:srgbClr val="FF0000"/>
                </a:solidFill>
                <a:latin typeface="Sakkal Majalla" pitchFamily="2" charset="-78"/>
                <a:cs typeface="Sakkal Majalla" pitchFamily="2" charset="-78"/>
              </a:rPr>
              <a:t> </a:t>
            </a:r>
            <a:r>
              <a:rPr lang="en-US" sz="2800" b="1" dirty="0">
                <a:latin typeface="Sakkal Majalla" pitchFamily="2" charset="-78"/>
                <a:cs typeface="Sakkal Majalla" pitchFamily="2" charset="-78"/>
              </a:rPr>
              <a:t>: treatment of a </a:t>
            </a:r>
            <a:r>
              <a:rPr lang="en-US" sz="2800" b="1" dirty="0" err="1">
                <a:latin typeface="Sakkal Majalla" pitchFamily="2" charset="-78"/>
                <a:cs typeface="Sakkal Majalla" pitchFamily="2" charset="-78"/>
              </a:rPr>
              <a:t>nonvital</a:t>
            </a:r>
            <a:r>
              <a:rPr lang="en-US" sz="2800" b="1" dirty="0">
                <a:latin typeface="Sakkal Majalla" pitchFamily="2" charset="-78"/>
                <a:cs typeface="Sakkal Majalla" pitchFamily="2" charset="-78"/>
              </a:rPr>
              <a:t> tooth to stimulate closure and the development of </a:t>
            </a:r>
            <a:r>
              <a:rPr lang="en-US" sz="2800" b="1" dirty="0" err="1">
                <a:latin typeface="Sakkal Majalla" pitchFamily="2" charset="-78"/>
                <a:cs typeface="Sakkal Majalla" pitchFamily="2" charset="-78"/>
              </a:rPr>
              <a:t>cementum</a:t>
            </a:r>
            <a:r>
              <a:rPr lang="en-US" sz="2800" b="1" dirty="0">
                <a:latin typeface="Sakkal Majalla" pitchFamily="2" charset="-78"/>
                <a:cs typeface="Sakkal Majalla" pitchFamily="2" charset="-78"/>
              </a:rPr>
              <a:t>.</a:t>
            </a:r>
          </a:p>
        </p:txBody>
      </p:sp>
      <p:pic>
        <p:nvPicPr>
          <p:cNvPr id="7172" name="Picture 4" descr="C:\Users\Techno.Home\Desktop\image13-small-4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000848"/>
            <a:ext cx="3352800" cy="2881313"/>
          </a:xfrm>
          <a:prstGeom prst="rect">
            <a:avLst/>
          </a:prstGeom>
          <a:noFill/>
          <a:extLst>
            <a:ext uri="{909E8E84-426E-40DD-AFC4-6F175D3DCCD1}">
              <a14:hiddenFill xmlns:a14="http://schemas.microsoft.com/office/drawing/2010/main">
                <a:solidFill>
                  <a:srgbClr val="FFFFFF"/>
                </a:solidFill>
              </a14:hiddenFill>
            </a:ext>
          </a:extLst>
        </p:spPr>
      </p:pic>
      <p:sp>
        <p:nvSpPr>
          <p:cNvPr id="4" name="عنصر نائب لرقم الشريحة 3"/>
          <p:cNvSpPr>
            <a:spLocks noGrp="1"/>
          </p:cNvSpPr>
          <p:nvPr>
            <p:ph type="sldNum" sz="quarter" idx="12"/>
          </p:nvPr>
        </p:nvSpPr>
        <p:spPr/>
        <p:txBody>
          <a:bodyPr/>
          <a:lstStyle/>
          <a:p>
            <a:fld id="{B6F15528-21DE-4FAA-801E-634DDDAF4B2B}" type="slidenum">
              <a:rPr lang="en-US" smtClean="0"/>
              <a:pPr/>
              <a:t>24</a:t>
            </a:fld>
            <a:endParaRPr lang="en-US"/>
          </a:p>
        </p:txBody>
      </p:sp>
    </p:spTree>
    <p:extLst>
      <p:ext uri="{BB962C8B-B14F-4D97-AF65-F5344CB8AC3E}">
        <p14:creationId xmlns:p14="http://schemas.microsoft.com/office/powerpoint/2010/main" val="13991574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762000"/>
            <a:ext cx="7905750" cy="5414963"/>
          </a:xfrm>
        </p:spPr>
        <p:txBody>
          <a:bodyPr>
            <a:normAutofit lnSpcReduction="10000"/>
          </a:bodyPr>
          <a:lstStyle/>
          <a:p>
            <a:pPr marL="0" indent="0" algn="just">
              <a:buNone/>
            </a:pPr>
            <a:r>
              <a:rPr lang="en-US" b="1" dirty="0">
                <a:latin typeface="Sakkal Majalla" pitchFamily="2" charset="-78"/>
                <a:cs typeface="Sakkal Majalla" pitchFamily="2" charset="-78"/>
              </a:rPr>
              <a:t>The affected vital pulp of a primary tooth or a permanent tooth not </a:t>
            </a:r>
            <a:r>
              <a:rPr lang="en-US" b="1" dirty="0" smtClean="0">
                <a:latin typeface="Sakkal Majalla" pitchFamily="2" charset="-78"/>
                <a:cs typeface="Sakkal Majalla" pitchFamily="2" charset="-78"/>
              </a:rPr>
              <a:t>fully calcified </a:t>
            </a:r>
            <a:r>
              <a:rPr lang="en-US" b="1" dirty="0">
                <a:latin typeface="Sakkal Majalla" pitchFamily="2" charset="-78"/>
                <a:cs typeface="Sakkal Majalla" pitchFamily="2" charset="-78"/>
              </a:rPr>
              <a:t>may receive any of a number of treatment procedures </a:t>
            </a:r>
            <a:r>
              <a:rPr lang="en-US" b="1" dirty="0" smtClean="0">
                <a:latin typeface="Sakkal Majalla" pitchFamily="2" charset="-78"/>
                <a:cs typeface="Sakkal Majalla" pitchFamily="2" charset="-78"/>
              </a:rPr>
              <a:t>:</a:t>
            </a:r>
            <a:endParaRPr lang="en-US" b="1" dirty="0">
              <a:latin typeface="Sakkal Majalla" pitchFamily="2" charset="-78"/>
              <a:cs typeface="Sakkal Majalla" pitchFamily="2" charset="-78"/>
            </a:endParaRPr>
          </a:p>
          <a:p>
            <a:pPr marL="0" indent="0" algn="just">
              <a:buNone/>
            </a:pPr>
            <a:r>
              <a:rPr lang="en-US" b="1" dirty="0">
                <a:solidFill>
                  <a:srgbClr val="FF0000"/>
                </a:solidFill>
                <a:latin typeface="Sakkal Majalla" pitchFamily="2" charset="-78"/>
                <a:cs typeface="Sakkal Majalla" pitchFamily="2" charset="-78"/>
              </a:rPr>
              <a:t>pulp capping</a:t>
            </a:r>
            <a:r>
              <a:rPr lang="en-US" b="1" dirty="0">
                <a:latin typeface="Sakkal Majalla" pitchFamily="2" charset="-78"/>
                <a:cs typeface="Sakkal Majalla" pitchFamily="2" charset="-78"/>
              </a:rPr>
              <a:t>: placement of medication to sedate and treat inflamed </a:t>
            </a:r>
            <a:r>
              <a:rPr lang="en-US" b="1" dirty="0" smtClean="0">
                <a:latin typeface="Sakkal Majalla" pitchFamily="2" charset="-78"/>
                <a:cs typeface="Sakkal Majalla" pitchFamily="2" charset="-78"/>
              </a:rPr>
              <a:t>pulp</a:t>
            </a:r>
            <a:r>
              <a:rPr lang="en-US" b="1" dirty="0" smtClean="0">
                <a:solidFill>
                  <a:srgbClr val="0070C0"/>
                </a:solidFill>
                <a:latin typeface="Sakkal Majalla" pitchFamily="2" charset="-78"/>
                <a:cs typeface="Sakkal Majalla" pitchFamily="2" charset="-78"/>
              </a:rPr>
              <a:t>. Indirect</a:t>
            </a:r>
            <a:r>
              <a:rPr lang="en-US" b="1" dirty="0">
                <a:solidFill>
                  <a:srgbClr val="0070C0"/>
                </a:solidFill>
                <a:latin typeface="Sakkal Majalla" pitchFamily="2" charset="-78"/>
                <a:cs typeface="Sakkal Majalla" pitchFamily="2" charset="-78"/>
              </a:rPr>
              <a:t> </a:t>
            </a:r>
            <a:r>
              <a:rPr lang="en-US" b="1" dirty="0" smtClean="0">
                <a:solidFill>
                  <a:srgbClr val="0070C0"/>
                </a:solidFill>
                <a:latin typeface="Sakkal Majalla" pitchFamily="2" charset="-78"/>
                <a:cs typeface="Sakkal Majalla" pitchFamily="2" charset="-78"/>
              </a:rPr>
              <a:t>capping</a:t>
            </a:r>
            <a:r>
              <a:rPr lang="en-US" b="1" dirty="0" smtClean="0">
                <a:latin typeface="Sakkal Majalla" pitchFamily="2" charset="-78"/>
                <a:cs typeface="Sakkal Majalla" pitchFamily="2" charset="-78"/>
              </a:rPr>
              <a:t> </a:t>
            </a:r>
            <a:r>
              <a:rPr lang="en-US" b="1" dirty="0">
                <a:latin typeface="Sakkal Majalla" pitchFamily="2" charset="-78"/>
                <a:cs typeface="Sakkal Majalla" pitchFamily="2" charset="-78"/>
              </a:rPr>
              <a:t>is needed when the pulp has not yet been exposed. In </a:t>
            </a:r>
            <a:r>
              <a:rPr lang="en-US" b="1" dirty="0" smtClean="0">
                <a:solidFill>
                  <a:srgbClr val="0070C0"/>
                </a:solidFill>
                <a:latin typeface="Sakkal Majalla" pitchFamily="2" charset="-78"/>
                <a:cs typeface="Sakkal Majalla" pitchFamily="2" charset="-78"/>
              </a:rPr>
              <a:t>direct capping</a:t>
            </a:r>
            <a:r>
              <a:rPr lang="en-US" b="1" dirty="0" smtClean="0">
                <a:latin typeface="Sakkal Majalla" pitchFamily="2" charset="-78"/>
                <a:cs typeface="Sakkal Majalla" pitchFamily="2" charset="-78"/>
              </a:rPr>
              <a:t>, the </a:t>
            </a:r>
            <a:r>
              <a:rPr lang="en-US" b="1" dirty="0">
                <a:latin typeface="Sakkal Majalla" pitchFamily="2" charset="-78"/>
                <a:cs typeface="Sakkal Majalla" pitchFamily="2" charset="-78"/>
              </a:rPr>
              <a:t>medicament is placed directly upon the exposed, affected </a:t>
            </a:r>
            <a:r>
              <a:rPr lang="en-US" b="1" dirty="0" smtClean="0">
                <a:latin typeface="Sakkal Majalla" pitchFamily="2" charset="-78"/>
                <a:cs typeface="Sakkal Majalla" pitchFamily="2" charset="-78"/>
              </a:rPr>
              <a:t>pulp (A</a:t>
            </a:r>
            <a:r>
              <a:rPr lang="en-US" b="1" dirty="0">
                <a:latin typeface="Sakkal Majalla" pitchFamily="2" charset="-78"/>
                <a:cs typeface="Sakkal Majalla" pitchFamily="2" charset="-78"/>
              </a:rPr>
              <a:t>).</a:t>
            </a:r>
          </a:p>
          <a:p>
            <a:pPr marL="0" indent="0" algn="just">
              <a:buNone/>
            </a:pPr>
            <a:r>
              <a:rPr lang="en-US" b="1" dirty="0" err="1">
                <a:solidFill>
                  <a:srgbClr val="FF0000"/>
                </a:solidFill>
                <a:latin typeface="Sakkal Majalla" pitchFamily="2" charset="-78"/>
                <a:cs typeface="Sakkal Majalla" pitchFamily="2" charset="-78"/>
              </a:rPr>
              <a:t>pulpotomy</a:t>
            </a:r>
            <a:r>
              <a:rPr lang="en-US" b="1" dirty="0">
                <a:latin typeface="Sakkal Majalla" pitchFamily="2" charset="-78"/>
                <a:cs typeface="Sakkal Majalla" pitchFamily="2" charset="-78"/>
              </a:rPr>
              <a:t>: partial or full removal of pulpal tissue located in the crown (B).</a:t>
            </a:r>
          </a:p>
          <a:p>
            <a:pPr marL="0" indent="0" algn="just">
              <a:buNone/>
            </a:pPr>
            <a:r>
              <a:rPr lang="en-US" b="1" dirty="0" err="1">
                <a:solidFill>
                  <a:srgbClr val="FF0000"/>
                </a:solidFill>
                <a:latin typeface="Sakkal Majalla" pitchFamily="2" charset="-78"/>
                <a:cs typeface="Sakkal Majalla" pitchFamily="2" charset="-78"/>
              </a:rPr>
              <a:t>pulpectomy</a:t>
            </a:r>
            <a:r>
              <a:rPr lang="en-US" b="1" dirty="0">
                <a:latin typeface="Sakkal Majalla" pitchFamily="2" charset="-78"/>
                <a:cs typeface="Sakkal Majalla" pitchFamily="2" charset="-78"/>
              </a:rPr>
              <a:t>: removal of pulpal tissue from the crown and root sections; </a:t>
            </a:r>
            <a:r>
              <a:rPr lang="en-US" b="1" dirty="0" smtClean="0">
                <a:latin typeface="Sakkal Majalla" pitchFamily="2" charset="-78"/>
                <a:cs typeface="Sakkal Majalla" pitchFamily="2" charset="-78"/>
              </a:rPr>
              <a:t>may be</a:t>
            </a:r>
            <a:r>
              <a:rPr lang="en-US" b="1" dirty="0">
                <a:latin typeface="Sakkal Majalla" pitchFamily="2" charset="-78"/>
                <a:cs typeface="Sakkal Majalla" pitchFamily="2" charset="-78"/>
              </a:rPr>
              <a:t> </a:t>
            </a:r>
            <a:r>
              <a:rPr lang="en-US" b="1" dirty="0" err="1" smtClean="0">
                <a:latin typeface="Sakkal Majalla" pitchFamily="2" charset="-78"/>
                <a:cs typeface="Sakkal Majalla" pitchFamily="2" charset="-78"/>
              </a:rPr>
              <a:t>endodontically</a:t>
            </a:r>
            <a:r>
              <a:rPr lang="en-US" b="1" dirty="0" smtClean="0">
                <a:latin typeface="Sakkal Majalla" pitchFamily="2" charset="-78"/>
                <a:cs typeface="Sakkal Majalla" pitchFamily="2" charset="-78"/>
              </a:rPr>
              <a:t> </a:t>
            </a:r>
            <a:r>
              <a:rPr lang="en-US" b="1" dirty="0">
                <a:latin typeface="Sakkal Majalla" pitchFamily="2" charset="-78"/>
                <a:cs typeface="Sakkal Majalla" pitchFamily="2" charset="-78"/>
              </a:rPr>
              <a:t>filled immediately or followed later with endodontic </a:t>
            </a:r>
            <a:r>
              <a:rPr lang="en-US" b="1" dirty="0" smtClean="0">
                <a:latin typeface="Sakkal Majalla" pitchFamily="2" charset="-78"/>
                <a:cs typeface="Sakkal Majalla" pitchFamily="2" charset="-78"/>
              </a:rPr>
              <a:t>treatment after </a:t>
            </a:r>
            <a:r>
              <a:rPr lang="en-US" b="1" dirty="0" err="1">
                <a:latin typeface="Sakkal Majalla" pitchFamily="2" charset="-78"/>
                <a:cs typeface="Sakkal Majalla" pitchFamily="2" charset="-78"/>
              </a:rPr>
              <a:t>apexification</a:t>
            </a:r>
            <a:r>
              <a:rPr lang="en-US" b="1" dirty="0">
                <a:latin typeface="Sakkal Majalla" pitchFamily="2" charset="-78"/>
                <a:cs typeface="Sakkal Majalla" pitchFamily="2" charset="-78"/>
              </a:rPr>
              <a:t> and closure of the apex of a young, secondary tooth (C).</a:t>
            </a:r>
            <a:endParaRPr lang="ar-SY" b="1" dirty="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25</a:t>
            </a:fld>
            <a:endParaRPr lang="en-US"/>
          </a:p>
        </p:txBody>
      </p:sp>
    </p:spTree>
    <p:extLst>
      <p:ext uri="{BB962C8B-B14F-4D97-AF65-F5344CB8AC3E}">
        <p14:creationId xmlns:p14="http://schemas.microsoft.com/office/powerpoint/2010/main" val="981695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095" t="25903" r="35290" b="19464"/>
          <a:stretch/>
        </p:blipFill>
        <p:spPr bwMode="auto">
          <a:xfrm>
            <a:off x="0" y="-5577"/>
            <a:ext cx="9134707" cy="6863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عنصر نائب لرقم الشريحة 1"/>
          <p:cNvSpPr>
            <a:spLocks noGrp="1"/>
          </p:cNvSpPr>
          <p:nvPr>
            <p:ph type="sldNum" sz="quarter" idx="12"/>
          </p:nvPr>
        </p:nvSpPr>
        <p:spPr/>
        <p:txBody>
          <a:bodyPr/>
          <a:lstStyle/>
          <a:p>
            <a:fld id="{B6F15528-21DE-4FAA-801E-634DDDAF4B2B}" type="slidenum">
              <a:rPr lang="en-US" smtClean="0"/>
              <a:pPr/>
              <a:t>26</a:t>
            </a:fld>
            <a:endParaRPr lang="en-US"/>
          </a:p>
        </p:txBody>
      </p:sp>
    </p:spTree>
    <p:extLst>
      <p:ext uri="{BB962C8B-B14F-4D97-AF65-F5344CB8AC3E}">
        <p14:creationId xmlns:p14="http://schemas.microsoft.com/office/powerpoint/2010/main" val="326761421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33400" y="533400"/>
            <a:ext cx="8153400" cy="6096000"/>
          </a:xfrm>
        </p:spPr>
        <p:txBody>
          <a:bodyPr>
            <a:normAutofit fontScale="92500" lnSpcReduction="10000"/>
          </a:bodyPr>
          <a:lstStyle/>
          <a:p>
            <a:pPr marL="0" indent="0" algn="just">
              <a:buNone/>
            </a:pPr>
            <a:r>
              <a:rPr lang="en-US" sz="4300" b="1" dirty="0">
                <a:solidFill>
                  <a:srgbClr val="00B050"/>
                </a:solidFill>
                <a:latin typeface="Sakkal Majalla" pitchFamily="2" charset="-78"/>
                <a:cs typeface="Sakkal Majalla" pitchFamily="2" charset="-78"/>
              </a:rPr>
              <a:t>Control and Sedation of the Child </a:t>
            </a:r>
            <a:r>
              <a:rPr lang="en-US" sz="4300" b="1" dirty="0" smtClean="0">
                <a:solidFill>
                  <a:srgbClr val="00B050"/>
                </a:solidFill>
                <a:latin typeface="Sakkal Majalla" pitchFamily="2" charset="-78"/>
                <a:cs typeface="Sakkal Majalla" pitchFamily="2" charset="-78"/>
              </a:rPr>
              <a:t>Patient:</a:t>
            </a:r>
          </a:p>
          <a:p>
            <a:pPr marL="0" indent="0" algn="just">
              <a:buNone/>
            </a:pPr>
            <a:r>
              <a:rPr lang="en-US" b="1" dirty="0">
                <a:latin typeface="Sakkal Majalla" pitchFamily="2" charset="-78"/>
                <a:cs typeface="Sakkal Majalla" pitchFamily="2" charset="-78"/>
              </a:rPr>
              <a:t>Pediatric dental care requires precise techniques completed rapidly and </a:t>
            </a:r>
            <a:r>
              <a:rPr lang="en-US" b="1" dirty="0" smtClean="0">
                <a:latin typeface="Sakkal Majalla" pitchFamily="2" charset="-78"/>
                <a:cs typeface="Sakkal Majalla" pitchFamily="2" charset="-78"/>
              </a:rPr>
              <a:t>calmly. Control </a:t>
            </a:r>
            <a:r>
              <a:rPr lang="en-US" b="1" dirty="0">
                <a:latin typeface="Sakkal Majalla" pitchFamily="2" charset="-78"/>
                <a:cs typeface="Sakkal Majalla" pitchFamily="2" charset="-78"/>
              </a:rPr>
              <a:t>and </a:t>
            </a:r>
            <a:r>
              <a:rPr lang="en-US" b="1" dirty="0" smtClean="0">
                <a:latin typeface="Sakkal Majalla" pitchFamily="2" charset="-78"/>
                <a:cs typeface="Sakkal Majalla" pitchFamily="2" charset="-78"/>
              </a:rPr>
              <a:t>sedation of </a:t>
            </a:r>
            <a:r>
              <a:rPr lang="en-US" b="1" dirty="0">
                <a:latin typeface="Sakkal Majalla" pitchFamily="2" charset="-78"/>
                <a:cs typeface="Sakkal Majalla" pitchFamily="2" charset="-78"/>
              </a:rPr>
              <a:t>the child patient is completed in various ways, such as</a:t>
            </a:r>
            <a:r>
              <a:rPr lang="en-US" b="1" dirty="0" smtClean="0">
                <a:latin typeface="Sakkal Majalla" pitchFamily="2" charset="-78"/>
                <a:cs typeface="Sakkal Majalla" pitchFamily="2" charset="-78"/>
              </a:rPr>
              <a:t>: </a:t>
            </a:r>
          </a:p>
          <a:p>
            <a:pPr lvl="1" algn="just">
              <a:buFont typeface="Wingdings" pitchFamily="2" charset="2"/>
              <a:buChar char="q"/>
            </a:pPr>
            <a:r>
              <a:rPr lang="en-US" b="1" dirty="0" smtClean="0">
                <a:solidFill>
                  <a:srgbClr val="FF0000"/>
                </a:solidFill>
                <a:latin typeface="Sakkal Majalla" pitchFamily="2" charset="-78"/>
                <a:cs typeface="Sakkal Majalla" pitchFamily="2" charset="-78"/>
              </a:rPr>
              <a:t>Positive </a:t>
            </a:r>
            <a:r>
              <a:rPr lang="en-US" b="1" dirty="0">
                <a:solidFill>
                  <a:srgbClr val="FF0000"/>
                </a:solidFill>
                <a:latin typeface="Sakkal Majalla" pitchFamily="2" charset="-78"/>
                <a:cs typeface="Sakkal Majalla" pitchFamily="2" charset="-78"/>
              </a:rPr>
              <a:t>reinforcement: </a:t>
            </a:r>
            <a:r>
              <a:rPr lang="en-US" b="1" dirty="0">
                <a:latin typeface="Sakkal Majalla" pitchFamily="2" charset="-78"/>
                <a:cs typeface="Sakkal Majalla" pitchFamily="2" charset="-78"/>
              </a:rPr>
              <a:t>compliments for good behavior, </a:t>
            </a:r>
            <a:r>
              <a:rPr lang="en-US" b="1" dirty="0" smtClean="0">
                <a:latin typeface="Sakkal Majalla" pitchFamily="2" charset="-78"/>
                <a:cs typeface="Sakkal Majalla" pitchFamily="2" charset="-78"/>
              </a:rPr>
              <a:t>suggestions of </a:t>
            </a:r>
            <a:r>
              <a:rPr lang="en-US" b="1" dirty="0">
                <a:latin typeface="Sakkal Majalla" pitchFamily="2" charset="-78"/>
                <a:cs typeface="Sakkal Majalla" pitchFamily="2" charset="-78"/>
              </a:rPr>
              <a:t>positive actions</a:t>
            </a:r>
            <a:r>
              <a:rPr lang="en-US" b="1" dirty="0" smtClean="0">
                <a:latin typeface="Sakkal Majalla" pitchFamily="2" charset="-78"/>
                <a:cs typeface="Sakkal Majalla" pitchFamily="2" charset="-78"/>
              </a:rPr>
              <a:t>. </a:t>
            </a:r>
          </a:p>
          <a:p>
            <a:pPr lvl="1" algn="just">
              <a:buFont typeface="Wingdings" pitchFamily="2" charset="2"/>
              <a:buChar char="q"/>
            </a:pPr>
            <a:r>
              <a:rPr lang="en-US" b="1" dirty="0" smtClean="0">
                <a:solidFill>
                  <a:srgbClr val="FF0000"/>
                </a:solidFill>
                <a:latin typeface="Sakkal Majalla" pitchFamily="2" charset="-78"/>
                <a:cs typeface="Sakkal Majalla" pitchFamily="2" charset="-78"/>
              </a:rPr>
              <a:t> </a:t>
            </a:r>
            <a:r>
              <a:rPr lang="en-US" b="1" dirty="0">
                <a:solidFill>
                  <a:srgbClr val="FF0000"/>
                </a:solidFill>
                <a:latin typeface="Sakkal Majalla" pitchFamily="2" charset="-78"/>
                <a:cs typeface="Sakkal Majalla" pitchFamily="2" charset="-78"/>
              </a:rPr>
              <a:t>Distraction: </a:t>
            </a:r>
            <a:r>
              <a:rPr lang="en-US" b="1" dirty="0">
                <a:latin typeface="Sakkal Majalla" pitchFamily="2" charset="-78"/>
                <a:cs typeface="Sakkal Majalla" pitchFamily="2" charset="-78"/>
              </a:rPr>
              <a:t>change focus from dental work to school, friends, </a:t>
            </a:r>
            <a:r>
              <a:rPr lang="en-US" b="1" dirty="0" smtClean="0">
                <a:latin typeface="Sakkal Majalla" pitchFamily="2" charset="-78"/>
                <a:cs typeface="Sakkal Majalla" pitchFamily="2" charset="-78"/>
              </a:rPr>
              <a:t>hobbies, sports. </a:t>
            </a:r>
          </a:p>
          <a:p>
            <a:pPr lvl="1" algn="just">
              <a:buFont typeface="Wingdings" pitchFamily="2" charset="2"/>
              <a:buChar char="q"/>
            </a:pPr>
            <a:r>
              <a:rPr lang="en-US" b="1" dirty="0" smtClean="0">
                <a:solidFill>
                  <a:srgbClr val="FF0000"/>
                </a:solidFill>
                <a:latin typeface="Sakkal Majalla" pitchFamily="2" charset="-78"/>
                <a:cs typeface="Sakkal Majalla" pitchFamily="2" charset="-78"/>
              </a:rPr>
              <a:t>Voice </a:t>
            </a:r>
            <a:r>
              <a:rPr lang="en-US" b="1" dirty="0">
                <a:solidFill>
                  <a:srgbClr val="FF0000"/>
                </a:solidFill>
                <a:latin typeface="Sakkal Majalla" pitchFamily="2" charset="-78"/>
                <a:cs typeface="Sakkal Majalla" pitchFamily="2" charset="-78"/>
              </a:rPr>
              <a:t>control</a:t>
            </a:r>
            <a:r>
              <a:rPr lang="en-US" b="1" dirty="0">
                <a:latin typeface="Sakkal Majalla" pitchFamily="2" charset="-78"/>
                <a:cs typeface="Sakkal Majalla" pitchFamily="2" charset="-78"/>
              </a:rPr>
              <a:t>: friendly tone but firm, such as “we don’t do that </a:t>
            </a:r>
            <a:r>
              <a:rPr lang="en-US" b="1" dirty="0" smtClean="0">
                <a:latin typeface="Sakkal Majalla" pitchFamily="2" charset="-78"/>
                <a:cs typeface="Sakkal Majalla" pitchFamily="2" charset="-78"/>
              </a:rPr>
              <a:t>here” remarks</a:t>
            </a:r>
            <a:r>
              <a:rPr lang="en-US" b="1" dirty="0">
                <a:latin typeface="Sakkal Majalla" pitchFamily="2" charset="-78"/>
                <a:cs typeface="Sakkal Majalla" pitchFamily="2" charset="-78"/>
              </a:rPr>
              <a:t>.</a:t>
            </a:r>
          </a:p>
          <a:p>
            <a:pPr marL="0" indent="0" algn="just">
              <a:buNone/>
            </a:pPr>
            <a:r>
              <a:rPr lang="en-US" b="1" dirty="0">
                <a:latin typeface="Sakkal Majalla" pitchFamily="2" charset="-78"/>
                <a:cs typeface="Sakkal Majalla" pitchFamily="2" charset="-78"/>
              </a:rPr>
              <a:t>Mechanical methods could include a dental (rubber) dam to provide </a:t>
            </a:r>
            <a:r>
              <a:rPr lang="en-US" b="1" dirty="0" smtClean="0">
                <a:latin typeface="Sakkal Majalla" pitchFamily="2" charset="-78"/>
                <a:cs typeface="Sakkal Majalla" pitchFamily="2" charset="-78"/>
              </a:rPr>
              <a:t>control of </a:t>
            </a:r>
            <a:r>
              <a:rPr lang="en-US" b="1" dirty="0">
                <a:latin typeface="Sakkal Majalla" pitchFamily="2" charset="-78"/>
                <a:cs typeface="Sakkal Majalla" pitchFamily="2" charset="-78"/>
              </a:rPr>
              <a:t>the tongue and saliva, and maintain a sterile and open area; mouth </a:t>
            </a:r>
            <a:r>
              <a:rPr lang="en-US" b="1" dirty="0" smtClean="0">
                <a:latin typeface="Sakkal Majalla" pitchFamily="2" charset="-78"/>
                <a:cs typeface="Sakkal Majalla" pitchFamily="2" charset="-78"/>
              </a:rPr>
              <a:t>props or gags</a:t>
            </a:r>
            <a:r>
              <a:rPr lang="en-US" b="1" dirty="0">
                <a:latin typeface="Sakkal Majalla" pitchFamily="2" charset="-78"/>
                <a:cs typeface="Sakkal Majalla" pitchFamily="2" charset="-78"/>
              </a:rPr>
              <a:t>; or a papoose board, which is a wrapping device used to restrain </a:t>
            </a:r>
            <a:r>
              <a:rPr lang="en-US" b="1" dirty="0" smtClean="0">
                <a:latin typeface="Sakkal Majalla" pitchFamily="2" charset="-78"/>
                <a:cs typeface="Sakkal Majalla" pitchFamily="2" charset="-78"/>
              </a:rPr>
              <a:t>the patient </a:t>
            </a:r>
            <a:r>
              <a:rPr lang="en-US" b="1" dirty="0">
                <a:latin typeface="Sakkal Majalla" pitchFamily="2" charset="-78"/>
                <a:cs typeface="Sakkal Majalla" pitchFamily="2" charset="-78"/>
              </a:rPr>
              <a:t>for a difficult or precise </a:t>
            </a:r>
            <a:r>
              <a:rPr lang="en-US" b="1" dirty="0" smtClean="0">
                <a:latin typeface="Sakkal Majalla" pitchFamily="2" charset="-78"/>
                <a:cs typeface="Sakkal Majalla" pitchFamily="2" charset="-78"/>
              </a:rPr>
              <a:t>treatment. Some </a:t>
            </a:r>
            <a:r>
              <a:rPr lang="en-US" b="1" dirty="0">
                <a:latin typeface="Sakkal Majalla" pitchFamily="2" charset="-78"/>
                <a:cs typeface="Sakkal Majalla" pitchFamily="2" charset="-78"/>
              </a:rPr>
              <a:t>patients—anxious, </a:t>
            </a:r>
            <a:r>
              <a:rPr lang="en-US" b="1" dirty="0" smtClean="0">
                <a:latin typeface="Sakkal Majalla" pitchFamily="2" charset="-78"/>
                <a:cs typeface="Sakkal Majalla" pitchFamily="2" charset="-78"/>
              </a:rPr>
              <a:t>with behavior </a:t>
            </a:r>
            <a:r>
              <a:rPr lang="en-US" b="1" dirty="0">
                <a:latin typeface="Sakkal Majalla" pitchFamily="2" charset="-78"/>
                <a:cs typeface="Sakkal Majalla" pitchFamily="2" charset="-78"/>
              </a:rPr>
              <a:t>problems, or medically </a:t>
            </a:r>
            <a:r>
              <a:rPr lang="en-US" b="1" dirty="0" smtClean="0">
                <a:latin typeface="Sakkal Majalla" pitchFamily="2" charset="-78"/>
                <a:cs typeface="Sakkal Majalla" pitchFamily="2" charset="-78"/>
              </a:rPr>
              <a:t>compromised with </a:t>
            </a:r>
            <a:r>
              <a:rPr lang="en-US" b="1" dirty="0">
                <a:latin typeface="Sakkal Majalla" pitchFamily="2" charset="-78"/>
                <a:cs typeface="Sakkal Majalla" pitchFamily="2" charset="-78"/>
              </a:rPr>
              <a:t>diseases—may </a:t>
            </a:r>
            <a:r>
              <a:rPr lang="en-US" b="1" dirty="0" smtClean="0">
                <a:latin typeface="Sakkal Majalla" pitchFamily="2" charset="-78"/>
                <a:cs typeface="Sakkal Majalla" pitchFamily="2" charset="-78"/>
              </a:rPr>
              <a:t>require deeper </a:t>
            </a:r>
            <a:r>
              <a:rPr lang="en-US" b="1" dirty="0">
                <a:latin typeface="Sakkal Majalla" pitchFamily="2" charset="-78"/>
                <a:cs typeface="Sakkal Majalla" pitchFamily="2" charset="-78"/>
              </a:rPr>
              <a:t>sedation. Various stages of </a:t>
            </a:r>
            <a:r>
              <a:rPr lang="en-US" b="1" dirty="0" smtClean="0">
                <a:latin typeface="Sakkal Majalla" pitchFamily="2" charset="-78"/>
                <a:cs typeface="Sakkal Majalla" pitchFamily="2" charset="-78"/>
              </a:rPr>
              <a:t>sedation are </a:t>
            </a:r>
            <a:r>
              <a:rPr lang="en-US" b="1" dirty="0">
                <a:latin typeface="Sakkal Majalla" pitchFamily="2" charset="-78"/>
                <a:cs typeface="Sakkal Majalla" pitchFamily="2" charset="-78"/>
              </a:rPr>
              <a:t>given in the office </a:t>
            </a:r>
            <a:r>
              <a:rPr lang="en-US" b="1" dirty="0" smtClean="0">
                <a:latin typeface="Sakkal Majalla" pitchFamily="2" charset="-78"/>
                <a:cs typeface="Sakkal Majalla" pitchFamily="2" charset="-78"/>
              </a:rPr>
              <a:t>practice while </a:t>
            </a:r>
            <a:r>
              <a:rPr lang="en-US" b="1" dirty="0">
                <a:latin typeface="Sakkal Majalla" pitchFamily="2" charset="-78"/>
                <a:cs typeface="Sakkal Majalla" pitchFamily="2" charset="-78"/>
              </a:rPr>
              <a:t>others may be completed in the </a:t>
            </a:r>
            <a:r>
              <a:rPr lang="en-US" b="1" dirty="0" smtClean="0">
                <a:latin typeface="Sakkal Majalla" pitchFamily="2" charset="-78"/>
                <a:cs typeface="Sakkal Majalla" pitchFamily="2" charset="-78"/>
              </a:rPr>
              <a:t>office with </a:t>
            </a:r>
            <a:r>
              <a:rPr lang="en-US" b="1" dirty="0">
                <a:latin typeface="Sakkal Majalla" pitchFamily="2" charset="-78"/>
                <a:cs typeface="Sakkal Majalla" pitchFamily="2" charset="-78"/>
              </a:rPr>
              <a:t>monitoring controls or in a hospital setting.</a:t>
            </a:r>
            <a:endParaRPr lang="ar-SY" b="1" dirty="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235265516"/>
      </p:ext>
    </p:extLst>
  </p:cSld>
  <p:clrMapOvr>
    <a:masterClrMapping/>
  </p:clrMapOvr>
  <p:transition spd="slow">
    <p:wheel spokes="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457200"/>
            <a:ext cx="7905750" cy="5719763"/>
          </a:xfrm>
        </p:spPr>
        <p:txBody>
          <a:bodyPr>
            <a:normAutofit/>
          </a:bodyPr>
          <a:lstStyle/>
          <a:p>
            <a:pPr marL="0" indent="0" algn="just">
              <a:buNone/>
            </a:pPr>
            <a:r>
              <a:rPr lang="en-US" sz="4000" b="1" dirty="0">
                <a:solidFill>
                  <a:srgbClr val="00B050"/>
                </a:solidFill>
                <a:latin typeface="Sakkal Majalla" pitchFamily="2" charset="-78"/>
                <a:cs typeface="Sakkal Majalla" pitchFamily="2" charset="-78"/>
              </a:rPr>
              <a:t>Pediatric </a:t>
            </a:r>
            <a:r>
              <a:rPr lang="en-US" sz="4000" b="1" dirty="0" smtClean="0">
                <a:solidFill>
                  <a:srgbClr val="00B050"/>
                </a:solidFill>
                <a:latin typeface="Sakkal Majalla" pitchFamily="2" charset="-78"/>
                <a:cs typeface="Sakkal Majalla" pitchFamily="2" charset="-78"/>
              </a:rPr>
              <a:t>Sedation:</a:t>
            </a:r>
          </a:p>
          <a:p>
            <a:pPr marL="0" indent="0" algn="just">
              <a:buNone/>
            </a:pPr>
            <a:r>
              <a:rPr lang="en-US" b="1" dirty="0">
                <a:latin typeface="Sakkal Majalla" pitchFamily="2" charset="-78"/>
                <a:cs typeface="Sakkal Majalla" pitchFamily="2" charset="-78"/>
              </a:rPr>
              <a:t>Calming nervous anxiety without loss of consciousness is called </a:t>
            </a:r>
            <a:r>
              <a:rPr lang="en-US" b="1" dirty="0" smtClean="0">
                <a:latin typeface="Sakkal Majalla" pitchFamily="2" charset="-78"/>
                <a:cs typeface="Sakkal Majalla" pitchFamily="2" charset="-78"/>
              </a:rPr>
              <a:t>conscious sedation. Loss </a:t>
            </a:r>
            <a:r>
              <a:rPr lang="en-US" b="1" dirty="0">
                <a:latin typeface="Sakkal Majalla" pitchFamily="2" charset="-78"/>
                <a:cs typeface="Sakkal Majalla" pitchFamily="2" charset="-78"/>
              </a:rPr>
              <a:t>of consciousness (sleep) is termed general anesthesia. There </a:t>
            </a:r>
            <a:r>
              <a:rPr lang="en-US" b="1" dirty="0" smtClean="0">
                <a:latin typeface="Sakkal Majalla" pitchFamily="2" charset="-78"/>
                <a:cs typeface="Sakkal Majalla" pitchFamily="2" charset="-78"/>
              </a:rPr>
              <a:t>are various </a:t>
            </a:r>
            <a:r>
              <a:rPr lang="en-US" b="1" dirty="0">
                <a:latin typeface="Sakkal Majalla" pitchFamily="2" charset="-78"/>
                <a:cs typeface="Sakkal Majalla" pitchFamily="2" charset="-78"/>
              </a:rPr>
              <a:t>ways to achieve </a:t>
            </a:r>
            <a:r>
              <a:rPr lang="en-US" b="1" dirty="0" smtClean="0">
                <a:latin typeface="Sakkal Majalla" pitchFamily="2" charset="-78"/>
                <a:cs typeface="Sakkal Majalla" pitchFamily="2" charset="-78"/>
              </a:rPr>
              <a:t>sedation: </a:t>
            </a:r>
            <a:r>
              <a:rPr lang="en-US" b="1" dirty="0" smtClean="0">
                <a:solidFill>
                  <a:srgbClr val="FF0000"/>
                </a:solidFill>
                <a:latin typeface="Sakkal Majalla" pitchFamily="2" charset="-78"/>
                <a:cs typeface="Sakkal Majalla" pitchFamily="2" charset="-78"/>
              </a:rPr>
              <a:t>oral </a:t>
            </a:r>
            <a:r>
              <a:rPr lang="en-US" b="1" dirty="0">
                <a:solidFill>
                  <a:srgbClr val="FF0000"/>
                </a:solidFill>
                <a:latin typeface="Sakkal Majalla" pitchFamily="2" charset="-78"/>
                <a:cs typeface="Sakkal Majalla" pitchFamily="2" charset="-78"/>
              </a:rPr>
              <a:t>medication: </a:t>
            </a:r>
            <a:r>
              <a:rPr lang="en-US" b="1" dirty="0">
                <a:latin typeface="Sakkal Majalla" pitchFamily="2" charset="-78"/>
                <a:cs typeface="Sakkal Majalla" pitchFamily="2" charset="-78"/>
              </a:rPr>
              <a:t>the child is conscious but becomes relaxed and </a:t>
            </a:r>
            <a:r>
              <a:rPr lang="en-US" b="1" dirty="0" smtClean="0">
                <a:latin typeface="Sakkal Majalla" pitchFamily="2" charset="-78"/>
                <a:cs typeface="Sakkal Majalla" pitchFamily="2" charset="-78"/>
              </a:rPr>
              <a:t>is responsive</a:t>
            </a:r>
            <a:r>
              <a:rPr lang="en-US" b="1" dirty="0">
                <a:latin typeface="Sakkal Majalla" pitchFamily="2" charset="-78"/>
                <a:cs typeface="Sakkal Majalla" pitchFamily="2" charset="-78"/>
              </a:rPr>
              <a:t> </a:t>
            </a:r>
            <a:r>
              <a:rPr lang="en-US" b="1" dirty="0" smtClean="0">
                <a:latin typeface="Sakkal Majalla" pitchFamily="2" charset="-78"/>
                <a:cs typeface="Sakkal Majalla" pitchFamily="2" charset="-78"/>
              </a:rPr>
              <a:t>to </a:t>
            </a:r>
            <a:r>
              <a:rPr lang="en-US" b="1" dirty="0">
                <a:latin typeface="Sakkal Majalla" pitchFamily="2" charset="-78"/>
                <a:cs typeface="Sakkal Majalla" pitchFamily="2" charset="-78"/>
              </a:rPr>
              <a:t>touch and directions</a:t>
            </a:r>
          </a:p>
          <a:p>
            <a:pPr marL="0" indent="0" algn="just">
              <a:buNone/>
            </a:pPr>
            <a:r>
              <a:rPr lang="en-US" b="1" dirty="0">
                <a:solidFill>
                  <a:srgbClr val="FF0000"/>
                </a:solidFill>
                <a:latin typeface="Sakkal Majalla" pitchFamily="2" charset="-78"/>
                <a:cs typeface="Sakkal Majalla" pitchFamily="2" charset="-78"/>
              </a:rPr>
              <a:t>local anesthetic</a:t>
            </a:r>
            <a:r>
              <a:rPr lang="en-US" b="1" dirty="0">
                <a:latin typeface="Sakkal Majalla" pitchFamily="2" charset="-78"/>
                <a:cs typeface="Sakkal Majalla" pitchFamily="2" charset="-78"/>
              </a:rPr>
              <a:t>: after a preliminary application of topical anesthetic, a </a:t>
            </a:r>
            <a:r>
              <a:rPr lang="en-US" b="1" dirty="0" smtClean="0">
                <a:latin typeface="Sakkal Majalla" pitchFamily="2" charset="-78"/>
                <a:cs typeface="Sakkal Majalla" pitchFamily="2" charset="-78"/>
              </a:rPr>
              <a:t>local anesthetic </a:t>
            </a:r>
            <a:r>
              <a:rPr lang="en-US" b="1" dirty="0">
                <a:latin typeface="Sakkal Majalla" pitchFamily="2" charset="-78"/>
                <a:cs typeface="Sakkal Majalla" pitchFamily="2" charset="-78"/>
              </a:rPr>
              <a:t>is injected into the work area to relieve </a:t>
            </a:r>
            <a:r>
              <a:rPr lang="en-US" b="1" dirty="0" smtClean="0">
                <a:latin typeface="Sakkal Majalla" pitchFamily="2" charset="-78"/>
                <a:cs typeface="Sakkal Majalla" pitchFamily="2" charset="-78"/>
              </a:rPr>
              <a:t>pain. </a:t>
            </a:r>
          </a:p>
          <a:p>
            <a:pPr marL="0" indent="0" algn="just">
              <a:buNone/>
            </a:pPr>
            <a:r>
              <a:rPr lang="en-US" b="1" dirty="0" smtClean="0">
                <a:solidFill>
                  <a:srgbClr val="FF0000"/>
                </a:solidFill>
                <a:latin typeface="Sakkal Majalla" pitchFamily="2" charset="-78"/>
                <a:cs typeface="Sakkal Majalla" pitchFamily="2" charset="-78"/>
              </a:rPr>
              <a:t>inhalation </a:t>
            </a:r>
            <a:r>
              <a:rPr lang="en-US" b="1" dirty="0">
                <a:solidFill>
                  <a:srgbClr val="FF0000"/>
                </a:solidFill>
                <a:latin typeface="Sakkal Majalla" pitchFamily="2" charset="-78"/>
                <a:cs typeface="Sakkal Majalla" pitchFamily="2" charset="-78"/>
              </a:rPr>
              <a:t>sedation</a:t>
            </a:r>
            <a:r>
              <a:rPr lang="en-US" b="1" dirty="0">
                <a:latin typeface="Sakkal Majalla" pitchFamily="2" charset="-78"/>
                <a:cs typeface="Sakkal Majalla" pitchFamily="2" charset="-78"/>
              </a:rPr>
              <a:t>: administration of nitrous oxide (relaxing gas) with </a:t>
            </a:r>
            <a:r>
              <a:rPr lang="en-US" b="1" dirty="0" smtClean="0">
                <a:latin typeface="Sakkal Majalla" pitchFamily="2" charset="-78"/>
                <a:cs typeface="Sakkal Majalla" pitchFamily="2" charset="-78"/>
              </a:rPr>
              <a:t>at least </a:t>
            </a:r>
            <a:r>
              <a:rPr lang="en-US" b="1" dirty="0">
                <a:latin typeface="Sakkal Majalla" pitchFamily="2" charset="-78"/>
                <a:cs typeface="Sakkal Majalla" pitchFamily="2" charset="-78"/>
              </a:rPr>
              <a:t>20% oxygen; reduces gagging </a:t>
            </a:r>
            <a:r>
              <a:rPr lang="en-US" b="1" dirty="0" smtClean="0">
                <a:latin typeface="Sakkal Majalla" pitchFamily="2" charset="-78"/>
                <a:cs typeface="Sakkal Majalla" pitchFamily="2" charset="-78"/>
              </a:rPr>
              <a:t>and anxiety</a:t>
            </a:r>
            <a:r>
              <a:rPr lang="en-US" b="1" dirty="0">
                <a:latin typeface="Sakkal Majalla" pitchFamily="2" charset="-78"/>
                <a:cs typeface="Sakkal Majalla" pitchFamily="2" charset="-78"/>
              </a:rPr>
              <a:t>. Child is conscious but </a:t>
            </a:r>
            <a:r>
              <a:rPr lang="en-US" b="1" dirty="0" smtClean="0">
                <a:latin typeface="Sakkal Majalla" pitchFamily="2" charset="-78"/>
                <a:cs typeface="Sakkal Majalla" pitchFamily="2" charset="-78"/>
              </a:rPr>
              <a:t>not anxious</a:t>
            </a:r>
            <a:r>
              <a:rPr lang="en-US" b="1" dirty="0">
                <a:latin typeface="Sakkal Majalla" pitchFamily="2" charset="-78"/>
                <a:cs typeface="Sakkal Majalla" pitchFamily="2" charset="-78"/>
              </a:rPr>
              <a:t>.</a:t>
            </a:r>
            <a:endParaRPr lang="ar-SY" b="1" dirty="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28</a:t>
            </a:fld>
            <a:endParaRPr lang="en-US"/>
          </a:p>
        </p:txBody>
      </p:sp>
    </p:spTree>
    <p:extLst>
      <p:ext uri="{BB962C8B-B14F-4D97-AF65-F5344CB8AC3E}">
        <p14:creationId xmlns:p14="http://schemas.microsoft.com/office/powerpoint/2010/main" val="4245039330"/>
      </p:ext>
    </p:extLst>
  </p:cSld>
  <p:clrMapOvr>
    <a:masterClrMapping/>
  </p:clrMapOvr>
  <p:transition spd="slow">
    <p:wheel spokes="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81000" y="381000"/>
            <a:ext cx="8153400" cy="6096000"/>
          </a:xfrm>
        </p:spPr>
        <p:txBody>
          <a:bodyPr>
            <a:normAutofit fontScale="85000" lnSpcReduction="10000"/>
          </a:bodyPr>
          <a:lstStyle/>
          <a:p>
            <a:pPr marL="0" indent="0" algn="just">
              <a:buNone/>
            </a:pPr>
            <a:r>
              <a:rPr lang="en-US" b="1" dirty="0">
                <a:latin typeface="Sakkal Majalla" pitchFamily="2" charset="-78"/>
                <a:cs typeface="Sakkal Majalla" pitchFamily="2" charset="-78"/>
              </a:rPr>
              <a:t>General anesthesia may be necessary for selected patients and </a:t>
            </a:r>
            <a:r>
              <a:rPr lang="en-US" b="1" dirty="0" smtClean="0">
                <a:latin typeface="Sakkal Majalla" pitchFamily="2" charset="-78"/>
                <a:cs typeface="Sakkal Majalla" pitchFamily="2" charset="-78"/>
              </a:rPr>
              <a:t>perhaps those with seizure </a:t>
            </a:r>
            <a:r>
              <a:rPr lang="en-US" b="1" dirty="0">
                <a:latin typeface="Sakkal Majalla" pitchFamily="2" charset="-78"/>
                <a:cs typeface="Sakkal Majalla" pitchFamily="2" charset="-78"/>
              </a:rPr>
              <a:t>disorders, Down syndrome, cerebral palsy, mental or </a:t>
            </a:r>
            <a:r>
              <a:rPr lang="en-US" b="1" dirty="0" smtClean="0">
                <a:latin typeface="Sakkal Majalla" pitchFamily="2" charset="-78"/>
                <a:cs typeface="Sakkal Majalla" pitchFamily="2" charset="-78"/>
              </a:rPr>
              <a:t>physical disability</a:t>
            </a:r>
            <a:r>
              <a:rPr lang="en-US" b="1" dirty="0">
                <a:latin typeface="Sakkal Majalla" pitchFamily="2" charset="-78"/>
                <a:cs typeface="Sakkal Majalla" pitchFamily="2" charset="-78"/>
              </a:rPr>
              <a:t>, </a:t>
            </a:r>
            <a:r>
              <a:rPr lang="en-US" b="1" dirty="0" smtClean="0">
                <a:latin typeface="Sakkal Majalla" pitchFamily="2" charset="-78"/>
                <a:cs typeface="Sakkal Majalla" pitchFamily="2" charset="-78"/>
              </a:rPr>
              <a:t>or other </a:t>
            </a:r>
            <a:r>
              <a:rPr lang="en-US" b="1" dirty="0">
                <a:latin typeface="Sakkal Majalla" pitchFamily="2" charset="-78"/>
                <a:cs typeface="Sakkal Majalla" pitchFamily="2" charset="-78"/>
              </a:rPr>
              <a:t>problems. This sedation can be accomplished in </a:t>
            </a:r>
            <a:r>
              <a:rPr lang="en-US" b="1" dirty="0" smtClean="0">
                <a:latin typeface="Sakkal Majalla" pitchFamily="2" charset="-78"/>
                <a:cs typeface="Sakkal Majalla" pitchFamily="2" charset="-78"/>
              </a:rPr>
              <a:t>the office </a:t>
            </a:r>
            <a:r>
              <a:rPr lang="en-US" b="1" dirty="0">
                <a:latin typeface="Sakkal Majalla" pitchFamily="2" charset="-78"/>
                <a:cs typeface="Sakkal Majalla" pitchFamily="2" charset="-78"/>
              </a:rPr>
              <a:t>or hospital but </a:t>
            </a:r>
            <a:r>
              <a:rPr lang="en-US" b="1" dirty="0" smtClean="0">
                <a:latin typeface="Sakkal Majalla" pitchFamily="2" charset="-78"/>
                <a:cs typeface="Sakkal Majalla" pitchFamily="2" charset="-78"/>
              </a:rPr>
              <a:t>only after </a:t>
            </a:r>
            <a:r>
              <a:rPr lang="en-US" b="1" dirty="0">
                <a:latin typeface="Sakkal Majalla" pitchFamily="2" charset="-78"/>
                <a:cs typeface="Sakkal Majalla" pitchFamily="2" charset="-78"/>
              </a:rPr>
              <a:t>patient evaluation and informed consent. </a:t>
            </a:r>
            <a:r>
              <a:rPr lang="en-US" b="1" dirty="0" smtClean="0">
                <a:latin typeface="Sakkal Majalla" pitchFamily="2" charset="-78"/>
                <a:cs typeface="Sakkal Majalla" pitchFamily="2" charset="-78"/>
              </a:rPr>
              <a:t>The patient </a:t>
            </a:r>
            <a:r>
              <a:rPr lang="en-US" b="1" dirty="0">
                <a:latin typeface="Sakkal Majalla" pitchFamily="2" charset="-78"/>
                <a:cs typeface="Sakkal Majalla" pitchFamily="2" charset="-78"/>
              </a:rPr>
              <a:t>must be monitored with emergency backup aid </a:t>
            </a:r>
            <a:r>
              <a:rPr lang="en-US" b="1" dirty="0" smtClean="0">
                <a:latin typeface="Sakkal Majalla" pitchFamily="2" charset="-78"/>
                <a:cs typeface="Sakkal Majalla" pitchFamily="2" charset="-78"/>
              </a:rPr>
              <a:t>available. </a:t>
            </a:r>
          </a:p>
          <a:p>
            <a:pPr marL="0" indent="0" algn="just">
              <a:buNone/>
            </a:pPr>
            <a:r>
              <a:rPr lang="en-US" b="1" dirty="0" smtClean="0">
                <a:solidFill>
                  <a:srgbClr val="0070C0"/>
                </a:solidFill>
                <a:latin typeface="Sakkal Majalla" pitchFamily="2" charset="-78"/>
                <a:cs typeface="Sakkal Majalla" pitchFamily="2" charset="-78"/>
              </a:rPr>
              <a:t>Methods </a:t>
            </a:r>
            <a:r>
              <a:rPr lang="en-US" b="1" dirty="0">
                <a:solidFill>
                  <a:srgbClr val="0070C0"/>
                </a:solidFill>
                <a:latin typeface="Sakkal Majalla" pitchFamily="2" charset="-78"/>
                <a:cs typeface="Sakkal Majalla" pitchFamily="2" charset="-78"/>
              </a:rPr>
              <a:t>of administration are:</a:t>
            </a:r>
          </a:p>
          <a:p>
            <a:pPr marL="0" indent="0" algn="just">
              <a:buNone/>
            </a:pPr>
            <a:r>
              <a:rPr lang="en-US" b="1" dirty="0">
                <a:solidFill>
                  <a:srgbClr val="FF0000"/>
                </a:solidFill>
                <a:latin typeface="Sakkal Majalla" pitchFamily="2" charset="-78"/>
                <a:cs typeface="Sakkal Majalla" pitchFamily="2" charset="-78"/>
              </a:rPr>
              <a:t>intramuscular </a:t>
            </a:r>
            <a:r>
              <a:rPr lang="en-US" b="1" dirty="0" smtClean="0">
                <a:latin typeface="Sakkal Majalla" pitchFamily="2" charset="-78"/>
                <a:cs typeface="Sakkal Majalla" pitchFamily="2" charset="-78"/>
              </a:rPr>
              <a:t>(</a:t>
            </a:r>
            <a:r>
              <a:rPr lang="en-US" b="1" i="1" dirty="0" smtClean="0">
                <a:latin typeface="Sakkal Majalla" pitchFamily="2" charset="-78"/>
                <a:cs typeface="Sakkal Majalla" pitchFamily="2" charset="-78"/>
              </a:rPr>
              <a:t>within </a:t>
            </a:r>
            <a:r>
              <a:rPr lang="en-US" b="1" i="1" dirty="0">
                <a:latin typeface="Sakkal Majalla" pitchFamily="2" charset="-78"/>
                <a:cs typeface="Sakkal Majalla" pitchFamily="2" charset="-78"/>
              </a:rPr>
              <a:t>the muscle</a:t>
            </a:r>
            <a:r>
              <a:rPr lang="en-US" b="1" dirty="0">
                <a:latin typeface="Sakkal Majalla" pitchFamily="2" charset="-78"/>
                <a:cs typeface="Sakkal Majalla" pitchFamily="2" charset="-78"/>
              </a:rPr>
              <a:t>) sedation: </a:t>
            </a:r>
            <a:r>
              <a:rPr lang="en-US" b="1" dirty="0" err="1" smtClean="0">
                <a:latin typeface="Sakkal Majalla" pitchFamily="2" charset="-78"/>
                <a:cs typeface="Sakkal Majalla" pitchFamily="2" charset="-78"/>
              </a:rPr>
              <a:t>parenterally</a:t>
            </a:r>
            <a:r>
              <a:rPr lang="en-US" b="1" dirty="0">
                <a:latin typeface="Sakkal Majalla" pitchFamily="2" charset="-78"/>
                <a:cs typeface="Sakkal Majalla" pitchFamily="2" charset="-78"/>
              </a:rPr>
              <a:t> </a:t>
            </a:r>
            <a:r>
              <a:rPr lang="en-US" b="1" dirty="0" smtClean="0">
                <a:latin typeface="Sakkal Majalla" pitchFamily="2" charset="-78"/>
                <a:cs typeface="Sakkal Majalla" pitchFamily="2" charset="-78"/>
              </a:rPr>
              <a:t>administrated </a:t>
            </a:r>
            <a:r>
              <a:rPr lang="en-US" b="1" dirty="0">
                <a:latin typeface="Sakkal Majalla" pitchFamily="2" charset="-78"/>
                <a:cs typeface="Sakkal Majalla" pitchFamily="2" charset="-78"/>
              </a:rPr>
              <a:t>sedation.</a:t>
            </a:r>
          </a:p>
          <a:p>
            <a:pPr marL="0" indent="0" algn="just">
              <a:buNone/>
            </a:pPr>
            <a:r>
              <a:rPr lang="en-US" b="1" dirty="0" err="1">
                <a:solidFill>
                  <a:srgbClr val="FF0000"/>
                </a:solidFill>
                <a:latin typeface="Sakkal Majalla" pitchFamily="2" charset="-78"/>
                <a:cs typeface="Sakkal Majalla" pitchFamily="2" charset="-78"/>
              </a:rPr>
              <a:t>submucosal</a:t>
            </a:r>
            <a:r>
              <a:rPr lang="en-US" b="1" dirty="0">
                <a:latin typeface="Sakkal Majalla" pitchFamily="2" charset="-78"/>
                <a:cs typeface="Sakkal Majalla" pitchFamily="2" charset="-78"/>
              </a:rPr>
              <a:t> </a:t>
            </a:r>
            <a:r>
              <a:rPr lang="en-US" b="1" dirty="0" smtClean="0">
                <a:latin typeface="Sakkal Majalla" pitchFamily="2" charset="-78"/>
                <a:cs typeface="Sakkal Majalla" pitchFamily="2" charset="-78"/>
              </a:rPr>
              <a:t>(= </a:t>
            </a:r>
            <a:r>
              <a:rPr lang="en-US" b="1" i="1" dirty="0">
                <a:latin typeface="Sakkal Majalla" pitchFamily="2" charset="-78"/>
                <a:cs typeface="Sakkal Majalla" pitchFamily="2" charset="-78"/>
              </a:rPr>
              <a:t>under the mucous membrane</a:t>
            </a:r>
            <a:r>
              <a:rPr lang="en-US" b="1" dirty="0">
                <a:latin typeface="Sakkal Majalla" pitchFamily="2" charset="-78"/>
                <a:cs typeface="Sakkal Majalla" pitchFamily="2" charset="-78"/>
              </a:rPr>
              <a:t>): deposit </a:t>
            </a:r>
            <a:r>
              <a:rPr lang="en-US" b="1" dirty="0" smtClean="0">
                <a:latin typeface="Sakkal Majalla" pitchFamily="2" charset="-78"/>
                <a:cs typeface="Sakkal Majalla" pitchFamily="2" charset="-78"/>
              </a:rPr>
              <a:t>of the </a:t>
            </a:r>
            <a:r>
              <a:rPr lang="en-US" b="1" dirty="0">
                <a:latin typeface="Sakkal Majalla" pitchFamily="2" charset="-78"/>
                <a:cs typeface="Sakkal Majalla" pitchFamily="2" charset="-78"/>
              </a:rPr>
              <a:t>drug beneath the mucous membrane.</a:t>
            </a:r>
          </a:p>
          <a:p>
            <a:pPr marL="0" indent="0" algn="just">
              <a:buNone/>
            </a:pPr>
            <a:r>
              <a:rPr lang="en-US" b="1" dirty="0">
                <a:solidFill>
                  <a:srgbClr val="FF0000"/>
                </a:solidFill>
                <a:latin typeface="Sakkal Majalla" pitchFamily="2" charset="-78"/>
                <a:cs typeface="Sakkal Majalla" pitchFamily="2" charset="-78"/>
              </a:rPr>
              <a:t>subcutaneous </a:t>
            </a:r>
            <a:r>
              <a:rPr lang="en-US" b="1" dirty="0" smtClean="0">
                <a:latin typeface="Sakkal Majalla" pitchFamily="2" charset="-78"/>
                <a:cs typeface="Sakkal Majalla" pitchFamily="2" charset="-78"/>
              </a:rPr>
              <a:t>(</a:t>
            </a:r>
            <a:r>
              <a:rPr lang="en-US" b="1" i="1" dirty="0" smtClean="0">
                <a:latin typeface="Sakkal Majalla" pitchFamily="2" charset="-78"/>
                <a:cs typeface="Sakkal Majalla" pitchFamily="2" charset="-78"/>
              </a:rPr>
              <a:t>under </a:t>
            </a:r>
            <a:r>
              <a:rPr lang="en-US" b="1" i="1" dirty="0">
                <a:latin typeface="Sakkal Majalla" pitchFamily="2" charset="-78"/>
                <a:cs typeface="Sakkal Majalla" pitchFamily="2" charset="-78"/>
              </a:rPr>
              <a:t>the skin</a:t>
            </a:r>
            <a:r>
              <a:rPr lang="en-US" b="1" dirty="0">
                <a:latin typeface="Sakkal Majalla" pitchFamily="2" charset="-78"/>
                <a:cs typeface="Sakkal Majalla" pitchFamily="2" charset="-78"/>
              </a:rPr>
              <a:t>): injection of the </a:t>
            </a:r>
            <a:r>
              <a:rPr lang="en-US" b="1" dirty="0" smtClean="0">
                <a:latin typeface="Sakkal Majalla" pitchFamily="2" charset="-78"/>
                <a:cs typeface="Sakkal Majalla" pitchFamily="2" charset="-78"/>
              </a:rPr>
              <a:t>drug under </a:t>
            </a:r>
            <a:r>
              <a:rPr lang="en-US" b="1" dirty="0">
                <a:latin typeface="Sakkal Majalla" pitchFamily="2" charset="-78"/>
                <a:cs typeface="Sakkal Majalla" pitchFamily="2" charset="-78"/>
              </a:rPr>
              <a:t>the tissues.</a:t>
            </a:r>
          </a:p>
          <a:p>
            <a:pPr marL="0" indent="0" algn="just">
              <a:buNone/>
            </a:pPr>
            <a:r>
              <a:rPr lang="en-US" b="1" dirty="0">
                <a:solidFill>
                  <a:srgbClr val="FF0000"/>
                </a:solidFill>
                <a:latin typeface="Sakkal Majalla" pitchFamily="2" charset="-78"/>
                <a:cs typeface="Sakkal Majalla" pitchFamily="2" charset="-78"/>
              </a:rPr>
              <a:t>intravenous </a:t>
            </a:r>
            <a:r>
              <a:rPr lang="en-US" b="1" dirty="0" smtClean="0">
                <a:latin typeface="Sakkal Majalla" pitchFamily="2" charset="-78"/>
                <a:cs typeface="Sakkal Majalla" pitchFamily="2" charset="-78"/>
              </a:rPr>
              <a:t>(= </a:t>
            </a:r>
            <a:r>
              <a:rPr lang="en-US" b="1" i="1" dirty="0">
                <a:latin typeface="Sakkal Majalla" pitchFamily="2" charset="-78"/>
                <a:cs typeface="Sakkal Majalla" pitchFamily="2" charset="-78"/>
              </a:rPr>
              <a:t>into the vein, vessel </a:t>
            </a:r>
            <a:r>
              <a:rPr lang="en-US" b="1" dirty="0">
                <a:latin typeface="Sakkal Majalla" pitchFamily="2" charset="-78"/>
                <a:cs typeface="Sakkal Majalla" pitchFamily="2" charset="-78"/>
              </a:rPr>
              <a:t>): injection of the </a:t>
            </a:r>
            <a:r>
              <a:rPr lang="en-US" b="1" dirty="0" smtClean="0">
                <a:latin typeface="Sakkal Majalla" pitchFamily="2" charset="-78"/>
                <a:cs typeface="Sakkal Majalla" pitchFamily="2" charset="-78"/>
              </a:rPr>
              <a:t>drug into </a:t>
            </a:r>
            <a:r>
              <a:rPr lang="en-US" b="1" dirty="0">
                <a:latin typeface="Sakkal Majalla" pitchFamily="2" charset="-78"/>
                <a:cs typeface="Sakkal Majalla" pitchFamily="2" charset="-78"/>
              </a:rPr>
              <a:t>the vein.</a:t>
            </a:r>
          </a:p>
          <a:p>
            <a:pPr marL="0" indent="0" algn="just">
              <a:buNone/>
            </a:pPr>
            <a:r>
              <a:rPr lang="en-US" b="1" dirty="0">
                <a:solidFill>
                  <a:srgbClr val="FF0000"/>
                </a:solidFill>
                <a:latin typeface="Sakkal Majalla" pitchFamily="2" charset="-78"/>
                <a:cs typeface="Sakkal Majalla" pitchFamily="2" charset="-78"/>
              </a:rPr>
              <a:t>rectal insertion: </a:t>
            </a:r>
            <a:r>
              <a:rPr lang="en-US" b="1" dirty="0">
                <a:latin typeface="Sakkal Majalla" pitchFamily="2" charset="-78"/>
                <a:cs typeface="Sakkal Majalla" pitchFamily="2" charset="-78"/>
              </a:rPr>
              <a:t>a possible method of drug administration, but usually </a:t>
            </a:r>
            <a:r>
              <a:rPr lang="en-US" b="1" dirty="0" smtClean="0">
                <a:latin typeface="Sakkal Majalla" pitchFamily="2" charset="-78"/>
                <a:cs typeface="Sakkal Majalla" pitchFamily="2" charset="-78"/>
              </a:rPr>
              <a:t>not done </a:t>
            </a:r>
            <a:r>
              <a:rPr lang="en-US" b="1" dirty="0">
                <a:latin typeface="Sakkal Majalla" pitchFamily="2" charset="-78"/>
                <a:cs typeface="Sakkal Majalla" pitchFamily="2" charset="-78"/>
              </a:rPr>
              <a:t>unless other methods are complicated or unavailable</a:t>
            </a:r>
            <a:r>
              <a:rPr lang="en-US" b="1" dirty="0" smtClean="0">
                <a:latin typeface="Sakkal Majalla" pitchFamily="2" charset="-78"/>
                <a:cs typeface="Sakkal Majalla" pitchFamily="2" charset="-78"/>
              </a:rPr>
              <a:t>.</a:t>
            </a:r>
          </a:p>
          <a:p>
            <a:pPr marL="0" indent="0" algn="just">
              <a:buNone/>
            </a:pPr>
            <a:r>
              <a:rPr lang="en-US" b="1" dirty="0" err="1">
                <a:latin typeface="Sakkal Majalla" pitchFamily="2" charset="-78"/>
                <a:cs typeface="Sakkal Majalla" pitchFamily="2" charset="-78"/>
              </a:rPr>
              <a:t>Pedodontists</a:t>
            </a:r>
            <a:r>
              <a:rPr lang="en-US" b="1" dirty="0">
                <a:latin typeface="Sakkal Majalla" pitchFamily="2" charset="-78"/>
                <a:cs typeface="Sakkal Majalla" pitchFamily="2" charset="-78"/>
              </a:rPr>
              <a:t> who perform general anesthesia will have </a:t>
            </a:r>
            <a:r>
              <a:rPr lang="en-US" b="1" dirty="0" smtClean="0">
                <a:latin typeface="Sakkal Majalla" pitchFamily="2" charset="-78"/>
                <a:cs typeface="Sakkal Majalla" pitchFamily="2" charset="-78"/>
              </a:rPr>
              <a:t>patient-monitoring machines </a:t>
            </a:r>
            <a:r>
              <a:rPr lang="en-US" b="1" dirty="0">
                <a:latin typeface="Sakkal Majalla" pitchFamily="2" charset="-78"/>
                <a:cs typeface="Sakkal Majalla" pitchFamily="2" charset="-78"/>
              </a:rPr>
              <a:t>that watch and record blood pressure, EKG readings, </a:t>
            </a:r>
            <a:r>
              <a:rPr lang="en-US" b="1" dirty="0" smtClean="0">
                <a:latin typeface="Sakkal Majalla" pitchFamily="2" charset="-78"/>
                <a:cs typeface="Sakkal Majalla" pitchFamily="2" charset="-78"/>
              </a:rPr>
              <a:t>respiration, heart </a:t>
            </a:r>
            <a:r>
              <a:rPr lang="en-US" b="1" dirty="0">
                <a:latin typeface="Sakkal Majalla" pitchFamily="2" charset="-78"/>
                <a:cs typeface="Sakkal Majalla" pitchFamily="2" charset="-78"/>
              </a:rPr>
              <a:t>rate, pulse, and an </a:t>
            </a:r>
            <a:r>
              <a:rPr lang="en-US" b="1" dirty="0" err="1">
                <a:latin typeface="Sakkal Majalla" pitchFamily="2" charset="-78"/>
                <a:cs typeface="Sakkal Majalla" pitchFamily="2" charset="-78"/>
              </a:rPr>
              <a:t>oximeter</a:t>
            </a:r>
            <a:r>
              <a:rPr lang="en-US" b="1" dirty="0">
                <a:latin typeface="Sakkal Majalla" pitchFamily="2" charset="-78"/>
                <a:cs typeface="Sakkal Majalla" pitchFamily="2" charset="-78"/>
              </a:rPr>
              <a:t> measuring the patient’s oxygen count.</a:t>
            </a:r>
            <a:endParaRPr lang="ar-SY" b="1" dirty="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29</a:t>
            </a:fld>
            <a:endParaRPr lang="en-US"/>
          </a:p>
        </p:txBody>
      </p:sp>
    </p:spTree>
    <p:extLst>
      <p:ext uri="{BB962C8B-B14F-4D97-AF65-F5344CB8AC3E}">
        <p14:creationId xmlns:p14="http://schemas.microsoft.com/office/powerpoint/2010/main" val="461447332"/>
      </p:ext>
    </p:extLst>
  </p:cSld>
  <p:clrMapOvr>
    <a:masterClrMapping/>
  </p:clrMapOvr>
  <p:transition spd="slow">
    <p:wheel spokes="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685800"/>
            <a:ext cx="8058150" cy="5491163"/>
          </a:xfrm>
        </p:spPr>
        <p:txBody>
          <a:bodyPr>
            <a:normAutofit/>
          </a:bodyPr>
          <a:lstStyle/>
          <a:p>
            <a:pPr marL="0" indent="0" algn="just">
              <a:buNone/>
            </a:pPr>
            <a:r>
              <a:rPr lang="en-US" sz="4000" b="1" dirty="0">
                <a:solidFill>
                  <a:srgbClr val="00B050"/>
                </a:solidFill>
                <a:latin typeface="Sakkal Majalla" pitchFamily="2" charset="-78"/>
                <a:cs typeface="Sakkal Majalla" pitchFamily="2" charset="-78"/>
              </a:rPr>
              <a:t>Development and Growth Concerns of the Pediatric </a:t>
            </a:r>
            <a:r>
              <a:rPr lang="en-US" sz="4000" b="1" dirty="0" smtClean="0">
                <a:solidFill>
                  <a:srgbClr val="00B050"/>
                </a:solidFill>
                <a:latin typeface="Sakkal Majalla" pitchFamily="2" charset="-78"/>
                <a:cs typeface="Sakkal Majalla" pitchFamily="2" charset="-78"/>
              </a:rPr>
              <a:t>Dentition</a:t>
            </a:r>
            <a:r>
              <a:rPr lang="en-US" b="1" dirty="0" smtClean="0">
                <a:latin typeface="Sakkal Majalla" pitchFamily="2" charset="-78"/>
                <a:cs typeface="Sakkal Majalla" pitchFamily="2" charset="-78"/>
              </a:rPr>
              <a:t>:</a:t>
            </a:r>
          </a:p>
          <a:p>
            <a:pPr marL="0" indent="0" algn="just">
              <a:buNone/>
            </a:pPr>
            <a:r>
              <a:rPr lang="en-US" b="1" dirty="0">
                <a:latin typeface="Sakkal Majalla" pitchFamily="2" charset="-78"/>
                <a:cs typeface="Sakkal Majalla" pitchFamily="2" charset="-78"/>
              </a:rPr>
              <a:t>Many of the dental problems of the child patient are the result of </a:t>
            </a:r>
            <a:r>
              <a:rPr lang="en-US" b="1" dirty="0" smtClean="0">
                <a:latin typeface="Sakkal Majalla" pitchFamily="2" charset="-78"/>
                <a:cs typeface="Sakkal Majalla" pitchFamily="2" charset="-78"/>
              </a:rPr>
              <a:t>improper or </a:t>
            </a:r>
            <a:r>
              <a:rPr lang="en-US" b="1" dirty="0">
                <a:latin typeface="Sakkal Majalla" pitchFamily="2" charset="-78"/>
                <a:cs typeface="Sakkal Majalla" pitchFamily="2" charset="-78"/>
              </a:rPr>
              <a:t>irregular development of newly erupting teeth. Some congenital </a:t>
            </a:r>
            <a:r>
              <a:rPr lang="en-US" b="1" dirty="0" smtClean="0">
                <a:latin typeface="Sakkal Majalla" pitchFamily="2" charset="-78"/>
                <a:cs typeface="Sakkal Majalla" pitchFamily="2" charset="-78"/>
              </a:rPr>
              <a:t>problems occur </a:t>
            </a:r>
            <a:r>
              <a:rPr lang="en-US" b="1" dirty="0">
                <a:latin typeface="Sakkal Majalla" pitchFamily="2" charset="-78"/>
                <a:cs typeface="Sakkal Majalla" pitchFamily="2" charset="-78"/>
              </a:rPr>
              <a:t>during the growth period in utero and are evident at birth or later </a:t>
            </a:r>
            <a:r>
              <a:rPr lang="en-US" b="1" dirty="0" smtClean="0">
                <a:latin typeface="Sakkal Majalla" pitchFamily="2" charset="-78"/>
                <a:cs typeface="Sakkal Majalla" pitchFamily="2" charset="-78"/>
              </a:rPr>
              <a:t>when the </a:t>
            </a:r>
            <a:r>
              <a:rPr lang="en-US" b="1" dirty="0">
                <a:latin typeface="Sakkal Majalla" pitchFamily="2" charset="-78"/>
                <a:cs typeface="Sakkal Majalla" pitchFamily="2" charset="-78"/>
              </a:rPr>
              <a:t>teeth erupt, and others can happen when environment and habits </a:t>
            </a:r>
            <a:r>
              <a:rPr lang="en-US" b="1" dirty="0" smtClean="0">
                <a:latin typeface="Sakkal Majalla" pitchFamily="2" charset="-78"/>
                <a:cs typeface="Sakkal Majalla" pitchFamily="2" charset="-78"/>
              </a:rPr>
              <a:t>affect the </a:t>
            </a:r>
            <a:r>
              <a:rPr lang="en-US" b="1" dirty="0">
                <a:latin typeface="Sakkal Majalla" pitchFamily="2" charset="-78"/>
                <a:cs typeface="Sakkal Majalla" pitchFamily="2" charset="-78"/>
              </a:rPr>
              <a:t>teeth.</a:t>
            </a:r>
            <a:endParaRPr lang="ar-SY" b="1" dirty="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8980011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838200"/>
            <a:ext cx="8058150" cy="5338763"/>
          </a:xfrm>
        </p:spPr>
        <p:txBody>
          <a:bodyPr>
            <a:normAutofit/>
          </a:bodyPr>
          <a:lstStyle/>
          <a:p>
            <a:pPr marL="0" indent="0" algn="just">
              <a:buNone/>
            </a:pPr>
            <a:r>
              <a:rPr lang="en-US" sz="4000" b="1" dirty="0">
                <a:solidFill>
                  <a:srgbClr val="00B050"/>
                </a:solidFill>
                <a:latin typeface="Sakkal Majalla" pitchFamily="2" charset="-78"/>
                <a:cs typeface="Sakkal Majalla" pitchFamily="2" charset="-78"/>
              </a:rPr>
              <a:t>Treatment for Trauma and </a:t>
            </a:r>
            <a:r>
              <a:rPr lang="en-US" sz="4000" b="1" dirty="0" smtClean="0">
                <a:solidFill>
                  <a:srgbClr val="00B050"/>
                </a:solidFill>
                <a:latin typeface="Sakkal Majalla" pitchFamily="2" charset="-78"/>
                <a:cs typeface="Sakkal Majalla" pitchFamily="2" charset="-78"/>
              </a:rPr>
              <a:t>Abuse:</a:t>
            </a:r>
          </a:p>
          <a:p>
            <a:pPr marL="0" indent="0" algn="just">
              <a:buNone/>
            </a:pPr>
            <a:r>
              <a:rPr lang="en-US" b="1" dirty="0">
                <a:latin typeface="Sakkal Majalla" pitchFamily="2" charset="-78"/>
                <a:cs typeface="Sakkal Majalla" pitchFamily="2" charset="-78"/>
              </a:rPr>
              <a:t>Injury to the teeth and mouth tissues can result from trauma </a:t>
            </a:r>
            <a:r>
              <a:rPr lang="en-US" b="1" dirty="0" smtClean="0">
                <a:latin typeface="Sakkal Majalla" pitchFamily="2" charset="-78"/>
                <a:cs typeface="Sakkal Majalla" pitchFamily="2" charset="-78"/>
              </a:rPr>
              <a:t>or abuse </a:t>
            </a:r>
            <a:r>
              <a:rPr lang="en-US" b="1" dirty="0">
                <a:latin typeface="Sakkal Majalla" pitchFamily="2" charset="-78"/>
                <a:cs typeface="Sakkal Majalla" pitchFamily="2" charset="-78"/>
              </a:rPr>
              <a:t>to </a:t>
            </a:r>
            <a:r>
              <a:rPr lang="en-US" b="1" dirty="0" smtClean="0">
                <a:latin typeface="Sakkal Majalla" pitchFamily="2" charset="-78"/>
                <a:cs typeface="Sakkal Majalla" pitchFamily="2" charset="-78"/>
              </a:rPr>
              <a:t>the head </a:t>
            </a:r>
            <a:r>
              <a:rPr lang="en-US" b="1" dirty="0">
                <a:latin typeface="Sakkal Majalla" pitchFamily="2" charset="-78"/>
                <a:cs typeface="Sakkal Majalla" pitchFamily="2" charset="-78"/>
              </a:rPr>
              <a:t>and face. The most common complaint is a </a:t>
            </a:r>
            <a:r>
              <a:rPr lang="en-US" b="1" dirty="0" smtClean="0">
                <a:latin typeface="Sakkal Majalla" pitchFamily="2" charset="-78"/>
                <a:cs typeface="Sakkal Majalla" pitchFamily="2" charset="-78"/>
              </a:rPr>
              <a:t>tooth fracture</a:t>
            </a:r>
            <a:r>
              <a:rPr lang="en-US" b="1" dirty="0">
                <a:latin typeface="Sakkal Majalla" pitchFamily="2" charset="-78"/>
                <a:cs typeface="Sakkal Majalla" pitchFamily="2" charset="-78"/>
              </a:rPr>
              <a:t>. The four </a:t>
            </a:r>
            <a:r>
              <a:rPr lang="en-US" b="1" dirty="0" smtClean="0">
                <a:latin typeface="Sakkal Majalla" pitchFamily="2" charset="-78"/>
                <a:cs typeface="Sakkal Majalla" pitchFamily="2" charset="-78"/>
              </a:rPr>
              <a:t>classifications of </a:t>
            </a:r>
            <a:r>
              <a:rPr lang="en-US" b="1" dirty="0">
                <a:latin typeface="Sakkal Majalla" pitchFamily="2" charset="-78"/>
                <a:cs typeface="Sakkal Majalla" pitchFamily="2" charset="-78"/>
              </a:rPr>
              <a:t>tooth fractures are:</a:t>
            </a:r>
          </a:p>
          <a:p>
            <a:pPr lvl="1" algn="just">
              <a:buFont typeface="Wingdings" pitchFamily="2" charset="2"/>
              <a:buChar char="§"/>
            </a:pPr>
            <a:r>
              <a:rPr lang="en-US" b="1" dirty="0" smtClean="0">
                <a:solidFill>
                  <a:srgbClr val="FF0000"/>
                </a:solidFill>
                <a:latin typeface="Sakkal Majalla" pitchFamily="2" charset="-78"/>
                <a:cs typeface="Sakkal Majalla" pitchFamily="2" charset="-78"/>
              </a:rPr>
              <a:t>Class </a:t>
            </a:r>
            <a:r>
              <a:rPr lang="en-US" b="1" dirty="0">
                <a:solidFill>
                  <a:srgbClr val="FF0000"/>
                </a:solidFill>
                <a:latin typeface="Sakkal Majalla" pitchFamily="2" charset="-78"/>
                <a:cs typeface="Sakkal Majalla" pitchFamily="2" charset="-78"/>
              </a:rPr>
              <a:t>I: </a:t>
            </a:r>
            <a:r>
              <a:rPr lang="en-US" b="1" dirty="0">
                <a:latin typeface="Sakkal Majalla" pitchFamily="2" charset="-78"/>
                <a:cs typeface="Sakkal Majalla" pitchFamily="2" charset="-78"/>
              </a:rPr>
              <a:t>fractured enamel showing rough edges with no dentin involved.</a:t>
            </a:r>
          </a:p>
          <a:p>
            <a:pPr lvl="1" algn="just">
              <a:buFont typeface="Wingdings" pitchFamily="2" charset="2"/>
              <a:buChar char="§"/>
            </a:pPr>
            <a:r>
              <a:rPr lang="en-US" b="1" dirty="0" smtClean="0">
                <a:solidFill>
                  <a:srgbClr val="FF0000"/>
                </a:solidFill>
                <a:latin typeface="Sakkal Majalla" pitchFamily="2" charset="-78"/>
                <a:cs typeface="Sakkal Majalla" pitchFamily="2" charset="-78"/>
              </a:rPr>
              <a:t>Class </a:t>
            </a:r>
            <a:r>
              <a:rPr lang="en-US" b="1" dirty="0">
                <a:solidFill>
                  <a:srgbClr val="FF0000"/>
                </a:solidFill>
                <a:latin typeface="Sakkal Majalla" pitchFamily="2" charset="-78"/>
                <a:cs typeface="Sakkal Majalla" pitchFamily="2" charset="-78"/>
              </a:rPr>
              <a:t>II: </a:t>
            </a:r>
            <a:r>
              <a:rPr lang="en-US" b="1" dirty="0">
                <a:latin typeface="Sakkal Majalla" pitchFamily="2" charset="-78"/>
                <a:cs typeface="Sakkal Majalla" pitchFamily="2" charset="-78"/>
              </a:rPr>
              <a:t>fractured enamel with dentin involved and no pulp tissue included.</a:t>
            </a:r>
          </a:p>
          <a:p>
            <a:pPr lvl="1" algn="just">
              <a:buFont typeface="Wingdings" pitchFamily="2" charset="2"/>
              <a:buChar char="§"/>
            </a:pPr>
            <a:r>
              <a:rPr lang="en-US" b="1" dirty="0" smtClean="0">
                <a:solidFill>
                  <a:srgbClr val="FF0000"/>
                </a:solidFill>
                <a:latin typeface="Sakkal Majalla" pitchFamily="2" charset="-78"/>
                <a:cs typeface="Sakkal Majalla" pitchFamily="2" charset="-78"/>
              </a:rPr>
              <a:t>Class </a:t>
            </a:r>
            <a:r>
              <a:rPr lang="en-US" b="1" dirty="0">
                <a:solidFill>
                  <a:srgbClr val="FF0000"/>
                </a:solidFill>
                <a:latin typeface="Sakkal Majalla" pitchFamily="2" charset="-78"/>
                <a:cs typeface="Sakkal Majalla" pitchFamily="2" charset="-78"/>
              </a:rPr>
              <a:t>III: </a:t>
            </a:r>
            <a:r>
              <a:rPr lang="en-US" b="1" dirty="0">
                <a:latin typeface="Sakkal Majalla" pitchFamily="2" charset="-78"/>
                <a:cs typeface="Sakkal Majalla" pitchFamily="2" charset="-78"/>
              </a:rPr>
              <a:t>full fracture of tooth, exposing pulp.</a:t>
            </a:r>
          </a:p>
          <a:p>
            <a:pPr lvl="1" algn="just">
              <a:buFont typeface="Wingdings" pitchFamily="2" charset="2"/>
              <a:buChar char="§"/>
            </a:pPr>
            <a:r>
              <a:rPr lang="en-US" b="1" dirty="0" smtClean="0">
                <a:solidFill>
                  <a:srgbClr val="FF0000"/>
                </a:solidFill>
                <a:latin typeface="Sakkal Majalla" pitchFamily="2" charset="-78"/>
                <a:cs typeface="Sakkal Majalla" pitchFamily="2" charset="-78"/>
              </a:rPr>
              <a:t>Class </a:t>
            </a:r>
            <a:r>
              <a:rPr lang="en-US" b="1" dirty="0">
                <a:solidFill>
                  <a:srgbClr val="FF0000"/>
                </a:solidFill>
                <a:latin typeface="Sakkal Majalla" pitchFamily="2" charset="-78"/>
                <a:cs typeface="Sakkal Majalla" pitchFamily="2" charset="-78"/>
              </a:rPr>
              <a:t>IV</a:t>
            </a:r>
            <a:r>
              <a:rPr lang="en-US" b="1" dirty="0">
                <a:latin typeface="Sakkal Majalla" pitchFamily="2" charset="-78"/>
                <a:cs typeface="Sakkal Majalla" pitchFamily="2" charset="-78"/>
              </a:rPr>
              <a:t>: tooth crown is fractured off.</a:t>
            </a:r>
            <a:endParaRPr lang="ar-SY" b="1" dirty="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30</a:t>
            </a:fld>
            <a:endParaRPr lang="en-US"/>
          </a:p>
        </p:txBody>
      </p:sp>
    </p:spTree>
    <p:extLst>
      <p:ext uri="{BB962C8B-B14F-4D97-AF65-F5344CB8AC3E}">
        <p14:creationId xmlns:p14="http://schemas.microsoft.com/office/powerpoint/2010/main" val="29249862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09600" y="457200"/>
            <a:ext cx="8153400" cy="3657600"/>
          </a:xfrm>
        </p:spPr>
        <p:txBody>
          <a:bodyPr>
            <a:normAutofit/>
          </a:bodyPr>
          <a:lstStyle/>
          <a:p>
            <a:pPr marL="0" indent="0">
              <a:buNone/>
            </a:pPr>
            <a:r>
              <a:rPr lang="en-US" sz="4300" b="1" dirty="0">
                <a:solidFill>
                  <a:srgbClr val="00B050"/>
                </a:solidFill>
                <a:latin typeface="Sakkal Majalla" pitchFamily="2" charset="-78"/>
                <a:cs typeface="Sakkal Majalla" pitchFamily="2" charset="-78"/>
              </a:rPr>
              <a:t>Traumatized Tooth </a:t>
            </a:r>
            <a:r>
              <a:rPr lang="en-US" sz="4300" b="1" dirty="0" smtClean="0">
                <a:solidFill>
                  <a:srgbClr val="00B050"/>
                </a:solidFill>
                <a:latin typeface="Sakkal Majalla" pitchFamily="2" charset="-78"/>
                <a:cs typeface="Sakkal Majalla" pitchFamily="2" charset="-78"/>
              </a:rPr>
              <a:t>Difficulties:</a:t>
            </a:r>
          </a:p>
          <a:p>
            <a:pPr marL="0" indent="0">
              <a:buNone/>
            </a:pPr>
            <a:r>
              <a:rPr lang="en-US" b="1" dirty="0">
                <a:latin typeface="Sakkal Majalla" pitchFamily="2" charset="-78"/>
                <a:cs typeface="Sakkal Majalla" pitchFamily="2" charset="-78"/>
              </a:rPr>
              <a:t>Traumatized primary and permanent teeth exhibit a variety of difficulties </a:t>
            </a:r>
            <a:r>
              <a:rPr lang="en-US" b="1" dirty="0" smtClean="0">
                <a:latin typeface="Sakkal Majalla" pitchFamily="2" charset="-78"/>
                <a:cs typeface="Sakkal Majalla" pitchFamily="2" charset="-78"/>
              </a:rPr>
              <a:t>and effects</a:t>
            </a:r>
            <a:r>
              <a:rPr lang="en-US" b="1" dirty="0">
                <a:latin typeface="Sakkal Majalla" pitchFamily="2" charset="-78"/>
                <a:cs typeface="Sakkal Majalla" pitchFamily="2" charset="-78"/>
              </a:rPr>
              <a:t>:</a:t>
            </a:r>
          </a:p>
          <a:p>
            <a:pPr marL="0" indent="0">
              <a:buNone/>
            </a:pPr>
            <a:r>
              <a:rPr lang="en-US" b="1" dirty="0">
                <a:solidFill>
                  <a:srgbClr val="FF0000"/>
                </a:solidFill>
                <a:latin typeface="Sakkal Majalla" pitchFamily="2" charset="-78"/>
                <a:cs typeface="Sakkal Majalla" pitchFamily="2" charset="-78"/>
              </a:rPr>
              <a:t>pulpal hyperemia: </a:t>
            </a:r>
            <a:r>
              <a:rPr lang="en-US" b="1" dirty="0">
                <a:latin typeface="Sakkal Majalla" pitchFamily="2" charset="-78"/>
                <a:cs typeface="Sakkal Majalla" pitchFamily="2" charset="-78"/>
              </a:rPr>
              <a:t>congestion of blood within the pulp chamber.</a:t>
            </a:r>
          </a:p>
          <a:p>
            <a:pPr marL="0" indent="0">
              <a:buNone/>
            </a:pPr>
            <a:r>
              <a:rPr lang="en-US" b="1" dirty="0">
                <a:solidFill>
                  <a:srgbClr val="FF0000"/>
                </a:solidFill>
                <a:latin typeface="Sakkal Majalla" pitchFamily="2" charset="-78"/>
                <a:cs typeface="Sakkal Majalla" pitchFamily="2" charset="-78"/>
              </a:rPr>
              <a:t>internal hemorrhage: </a:t>
            </a:r>
            <a:r>
              <a:rPr lang="en-US" b="1" dirty="0">
                <a:latin typeface="Sakkal Majalla" pitchFamily="2" charset="-78"/>
                <a:cs typeface="Sakkal Majalla" pitchFamily="2" charset="-78"/>
              </a:rPr>
              <a:t>rupture of pulpal capillaries.</a:t>
            </a:r>
          </a:p>
          <a:p>
            <a:pPr marL="0" indent="0">
              <a:buNone/>
            </a:pPr>
            <a:r>
              <a:rPr lang="en-US" b="1" dirty="0">
                <a:solidFill>
                  <a:srgbClr val="FF0000"/>
                </a:solidFill>
                <a:latin typeface="Sakkal Majalla" pitchFamily="2" charset="-78"/>
                <a:cs typeface="Sakkal Majalla" pitchFamily="2" charset="-78"/>
              </a:rPr>
              <a:t>internal/external </a:t>
            </a:r>
            <a:r>
              <a:rPr lang="en-US" b="1" dirty="0" err="1">
                <a:solidFill>
                  <a:srgbClr val="FF0000"/>
                </a:solidFill>
                <a:latin typeface="Sakkal Majalla" pitchFamily="2" charset="-78"/>
                <a:cs typeface="Sakkal Majalla" pitchFamily="2" charset="-78"/>
              </a:rPr>
              <a:t>resorption</a:t>
            </a:r>
            <a:r>
              <a:rPr lang="en-US" b="1" dirty="0">
                <a:solidFill>
                  <a:srgbClr val="FF0000"/>
                </a:solidFill>
                <a:latin typeface="Sakkal Majalla" pitchFamily="2" charset="-78"/>
                <a:cs typeface="Sakkal Majalla" pitchFamily="2" charset="-78"/>
              </a:rPr>
              <a:t>: </a:t>
            </a:r>
            <a:r>
              <a:rPr lang="en-US" b="1" dirty="0">
                <a:latin typeface="Sakkal Majalla" pitchFamily="2" charset="-78"/>
                <a:cs typeface="Sakkal Majalla" pitchFamily="2" charset="-78"/>
              </a:rPr>
              <a:t>destructive, dissolving process caused </a:t>
            </a:r>
            <a:r>
              <a:rPr lang="en-US" b="1" dirty="0" smtClean="0">
                <a:latin typeface="Sakkal Majalla" pitchFamily="2" charset="-78"/>
                <a:cs typeface="Sakkal Majalla" pitchFamily="2" charset="-78"/>
              </a:rPr>
              <a:t>by </a:t>
            </a:r>
            <a:r>
              <a:rPr lang="en-US" b="1" dirty="0" err="1" smtClean="0">
                <a:latin typeface="Sakkal Majalla" pitchFamily="2" charset="-78"/>
                <a:cs typeface="Sakkal Majalla" pitchFamily="2" charset="-78"/>
              </a:rPr>
              <a:t>odontoclastic</a:t>
            </a:r>
            <a:r>
              <a:rPr lang="en-US" b="1" dirty="0">
                <a:latin typeface="Sakkal Majalla" pitchFamily="2" charset="-78"/>
                <a:cs typeface="Sakkal Majalla" pitchFamily="2" charset="-78"/>
              </a:rPr>
              <a:t> </a:t>
            </a:r>
            <a:r>
              <a:rPr lang="en-US" b="1" dirty="0" smtClean="0">
                <a:latin typeface="Sakkal Majalla" pitchFamily="2" charset="-78"/>
                <a:cs typeface="Sakkal Majalla" pitchFamily="2" charset="-78"/>
              </a:rPr>
              <a:t>action.</a:t>
            </a:r>
            <a:endParaRPr lang="en-US" b="1" dirty="0">
              <a:latin typeface="Sakkal Majalla" pitchFamily="2" charset="-78"/>
              <a:cs typeface="Sakkal Majalla" pitchFamily="2" charset="-78"/>
            </a:endParaRPr>
          </a:p>
        </p:txBody>
      </p:sp>
      <p:pic>
        <p:nvPicPr>
          <p:cNvPr id="8194" name="Picture 2" descr="C:\Users\Techno.Home\Desktop\1-s2.0-S1991790213000524-g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4024971"/>
            <a:ext cx="3634796" cy="270070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Techno.Home\Desktop\screen-shot-2021-04-07-at-9.55.10-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024971"/>
            <a:ext cx="2819400" cy="2672826"/>
          </a:xfrm>
          <a:prstGeom prst="rect">
            <a:avLst/>
          </a:prstGeom>
          <a:noFill/>
          <a:extLst>
            <a:ext uri="{909E8E84-426E-40DD-AFC4-6F175D3DCCD1}">
              <a14:hiddenFill xmlns:a14="http://schemas.microsoft.com/office/drawing/2010/main">
                <a:solidFill>
                  <a:srgbClr val="FFFFFF"/>
                </a:solidFill>
              </a14:hiddenFill>
            </a:ext>
          </a:extLst>
        </p:spPr>
      </p:pic>
      <p:sp>
        <p:nvSpPr>
          <p:cNvPr id="2" name="عنصر نائب لرقم الشريحة 1"/>
          <p:cNvSpPr>
            <a:spLocks noGrp="1"/>
          </p:cNvSpPr>
          <p:nvPr>
            <p:ph type="sldNum" sz="quarter" idx="12"/>
          </p:nvPr>
        </p:nvSpPr>
        <p:spPr/>
        <p:txBody>
          <a:bodyPr/>
          <a:lstStyle/>
          <a:p>
            <a:fld id="{B6F15528-21DE-4FAA-801E-634DDDAF4B2B}" type="slidenum">
              <a:rPr lang="en-US" smtClean="0"/>
              <a:pPr/>
              <a:t>31</a:t>
            </a:fld>
            <a:endParaRPr lang="en-US"/>
          </a:p>
        </p:txBody>
      </p:sp>
    </p:spTree>
    <p:extLst>
      <p:ext uri="{BB962C8B-B14F-4D97-AF65-F5344CB8AC3E}">
        <p14:creationId xmlns:p14="http://schemas.microsoft.com/office/powerpoint/2010/main" val="355611059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09600" y="457200"/>
            <a:ext cx="7886700" cy="1981200"/>
          </a:xfrm>
        </p:spPr>
        <p:txBody>
          <a:bodyPr>
            <a:normAutofit/>
          </a:bodyPr>
          <a:lstStyle/>
          <a:p>
            <a:pPr marL="0" indent="0">
              <a:buNone/>
            </a:pPr>
            <a:r>
              <a:rPr lang="en-US" b="1" dirty="0">
                <a:solidFill>
                  <a:srgbClr val="FF0000"/>
                </a:solidFill>
                <a:latin typeface="Sakkal Majalla" pitchFamily="2" charset="-78"/>
                <a:cs typeface="Sakkal Majalla" pitchFamily="2" charset="-78"/>
              </a:rPr>
              <a:t>pulpal necrosis: </a:t>
            </a:r>
            <a:r>
              <a:rPr lang="en-US" b="1" dirty="0">
                <a:latin typeface="Sakkal Majalla" pitchFamily="2" charset="-78"/>
                <a:cs typeface="Sakkal Majalla" pitchFamily="2" charset="-78"/>
              </a:rPr>
              <a:t>pulpal death.</a:t>
            </a:r>
          </a:p>
          <a:p>
            <a:pPr marL="0" indent="0">
              <a:buNone/>
            </a:pPr>
            <a:r>
              <a:rPr lang="en-US" b="1" dirty="0" err="1">
                <a:solidFill>
                  <a:srgbClr val="FF0000"/>
                </a:solidFill>
                <a:latin typeface="Sakkal Majalla" pitchFamily="2" charset="-78"/>
                <a:cs typeface="Sakkal Majalla" pitchFamily="2" charset="-78"/>
              </a:rPr>
              <a:t>ankylosis</a:t>
            </a:r>
            <a:r>
              <a:rPr lang="en-US" b="1" dirty="0">
                <a:solidFill>
                  <a:srgbClr val="FF0000"/>
                </a:solidFill>
                <a:latin typeface="Sakkal Majalla" pitchFamily="2" charset="-78"/>
                <a:cs typeface="Sakkal Majalla" pitchFamily="2" charset="-78"/>
              </a:rPr>
              <a:t> </a:t>
            </a:r>
            <a:r>
              <a:rPr lang="en-US" b="1" dirty="0">
                <a:latin typeface="Sakkal Majalla" pitchFamily="2" charset="-78"/>
                <a:cs typeface="Sakkal Majalla" pitchFamily="2" charset="-78"/>
              </a:rPr>
              <a:t>:fusion of </a:t>
            </a:r>
            <a:r>
              <a:rPr lang="en-US" b="1" dirty="0" err="1">
                <a:latin typeface="Sakkal Majalla" pitchFamily="2" charset="-78"/>
                <a:cs typeface="Sakkal Majalla" pitchFamily="2" charset="-78"/>
              </a:rPr>
              <a:t>cementum</a:t>
            </a:r>
            <a:r>
              <a:rPr lang="en-US" b="1" dirty="0">
                <a:latin typeface="Sakkal Majalla" pitchFamily="2" charset="-78"/>
                <a:cs typeface="Sakkal Majalla" pitchFamily="2" charset="-78"/>
              </a:rPr>
              <a:t> of the root with the cribriform plate of the alveolar bone with no intervening periodontal ligament.</a:t>
            </a:r>
          </a:p>
          <a:p>
            <a:pPr marL="0" indent="0">
              <a:buNone/>
            </a:pPr>
            <a:endParaRPr lang="ar-SY" b="1" dirty="0">
              <a:latin typeface="Sakkal Majalla" pitchFamily="2" charset="-78"/>
              <a:cs typeface="Sakkal Majalla" pitchFamily="2" charset="-78"/>
            </a:endParaRPr>
          </a:p>
        </p:txBody>
      </p:sp>
      <p:pic>
        <p:nvPicPr>
          <p:cNvPr id="9218" name="Picture 2" descr="C:\Users\Techno.Home\Desktop\main-imag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557936"/>
            <a:ext cx="7319266" cy="3033363"/>
          </a:xfrm>
          <a:prstGeom prst="rect">
            <a:avLst/>
          </a:prstGeom>
          <a:noFill/>
          <a:extLst>
            <a:ext uri="{909E8E84-426E-40DD-AFC4-6F175D3DCCD1}">
              <a14:hiddenFill xmlns:a14="http://schemas.microsoft.com/office/drawing/2010/main">
                <a:solidFill>
                  <a:srgbClr val="FFFFFF"/>
                </a:solidFill>
              </a14:hiddenFill>
            </a:ext>
          </a:extLst>
        </p:spPr>
      </p:pic>
      <p:sp>
        <p:nvSpPr>
          <p:cNvPr id="2" name="عنصر نائب لرقم الشريحة 1"/>
          <p:cNvSpPr>
            <a:spLocks noGrp="1"/>
          </p:cNvSpPr>
          <p:nvPr>
            <p:ph type="sldNum" sz="quarter" idx="12"/>
          </p:nvPr>
        </p:nvSpPr>
        <p:spPr/>
        <p:txBody>
          <a:bodyPr/>
          <a:lstStyle/>
          <a:p>
            <a:fld id="{B6F15528-21DE-4FAA-801E-634DDDAF4B2B}" type="slidenum">
              <a:rPr lang="en-US" smtClean="0"/>
              <a:pPr/>
              <a:t>32</a:t>
            </a:fld>
            <a:endParaRPr lang="en-US"/>
          </a:p>
        </p:txBody>
      </p:sp>
    </p:spTree>
    <p:extLst>
      <p:ext uri="{BB962C8B-B14F-4D97-AF65-F5344CB8AC3E}">
        <p14:creationId xmlns:p14="http://schemas.microsoft.com/office/powerpoint/2010/main" val="385794011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09600" y="914401"/>
            <a:ext cx="3733800" cy="1600200"/>
          </a:xfrm>
          <a:solidFill>
            <a:schemeClr val="accent1">
              <a:lumMod val="20000"/>
              <a:lumOff val="80000"/>
            </a:schemeClr>
          </a:solidFill>
        </p:spPr>
        <p:txBody>
          <a:bodyPr/>
          <a:lstStyle/>
          <a:p>
            <a:pPr marL="0" indent="0" algn="just">
              <a:buNone/>
            </a:pPr>
            <a:r>
              <a:rPr lang="en-US" b="1" dirty="0">
                <a:solidFill>
                  <a:srgbClr val="FF0000"/>
                </a:solidFill>
                <a:latin typeface="Sakkal Majalla" pitchFamily="2" charset="-78"/>
                <a:cs typeface="Sakkal Majalla" pitchFamily="2" charset="-78"/>
              </a:rPr>
              <a:t>intrusion: </a:t>
            </a:r>
            <a:r>
              <a:rPr lang="en-US" b="1" dirty="0">
                <a:latin typeface="Sakkal Majalla" pitchFamily="2" charset="-78"/>
                <a:cs typeface="Sakkal Majalla" pitchFamily="2" charset="-78"/>
              </a:rPr>
              <a:t>tooth thrust into the alveolus with partial crown exposure.</a:t>
            </a:r>
          </a:p>
          <a:p>
            <a:pPr algn="just"/>
            <a:endParaRPr lang="ar-SY" dirty="0"/>
          </a:p>
        </p:txBody>
      </p:sp>
      <p:pic>
        <p:nvPicPr>
          <p:cNvPr id="10242" name="Picture 2" descr="C:\Users\Techno.Home\Desktop\fig04-tooth-extru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1162" y="3090747"/>
            <a:ext cx="2830604" cy="3473605"/>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Techno.Home\Desktop\1ad29d5c3421e2767e5953aedcd2955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0"/>
            <a:ext cx="3345366"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609600" y="4827549"/>
            <a:ext cx="4419600" cy="954107"/>
          </a:xfrm>
          <a:prstGeom prst="rect">
            <a:avLst/>
          </a:prstGeom>
          <a:solidFill>
            <a:schemeClr val="accent1">
              <a:lumMod val="20000"/>
              <a:lumOff val="80000"/>
            </a:schemeClr>
          </a:solidFill>
        </p:spPr>
        <p:txBody>
          <a:bodyPr wrap="square">
            <a:spAutoFit/>
          </a:bodyPr>
          <a:lstStyle/>
          <a:p>
            <a:r>
              <a:rPr lang="en-US" sz="2800" b="1" dirty="0">
                <a:solidFill>
                  <a:srgbClr val="FF0000"/>
                </a:solidFill>
                <a:latin typeface="Sakkal Majalla" pitchFamily="2" charset="-78"/>
                <a:cs typeface="Sakkal Majalla" pitchFamily="2" charset="-78"/>
              </a:rPr>
              <a:t>extrusion</a:t>
            </a:r>
            <a:r>
              <a:rPr lang="en-US" sz="2800" b="1" dirty="0">
                <a:latin typeface="Sakkal Majalla" pitchFamily="2" charset="-78"/>
                <a:cs typeface="Sakkal Majalla" pitchFamily="2" charset="-78"/>
              </a:rPr>
              <a:t>: tooth thrust away from the alveolus.</a:t>
            </a: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33</a:t>
            </a:fld>
            <a:endParaRPr lang="en-US"/>
          </a:p>
        </p:txBody>
      </p:sp>
    </p:spTree>
    <p:extLst>
      <p:ext uri="{BB962C8B-B14F-4D97-AF65-F5344CB8AC3E}">
        <p14:creationId xmlns:p14="http://schemas.microsoft.com/office/powerpoint/2010/main" val="297428910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7552" y="1219200"/>
            <a:ext cx="5070436" cy="876300"/>
          </a:xfrm>
          <a:solidFill>
            <a:schemeClr val="accent1">
              <a:lumMod val="20000"/>
              <a:lumOff val="80000"/>
            </a:schemeClr>
          </a:solidFill>
        </p:spPr>
        <p:txBody>
          <a:bodyPr>
            <a:normAutofit/>
          </a:bodyPr>
          <a:lstStyle/>
          <a:p>
            <a:pPr marL="0" indent="0">
              <a:buNone/>
            </a:pPr>
            <a:r>
              <a:rPr lang="en-US" b="1" dirty="0" smtClean="0">
                <a:solidFill>
                  <a:srgbClr val="FF0000"/>
                </a:solidFill>
                <a:latin typeface="Sakkal Majalla" pitchFamily="2" charset="-78"/>
                <a:cs typeface="Sakkal Majalla" pitchFamily="2" charset="-78"/>
              </a:rPr>
              <a:t>luxation</a:t>
            </a:r>
            <a:r>
              <a:rPr lang="en-US" b="1" dirty="0" smtClean="0">
                <a:latin typeface="Sakkal Majalla" pitchFamily="2" charset="-78"/>
                <a:cs typeface="Sakkal Majalla" pitchFamily="2" charset="-78"/>
              </a:rPr>
              <a:t>: tooth moved out of place.</a:t>
            </a:r>
            <a:endParaRPr lang="en-US" b="1" dirty="0">
              <a:latin typeface="Sakkal Majalla" pitchFamily="2" charset="-78"/>
              <a:cs typeface="Sakkal Majalla" pitchFamily="2" charset="-78"/>
            </a:endParaRPr>
          </a:p>
        </p:txBody>
      </p:sp>
      <p:pic>
        <p:nvPicPr>
          <p:cNvPr id="11266" name="Picture 2" descr="C:\Users\Techno.Home\Desktop\2109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7771" y="4407824"/>
            <a:ext cx="4138351" cy="2069176"/>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Techno.Home\Desktop\464268_1_En_7_Fig2_HTM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3890" y="609600"/>
            <a:ext cx="4012232" cy="247650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0" y="5103402"/>
            <a:ext cx="4977771" cy="523220"/>
          </a:xfrm>
          <a:prstGeom prst="rect">
            <a:avLst/>
          </a:prstGeom>
          <a:solidFill>
            <a:schemeClr val="accent1">
              <a:lumMod val="20000"/>
              <a:lumOff val="80000"/>
            </a:schemeClr>
          </a:solidFill>
        </p:spPr>
        <p:txBody>
          <a:bodyPr wrap="square">
            <a:spAutoFit/>
          </a:bodyPr>
          <a:lstStyle/>
          <a:p>
            <a:r>
              <a:rPr lang="en-US" sz="2800" b="1" dirty="0">
                <a:solidFill>
                  <a:srgbClr val="FF0000"/>
                </a:solidFill>
                <a:latin typeface="Sakkal Majalla" pitchFamily="2" charset="-78"/>
                <a:cs typeface="Sakkal Majalla" pitchFamily="2" charset="-78"/>
              </a:rPr>
              <a:t>avulsion</a:t>
            </a:r>
            <a:r>
              <a:rPr lang="en-US" sz="2800" b="1" dirty="0">
                <a:latin typeface="Sakkal Majalla" pitchFamily="2" charset="-78"/>
                <a:cs typeface="Sakkal Majalla" pitchFamily="2" charset="-78"/>
              </a:rPr>
              <a:t>: tooth forced out of its socket</a:t>
            </a:r>
            <a:endParaRPr lang="ar-SY" sz="2800" dirty="0"/>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34</a:t>
            </a:fld>
            <a:endParaRPr lang="en-US"/>
          </a:p>
        </p:txBody>
      </p:sp>
    </p:spTree>
    <p:extLst>
      <p:ext uri="{BB962C8B-B14F-4D97-AF65-F5344CB8AC3E}">
        <p14:creationId xmlns:p14="http://schemas.microsoft.com/office/powerpoint/2010/main" val="351387163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381000"/>
            <a:ext cx="8210550" cy="5795963"/>
          </a:xfrm>
        </p:spPr>
        <p:txBody>
          <a:bodyPr>
            <a:normAutofit/>
          </a:bodyPr>
          <a:lstStyle/>
          <a:p>
            <a:pPr marL="0" indent="0" algn="just">
              <a:buNone/>
            </a:pPr>
            <a:r>
              <a:rPr lang="en-US" sz="4700" b="1" dirty="0">
                <a:solidFill>
                  <a:srgbClr val="00B050"/>
                </a:solidFill>
                <a:latin typeface="Sakkal Majalla" pitchFamily="2" charset="-78"/>
                <a:cs typeface="Sakkal Majalla" pitchFamily="2" charset="-78"/>
              </a:rPr>
              <a:t>Treatment of Traumatized </a:t>
            </a:r>
            <a:r>
              <a:rPr lang="en-US" sz="4700" b="1" dirty="0" smtClean="0">
                <a:solidFill>
                  <a:srgbClr val="00B050"/>
                </a:solidFill>
                <a:latin typeface="Sakkal Majalla" pitchFamily="2" charset="-78"/>
                <a:cs typeface="Sakkal Majalla" pitchFamily="2" charset="-78"/>
              </a:rPr>
              <a:t>Teeth:</a:t>
            </a:r>
          </a:p>
          <a:p>
            <a:pPr marL="0" indent="0" algn="just">
              <a:buNone/>
            </a:pPr>
            <a:r>
              <a:rPr lang="en-US" b="1" dirty="0">
                <a:latin typeface="Sakkal Majalla" pitchFamily="2" charset="-78"/>
                <a:cs typeface="Sakkal Majalla" pitchFamily="2" charset="-78"/>
              </a:rPr>
              <a:t>Treatment for injured primary teeth may include the following:</a:t>
            </a:r>
          </a:p>
          <a:p>
            <a:pPr lvl="1" algn="just">
              <a:buFont typeface="Wingdings" pitchFamily="2" charset="2"/>
              <a:buChar char="§"/>
            </a:pPr>
            <a:r>
              <a:rPr lang="en-US" b="1" dirty="0" smtClean="0">
                <a:latin typeface="Sakkal Majalla" pitchFamily="2" charset="-78"/>
                <a:cs typeface="Sakkal Majalla" pitchFamily="2" charset="-78"/>
              </a:rPr>
              <a:t>Smoothing </a:t>
            </a:r>
            <a:r>
              <a:rPr lang="en-US" b="1" dirty="0">
                <a:latin typeface="Sakkal Majalla" pitchFamily="2" charset="-78"/>
                <a:cs typeface="Sakkal Majalla" pitchFamily="2" charset="-78"/>
              </a:rPr>
              <a:t>of rough edges</a:t>
            </a:r>
          </a:p>
          <a:p>
            <a:pPr lvl="1" algn="just">
              <a:buFont typeface="Wingdings" pitchFamily="2" charset="2"/>
              <a:buChar char="§"/>
            </a:pPr>
            <a:r>
              <a:rPr lang="en-US" b="1" dirty="0" smtClean="0">
                <a:latin typeface="Sakkal Majalla" pitchFamily="2" charset="-78"/>
                <a:cs typeface="Sakkal Majalla" pitchFamily="2" charset="-78"/>
              </a:rPr>
              <a:t> </a:t>
            </a:r>
            <a:r>
              <a:rPr lang="en-US" b="1" dirty="0">
                <a:latin typeface="Sakkal Majalla" pitchFamily="2" charset="-78"/>
                <a:cs typeface="Sakkal Majalla" pitchFamily="2" charset="-78"/>
              </a:rPr>
              <a:t>Pulp capping</a:t>
            </a:r>
          </a:p>
          <a:p>
            <a:pPr lvl="1" algn="just">
              <a:buFont typeface="Wingdings" pitchFamily="2" charset="2"/>
              <a:buChar char="§"/>
            </a:pPr>
            <a:r>
              <a:rPr lang="en-US" b="1" dirty="0" smtClean="0">
                <a:latin typeface="Sakkal Majalla" pitchFamily="2" charset="-78"/>
                <a:cs typeface="Sakkal Majalla" pitchFamily="2" charset="-78"/>
              </a:rPr>
              <a:t> </a:t>
            </a:r>
            <a:r>
              <a:rPr lang="en-US" b="1" dirty="0" err="1">
                <a:latin typeface="Sakkal Majalla" pitchFamily="2" charset="-78"/>
                <a:cs typeface="Sakkal Majalla" pitchFamily="2" charset="-78"/>
              </a:rPr>
              <a:t>Pulpotomy</a:t>
            </a:r>
            <a:endParaRPr lang="en-US" b="1" dirty="0">
              <a:latin typeface="Sakkal Majalla" pitchFamily="2" charset="-78"/>
              <a:cs typeface="Sakkal Majalla" pitchFamily="2" charset="-78"/>
            </a:endParaRPr>
          </a:p>
          <a:p>
            <a:pPr lvl="1" algn="just">
              <a:buFont typeface="Wingdings" pitchFamily="2" charset="2"/>
              <a:buChar char="§"/>
            </a:pPr>
            <a:r>
              <a:rPr lang="en-US" b="1" dirty="0" smtClean="0">
                <a:latin typeface="Sakkal Majalla" pitchFamily="2" charset="-78"/>
                <a:cs typeface="Sakkal Majalla" pitchFamily="2" charset="-78"/>
              </a:rPr>
              <a:t> </a:t>
            </a:r>
            <a:r>
              <a:rPr lang="en-US" b="1" dirty="0" err="1">
                <a:latin typeface="Sakkal Majalla" pitchFamily="2" charset="-78"/>
                <a:cs typeface="Sakkal Majalla" pitchFamily="2" charset="-78"/>
              </a:rPr>
              <a:t>Pulpectomy</a:t>
            </a:r>
            <a:r>
              <a:rPr lang="en-US" b="1" dirty="0">
                <a:latin typeface="Sakkal Majalla" pitchFamily="2" charset="-78"/>
                <a:cs typeface="Sakkal Majalla" pitchFamily="2" charset="-78"/>
              </a:rPr>
              <a:t> with or without endodontic treatment</a:t>
            </a:r>
          </a:p>
          <a:p>
            <a:pPr lvl="1" algn="just">
              <a:buFont typeface="Wingdings" pitchFamily="2" charset="2"/>
              <a:buChar char="§"/>
            </a:pPr>
            <a:r>
              <a:rPr lang="en-US" b="1" dirty="0" smtClean="0">
                <a:latin typeface="Sakkal Majalla" pitchFamily="2" charset="-78"/>
                <a:cs typeface="Sakkal Majalla" pitchFamily="2" charset="-78"/>
              </a:rPr>
              <a:t> </a:t>
            </a:r>
            <a:r>
              <a:rPr lang="en-US" b="1" dirty="0">
                <a:latin typeface="Sakkal Majalla" pitchFamily="2" charset="-78"/>
                <a:cs typeface="Sakkal Majalla" pitchFamily="2" charset="-78"/>
              </a:rPr>
              <a:t>Stainless steel banding, metal or resin crowns, placement of posts</a:t>
            </a:r>
          </a:p>
          <a:p>
            <a:pPr lvl="1" algn="just">
              <a:buFont typeface="Wingdings" pitchFamily="2" charset="2"/>
              <a:buChar char="§"/>
            </a:pPr>
            <a:r>
              <a:rPr lang="en-US" b="1" dirty="0" smtClean="0">
                <a:latin typeface="Sakkal Majalla" pitchFamily="2" charset="-78"/>
                <a:cs typeface="Sakkal Majalla" pitchFamily="2" charset="-78"/>
              </a:rPr>
              <a:t> </a:t>
            </a:r>
            <a:r>
              <a:rPr lang="en-US" b="1" dirty="0">
                <a:latin typeface="Sakkal Majalla" pitchFamily="2" charset="-78"/>
                <a:cs typeface="Sakkal Majalla" pitchFamily="2" charset="-78"/>
              </a:rPr>
              <a:t>Replantation and stabilization (splinting) of replantation</a:t>
            </a:r>
          </a:p>
          <a:p>
            <a:pPr lvl="1" algn="just">
              <a:buFont typeface="Wingdings" pitchFamily="2" charset="2"/>
              <a:buChar char="§"/>
            </a:pPr>
            <a:r>
              <a:rPr lang="en-US" b="1" dirty="0" smtClean="0">
                <a:latin typeface="Sakkal Majalla" pitchFamily="2" charset="-78"/>
                <a:cs typeface="Sakkal Majalla" pitchFamily="2" charset="-78"/>
              </a:rPr>
              <a:t> </a:t>
            </a:r>
            <a:r>
              <a:rPr lang="en-US" b="1" dirty="0">
                <a:latin typeface="Sakkal Majalla" pitchFamily="2" charset="-78"/>
                <a:cs typeface="Sakkal Majalla" pitchFamily="2" charset="-78"/>
              </a:rPr>
              <a:t>Partial denture tooth replacement </a:t>
            </a:r>
          </a:p>
          <a:p>
            <a:pPr marL="0" indent="0" algn="just">
              <a:buNone/>
            </a:pPr>
            <a:r>
              <a:rPr lang="en-US" b="1" dirty="0" smtClean="0">
                <a:latin typeface="Sakkal Majalla" pitchFamily="2" charset="-78"/>
                <a:cs typeface="Sakkal Majalla" pitchFamily="2" charset="-78"/>
              </a:rPr>
              <a:t>Other </a:t>
            </a:r>
            <a:r>
              <a:rPr lang="en-US" b="1" dirty="0">
                <a:latin typeface="Sakkal Majalla" pitchFamily="2" charset="-78"/>
                <a:cs typeface="Sakkal Majalla" pitchFamily="2" charset="-78"/>
              </a:rPr>
              <a:t>indications of abuse such as facial, neck, or hand bruises; bite </a:t>
            </a:r>
            <a:r>
              <a:rPr lang="en-US" b="1" dirty="0" smtClean="0">
                <a:latin typeface="Sakkal Majalla" pitchFamily="2" charset="-78"/>
                <a:cs typeface="Sakkal Majalla" pitchFamily="2" charset="-78"/>
              </a:rPr>
              <a:t>marks; irregular </a:t>
            </a:r>
            <a:r>
              <a:rPr lang="en-US" b="1" dirty="0">
                <a:latin typeface="Sakkal Majalla" pitchFamily="2" charset="-78"/>
                <a:cs typeface="Sakkal Majalla" pitchFamily="2" charset="-78"/>
              </a:rPr>
              <a:t>walking gait; fear of adults; difficulty in sitting; </a:t>
            </a:r>
            <a:r>
              <a:rPr lang="en-US" b="1" dirty="0" smtClean="0">
                <a:latin typeface="Sakkal Majalla" pitchFamily="2" charset="-78"/>
                <a:cs typeface="Sakkal Majalla" pitchFamily="2" charset="-78"/>
              </a:rPr>
              <a:t>eye contact avoidance; and </a:t>
            </a:r>
            <a:r>
              <a:rPr lang="en-US" b="1" dirty="0">
                <a:latin typeface="Sakkal Majalla" pitchFamily="2" charset="-78"/>
                <a:cs typeface="Sakkal Majalla" pitchFamily="2" charset="-78"/>
              </a:rPr>
              <a:t>unusual comments should be investigated </a:t>
            </a:r>
            <a:r>
              <a:rPr lang="en-US" b="1" dirty="0" smtClean="0">
                <a:latin typeface="Sakkal Majalla" pitchFamily="2" charset="-78"/>
                <a:cs typeface="Sakkal Majalla" pitchFamily="2" charset="-78"/>
              </a:rPr>
              <a:t>and followed through proper </a:t>
            </a:r>
            <a:r>
              <a:rPr lang="en-US" b="1" dirty="0">
                <a:latin typeface="Sakkal Majalla" pitchFamily="2" charset="-78"/>
                <a:cs typeface="Sakkal Majalla" pitchFamily="2" charset="-78"/>
              </a:rPr>
              <a:t>channels.</a:t>
            </a:r>
            <a:endParaRPr lang="ar-SY" b="1" dirty="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35</a:t>
            </a:fld>
            <a:endParaRPr lang="en-US"/>
          </a:p>
        </p:txBody>
      </p:sp>
    </p:spTree>
    <p:extLst>
      <p:ext uri="{BB962C8B-B14F-4D97-AF65-F5344CB8AC3E}">
        <p14:creationId xmlns:p14="http://schemas.microsoft.com/office/powerpoint/2010/main" val="15693949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685800"/>
            <a:ext cx="7905750" cy="5491163"/>
          </a:xfrm>
        </p:spPr>
        <p:txBody>
          <a:bodyPr/>
          <a:lstStyle/>
          <a:p>
            <a:pPr marL="0" indent="0" algn="just">
              <a:buNone/>
            </a:pPr>
            <a:r>
              <a:rPr lang="en-US" sz="4000" b="1" dirty="0">
                <a:solidFill>
                  <a:srgbClr val="00B050"/>
                </a:solidFill>
                <a:latin typeface="Sakkal Majalla" pitchFamily="2" charset="-78"/>
                <a:cs typeface="Sakkal Majalla" pitchFamily="2" charset="-78"/>
              </a:rPr>
              <a:t>Use of Dental Records for Patient </a:t>
            </a:r>
            <a:r>
              <a:rPr lang="en-US" sz="4000" b="1" dirty="0" smtClean="0">
                <a:solidFill>
                  <a:srgbClr val="00B050"/>
                </a:solidFill>
                <a:latin typeface="Sakkal Majalla" pitchFamily="2" charset="-78"/>
                <a:cs typeface="Sakkal Majalla" pitchFamily="2" charset="-78"/>
              </a:rPr>
              <a:t>Identification:</a:t>
            </a:r>
          </a:p>
          <a:p>
            <a:pPr marL="0" indent="0" algn="just">
              <a:buNone/>
            </a:pPr>
            <a:r>
              <a:rPr lang="en-US" b="1" dirty="0">
                <a:latin typeface="Sakkal Majalla" pitchFamily="2" charset="-78"/>
                <a:cs typeface="Sakkal Majalla" pitchFamily="2" charset="-78"/>
              </a:rPr>
              <a:t>Dental records are being used extensively for identification in </a:t>
            </a:r>
            <a:r>
              <a:rPr lang="en-US" b="1" dirty="0" smtClean="0">
                <a:latin typeface="Sakkal Majalla" pitchFamily="2" charset="-78"/>
                <a:cs typeface="Sakkal Majalla" pitchFamily="2" charset="-78"/>
              </a:rPr>
              <a:t>forensic and</a:t>
            </a:r>
            <a:r>
              <a:rPr lang="en-US" b="1" dirty="0">
                <a:latin typeface="Sakkal Majalla" pitchFamily="2" charset="-78"/>
                <a:cs typeface="Sakkal Majalla" pitchFamily="2" charset="-78"/>
              </a:rPr>
              <a:t> </a:t>
            </a:r>
            <a:r>
              <a:rPr lang="en-US" b="1" dirty="0" smtClean="0">
                <a:latin typeface="Sakkal Majalla" pitchFamily="2" charset="-78"/>
                <a:cs typeface="Sakkal Majalla" pitchFamily="2" charset="-78"/>
              </a:rPr>
              <a:t>legal </a:t>
            </a:r>
            <a:r>
              <a:rPr lang="en-US" b="1" dirty="0">
                <a:latin typeface="Sakkal Majalla" pitchFamily="2" charset="-78"/>
                <a:cs typeface="Sakkal Majalla" pitchFamily="2" charset="-78"/>
              </a:rPr>
              <a:t>matters. The dental office offers many methods for </a:t>
            </a:r>
            <a:r>
              <a:rPr lang="en-US" b="1" dirty="0" smtClean="0">
                <a:latin typeface="Sakkal Majalla" pitchFamily="2" charset="-78"/>
                <a:cs typeface="Sakkal Majalla" pitchFamily="2" charset="-78"/>
              </a:rPr>
              <a:t>recording and maintaining positive </a:t>
            </a:r>
            <a:r>
              <a:rPr lang="en-US" b="1" dirty="0">
                <a:latin typeface="Sakkal Majalla" pitchFamily="2" charset="-78"/>
                <a:cs typeface="Sakkal Majalla" pitchFamily="2" charset="-78"/>
              </a:rPr>
              <a:t>identification items for future reference. With particular attention to missing children, the </a:t>
            </a:r>
            <a:r>
              <a:rPr lang="en-US" b="1" dirty="0" err="1">
                <a:latin typeface="Sakkal Majalla" pitchFamily="2" charset="-78"/>
                <a:cs typeface="Sakkal Majalla" pitchFamily="2" charset="-78"/>
              </a:rPr>
              <a:t>pedodontist</a:t>
            </a:r>
            <a:r>
              <a:rPr lang="en-US" b="1" dirty="0">
                <a:latin typeface="Sakkal Majalla" pitchFamily="2" charset="-78"/>
                <a:cs typeface="Sakkal Majalla" pitchFamily="2" charset="-78"/>
              </a:rPr>
              <a:t> may supply information </a:t>
            </a:r>
            <a:r>
              <a:rPr lang="en-US" b="1" dirty="0" smtClean="0">
                <a:latin typeface="Sakkal Majalla" pitchFamily="2" charset="-78"/>
                <a:cs typeface="Sakkal Majalla" pitchFamily="2" charset="-78"/>
              </a:rPr>
              <a:t>collected during </a:t>
            </a:r>
            <a:r>
              <a:rPr lang="en-US" b="1" dirty="0">
                <a:latin typeface="Sakkal Majalla" pitchFamily="2" charset="-78"/>
                <a:cs typeface="Sakkal Majalla" pitchFamily="2" charset="-78"/>
              </a:rPr>
              <a:t>routine visits.</a:t>
            </a:r>
            <a:endParaRPr lang="ar-SY" b="1" dirty="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36</a:t>
            </a:fld>
            <a:endParaRPr lang="en-US"/>
          </a:p>
        </p:txBody>
      </p:sp>
    </p:spTree>
    <p:extLst>
      <p:ext uri="{BB962C8B-B14F-4D97-AF65-F5344CB8AC3E}">
        <p14:creationId xmlns:p14="http://schemas.microsoft.com/office/powerpoint/2010/main" val="264807677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457200"/>
            <a:ext cx="7829550" cy="5719763"/>
          </a:xfrm>
        </p:spPr>
        <p:txBody>
          <a:bodyPr>
            <a:normAutofit fontScale="92500"/>
          </a:bodyPr>
          <a:lstStyle/>
          <a:p>
            <a:pPr algn="just">
              <a:buFont typeface="Wingdings" pitchFamily="2" charset="2"/>
              <a:buChar char="§"/>
            </a:pPr>
            <a:r>
              <a:rPr lang="en-US" b="1" dirty="0" smtClean="0">
                <a:solidFill>
                  <a:srgbClr val="FF0000"/>
                </a:solidFill>
                <a:latin typeface="Sakkal Majalla" pitchFamily="2" charset="-78"/>
                <a:cs typeface="Sakkal Majalla" pitchFamily="2" charset="-78"/>
              </a:rPr>
              <a:t> </a:t>
            </a:r>
            <a:r>
              <a:rPr lang="en-US" b="1" dirty="0">
                <a:solidFill>
                  <a:srgbClr val="FF0000"/>
                </a:solidFill>
                <a:latin typeface="Sakkal Majalla" pitchFamily="2" charset="-78"/>
                <a:cs typeface="Sakkal Majalla" pitchFamily="2" charset="-78"/>
              </a:rPr>
              <a:t>Personal information data: </a:t>
            </a:r>
            <a:r>
              <a:rPr lang="en-US" b="1" dirty="0">
                <a:latin typeface="Sakkal Majalla" pitchFamily="2" charset="-78"/>
                <a:cs typeface="Sakkal Majalla" pitchFamily="2" charset="-78"/>
              </a:rPr>
              <a:t>name, address, nicknames, </a:t>
            </a:r>
            <a:r>
              <a:rPr lang="en-US" b="1" dirty="0" smtClean="0">
                <a:latin typeface="Sakkal Majalla" pitchFamily="2" charset="-78"/>
                <a:cs typeface="Sakkal Majalla" pitchFamily="2" charset="-78"/>
              </a:rPr>
              <a:t>ethnicity, hobbies, eyeglasses</a:t>
            </a:r>
            <a:r>
              <a:rPr lang="en-US" b="1" dirty="0">
                <a:latin typeface="Sakkal Majalla" pitchFamily="2" charset="-78"/>
                <a:cs typeface="Sakkal Majalla" pitchFamily="2" charset="-78"/>
              </a:rPr>
              <a:t>, tattoos, scars, birthmarks, and so forth.</a:t>
            </a:r>
          </a:p>
          <a:p>
            <a:pPr algn="just">
              <a:buFont typeface="Wingdings" pitchFamily="2" charset="2"/>
              <a:buChar char="§"/>
            </a:pPr>
            <a:r>
              <a:rPr lang="en-US" b="1" dirty="0" smtClean="0">
                <a:solidFill>
                  <a:srgbClr val="FF0000"/>
                </a:solidFill>
                <a:latin typeface="Sakkal Majalla" pitchFamily="2" charset="-78"/>
                <a:cs typeface="Sakkal Majalla" pitchFamily="2" charset="-78"/>
              </a:rPr>
              <a:t>Dental </a:t>
            </a:r>
            <a:r>
              <a:rPr lang="en-US" b="1" dirty="0">
                <a:solidFill>
                  <a:srgbClr val="FF0000"/>
                </a:solidFill>
                <a:latin typeface="Sakkal Majalla" pitchFamily="2" charset="-78"/>
                <a:cs typeface="Sakkal Majalla" pitchFamily="2" charset="-78"/>
              </a:rPr>
              <a:t>charting record: </a:t>
            </a:r>
            <a:r>
              <a:rPr lang="en-US" b="1" dirty="0">
                <a:latin typeface="Sakkal Majalla" pitchFamily="2" charset="-78"/>
                <a:cs typeface="Sakkal Majalla" pitchFamily="2" charset="-78"/>
              </a:rPr>
              <a:t>current tooth development, </a:t>
            </a:r>
            <a:r>
              <a:rPr lang="en-US" b="1" dirty="0" smtClean="0">
                <a:latin typeface="Sakkal Majalla" pitchFamily="2" charset="-78"/>
                <a:cs typeface="Sakkal Majalla" pitchFamily="2" charset="-78"/>
              </a:rPr>
              <a:t>dentition characteristics, and </a:t>
            </a:r>
            <a:r>
              <a:rPr lang="en-US" b="1" dirty="0">
                <a:latin typeface="Sakkal Majalla" pitchFamily="2" charset="-78"/>
                <a:cs typeface="Sakkal Majalla" pitchFamily="2" charset="-78"/>
              </a:rPr>
              <a:t>treatment data.</a:t>
            </a:r>
          </a:p>
          <a:p>
            <a:pPr algn="just">
              <a:buFont typeface="Wingdings" pitchFamily="2" charset="2"/>
              <a:buChar char="§"/>
            </a:pPr>
            <a:r>
              <a:rPr lang="en-US" b="1" dirty="0" smtClean="0">
                <a:latin typeface="Sakkal Majalla" pitchFamily="2" charset="-78"/>
                <a:cs typeface="Sakkal Majalla" pitchFamily="2" charset="-78"/>
              </a:rPr>
              <a:t> </a:t>
            </a:r>
            <a:r>
              <a:rPr lang="en-US" b="1" dirty="0">
                <a:latin typeface="Sakkal Majalla" pitchFamily="2" charset="-78"/>
                <a:cs typeface="Sakkal Majalla" pitchFamily="2" charset="-78"/>
              </a:rPr>
              <a:t>Radiographs: current tooth placement, expected </a:t>
            </a:r>
            <a:r>
              <a:rPr lang="en-US" b="1" dirty="0" smtClean="0">
                <a:latin typeface="Sakkal Majalla" pitchFamily="2" charset="-78"/>
                <a:cs typeface="Sakkal Majalla" pitchFamily="2" charset="-78"/>
              </a:rPr>
              <a:t>tooth development, and </a:t>
            </a:r>
            <a:r>
              <a:rPr lang="en-US" b="1" dirty="0">
                <a:latin typeface="Sakkal Majalla" pitchFamily="2" charset="-78"/>
                <a:cs typeface="Sakkal Majalla" pitchFamily="2" charset="-78"/>
              </a:rPr>
              <a:t>evidence of treatment received.</a:t>
            </a:r>
          </a:p>
          <a:p>
            <a:pPr algn="just">
              <a:buFont typeface="Wingdings" pitchFamily="2" charset="2"/>
              <a:buChar char="§"/>
            </a:pPr>
            <a:r>
              <a:rPr lang="en-US" b="1" dirty="0" smtClean="0">
                <a:latin typeface="Sakkal Majalla" pitchFamily="2" charset="-78"/>
                <a:cs typeface="Sakkal Majalla" pitchFamily="2" charset="-78"/>
              </a:rPr>
              <a:t> </a:t>
            </a:r>
            <a:r>
              <a:rPr lang="en-US" b="1" dirty="0">
                <a:solidFill>
                  <a:srgbClr val="FF0000"/>
                </a:solidFill>
                <a:latin typeface="Sakkal Majalla" pitchFamily="2" charset="-78"/>
                <a:cs typeface="Sakkal Majalla" pitchFamily="2" charset="-78"/>
              </a:rPr>
              <a:t>Photographs</a:t>
            </a:r>
            <a:r>
              <a:rPr lang="en-US" b="1" dirty="0">
                <a:latin typeface="Sakkal Majalla" pitchFamily="2" charset="-78"/>
                <a:cs typeface="Sakkal Majalla" pitchFamily="2" charset="-78"/>
              </a:rPr>
              <a:t>: frontal and side views with profile and </a:t>
            </a:r>
            <a:r>
              <a:rPr lang="en-US" b="1" dirty="0" smtClean="0">
                <a:latin typeface="Sakkal Majalla" pitchFamily="2" charset="-78"/>
                <a:cs typeface="Sakkal Majalla" pitchFamily="2" charset="-78"/>
              </a:rPr>
              <a:t>tooth growth. Digital </a:t>
            </a:r>
            <a:r>
              <a:rPr lang="en-US" b="1" dirty="0">
                <a:latin typeface="Sakkal Majalla" pitchFamily="2" charset="-78"/>
                <a:cs typeface="Sakkal Majalla" pitchFamily="2" charset="-78"/>
              </a:rPr>
              <a:t>photos have the advantage of </a:t>
            </a:r>
            <a:r>
              <a:rPr lang="en-US" b="1" dirty="0" smtClean="0">
                <a:latin typeface="Sakkal Majalla" pitchFamily="2" charset="-78"/>
                <a:cs typeface="Sakkal Majalla" pitchFamily="2" charset="-78"/>
              </a:rPr>
              <a:t>providing immediate </a:t>
            </a:r>
            <a:r>
              <a:rPr lang="en-US" b="1" dirty="0">
                <a:latin typeface="Sakkal Majalla" pitchFamily="2" charset="-78"/>
                <a:cs typeface="Sakkal Majalla" pitchFamily="2" charset="-78"/>
              </a:rPr>
              <a:t>images </a:t>
            </a:r>
            <a:r>
              <a:rPr lang="en-US" b="1" dirty="0" smtClean="0">
                <a:latin typeface="Sakkal Majalla" pitchFamily="2" charset="-78"/>
                <a:cs typeface="Sakkal Majalla" pitchFamily="2" charset="-78"/>
              </a:rPr>
              <a:t>that can </a:t>
            </a:r>
            <a:r>
              <a:rPr lang="en-US" b="1" dirty="0">
                <a:latin typeface="Sakkal Majalla" pitchFamily="2" charset="-78"/>
                <a:cs typeface="Sakkal Majalla" pitchFamily="2" charset="-78"/>
              </a:rPr>
              <a:t>be transmitted in missing </a:t>
            </a:r>
            <a:r>
              <a:rPr lang="en-US" b="1" dirty="0" smtClean="0">
                <a:latin typeface="Sakkal Majalla" pitchFamily="2" charset="-78"/>
                <a:cs typeface="Sakkal Majalla" pitchFamily="2" charset="-78"/>
              </a:rPr>
              <a:t>child cases</a:t>
            </a:r>
            <a:r>
              <a:rPr lang="en-US" b="1" dirty="0">
                <a:latin typeface="Sakkal Majalla" pitchFamily="2" charset="-78"/>
                <a:cs typeface="Sakkal Majalla" pitchFamily="2" charset="-78"/>
              </a:rPr>
              <a:t>.</a:t>
            </a:r>
          </a:p>
          <a:p>
            <a:pPr algn="just">
              <a:buFont typeface="Wingdings" pitchFamily="2" charset="2"/>
              <a:buChar char="§"/>
            </a:pPr>
            <a:r>
              <a:rPr lang="en-US" b="1" dirty="0" err="1" smtClean="0">
                <a:solidFill>
                  <a:srgbClr val="FF0000"/>
                </a:solidFill>
                <a:latin typeface="Sakkal Majalla" pitchFamily="2" charset="-78"/>
                <a:cs typeface="Sakkal Majalla" pitchFamily="2" charset="-78"/>
              </a:rPr>
              <a:t>Toothprint</a:t>
            </a:r>
            <a:r>
              <a:rPr lang="en-US" b="1" dirty="0">
                <a:latin typeface="Sakkal Majalla" pitchFamily="2" charset="-78"/>
                <a:cs typeface="Sakkal Majalla" pitchFamily="2" charset="-78"/>
              </a:rPr>
              <a:t>: a thermoplastic wafer impression record of the </a:t>
            </a:r>
            <a:r>
              <a:rPr lang="en-US" b="1" dirty="0" smtClean="0">
                <a:latin typeface="Sakkal Majalla" pitchFamily="2" charset="-78"/>
                <a:cs typeface="Sakkal Majalla" pitchFamily="2" charset="-78"/>
              </a:rPr>
              <a:t>child’s unique </a:t>
            </a:r>
            <a:r>
              <a:rPr lang="en-US" b="1" dirty="0">
                <a:latin typeface="Sakkal Majalla" pitchFamily="2" charset="-78"/>
                <a:cs typeface="Sakkal Majalla" pitchFamily="2" charset="-78"/>
              </a:rPr>
              <a:t>occlusion.</a:t>
            </a:r>
          </a:p>
          <a:p>
            <a:pPr algn="just">
              <a:buFont typeface="Wingdings" pitchFamily="2" charset="2"/>
              <a:buChar char="§"/>
            </a:pPr>
            <a:r>
              <a:rPr lang="en-US" b="1" dirty="0" smtClean="0">
                <a:latin typeface="Sakkal Majalla" pitchFamily="2" charset="-78"/>
                <a:cs typeface="Sakkal Majalla" pitchFamily="2" charset="-78"/>
              </a:rPr>
              <a:t> </a:t>
            </a:r>
            <a:r>
              <a:rPr lang="en-US" b="1" dirty="0">
                <a:solidFill>
                  <a:srgbClr val="FF0000"/>
                </a:solidFill>
                <a:latin typeface="Sakkal Majalla" pitchFamily="2" charset="-78"/>
                <a:cs typeface="Sakkal Majalla" pitchFamily="2" charset="-78"/>
              </a:rPr>
              <a:t>Saliva</a:t>
            </a:r>
            <a:r>
              <a:rPr lang="en-US" b="1" dirty="0">
                <a:latin typeface="Sakkal Majalla" pitchFamily="2" charset="-78"/>
                <a:cs typeface="Sakkal Majalla" pitchFamily="2" charset="-78"/>
              </a:rPr>
              <a:t>: fluid collection containing the child’s DNA </a:t>
            </a:r>
            <a:r>
              <a:rPr lang="en-US" b="1" dirty="0" smtClean="0">
                <a:latin typeface="Sakkal Majalla" pitchFamily="2" charset="-78"/>
                <a:cs typeface="Sakkal Majalla" pitchFamily="2" charset="-78"/>
              </a:rPr>
              <a:t>and scent </a:t>
            </a:r>
            <a:r>
              <a:rPr lang="en-US" b="1" dirty="0">
                <a:latin typeface="Sakkal Majalla" pitchFamily="2" charset="-78"/>
                <a:cs typeface="Sakkal Majalla" pitchFamily="2" charset="-78"/>
              </a:rPr>
              <a:t>for </a:t>
            </a:r>
            <a:r>
              <a:rPr lang="en-US" b="1" dirty="0" smtClean="0">
                <a:latin typeface="Sakkal Majalla" pitchFamily="2" charset="-78"/>
                <a:cs typeface="Sakkal Majalla" pitchFamily="2" charset="-78"/>
              </a:rPr>
              <a:t>use with </a:t>
            </a:r>
            <a:r>
              <a:rPr lang="en-US" b="1" dirty="0">
                <a:latin typeface="Sakkal Majalla" pitchFamily="2" charset="-78"/>
                <a:cs typeface="Sakkal Majalla" pitchFamily="2" charset="-78"/>
              </a:rPr>
              <a:t>tracking dogs in missing child cases.</a:t>
            </a:r>
            <a:endParaRPr lang="ar-SY" b="1" dirty="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37</a:t>
            </a:fld>
            <a:endParaRPr lang="en-US"/>
          </a:p>
        </p:txBody>
      </p:sp>
    </p:spTree>
    <p:extLst>
      <p:ext uri="{BB962C8B-B14F-4D97-AF65-F5344CB8AC3E}">
        <p14:creationId xmlns:p14="http://schemas.microsoft.com/office/powerpoint/2010/main" val="130984478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lstStyle/>
          <a:p>
            <a:endParaRPr lang="ar-SY"/>
          </a:p>
        </p:txBody>
      </p:sp>
      <p:pic>
        <p:nvPicPr>
          <p:cNvPr id="12290" name="Picture 2" descr="C:\Users\Techno.Home\Desktop\صور-مناظر-طبيعيه.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عنصر نائب لرقم الشريحة 3"/>
          <p:cNvSpPr>
            <a:spLocks noGrp="1"/>
          </p:cNvSpPr>
          <p:nvPr>
            <p:ph type="sldNum" sz="quarter" idx="12"/>
          </p:nvPr>
        </p:nvSpPr>
        <p:spPr/>
        <p:txBody>
          <a:bodyPr/>
          <a:lstStyle/>
          <a:p>
            <a:fld id="{B6F15528-21DE-4FAA-801E-634DDDAF4B2B}" type="slidenum">
              <a:rPr lang="en-US" smtClean="0"/>
              <a:pPr/>
              <a:t>38</a:t>
            </a:fld>
            <a:endParaRPr lang="en-US"/>
          </a:p>
        </p:txBody>
      </p:sp>
    </p:spTree>
    <p:extLst>
      <p:ext uri="{BB962C8B-B14F-4D97-AF65-F5344CB8AC3E}">
        <p14:creationId xmlns:p14="http://schemas.microsoft.com/office/powerpoint/2010/main" val="19953980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1066800"/>
            <a:ext cx="8077200" cy="2362200"/>
          </a:xfrm>
        </p:spPr>
        <p:txBody>
          <a:bodyPr>
            <a:normAutofit/>
          </a:bodyPr>
          <a:lstStyle/>
          <a:p>
            <a:r>
              <a:rPr lang="en-US" sz="8000" b="1" dirty="0" smtClean="0">
                <a:latin typeface="Sakkal Majalla" pitchFamily="2" charset="-78"/>
                <a:cs typeface="Sakkal Majalla" pitchFamily="2" charset="-78"/>
              </a:rPr>
              <a:t/>
            </a:r>
            <a:br>
              <a:rPr lang="en-US" sz="8000" b="1" dirty="0" smtClean="0">
                <a:latin typeface="Sakkal Majalla" pitchFamily="2" charset="-78"/>
                <a:cs typeface="Sakkal Majalla" pitchFamily="2" charset="-78"/>
              </a:rPr>
            </a:br>
            <a:r>
              <a:rPr lang="en-US" sz="8000" b="1" dirty="0">
                <a:latin typeface="Sakkal Majalla" pitchFamily="2" charset="-78"/>
                <a:cs typeface="Sakkal Majalla" pitchFamily="2" charset="-78"/>
              </a:rPr>
              <a:t>2. </a:t>
            </a:r>
            <a:r>
              <a:rPr lang="en-US" sz="8000" b="1" dirty="0" err="1">
                <a:latin typeface="Sakkal Majalla" pitchFamily="2" charset="-78"/>
                <a:cs typeface="Sakkal Majalla" pitchFamily="2" charset="-78"/>
              </a:rPr>
              <a:t>Endodontics</a:t>
            </a:r>
            <a:endParaRPr lang="ar-SY" sz="8000" b="1" dirty="0">
              <a:latin typeface="Sakkal Majalla" pitchFamily="2" charset="-78"/>
              <a:cs typeface="Sakkal Majalla" pitchFamily="2" charset="-78"/>
            </a:endParaRPr>
          </a:p>
        </p:txBody>
      </p:sp>
      <p:sp>
        <p:nvSpPr>
          <p:cNvPr id="3" name="عنصر نائب لرقم الشريحة 2"/>
          <p:cNvSpPr>
            <a:spLocks noGrp="1"/>
          </p:cNvSpPr>
          <p:nvPr>
            <p:ph type="sldNum" sz="quarter" idx="12"/>
          </p:nvPr>
        </p:nvSpPr>
        <p:spPr/>
        <p:txBody>
          <a:bodyPr/>
          <a:lstStyle/>
          <a:p>
            <a:fld id="{B6F15528-21DE-4FAA-801E-634DDDAF4B2B}" type="slidenum">
              <a:rPr lang="en-US" smtClean="0"/>
              <a:pPr/>
              <a:t>39</a:t>
            </a:fld>
            <a:endParaRPr lang="en-US"/>
          </a:p>
        </p:txBody>
      </p:sp>
    </p:spTree>
    <p:extLst>
      <p:ext uri="{BB962C8B-B14F-4D97-AF65-F5344CB8AC3E}">
        <p14:creationId xmlns:p14="http://schemas.microsoft.com/office/powerpoint/2010/main" val="286960526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04800" y="228600"/>
            <a:ext cx="8382000" cy="5715000"/>
          </a:xfrm>
        </p:spPr>
        <p:txBody>
          <a:bodyPr>
            <a:normAutofit/>
          </a:bodyPr>
          <a:lstStyle/>
          <a:p>
            <a:pPr marL="0" indent="0" algn="just">
              <a:buNone/>
            </a:pPr>
            <a:r>
              <a:rPr lang="en-US" sz="4000" b="1" dirty="0">
                <a:latin typeface="Sakkal Majalla" pitchFamily="2" charset="-78"/>
                <a:cs typeface="Sakkal Majalla" pitchFamily="2" charset="-78"/>
              </a:rPr>
              <a:t>Congenital or developmental problems may be:</a:t>
            </a:r>
          </a:p>
          <a:p>
            <a:pPr marL="0" indent="0" algn="just">
              <a:buNone/>
            </a:pPr>
            <a:r>
              <a:rPr lang="en-US" b="1" dirty="0">
                <a:solidFill>
                  <a:srgbClr val="FF0000"/>
                </a:solidFill>
                <a:latin typeface="Sakkal Majalla" pitchFamily="2" charset="-78"/>
                <a:cs typeface="Sakkal Majalla" pitchFamily="2" charset="-78"/>
              </a:rPr>
              <a:t>ectopic arrangement: </a:t>
            </a:r>
            <a:r>
              <a:rPr lang="en-US" b="1" dirty="0">
                <a:latin typeface="Sakkal Majalla" pitchFamily="2" charset="-78"/>
                <a:cs typeface="Sakkal Majalla" pitchFamily="2" charset="-78"/>
              </a:rPr>
              <a:t>a disturbance in the eruption pattern; tooth erupts </a:t>
            </a:r>
            <a:r>
              <a:rPr lang="en-US" b="1" dirty="0" smtClean="0">
                <a:latin typeface="Sakkal Majalla" pitchFamily="2" charset="-78"/>
                <a:cs typeface="Sakkal Majalla" pitchFamily="2" charset="-78"/>
              </a:rPr>
              <a:t>out of place</a:t>
            </a:r>
            <a:r>
              <a:rPr lang="en-US" b="1" dirty="0">
                <a:latin typeface="Sakkal Majalla" pitchFamily="2" charset="-78"/>
                <a:cs typeface="Sakkal Majalla" pitchFamily="2" charset="-78"/>
              </a:rPr>
              <a:t>.</a:t>
            </a:r>
          </a:p>
          <a:p>
            <a:pPr marL="0" indent="0" algn="just">
              <a:buNone/>
            </a:pPr>
            <a:r>
              <a:rPr lang="en-US" b="1" dirty="0" err="1">
                <a:solidFill>
                  <a:srgbClr val="FF0000"/>
                </a:solidFill>
                <a:latin typeface="Sakkal Majalla" pitchFamily="2" charset="-78"/>
                <a:cs typeface="Sakkal Majalla" pitchFamily="2" charset="-78"/>
              </a:rPr>
              <a:t>anodontia</a:t>
            </a:r>
            <a:r>
              <a:rPr lang="en-US" b="1" dirty="0">
                <a:latin typeface="Sakkal Majalla" pitchFamily="2" charset="-78"/>
                <a:cs typeface="Sakkal Majalla" pitchFamily="2" charset="-78"/>
              </a:rPr>
              <a:t>: absence of teeth, usually of genetic origin.</a:t>
            </a:r>
          </a:p>
          <a:p>
            <a:pPr marL="0" indent="0" algn="just">
              <a:buNone/>
            </a:pPr>
            <a:r>
              <a:rPr lang="en-US" b="1" dirty="0" err="1">
                <a:solidFill>
                  <a:srgbClr val="FF0000"/>
                </a:solidFill>
                <a:latin typeface="Sakkal Majalla" pitchFamily="2" charset="-78"/>
                <a:cs typeface="Sakkal Majalla" pitchFamily="2" charset="-78"/>
              </a:rPr>
              <a:t>macrodontia</a:t>
            </a:r>
            <a:r>
              <a:rPr lang="en-US" b="1" dirty="0">
                <a:solidFill>
                  <a:srgbClr val="FF0000"/>
                </a:solidFill>
                <a:latin typeface="Sakkal Majalla" pitchFamily="2" charset="-78"/>
                <a:cs typeface="Sakkal Majalla" pitchFamily="2" charset="-78"/>
              </a:rPr>
              <a:t> </a:t>
            </a:r>
            <a:r>
              <a:rPr lang="en-US" b="1" dirty="0" smtClean="0">
                <a:latin typeface="Sakkal Majalla" pitchFamily="2" charset="-78"/>
                <a:cs typeface="Sakkal Majalla" pitchFamily="2" charset="-78"/>
              </a:rPr>
              <a:t>: abnormally </a:t>
            </a:r>
            <a:r>
              <a:rPr lang="en-US" b="1" dirty="0">
                <a:latin typeface="Sakkal Majalla" pitchFamily="2" charset="-78"/>
                <a:cs typeface="Sakkal Majalla" pitchFamily="2" charset="-78"/>
              </a:rPr>
              <a:t>large teeth.</a:t>
            </a:r>
          </a:p>
          <a:p>
            <a:pPr marL="0" indent="0" algn="just">
              <a:buNone/>
            </a:pPr>
            <a:r>
              <a:rPr lang="en-US" b="1" dirty="0">
                <a:solidFill>
                  <a:srgbClr val="FF0000"/>
                </a:solidFill>
                <a:latin typeface="Sakkal Majalla" pitchFamily="2" charset="-78"/>
                <a:cs typeface="Sakkal Majalla" pitchFamily="2" charset="-78"/>
              </a:rPr>
              <a:t>cleft palate or lip: </a:t>
            </a:r>
            <a:r>
              <a:rPr lang="en-US" b="1" dirty="0">
                <a:latin typeface="Sakkal Majalla" pitchFamily="2" charset="-78"/>
                <a:cs typeface="Sakkal Majalla" pitchFamily="2" charset="-78"/>
              </a:rPr>
              <a:t>fissure of an organ; incomplete juncture.</a:t>
            </a:r>
          </a:p>
          <a:p>
            <a:pPr marL="0" indent="0" algn="just">
              <a:buNone/>
            </a:pPr>
            <a:r>
              <a:rPr lang="en-US" b="1" dirty="0" err="1">
                <a:solidFill>
                  <a:srgbClr val="FF0000"/>
                </a:solidFill>
                <a:latin typeface="Sakkal Majalla" pitchFamily="2" charset="-78"/>
                <a:cs typeface="Sakkal Majalla" pitchFamily="2" charset="-78"/>
              </a:rPr>
              <a:t>hyperdontia</a:t>
            </a:r>
            <a:r>
              <a:rPr lang="en-US" b="1" dirty="0">
                <a:solidFill>
                  <a:srgbClr val="FF0000"/>
                </a:solidFill>
                <a:latin typeface="Sakkal Majalla" pitchFamily="2" charset="-78"/>
                <a:cs typeface="Sakkal Majalla" pitchFamily="2" charset="-78"/>
              </a:rPr>
              <a:t> </a:t>
            </a:r>
            <a:r>
              <a:rPr lang="en-US" b="1" dirty="0" smtClean="0">
                <a:latin typeface="Sakkal Majalla" pitchFamily="2" charset="-78"/>
                <a:cs typeface="Sakkal Majalla" pitchFamily="2" charset="-78"/>
              </a:rPr>
              <a:t>: excess </a:t>
            </a:r>
            <a:r>
              <a:rPr lang="en-US" b="1" dirty="0">
                <a:latin typeface="Sakkal Majalla" pitchFamily="2" charset="-78"/>
                <a:cs typeface="Sakkal Majalla" pitchFamily="2" charset="-78"/>
              </a:rPr>
              <a:t>number of supernumerary teeth.</a:t>
            </a:r>
          </a:p>
          <a:p>
            <a:pPr marL="0" indent="0" algn="just">
              <a:buNone/>
            </a:pPr>
            <a:r>
              <a:rPr lang="en-US" b="1" dirty="0" err="1">
                <a:solidFill>
                  <a:srgbClr val="FF0000"/>
                </a:solidFill>
                <a:latin typeface="Sakkal Majalla" pitchFamily="2" charset="-78"/>
                <a:cs typeface="Sakkal Majalla" pitchFamily="2" charset="-78"/>
              </a:rPr>
              <a:t>hypodontia</a:t>
            </a:r>
            <a:r>
              <a:rPr lang="en-US" b="1" dirty="0">
                <a:solidFill>
                  <a:srgbClr val="FF0000"/>
                </a:solidFill>
                <a:latin typeface="Sakkal Majalla" pitchFamily="2" charset="-78"/>
                <a:cs typeface="Sakkal Majalla" pitchFamily="2" charset="-78"/>
              </a:rPr>
              <a:t> </a:t>
            </a:r>
            <a:r>
              <a:rPr lang="en-US" b="1" dirty="0" smtClean="0">
                <a:latin typeface="Sakkal Majalla" pitchFamily="2" charset="-78"/>
                <a:cs typeface="Sakkal Majalla" pitchFamily="2" charset="-78"/>
              </a:rPr>
              <a:t>: congenital </a:t>
            </a:r>
            <a:r>
              <a:rPr lang="en-US" b="1" dirty="0">
                <a:latin typeface="Sakkal Majalla" pitchFamily="2" charset="-78"/>
                <a:cs typeface="Sakkal Majalla" pitchFamily="2" charset="-78"/>
              </a:rPr>
              <a:t>absence of teeth</a:t>
            </a:r>
            <a:r>
              <a:rPr lang="en-US" b="1" dirty="0" smtClean="0">
                <a:latin typeface="Sakkal Majalla" pitchFamily="2" charset="-78"/>
                <a:cs typeface="Sakkal Majalla" pitchFamily="2" charset="-78"/>
              </a:rPr>
              <a:t>.</a:t>
            </a:r>
            <a:endParaRPr lang="en-US" b="1" dirty="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29739463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457200"/>
            <a:ext cx="8058150" cy="5719763"/>
          </a:xfrm>
        </p:spPr>
        <p:txBody>
          <a:bodyPr>
            <a:normAutofit/>
          </a:bodyPr>
          <a:lstStyle/>
          <a:p>
            <a:pPr marL="0" indent="0" algn="just">
              <a:buNone/>
            </a:pPr>
            <a:r>
              <a:rPr lang="en-US" sz="4000" b="1" dirty="0">
                <a:solidFill>
                  <a:srgbClr val="00B050"/>
                </a:solidFill>
                <a:latin typeface="Sakkal Majalla" pitchFamily="2" charset="-78"/>
                <a:cs typeface="Sakkal Majalla" pitchFamily="2" charset="-78"/>
              </a:rPr>
              <a:t>Science and Practice of Endodontic </a:t>
            </a:r>
            <a:r>
              <a:rPr lang="en-US" sz="4000" b="1" dirty="0" smtClean="0">
                <a:solidFill>
                  <a:srgbClr val="00B050"/>
                </a:solidFill>
                <a:latin typeface="Sakkal Majalla" pitchFamily="2" charset="-78"/>
                <a:cs typeface="Sakkal Majalla" pitchFamily="2" charset="-78"/>
              </a:rPr>
              <a:t>Dentistry:</a:t>
            </a:r>
          </a:p>
          <a:p>
            <a:pPr marL="0" indent="0" algn="just">
              <a:buNone/>
            </a:pPr>
            <a:r>
              <a:rPr lang="en-US" b="1" dirty="0" err="1">
                <a:solidFill>
                  <a:srgbClr val="FF0000"/>
                </a:solidFill>
                <a:latin typeface="Sakkal Majalla" pitchFamily="2" charset="-78"/>
                <a:cs typeface="Sakkal Majalla" pitchFamily="2" charset="-78"/>
              </a:rPr>
              <a:t>Endodontia</a:t>
            </a:r>
            <a:r>
              <a:rPr lang="en-US" b="1" dirty="0">
                <a:solidFill>
                  <a:srgbClr val="FF0000"/>
                </a:solidFill>
                <a:latin typeface="Sakkal Majalla" pitchFamily="2" charset="-78"/>
                <a:cs typeface="Sakkal Majalla" pitchFamily="2" charset="-78"/>
              </a:rPr>
              <a:t> </a:t>
            </a:r>
            <a:r>
              <a:rPr lang="en-US" b="1" dirty="0" smtClean="0">
                <a:latin typeface="Sakkal Majalla" pitchFamily="2" charset="-78"/>
                <a:cs typeface="Sakkal Majalla" pitchFamily="2" charset="-78"/>
              </a:rPr>
              <a:t>(</a:t>
            </a:r>
            <a:r>
              <a:rPr lang="en-US" b="1" i="1" dirty="0" smtClean="0">
                <a:latin typeface="Sakkal Majalla" pitchFamily="2" charset="-78"/>
                <a:cs typeface="Sakkal Majalla" pitchFamily="2" charset="-78"/>
              </a:rPr>
              <a:t>within </a:t>
            </a:r>
            <a:r>
              <a:rPr lang="en-US" b="1" i="1" dirty="0">
                <a:latin typeface="Sakkal Majalla" pitchFamily="2" charset="-78"/>
                <a:cs typeface="Sakkal Majalla" pitchFamily="2" charset="-78"/>
              </a:rPr>
              <a:t>the tooth</a:t>
            </a:r>
            <a:r>
              <a:rPr lang="en-US" b="1" dirty="0">
                <a:latin typeface="Sakkal Majalla" pitchFamily="2" charset="-78"/>
                <a:cs typeface="Sakkal Majalla" pitchFamily="2" charset="-78"/>
              </a:rPr>
              <a:t>) is the branch </a:t>
            </a:r>
            <a:r>
              <a:rPr lang="en-US" b="1" dirty="0" smtClean="0">
                <a:latin typeface="Sakkal Majalla" pitchFamily="2" charset="-78"/>
                <a:cs typeface="Sakkal Majalla" pitchFamily="2" charset="-78"/>
              </a:rPr>
              <a:t>of dentistry</a:t>
            </a:r>
            <a:r>
              <a:rPr lang="en-US" b="1" dirty="0">
                <a:latin typeface="Sakkal Majalla" pitchFamily="2" charset="-78"/>
                <a:cs typeface="Sakkal Majalla" pitchFamily="2" charset="-78"/>
              </a:rPr>
              <a:t> </a:t>
            </a:r>
            <a:r>
              <a:rPr lang="en-US" b="1" dirty="0" smtClean="0">
                <a:latin typeface="Sakkal Majalla" pitchFamily="2" charset="-78"/>
                <a:cs typeface="Sakkal Majalla" pitchFamily="2" charset="-78"/>
              </a:rPr>
              <a:t>concerned </a:t>
            </a:r>
            <a:r>
              <a:rPr lang="en-US" b="1" dirty="0">
                <a:latin typeface="Sakkal Majalla" pitchFamily="2" charset="-78"/>
                <a:cs typeface="Sakkal Majalla" pitchFamily="2" charset="-78"/>
              </a:rPr>
              <a:t>with the diagnosis, treatment, and prevention of </a:t>
            </a:r>
            <a:r>
              <a:rPr lang="en-US" b="1" dirty="0" smtClean="0">
                <a:latin typeface="Sakkal Majalla" pitchFamily="2" charset="-78"/>
                <a:cs typeface="Sakkal Majalla" pitchFamily="2" charset="-78"/>
              </a:rPr>
              <a:t>diseases of </a:t>
            </a:r>
            <a:r>
              <a:rPr lang="en-US" b="1" dirty="0">
                <a:latin typeface="Sakkal Majalla" pitchFamily="2" charset="-78"/>
                <a:cs typeface="Sakkal Majalla" pitchFamily="2" charset="-78"/>
              </a:rPr>
              <a:t>the dental pulp and its surrounding </a:t>
            </a:r>
            <a:r>
              <a:rPr lang="en-US" b="1" dirty="0" err="1">
                <a:solidFill>
                  <a:srgbClr val="FF0000"/>
                </a:solidFill>
                <a:latin typeface="Sakkal Majalla" pitchFamily="2" charset="-78"/>
                <a:cs typeface="Sakkal Majalla" pitchFamily="2" charset="-78"/>
              </a:rPr>
              <a:t>periradicular</a:t>
            </a:r>
            <a:r>
              <a:rPr lang="en-US" b="1" dirty="0">
                <a:solidFill>
                  <a:srgbClr val="FF0000"/>
                </a:solidFill>
                <a:latin typeface="Sakkal Majalla" pitchFamily="2" charset="-78"/>
                <a:cs typeface="Sakkal Majalla" pitchFamily="2" charset="-78"/>
              </a:rPr>
              <a:t> </a:t>
            </a:r>
            <a:r>
              <a:rPr lang="en-US" b="1" dirty="0" smtClean="0">
                <a:latin typeface="Sakkal Majalla" pitchFamily="2" charset="-78"/>
                <a:cs typeface="Sakkal Majalla" pitchFamily="2" charset="-78"/>
              </a:rPr>
              <a:t>(</a:t>
            </a:r>
            <a:r>
              <a:rPr lang="en-US" b="1" i="1" dirty="0" smtClean="0">
                <a:latin typeface="Sakkal Majalla" pitchFamily="2" charset="-78"/>
                <a:cs typeface="Sakkal Majalla" pitchFamily="2" charset="-78"/>
              </a:rPr>
              <a:t>around</a:t>
            </a:r>
            <a:r>
              <a:rPr lang="en-US" b="1" i="1" dirty="0">
                <a:latin typeface="Sakkal Majalla" pitchFamily="2" charset="-78"/>
                <a:cs typeface="Sakkal Majalla" pitchFamily="2" charset="-78"/>
              </a:rPr>
              <a:t>, </a:t>
            </a:r>
            <a:r>
              <a:rPr lang="en-US" b="1" dirty="0" err="1">
                <a:latin typeface="Sakkal Majalla" pitchFamily="2" charset="-78"/>
                <a:cs typeface="Sakkal Majalla" pitchFamily="2" charset="-78"/>
              </a:rPr>
              <a:t>radi</a:t>
            </a:r>
            <a:r>
              <a:rPr lang="en-US" b="1" dirty="0">
                <a:latin typeface="Sakkal Majalla" pitchFamily="2" charset="-78"/>
                <a:cs typeface="Sakkal Majalla" pitchFamily="2" charset="-78"/>
              </a:rPr>
              <a:t> = </a:t>
            </a:r>
            <a:r>
              <a:rPr lang="en-US" b="1" i="1" dirty="0">
                <a:latin typeface="Sakkal Majalla" pitchFamily="2" charset="-78"/>
                <a:cs typeface="Sakkal Majalla" pitchFamily="2" charset="-78"/>
              </a:rPr>
              <a:t>root</a:t>
            </a:r>
            <a:r>
              <a:rPr lang="en-US" b="1" dirty="0">
                <a:latin typeface="Sakkal Majalla" pitchFamily="2" charset="-78"/>
                <a:cs typeface="Sakkal Majalla" pitchFamily="2" charset="-78"/>
              </a:rPr>
              <a:t>) tissues. The dental </a:t>
            </a:r>
            <a:r>
              <a:rPr lang="en-US" b="1" dirty="0" smtClean="0">
                <a:latin typeface="Sakkal Majalla" pitchFamily="2" charset="-78"/>
                <a:cs typeface="Sakkal Majalla" pitchFamily="2" charset="-78"/>
              </a:rPr>
              <a:t>specialist who completes an </a:t>
            </a:r>
            <a:r>
              <a:rPr lang="en-US" b="1" dirty="0">
                <a:latin typeface="Sakkal Majalla" pitchFamily="2" charset="-78"/>
                <a:cs typeface="Sakkal Majalla" pitchFamily="2" charset="-78"/>
              </a:rPr>
              <a:t>additional two to three years of training and board </a:t>
            </a:r>
            <a:r>
              <a:rPr lang="en-US" b="1" dirty="0" smtClean="0">
                <a:latin typeface="Sakkal Majalla" pitchFamily="2" charset="-78"/>
                <a:cs typeface="Sakkal Majalla" pitchFamily="2" charset="-78"/>
              </a:rPr>
              <a:t>testing becomes </a:t>
            </a:r>
            <a:r>
              <a:rPr lang="en-US" b="1" dirty="0">
                <a:latin typeface="Sakkal Majalla" pitchFamily="2" charset="-78"/>
                <a:cs typeface="Sakkal Majalla" pitchFamily="2" charset="-78"/>
              </a:rPr>
              <a:t>a </a:t>
            </a:r>
            <a:r>
              <a:rPr lang="en-US" b="1" dirty="0" err="1">
                <a:latin typeface="Sakkal Majalla" pitchFamily="2" charset="-78"/>
                <a:cs typeface="Sakkal Majalla" pitchFamily="2" charset="-78"/>
              </a:rPr>
              <a:t>Diplomate</a:t>
            </a:r>
            <a:r>
              <a:rPr lang="en-US" b="1" dirty="0">
                <a:latin typeface="Sakkal Majalla" pitchFamily="2" charset="-78"/>
                <a:cs typeface="Sakkal Majalla" pitchFamily="2" charset="-78"/>
              </a:rPr>
              <a:t> of </a:t>
            </a:r>
            <a:r>
              <a:rPr lang="en-US" b="1" dirty="0" err="1">
                <a:latin typeface="Sakkal Majalla" pitchFamily="2" charset="-78"/>
                <a:cs typeface="Sakkal Majalla" pitchFamily="2" charset="-78"/>
              </a:rPr>
              <a:t>Endodontics</a:t>
            </a:r>
            <a:r>
              <a:rPr lang="en-US" b="1" dirty="0">
                <a:latin typeface="Sakkal Majalla" pitchFamily="2" charset="-78"/>
                <a:cs typeface="Sakkal Majalla" pitchFamily="2" charset="-78"/>
              </a:rPr>
              <a:t> and limits his or </a:t>
            </a:r>
            <a:r>
              <a:rPr lang="en-US" b="1" dirty="0" smtClean="0">
                <a:latin typeface="Sakkal Majalla" pitchFamily="2" charset="-78"/>
                <a:cs typeface="Sakkal Majalla" pitchFamily="2" charset="-78"/>
              </a:rPr>
              <a:t>her practice to this </a:t>
            </a:r>
            <a:r>
              <a:rPr lang="en-US" b="1" dirty="0">
                <a:latin typeface="Sakkal Majalla" pitchFamily="2" charset="-78"/>
                <a:cs typeface="Sakkal Majalla" pitchFamily="2" charset="-78"/>
              </a:rPr>
              <a:t>specialty as an </a:t>
            </a:r>
            <a:r>
              <a:rPr lang="en-US" b="1" dirty="0" err="1" smtClean="0">
                <a:solidFill>
                  <a:srgbClr val="FF0000"/>
                </a:solidFill>
                <a:latin typeface="Sakkal Majalla" pitchFamily="2" charset="-78"/>
                <a:cs typeface="Sakkal Majalla" pitchFamily="2" charset="-78"/>
              </a:rPr>
              <a:t>endodontist</a:t>
            </a:r>
            <a:r>
              <a:rPr lang="en-US" b="1" dirty="0">
                <a:solidFill>
                  <a:srgbClr val="FF0000"/>
                </a:solidFill>
                <a:latin typeface="Sakkal Majalla" pitchFamily="2" charset="-78"/>
                <a:cs typeface="Sakkal Majalla" pitchFamily="2" charset="-78"/>
              </a:rPr>
              <a:t> </a:t>
            </a:r>
            <a:r>
              <a:rPr lang="en-US" b="1" dirty="0" smtClean="0">
                <a:latin typeface="Sakkal Majalla" pitchFamily="2" charset="-78"/>
                <a:cs typeface="Sakkal Majalla" pitchFamily="2" charset="-78"/>
              </a:rPr>
              <a:t>. Many general dentists complete endodontic therapy </a:t>
            </a:r>
            <a:r>
              <a:rPr lang="en-US" b="1" dirty="0">
                <a:latin typeface="Sakkal Majalla" pitchFamily="2" charset="-78"/>
                <a:cs typeface="Sakkal Majalla" pitchFamily="2" charset="-78"/>
              </a:rPr>
              <a:t>in their practice but </a:t>
            </a:r>
            <a:r>
              <a:rPr lang="en-US" b="1" dirty="0" smtClean="0">
                <a:latin typeface="Sakkal Majalla" pitchFamily="2" charset="-78"/>
                <a:cs typeface="Sakkal Majalla" pitchFamily="2" charset="-78"/>
              </a:rPr>
              <a:t>may refer </a:t>
            </a:r>
            <a:r>
              <a:rPr lang="en-US" b="1" dirty="0">
                <a:latin typeface="Sakkal Majalla" pitchFamily="2" charset="-78"/>
                <a:cs typeface="Sakkal Majalla" pitchFamily="2" charset="-78"/>
              </a:rPr>
              <a:t>difficult cases </a:t>
            </a:r>
            <a:r>
              <a:rPr lang="en-US" b="1" dirty="0" smtClean="0">
                <a:latin typeface="Sakkal Majalla" pitchFamily="2" charset="-78"/>
                <a:cs typeface="Sakkal Majalla" pitchFamily="2" charset="-78"/>
              </a:rPr>
              <a:t>to the </a:t>
            </a:r>
            <a:r>
              <a:rPr lang="en-US" b="1" dirty="0">
                <a:latin typeface="Sakkal Majalla" pitchFamily="2" charset="-78"/>
                <a:cs typeface="Sakkal Majalla" pitchFamily="2" charset="-78"/>
              </a:rPr>
              <a:t>endodontic specialist.</a:t>
            </a:r>
            <a:endParaRPr lang="ar-SY" b="1" dirty="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40</a:t>
            </a:fld>
            <a:endParaRPr lang="en-US"/>
          </a:p>
        </p:txBody>
      </p:sp>
    </p:spTree>
    <p:extLst>
      <p:ext uri="{BB962C8B-B14F-4D97-AF65-F5344CB8AC3E}">
        <p14:creationId xmlns:p14="http://schemas.microsoft.com/office/powerpoint/2010/main" val="12127632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304800"/>
            <a:ext cx="7981950" cy="5872163"/>
          </a:xfrm>
        </p:spPr>
        <p:txBody>
          <a:bodyPr>
            <a:normAutofit/>
          </a:bodyPr>
          <a:lstStyle/>
          <a:p>
            <a:pPr marL="0" indent="0" algn="just">
              <a:buNone/>
            </a:pPr>
            <a:r>
              <a:rPr lang="en-US" b="1" dirty="0">
                <a:latin typeface="Sakkal Majalla" pitchFamily="2" charset="-78"/>
                <a:cs typeface="Sakkal Majalla" pitchFamily="2" charset="-78"/>
              </a:rPr>
              <a:t>The endodontic treatment or procedure necessary to treat an </a:t>
            </a:r>
            <a:r>
              <a:rPr lang="en-US" b="1" dirty="0" smtClean="0">
                <a:latin typeface="Sakkal Majalla" pitchFamily="2" charset="-78"/>
                <a:cs typeface="Sakkal Majalla" pitchFamily="2" charset="-78"/>
              </a:rPr>
              <a:t>inflamed pulpal </a:t>
            </a:r>
            <a:r>
              <a:rPr lang="en-US" b="1" dirty="0">
                <a:latin typeface="Sakkal Majalla" pitchFamily="2" charset="-78"/>
                <a:cs typeface="Sakkal Majalla" pitchFamily="2" charset="-78"/>
              </a:rPr>
              <a:t>condition, also know as </a:t>
            </a:r>
            <a:r>
              <a:rPr lang="en-US" b="1" dirty="0">
                <a:solidFill>
                  <a:srgbClr val="FF0000"/>
                </a:solidFill>
                <a:latin typeface="Sakkal Majalla" pitchFamily="2" charset="-78"/>
                <a:cs typeface="Sakkal Majalla" pitchFamily="2" charset="-78"/>
              </a:rPr>
              <a:t>pulpitis</a:t>
            </a:r>
            <a:r>
              <a:rPr lang="en-US" b="1" dirty="0">
                <a:latin typeface="Sakkal Majalla" pitchFamily="2" charset="-78"/>
                <a:cs typeface="Sakkal Majalla" pitchFamily="2" charset="-78"/>
              </a:rPr>
              <a:t> </a:t>
            </a:r>
            <a:r>
              <a:rPr lang="en-US" b="1" dirty="0" smtClean="0">
                <a:latin typeface="Sakkal Majalla" pitchFamily="2" charset="-78"/>
                <a:cs typeface="Sakkal Majalla" pitchFamily="2" charset="-78"/>
              </a:rPr>
              <a:t>, depends </a:t>
            </a:r>
            <a:r>
              <a:rPr lang="en-US" b="1" dirty="0">
                <a:latin typeface="Sakkal Majalla" pitchFamily="2" charset="-78"/>
                <a:cs typeface="Sakkal Majalla" pitchFamily="2" charset="-78"/>
              </a:rPr>
              <a:t>on </a:t>
            </a:r>
            <a:r>
              <a:rPr lang="en-US" b="1" dirty="0" smtClean="0">
                <a:latin typeface="Sakkal Majalla" pitchFamily="2" charset="-78"/>
                <a:cs typeface="Sakkal Majalla" pitchFamily="2" charset="-78"/>
              </a:rPr>
              <a:t>the condition of the </a:t>
            </a:r>
            <a:r>
              <a:rPr lang="en-US" b="1" dirty="0">
                <a:latin typeface="Sakkal Majalla" pitchFamily="2" charset="-78"/>
                <a:cs typeface="Sakkal Majalla" pitchFamily="2" charset="-78"/>
              </a:rPr>
              <a:t>inner tooth tissues. The </a:t>
            </a:r>
            <a:r>
              <a:rPr lang="en-US" b="1" dirty="0" smtClean="0">
                <a:latin typeface="Sakkal Majalla" pitchFamily="2" charset="-78"/>
                <a:cs typeface="Sakkal Majalla" pitchFamily="2" charset="-78"/>
              </a:rPr>
              <a:t>inflamed pulp </a:t>
            </a:r>
            <a:r>
              <a:rPr lang="en-US" b="1" dirty="0">
                <a:latin typeface="Sakkal Majalla" pitchFamily="2" charset="-78"/>
                <a:cs typeface="Sakkal Majalla" pitchFamily="2" charset="-78"/>
              </a:rPr>
              <a:t>tissue may be afflicted with a </a:t>
            </a:r>
            <a:r>
              <a:rPr lang="en-US" b="1" dirty="0" smtClean="0">
                <a:latin typeface="Sakkal Majalla" pitchFamily="2" charset="-78"/>
                <a:cs typeface="Sakkal Majalla" pitchFamily="2" charset="-78"/>
              </a:rPr>
              <a:t>reversible treatable </a:t>
            </a:r>
            <a:r>
              <a:rPr lang="en-US" b="1" dirty="0">
                <a:latin typeface="Sakkal Majalla" pitchFamily="2" charset="-78"/>
                <a:cs typeface="Sakkal Majalla" pitchFamily="2" charset="-78"/>
              </a:rPr>
              <a:t>condition </a:t>
            </a:r>
            <a:r>
              <a:rPr lang="en-US" b="1" dirty="0" smtClean="0">
                <a:latin typeface="Sakkal Majalla" pitchFamily="2" charset="-78"/>
                <a:cs typeface="Sakkal Majalla" pitchFamily="2" charset="-78"/>
              </a:rPr>
              <a:t>if the </a:t>
            </a:r>
            <a:r>
              <a:rPr lang="en-US" b="1" dirty="0">
                <a:latin typeface="Sakkal Majalla" pitchFamily="2" charset="-78"/>
                <a:cs typeface="Sakkal Majalla" pitchFamily="2" charset="-78"/>
              </a:rPr>
              <a:t>fibers are vital or alive and the pulp may recover. </a:t>
            </a:r>
            <a:r>
              <a:rPr lang="en-US" b="1" dirty="0" smtClean="0">
                <a:latin typeface="Sakkal Majalla" pitchFamily="2" charset="-78"/>
                <a:cs typeface="Sakkal Majalla" pitchFamily="2" charset="-78"/>
              </a:rPr>
              <a:t>Diseased pulp </a:t>
            </a:r>
            <a:r>
              <a:rPr lang="en-US" b="1" dirty="0">
                <a:latin typeface="Sakkal Majalla" pitchFamily="2" charset="-78"/>
                <a:cs typeface="Sakkal Majalla" pitchFamily="2" charset="-78"/>
              </a:rPr>
              <a:t>tissue that cannot recover and repair itself is </a:t>
            </a:r>
            <a:r>
              <a:rPr lang="en-US" b="1" dirty="0" smtClean="0">
                <a:latin typeface="Sakkal Majalla" pitchFamily="2" charset="-78"/>
                <a:cs typeface="Sakkal Majalla" pitchFamily="2" charset="-78"/>
              </a:rPr>
              <a:t>considered </a:t>
            </a:r>
            <a:r>
              <a:rPr lang="en-US" b="1" dirty="0" smtClean="0">
                <a:solidFill>
                  <a:srgbClr val="FF0000"/>
                </a:solidFill>
                <a:latin typeface="Sakkal Majalla" pitchFamily="2" charset="-78"/>
                <a:cs typeface="Sakkal Majalla" pitchFamily="2" charset="-78"/>
              </a:rPr>
              <a:t>necrotic</a:t>
            </a:r>
            <a:r>
              <a:rPr lang="en-US" b="1" dirty="0" smtClean="0">
                <a:latin typeface="Sakkal Majalla" pitchFamily="2" charset="-78"/>
                <a:cs typeface="Sakkal Majalla" pitchFamily="2" charset="-78"/>
              </a:rPr>
              <a:t> (= </a:t>
            </a:r>
            <a:r>
              <a:rPr lang="en-US" b="1" i="1" dirty="0">
                <a:latin typeface="Sakkal Majalla" pitchFamily="2" charset="-78"/>
                <a:cs typeface="Sakkal Majalla" pitchFamily="2" charset="-78"/>
              </a:rPr>
              <a:t>dead or </a:t>
            </a:r>
            <a:r>
              <a:rPr lang="en-US" b="1" i="1" dirty="0" err="1">
                <a:latin typeface="Sakkal Majalla" pitchFamily="2" charset="-78"/>
                <a:cs typeface="Sakkal Majalla" pitchFamily="2" charset="-78"/>
              </a:rPr>
              <a:t>nonvital</a:t>
            </a:r>
            <a:r>
              <a:rPr lang="en-US" b="1" i="1" dirty="0">
                <a:latin typeface="Sakkal Majalla" pitchFamily="2" charset="-78"/>
                <a:cs typeface="Sakkal Majalla" pitchFamily="2" charset="-78"/>
              </a:rPr>
              <a:t> </a:t>
            </a:r>
            <a:r>
              <a:rPr lang="en-US" b="1" dirty="0">
                <a:latin typeface="Sakkal Majalla" pitchFamily="2" charset="-78"/>
                <a:cs typeface="Sakkal Majalla" pitchFamily="2" charset="-78"/>
              </a:rPr>
              <a:t>), an </a:t>
            </a:r>
            <a:r>
              <a:rPr lang="en-US" b="1" dirty="0" smtClean="0">
                <a:latin typeface="Sakkal Majalla" pitchFamily="2" charset="-78"/>
                <a:cs typeface="Sakkal Majalla" pitchFamily="2" charset="-78"/>
              </a:rPr>
              <a:t>irreversible condition</a:t>
            </a:r>
            <a:r>
              <a:rPr lang="en-US" b="1" dirty="0">
                <a:latin typeface="Sakkal Majalla" pitchFamily="2" charset="-78"/>
                <a:cs typeface="Sakkal Majalla" pitchFamily="2" charset="-78"/>
              </a:rPr>
              <a:t>. Diagnosis and </a:t>
            </a:r>
            <a:r>
              <a:rPr lang="en-US" b="1" dirty="0" smtClean="0">
                <a:latin typeface="Sakkal Majalla" pitchFamily="2" charset="-78"/>
                <a:cs typeface="Sakkal Majalla" pitchFamily="2" charset="-78"/>
              </a:rPr>
              <a:t>future treatment </a:t>
            </a:r>
            <a:r>
              <a:rPr lang="en-US" b="1" dirty="0">
                <a:latin typeface="Sakkal Majalla" pitchFamily="2" charset="-78"/>
                <a:cs typeface="Sakkal Majalla" pitchFamily="2" charset="-78"/>
              </a:rPr>
              <a:t>is determined </a:t>
            </a:r>
            <a:r>
              <a:rPr lang="en-US" b="1" dirty="0" smtClean="0">
                <a:latin typeface="Sakkal Majalla" pitchFamily="2" charset="-78"/>
                <a:cs typeface="Sakkal Majalla" pitchFamily="2" charset="-78"/>
              </a:rPr>
              <a:t>by endodontic </a:t>
            </a:r>
            <a:r>
              <a:rPr lang="en-US" b="1" dirty="0">
                <a:latin typeface="Sakkal Majalla" pitchFamily="2" charset="-78"/>
                <a:cs typeface="Sakkal Majalla" pitchFamily="2" charset="-78"/>
              </a:rPr>
              <a:t>diagnostic testing of the affected </a:t>
            </a:r>
            <a:r>
              <a:rPr lang="en-US" b="1" dirty="0" smtClean="0">
                <a:latin typeface="Sakkal Majalla" pitchFamily="2" charset="-78"/>
                <a:cs typeface="Sakkal Majalla" pitchFamily="2" charset="-78"/>
              </a:rPr>
              <a:t>tooth and its surrounding </a:t>
            </a:r>
            <a:r>
              <a:rPr lang="en-US" b="1" dirty="0" err="1" smtClean="0">
                <a:latin typeface="Sakkal Majalla" pitchFamily="2" charset="-78"/>
                <a:cs typeface="Sakkal Majalla" pitchFamily="2" charset="-78"/>
              </a:rPr>
              <a:t>tissues.The</a:t>
            </a:r>
            <a:r>
              <a:rPr lang="en-US" b="1" dirty="0" smtClean="0">
                <a:latin typeface="Sakkal Majalla" pitchFamily="2" charset="-78"/>
                <a:cs typeface="Sakkal Majalla" pitchFamily="2" charset="-78"/>
              </a:rPr>
              <a:t> next  </a:t>
            </a:r>
            <a:r>
              <a:rPr lang="en-US" b="1" dirty="0">
                <a:latin typeface="Sakkal Majalla" pitchFamily="2" charset="-78"/>
                <a:cs typeface="Sakkal Majalla" pitchFamily="2" charset="-78"/>
              </a:rPr>
              <a:t>Table </a:t>
            </a:r>
            <a:r>
              <a:rPr lang="en-US" b="1" dirty="0" smtClean="0">
                <a:latin typeface="Sakkal Majalla" pitchFamily="2" charset="-78"/>
                <a:cs typeface="Sakkal Majalla" pitchFamily="2" charset="-78"/>
              </a:rPr>
              <a:t>lists </a:t>
            </a:r>
            <a:r>
              <a:rPr lang="en-US" b="1" dirty="0">
                <a:latin typeface="Sakkal Majalla" pitchFamily="2" charset="-78"/>
                <a:cs typeface="Sakkal Majalla" pitchFamily="2" charset="-78"/>
              </a:rPr>
              <a:t>diagnostic conditions </a:t>
            </a:r>
            <a:r>
              <a:rPr lang="en-US" b="1" dirty="0" smtClean="0">
                <a:latin typeface="Sakkal Majalla" pitchFamily="2" charset="-78"/>
                <a:cs typeface="Sakkal Majalla" pitchFamily="2" charset="-78"/>
              </a:rPr>
              <a:t>of pulpitis</a:t>
            </a:r>
            <a:r>
              <a:rPr lang="en-US" b="1" dirty="0">
                <a:latin typeface="Sakkal Majalla" pitchFamily="2" charset="-78"/>
                <a:cs typeface="Sakkal Majalla" pitchFamily="2" charset="-78"/>
              </a:rPr>
              <a:t>.</a:t>
            </a:r>
            <a:endParaRPr lang="ar-SY" b="1" dirty="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41</a:t>
            </a:fld>
            <a:endParaRPr lang="en-US"/>
          </a:p>
        </p:txBody>
      </p:sp>
    </p:spTree>
    <p:extLst>
      <p:ext uri="{BB962C8B-B14F-4D97-AF65-F5344CB8AC3E}">
        <p14:creationId xmlns:p14="http://schemas.microsoft.com/office/powerpoint/2010/main" val="5891293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552" t="32927" r="28887" b="16732"/>
          <a:stretch/>
        </p:blipFill>
        <p:spPr bwMode="auto">
          <a:xfrm>
            <a:off x="107420" y="609600"/>
            <a:ext cx="9036580" cy="560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عنصر نائب لرقم الشريحة 1"/>
          <p:cNvSpPr>
            <a:spLocks noGrp="1"/>
          </p:cNvSpPr>
          <p:nvPr>
            <p:ph type="sldNum" sz="quarter" idx="12"/>
          </p:nvPr>
        </p:nvSpPr>
        <p:spPr/>
        <p:txBody>
          <a:bodyPr/>
          <a:lstStyle/>
          <a:p>
            <a:fld id="{B6F15528-21DE-4FAA-801E-634DDDAF4B2B}" type="slidenum">
              <a:rPr lang="en-US" smtClean="0"/>
              <a:pPr/>
              <a:t>42</a:t>
            </a:fld>
            <a:endParaRPr lang="en-US"/>
          </a:p>
        </p:txBody>
      </p:sp>
    </p:spTree>
    <p:extLst>
      <p:ext uri="{BB962C8B-B14F-4D97-AF65-F5344CB8AC3E}">
        <p14:creationId xmlns:p14="http://schemas.microsoft.com/office/powerpoint/2010/main" val="9194442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04800" y="304800"/>
            <a:ext cx="8534400" cy="6553200"/>
          </a:xfrm>
        </p:spPr>
        <p:txBody>
          <a:bodyPr>
            <a:normAutofit fontScale="92500" lnSpcReduction="10000"/>
          </a:bodyPr>
          <a:lstStyle/>
          <a:p>
            <a:pPr marL="0" indent="0" algn="just">
              <a:buNone/>
            </a:pPr>
            <a:r>
              <a:rPr lang="en-US" sz="4300" b="1" dirty="0" smtClean="0">
                <a:solidFill>
                  <a:srgbClr val="00B050"/>
                </a:solidFill>
                <a:latin typeface="Sakkal Majalla" pitchFamily="2" charset="-78"/>
                <a:cs typeface="Sakkal Majalla" pitchFamily="2" charset="-78"/>
              </a:rPr>
              <a:t>Diagnostic Procedures to Determine Pulpal Conditions:</a:t>
            </a:r>
          </a:p>
          <a:p>
            <a:pPr marL="0" indent="0" algn="just">
              <a:buNone/>
            </a:pPr>
            <a:r>
              <a:rPr lang="en-US" b="1" dirty="0" smtClean="0">
                <a:latin typeface="Sakkal Majalla" pitchFamily="2" charset="-78"/>
                <a:cs typeface="Sakkal Majalla" pitchFamily="2" charset="-78"/>
              </a:rPr>
              <a:t>Evaluation of the pulp’s vitality consists of an assortment of tests, both subjective and objective. All evaluations begin with a review of the patient’s dental history and questioning from the dentist to reveal the patient’s complaints. Related terms are:</a:t>
            </a:r>
          </a:p>
          <a:p>
            <a:pPr marL="0" indent="0" algn="just">
              <a:buNone/>
            </a:pPr>
            <a:r>
              <a:rPr lang="en-US" b="1" dirty="0" smtClean="0">
                <a:solidFill>
                  <a:srgbClr val="FF0000"/>
                </a:solidFill>
                <a:latin typeface="Sakkal Majalla" pitchFamily="2" charset="-78"/>
                <a:cs typeface="Sakkal Majalla" pitchFamily="2" charset="-78"/>
              </a:rPr>
              <a:t>subjective symptoms: </a:t>
            </a:r>
            <a:r>
              <a:rPr lang="en-US" b="1" dirty="0" smtClean="0">
                <a:latin typeface="Sakkal Majalla" pitchFamily="2" charset="-78"/>
                <a:cs typeface="Sakkal Majalla" pitchFamily="2" charset="-78"/>
              </a:rPr>
              <a:t>conditions as described by the patient. An example of a subjective symptom may be a patient complaint of </a:t>
            </a:r>
            <a:r>
              <a:rPr lang="en-US" b="1" dirty="0" smtClean="0">
                <a:solidFill>
                  <a:srgbClr val="FF0000"/>
                </a:solidFill>
                <a:latin typeface="Sakkal Majalla" pitchFamily="2" charset="-78"/>
                <a:cs typeface="Sakkal Majalla" pitchFamily="2" charset="-78"/>
              </a:rPr>
              <a:t>hypersensitivity</a:t>
            </a:r>
            <a:r>
              <a:rPr lang="en-US" b="1" dirty="0" smtClean="0">
                <a:latin typeface="Sakkal Majalla" pitchFamily="2" charset="-78"/>
                <a:cs typeface="Sakkal Majalla" pitchFamily="2" charset="-78"/>
              </a:rPr>
              <a:t> (hyper = </a:t>
            </a:r>
            <a:r>
              <a:rPr lang="en-US" b="1" i="1" dirty="0" smtClean="0">
                <a:latin typeface="Sakkal Majalla" pitchFamily="2" charset="-78"/>
                <a:cs typeface="Sakkal Majalla" pitchFamily="2" charset="-78"/>
              </a:rPr>
              <a:t>over, </a:t>
            </a:r>
            <a:r>
              <a:rPr lang="en-US" b="1" dirty="0" smtClean="0">
                <a:latin typeface="Sakkal Majalla" pitchFamily="2" charset="-78"/>
                <a:cs typeface="Sakkal Majalla" pitchFamily="2" charset="-78"/>
              </a:rPr>
              <a:t>sensitivity = </a:t>
            </a:r>
            <a:r>
              <a:rPr lang="en-US" b="1" i="1" dirty="0" smtClean="0">
                <a:latin typeface="Sakkal Majalla" pitchFamily="2" charset="-78"/>
                <a:cs typeface="Sakkal Majalla" pitchFamily="2" charset="-78"/>
              </a:rPr>
              <a:t>abnormal reaction to stimulus</a:t>
            </a:r>
            <a:r>
              <a:rPr lang="en-US" b="1" dirty="0" smtClean="0">
                <a:latin typeface="Sakkal Majalla" pitchFamily="2" charset="-78"/>
                <a:cs typeface="Sakkal Majalla" pitchFamily="2" charset="-78"/>
              </a:rPr>
              <a:t>) or </a:t>
            </a:r>
            <a:r>
              <a:rPr lang="en-US" b="1" dirty="0" err="1" smtClean="0">
                <a:solidFill>
                  <a:srgbClr val="FF0000"/>
                </a:solidFill>
                <a:latin typeface="Sakkal Majalla" pitchFamily="2" charset="-78"/>
                <a:cs typeface="Sakkal Majalla" pitchFamily="2" charset="-78"/>
              </a:rPr>
              <a:t>pulpalgia</a:t>
            </a:r>
            <a:r>
              <a:rPr lang="en-US" b="1" dirty="0" smtClean="0">
                <a:solidFill>
                  <a:srgbClr val="FF0000"/>
                </a:solidFill>
                <a:latin typeface="Sakkal Majalla" pitchFamily="2" charset="-78"/>
                <a:cs typeface="Sakkal Majalla" pitchFamily="2" charset="-78"/>
              </a:rPr>
              <a:t> </a:t>
            </a:r>
            <a:r>
              <a:rPr lang="en-US" b="1" dirty="0" smtClean="0">
                <a:latin typeface="Sakkal Majalla" pitchFamily="2" charset="-78"/>
                <a:cs typeface="Sakkal Majalla" pitchFamily="2" charset="-78"/>
              </a:rPr>
              <a:t>(pulp = </a:t>
            </a:r>
            <a:r>
              <a:rPr lang="en-US" b="1" i="1" dirty="0" smtClean="0">
                <a:latin typeface="Sakkal Majalla" pitchFamily="2" charset="-78"/>
                <a:cs typeface="Sakkal Majalla" pitchFamily="2" charset="-78"/>
              </a:rPr>
              <a:t>inner tooth tissue, </a:t>
            </a:r>
            <a:r>
              <a:rPr lang="en-US" b="1" dirty="0" err="1" smtClean="0">
                <a:latin typeface="Sakkal Majalla" pitchFamily="2" charset="-78"/>
                <a:cs typeface="Sakkal Majalla" pitchFamily="2" charset="-78"/>
              </a:rPr>
              <a:t>algia</a:t>
            </a:r>
            <a:r>
              <a:rPr lang="en-US" b="1" dirty="0" smtClean="0">
                <a:latin typeface="Sakkal Majalla" pitchFamily="2" charset="-78"/>
                <a:cs typeface="Sakkal Majalla" pitchFamily="2" charset="-78"/>
              </a:rPr>
              <a:t> = </a:t>
            </a:r>
            <a:r>
              <a:rPr lang="en-US" b="1" i="1" dirty="0" smtClean="0">
                <a:latin typeface="Sakkal Majalla" pitchFamily="2" charset="-78"/>
                <a:cs typeface="Sakkal Majalla" pitchFamily="2" charset="-78"/>
              </a:rPr>
              <a:t>pain</a:t>
            </a:r>
            <a:r>
              <a:rPr lang="en-US" b="1" dirty="0" smtClean="0">
                <a:latin typeface="Sakkal Majalla" pitchFamily="2" charset="-78"/>
                <a:cs typeface="Sakkal Majalla" pitchFamily="2" charset="-78"/>
              </a:rPr>
              <a:t>); the type of pain, such as spontaneous or dull, throbbing; what causes the pain’s onset; what relieves the pain; and when it occurs are clues to help determine pulpal life.</a:t>
            </a:r>
          </a:p>
          <a:p>
            <a:pPr marL="0" indent="0" algn="just">
              <a:buNone/>
            </a:pPr>
            <a:r>
              <a:rPr lang="en-US" b="1" dirty="0" smtClean="0">
                <a:solidFill>
                  <a:srgbClr val="FF0000"/>
                </a:solidFill>
                <a:latin typeface="Sakkal Majalla" pitchFamily="2" charset="-78"/>
                <a:cs typeface="Sakkal Majalla" pitchFamily="2" charset="-78"/>
              </a:rPr>
              <a:t>objective signs: </a:t>
            </a:r>
            <a:r>
              <a:rPr lang="en-US" b="1" dirty="0" smtClean="0">
                <a:latin typeface="Sakkal Majalla" pitchFamily="2" charset="-78"/>
                <a:cs typeface="Sakkal Majalla" pitchFamily="2" charset="-78"/>
              </a:rPr>
              <a:t>conditions observed by someone other than the patient. Examples are a tooth </a:t>
            </a:r>
            <a:r>
              <a:rPr lang="en-US" b="1" dirty="0" smtClean="0">
                <a:solidFill>
                  <a:srgbClr val="FF0000"/>
                </a:solidFill>
                <a:latin typeface="Sakkal Majalla" pitchFamily="2" charset="-78"/>
                <a:cs typeface="Sakkal Majalla" pitchFamily="2" charset="-78"/>
              </a:rPr>
              <a:t>hyperextension</a:t>
            </a:r>
            <a:r>
              <a:rPr lang="en-US" b="1" dirty="0" smtClean="0">
                <a:latin typeface="Sakkal Majalla" pitchFamily="2" charset="-78"/>
                <a:cs typeface="Sakkal Majalla" pitchFamily="2" charset="-78"/>
              </a:rPr>
              <a:t> (hyper = </a:t>
            </a:r>
            <a:r>
              <a:rPr lang="en-US" b="1" i="1" dirty="0" smtClean="0">
                <a:latin typeface="Sakkal Majalla" pitchFamily="2" charset="-78"/>
                <a:cs typeface="Sakkal Majalla" pitchFamily="2" charset="-78"/>
              </a:rPr>
              <a:t>over, </a:t>
            </a:r>
            <a:r>
              <a:rPr lang="en-US" b="1" dirty="0" smtClean="0">
                <a:latin typeface="Sakkal Majalla" pitchFamily="2" charset="-78"/>
                <a:cs typeface="Sakkal Majalla" pitchFamily="2" charset="-78"/>
              </a:rPr>
              <a:t>extension = </a:t>
            </a:r>
            <a:r>
              <a:rPr lang="en-US" b="1" i="1" dirty="0" smtClean="0">
                <a:latin typeface="Sakkal Majalla" pitchFamily="2" charset="-78"/>
                <a:cs typeface="Sakkal Majalla" pitchFamily="2" charset="-78"/>
              </a:rPr>
              <a:t>movement</a:t>
            </a:r>
            <a:r>
              <a:rPr lang="en-US" b="1" dirty="0" smtClean="0">
                <a:latin typeface="Sakkal Majalla" pitchFamily="2" charset="-78"/>
                <a:cs typeface="Sakkal Majalla" pitchFamily="2" charset="-78"/>
              </a:rPr>
              <a:t>), a condition in which the tooth arises out of the socket, or a noticeable, unpleasant odor known as </a:t>
            </a:r>
            <a:r>
              <a:rPr lang="en-US" b="1" dirty="0" smtClean="0">
                <a:solidFill>
                  <a:srgbClr val="FF0000"/>
                </a:solidFill>
                <a:latin typeface="Sakkal Majalla" pitchFamily="2" charset="-78"/>
                <a:cs typeface="Sakkal Majalla" pitchFamily="2" charset="-78"/>
              </a:rPr>
              <a:t>putrefaction</a:t>
            </a:r>
            <a:r>
              <a:rPr lang="en-US" b="1" dirty="0" smtClean="0">
                <a:latin typeface="Sakkal Majalla" pitchFamily="2" charset="-78"/>
                <a:cs typeface="Sakkal Majalla" pitchFamily="2" charset="-78"/>
              </a:rPr>
              <a:t> (= </a:t>
            </a:r>
            <a:r>
              <a:rPr lang="en-US" b="1" i="1" dirty="0" smtClean="0">
                <a:latin typeface="Sakkal Majalla" pitchFamily="2" charset="-78"/>
                <a:cs typeface="Sakkal Majalla" pitchFamily="2" charset="-78"/>
              </a:rPr>
              <a:t>decaying animal matter</a:t>
            </a:r>
            <a:r>
              <a:rPr lang="en-US" b="1" dirty="0" smtClean="0">
                <a:latin typeface="Sakkal Majalla" pitchFamily="2" charset="-78"/>
                <a:cs typeface="Sakkal Majalla" pitchFamily="2" charset="-78"/>
              </a:rPr>
              <a:t>). A dark-colored tooth may indicate internal bleeding from trauma or infection; swelling of the face or gingival area may be present.</a:t>
            </a:r>
            <a:endParaRPr lang="ar-SY" b="1" dirty="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43</a:t>
            </a:fld>
            <a:endParaRPr lang="en-US"/>
          </a:p>
        </p:txBody>
      </p:sp>
    </p:spTree>
    <p:extLst>
      <p:ext uri="{BB962C8B-B14F-4D97-AF65-F5344CB8AC3E}">
        <p14:creationId xmlns:p14="http://schemas.microsoft.com/office/powerpoint/2010/main" val="13062193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533400"/>
            <a:ext cx="7981950" cy="6324600"/>
          </a:xfrm>
        </p:spPr>
        <p:txBody>
          <a:bodyPr>
            <a:normAutofit fontScale="85000" lnSpcReduction="10000"/>
          </a:bodyPr>
          <a:lstStyle/>
          <a:p>
            <a:pPr marL="0" indent="0" algn="just">
              <a:buNone/>
            </a:pPr>
            <a:r>
              <a:rPr lang="en-US" b="1" dirty="0" smtClean="0">
                <a:solidFill>
                  <a:srgbClr val="00B050"/>
                </a:solidFill>
                <a:latin typeface="Sakkal Majalla" pitchFamily="2" charset="-78"/>
                <a:cs typeface="Sakkal Majalla" pitchFamily="2" charset="-78"/>
              </a:rPr>
              <a:t>Clinical examination:</a:t>
            </a:r>
          </a:p>
          <a:p>
            <a:pPr marL="0" indent="0" algn="just">
              <a:buNone/>
            </a:pPr>
            <a:r>
              <a:rPr lang="en-US" b="1" dirty="0" smtClean="0">
                <a:solidFill>
                  <a:srgbClr val="FF0000"/>
                </a:solidFill>
                <a:latin typeface="Sakkal Majalla" pitchFamily="2" charset="-78"/>
                <a:cs typeface="Sakkal Majalla" pitchFamily="2" charset="-78"/>
              </a:rPr>
              <a:t>Palpation</a:t>
            </a:r>
            <a:r>
              <a:rPr lang="en-US" b="1" dirty="0" smtClean="0">
                <a:latin typeface="Sakkal Majalla" pitchFamily="2" charset="-78"/>
                <a:cs typeface="Sakkal Majalla" pitchFamily="2" charset="-78"/>
              </a:rPr>
              <a:t>: application of finger pressure to body tissues, including gingiva.</a:t>
            </a:r>
          </a:p>
          <a:p>
            <a:pPr marL="0" indent="0" algn="just">
              <a:buNone/>
            </a:pPr>
            <a:r>
              <a:rPr lang="en-US" b="1" dirty="0" smtClean="0">
                <a:solidFill>
                  <a:srgbClr val="FF0000"/>
                </a:solidFill>
                <a:latin typeface="Sakkal Majalla" pitchFamily="2" charset="-78"/>
                <a:cs typeface="Sakkal Majalla" pitchFamily="2" charset="-78"/>
              </a:rPr>
              <a:t>Percussion: </a:t>
            </a:r>
            <a:r>
              <a:rPr lang="en-US" b="1" dirty="0" smtClean="0">
                <a:latin typeface="Sakkal Majalla" pitchFamily="2" charset="-78"/>
                <a:cs typeface="Sakkal Majalla" pitchFamily="2" charset="-78"/>
              </a:rPr>
              <a:t>(=tapping of body </a:t>
            </a:r>
            <a:r>
              <a:rPr lang="en-US" b="1" dirty="0" err="1" smtClean="0">
                <a:latin typeface="Sakkal Majalla" pitchFamily="2" charset="-78"/>
                <a:cs typeface="Sakkal Majalla" pitchFamily="2" charset="-78"/>
              </a:rPr>
              <a:t>tissue,tooth</a:t>
            </a:r>
            <a:r>
              <a:rPr lang="en-US" b="1" dirty="0" smtClean="0">
                <a:latin typeface="Sakkal Majalla" pitchFamily="2" charset="-78"/>
                <a:cs typeface="Sakkal Majalla" pitchFamily="2" charset="-78"/>
              </a:rPr>
              <a:t>), usually done by tapping a dental mirror handle on an affected tooth and comparing the sensation to tapping on a healthy or control tooth.</a:t>
            </a:r>
          </a:p>
          <a:p>
            <a:pPr marL="0" indent="0" algn="just">
              <a:buNone/>
            </a:pPr>
            <a:r>
              <a:rPr lang="en-US" b="1" dirty="0" smtClean="0">
                <a:solidFill>
                  <a:srgbClr val="FF0000"/>
                </a:solidFill>
                <a:latin typeface="Sakkal Majalla" pitchFamily="2" charset="-78"/>
                <a:cs typeface="Sakkal Majalla" pitchFamily="2" charset="-78"/>
              </a:rPr>
              <a:t>Mobility</a:t>
            </a:r>
            <a:r>
              <a:rPr lang="en-US" b="1" dirty="0" smtClean="0">
                <a:latin typeface="Sakkal Majalla" pitchFamily="2" charset="-78"/>
                <a:cs typeface="Sakkal Majalla" pitchFamily="2" charset="-78"/>
              </a:rPr>
              <a:t>: (=capable of movement) movement of a tooth in its socket during outside force or pressure application.</a:t>
            </a:r>
          </a:p>
          <a:p>
            <a:pPr marL="0" indent="0" algn="just">
              <a:buNone/>
            </a:pPr>
            <a:r>
              <a:rPr lang="en-US" b="1" dirty="0" err="1" smtClean="0">
                <a:solidFill>
                  <a:srgbClr val="FF0000"/>
                </a:solidFill>
                <a:latin typeface="Sakkal Majalla" pitchFamily="2" charset="-78"/>
                <a:cs typeface="Sakkal Majalla" pitchFamily="2" charset="-78"/>
              </a:rPr>
              <a:t>Transillumination</a:t>
            </a:r>
            <a:r>
              <a:rPr lang="en-US" b="1" dirty="0" smtClean="0">
                <a:latin typeface="Sakkal Majalla" pitchFamily="2" charset="-78"/>
                <a:cs typeface="Sakkal Majalla" pitchFamily="2" charset="-78"/>
              </a:rPr>
              <a:t>: (=passage of light through object/tissue): a light refraction test to reveal fractured tooth tissue.</a:t>
            </a:r>
          </a:p>
          <a:p>
            <a:pPr marL="0" indent="0" algn="just">
              <a:buNone/>
            </a:pPr>
            <a:r>
              <a:rPr lang="en-US" b="1" dirty="0" smtClean="0">
                <a:solidFill>
                  <a:srgbClr val="FF0000"/>
                </a:solidFill>
                <a:latin typeface="Sakkal Majalla" pitchFamily="2" charset="-78"/>
                <a:cs typeface="Sakkal Majalla" pitchFamily="2" charset="-78"/>
              </a:rPr>
              <a:t>Thermal</a:t>
            </a:r>
            <a:r>
              <a:rPr lang="en-US" b="1" dirty="0" smtClean="0">
                <a:latin typeface="Sakkal Majalla" pitchFamily="2" charset="-78"/>
                <a:cs typeface="Sakkal Majalla" pitchFamily="2" charset="-78"/>
              </a:rPr>
              <a:t>: (=pertaining to temperature): pulp sensitivity test with reaction to applications of heat and /or cold to tooth surface.</a:t>
            </a:r>
          </a:p>
          <a:p>
            <a:pPr marL="0" indent="0" algn="just">
              <a:buNone/>
            </a:pPr>
            <a:r>
              <a:rPr lang="en-US" b="1" dirty="0" smtClean="0">
                <a:solidFill>
                  <a:srgbClr val="FF0000"/>
                </a:solidFill>
                <a:latin typeface="Sakkal Majalla" pitchFamily="2" charset="-78"/>
                <a:cs typeface="Sakkal Majalla" pitchFamily="2" charset="-78"/>
              </a:rPr>
              <a:t>Anesthesia</a:t>
            </a:r>
            <a:r>
              <a:rPr lang="en-US" b="1" dirty="0" smtClean="0">
                <a:latin typeface="Sakkal Majalla" pitchFamily="2" charset="-78"/>
                <a:cs typeface="Sakkal Majalla" pitchFamily="2" charset="-78"/>
              </a:rPr>
              <a:t>: numbing the questionable root or nerve ending to dissipate pain.</a:t>
            </a:r>
          </a:p>
          <a:p>
            <a:pPr marL="0" indent="0" algn="just">
              <a:buNone/>
            </a:pPr>
            <a:r>
              <a:rPr lang="en-US" b="1" dirty="0" smtClean="0">
                <a:solidFill>
                  <a:srgbClr val="FF0000"/>
                </a:solidFill>
                <a:latin typeface="Sakkal Majalla" pitchFamily="2" charset="-78"/>
                <a:cs typeface="Sakkal Majalla" pitchFamily="2" charset="-78"/>
              </a:rPr>
              <a:t>Direct dentin stimulation: </a:t>
            </a:r>
            <a:r>
              <a:rPr lang="en-US" b="1" dirty="0" smtClean="0">
                <a:latin typeface="Sakkal Majalla" pitchFamily="2" charset="-78"/>
                <a:cs typeface="Sakkal Majalla" pitchFamily="2" charset="-78"/>
              </a:rPr>
              <a:t>scratching the exposed dentin with an explorer; the presence of pain indicates inflamed or irritated pulp tissue.</a:t>
            </a:r>
          </a:p>
          <a:p>
            <a:pPr marL="0" indent="0" algn="just">
              <a:buNone/>
            </a:pPr>
            <a:r>
              <a:rPr lang="en-US" b="1" dirty="0" smtClean="0">
                <a:solidFill>
                  <a:srgbClr val="FF0000"/>
                </a:solidFill>
                <a:latin typeface="Sakkal Majalla" pitchFamily="2" charset="-78"/>
                <a:cs typeface="Sakkal Majalla" pitchFamily="2" charset="-78"/>
              </a:rPr>
              <a:t>Electric pulp testing: </a:t>
            </a:r>
            <a:r>
              <a:rPr lang="en-US" b="1" dirty="0" smtClean="0">
                <a:latin typeface="Sakkal Majalla" pitchFamily="2" charset="-78"/>
                <a:cs typeface="Sakkal Majalla" pitchFamily="2" charset="-78"/>
              </a:rPr>
              <a:t>applying an electrical current on the enamel surface of the tooth to register the tooth`s pulpal sensitivity and presence of irritability.</a:t>
            </a:r>
          </a:p>
          <a:p>
            <a:pPr marL="0" indent="0" algn="just">
              <a:buNone/>
            </a:pPr>
            <a:endParaRPr lang="en-US" b="1" dirty="0" smtClean="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44</a:t>
            </a:fld>
            <a:endParaRPr lang="en-US"/>
          </a:p>
        </p:txBody>
      </p:sp>
    </p:spTree>
    <p:extLst>
      <p:ext uri="{BB962C8B-B14F-4D97-AF65-F5344CB8AC3E}">
        <p14:creationId xmlns:p14="http://schemas.microsoft.com/office/powerpoint/2010/main" val="1889547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439" t="26683" r="41463" b="33512"/>
          <a:stretch/>
        </p:blipFill>
        <p:spPr bwMode="auto">
          <a:xfrm>
            <a:off x="0" y="3615788"/>
            <a:ext cx="4237463" cy="317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69587" y="2969457"/>
            <a:ext cx="4218877" cy="646331"/>
          </a:xfrm>
          <a:prstGeom prst="rect">
            <a:avLst/>
          </a:prstGeom>
        </p:spPr>
        <p:txBody>
          <a:bodyPr wrap="square">
            <a:spAutoFit/>
          </a:bodyPr>
          <a:lstStyle/>
          <a:p>
            <a:r>
              <a:rPr lang="en-US" b="1" dirty="0">
                <a:latin typeface="Sakkal Majalla" pitchFamily="2" charset="-78"/>
                <a:cs typeface="Sakkal Majalla" pitchFamily="2" charset="-78"/>
              </a:rPr>
              <a:t>Mobility testing of a tooth, using </a:t>
            </a:r>
            <a:r>
              <a:rPr lang="en-US" b="1" dirty="0" smtClean="0">
                <a:latin typeface="Sakkal Majalla" pitchFamily="2" charset="-78"/>
                <a:cs typeface="Sakkal Majalla" pitchFamily="2" charset="-78"/>
              </a:rPr>
              <a:t>the back </a:t>
            </a:r>
            <a:r>
              <a:rPr lang="en-US" b="1" dirty="0">
                <a:latin typeface="Sakkal Majalla" pitchFamily="2" charset="-78"/>
                <a:cs typeface="Sakkal Majalla" pitchFamily="2" charset="-78"/>
              </a:rPr>
              <a:t>ends of two </a:t>
            </a:r>
            <a:r>
              <a:rPr lang="en-US" b="1" dirty="0" smtClean="0">
                <a:latin typeface="Sakkal Majalla" pitchFamily="2" charset="-78"/>
                <a:cs typeface="Sakkal Majalla" pitchFamily="2" charset="-78"/>
              </a:rPr>
              <a:t>mirror handles</a:t>
            </a:r>
            <a:r>
              <a:rPr lang="en-US" b="1" dirty="0">
                <a:latin typeface="Sakkal Majalla" pitchFamily="2" charset="-78"/>
                <a:cs typeface="Sakkal Majalla" pitchFamily="2" charset="-78"/>
              </a:rPr>
              <a:t>.</a:t>
            </a:r>
            <a:endParaRPr lang="ar-SY" b="1" dirty="0">
              <a:latin typeface="Sakkal Majalla" pitchFamily="2" charset="-78"/>
              <a:cs typeface="Sakkal Majalla" pitchFamily="2" charset="-78"/>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1662" t="26683" r="9298" b="36659"/>
          <a:stretch/>
        </p:blipFill>
        <p:spPr bwMode="auto">
          <a:xfrm>
            <a:off x="4965551" y="20908"/>
            <a:ext cx="4167300" cy="308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ستطيل 4"/>
          <p:cNvSpPr/>
          <p:nvPr/>
        </p:nvSpPr>
        <p:spPr>
          <a:xfrm>
            <a:off x="4991571" y="3292623"/>
            <a:ext cx="4141280" cy="646331"/>
          </a:xfrm>
          <a:prstGeom prst="rect">
            <a:avLst/>
          </a:prstGeom>
        </p:spPr>
        <p:txBody>
          <a:bodyPr wrap="square">
            <a:spAutoFit/>
          </a:bodyPr>
          <a:lstStyle/>
          <a:p>
            <a:pPr algn="just"/>
            <a:r>
              <a:rPr lang="en-US" b="1" dirty="0">
                <a:latin typeface="Sakkal Majalla" pitchFamily="2" charset="-78"/>
                <a:cs typeface="Sakkal Majalla" pitchFamily="2" charset="-78"/>
              </a:rPr>
              <a:t>Percussion testing of a </a:t>
            </a:r>
            <a:r>
              <a:rPr lang="en-US" b="1" dirty="0" smtClean="0">
                <a:latin typeface="Sakkal Majalla" pitchFamily="2" charset="-78"/>
                <a:cs typeface="Sakkal Majalla" pitchFamily="2" charset="-78"/>
              </a:rPr>
              <a:t>tooth, using </a:t>
            </a:r>
            <a:r>
              <a:rPr lang="en-US" b="1" dirty="0">
                <a:latin typeface="Sakkal Majalla" pitchFamily="2" charset="-78"/>
                <a:cs typeface="Sakkal Majalla" pitchFamily="2" charset="-78"/>
              </a:rPr>
              <a:t>the back end of </a:t>
            </a:r>
            <a:r>
              <a:rPr lang="en-US" b="1" dirty="0" smtClean="0">
                <a:latin typeface="Sakkal Majalla" pitchFamily="2" charset="-78"/>
                <a:cs typeface="Sakkal Majalla" pitchFamily="2" charset="-78"/>
              </a:rPr>
              <a:t>a mirror</a:t>
            </a:r>
            <a:r>
              <a:rPr lang="en-US" b="1" dirty="0">
                <a:latin typeface="Sakkal Majalla" pitchFamily="2" charset="-78"/>
                <a:cs typeface="Sakkal Majalla" pitchFamily="2" charset="-78"/>
              </a:rPr>
              <a:t> </a:t>
            </a:r>
            <a:r>
              <a:rPr lang="en-US" b="1" dirty="0" smtClean="0">
                <a:latin typeface="Sakkal Majalla" pitchFamily="2" charset="-78"/>
                <a:cs typeface="Sakkal Majalla" pitchFamily="2" charset="-78"/>
              </a:rPr>
              <a:t>handle</a:t>
            </a:r>
            <a:r>
              <a:rPr lang="en-US" b="1" dirty="0">
                <a:latin typeface="Sakkal Majalla" pitchFamily="2" charset="-78"/>
                <a:cs typeface="Sakkal Majalla" pitchFamily="2" charset="-78"/>
              </a:rPr>
              <a:t>.</a:t>
            </a:r>
            <a:endParaRPr lang="ar-SY" b="1" dirty="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45</a:t>
            </a:fld>
            <a:endParaRPr lang="en-US"/>
          </a:p>
        </p:txBody>
      </p:sp>
    </p:spTree>
    <p:extLst>
      <p:ext uri="{BB962C8B-B14F-4D97-AF65-F5344CB8AC3E}">
        <p14:creationId xmlns:p14="http://schemas.microsoft.com/office/powerpoint/2010/main" val="406869699"/>
      </p:ext>
    </p:extLst>
  </p:cSld>
  <p:clrMapOvr>
    <a:masterClrMapping/>
  </p:clrMapOvr>
  <p:transition spd="slow">
    <p:wheel spokes="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50882"/>
            <a:ext cx="4646348" cy="3127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31902"/>
            <a:ext cx="4017698" cy="273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247185" y="4114800"/>
            <a:ext cx="8610600" cy="2677656"/>
          </a:xfrm>
          <a:prstGeom prst="rect">
            <a:avLst/>
          </a:prstGeom>
        </p:spPr>
        <p:txBody>
          <a:bodyPr wrap="square">
            <a:spAutoFit/>
          </a:bodyPr>
          <a:lstStyle/>
          <a:p>
            <a:pPr algn="just"/>
            <a:r>
              <a:rPr lang="en-US" sz="2400" b="1" dirty="0">
                <a:latin typeface="Sakkal Majalla" pitchFamily="2" charset="-78"/>
                <a:cs typeface="Sakkal Majalla" pitchFamily="2" charset="-78"/>
              </a:rPr>
              <a:t>A, Electric pulp tester with probe. The probe tip will be </a:t>
            </a:r>
            <a:r>
              <a:rPr lang="en-US" sz="2400" b="1" dirty="0" smtClean="0">
                <a:latin typeface="Sakkal Majalla" pitchFamily="2" charset="-78"/>
                <a:cs typeface="Sakkal Majalla" pitchFamily="2" charset="-78"/>
              </a:rPr>
              <a:t>coated with </a:t>
            </a:r>
            <a:r>
              <a:rPr lang="en-US" sz="2400" b="1" dirty="0">
                <a:latin typeface="Sakkal Majalla" pitchFamily="2" charset="-78"/>
                <a:cs typeface="Sakkal Majalla" pitchFamily="2" charset="-78"/>
              </a:rPr>
              <a:t>a conducive medium such as toothpaste </a:t>
            </a:r>
            <a:r>
              <a:rPr lang="en-US" sz="2400" b="1" dirty="0" smtClean="0">
                <a:latin typeface="Sakkal Majalla" pitchFamily="2" charset="-78"/>
                <a:cs typeface="Sakkal Majalla" pitchFamily="2" charset="-78"/>
              </a:rPr>
              <a:t>and placed </a:t>
            </a:r>
            <a:r>
              <a:rPr lang="en-US" sz="2400" b="1" dirty="0">
                <a:latin typeface="Sakkal Majalla" pitchFamily="2" charset="-78"/>
                <a:cs typeface="Sakkal Majalla" pitchFamily="2" charset="-78"/>
              </a:rPr>
              <a:t>in contact with </a:t>
            </a:r>
            <a:r>
              <a:rPr lang="en-US" sz="2400" b="1" dirty="0" smtClean="0">
                <a:latin typeface="Sakkal Majalla" pitchFamily="2" charset="-78"/>
                <a:cs typeface="Sakkal Majalla" pitchFamily="2" charset="-78"/>
              </a:rPr>
              <a:t>the tooth </a:t>
            </a:r>
            <a:r>
              <a:rPr lang="en-US" sz="2400" b="1" dirty="0">
                <a:latin typeface="Sakkal Majalla" pitchFamily="2" charset="-78"/>
                <a:cs typeface="Sakkal Majalla" pitchFamily="2" charset="-78"/>
              </a:rPr>
              <a:t>surface. The patient will activate the unit by placing a finger on the </a:t>
            </a:r>
            <a:r>
              <a:rPr lang="en-US" sz="2400" b="1" dirty="0" smtClean="0">
                <a:latin typeface="Sakkal Majalla" pitchFamily="2" charset="-78"/>
                <a:cs typeface="Sakkal Majalla" pitchFamily="2" charset="-78"/>
              </a:rPr>
              <a:t>metal shaft of </a:t>
            </a:r>
            <a:r>
              <a:rPr lang="en-US" sz="2400" b="1" dirty="0">
                <a:latin typeface="Sakkal Majalla" pitchFamily="2" charset="-78"/>
                <a:cs typeface="Sakkal Majalla" pitchFamily="2" charset="-78"/>
              </a:rPr>
              <a:t>the probe. B, View of the electric pulp tester control panel; the </a:t>
            </a:r>
            <a:r>
              <a:rPr lang="en-US" sz="2400" b="1" dirty="0" smtClean="0">
                <a:latin typeface="Sakkal Majalla" pitchFamily="2" charset="-78"/>
                <a:cs typeface="Sakkal Majalla" pitchFamily="2" charset="-78"/>
              </a:rPr>
              <a:t>knob on </a:t>
            </a:r>
            <a:r>
              <a:rPr lang="en-US" sz="2400" b="1" dirty="0">
                <a:latin typeface="Sakkal Majalla" pitchFamily="2" charset="-78"/>
                <a:cs typeface="Sakkal Majalla" pitchFamily="2" charset="-78"/>
              </a:rPr>
              <a:t>the front right of the unit controls </a:t>
            </a:r>
            <a:r>
              <a:rPr lang="en-US" sz="2400" b="1" dirty="0" smtClean="0">
                <a:latin typeface="Sakkal Majalla" pitchFamily="2" charset="-78"/>
                <a:cs typeface="Sakkal Majalla" pitchFamily="2" charset="-78"/>
              </a:rPr>
              <a:t>the rate </a:t>
            </a:r>
            <a:r>
              <a:rPr lang="en-US" sz="2400" b="1" dirty="0">
                <a:latin typeface="Sakkal Majalla" pitchFamily="2" charset="-78"/>
                <a:cs typeface="Sakkal Majalla" pitchFamily="2" charset="-78"/>
              </a:rPr>
              <a:t>at which the electric current </a:t>
            </a:r>
            <a:r>
              <a:rPr lang="en-US" sz="2400" b="1" dirty="0" smtClean="0">
                <a:latin typeface="Sakkal Majalla" pitchFamily="2" charset="-78"/>
                <a:cs typeface="Sakkal Majalla" pitchFamily="2" charset="-78"/>
              </a:rPr>
              <a:t>is delivered </a:t>
            </a:r>
            <a:r>
              <a:rPr lang="en-US" sz="2400" b="1" dirty="0">
                <a:latin typeface="Sakkal Majalla" pitchFamily="2" charset="-78"/>
                <a:cs typeface="Sakkal Majalla" pitchFamily="2" charset="-78"/>
              </a:rPr>
              <a:t>to the tooth. The plastic panel on the left front displays the </a:t>
            </a:r>
            <a:r>
              <a:rPr lang="en-US" sz="2400" b="1" dirty="0" smtClean="0">
                <a:latin typeface="Sakkal Majalla" pitchFamily="2" charset="-78"/>
                <a:cs typeface="Sakkal Majalla" pitchFamily="2" charset="-78"/>
              </a:rPr>
              <a:t>digital numerical </a:t>
            </a:r>
            <a:r>
              <a:rPr lang="en-US" sz="2400" b="1" dirty="0">
                <a:latin typeface="Sakkal Majalla" pitchFamily="2" charset="-78"/>
                <a:cs typeface="Sakkal Majalla" pitchFamily="2" charset="-78"/>
              </a:rPr>
              <a:t>reading obtained from the pulp test. The digital scale runs from </a:t>
            </a:r>
            <a:r>
              <a:rPr lang="en-US" sz="2400" b="1" dirty="0" smtClean="0">
                <a:latin typeface="Sakkal Majalla" pitchFamily="2" charset="-78"/>
                <a:cs typeface="Sakkal Majalla" pitchFamily="2" charset="-78"/>
              </a:rPr>
              <a:t>0 to </a:t>
            </a:r>
            <a:r>
              <a:rPr lang="en-US" sz="2400" b="1" dirty="0">
                <a:latin typeface="Sakkal Majalla" pitchFamily="2" charset="-78"/>
                <a:cs typeface="Sakkal Majalla" pitchFamily="2" charset="-78"/>
              </a:rPr>
              <a:t>80. </a:t>
            </a:r>
            <a:endParaRPr lang="ar-SY" sz="2400" b="1" dirty="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46</a:t>
            </a:fld>
            <a:endParaRPr lang="en-US"/>
          </a:p>
        </p:txBody>
      </p:sp>
    </p:spTree>
    <p:extLst>
      <p:ext uri="{BB962C8B-B14F-4D97-AF65-F5344CB8AC3E}">
        <p14:creationId xmlns:p14="http://schemas.microsoft.com/office/powerpoint/2010/main" val="3292881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304800"/>
            <a:ext cx="8134350" cy="5872163"/>
          </a:xfrm>
        </p:spPr>
        <p:txBody>
          <a:bodyPr>
            <a:normAutofit/>
          </a:bodyPr>
          <a:lstStyle/>
          <a:p>
            <a:pPr marL="0" indent="0" algn="just">
              <a:buNone/>
            </a:pPr>
            <a:r>
              <a:rPr lang="en-US" b="1" dirty="0">
                <a:solidFill>
                  <a:srgbClr val="00B050"/>
                </a:solidFill>
                <a:latin typeface="Sakkal Majalla" pitchFamily="2" charset="-78"/>
                <a:cs typeface="Sakkal Majalla" pitchFamily="2" charset="-78"/>
              </a:rPr>
              <a:t>CLINICAL CLASSIFICATION OF </a:t>
            </a:r>
            <a:r>
              <a:rPr lang="en-US" b="1" dirty="0" smtClean="0">
                <a:solidFill>
                  <a:srgbClr val="00B050"/>
                </a:solidFill>
                <a:latin typeface="Sakkal Majalla" pitchFamily="2" charset="-78"/>
                <a:cs typeface="Sakkal Majalla" pitchFamily="2" charset="-78"/>
              </a:rPr>
              <a:t>PULPAL AND </a:t>
            </a:r>
            <a:r>
              <a:rPr lang="en-US" b="1" dirty="0">
                <a:solidFill>
                  <a:srgbClr val="00B050"/>
                </a:solidFill>
                <a:latin typeface="Sakkal Majalla" pitchFamily="2" charset="-78"/>
                <a:cs typeface="Sakkal Majalla" pitchFamily="2" charset="-78"/>
              </a:rPr>
              <a:t>PERIAPICAL </a:t>
            </a:r>
            <a:r>
              <a:rPr lang="en-US" b="1" dirty="0" smtClean="0">
                <a:solidFill>
                  <a:srgbClr val="00B050"/>
                </a:solidFill>
                <a:latin typeface="Sakkal Majalla" pitchFamily="2" charset="-78"/>
                <a:cs typeface="Sakkal Majalla" pitchFamily="2" charset="-78"/>
              </a:rPr>
              <a:t>DISEASES:</a:t>
            </a:r>
          </a:p>
          <a:p>
            <a:pPr marL="0" indent="0" algn="just">
              <a:buNone/>
            </a:pPr>
            <a:r>
              <a:rPr lang="en-US" b="1" dirty="0">
                <a:solidFill>
                  <a:srgbClr val="00B050"/>
                </a:solidFill>
                <a:latin typeface="Sakkal Majalla" pitchFamily="2" charset="-78"/>
                <a:cs typeface="Sakkal Majalla" pitchFamily="2" charset="-78"/>
              </a:rPr>
              <a:t>Pulpal </a:t>
            </a:r>
            <a:r>
              <a:rPr lang="en-US" b="1" dirty="0" smtClean="0">
                <a:solidFill>
                  <a:srgbClr val="00B050"/>
                </a:solidFill>
                <a:latin typeface="Sakkal Majalla" pitchFamily="2" charset="-78"/>
                <a:cs typeface="Sakkal Majalla" pitchFamily="2" charset="-78"/>
              </a:rPr>
              <a:t>Disease</a:t>
            </a:r>
            <a:r>
              <a:rPr lang="en-US" b="1" dirty="0" smtClean="0">
                <a:latin typeface="Sakkal Majalla" pitchFamily="2" charset="-78"/>
                <a:cs typeface="Sakkal Majalla" pitchFamily="2" charset="-78"/>
              </a:rPr>
              <a:t>:</a:t>
            </a:r>
            <a:endParaRPr lang="en-US" b="1" dirty="0">
              <a:latin typeface="Sakkal Majalla" pitchFamily="2" charset="-78"/>
              <a:cs typeface="Sakkal Majalla" pitchFamily="2" charset="-78"/>
            </a:endParaRPr>
          </a:p>
          <a:p>
            <a:pPr marL="0" indent="0" algn="just">
              <a:buNone/>
            </a:pPr>
            <a:r>
              <a:rPr lang="en-US" b="1" i="1" dirty="0">
                <a:solidFill>
                  <a:srgbClr val="FF0000"/>
                </a:solidFill>
                <a:latin typeface="Sakkal Majalla" pitchFamily="2" charset="-78"/>
                <a:cs typeface="Sakkal Majalla" pitchFamily="2" charset="-78"/>
              </a:rPr>
              <a:t>Normal </a:t>
            </a:r>
            <a:r>
              <a:rPr lang="en-US" b="1" i="1" dirty="0" smtClean="0">
                <a:solidFill>
                  <a:srgbClr val="FF0000"/>
                </a:solidFill>
                <a:latin typeface="Sakkal Majalla" pitchFamily="2" charset="-78"/>
                <a:cs typeface="Sakkal Majalla" pitchFamily="2" charset="-78"/>
              </a:rPr>
              <a:t>Pulp:</a:t>
            </a:r>
          </a:p>
          <a:p>
            <a:pPr marL="0" indent="0" algn="just">
              <a:buNone/>
            </a:pPr>
            <a:r>
              <a:rPr lang="en-US" b="1" dirty="0" smtClean="0">
                <a:latin typeface="Sakkal Majalla" pitchFamily="2" charset="-78"/>
                <a:cs typeface="Sakkal Majalla" pitchFamily="2" charset="-78"/>
              </a:rPr>
              <a:t>the </a:t>
            </a:r>
            <a:r>
              <a:rPr lang="en-US" b="1" dirty="0">
                <a:latin typeface="Sakkal Majalla" pitchFamily="2" charset="-78"/>
                <a:cs typeface="Sakkal Majalla" pitchFamily="2" charset="-78"/>
              </a:rPr>
              <a:t>pulp </a:t>
            </a:r>
            <a:r>
              <a:rPr lang="en-US" b="1" dirty="0" smtClean="0">
                <a:latin typeface="Sakkal Majalla" pitchFamily="2" charset="-78"/>
                <a:cs typeface="Sakkal Majalla" pitchFamily="2" charset="-78"/>
              </a:rPr>
              <a:t>is symptom-free </a:t>
            </a:r>
            <a:r>
              <a:rPr lang="en-US" b="1" dirty="0">
                <a:latin typeface="Sakkal Majalla" pitchFamily="2" charset="-78"/>
                <a:cs typeface="Sakkal Majalla" pitchFamily="2" charset="-78"/>
              </a:rPr>
              <a:t>and normally responsive to pulp testing</a:t>
            </a:r>
            <a:r>
              <a:rPr lang="en-US" b="1" dirty="0" smtClean="0">
                <a:latin typeface="Sakkal Majalla" pitchFamily="2" charset="-78"/>
                <a:cs typeface="Sakkal Majalla" pitchFamily="2" charset="-78"/>
              </a:rPr>
              <a:t>. Teeth with </a:t>
            </a:r>
            <a:r>
              <a:rPr lang="en-US" b="1" dirty="0">
                <a:latin typeface="Sakkal Majalla" pitchFamily="2" charset="-78"/>
                <a:cs typeface="Sakkal Majalla" pitchFamily="2" charset="-78"/>
              </a:rPr>
              <a:t>normal pulp do not usually exhibit any </a:t>
            </a:r>
            <a:r>
              <a:rPr lang="en-US" b="1" dirty="0" smtClean="0">
                <a:latin typeface="Sakkal Majalla" pitchFamily="2" charset="-78"/>
                <a:cs typeface="Sakkal Majalla" pitchFamily="2" charset="-78"/>
              </a:rPr>
              <a:t>spontaneous symptoms.</a:t>
            </a:r>
          </a:p>
          <a:p>
            <a:pPr marL="0" indent="0" algn="just">
              <a:buNone/>
            </a:pPr>
            <a:r>
              <a:rPr lang="en-US" b="1" dirty="0">
                <a:solidFill>
                  <a:srgbClr val="FF0000"/>
                </a:solidFill>
                <a:latin typeface="Sakkal Majalla" pitchFamily="2" charset="-78"/>
                <a:cs typeface="Sakkal Majalla" pitchFamily="2" charset="-78"/>
              </a:rPr>
              <a:t>Pulpitis: </a:t>
            </a:r>
          </a:p>
          <a:p>
            <a:pPr marL="0" indent="0" algn="just">
              <a:buNone/>
            </a:pPr>
            <a:r>
              <a:rPr lang="en-US" b="1" dirty="0">
                <a:latin typeface="Sakkal Majalla" pitchFamily="2" charset="-78"/>
                <a:cs typeface="Sakkal Majalla" pitchFamily="2" charset="-78"/>
              </a:rPr>
              <a:t>This is a clinical and histologic term denoting inflammation of the dental pulp, clinically described as reversible or irreversible and histologically described as acute, chronic, or hyperplastic.</a:t>
            </a:r>
            <a:endParaRPr lang="ar-SY" b="1" dirty="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47</a:t>
            </a:fld>
            <a:endParaRPr lang="en-US"/>
          </a:p>
        </p:txBody>
      </p:sp>
    </p:spTree>
    <p:extLst>
      <p:ext uri="{BB962C8B-B14F-4D97-AF65-F5344CB8AC3E}">
        <p14:creationId xmlns:p14="http://schemas.microsoft.com/office/powerpoint/2010/main" val="2211448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990600"/>
            <a:ext cx="7753350" cy="5186363"/>
          </a:xfrm>
        </p:spPr>
        <p:txBody>
          <a:bodyPr>
            <a:normAutofit/>
          </a:bodyPr>
          <a:lstStyle/>
          <a:p>
            <a:pPr algn="just"/>
            <a:r>
              <a:rPr lang="en-US" b="1" i="1" dirty="0">
                <a:solidFill>
                  <a:srgbClr val="FF0000"/>
                </a:solidFill>
                <a:latin typeface="Sakkal Majalla" pitchFamily="2" charset="-78"/>
                <a:cs typeface="Sakkal Majalla" pitchFamily="2" charset="-78"/>
              </a:rPr>
              <a:t>Reversible </a:t>
            </a:r>
            <a:r>
              <a:rPr lang="en-US" b="1" i="1" dirty="0" smtClean="0">
                <a:solidFill>
                  <a:srgbClr val="FF0000"/>
                </a:solidFill>
                <a:latin typeface="Sakkal Majalla" pitchFamily="2" charset="-78"/>
                <a:cs typeface="Sakkal Majalla" pitchFamily="2" charset="-78"/>
              </a:rPr>
              <a:t>Pulpitis:</a:t>
            </a:r>
          </a:p>
          <a:p>
            <a:pPr marL="0" indent="0" algn="just">
              <a:buNone/>
            </a:pPr>
            <a:r>
              <a:rPr lang="en-US" b="1" dirty="0">
                <a:latin typeface="Sakkal Majalla" pitchFamily="2" charset="-78"/>
                <a:cs typeface="Sakkal Majalla" pitchFamily="2" charset="-78"/>
              </a:rPr>
              <a:t>This is a clinical diagnosis based on subjective and </a:t>
            </a:r>
            <a:r>
              <a:rPr lang="en-US" b="1" dirty="0" smtClean="0">
                <a:latin typeface="Sakkal Majalla" pitchFamily="2" charset="-78"/>
                <a:cs typeface="Sakkal Majalla" pitchFamily="2" charset="-78"/>
              </a:rPr>
              <a:t>objective findings </a:t>
            </a:r>
            <a:r>
              <a:rPr lang="en-US" b="1" dirty="0">
                <a:latin typeface="Sakkal Majalla" pitchFamily="2" charset="-78"/>
                <a:cs typeface="Sakkal Majalla" pitchFamily="2" charset="-78"/>
              </a:rPr>
              <a:t>indicating that the inflammation should resolve </a:t>
            </a:r>
            <a:r>
              <a:rPr lang="en-US" b="1" dirty="0" smtClean="0">
                <a:latin typeface="Sakkal Majalla" pitchFamily="2" charset="-78"/>
                <a:cs typeface="Sakkal Majalla" pitchFamily="2" charset="-78"/>
              </a:rPr>
              <a:t>and the </a:t>
            </a:r>
            <a:r>
              <a:rPr lang="en-US" b="1" dirty="0">
                <a:latin typeface="Sakkal Majalla" pitchFamily="2" charset="-78"/>
                <a:cs typeface="Sakkal Majalla" pitchFamily="2" charset="-78"/>
              </a:rPr>
              <a:t>pulp return to normal</a:t>
            </a:r>
            <a:r>
              <a:rPr lang="en-US" b="1" dirty="0" smtClean="0">
                <a:latin typeface="Sakkal Majalla" pitchFamily="2" charset="-78"/>
                <a:cs typeface="Sakkal Majalla" pitchFamily="2" charset="-78"/>
              </a:rPr>
              <a:t>.</a:t>
            </a:r>
          </a:p>
          <a:p>
            <a:pPr algn="just"/>
            <a:r>
              <a:rPr lang="en-US" b="1" i="1" dirty="0">
                <a:solidFill>
                  <a:srgbClr val="FF0000"/>
                </a:solidFill>
                <a:latin typeface="Sakkal Majalla" pitchFamily="2" charset="-78"/>
                <a:cs typeface="Sakkal Majalla" pitchFamily="2" charset="-78"/>
              </a:rPr>
              <a:t>Irreversible Pulpitis</a:t>
            </a:r>
          </a:p>
          <a:p>
            <a:pPr marL="0" indent="0" algn="just">
              <a:buNone/>
            </a:pPr>
            <a:r>
              <a:rPr lang="en-US" b="1" dirty="0">
                <a:latin typeface="Sakkal Majalla" pitchFamily="2" charset="-78"/>
                <a:cs typeface="Sakkal Majalla" pitchFamily="2" charset="-78"/>
              </a:rPr>
              <a:t>As the disease state of the pulp progresses, the </a:t>
            </a:r>
            <a:r>
              <a:rPr lang="en-US" b="1" dirty="0" smtClean="0">
                <a:latin typeface="Sakkal Majalla" pitchFamily="2" charset="-78"/>
                <a:cs typeface="Sakkal Majalla" pitchFamily="2" charset="-78"/>
              </a:rPr>
              <a:t>inflammatory condition </a:t>
            </a:r>
            <a:r>
              <a:rPr lang="en-US" b="1" dirty="0">
                <a:latin typeface="Sakkal Majalla" pitchFamily="2" charset="-78"/>
                <a:cs typeface="Sakkal Majalla" pitchFamily="2" charset="-78"/>
              </a:rPr>
              <a:t>of the pulp can change to </a:t>
            </a:r>
            <a:r>
              <a:rPr lang="en-US" b="1" i="1" dirty="0">
                <a:latin typeface="Sakkal Majalla" pitchFamily="2" charset="-78"/>
                <a:cs typeface="Sakkal Majalla" pitchFamily="2" charset="-78"/>
              </a:rPr>
              <a:t>irreversible pulpitis. </a:t>
            </a:r>
            <a:r>
              <a:rPr lang="en-US" b="1" dirty="0">
                <a:latin typeface="Sakkal Majalla" pitchFamily="2" charset="-78"/>
                <a:cs typeface="Sakkal Majalla" pitchFamily="2" charset="-78"/>
              </a:rPr>
              <a:t>At </a:t>
            </a:r>
            <a:r>
              <a:rPr lang="en-US" b="1" dirty="0" smtClean="0">
                <a:latin typeface="Sakkal Majalla" pitchFamily="2" charset="-78"/>
                <a:cs typeface="Sakkal Majalla" pitchFamily="2" charset="-78"/>
              </a:rPr>
              <a:t>this stage</a:t>
            </a:r>
            <a:r>
              <a:rPr lang="en-US" b="1" dirty="0">
                <a:latin typeface="Sakkal Majalla" pitchFamily="2" charset="-78"/>
                <a:cs typeface="Sakkal Majalla" pitchFamily="2" charset="-78"/>
              </a:rPr>
              <a:t>, treatment to remove the diseased pulp will be necessary.</a:t>
            </a:r>
            <a:endParaRPr lang="ar-SY" b="1" dirty="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48</a:t>
            </a:fld>
            <a:endParaRPr lang="en-US"/>
          </a:p>
        </p:txBody>
      </p:sp>
    </p:spTree>
    <p:extLst>
      <p:ext uri="{BB962C8B-B14F-4D97-AF65-F5344CB8AC3E}">
        <p14:creationId xmlns:p14="http://schemas.microsoft.com/office/powerpoint/2010/main" val="26505301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457200"/>
            <a:ext cx="7981950" cy="5719763"/>
          </a:xfrm>
        </p:spPr>
        <p:txBody>
          <a:bodyPr>
            <a:normAutofit/>
          </a:bodyPr>
          <a:lstStyle/>
          <a:p>
            <a:r>
              <a:rPr lang="en-US" b="1" i="1" dirty="0">
                <a:solidFill>
                  <a:srgbClr val="FF0000"/>
                </a:solidFill>
                <a:latin typeface="Sakkal Majalla" pitchFamily="2" charset="-78"/>
                <a:cs typeface="Sakkal Majalla" pitchFamily="2" charset="-78"/>
              </a:rPr>
              <a:t>Pulp Necrosis</a:t>
            </a:r>
          </a:p>
          <a:p>
            <a:pPr marL="0" indent="0">
              <a:buNone/>
            </a:pPr>
            <a:r>
              <a:rPr lang="en-US" b="1" dirty="0">
                <a:latin typeface="Sakkal Majalla" pitchFamily="2" charset="-78"/>
                <a:cs typeface="Sakkal Majalla" pitchFamily="2" charset="-78"/>
              </a:rPr>
              <a:t>This is a clinical diagnostic category indicating death of </a:t>
            </a:r>
            <a:r>
              <a:rPr lang="en-US" b="1" dirty="0" smtClean="0">
                <a:latin typeface="Sakkal Majalla" pitchFamily="2" charset="-78"/>
                <a:cs typeface="Sakkal Majalla" pitchFamily="2" charset="-78"/>
              </a:rPr>
              <a:t>the dental </a:t>
            </a:r>
            <a:r>
              <a:rPr lang="en-US" b="1" dirty="0">
                <a:latin typeface="Sakkal Majalla" pitchFamily="2" charset="-78"/>
                <a:cs typeface="Sakkal Majalla" pitchFamily="2" charset="-78"/>
              </a:rPr>
              <a:t>pulp. The pulp is usually nonresponsive to pulp testing</a:t>
            </a:r>
            <a:r>
              <a:rPr lang="en-US" b="1" dirty="0" smtClean="0">
                <a:latin typeface="Sakkal Majalla" pitchFamily="2" charset="-78"/>
                <a:cs typeface="Sakkal Majalla" pitchFamily="2" charset="-78"/>
              </a:rPr>
              <a:t>.</a:t>
            </a:r>
          </a:p>
          <a:p>
            <a:r>
              <a:rPr lang="en-US" b="1" i="1" dirty="0">
                <a:solidFill>
                  <a:srgbClr val="FF0000"/>
                </a:solidFill>
                <a:latin typeface="Sakkal Majalla" pitchFamily="2" charset="-78"/>
                <a:cs typeface="Sakkal Majalla" pitchFamily="2" charset="-78"/>
              </a:rPr>
              <a:t>Previously </a:t>
            </a:r>
            <a:r>
              <a:rPr lang="en-US" b="1" i="1" dirty="0" smtClean="0">
                <a:solidFill>
                  <a:srgbClr val="FF0000"/>
                </a:solidFill>
                <a:latin typeface="Sakkal Majalla" pitchFamily="2" charset="-78"/>
                <a:cs typeface="Sakkal Majalla" pitchFamily="2" charset="-78"/>
              </a:rPr>
              <a:t>Treated</a:t>
            </a:r>
          </a:p>
          <a:p>
            <a:pPr marL="0" indent="0">
              <a:buNone/>
            </a:pPr>
            <a:r>
              <a:rPr lang="en-US" b="1" dirty="0" smtClean="0">
                <a:latin typeface="Sakkal Majalla" pitchFamily="2" charset="-78"/>
                <a:cs typeface="Sakkal Majalla" pitchFamily="2" charset="-78"/>
              </a:rPr>
              <a:t>This </a:t>
            </a:r>
            <a:r>
              <a:rPr lang="en-US" b="1" dirty="0">
                <a:latin typeface="Sakkal Majalla" pitchFamily="2" charset="-78"/>
                <a:cs typeface="Sakkal Majalla" pitchFamily="2" charset="-78"/>
              </a:rPr>
              <a:t>is a clinical diagnostic category indicating that the </a:t>
            </a:r>
            <a:r>
              <a:rPr lang="en-US" b="1" dirty="0" smtClean="0">
                <a:latin typeface="Sakkal Majalla" pitchFamily="2" charset="-78"/>
                <a:cs typeface="Sakkal Majalla" pitchFamily="2" charset="-78"/>
              </a:rPr>
              <a:t>tooth has </a:t>
            </a:r>
            <a:r>
              <a:rPr lang="en-US" b="1" dirty="0">
                <a:latin typeface="Sakkal Majalla" pitchFamily="2" charset="-78"/>
                <a:cs typeface="Sakkal Majalla" pitchFamily="2" charset="-78"/>
              </a:rPr>
              <a:t>been </a:t>
            </a:r>
            <a:r>
              <a:rPr lang="en-US" b="1" dirty="0" err="1">
                <a:latin typeface="Sakkal Majalla" pitchFamily="2" charset="-78"/>
                <a:cs typeface="Sakkal Majalla" pitchFamily="2" charset="-78"/>
              </a:rPr>
              <a:t>endodontically</a:t>
            </a:r>
            <a:r>
              <a:rPr lang="en-US" b="1" dirty="0">
                <a:latin typeface="Sakkal Majalla" pitchFamily="2" charset="-78"/>
                <a:cs typeface="Sakkal Majalla" pitchFamily="2" charset="-78"/>
              </a:rPr>
              <a:t> treated and the canals are </a:t>
            </a:r>
            <a:r>
              <a:rPr lang="en-US" b="1" dirty="0" err="1" smtClean="0">
                <a:latin typeface="Sakkal Majalla" pitchFamily="2" charset="-78"/>
                <a:cs typeface="Sakkal Majalla" pitchFamily="2" charset="-78"/>
              </a:rPr>
              <a:t>obturated</a:t>
            </a:r>
            <a:r>
              <a:rPr lang="en-US" b="1" dirty="0">
                <a:latin typeface="Sakkal Majalla" pitchFamily="2" charset="-78"/>
                <a:cs typeface="Sakkal Majalla" pitchFamily="2" charset="-78"/>
              </a:rPr>
              <a:t> </a:t>
            </a:r>
            <a:r>
              <a:rPr lang="en-US" b="1" dirty="0" smtClean="0">
                <a:latin typeface="Sakkal Majalla" pitchFamily="2" charset="-78"/>
                <a:cs typeface="Sakkal Majalla" pitchFamily="2" charset="-78"/>
              </a:rPr>
              <a:t>with </a:t>
            </a:r>
            <a:r>
              <a:rPr lang="en-US" b="1" dirty="0">
                <a:latin typeface="Sakkal Majalla" pitchFamily="2" charset="-78"/>
                <a:cs typeface="Sakkal Majalla" pitchFamily="2" charset="-78"/>
              </a:rPr>
              <a:t>various filling materials other than </a:t>
            </a:r>
            <a:r>
              <a:rPr lang="en-US" b="1" dirty="0" err="1">
                <a:latin typeface="Sakkal Majalla" pitchFamily="2" charset="-78"/>
                <a:cs typeface="Sakkal Majalla" pitchFamily="2" charset="-78"/>
              </a:rPr>
              <a:t>intracanal</a:t>
            </a:r>
            <a:r>
              <a:rPr lang="en-US" b="1" dirty="0">
                <a:latin typeface="Sakkal Majalla" pitchFamily="2" charset="-78"/>
                <a:cs typeface="Sakkal Majalla" pitchFamily="2" charset="-78"/>
              </a:rPr>
              <a:t> medicaments</a:t>
            </a:r>
            <a:r>
              <a:rPr lang="en-US" b="1" dirty="0" smtClean="0">
                <a:latin typeface="Sakkal Majalla" pitchFamily="2" charset="-78"/>
                <a:cs typeface="Sakkal Majalla" pitchFamily="2" charset="-78"/>
              </a:rPr>
              <a:t>.</a:t>
            </a:r>
          </a:p>
          <a:p>
            <a:r>
              <a:rPr lang="en-US" b="1" i="1" dirty="0">
                <a:solidFill>
                  <a:srgbClr val="FF0000"/>
                </a:solidFill>
                <a:latin typeface="Sakkal Majalla" pitchFamily="2" charset="-78"/>
                <a:cs typeface="Sakkal Majalla" pitchFamily="2" charset="-78"/>
              </a:rPr>
              <a:t>Previously Initiated Therapy</a:t>
            </a:r>
          </a:p>
          <a:p>
            <a:pPr marL="0" indent="0">
              <a:buNone/>
            </a:pPr>
            <a:r>
              <a:rPr lang="en-US" b="1" dirty="0">
                <a:latin typeface="Sakkal Majalla" pitchFamily="2" charset="-78"/>
                <a:cs typeface="Sakkal Majalla" pitchFamily="2" charset="-78"/>
              </a:rPr>
              <a:t>This is a clinical diagnostic category indicating that the </a:t>
            </a:r>
            <a:r>
              <a:rPr lang="en-US" b="1" dirty="0" smtClean="0">
                <a:latin typeface="Sakkal Majalla" pitchFamily="2" charset="-78"/>
                <a:cs typeface="Sakkal Majalla" pitchFamily="2" charset="-78"/>
              </a:rPr>
              <a:t>tooth has </a:t>
            </a:r>
            <a:r>
              <a:rPr lang="en-US" b="1" dirty="0">
                <a:latin typeface="Sakkal Majalla" pitchFamily="2" charset="-78"/>
                <a:cs typeface="Sakkal Majalla" pitchFamily="2" charset="-78"/>
              </a:rPr>
              <a:t>been previously treated by partial endodontic therapy (e.g</a:t>
            </a:r>
            <a:r>
              <a:rPr lang="en-US" b="1" dirty="0" smtClean="0">
                <a:latin typeface="Sakkal Majalla" pitchFamily="2" charset="-78"/>
                <a:cs typeface="Sakkal Majalla" pitchFamily="2" charset="-78"/>
              </a:rPr>
              <a:t>., </a:t>
            </a:r>
            <a:r>
              <a:rPr lang="en-US" b="1" dirty="0" err="1" smtClean="0">
                <a:latin typeface="Sakkal Majalla" pitchFamily="2" charset="-78"/>
                <a:cs typeface="Sakkal Majalla" pitchFamily="2" charset="-78"/>
              </a:rPr>
              <a:t>pulpotomy</a:t>
            </a:r>
            <a:r>
              <a:rPr lang="en-US" b="1" dirty="0">
                <a:latin typeface="Sakkal Majalla" pitchFamily="2" charset="-78"/>
                <a:cs typeface="Sakkal Majalla" pitchFamily="2" charset="-78"/>
              </a:rPr>
              <a:t>, </a:t>
            </a:r>
            <a:r>
              <a:rPr lang="en-US" b="1" dirty="0" err="1">
                <a:latin typeface="Sakkal Majalla" pitchFamily="2" charset="-78"/>
                <a:cs typeface="Sakkal Majalla" pitchFamily="2" charset="-78"/>
              </a:rPr>
              <a:t>pulpectomy</a:t>
            </a:r>
            <a:r>
              <a:rPr lang="en-US" b="1" dirty="0">
                <a:latin typeface="Sakkal Majalla" pitchFamily="2" charset="-78"/>
                <a:cs typeface="Sakkal Majalla" pitchFamily="2" charset="-78"/>
              </a:rPr>
              <a:t>).</a:t>
            </a:r>
            <a:endParaRPr lang="ar-SY" b="1" dirty="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49</a:t>
            </a:fld>
            <a:endParaRPr lang="en-US"/>
          </a:p>
        </p:txBody>
      </p:sp>
    </p:spTree>
    <p:extLst>
      <p:ext uri="{BB962C8B-B14F-4D97-AF65-F5344CB8AC3E}">
        <p14:creationId xmlns:p14="http://schemas.microsoft.com/office/powerpoint/2010/main" val="3296840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52400" y="381001"/>
            <a:ext cx="5010150" cy="2209800"/>
          </a:xfrm>
        </p:spPr>
        <p:txBody>
          <a:bodyPr/>
          <a:lstStyle/>
          <a:p>
            <a:pPr marL="0" indent="0" algn="just">
              <a:buNone/>
            </a:pPr>
            <a:r>
              <a:rPr lang="en-US" b="1" dirty="0">
                <a:solidFill>
                  <a:srgbClr val="FF0000"/>
                </a:solidFill>
                <a:latin typeface="Sakkal Majalla" pitchFamily="2" charset="-78"/>
                <a:cs typeface="Sakkal Majalla" pitchFamily="2" charset="-78"/>
              </a:rPr>
              <a:t>enamel hypoplasia</a:t>
            </a:r>
            <a:r>
              <a:rPr lang="en-US" b="1" dirty="0">
                <a:latin typeface="Sakkal Majalla" pitchFamily="2" charset="-78"/>
                <a:cs typeface="Sakkal Majalla" pitchFamily="2" charset="-78"/>
              </a:rPr>
              <a:t>: underdevelopment of the enamel tissue</a:t>
            </a:r>
            <a:r>
              <a:rPr lang="en-US" b="1" dirty="0" smtClean="0">
                <a:latin typeface="Sakkal Majalla" pitchFamily="2" charset="-78"/>
                <a:cs typeface="Sakkal Majalla" pitchFamily="2" charset="-78"/>
              </a:rPr>
              <a:t>..</a:t>
            </a:r>
            <a:endParaRPr lang="en-US" b="1" dirty="0">
              <a:latin typeface="Sakkal Majalla" pitchFamily="2" charset="-78"/>
              <a:cs typeface="Sakkal Majalla" pitchFamily="2" charset="-78"/>
            </a:endParaRPr>
          </a:p>
          <a:p>
            <a:pPr marL="0" indent="0" algn="just">
              <a:buNone/>
            </a:pPr>
            <a:r>
              <a:rPr lang="en-US" b="1" dirty="0" err="1">
                <a:solidFill>
                  <a:srgbClr val="FF0000"/>
                </a:solidFill>
                <a:latin typeface="Sakkal Majalla" pitchFamily="2" charset="-78"/>
                <a:cs typeface="Sakkal Majalla" pitchFamily="2" charset="-78"/>
              </a:rPr>
              <a:t>amelogenesis</a:t>
            </a:r>
            <a:r>
              <a:rPr lang="en-US" b="1" dirty="0">
                <a:solidFill>
                  <a:srgbClr val="FF0000"/>
                </a:solidFill>
                <a:latin typeface="Sakkal Majalla" pitchFamily="2" charset="-78"/>
                <a:cs typeface="Sakkal Majalla" pitchFamily="2" charset="-78"/>
              </a:rPr>
              <a:t> </a:t>
            </a:r>
            <a:r>
              <a:rPr lang="en-US" b="1" dirty="0" err="1">
                <a:solidFill>
                  <a:srgbClr val="FF0000"/>
                </a:solidFill>
                <a:latin typeface="Sakkal Majalla" pitchFamily="2" charset="-78"/>
                <a:cs typeface="Sakkal Majalla" pitchFamily="2" charset="-78"/>
              </a:rPr>
              <a:t>imperfecta</a:t>
            </a:r>
            <a:r>
              <a:rPr lang="en-US" b="1" dirty="0">
                <a:solidFill>
                  <a:srgbClr val="FF0000"/>
                </a:solidFill>
                <a:latin typeface="Sakkal Majalla" pitchFamily="2" charset="-78"/>
                <a:cs typeface="Sakkal Majalla" pitchFamily="2" charset="-78"/>
              </a:rPr>
              <a:t> </a:t>
            </a:r>
            <a:r>
              <a:rPr lang="en-US" b="1" dirty="0">
                <a:latin typeface="Sakkal Majalla" pitchFamily="2" charset="-78"/>
                <a:cs typeface="Sakkal Majalla" pitchFamily="2" charset="-78"/>
              </a:rPr>
              <a:t>: incomplete or improper development of the enamel tissue</a:t>
            </a:r>
            <a:r>
              <a:rPr lang="en-US" b="1" dirty="0" smtClean="0">
                <a:latin typeface="Sakkal Majalla" pitchFamily="2" charset="-78"/>
                <a:cs typeface="Sakkal Majalla" pitchFamily="2" charset="-78"/>
              </a:rPr>
              <a:t>.</a:t>
            </a:r>
          </a:p>
          <a:p>
            <a:endParaRPr lang="ar-SY" dirty="0"/>
          </a:p>
        </p:txBody>
      </p:sp>
      <p:pic>
        <p:nvPicPr>
          <p:cNvPr id="4" name="Picture 2" descr="C:\Users\Techno.Home\Desktop\3-s2.0-B9780128012383641387-f64138-04-9780128012383 (1).jpg"/>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r="50000"/>
          <a:stretch/>
        </p:blipFill>
        <p:spPr bwMode="auto">
          <a:xfrm>
            <a:off x="5943600" y="228600"/>
            <a:ext cx="2745288" cy="18126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Techno.Home\Desktop\13023_2018_887_Fig1_HTML.png"/>
          <p:cNvPicPr>
            <a:picLocks noChangeAspect="1" noChangeArrowheads="1"/>
          </p:cNvPicPr>
          <p:nvPr/>
        </p:nvPicPr>
        <p:blipFill rotWithShape="1">
          <a:blip r:embed="rId3">
            <a:extLst>
              <a:ext uri="{28A0092B-C50C-407E-A947-70E740481C1C}">
                <a14:useLocalDpi xmlns:a14="http://schemas.microsoft.com/office/drawing/2010/main" val="0"/>
              </a:ext>
            </a:extLst>
          </a:blip>
          <a:srcRect l="8577" b="50000"/>
          <a:stretch/>
        </p:blipFill>
        <p:spPr bwMode="auto">
          <a:xfrm>
            <a:off x="5878534" y="2590800"/>
            <a:ext cx="2799203" cy="16001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Techno.Home\Desktop\Anterior-crossbi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4135" y="4571575"/>
            <a:ext cx="3048000" cy="2200016"/>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228600" y="5410200"/>
            <a:ext cx="5152118" cy="954107"/>
          </a:xfrm>
          <a:prstGeom prst="rect">
            <a:avLst/>
          </a:prstGeom>
        </p:spPr>
        <p:txBody>
          <a:bodyPr wrap="square">
            <a:spAutoFit/>
          </a:bodyPr>
          <a:lstStyle/>
          <a:p>
            <a:pPr algn="just"/>
            <a:r>
              <a:rPr lang="en-US" sz="2800" b="1" dirty="0">
                <a:solidFill>
                  <a:srgbClr val="FF0000"/>
                </a:solidFill>
                <a:latin typeface="Sakkal Majalla" pitchFamily="2" charset="-78"/>
                <a:cs typeface="Sakkal Majalla" pitchFamily="2" charset="-78"/>
              </a:rPr>
              <a:t>aplasia</a:t>
            </a:r>
            <a:r>
              <a:rPr lang="en-US" sz="2800" b="1" dirty="0">
                <a:latin typeface="Sakkal Majalla" pitchFamily="2" charset="-78"/>
                <a:cs typeface="Sakkal Majalla" pitchFamily="2" charset="-78"/>
              </a:rPr>
              <a:t> :failure of an organ or body part to develop.</a:t>
            </a:r>
          </a:p>
        </p:txBody>
      </p:sp>
      <p:sp>
        <p:nvSpPr>
          <p:cNvPr id="6" name="مستطيل 5"/>
          <p:cNvSpPr/>
          <p:nvPr/>
        </p:nvSpPr>
        <p:spPr>
          <a:xfrm>
            <a:off x="228599" y="2884503"/>
            <a:ext cx="4862059" cy="1384995"/>
          </a:xfrm>
          <a:prstGeom prst="rect">
            <a:avLst/>
          </a:prstGeom>
        </p:spPr>
        <p:txBody>
          <a:bodyPr wrap="square">
            <a:spAutoFit/>
          </a:bodyPr>
          <a:lstStyle/>
          <a:p>
            <a:pPr algn="just"/>
            <a:r>
              <a:rPr lang="en-US" sz="2800" b="1" dirty="0" err="1">
                <a:solidFill>
                  <a:srgbClr val="FF0000"/>
                </a:solidFill>
                <a:latin typeface="Sakkal Majalla" pitchFamily="2" charset="-78"/>
                <a:cs typeface="Sakkal Majalla" pitchFamily="2" charset="-78"/>
              </a:rPr>
              <a:t>dentinogenesis</a:t>
            </a:r>
            <a:r>
              <a:rPr lang="en-US" sz="2800" b="1" dirty="0">
                <a:solidFill>
                  <a:srgbClr val="FF0000"/>
                </a:solidFill>
                <a:latin typeface="Sakkal Majalla" pitchFamily="2" charset="-78"/>
                <a:cs typeface="Sakkal Majalla" pitchFamily="2" charset="-78"/>
              </a:rPr>
              <a:t> </a:t>
            </a:r>
            <a:r>
              <a:rPr lang="en-US" sz="2800" b="1" dirty="0" err="1">
                <a:solidFill>
                  <a:srgbClr val="FF0000"/>
                </a:solidFill>
                <a:latin typeface="Sakkal Majalla" pitchFamily="2" charset="-78"/>
                <a:cs typeface="Sakkal Majalla" pitchFamily="2" charset="-78"/>
              </a:rPr>
              <a:t>imperfecta</a:t>
            </a:r>
            <a:r>
              <a:rPr lang="en-US" sz="2800" b="1" dirty="0">
                <a:solidFill>
                  <a:srgbClr val="FF0000"/>
                </a:solidFill>
                <a:latin typeface="Sakkal Majalla" pitchFamily="2" charset="-78"/>
                <a:cs typeface="Sakkal Majalla" pitchFamily="2" charset="-78"/>
              </a:rPr>
              <a:t>: </a:t>
            </a:r>
            <a:r>
              <a:rPr lang="en-US" sz="2800" b="1" dirty="0">
                <a:latin typeface="Sakkal Majalla" pitchFamily="2" charset="-78"/>
                <a:cs typeface="Sakkal Majalla" pitchFamily="2" charset="-78"/>
              </a:rPr>
              <a:t>incomplete or improper development of dentin tissue</a:t>
            </a:r>
          </a:p>
        </p:txBody>
      </p:sp>
      <p:sp>
        <p:nvSpPr>
          <p:cNvPr id="7" name="عنصر نائب لرقم الشريحة 6"/>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3654121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04800" y="457200"/>
            <a:ext cx="8382000" cy="5719763"/>
          </a:xfrm>
        </p:spPr>
        <p:txBody>
          <a:bodyPr>
            <a:normAutofit fontScale="92500" lnSpcReduction="20000"/>
          </a:bodyPr>
          <a:lstStyle/>
          <a:p>
            <a:pPr algn="just"/>
            <a:r>
              <a:rPr lang="en-US" sz="4300" b="1" dirty="0">
                <a:solidFill>
                  <a:srgbClr val="00B050"/>
                </a:solidFill>
                <a:latin typeface="Sakkal Majalla" pitchFamily="2" charset="-78"/>
                <a:cs typeface="Sakkal Majalla" pitchFamily="2" charset="-78"/>
              </a:rPr>
              <a:t>Apical (</a:t>
            </a:r>
            <a:r>
              <a:rPr lang="en-US" sz="4300" b="1" dirty="0" err="1">
                <a:solidFill>
                  <a:srgbClr val="00B050"/>
                </a:solidFill>
                <a:latin typeface="Sakkal Majalla" pitchFamily="2" charset="-78"/>
                <a:cs typeface="Sakkal Majalla" pitchFamily="2" charset="-78"/>
              </a:rPr>
              <a:t>Periapical</a:t>
            </a:r>
            <a:r>
              <a:rPr lang="en-US" sz="4300" b="1" dirty="0">
                <a:solidFill>
                  <a:srgbClr val="00B050"/>
                </a:solidFill>
                <a:latin typeface="Sakkal Majalla" pitchFamily="2" charset="-78"/>
                <a:cs typeface="Sakkal Majalla" pitchFamily="2" charset="-78"/>
              </a:rPr>
              <a:t>) Disease</a:t>
            </a:r>
          </a:p>
          <a:p>
            <a:pPr algn="just"/>
            <a:r>
              <a:rPr lang="en-US" b="1" i="1" dirty="0">
                <a:solidFill>
                  <a:srgbClr val="FF0000"/>
                </a:solidFill>
                <a:latin typeface="Sakkal Majalla" pitchFamily="2" charset="-78"/>
                <a:cs typeface="Sakkal Majalla" pitchFamily="2" charset="-78"/>
              </a:rPr>
              <a:t>Normal Apical </a:t>
            </a:r>
            <a:r>
              <a:rPr lang="en-US" b="1" i="1" dirty="0" smtClean="0">
                <a:solidFill>
                  <a:srgbClr val="FF0000"/>
                </a:solidFill>
                <a:latin typeface="Sakkal Majalla" pitchFamily="2" charset="-78"/>
                <a:cs typeface="Sakkal Majalla" pitchFamily="2" charset="-78"/>
              </a:rPr>
              <a:t>Tissues:</a:t>
            </a:r>
          </a:p>
          <a:p>
            <a:pPr marL="0" indent="0" algn="just">
              <a:buNone/>
            </a:pPr>
            <a:r>
              <a:rPr lang="en-US" b="1" dirty="0">
                <a:latin typeface="Sakkal Majalla" pitchFamily="2" charset="-78"/>
                <a:cs typeface="Sakkal Majalla" pitchFamily="2" charset="-78"/>
              </a:rPr>
              <a:t>In this category </a:t>
            </a:r>
            <a:r>
              <a:rPr lang="en-US" b="1" dirty="0" smtClean="0">
                <a:latin typeface="Sakkal Majalla" pitchFamily="2" charset="-78"/>
                <a:cs typeface="Sakkal Majalla" pitchFamily="2" charset="-78"/>
              </a:rPr>
              <a:t>the patient </a:t>
            </a:r>
            <a:r>
              <a:rPr lang="en-US" b="1" dirty="0">
                <a:latin typeface="Sakkal Majalla" pitchFamily="2" charset="-78"/>
                <a:cs typeface="Sakkal Majalla" pitchFamily="2" charset="-78"/>
              </a:rPr>
              <a:t>is asymptomatic and the </a:t>
            </a:r>
            <a:r>
              <a:rPr lang="en-US" b="1" dirty="0" smtClean="0">
                <a:latin typeface="Sakkal Majalla" pitchFamily="2" charset="-78"/>
                <a:cs typeface="Sakkal Majalla" pitchFamily="2" charset="-78"/>
              </a:rPr>
              <a:t>tooth responds </a:t>
            </a:r>
            <a:r>
              <a:rPr lang="en-US" b="1" dirty="0">
                <a:latin typeface="Sakkal Majalla" pitchFamily="2" charset="-78"/>
                <a:cs typeface="Sakkal Majalla" pitchFamily="2" charset="-78"/>
              </a:rPr>
              <a:t>normally </a:t>
            </a:r>
            <a:r>
              <a:rPr lang="en-US" b="1" dirty="0" smtClean="0">
                <a:latin typeface="Sakkal Majalla" pitchFamily="2" charset="-78"/>
                <a:cs typeface="Sakkal Majalla" pitchFamily="2" charset="-78"/>
              </a:rPr>
              <a:t>to percussion </a:t>
            </a:r>
            <a:r>
              <a:rPr lang="en-US" b="1" dirty="0">
                <a:latin typeface="Sakkal Majalla" pitchFamily="2" charset="-78"/>
                <a:cs typeface="Sakkal Majalla" pitchFamily="2" charset="-78"/>
              </a:rPr>
              <a:t>and palpation testing. </a:t>
            </a:r>
          </a:p>
          <a:p>
            <a:pPr algn="just"/>
            <a:r>
              <a:rPr lang="en-US" b="1" i="1" dirty="0">
                <a:solidFill>
                  <a:srgbClr val="FF0000"/>
                </a:solidFill>
                <a:latin typeface="Sakkal Majalla" pitchFamily="2" charset="-78"/>
                <a:cs typeface="Sakkal Majalla" pitchFamily="2" charset="-78"/>
              </a:rPr>
              <a:t>Periodontitis</a:t>
            </a:r>
          </a:p>
          <a:p>
            <a:pPr marL="0" indent="0" algn="just">
              <a:buNone/>
            </a:pPr>
            <a:r>
              <a:rPr lang="en-US" b="1" dirty="0">
                <a:latin typeface="Sakkal Majalla" pitchFamily="2" charset="-78"/>
                <a:cs typeface="Sakkal Majalla" pitchFamily="2" charset="-78"/>
              </a:rPr>
              <a:t>This classification refers to an inflammation of the </a:t>
            </a:r>
            <a:r>
              <a:rPr lang="en-US" b="1" dirty="0" err="1">
                <a:latin typeface="Sakkal Majalla" pitchFamily="2" charset="-78"/>
                <a:cs typeface="Sakkal Majalla" pitchFamily="2" charset="-78"/>
              </a:rPr>
              <a:t>periodontium</a:t>
            </a:r>
            <a:r>
              <a:rPr lang="en-US" b="1" dirty="0" smtClean="0">
                <a:latin typeface="Sakkal Majalla" pitchFamily="2" charset="-78"/>
                <a:cs typeface="Sakkal Majalla" pitchFamily="2" charset="-78"/>
              </a:rPr>
              <a:t>.  </a:t>
            </a:r>
            <a:r>
              <a:rPr lang="en-US" b="1" dirty="0">
                <a:latin typeface="Sakkal Majalla" pitchFamily="2" charset="-78"/>
                <a:cs typeface="Sakkal Majalla" pitchFamily="2" charset="-78"/>
              </a:rPr>
              <a:t>When located in the </a:t>
            </a:r>
            <a:r>
              <a:rPr lang="en-US" b="1" dirty="0" err="1">
                <a:latin typeface="Sakkal Majalla" pitchFamily="2" charset="-78"/>
                <a:cs typeface="Sakkal Majalla" pitchFamily="2" charset="-78"/>
              </a:rPr>
              <a:t>periapical</a:t>
            </a:r>
            <a:r>
              <a:rPr lang="en-US" b="1" dirty="0">
                <a:latin typeface="Sakkal Majalla" pitchFamily="2" charset="-78"/>
                <a:cs typeface="Sakkal Majalla" pitchFamily="2" charset="-78"/>
              </a:rPr>
              <a:t> tissues it is referred </a:t>
            </a:r>
            <a:r>
              <a:rPr lang="en-US" b="1" dirty="0" smtClean="0">
                <a:latin typeface="Sakkal Majalla" pitchFamily="2" charset="-78"/>
                <a:cs typeface="Sakkal Majalla" pitchFamily="2" charset="-78"/>
              </a:rPr>
              <a:t>to as </a:t>
            </a:r>
            <a:r>
              <a:rPr lang="en-US" b="1" dirty="0">
                <a:latin typeface="Sakkal Majalla" pitchFamily="2" charset="-78"/>
                <a:cs typeface="Sakkal Majalla" pitchFamily="2" charset="-78"/>
              </a:rPr>
              <a:t>apical periodontitis</a:t>
            </a:r>
            <a:r>
              <a:rPr lang="en-US" b="1" dirty="0" smtClean="0">
                <a:latin typeface="Sakkal Majalla" pitchFamily="2" charset="-78"/>
                <a:cs typeface="Sakkal Majalla" pitchFamily="2" charset="-78"/>
              </a:rPr>
              <a:t>.</a:t>
            </a:r>
          </a:p>
          <a:p>
            <a:pPr algn="just"/>
            <a:r>
              <a:rPr lang="en-US" b="1" i="1" dirty="0">
                <a:solidFill>
                  <a:srgbClr val="FF0000"/>
                </a:solidFill>
                <a:latin typeface="Sakkal Majalla" pitchFamily="2" charset="-78"/>
                <a:cs typeface="Sakkal Majalla" pitchFamily="2" charset="-78"/>
              </a:rPr>
              <a:t>Acute Apical </a:t>
            </a:r>
            <a:r>
              <a:rPr lang="en-US" b="1" i="1" dirty="0" smtClean="0">
                <a:solidFill>
                  <a:srgbClr val="FF0000"/>
                </a:solidFill>
                <a:latin typeface="Sakkal Majalla" pitchFamily="2" charset="-78"/>
                <a:cs typeface="Sakkal Majalla" pitchFamily="2" charset="-78"/>
              </a:rPr>
              <a:t>Abscess </a:t>
            </a:r>
          </a:p>
          <a:p>
            <a:pPr marL="0" indent="0" algn="just">
              <a:buNone/>
            </a:pPr>
            <a:r>
              <a:rPr lang="en-US" b="1" dirty="0" smtClean="0">
                <a:latin typeface="Sakkal Majalla" pitchFamily="2" charset="-78"/>
                <a:cs typeface="Sakkal Majalla" pitchFamily="2" charset="-78"/>
              </a:rPr>
              <a:t>This </a:t>
            </a:r>
            <a:r>
              <a:rPr lang="en-US" b="1" dirty="0">
                <a:latin typeface="Sakkal Majalla" pitchFamily="2" charset="-78"/>
                <a:cs typeface="Sakkal Majalla" pitchFamily="2" charset="-78"/>
              </a:rPr>
              <a:t>condition is defined as an inflammatory reaction to </a:t>
            </a:r>
            <a:r>
              <a:rPr lang="en-US" b="1" dirty="0" smtClean="0">
                <a:latin typeface="Sakkal Majalla" pitchFamily="2" charset="-78"/>
                <a:cs typeface="Sakkal Majalla" pitchFamily="2" charset="-78"/>
              </a:rPr>
              <a:t>pulpal infection </a:t>
            </a:r>
            <a:r>
              <a:rPr lang="en-US" b="1" dirty="0">
                <a:latin typeface="Sakkal Majalla" pitchFamily="2" charset="-78"/>
                <a:cs typeface="Sakkal Majalla" pitchFamily="2" charset="-78"/>
              </a:rPr>
              <a:t>and necrosis characterized by </a:t>
            </a:r>
            <a:r>
              <a:rPr lang="en-US" b="1" i="1" dirty="0">
                <a:latin typeface="Sakkal Majalla" pitchFamily="2" charset="-78"/>
                <a:cs typeface="Sakkal Majalla" pitchFamily="2" charset="-78"/>
              </a:rPr>
              <a:t>rapid onset</a:t>
            </a:r>
            <a:r>
              <a:rPr lang="en-US" b="1" dirty="0">
                <a:latin typeface="Sakkal Majalla" pitchFamily="2" charset="-78"/>
                <a:cs typeface="Sakkal Majalla" pitchFamily="2" charset="-78"/>
              </a:rPr>
              <a:t>, </a:t>
            </a:r>
            <a:r>
              <a:rPr lang="en-US" b="1" dirty="0" smtClean="0">
                <a:latin typeface="Sakkal Majalla" pitchFamily="2" charset="-78"/>
                <a:cs typeface="Sakkal Majalla" pitchFamily="2" charset="-78"/>
              </a:rPr>
              <a:t>spontaneous pain</a:t>
            </a:r>
            <a:r>
              <a:rPr lang="en-US" b="1" dirty="0">
                <a:latin typeface="Sakkal Majalla" pitchFamily="2" charset="-78"/>
                <a:cs typeface="Sakkal Majalla" pitchFamily="2" charset="-78"/>
              </a:rPr>
              <a:t>, tenderness of the tooth to pressure, pus </a:t>
            </a:r>
            <a:r>
              <a:rPr lang="en-US" b="1" dirty="0" smtClean="0">
                <a:latin typeface="Sakkal Majalla" pitchFamily="2" charset="-78"/>
                <a:cs typeface="Sakkal Majalla" pitchFamily="2" charset="-78"/>
              </a:rPr>
              <a:t>formation, and </a:t>
            </a:r>
            <a:r>
              <a:rPr lang="en-US" b="1" dirty="0">
                <a:latin typeface="Sakkal Majalla" pitchFamily="2" charset="-78"/>
                <a:cs typeface="Sakkal Majalla" pitchFamily="2" charset="-78"/>
              </a:rPr>
              <a:t>swelling of associated tissues</a:t>
            </a:r>
            <a:r>
              <a:rPr lang="en-US" b="1" dirty="0" smtClean="0">
                <a:latin typeface="Sakkal Majalla" pitchFamily="2" charset="-78"/>
                <a:cs typeface="Sakkal Majalla" pitchFamily="2" charset="-78"/>
              </a:rPr>
              <a:t>.</a:t>
            </a:r>
          </a:p>
          <a:p>
            <a:r>
              <a:rPr lang="en-US" b="1" i="1" dirty="0">
                <a:solidFill>
                  <a:srgbClr val="FF0000"/>
                </a:solidFill>
                <a:latin typeface="Sakkal Majalla" pitchFamily="2" charset="-78"/>
                <a:cs typeface="Sakkal Majalla" pitchFamily="2" charset="-78"/>
              </a:rPr>
              <a:t>Chronic Apical Abscess</a:t>
            </a:r>
          </a:p>
          <a:p>
            <a:pPr marL="0" indent="0">
              <a:buNone/>
            </a:pPr>
            <a:r>
              <a:rPr lang="en-US" b="1" dirty="0">
                <a:latin typeface="Sakkal Majalla" pitchFamily="2" charset="-78"/>
                <a:cs typeface="Sakkal Majalla" pitchFamily="2" charset="-78"/>
              </a:rPr>
              <a:t>This condition is defined as an inflammatory reaction to pulpal infection and necrosis characterized by gradual onset, little or no discomfort, and the intermittent discharge of pus through an associated sinus tract</a:t>
            </a:r>
            <a:endParaRPr lang="ar-SY" b="1" dirty="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50</a:t>
            </a:fld>
            <a:endParaRPr lang="en-US"/>
          </a:p>
        </p:txBody>
      </p:sp>
    </p:spTree>
    <p:extLst>
      <p:ext uri="{BB962C8B-B14F-4D97-AF65-F5344CB8AC3E}">
        <p14:creationId xmlns:p14="http://schemas.microsoft.com/office/powerpoint/2010/main" val="20623867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09600" y="838200"/>
            <a:ext cx="7886700" cy="4351338"/>
          </a:xfrm>
        </p:spPr>
        <p:txBody>
          <a:bodyPr>
            <a:normAutofit/>
          </a:bodyPr>
          <a:lstStyle/>
          <a:p>
            <a:pPr algn="just"/>
            <a:r>
              <a:rPr lang="en-US" b="1" dirty="0">
                <a:solidFill>
                  <a:srgbClr val="FF0000"/>
                </a:solidFill>
                <a:latin typeface="Sakkal Majalla" pitchFamily="2" charset="-78"/>
                <a:cs typeface="Sakkal Majalla" pitchFamily="2" charset="-78"/>
              </a:rPr>
              <a:t>REFERRED PAIN</a:t>
            </a:r>
          </a:p>
          <a:p>
            <a:pPr marL="0" indent="0" algn="just">
              <a:buNone/>
            </a:pPr>
            <a:r>
              <a:rPr lang="en-US" b="1" dirty="0">
                <a:latin typeface="Sakkal Majalla" pitchFamily="2" charset="-78"/>
                <a:cs typeface="Sakkal Majalla" pitchFamily="2" charset="-78"/>
              </a:rPr>
              <a:t>The perception of pain in one part of the body that is </a:t>
            </a:r>
            <a:r>
              <a:rPr lang="en-US" b="1" dirty="0" smtClean="0">
                <a:latin typeface="Sakkal Majalla" pitchFamily="2" charset="-78"/>
                <a:cs typeface="Sakkal Majalla" pitchFamily="2" charset="-78"/>
              </a:rPr>
              <a:t>distant from </a:t>
            </a:r>
            <a:r>
              <a:rPr lang="en-US" b="1" dirty="0">
                <a:latin typeface="Sakkal Majalla" pitchFamily="2" charset="-78"/>
                <a:cs typeface="Sakkal Majalla" pitchFamily="2" charset="-78"/>
              </a:rPr>
              <a:t>the actual source of the pain is known as </a:t>
            </a:r>
            <a:r>
              <a:rPr lang="en-US" b="1" i="1" dirty="0">
                <a:latin typeface="Sakkal Majalla" pitchFamily="2" charset="-78"/>
                <a:cs typeface="Sakkal Majalla" pitchFamily="2" charset="-78"/>
              </a:rPr>
              <a:t>referred </a:t>
            </a:r>
            <a:r>
              <a:rPr lang="en-US" b="1" i="1" dirty="0" smtClean="0">
                <a:latin typeface="Sakkal Majalla" pitchFamily="2" charset="-78"/>
                <a:cs typeface="Sakkal Majalla" pitchFamily="2" charset="-78"/>
              </a:rPr>
              <a:t>pain</a:t>
            </a:r>
            <a:r>
              <a:rPr lang="en-US" b="1" dirty="0" smtClean="0">
                <a:latin typeface="Sakkal Majalla" pitchFamily="2" charset="-78"/>
                <a:cs typeface="Sakkal Majalla" pitchFamily="2" charset="-78"/>
              </a:rPr>
              <a:t>. Whereas </a:t>
            </a:r>
            <a:r>
              <a:rPr lang="en-US" b="1" dirty="0">
                <a:latin typeface="Sakkal Majalla" pitchFamily="2" charset="-78"/>
                <a:cs typeface="Sakkal Majalla" pitchFamily="2" charset="-78"/>
              </a:rPr>
              <a:t>pain of </a:t>
            </a:r>
            <a:r>
              <a:rPr lang="en-US" b="1" dirty="0" err="1">
                <a:latin typeface="Sakkal Majalla" pitchFamily="2" charset="-78"/>
                <a:cs typeface="Sakkal Majalla" pitchFamily="2" charset="-78"/>
              </a:rPr>
              <a:t>nonodontogenic</a:t>
            </a:r>
            <a:r>
              <a:rPr lang="en-US" b="1" dirty="0">
                <a:latin typeface="Sakkal Majalla" pitchFamily="2" charset="-78"/>
                <a:cs typeface="Sakkal Majalla" pitchFamily="2" charset="-78"/>
              </a:rPr>
              <a:t> origin can refer pain to </a:t>
            </a:r>
            <a:r>
              <a:rPr lang="en-US" b="1" dirty="0" smtClean="0">
                <a:latin typeface="Sakkal Majalla" pitchFamily="2" charset="-78"/>
                <a:cs typeface="Sakkal Majalla" pitchFamily="2" charset="-78"/>
              </a:rPr>
              <a:t>the teeth</a:t>
            </a:r>
            <a:r>
              <a:rPr lang="en-US" b="1" dirty="0">
                <a:latin typeface="Sakkal Majalla" pitchFamily="2" charset="-78"/>
                <a:cs typeface="Sakkal Majalla" pitchFamily="2" charset="-78"/>
              </a:rPr>
              <a:t>, teeth may also refer pain to other teeth as well as to </a:t>
            </a:r>
            <a:r>
              <a:rPr lang="en-US" b="1" dirty="0" smtClean="0">
                <a:latin typeface="Sakkal Majalla" pitchFamily="2" charset="-78"/>
                <a:cs typeface="Sakkal Majalla" pitchFamily="2" charset="-78"/>
              </a:rPr>
              <a:t>other anatomic </a:t>
            </a:r>
            <a:r>
              <a:rPr lang="en-US" b="1" dirty="0">
                <a:latin typeface="Sakkal Majalla" pitchFamily="2" charset="-78"/>
                <a:cs typeface="Sakkal Majalla" pitchFamily="2" charset="-78"/>
              </a:rPr>
              <a:t>areas of the head and neck </a:t>
            </a:r>
            <a:r>
              <a:rPr lang="en-US" b="1" dirty="0" smtClean="0">
                <a:latin typeface="Sakkal Majalla" pitchFamily="2" charset="-78"/>
                <a:cs typeface="Sakkal Majalla" pitchFamily="2" charset="-78"/>
              </a:rPr>
              <a:t>. This </a:t>
            </a:r>
            <a:r>
              <a:rPr lang="en-US" b="1" dirty="0">
                <a:latin typeface="Sakkal Majalla" pitchFamily="2" charset="-78"/>
                <a:cs typeface="Sakkal Majalla" pitchFamily="2" charset="-78"/>
              </a:rPr>
              <a:t>may create a diagnostic challenge, in that the patient </a:t>
            </a:r>
            <a:r>
              <a:rPr lang="en-US" b="1" dirty="0" smtClean="0">
                <a:latin typeface="Sakkal Majalla" pitchFamily="2" charset="-78"/>
                <a:cs typeface="Sakkal Majalla" pitchFamily="2" charset="-78"/>
              </a:rPr>
              <a:t>may insist </a:t>
            </a:r>
            <a:r>
              <a:rPr lang="en-US" b="1" dirty="0">
                <a:latin typeface="Sakkal Majalla" pitchFamily="2" charset="-78"/>
                <a:cs typeface="Sakkal Majalla" pitchFamily="2" charset="-78"/>
              </a:rPr>
              <a:t>that the pain is from a certain tooth or even from an </a:t>
            </a:r>
            <a:r>
              <a:rPr lang="en-US" b="1" dirty="0" smtClean="0">
                <a:latin typeface="Sakkal Majalla" pitchFamily="2" charset="-78"/>
                <a:cs typeface="Sakkal Majalla" pitchFamily="2" charset="-78"/>
              </a:rPr>
              <a:t>ear when</a:t>
            </a:r>
            <a:r>
              <a:rPr lang="en-US" b="1" dirty="0">
                <a:latin typeface="Sakkal Majalla" pitchFamily="2" charset="-78"/>
                <a:cs typeface="Sakkal Majalla" pitchFamily="2" charset="-78"/>
              </a:rPr>
              <a:t>, in fact, it is originating from a distant tooth with </a:t>
            </a:r>
            <a:r>
              <a:rPr lang="en-US" b="1" dirty="0" smtClean="0">
                <a:latin typeface="Sakkal Majalla" pitchFamily="2" charset="-78"/>
                <a:cs typeface="Sakkal Majalla" pitchFamily="2" charset="-78"/>
              </a:rPr>
              <a:t>pulpal </a:t>
            </a:r>
            <a:r>
              <a:rPr lang="en-US" b="1" dirty="0" err="1" smtClean="0">
                <a:latin typeface="Sakkal Majalla" pitchFamily="2" charset="-78"/>
                <a:cs typeface="Sakkal Majalla" pitchFamily="2" charset="-78"/>
              </a:rPr>
              <a:t>pathosis</a:t>
            </a:r>
            <a:r>
              <a:rPr lang="en-US" b="1" dirty="0">
                <a:latin typeface="Sakkal Majalla" pitchFamily="2" charset="-78"/>
                <a:cs typeface="Sakkal Majalla" pitchFamily="2" charset="-78"/>
              </a:rPr>
              <a:t>.</a:t>
            </a:r>
            <a:endParaRPr lang="ar-SY" b="1" dirty="0">
              <a:latin typeface="Sakkal Majalla" pitchFamily="2" charset="-78"/>
              <a:cs typeface="Sakkal Majalla" pitchFamily="2" charset="-78"/>
            </a:endParaRP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51</a:t>
            </a:fld>
            <a:endParaRPr lang="en-US"/>
          </a:p>
        </p:txBody>
      </p:sp>
    </p:spTree>
    <p:extLst>
      <p:ext uri="{BB962C8B-B14F-4D97-AF65-F5344CB8AC3E}">
        <p14:creationId xmlns:p14="http://schemas.microsoft.com/office/powerpoint/2010/main" val="25886174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609600"/>
            <a:ext cx="7886700" cy="1752600"/>
          </a:xfrm>
        </p:spPr>
        <p:txBody>
          <a:bodyPr/>
          <a:lstStyle/>
          <a:p>
            <a:pPr marL="0" indent="0">
              <a:buNone/>
            </a:pPr>
            <a:r>
              <a:rPr lang="en-US" sz="4000" b="1" dirty="0" smtClean="0">
                <a:solidFill>
                  <a:srgbClr val="00B050"/>
                </a:solidFill>
                <a:latin typeface="Sakkal Majalla" pitchFamily="2" charset="-78"/>
                <a:cs typeface="Sakkal Majalla" pitchFamily="2" charset="-78"/>
              </a:rPr>
              <a:t>Instruments for access cavity preparation:</a:t>
            </a:r>
          </a:p>
          <a:p>
            <a:pPr marL="0" indent="0">
              <a:buNone/>
            </a:pPr>
            <a:r>
              <a:rPr lang="en-US" b="1" dirty="0" err="1" smtClean="0">
                <a:solidFill>
                  <a:srgbClr val="0070C0"/>
                </a:solidFill>
                <a:latin typeface="Sakkal Majalla" pitchFamily="2" charset="-78"/>
                <a:cs typeface="Sakkal Majalla" pitchFamily="2" charset="-78"/>
              </a:rPr>
              <a:t>Turbine,Handpiece</a:t>
            </a:r>
            <a:r>
              <a:rPr lang="en-US" b="1" dirty="0" smtClean="0">
                <a:solidFill>
                  <a:srgbClr val="0070C0"/>
                </a:solidFill>
                <a:latin typeface="Sakkal Majalla" pitchFamily="2" charset="-78"/>
                <a:cs typeface="Sakkal Majalla" pitchFamily="2" charset="-78"/>
              </a:rPr>
              <a:t> and burs</a:t>
            </a:r>
            <a:endParaRPr lang="ar-SY" b="1" dirty="0">
              <a:solidFill>
                <a:srgbClr val="0070C0"/>
              </a:solidFill>
              <a:latin typeface="Sakkal Majalla" pitchFamily="2" charset="-78"/>
              <a:cs typeface="Sakkal Majalla" pitchFamily="2" charset="-78"/>
            </a:endParaRPr>
          </a:p>
        </p:txBody>
      </p:sp>
      <p:pic>
        <p:nvPicPr>
          <p:cNvPr id="4098" name="Picture 2" descr="C:\Users\Techno.Home\Desktop\Instrument+s+for+access+cavity+preparation.jpg"/>
          <p:cNvPicPr>
            <a:picLocks noChangeAspect="1" noChangeArrowheads="1"/>
          </p:cNvPicPr>
          <p:nvPr/>
        </p:nvPicPr>
        <p:blipFill rotWithShape="1">
          <a:blip r:embed="rId2">
            <a:extLst>
              <a:ext uri="{28A0092B-C50C-407E-A947-70E740481C1C}">
                <a14:useLocalDpi xmlns:a14="http://schemas.microsoft.com/office/drawing/2010/main" val="0"/>
              </a:ext>
            </a:extLst>
          </a:blip>
          <a:srcRect l="10442" t="44893" r="47409" b="27554"/>
          <a:stretch/>
        </p:blipFill>
        <p:spPr bwMode="auto">
          <a:xfrm>
            <a:off x="282499" y="2514600"/>
            <a:ext cx="3298902" cy="161738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Techno.Home\Desktop\Instrument+s+for+access+cavity+preparation.jpg"/>
          <p:cNvPicPr>
            <a:picLocks noChangeAspect="1" noChangeArrowheads="1"/>
          </p:cNvPicPr>
          <p:nvPr/>
        </p:nvPicPr>
        <p:blipFill rotWithShape="1">
          <a:blip r:embed="rId2">
            <a:extLst>
              <a:ext uri="{28A0092B-C50C-407E-A947-70E740481C1C}">
                <a14:useLocalDpi xmlns:a14="http://schemas.microsoft.com/office/drawing/2010/main" val="0"/>
              </a:ext>
            </a:extLst>
          </a:blip>
          <a:srcRect l="66007" t="40015" r="3124" b="24924"/>
          <a:stretch/>
        </p:blipFill>
        <p:spPr bwMode="auto">
          <a:xfrm>
            <a:off x="5791200" y="2286000"/>
            <a:ext cx="3010830" cy="2564782"/>
          </a:xfrm>
          <a:prstGeom prst="rect">
            <a:avLst/>
          </a:prstGeom>
          <a:noFill/>
          <a:extLst>
            <a:ext uri="{909E8E84-426E-40DD-AFC4-6F175D3DCCD1}">
              <a14:hiddenFill xmlns:a14="http://schemas.microsoft.com/office/drawing/2010/main">
                <a:solidFill>
                  <a:srgbClr val="FFFFFF"/>
                </a:solidFill>
              </a14:hiddenFill>
            </a:ext>
          </a:extLst>
        </p:spPr>
      </p:pic>
      <p:sp>
        <p:nvSpPr>
          <p:cNvPr id="2" name="عنصر نائب لرقم الشريحة 1"/>
          <p:cNvSpPr>
            <a:spLocks noGrp="1"/>
          </p:cNvSpPr>
          <p:nvPr>
            <p:ph type="sldNum" sz="quarter" idx="12"/>
          </p:nvPr>
        </p:nvSpPr>
        <p:spPr/>
        <p:txBody>
          <a:bodyPr/>
          <a:lstStyle/>
          <a:p>
            <a:fld id="{B6F15528-21DE-4FAA-801E-634DDDAF4B2B}" type="slidenum">
              <a:rPr lang="en-US" smtClean="0"/>
              <a:pPr/>
              <a:t>52</a:t>
            </a:fld>
            <a:endParaRPr lang="en-US"/>
          </a:p>
        </p:txBody>
      </p:sp>
    </p:spTree>
    <p:extLst>
      <p:ext uri="{BB962C8B-B14F-4D97-AF65-F5344CB8AC3E}">
        <p14:creationId xmlns:p14="http://schemas.microsoft.com/office/powerpoint/2010/main" val="33644427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81000" y="685800"/>
            <a:ext cx="7886700" cy="4351338"/>
          </a:xfrm>
        </p:spPr>
        <p:txBody>
          <a:bodyPr/>
          <a:lstStyle/>
          <a:p>
            <a:pPr marL="0" indent="0" algn="just">
              <a:buNone/>
            </a:pPr>
            <a:r>
              <a:rPr lang="en-US" b="1" dirty="0" smtClean="0">
                <a:solidFill>
                  <a:srgbClr val="FF0000"/>
                </a:solidFill>
                <a:latin typeface="Sakkal Majalla" pitchFamily="2" charset="-78"/>
                <a:cs typeface="Sakkal Majalla" pitchFamily="2" charset="-78"/>
              </a:rPr>
              <a:t>Burs </a:t>
            </a:r>
          </a:p>
          <a:p>
            <a:pPr marL="0" indent="0" algn="just">
              <a:buNone/>
            </a:pPr>
            <a:r>
              <a:rPr lang="en-US" b="1" dirty="0" smtClean="0">
                <a:latin typeface="Sakkal Majalla" pitchFamily="2" charset="-78"/>
                <a:cs typeface="Sakkal Majalla" pitchFamily="2" charset="-78"/>
              </a:rPr>
              <a:t>Several types of burs will be used to accomplish good access preparation. </a:t>
            </a:r>
            <a:r>
              <a:rPr lang="en-US" b="1" dirty="0" smtClean="0">
                <a:solidFill>
                  <a:srgbClr val="0070C0"/>
                </a:solidFill>
                <a:latin typeface="Sakkal Majalla" pitchFamily="2" charset="-78"/>
                <a:cs typeface="Sakkal Majalla" pitchFamily="2" charset="-78"/>
              </a:rPr>
              <a:t>Fissure burs </a:t>
            </a:r>
            <a:r>
              <a:rPr lang="en-US" b="1" dirty="0" smtClean="0">
                <a:latin typeface="Sakkal Majalla" pitchFamily="2" charset="-78"/>
                <a:cs typeface="Sakkal Majalla" pitchFamily="2" charset="-78"/>
              </a:rPr>
              <a:t>are used in the initial stage of access preparation  to establish the correct outline form, </a:t>
            </a:r>
            <a:r>
              <a:rPr lang="en-US" b="1" dirty="0" smtClean="0">
                <a:solidFill>
                  <a:srgbClr val="0070C0"/>
                </a:solidFill>
                <a:latin typeface="Sakkal Majalla" pitchFamily="2" charset="-78"/>
                <a:cs typeface="Sakkal Majalla" pitchFamily="2" charset="-78"/>
              </a:rPr>
              <a:t>round burs </a:t>
            </a:r>
            <a:r>
              <a:rPr lang="en-US" b="1" dirty="0" smtClean="0">
                <a:latin typeface="Sakkal Majalla" pitchFamily="2" charset="-78"/>
                <a:cs typeface="Sakkal Majalla" pitchFamily="2" charset="-78"/>
              </a:rPr>
              <a:t>are used to lift the roof of the pulp chamber and eliminate overhanging dentine.</a:t>
            </a:r>
            <a:endParaRPr lang="ar-SY" b="1" dirty="0">
              <a:latin typeface="Sakkal Majalla" pitchFamily="2" charset="-78"/>
              <a:cs typeface="Sakkal Majalla" pitchFamily="2" charset="-78"/>
            </a:endParaRPr>
          </a:p>
        </p:txBody>
      </p:sp>
      <p:sp>
        <p:nvSpPr>
          <p:cNvPr id="4" name="عنصر نائب لرقم الشريحة 3"/>
          <p:cNvSpPr>
            <a:spLocks noGrp="1"/>
          </p:cNvSpPr>
          <p:nvPr>
            <p:ph type="sldNum" sz="quarter" idx="12"/>
          </p:nvPr>
        </p:nvSpPr>
        <p:spPr/>
        <p:txBody>
          <a:bodyPr/>
          <a:lstStyle/>
          <a:p>
            <a:fld id="{B6F15528-21DE-4FAA-801E-634DDDAF4B2B}" type="slidenum">
              <a:rPr lang="en-US" smtClean="0"/>
              <a:pPr/>
              <a:t>53</a:t>
            </a:fld>
            <a:endParaRPr lang="en-US"/>
          </a:p>
        </p:txBody>
      </p:sp>
    </p:spTree>
    <p:extLst>
      <p:ext uri="{BB962C8B-B14F-4D97-AF65-F5344CB8AC3E}">
        <p14:creationId xmlns:p14="http://schemas.microsoft.com/office/powerpoint/2010/main" val="10709076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029200" y="3124200"/>
            <a:ext cx="3790950" cy="914401"/>
          </a:xfrm>
        </p:spPr>
        <p:txBody>
          <a:bodyPr>
            <a:normAutofit fontScale="85000" lnSpcReduction="10000"/>
          </a:bodyPr>
          <a:lstStyle/>
          <a:p>
            <a:pPr marL="0" indent="0" algn="ctr">
              <a:buNone/>
            </a:pPr>
            <a:r>
              <a:rPr lang="en-US" b="1" dirty="0" smtClean="0">
                <a:latin typeface="Sakkal Majalla" pitchFamily="2" charset="-78"/>
                <a:cs typeface="Sakkal Majalla" pitchFamily="2" charset="-78"/>
              </a:rPr>
              <a:t>Safe-ended diamond or </a:t>
            </a:r>
            <a:r>
              <a:rPr lang="en-US" b="1" dirty="0" err="1" smtClean="0">
                <a:latin typeface="Sakkal Majalla" pitchFamily="2" charset="-78"/>
                <a:cs typeface="Sakkal Majalla" pitchFamily="2" charset="-78"/>
              </a:rPr>
              <a:t>endo</a:t>
            </a:r>
            <a:r>
              <a:rPr lang="en-US" b="1" dirty="0" smtClean="0">
                <a:latin typeface="Sakkal Majalla" pitchFamily="2" charset="-78"/>
                <a:cs typeface="Sakkal Majalla" pitchFamily="2" charset="-78"/>
              </a:rPr>
              <a:t>-Z burs are used to refine the preparation</a:t>
            </a:r>
            <a:endParaRPr lang="ar-SY" b="1" dirty="0">
              <a:latin typeface="Sakkal Majalla" pitchFamily="2" charset="-78"/>
              <a:cs typeface="Sakkal Majalla" pitchFamily="2" charset="-78"/>
            </a:endParaRPr>
          </a:p>
        </p:txBody>
      </p:sp>
      <p:pic>
        <p:nvPicPr>
          <p:cNvPr id="5122" name="Picture 2" descr="C:\Users\Techno.Home\Desktop\slide_12.jpg"/>
          <p:cNvPicPr>
            <a:picLocks noChangeAspect="1" noChangeArrowheads="1"/>
          </p:cNvPicPr>
          <p:nvPr/>
        </p:nvPicPr>
        <p:blipFill rotWithShape="1">
          <a:blip r:embed="rId2">
            <a:extLst>
              <a:ext uri="{28A0092B-C50C-407E-A947-70E740481C1C}">
                <a14:useLocalDpi xmlns:a14="http://schemas.microsoft.com/office/drawing/2010/main" val="0"/>
              </a:ext>
            </a:extLst>
          </a:blip>
          <a:srcRect l="2554" t="21951" r="59260" b="9680"/>
          <a:stretch/>
        </p:blipFill>
        <p:spPr bwMode="auto">
          <a:xfrm>
            <a:off x="609600" y="796380"/>
            <a:ext cx="2930057" cy="393452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Techno.Home\Desktop\slide_12.jpg"/>
          <p:cNvPicPr>
            <a:picLocks noChangeAspect="1" noChangeArrowheads="1"/>
          </p:cNvPicPr>
          <p:nvPr/>
        </p:nvPicPr>
        <p:blipFill rotWithShape="1">
          <a:blip r:embed="rId2">
            <a:extLst>
              <a:ext uri="{28A0092B-C50C-407E-A947-70E740481C1C}">
                <a14:useLocalDpi xmlns:a14="http://schemas.microsoft.com/office/drawing/2010/main" val="0"/>
              </a:ext>
            </a:extLst>
          </a:blip>
          <a:srcRect l="43598" t="34528" r="3125" b="53277"/>
          <a:stretch/>
        </p:blipFill>
        <p:spPr bwMode="auto">
          <a:xfrm>
            <a:off x="3947532" y="796379"/>
            <a:ext cx="5196468" cy="892099"/>
          </a:xfrm>
          <a:prstGeom prst="rect">
            <a:avLst/>
          </a:prstGeom>
          <a:noFill/>
          <a:extLst>
            <a:ext uri="{909E8E84-426E-40DD-AFC4-6F175D3DCCD1}">
              <a14:hiddenFill xmlns:a14="http://schemas.microsoft.com/office/drawing/2010/main">
                <a:solidFill>
                  <a:srgbClr val="FFFFFF"/>
                </a:solidFill>
              </a14:hiddenFill>
            </a:ext>
          </a:extLst>
        </p:spPr>
      </p:pic>
      <p:sp>
        <p:nvSpPr>
          <p:cNvPr id="2" name="عنصر نائب لرقم الشريحة 1"/>
          <p:cNvSpPr>
            <a:spLocks noGrp="1"/>
          </p:cNvSpPr>
          <p:nvPr>
            <p:ph type="sldNum" sz="quarter" idx="12"/>
          </p:nvPr>
        </p:nvSpPr>
        <p:spPr/>
        <p:txBody>
          <a:bodyPr/>
          <a:lstStyle/>
          <a:p>
            <a:fld id="{B6F15528-21DE-4FAA-801E-634DDDAF4B2B}" type="slidenum">
              <a:rPr lang="en-US" smtClean="0"/>
              <a:pPr/>
              <a:t>54</a:t>
            </a:fld>
            <a:endParaRPr lang="en-US"/>
          </a:p>
        </p:txBody>
      </p:sp>
    </p:spTree>
    <p:extLst>
      <p:ext uri="{BB962C8B-B14F-4D97-AF65-F5344CB8AC3E}">
        <p14:creationId xmlns:p14="http://schemas.microsoft.com/office/powerpoint/2010/main" val="34991466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33400" y="914400"/>
            <a:ext cx="4191000" cy="4687887"/>
          </a:xfrm>
        </p:spPr>
        <p:txBody>
          <a:bodyPr>
            <a:normAutofit/>
          </a:bodyPr>
          <a:lstStyle/>
          <a:p>
            <a:pPr marL="0" indent="0" algn="just">
              <a:buNone/>
            </a:pPr>
            <a:r>
              <a:rPr lang="en-US" b="1" dirty="0" smtClean="0">
                <a:solidFill>
                  <a:srgbClr val="FF0000"/>
                </a:solidFill>
                <a:latin typeface="Sakkal Majalla" pitchFamily="2" charset="-78"/>
                <a:cs typeface="Sakkal Majalla" pitchFamily="2" charset="-78"/>
              </a:rPr>
              <a:t>Root canal explorer:</a:t>
            </a:r>
          </a:p>
          <a:p>
            <a:pPr marL="0" indent="0" algn="just">
              <a:buNone/>
            </a:pPr>
            <a:r>
              <a:rPr lang="en-US" b="1" dirty="0" smtClean="0">
                <a:latin typeface="Sakkal Majalla" pitchFamily="2" charset="-78"/>
                <a:cs typeface="Sakkal Majalla" pitchFamily="2" charset="-78"/>
              </a:rPr>
              <a:t>Used to probe and detect canal opening within the pulp chamber.</a:t>
            </a:r>
          </a:p>
          <a:p>
            <a:pPr marL="0" indent="0" algn="just">
              <a:buNone/>
            </a:pPr>
            <a:r>
              <a:rPr lang="en-US" b="1" dirty="0">
                <a:solidFill>
                  <a:srgbClr val="FF0000"/>
                </a:solidFill>
                <a:latin typeface="Sakkal Majalla" pitchFamily="2" charset="-78"/>
                <a:cs typeface="Sakkal Majalla" pitchFamily="2" charset="-78"/>
              </a:rPr>
              <a:t>Endodontic plier:</a:t>
            </a:r>
          </a:p>
          <a:p>
            <a:pPr marL="0" indent="0" algn="just">
              <a:buNone/>
            </a:pPr>
            <a:r>
              <a:rPr lang="en-US" b="1" dirty="0" err="1">
                <a:latin typeface="Sakkal Majalla" pitchFamily="2" charset="-78"/>
                <a:cs typeface="Sakkal Majalla" pitchFamily="2" charset="-78"/>
              </a:rPr>
              <a:t>Nonlocking</a:t>
            </a:r>
            <a:r>
              <a:rPr lang="en-US" b="1" dirty="0">
                <a:latin typeface="Sakkal Majalla" pitchFamily="2" charset="-78"/>
                <a:cs typeface="Sakkal Majalla" pitchFamily="2" charset="-78"/>
              </a:rPr>
              <a:t> and locking pliers for gutta-percha and absorbent points. The working part has grooves for holding of points.</a:t>
            </a:r>
            <a:endParaRPr lang="ar-SY" b="1" dirty="0">
              <a:latin typeface="Sakkal Majalla" pitchFamily="2" charset="-78"/>
              <a:cs typeface="Sakkal Majalla" pitchFamily="2" charset="-78"/>
            </a:endParaRPr>
          </a:p>
          <a:p>
            <a:pPr marL="0" indent="0" algn="just">
              <a:buNone/>
            </a:pPr>
            <a:endParaRPr lang="ar-SY" b="1" dirty="0">
              <a:latin typeface="Sakkal Majalla" pitchFamily="2" charset="-78"/>
              <a:cs typeface="Sakkal Majalla" pitchFamily="2" charset="-78"/>
            </a:endParaRPr>
          </a:p>
        </p:txBody>
      </p:sp>
      <p:sp>
        <p:nvSpPr>
          <p:cNvPr id="4" name="عنصر نائب لرقم الشريحة 3"/>
          <p:cNvSpPr>
            <a:spLocks noGrp="1"/>
          </p:cNvSpPr>
          <p:nvPr>
            <p:ph type="sldNum" sz="quarter" idx="12"/>
          </p:nvPr>
        </p:nvSpPr>
        <p:spPr/>
        <p:txBody>
          <a:bodyPr/>
          <a:lstStyle/>
          <a:p>
            <a:fld id="{B6F15528-21DE-4FAA-801E-634DDDAF4B2B}" type="slidenum">
              <a:rPr lang="en-US" smtClean="0"/>
              <a:pPr/>
              <a:t>55</a:t>
            </a:fld>
            <a:endParaRPr lang="en-US"/>
          </a:p>
        </p:txBody>
      </p:sp>
      <p:sp>
        <p:nvSpPr>
          <p:cNvPr id="5" name="عنصر نائب للمحتوى 2"/>
          <p:cNvSpPr txBox="1">
            <a:spLocks/>
          </p:cNvSpPr>
          <p:nvPr/>
        </p:nvSpPr>
        <p:spPr>
          <a:xfrm>
            <a:off x="623334" y="3084512"/>
            <a:ext cx="3724275" cy="2517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ar-SY" b="1" dirty="0">
              <a:latin typeface="Sakkal Majalla" pitchFamily="2" charset="-78"/>
              <a:cs typeface="Sakkal Majalla" pitchFamily="2" charset="-78"/>
            </a:endParaRPr>
          </a:p>
        </p:txBody>
      </p:sp>
      <p:pic>
        <p:nvPicPr>
          <p:cNvPr id="20482" name="Picture 2" descr="C:\Users\Techno.Home\Desktop\root-canal-explorer-lm-27-28-xs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7947" y="1475683"/>
            <a:ext cx="44577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C:\Users\Techno.Home\Desktop\EPL1__EPL1_h1_rgb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4813" y="2660782"/>
            <a:ext cx="3700587" cy="3700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176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33400" y="609600"/>
            <a:ext cx="4343400" cy="4876800"/>
          </a:xfrm>
        </p:spPr>
        <p:txBody>
          <a:bodyPr/>
          <a:lstStyle/>
          <a:p>
            <a:pPr algn="just"/>
            <a:r>
              <a:rPr lang="en-US" b="1" dirty="0" smtClean="0">
                <a:solidFill>
                  <a:srgbClr val="FF0000"/>
                </a:solidFill>
                <a:latin typeface="Sakkal Majalla" pitchFamily="2" charset="-78"/>
                <a:cs typeface="Sakkal Majalla" pitchFamily="2" charset="-78"/>
              </a:rPr>
              <a:t>Endodontic spoon excavator:</a:t>
            </a:r>
          </a:p>
          <a:p>
            <a:pPr marL="0" indent="0" algn="just">
              <a:buNone/>
            </a:pPr>
            <a:r>
              <a:rPr lang="en-US" b="1" dirty="0" smtClean="0">
                <a:latin typeface="Sakkal Majalla" pitchFamily="2" charset="-78"/>
                <a:cs typeface="Sakkal Majalla" pitchFamily="2" charset="-78"/>
              </a:rPr>
              <a:t>Larger than conventional </a:t>
            </a:r>
            <a:r>
              <a:rPr lang="en-US" b="1" dirty="0" err="1" smtClean="0">
                <a:latin typeface="Sakkal Majalla" pitchFamily="2" charset="-78"/>
                <a:cs typeface="Sakkal Majalla" pitchFamily="2" charset="-78"/>
              </a:rPr>
              <a:t>exacavator</a:t>
            </a:r>
            <a:r>
              <a:rPr lang="en-US" b="1" dirty="0" smtClean="0">
                <a:latin typeface="Sakkal Majalla" pitchFamily="2" charset="-78"/>
                <a:cs typeface="Sakkal Majalla" pitchFamily="2" charset="-78"/>
              </a:rPr>
              <a:t> “ its shape allows curettage of the pulp chamber when conventional one will not reach the floor of the chamber and used as surgical aid to excavate </a:t>
            </a:r>
            <a:r>
              <a:rPr lang="en-US" b="1" dirty="0" err="1" smtClean="0">
                <a:latin typeface="Sakkal Majalla" pitchFamily="2" charset="-78"/>
                <a:cs typeface="Sakkal Majalla" pitchFamily="2" charset="-78"/>
              </a:rPr>
              <a:t>periapical</a:t>
            </a:r>
            <a:r>
              <a:rPr lang="en-US" b="1" dirty="0" smtClean="0">
                <a:latin typeface="Sakkal Majalla" pitchFamily="2" charset="-78"/>
                <a:cs typeface="Sakkal Majalla" pitchFamily="2" charset="-78"/>
              </a:rPr>
              <a:t> lesion. </a:t>
            </a:r>
            <a:endParaRPr lang="ar-SY" b="1" dirty="0">
              <a:latin typeface="Sakkal Majalla" pitchFamily="2" charset="-78"/>
              <a:cs typeface="Sakkal Majalla" pitchFamily="2" charset="-78"/>
            </a:endParaRPr>
          </a:p>
        </p:txBody>
      </p:sp>
      <p:pic>
        <p:nvPicPr>
          <p:cNvPr id="6146" name="Picture 2" descr="C:\Users\Techno.Home\Desktop\endodontic+spoon+excavator.jpg"/>
          <p:cNvPicPr>
            <a:picLocks noChangeAspect="1" noChangeArrowheads="1"/>
          </p:cNvPicPr>
          <p:nvPr/>
        </p:nvPicPr>
        <p:blipFill rotWithShape="1">
          <a:blip r:embed="rId2">
            <a:extLst>
              <a:ext uri="{28A0092B-C50C-407E-A947-70E740481C1C}">
                <a14:useLocalDpi xmlns:a14="http://schemas.microsoft.com/office/drawing/2010/main" val="0"/>
              </a:ext>
            </a:extLst>
          </a:blip>
          <a:srcRect l="69436" t="15321" r="5640" b="9984"/>
          <a:stretch/>
        </p:blipFill>
        <p:spPr bwMode="auto">
          <a:xfrm>
            <a:off x="5845716" y="304800"/>
            <a:ext cx="2824356" cy="6348319"/>
          </a:xfrm>
          <a:prstGeom prst="rect">
            <a:avLst/>
          </a:prstGeom>
          <a:noFill/>
          <a:extLst>
            <a:ext uri="{909E8E84-426E-40DD-AFC4-6F175D3DCCD1}">
              <a14:hiddenFill xmlns:a14="http://schemas.microsoft.com/office/drawing/2010/main">
                <a:solidFill>
                  <a:srgbClr val="FFFFFF"/>
                </a:solidFill>
              </a14:hiddenFill>
            </a:ext>
          </a:extLst>
        </p:spPr>
      </p:pic>
      <p:sp>
        <p:nvSpPr>
          <p:cNvPr id="2" name="عنصر نائب لرقم الشريحة 1"/>
          <p:cNvSpPr>
            <a:spLocks noGrp="1"/>
          </p:cNvSpPr>
          <p:nvPr>
            <p:ph type="sldNum" sz="quarter" idx="12"/>
          </p:nvPr>
        </p:nvSpPr>
        <p:spPr/>
        <p:txBody>
          <a:bodyPr/>
          <a:lstStyle/>
          <a:p>
            <a:fld id="{B6F15528-21DE-4FAA-801E-634DDDAF4B2B}" type="slidenum">
              <a:rPr lang="en-US" smtClean="0"/>
              <a:pPr/>
              <a:t>56</a:t>
            </a:fld>
            <a:endParaRPr lang="en-US"/>
          </a:p>
        </p:txBody>
      </p:sp>
    </p:spTree>
    <p:extLst>
      <p:ext uri="{BB962C8B-B14F-4D97-AF65-F5344CB8AC3E}">
        <p14:creationId xmlns:p14="http://schemas.microsoft.com/office/powerpoint/2010/main" val="8684471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33400" y="228600"/>
            <a:ext cx="8134350" cy="1527175"/>
          </a:xfrm>
        </p:spPr>
        <p:txBody>
          <a:bodyPr/>
          <a:lstStyle/>
          <a:p>
            <a:pPr marL="0" indent="0" algn="just">
              <a:buNone/>
            </a:pPr>
            <a:r>
              <a:rPr lang="en-US" b="1" dirty="0" smtClean="0">
                <a:latin typeface="Sakkal Majalla" pitchFamily="2" charset="-78"/>
                <a:cs typeface="Sakkal Majalla" pitchFamily="2" charset="-78"/>
              </a:rPr>
              <a:t>Instrument handles should be color coded for their easier recognition ( pink, grey, purple, white, yellow, red, blue, green, black,…..)</a:t>
            </a:r>
            <a:endParaRPr lang="ar-SY" b="1" dirty="0">
              <a:latin typeface="Sakkal Majalla" pitchFamily="2" charset="-78"/>
              <a:cs typeface="Sakkal Majalla" pitchFamily="2" charset="-78"/>
            </a:endParaRPr>
          </a:p>
        </p:txBody>
      </p:sp>
      <p:sp>
        <p:nvSpPr>
          <p:cNvPr id="4" name="عنصر نائب لرقم الشريحة 3"/>
          <p:cNvSpPr>
            <a:spLocks noGrp="1"/>
          </p:cNvSpPr>
          <p:nvPr>
            <p:ph type="sldNum" sz="quarter" idx="12"/>
          </p:nvPr>
        </p:nvSpPr>
        <p:spPr/>
        <p:txBody>
          <a:bodyPr/>
          <a:lstStyle/>
          <a:p>
            <a:fld id="{B6F15528-21DE-4FAA-801E-634DDDAF4B2B}" type="slidenum">
              <a:rPr lang="en-US" smtClean="0"/>
              <a:pPr/>
              <a:t>57</a:t>
            </a:fld>
            <a:endParaRPr lang="en-US"/>
          </a:p>
        </p:txBody>
      </p:sp>
      <p:pic>
        <p:nvPicPr>
          <p:cNvPr id="1026" name="Picture 2" descr="C:\Users\Techno.Home\Desktop\Screenshot_20220102-013419_Chrome.jpg"/>
          <p:cNvPicPr>
            <a:picLocks noChangeAspect="1" noChangeArrowheads="1"/>
          </p:cNvPicPr>
          <p:nvPr/>
        </p:nvPicPr>
        <p:blipFill rotWithShape="1">
          <a:blip r:embed="rId2">
            <a:extLst>
              <a:ext uri="{28A0092B-C50C-407E-A947-70E740481C1C}">
                <a14:useLocalDpi xmlns:a14="http://schemas.microsoft.com/office/drawing/2010/main" val="0"/>
              </a:ext>
            </a:extLst>
          </a:blip>
          <a:srcRect l="14044" t="33006" r="16583" b="45289"/>
          <a:stretch/>
        </p:blipFill>
        <p:spPr bwMode="auto">
          <a:xfrm>
            <a:off x="486007" y="1524000"/>
            <a:ext cx="7452473"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99986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609601"/>
            <a:ext cx="4400550" cy="5867400"/>
          </a:xfrm>
        </p:spPr>
        <p:txBody>
          <a:bodyPr>
            <a:normAutofit/>
          </a:bodyPr>
          <a:lstStyle/>
          <a:p>
            <a:pPr marL="0" indent="0" algn="just">
              <a:buNone/>
            </a:pPr>
            <a:r>
              <a:rPr lang="en-US" b="1" dirty="0" smtClean="0">
                <a:latin typeface="Sakkal Majalla" pitchFamily="2" charset="-78"/>
                <a:cs typeface="Sakkal Majalla" pitchFamily="2" charset="-78"/>
              </a:rPr>
              <a:t>The braded broach comes in different sizes, and the selection of suitable size is very important, it should fit </a:t>
            </a:r>
            <a:r>
              <a:rPr lang="en-US" b="1" dirty="0" err="1" smtClean="0">
                <a:latin typeface="Sakkal Majalla" pitchFamily="2" charset="-78"/>
                <a:cs typeface="Sakkal Majalla" pitchFamily="2" charset="-78"/>
              </a:rPr>
              <a:t>lossely</a:t>
            </a:r>
            <a:r>
              <a:rPr lang="en-US" b="1" dirty="0" smtClean="0">
                <a:latin typeface="Sakkal Majalla" pitchFamily="2" charset="-78"/>
                <a:cs typeface="Sakkal Majalla" pitchFamily="2" charset="-78"/>
              </a:rPr>
              <a:t> inside the canal, when braded broach size is larger than the canal size, the hooks of B.B engaged in the dentinal wall of the canal and stick there and with drawing it becomes difficult and might fracture inside the canal. The</a:t>
            </a:r>
            <a:r>
              <a:rPr lang="en-US" b="1" dirty="0">
                <a:latin typeface="Sakkal Majalla" pitchFamily="2" charset="-78"/>
                <a:cs typeface="Sakkal Majalla" pitchFamily="2" charset="-78"/>
              </a:rPr>
              <a:t> </a:t>
            </a:r>
            <a:r>
              <a:rPr lang="en-US" b="1" dirty="0" smtClean="0">
                <a:latin typeface="Sakkal Majalla" pitchFamily="2" charset="-78"/>
                <a:cs typeface="Sakkal Majalla" pitchFamily="2" charset="-78"/>
              </a:rPr>
              <a:t>B.B must only be used in the straight part of the canal.   </a:t>
            </a:r>
            <a:endParaRPr lang="ar-SY" b="1" dirty="0">
              <a:latin typeface="Sakkal Majalla" pitchFamily="2" charset="-78"/>
              <a:cs typeface="Sakkal Majalla" pitchFamily="2" charset="-78"/>
            </a:endParaRPr>
          </a:p>
        </p:txBody>
      </p:sp>
      <p:pic>
        <p:nvPicPr>
          <p:cNvPr id="1026" name="Picture 2" descr="C:\Users\Techno.Home\Desktop\HTB1o4DSof2H8KJjy1zkq6xr7pXa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419" b="20767"/>
          <a:stretch/>
        </p:blipFill>
        <p:spPr bwMode="auto">
          <a:xfrm>
            <a:off x="5638800" y="685800"/>
            <a:ext cx="3219450" cy="179690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echno.Home\Desktop\i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1" y="3108234"/>
            <a:ext cx="3078126" cy="3454491"/>
          </a:xfrm>
          <a:prstGeom prst="rect">
            <a:avLst/>
          </a:prstGeom>
          <a:noFill/>
          <a:extLst>
            <a:ext uri="{909E8E84-426E-40DD-AFC4-6F175D3DCCD1}">
              <a14:hiddenFill xmlns:a14="http://schemas.microsoft.com/office/drawing/2010/main">
                <a:solidFill>
                  <a:srgbClr val="FFFFFF"/>
                </a:solidFill>
              </a14:hiddenFill>
            </a:ext>
          </a:extLst>
        </p:spPr>
      </p:pic>
      <p:sp>
        <p:nvSpPr>
          <p:cNvPr id="2" name="عنصر نائب لرقم الشريحة 1"/>
          <p:cNvSpPr>
            <a:spLocks noGrp="1"/>
          </p:cNvSpPr>
          <p:nvPr>
            <p:ph type="sldNum" sz="quarter" idx="12"/>
          </p:nvPr>
        </p:nvSpPr>
        <p:spPr/>
        <p:txBody>
          <a:bodyPr/>
          <a:lstStyle/>
          <a:p>
            <a:fld id="{B6F15528-21DE-4FAA-801E-634DDDAF4B2B}" type="slidenum">
              <a:rPr lang="en-US" smtClean="0"/>
              <a:pPr/>
              <a:t>58</a:t>
            </a:fld>
            <a:endParaRPr lang="en-US"/>
          </a:p>
        </p:txBody>
      </p:sp>
    </p:spTree>
    <p:extLst>
      <p:ext uri="{BB962C8B-B14F-4D97-AF65-F5344CB8AC3E}">
        <p14:creationId xmlns:p14="http://schemas.microsoft.com/office/powerpoint/2010/main" val="28776093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21481" y="685800"/>
            <a:ext cx="4033837" cy="4648200"/>
          </a:xfrm>
        </p:spPr>
        <p:txBody>
          <a:bodyPr>
            <a:normAutofit lnSpcReduction="10000"/>
          </a:bodyPr>
          <a:lstStyle/>
          <a:p>
            <a:pPr marL="0" indent="0" algn="just">
              <a:buNone/>
            </a:pPr>
            <a:r>
              <a:rPr lang="en-US" b="1" dirty="0" smtClean="0">
                <a:solidFill>
                  <a:srgbClr val="FF0000"/>
                </a:solidFill>
                <a:latin typeface="Sakkal Majalla" pitchFamily="2" charset="-78"/>
                <a:cs typeface="Sakkal Majalla" pitchFamily="2" charset="-78"/>
              </a:rPr>
              <a:t>Reamers:</a:t>
            </a:r>
          </a:p>
          <a:p>
            <a:pPr algn="just">
              <a:buFont typeface="Wingdings" pitchFamily="2" charset="2"/>
              <a:buChar char="§"/>
            </a:pPr>
            <a:r>
              <a:rPr lang="en-US" b="1" dirty="0" smtClean="0">
                <a:latin typeface="Sakkal Majalla" pitchFamily="2" charset="-78"/>
                <a:cs typeface="Sakkal Majalla" pitchFamily="2" charset="-78"/>
              </a:rPr>
              <a:t>Reamers are K-type instruments, which are used to ream the canals. They cut by inserting into the canal, twisting clockwise one quarter to half turn and then withdrawing, </a:t>
            </a:r>
            <a:r>
              <a:rPr lang="en-US" b="1" dirty="0" err="1" smtClean="0">
                <a:latin typeface="Sakkal Majalla" pitchFamily="2" charset="-78"/>
                <a:cs typeface="Sakkal Majalla" pitchFamily="2" charset="-78"/>
              </a:rPr>
              <a:t>i.e</a:t>
            </a:r>
            <a:r>
              <a:rPr lang="en-US" b="1" dirty="0" smtClean="0">
                <a:latin typeface="Sakkal Majalla" pitchFamily="2" charset="-78"/>
                <a:cs typeface="Sakkal Majalla" pitchFamily="2" charset="-78"/>
              </a:rPr>
              <a:t> penetration, rotation and retraction.</a:t>
            </a:r>
          </a:p>
          <a:p>
            <a:pPr algn="just">
              <a:buFont typeface="Wingdings" pitchFamily="2" charset="2"/>
              <a:buChar char="§"/>
            </a:pPr>
            <a:r>
              <a:rPr lang="en-US" b="1" dirty="0" smtClean="0">
                <a:latin typeface="Sakkal Majalla" pitchFamily="2" charset="-78"/>
                <a:cs typeface="Sakkal Majalla" pitchFamily="2" charset="-78"/>
              </a:rPr>
              <a:t>Reamers have triangular blank and lesser number of flutes than files.</a:t>
            </a:r>
            <a:endParaRPr lang="ar-SY" b="1" dirty="0">
              <a:latin typeface="Sakkal Majalla" pitchFamily="2" charset="-78"/>
              <a:cs typeface="Sakkal Majalla" pitchFamily="2" charset="-78"/>
            </a:endParaRPr>
          </a:p>
        </p:txBody>
      </p:sp>
      <p:pic>
        <p:nvPicPr>
          <p:cNvPr id="2050" name="Picture 2" descr="C:\Users\Techno.Home\Desktop\dental-k-files-reamers-endodontic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4802" y="1828800"/>
            <a:ext cx="3899198" cy="2762250"/>
          </a:xfrm>
          <a:prstGeom prst="rect">
            <a:avLst/>
          </a:prstGeom>
          <a:noFill/>
          <a:extLst>
            <a:ext uri="{909E8E84-426E-40DD-AFC4-6F175D3DCCD1}">
              <a14:hiddenFill xmlns:a14="http://schemas.microsoft.com/office/drawing/2010/main">
                <a:solidFill>
                  <a:srgbClr val="FFFFFF"/>
                </a:solidFill>
              </a14:hiddenFill>
            </a:ext>
          </a:extLst>
        </p:spPr>
      </p:pic>
      <p:sp>
        <p:nvSpPr>
          <p:cNvPr id="2" name="عنصر نائب لرقم الشريحة 1"/>
          <p:cNvSpPr>
            <a:spLocks noGrp="1"/>
          </p:cNvSpPr>
          <p:nvPr>
            <p:ph type="sldNum" sz="quarter" idx="12"/>
          </p:nvPr>
        </p:nvSpPr>
        <p:spPr/>
        <p:txBody>
          <a:bodyPr/>
          <a:lstStyle/>
          <a:p>
            <a:fld id="{B6F15528-21DE-4FAA-801E-634DDDAF4B2B}" type="slidenum">
              <a:rPr lang="en-US" smtClean="0"/>
              <a:pPr/>
              <a:t>59</a:t>
            </a:fld>
            <a:endParaRPr lang="en-US"/>
          </a:p>
        </p:txBody>
      </p:sp>
    </p:spTree>
    <p:extLst>
      <p:ext uri="{BB962C8B-B14F-4D97-AF65-F5344CB8AC3E}">
        <p14:creationId xmlns:p14="http://schemas.microsoft.com/office/powerpoint/2010/main" val="16182357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55763" y="3420676"/>
            <a:ext cx="4572000" cy="2514600"/>
          </a:xfrm>
        </p:spPr>
        <p:txBody>
          <a:bodyPr>
            <a:normAutofit lnSpcReduction="10000"/>
          </a:bodyPr>
          <a:lstStyle/>
          <a:p>
            <a:pPr marL="0" indent="0" algn="just">
              <a:buNone/>
            </a:pPr>
            <a:endParaRPr lang="en-US" b="1" dirty="0">
              <a:latin typeface="Sakkal Majalla" pitchFamily="2" charset="-78"/>
              <a:cs typeface="Sakkal Majalla" pitchFamily="2" charset="-78"/>
            </a:endParaRPr>
          </a:p>
          <a:p>
            <a:pPr marL="0" indent="0" algn="just">
              <a:buNone/>
            </a:pPr>
            <a:r>
              <a:rPr lang="en-US" b="1" dirty="0">
                <a:solidFill>
                  <a:srgbClr val="FF0000"/>
                </a:solidFill>
                <a:latin typeface="Sakkal Majalla" pitchFamily="2" charset="-78"/>
                <a:cs typeface="Sakkal Majalla" pitchFamily="2" charset="-78"/>
              </a:rPr>
              <a:t>germinated</a:t>
            </a:r>
            <a:r>
              <a:rPr lang="en-US" b="1" dirty="0">
                <a:latin typeface="Sakkal Majalla" pitchFamily="2" charset="-78"/>
                <a:cs typeface="Sakkal Majalla" pitchFamily="2" charset="-78"/>
              </a:rPr>
              <a:t> : attempted division of a single tooth.</a:t>
            </a:r>
          </a:p>
          <a:p>
            <a:pPr marL="0" indent="0" algn="just">
              <a:buNone/>
            </a:pPr>
            <a:r>
              <a:rPr lang="en-US" b="1" dirty="0">
                <a:solidFill>
                  <a:srgbClr val="FF0000"/>
                </a:solidFill>
                <a:latin typeface="Sakkal Majalla" pitchFamily="2" charset="-78"/>
                <a:cs typeface="Sakkal Majalla" pitchFamily="2" charset="-78"/>
              </a:rPr>
              <a:t>fusion of teeth: </a:t>
            </a:r>
            <a:r>
              <a:rPr lang="en-US" b="1" dirty="0">
                <a:latin typeface="Sakkal Majalla" pitchFamily="2" charset="-78"/>
                <a:cs typeface="Sakkal Majalla" pitchFamily="2" charset="-78"/>
              </a:rPr>
              <a:t>union of two independently developing primary or secondary teeth.</a:t>
            </a:r>
            <a:endParaRPr lang="ar-SY" b="1" dirty="0">
              <a:latin typeface="Sakkal Majalla" pitchFamily="2" charset="-78"/>
              <a:cs typeface="Sakkal Majalla" pitchFamily="2" charset="-78"/>
            </a:endParaRPr>
          </a:p>
          <a:p>
            <a:endParaRPr lang="ar-SY" dirty="0"/>
          </a:p>
        </p:txBody>
      </p:sp>
      <p:pic>
        <p:nvPicPr>
          <p:cNvPr id="2050" name="Picture 2" descr="C:\Users\Techno.Home\Desktop\ca4601f799575ae134b5ccf98c56e9e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228600"/>
            <a:ext cx="371152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Techno.Home\Desktop\290616083957ToothGeminationandFusion-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2151" y="3124200"/>
            <a:ext cx="3350422" cy="284638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304800" y="805036"/>
            <a:ext cx="4273927" cy="523220"/>
          </a:xfrm>
          <a:prstGeom prst="rect">
            <a:avLst/>
          </a:prstGeom>
        </p:spPr>
        <p:txBody>
          <a:bodyPr wrap="none">
            <a:spAutoFit/>
          </a:bodyPr>
          <a:lstStyle/>
          <a:p>
            <a:r>
              <a:rPr lang="en-US" sz="2800" b="1" dirty="0">
                <a:solidFill>
                  <a:srgbClr val="FF0000"/>
                </a:solidFill>
                <a:latin typeface="Sakkal Majalla" pitchFamily="2" charset="-78"/>
                <a:cs typeface="Sakkal Majalla" pitchFamily="2" charset="-78"/>
              </a:rPr>
              <a:t>dens in dente</a:t>
            </a:r>
            <a:r>
              <a:rPr lang="en-US" sz="2800" b="1" dirty="0">
                <a:latin typeface="Sakkal Majalla" pitchFamily="2" charset="-78"/>
                <a:cs typeface="Sakkal Majalla" pitchFamily="2" charset="-78"/>
              </a:rPr>
              <a:t>: tooth within a tooth</a:t>
            </a:r>
            <a:endParaRPr lang="ar-SY" sz="2800" dirty="0"/>
          </a:p>
        </p:txBody>
      </p:sp>
      <p:sp>
        <p:nvSpPr>
          <p:cNvPr id="4" name="عنصر نائب لرقم الشريحة 3"/>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36748264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28600" y="609600"/>
            <a:ext cx="5105400" cy="6019800"/>
          </a:xfrm>
        </p:spPr>
        <p:txBody>
          <a:bodyPr>
            <a:normAutofit/>
          </a:bodyPr>
          <a:lstStyle/>
          <a:p>
            <a:pPr marL="0" indent="0" algn="just">
              <a:buNone/>
            </a:pPr>
            <a:r>
              <a:rPr lang="en-US" b="1" dirty="0" smtClean="0">
                <a:solidFill>
                  <a:srgbClr val="FF0000"/>
                </a:solidFill>
                <a:latin typeface="Sakkal Majalla" pitchFamily="2" charset="-78"/>
                <a:cs typeface="Sakkal Majalla" pitchFamily="2" charset="-78"/>
              </a:rPr>
              <a:t>Files: </a:t>
            </a:r>
          </a:p>
          <a:p>
            <a:pPr algn="just"/>
            <a:r>
              <a:rPr lang="en-US" b="1" dirty="0" smtClean="0">
                <a:latin typeface="Sakkal Majalla" pitchFamily="2" charset="-78"/>
                <a:cs typeface="Sakkal Majalla" pitchFamily="2" charset="-78"/>
              </a:rPr>
              <a:t>Files are the instruments used during cleaning and shaping of the root canals for machining of the dentin. Since Kerr company was first to produce them, the files were also called K-files.</a:t>
            </a:r>
          </a:p>
          <a:p>
            <a:pPr algn="just"/>
            <a:r>
              <a:rPr lang="en-US" b="1" dirty="0" smtClean="0">
                <a:latin typeface="Sakkal Majalla" pitchFamily="2" charset="-78"/>
                <a:cs typeface="Sakkal Majalla" pitchFamily="2" charset="-78"/>
              </a:rPr>
              <a:t>Files are predominantly used with filling or rasping action in which there is little or no rotation in the root canals. It is placed in root canal and pressure is exerted against the canal wall and instrument is withdrawn while maintaining the pressure.</a:t>
            </a:r>
            <a:endParaRPr lang="ar-SY" b="1" dirty="0">
              <a:latin typeface="Sakkal Majalla" pitchFamily="2" charset="-78"/>
              <a:cs typeface="Sakkal Majalla" pitchFamily="2" charset="-78"/>
            </a:endParaRPr>
          </a:p>
        </p:txBody>
      </p:sp>
      <p:pic>
        <p:nvPicPr>
          <p:cNvPr id="1026" name="Picture 2" descr="C:\Users\Techno.Home\Desktop\k-files-and-endo-instruments-500x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494788"/>
            <a:ext cx="3429000" cy="2551176"/>
          </a:xfrm>
          <a:prstGeom prst="rect">
            <a:avLst/>
          </a:prstGeom>
          <a:noFill/>
          <a:extLst>
            <a:ext uri="{909E8E84-426E-40DD-AFC4-6F175D3DCCD1}">
              <a14:hiddenFill xmlns:a14="http://schemas.microsoft.com/office/drawing/2010/main">
                <a:solidFill>
                  <a:srgbClr val="FFFFFF"/>
                </a:solidFill>
              </a14:hiddenFill>
            </a:ext>
          </a:extLst>
        </p:spPr>
      </p:pic>
      <p:sp>
        <p:nvSpPr>
          <p:cNvPr id="4" name="عنصر نائب لرقم الشريحة 3"/>
          <p:cNvSpPr>
            <a:spLocks noGrp="1"/>
          </p:cNvSpPr>
          <p:nvPr>
            <p:ph type="sldNum" sz="quarter" idx="12"/>
          </p:nvPr>
        </p:nvSpPr>
        <p:spPr/>
        <p:txBody>
          <a:bodyPr/>
          <a:lstStyle/>
          <a:p>
            <a:fld id="{B6F15528-21DE-4FAA-801E-634DDDAF4B2B}" type="slidenum">
              <a:rPr lang="en-US" smtClean="0"/>
              <a:pPr/>
              <a:t>60</a:t>
            </a:fld>
            <a:endParaRPr lang="en-US"/>
          </a:p>
        </p:txBody>
      </p:sp>
    </p:spTree>
    <p:extLst>
      <p:ext uri="{BB962C8B-B14F-4D97-AF65-F5344CB8AC3E}">
        <p14:creationId xmlns:p14="http://schemas.microsoft.com/office/powerpoint/2010/main" val="37588383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extLst>
              <p:ext uri="{D42A27DB-BD31-4B8C-83A1-F6EECF244321}">
                <p14:modId xmlns:p14="http://schemas.microsoft.com/office/powerpoint/2010/main" val="687966736"/>
              </p:ext>
            </p:extLst>
          </p:nvPr>
        </p:nvGraphicFramePr>
        <p:xfrm>
          <a:off x="628650" y="533395"/>
          <a:ext cx="7886700" cy="5883595"/>
        </p:xfrm>
        <a:graphic>
          <a:graphicData uri="http://schemas.openxmlformats.org/drawingml/2006/table">
            <a:tbl>
              <a:tblPr rtl="1" firstRow="1" bandRow="1">
                <a:tableStyleId>{69012ECD-51FC-41F1-AA8D-1B2483CD663E}</a:tableStyleId>
              </a:tblPr>
              <a:tblGrid>
                <a:gridCol w="2628900"/>
                <a:gridCol w="2628900"/>
                <a:gridCol w="2628900"/>
              </a:tblGrid>
              <a:tr h="500063">
                <a:tc gridSpan="3">
                  <a:txBody>
                    <a:bodyPr/>
                    <a:lstStyle/>
                    <a:p>
                      <a:pPr algn="l" rtl="1"/>
                      <a:r>
                        <a:rPr lang="en-US" sz="2200" b="1" dirty="0" smtClean="0"/>
                        <a:t>Difference between files and reamers</a:t>
                      </a:r>
                      <a:endParaRPr lang="ar-SY" sz="2200" b="1" dirty="0"/>
                    </a:p>
                  </a:txBody>
                  <a:tcPr/>
                </a:tc>
                <a:tc hMerge="1">
                  <a:txBody>
                    <a:bodyPr/>
                    <a:lstStyle/>
                    <a:p>
                      <a:pPr rtl="1"/>
                      <a:endParaRPr lang="ar-SY"/>
                    </a:p>
                  </a:txBody>
                  <a:tcPr/>
                </a:tc>
                <a:tc hMerge="1">
                  <a:txBody>
                    <a:bodyPr/>
                    <a:lstStyle/>
                    <a:p>
                      <a:pPr rtl="1"/>
                      <a:endParaRPr lang="ar-SY" dirty="0"/>
                    </a:p>
                  </a:txBody>
                  <a:tcPr/>
                </a:tc>
              </a:tr>
              <a:tr h="500063">
                <a:tc>
                  <a:txBody>
                    <a:bodyPr/>
                    <a:lstStyle/>
                    <a:p>
                      <a:pPr algn="l" rtl="1"/>
                      <a:r>
                        <a:rPr lang="en-US" sz="2200" b="1" dirty="0" smtClean="0"/>
                        <a:t>Reamers</a:t>
                      </a:r>
                      <a:endParaRPr lang="ar-SY" sz="2200" b="1" dirty="0"/>
                    </a:p>
                  </a:txBody>
                  <a:tcPr/>
                </a:tc>
                <a:tc>
                  <a:txBody>
                    <a:bodyPr/>
                    <a:lstStyle/>
                    <a:p>
                      <a:pPr algn="l" rtl="1"/>
                      <a:r>
                        <a:rPr lang="en-US" sz="2200" b="1" dirty="0" smtClean="0"/>
                        <a:t>Files </a:t>
                      </a:r>
                      <a:endParaRPr lang="ar-SY" sz="2200" b="1" dirty="0"/>
                    </a:p>
                  </a:txBody>
                  <a:tcPr/>
                </a:tc>
                <a:tc>
                  <a:txBody>
                    <a:bodyPr/>
                    <a:lstStyle/>
                    <a:p>
                      <a:pPr algn="l" rtl="1"/>
                      <a:endParaRPr lang="ar-SY" sz="2200" b="1"/>
                    </a:p>
                  </a:txBody>
                  <a:tcPr/>
                </a:tc>
              </a:tr>
              <a:tr h="500063">
                <a:tc>
                  <a:txBody>
                    <a:bodyPr/>
                    <a:lstStyle/>
                    <a:p>
                      <a:pPr algn="l" rtl="1"/>
                      <a:r>
                        <a:rPr lang="en-US" sz="2200" b="1" dirty="0" smtClean="0"/>
                        <a:t>Triangular</a:t>
                      </a:r>
                      <a:endParaRPr lang="ar-SY" sz="2200" b="1" dirty="0"/>
                    </a:p>
                  </a:txBody>
                  <a:tcPr/>
                </a:tc>
                <a:tc>
                  <a:txBody>
                    <a:bodyPr/>
                    <a:lstStyle/>
                    <a:p>
                      <a:pPr algn="l" rtl="1"/>
                      <a:r>
                        <a:rPr lang="en-US" sz="2200" b="1" dirty="0" smtClean="0"/>
                        <a:t>Square</a:t>
                      </a:r>
                      <a:endParaRPr lang="ar-SY" sz="2200" b="1" dirty="0"/>
                    </a:p>
                  </a:txBody>
                  <a:tcPr/>
                </a:tc>
                <a:tc>
                  <a:txBody>
                    <a:bodyPr/>
                    <a:lstStyle/>
                    <a:p>
                      <a:pPr algn="l" rtl="1"/>
                      <a:r>
                        <a:rPr lang="en-US" sz="2200" b="1" dirty="0" smtClean="0"/>
                        <a:t>1. Cross-section</a:t>
                      </a:r>
                      <a:endParaRPr lang="ar-SY" sz="2200" b="1" dirty="0"/>
                    </a:p>
                  </a:txBody>
                  <a:tcPr/>
                </a:tc>
              </a:tr>
              <a:tr h="500063">
                <a:tc>
                  <a:txBody>
                    <a:bodyPr/>
                    <a:lstStyle/>
                    <a:p>
                      <a:pPr algn="l" rtl="1"/>
                      <a:r>
                        <a:rPr lang="en-US" sz="2200" b="1" dirty="0" smtClean="0"/>
                        <a:t>less</a:t>
                      </a:r>
                      <a:endParaRPr lang="ar-SY" sz="2200" b="1" dirty="0"/>
                    </a:p>
                  </a:txBody>
                  <a:tcPr/>
                </a:tc>
                <a:tc>
                  <a:txBody>
                    <a:bodyPr/>
                    <a:lstStyle/>
                    <a:p>
                      <a:pPr algn="l" rtl="1"/>
                      <a:r>
                        <a:rPr lang="en-US" sz="2200" b="1" dirty="0" smtClean="0"/>
                        <a:t>more</a:t>
                      </a:r>
                      <a:endParaRPr lang="ar-SY" sz="2200" b="1" dirty="0"/>
                    </a:p>
                  </a:txBody>
                  <a:tcPr/>
                </a:tc>
                <a:tc>
                  <a:txBody>
                    <a:bodyPr/>
                    <a:lstStyle/>
                    <a:p>
                      <a:pPr algn="l" rtl="1"/>
                      <a:r>
                        <a:rPr lang="en-US" sz="2200" b="1" dirty="0" smtClean="0"/>
                        <a:t>2.Area of cross section</a:t>
                      </a:r>
                      <a:endParaRPr lang="ar-SY" sz="2200" b="1" dirty="0"/>
                    </a:p>
                  </a:txBody>
                  <a:tcPr/>
                </a:tc>
              </a:tr>
              <a:tr h="500063">
                <a:tc>
                  <a:txBody>
                    <a:bodyPr/>
                    <a:lstStyle/>
                    <a:p>
                      <a:pPr algn="l" rtl="1"/>
                      <a:r>
                        <a:rPr lang="en-US" sz="2200" b="1" dirty="0" smtClean="0"/>
                        <a:t> (0.5-1mm)less</a:t>
                      </a:r>
                      <a:endParaRPr lang="ar-SY" sz="2200" b="1" dirty="0"/>
                    </a:p>
                  </a:txBody>
                  <a:tcPr/>
                </a:tc>
                <a:tc>
                  <a:txBody>
                    <a:bodyPr/>
                    <a:lstStyle/>
                    <a:p>
                      <a:pPr algn="l" rtl="1"/>
                      <a:r>
                        <a:rPr lang="en-US" sz="2200" b="1" dirty="0" smtClean="0"/>
                        <a:t>more(1.5-2mm)</a:t>
                      </a:r>
                      <a:endParaRPr lang="ar-SY" sz="2200" b="1" dirty="0"/>
                    </a:p>
                  </a:txBody>
                  <a:tcPr/>
                </a:tc>
                <a:tc>
                  <a:txBody>
                    <a:bodyPr/>
                    <a:lstStyle/>
                    <a:p>
                      <a:pPr algn="l" rtl="1"/>
                      <a:r>
                        <a:rPr lang="en-US" sz="2200" b="1" dirty="0" smtClean="0"/>
                        <a:t>3. Flutes</a:t>
                      </a:r>
                      <a:endParaRPr lang="ar-SY" sz="2200" b="1" dirty="0"/>
                    </a:p>
                  </a:txBody>
                  <a:tcPr/>
                </a:tc>
              </a:tr>
              <a:tr h="500063">
                <a:tc>
                  <a:txBody>
                    <a:bodyPr/>
                    <a:lstStyle/>
                    <a:p>
                      <a:pPr algn="l" rtl="1"/>
                      <a:r>
                        <a:rPr lang="en-US" sz="2200" b="1" dirty="0" smtClean="0"/>
                        <a:t>more(because of less</a:t>
                      </a:r>
                      <a:r>
                        <a:rPr lang="en-US" sz="2200" b="1" baseline="0" dirty="0" smtClean="0"/>
                        <a:t> work hardening)</a:t>
                      </a:r>
                      <a:endParaRPr lang="ar-SY" sz="2200" b="1" dirty="0"/>
                    </a:p>
                  </a:txBody>
                  <a:tcPr/>
                </a:tc>
                <a:tc>
                  <a:txBody>
                    <a:bodyPr/>
                    <a:lstStyle/>
                    <a:p>
                      <a:pPr algn="l" rtl="1"/>
                      <a:r>
                        <a:rPr lang="en-US" sz="2200" b="1" dirty="0" smtClean="0"/>
                        <a:t>less</a:t>
                      </a:r>
                      <a:endParaRPr lang="ar-SY" sz="2200" b="1" dirty="0"/>
                    </a:p>
                  </a:txBody>
                  <a:tcPr/>
                </a:tc>
                <a:tc>
                  <a:txBody>
                    <a:bodyPr/>
                    <a:lstStyle/>
                    <a:p>
                      <a:pPr algn="l" rtl="1"/>
                      <a:r>
                        <a:rPr lang="en-US" sz="2200" b="1" dirty="0" smtClean="0"/>
                        <a:t>4.Flexibility</a:t>
                      </a:r>
                      <a:endParaRPr lang="ar-SY" sz="2200" b="1" dirty="0"/>
                    </a:p>
                  </a:txBody>
                  <a:tcPr/>
                </a:tc>
              </a:tr>
              <a:tr h="500063">
                <a:tc>
                  <a:txBody>
                    <a:bodyPr/>
                    <a:lstStyle/>
                    <a:p>
                      <a:pPr algn="l" rtl="1"/>
                      <a:r>
                        <a:rPr lang="en-US" sz="2200" b="1" dirty="0" smtClean="0"/>
                        <a:t>rotation</a:t>
                      </a:r>
                      <a:r>
                        <a:rPr lang="en-US" sz="2200" b="1" baseline="0" dirty="0" smtClean="0"/>
                        <a:t> and retraction</a:t>
                      </a:r>
                      <a:endParaRPr lang="ar-SY" sz="2200" b="1" dirty="0"/>
                    </a:p>
                  </a:txBody>
                  <a:tcPr/>
                </a:tc>
                <a:tc>
                  <a:txBody>
                    <a:bodyPr/>
                    <a:lstStyle/>
                    <a:p>
                      <a:pPr algn="l" rtl="1"/>
                      <a:r>
                        <a:rPr lang="en-US" sz="2200" b="1" dirty="0" smtClean="0"/>
                        <a:t>Rasping penetration (push and pull)</a:t>
                      </a:r>
                      <a:endParaRPr lang="ar-SY" sz="2200" b="1" dirty="0"/>
                    </a:p>
                  </a:txBody>
                  <a:tcPr/>
                </a:tc>
                <a:tc>
                  <a:txBody>
                    <a:bodyPr/>
                    <a:lstStyle/>
                    <a:p>
                      <a:pPr algn="l" rtl="1"/>
                      <a:r>
                        <a:rPr lang="en-US" sz="2200" b="1" dirty="0" smtClean="0"/>
                        <a:t>5.Cutting</a:t>
                      </a:r>
                      <a:r>
                        <a:rPr lang="en-US" sz="2200" b="1" baseline="0" dirty="0" smtClean="0"/>
                        <a:t> motion</a:t>
                      </a:r>
                      <a:endParaRPr lang="ar-SY" sz="2200" b="1" dirty="0"/>
                    </a:p>
                  </a:txBody>
                  <a:tcPr/>
                </a:tc>
              </a:tr>
              <a:tr h="500063">
                <a:tc>
                  <a:txBody>
                    <a:bodyPr/>
                    <a:lstStyle/>
                    <a:p>
                      <a:pPr algn="l" rtl="1"/>
                      <a:r>
                        <a:rPr lang="en-US" sz="2200" b="1" dirty="0" smtClean="0"/>
                        <a:t>round</a:t>
                      </a:r>
                      <a:endParaRPr lang="ar-SY" sz="2200" b="1" dirty="0"/>
                    </a:p>
                  </a:txBody>
                  <a:tcPr/>
                </a:tc>
                <a:tc>
                  <a:txBody>
                    <a:bodyPr/>
                    <a:lstStyle/>
                    <a:p>
                      <a:pPr algn="l" rtl="1"/>
                      <a:r>
                        <a:rPr lang="en-US" sz="2200" b="1" dirty="0" smtClean="0"/>
                        <a:t>usually avoid </a:t>
                      </a:r>
                      <a:endParaRPr lang="ar-SY" sz="2200" b="1" dirty="0"/>
                    </a:p>
                  </a:txBody>
                  <a:tcPr/>
                </a:tc>
                <a:tc>
                  <a:txBody>
                    <a:bodyPr/>
                    <a:lstStyle/>
                    <a:p>
                      <a:pPr algn="l" rtl="1"/>
                      <a:r>
                        <a:rPr lang="en-US" sz="2200" b="1" dirty="0" smtClean="0"/>
                        <a:t>preparation shape</a:t>
                      </a:r>
                      <a:endParaRPr lang="ar-SY" sz="2200" b="1" dirty="0"/>
                    </a:p>
                  </a:txBody>
                  <a:tcPr/>
                </a:tc>
              </a:tr>
              <a:tr h="500063">
                <a:tc>
                  <a:txBody>
                    <a:bodyPr/>
                    <a:lstStyle/>
                    <a:p>
                      <a:pPr algn="l" rtl="1"/>
                      <a:r>
                        <a:rPr lang="en-US" sz="2200" b="1" dirty="0" smtClean="0"/>
                        <a:t>better because of space present in flutes</a:t>
                      </a:r>
                      <a:endParaRPr lang="ar-SY" sz="2200" b="1" dirty="0"/>
                    </a:p>
                  </a:txBody>
                  <a:tcPr/>
                </a:tc>
                <a:tc>
                  <a:txBody>
                    <a:bodyPr/>
                    <a:lstStyle/>
                    <a:p>
                      <a:pPr algn="l" rtl="1"/>
                      <a:r>
                        <a:rPr lang="en-US" sz="2200" b="1" dirty="0" smtClean="0"/>
                        <a:t>poor because of</a:t>
                      </a:r>
                      <a:r>
                        <a:rPr lang="en-US" sz="2200" b="1" baseline="0" dirty="0" smtClean="0"/>
                        <a:t> tighter flutes</a:t>
                      </a:r>
                      <a:endParaRPr lang="ar-SY" sz="2200" b="1" dirty="0"/>
                    </a:p>
                  </a:txBody>
                  <a:tcPr/>
                </a:tc>
                <a:tc>
                  <a:txBody>
                    <a:bodyPr/>
                    <a:lstStyle/>
                    <a:p>
                      <a:pPr algn="l" rtl="1"/>
                      <a:r>
                        <a:rPr lang="en-US" sz="2200" b="1" dirty="0" smtClean="0"/>
                        <a:t>transport of debris</a:t>
                      </a:r>
                      <a:endParaRPr lang="ar-SY" sz="2200" b="1" dirty="0"/>
                    </a:p>
                  </a:txBody>
                  <a:tcPr/>
                </a:tc>
              </a:tr>
            </a:tbl>
          </a:graphicData>
        </a:graphic>
      </p:graphicFrame>
      <p:sp>
        <p:nvSpPr>
          <p:cNvPr id="5" name="عنصر نائب لرقم الشريحة 4"/>
          <p:cNvSpPr>
            <a:spLocks noGrp="1"/>
          </p:cNvSpPr>
          <p:nvPr>
            <p:ph type="sldNum" sz="quarter" idx="12"/>
          </p:nvPr>
        </p:nvSpPr>
        <p:spPr/>
        <p:txBody>
          <a:bodyPr/>
          <a:lstStyle/>
          <a:p>
            <a:fld id="{B6F15528-21DE-4FAA-801E-634DDDAF4B2B}" type="slidenum">
              <a:rPr lang="en-US" smtClean="0"/>
              <a:pPr/>
              <a:t>61</a:t>
            </a:fld>
            <a:endParaRPr lang="en-US"/>
          </a:p>
        </p:txBody>
      </p:sp>
    </p:spTree>
    <p:extLst>
      <p:ext uri="{BB962C8B-B14F-4D97-AF65-F5344CB8AC3E}">
        <p14:creationId xmlns:p14="http://schemas.microsoft.com/office/powerpoint/2010/main" val="14118056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33400" y="457200"/>
            <a:ext cx="7886700" cy="2289175"/>
          </a:xfrm>
        </p:spPr>
        <p:txBody>
          <a:bodyPr/>
          <a:lstStyle/>
          <a:p>
            <a:pPr algn="just"/>
            <a:r>
              <a:rPr lang="en-US" b="1" dirty="0" smtClean="0">
                <a:latin typeface="Sakkal Majalla" pitchFamily="2" charset="-78"/>
                <a:cs typeface="Sakkal Majalla" pitchFamily="2" charset="-78"/>
              </a:rPr>
              <a:t>Though reamer has fewer numbers of flutes than file, cutting efficiency is same as that of files because more space between flutes causes better removal of debris.</a:t>
            </a:r>
          </a:p>
          <a:p>
            <a:pPr algn="just"/>
            <a:r>
              <a:rPr lang="en-US" b="1" dirty="0" smtClean="0">
                <a:latin typeface="Sakkal Majalla" pitchFamily="2" charset="-78"/>
                <a:cs typeface="Sakkal Majalla" pitchFamily="2" charset="-78"/>
              </a:rPr>
              <a:t>Reamer tends to remain self centered in the canal resulting in less chances of canal transportation.</a:t>
            </a:r>
            <a:endParaRPr lang="ar-SY" b="1" dirty="0">
              <a:latin typeface="Sakkal Majalla" pitchFamily="2" charset="-78"/>
              <a:cs typeface="Sakkal Majalla" pitchFamily="2" charset="-78"/>
            </a:endParaRPr>
          </a:p>
        </p:txBody>
      </p:sp>
      <p:pic>
        <p:nvPicPr>
          <p:cNvPr id="2050" name="Picture 2" descr="C:\Users\Techno.Home\Desktop\image005021.jpeg"/>
          <p:cNvPicPr>
            <a:picLocks noChangeAspect="1" noChangeArrowheads="1"/>
          </p:cNvPicPr>
          <p:nvPr/>
        </p:nvPicPr>
        <p:blipFill rotWithShape="1">
          <a:blip r:embed="rId2">
            <a:extLst>
              <a:ext uri="{28A0092B-C50C-407E-A947-70E740481C1C}">
                <a14:useLocalDpi xmlns:a14="http://schemas.microsoft.com/office/drawing/2010/main" val="0"/>
              </a:ext>
            </a:extLst>
          </a:blip>
          <a:srcRect l="51696" t="-1" r="2748" b="54187"/>
          <a:stretch/>
        </p:blipFill>
        <p:spPr bwMode="auto">
          <a:xfrm>
            <a:off x="2286000" y="3581400"/>
            <a:ext cx="4579592" cy="2999267"/>
          </a:xfrm>
          <a:prstGeom prst="rect">
            <a:avLst/>
          </a:prstGeom>
          <a:noFill/>
          <a:extLst>
            <a:ext uri="{909E8E84-426E-40DD-AFC4-6F175D3DCCD1}">
              <a14:hiddenFill xmlns:a14="http://schemas.microsoft.com/office/drawing/2010/main">
                <a:solidFill>
                  <a:srgbClr val="FFFFFF"/>
                </a:solidFill>
              </a14:hiddenFill>
            </a:ext>
          </a:extLst>
        </p:spPr>
      </p:pic>
      <p:sp>
        <p:nvSpPr>
          <p:cNvPr id="4" name="عنصر نائب لرقم الشريحة 3"/>
          <p:cNvSpPr>
            <a:spLocks noGrp="1"/>
          </p:cNvSpPr>
          <p:nvPr>
            <p:ph type="sldNum" sz="quarter" idx="12"/>
          </p:nvPr>
        </p:nvSpPr>
        <p:spPr/>
        <p:txBody>
          <a:bodyPr/>
          <a:lstStyle/>
          <a:p>
            <a:fld id="{B6F15528-21DE-4FAA-801E-634DDDAF4B2B}" type="slidenum">
              <a:rPr lang="en-US" smtClean="0"/>
              <a:pPr/>
              <a:t>62</a:t>
            </a:fld>
            <a:endParaRPr lang="en-US"/>
          </a:p>
        </p:txBody>
      </p:sp>
    </p:spTree>
    <p:extLst>
      <p:ext uri="{BB962C8B-B14F-4D97-AF65-F5344CB8AC3E}">
        <p14:creationId xmlns:p14="http://schemas.microsoft.com/office/powerpoint/2010/main" val="5517192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04800" y="838200"/>
            <a:ext cx="8584018" cy="3200400"/>
          </a:xfrm>
        </p:spPr>
        <p:txBody>
          <a:bodyPr>
            <a:normAutofit fontScale="92500" lnSpcReduction="10000"/>
          </a:bodyPr>
          <a:lstStyle/>
          <a:p>
            <a:pPr algn="just"/>
            <a:r>
              <a:rPr lang="en-US" sz="2600" b="1" dirty="0" smtClean="0">
                <a:solidFill>
                  <a:srgbClr val="FF0000"/>
                </a:solidFill>
                <a:latin typeface="Sakkal Majalla" pitchFamily="2" charset="-78"/>
                <a:cs typeface="Sakkal Majalla" pitchFamily="2" charset="-78"/>
              </a:rPr>
              <a:t>Types of files:</a:t>
            </a:r>
          </a:p>
          <a:p>
            <a:pPr marL="0" indent="0" algn="just">
              <a:buNone/>
            </a:pPr>
            <a:r>
              <a:rPr lang="en-US" sz="2600" b="1" dirty="0" smtClean="0">
                <a:latin typeface="Sakkal Majalla" pitchFamily="2" charset="-78"/>
                <a:cs typeface="Sakkal Majalla" pitchFamily="2" charset="-78"/>
              </a:rPr>
              <a:t>1.  k-files :</a:t>
            </a:r>
          </a:p>
          <a:p>
            <a:pPr lvl="2" algn="just">
              <a:buFont typeface="Wingdings" pitchFamily="2" charset="2"/>
              <a:buChar char="§"/>
            </a:pPr>
            <a:r>
              <a:rPr lang="en-US" sz="2600" b="1" dirty="0" smtClean="0">
                <a:latin typeface="Sakkal Majalla" pitchFamily="2" charset="-78"/>
                <a:cs typeface="Sakkal Majalla" pitchFamily="2" charset="-78"/>
              </a:rPr>
              <a:t>They are triangular, square or rhomboidal in cross section, manufactured from stainless steel wire which is grounded into desired shape.</a:t>
            </a:r>
          </a:p>
          <a:p>
            <a:pPr lvl="2" algn="just">
              <a:buFont typeface="Wingdings" pitchFamily="2" charset="2"/>
              <a:buChar char="§"/>
            </a:pPr>
            <a:r>
              <a:rPr lang="en-US" sz="2600" b="1" dirty="0" smtClean="0">
                <a:latin typeface="Sakkal Majalla" pitchFamily="2" charset="-78"/>
                <a:cs typeface="Sakkal Majalla" pitchFamily="2" charset="-78"/>
              </a:rPr>
              <a:t>Tighter twisting of the file spirals increases the number of flutes in files (more than reamer).</a:t>
            </a:r>
          </a:p>
          <a:p>
            <a:pPr lvl="2" algn="just">
              <a:buFont typeface="Wingdings" pitchFamily="2" charset="2"/>
              <a:buChar char="§"/>
            </a:pPr>
            <a:r>
              <a:rPr lang="en-US" sz="2600" b="1" dirty="0" smtClean="0">
                <a:latin typeface="Sakkal Majalla" pitchFamily="2" charset="-78"/>
                <a:cs typeface="Sakkal Majalla" pitchFamily="2" charset="-78"/>
              </a:rPr>
              <a:t>Triangular cross-sectioned files show superior cutting and increased flexibility than the file or reamers with square blank.</a:t>
            </a:r>
            <a:endParaRPr lang="ar-SY" sz="2600" b="1" dirty="0">
              <a:latin typeface="Sakkal Majalla" pitchFamily="2" charset="-78"/>
              <a:cs typeface="Sakkal Majalla" pitchFamily="2" charset="-78"/>
            </a:endParaRPr>
          </a:p>
        </p:txBody>
      </p:sp>
      <p:pic>
        <p:nvPicPr>
          <p:cNvPr id="3074" name="Picture 2" descr="C:\Users\Techno.Home\Desktop\The-difference-of-helical-angle-between-K-file-and-reamer-upper-The-different-helical_Q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6560" t="18577" r="5847" b="30861"/>
          <a:stretch/>
        </p:blipFill>
        <p:spPr bwMode="auto">
          <a:xfrm>
            <a:off x="2789274" y="4299098"/>
            <a:ext cx="4164418" cy="2403852"/>
          </a:xfrm>
          <a:prstGeom prst="rect">
            <a:avLst/>
          </a:prstGeom>
          <a:noFill/>
          <a:extLst>
            <a:ext uri="{909E8E84-426E-40DD-AFC4-6F175D3DCCD1}">
              <a14:hiddenFill xmlns:a14="http://schemas.microsoft.com/office/drawing/2010/main">
                <a:solidFill>
                  <a:srgbClr val="FFFFFF"/>
                </a:solidFill>
              </a14:hiddenFill>
            </a:ext>
          </a:extLst>
        </p:spPr>
      </p:pic>
      <p:sp>
        <p:nvSpPr>
          <p:cNvPr id="4" name="عنصر نائب لرقم الشريحة 3"/>
          <p:cNvSpPr>
            <a:spLocks noGrp="1"/>
          </p:cNvSpPr>
          <p:nvPr>
            <p:ph type="sldNum" sz="quarter" idx="12"/>
          </p:nvPr>
        </p:nvSpPr>
        <p:spPr/>
        <p:txBody>
          <a:bodyPr/>
          <a:lstStyle/>
          <a:p>
            <a:fld id="{B6F15528-21DE-4FAA-801E-634DDDAF4B2B}" type="slidenum">
              <a:rPr lang="en-US" smtClean="0"/>
              <a:pPr/>
              <a:t>63</a:t>
            </a:fld>
            <a:endParaRPr lang="en-US"/>
          </a:p>
        </p:txBody>
      </p:sp>
    </p:spTree>
    <p:extLst>
      <p:ext uri="{BB962C8B-B14F-4D97-AF65-F5344CB8AC3E}">
        <p14:creationId xmlns:p14="http://schemas.microsoft.com/office/powerpoint/2010/main" val="13204977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03347" y="152400"/>
            <a:ext cx="3985881" cy="5867400"/>
          </a:xfrm>
        </p:spPr>
        <p:txBody>
          <a:bodyPr>
            <a:normAutofit/>
          </a:bodyPr>
          <a:lstStyle/>
          <a:p>
            <a:pPr marL="0" indent="0">
              <a:buNone/>
            </a:pPr>
            <a:r>
              <a:rPr lang="en-US" b="1" dirty="0" smtClean="0">
                <a:solidFill>
                  <a:srgbClr val="FF0000"/>
                </a:solidFill>
                <a:latin typeface="Sakkal Majalla" pitchFamily="2" charset="-78"/>
                <a:cs typeface="Sakkal Majalla" pitchFamily="2" charset="-78"/>
              </a:rPr>
              <a:t>2- K- flex Files :</a:t>
            </a:r>
          </a:p>
          <a:p>
            <a:pPr>
              <a:buFont typeface="Wingdings" pitchFamily="2" charset="2"/>
              <a:buChar char="Ø"/>
            </a:pPr>
            <a:r>
              <a:rPr lang="en-US" b="1" dirty="0" smtClean="0">
                <a:latin typeface="Sakkal Majalla" pitchFamily="2" charset="-78"/>
                <a:cs typeface="Sakkal Majalla" pitchFamily="2" charset="-78"/>
              </a:rPr>
              <a:t>It was realized that square blank of f</a:t>
            </a:r>
            <a:r>
              <a:rPr lang="en-US" b="1" dirty="0">
                <a:latin typeface="Sakkal Majalla" pitchFamily="2" charset="-78"/>
                <a:cs typeface="Sakkal Majalla" pitchFamily="2" charset="-78"/>
              </a:rPr>
              <a:t>ile results in total decrease in the instrument flexibility. </a:t>
            </a:r>
            <a:r>
              <a:rPr lang="en-US" b="1" dirty="0" smtClean="0">
                <a:latin typeface="Sakkal Majalla" pitchFamily="2" charset="-78"/>
                <a:cs typeface="Sakkal Majalla" pitchFamily="2" charset="-78"/>
              </a:rPr>
              <a:t> To maintain shape and flexibility of these files, k-flex files were introduced.</a:t>
            </a:r>
          </a:p>
          <a:p>
            <a:pPr>
              <a:buFont typeface="Wingdings" pitchFamily="2" charset="2"/>
              <a:buChar char="Ø"/>
            </a:pPr>
            <a:r>
              <a:rPr lang="en-US" b="1" dirty="0" smtClean="0">
                <a:latin typeface="Sakkal Majalla" pitchFamily="2" charset="-78"/>
                <a:cs typeface="Sakkal Majalla" pitchFamily="2" charset="-78"/>
              </a:rPr>
              <a:t>K-flex files are rhombus in cross section having two acute angles and two obtuse angles.</a:t>
            </a:r>
          </a:p>
          <a:p>
            <a:pPr>
              <a:buFont typeface="Wingdings" pitchFamily="2" charset="2"/>
              <a:buChar char="Ø"/>
            </a:pPr>
            <a:r>
              <a:rPr lang="en-US" b="1" dirty="0" smtClean="0">
                <a:latin typeface="Sakkal Majalla" pitchFamily="2" charset="-78"/>
                <a:cs typeface="Sakkal Majalla" pitchFamily="2" charset="-78"/>
              </a:rPr>
              <a:t>They are used in filing and rasping motion. </a:t>
            </a:r>
            <a:endParaRPr lang="ar-SY" b="1" dirty="0">
              <a:latin typeface="Sakkal Majalla" pitchFamily="2" charset="-78"/>
              <a:cs typeface="Sakkal Majalla" pitchFamily="2" charset="-78"/>
            </a:endParaRPr>
          </a:p>
        </p:txBody>
      </p:sp>
      <p:pic>
        <p:nvPicPr>
          <p:cNvPr id="4098" name="Picture 2" descr="C:\Users\Techno.Home\Desktop\f013-004-9781455754106.jpg"/>
          <p:cNvPicPr>
            <a:picLocks noChangeAspect="1" noChangeArrowheads="1"/>
          </p:cNvPicPr>
          <p:nvPr/>
        </p:nvPicPr>
        <p:blipFill rotWithShape="1">
          <a:blip r:embed="rId2">
            <a:extLst>
              <a:ext uri="{28A0092B-C50C-407E-A947-70E740481C1C}">
                <a14:useLocalDpi xmlns:a14="http://schemas.microsoft.com/office/drawing/2010/main" val="0"/>
              </a:ext>
            </a:extLst>
          </a:blip>
          <a:srcRect l="39937" r="37700"/>
          <a:stretch/>
        </p:blipFill>
        <p:spPr bwMode="auto">
          <a:xfrm>
            <a:off x="6248400" y="152400"/>
            <a:ext cx="2222206" cy="6279072"/>
          </a:xfrm>
          <a:prstGeom prst="rect">
            <a:avLst/>
          </a:prstGeom>
          <a:noFill/>
          <a:extLst>
            <a:ext uri="{909E8E84-426E-40DD-AFC4-6F175D3DCCD1}">
              <a14:hiddenFill xmlns:a14="http://schemas.microsoft.com/office/drawing/2010/main">
                <a:solidFill>
                  <a:srgbClr val="FFFFFF"/>
                </a:solidFill>
              </a14:hiddenFill>
            </a:ext>
          </a:extLst>
        </p:spPr>
      </p:pic>
      <p:sp>
        <p:nvSpPr>
          <p:cNvPr id="4" name="عنصر نائب لرقم الشريحة 3"/>
          <p:cNvSpPr>
            <a:spLocks noGrp="1"/>
          </p:cNvSpPr>
          <p:nvPr>
            <p:ph type="sldNum" sz="quarter" idx="12"/>
          </p:nvPr>
        </p:nvSpPr>
        <p:spPr/>
        <p:txBody>
          <a:bodyPr/>
          <a:lstStyle/>
          <a:p>
            <a:fld id="{B6F15528-21DE-4FAA-801E-634DDDAF4B2B}" type="slidenum">
              <a:rPr lang="en-US" smtClean="0"/>
              <a:pPr/>
              <a:t>64</a:t>
            </a:fld>
            <a:endParaRPr lang="en-US"/>
          </a:p>
        </p:txBody>
      </p:sp>
    </p:spTree>
    <p:extLst>
      <p:ext uri="{BB962C8B-B14F-4D97-AF65-F5344CB8AC3E}">
        <p14:creationId xmlns:p14="http://schemas.microsoft.com/office/powerpoint/2010/main" val="25872168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33400" y="1143000"/>
            <a:ext cx="8305800" cy="1524000"/>
          </a:xfrm>
        </p:spPr>
        <p:txBody>
          <a:bodyPr>
            <a:noAutofit/>
          </a:bodyPr>
          <a:lstStyle/>
          <a:p>
            <a:pPr marL="0" indent="0">
              <a:buNone/>
            </a:pPr>
            <a:r>
              <a:rPr lang="en-US" b="1" dirty="0" smtClean="0">
                <a:latin typeface="Sakkal Majalla" pitchFamily="2" charset="-78"/>
                <a:cs typeface="Sakkal Majalla" pitchFamily="2" charset="-78"/>
              </a:rPr>
              <a:t>3- </a:t>
            </a:r>
            <a:r>
              <a:rPr lang="en-US" b="1" dirty="0" err="1" smtClean="0">
                <a:latin typeface="Sakkal Majalla" pitchFamily="2" charset="-78"/>
                <a:cs typeface="Sakkal Majalla" pitchFamily="2" charset="-78"/>
              </a:rPr>
              <a:t>Hedstrom</a:t>
            </a:r>
            <a:r>
              <a:rPr lang="en-US" b="1" dirty="0" smtClean="0">
                <a:latin typeface="Sakkal Majalla" pitchFamily="2" charset="-78"/>
                <a:cs typeface="Sakkal Majalla" pitchFamily="2" charset="-78"/>
              </a:rPr>
              <a:t> files (H –files):</a:t>
            </a:r>
          </a:p>
          <a:p>
            <a:pPr marL="0" indent="0">
              <a:buNone/>
            </a:pPr>
            <a:r>
              <a:rPr lang="en-US" b="1" dirty="0" err="1" smtClean="0">
                <a:latin typeface="Sakkal Majalla" pitchFamily="2" charset="-78"/>
                <a:cs typeface="Sakkal Majalla" pitchFamily="2" charset="-78"/>
              </a:rPr>
              <a:t>Hedstrom</a:t>
            </a:r>
            <a:r>
              <a:rPr lang="en-US" b="1" dirty="0" smtClean="0">
                <a:latin typeface="Sakkal Majalla" pitchFamily="2" charset="-78"/>
                <a:cs typeface="Sakkal Majalla" pitchFamily="2" charset="-78"/>
              </a:rPr>
              <a:t> files have flutes which resemble successively triangles set one on another.</a:t>
            </a:r>
          </a:p>
          <a:p>
            <a:pPr marL="0" indent="0">
              <a:buNone/>
            </a:pPr>
            <a:endParaRPr lang="ar-SY" b="1" dirty="0">
              <a:latin typeface="Sakkal Majalla" pitchFamily="2" charset="-78"/>
              <a:cs typeface="Sakkal Majalla" pitchFamily="2" charset="-78"/>
            </a:endParaRPr>
          </a:p>
        </p:txBody>
      </p:sp>
      <p:pic>
        <p:nvPicPr>
          <p:cNvPr id="5122" name="Picture 2" descr="C:\Users\Techno.Home\Desktop\M19-10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276600"/>
            <a:ext cx="6007711" cy="2362200"/>
          </a:xfrm>
          <a:prstGeom prst="rect">
            <a:avLst/>
          </a:prstGeom>
          <a:noFill/>
          <a:extLst>
            <a:ext uri="{909E8E84-426E-40DD-AFC4-6F175D3DCCD1}">
              <a14:hiddenFill xmlns:a14="http://schemas.microsoft.com/office/drawing/2010/main">
                <a:solidFill>
                  <a:srgbClr val="FFFFFF"/>
                </a:solidFill>
              </a14:hiddenFill>
            </a:ext>
          </a:extLst>
        </p:spPr>
      </p:pic>
      <p:sp>
        <p:nvSpPr>
          <p:cNvPr id="4" name="عنصر نائب لرقم الشريحة 3"/>
          <p:cNvSpPr>
            <a:spLocks noGrp="1"/>
          </p:cNvSpPr>
          <p:nvPr>
            <p:ph type="sldNum" sz="quarter" idx="12"/>
          </p:nvPr>
        </p:nvSpPr>
        <p:spPr/>
        <p:txBody>
          <a:bodyPr/>
          <a:lstStyle/>
          <a:p>
            <a:fld id="{B6F15528-21DE-4FAA-801E-634DDDAF4B2B}" type="slidenum">
              <a:rPr lang="en-US" smtClean="0"/>
              <a:pPr/>
              <a:t>65</a:t>
            </a:fld>
            <a:endParaRPr lang="en-US"/>
          </a:p>
        </p:txBody>
      </p:sp>
    </p:spTree>
    <p:extLst>
      <p:ext uri="{BB962C8B-B14F-4D97-AF65-F5344CB8AC3E}">
        <p14:creationId xmlns:p14="http://schemas.microsoft.com/office/powerpoint/2010/main" val="2122871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838200"/>
            <a:ext cx="5181600" cy="5486400"/>
          </a:xfrm>
        </p:spPr>
        <p:txBody>
          <a:bodyPr>
            <a:normAutofit lnSpcReduction="10000"/>
          </a:bodyPr>
          <a:lstStyle/>
          <a:p>
            <a:pPr marL="0" indent="0">
              <a:buNone/>
            </a:pPr>
            <a:r>
              <a:rPr lang="en-US" b="1" dirty="0">
                <a:solidFill>
                  <a:srgbClr val="00B050"/>
                </a:solidFill>
                <a:latin typeface="Sakkal Majalla" pitchFamily="2" charset="-78"/>
                <a:cs typeface="Sakkal Majalla" pitchFamily="2" charset="-78"/>
              </a:rPr>
              <a:t>ENGINE DRIVEN INSTRUMENT</a:t>
            </a:r>
          </a:p>
          <a:p>
            <a:pPr marL="0" indent="0">
              <a:buNone/>
            </a:pPr>
            <a:r>
              <a:rPr lang="en-US" b="1" dirty="0">
                <a:solidFill>
                  <a:srgbClr val="FF0000"/>
                </a:solidFill>
                <a:latin typeface="Sakkal Majalla" pitchFamily="2" charset="-78"/>
                <a:cs typeface="Sakkal Majalla" pitchFamily="2" charset="-78"/>
              </a:rPr>
              <a:t>1-Gates-Glidden Burs</a:t>
            </a:r>
          </a:p>
          <a:p>
            <a:pPr lvl="0">
              <a:buFont typeface="Wingdings" pitchFamily="2" charset="2"/>
              <a:buChar char="ü"/>
            </a:pPr>
            <a:r>
              <a:rPr lang="en-US" b="1" dirty="0">
                <a:latin typeface="Sakkal Majalla" pitchFamily="2" charset="-78"/>
                <a:cs typeface="Sakkal Majalla" pitchFamily="2" charset="-78"/>
              </a:rPr>
              <a:t>Traditional engine driven instruments include Gates-Glidden drills which have flame-shaped cutting point mounted on long thin shaft attached to a latch type shank.</a:t>
            </a:r>
          </a:p>
          <a:p>
            <a:pPr lvl="0">
              <a:buFont typeface="Wingdings" pitchFamily="2" charset="2"/>
              <a:buChar char="ü"/>
            </a:pPr>
            <a:r>
              <a:rPr lang="en-US" b="1" dirty="0">
                <a:latin typeface="Sakkal Majalla" pitchFamily="2" charset="-78"/>
                <a:cs typeface="Sakkal Majalla" pitchFamily="2" charset="-78"/>
              </a:rPr>
              <a:t>Gates-</a:t>
            </a:r>
            <a:r>
              <a:rPr lang="en-US" b="1" dirty="0" err="1">
                <a:latin typeface="Sakkal Majalla" pitchFamily="2" charset="-78"/>
                <a:cs typeface="Sakkal Majalla" pitchFamily="2" charset="-78"/>
              </a:rPr>
              <a:t>Gliddens</a:t>
            </a:r>
            <a:r>
              <a:rPr lang="en-US" b="1" dirty="0">
                <a:latin typeface="Sakkal Majalla" pitchFamily="2" charset="-78"/>
                <a:cs typeface="Sakkal Majalla" pitchFamily="2" charset="-78"/>
              </a:rPr>
              <a:t> are available in a set from 1 to 6 with the diameters from 0.5 to 1.5 mm.</a:t>
            </a:r>
          </a:p>
          <a:p>
            <a:pPr>
              <a:buFont typeface="Wingdings" pitchFamily="2" charset="2"/>
              <a:buChar char="ü"/>
            </a:pPr>
            <a:r>
              <a:rPr lang="en-US" b="1" dirty="0">
                <a:latin typeface="Sakkal Majalla" pitchFamily="2" charset="-78"/>
                <a:cs typeface="Sakkal Majalla" pitchFamily="2" charset="-78"/>
              </a:rPr>
              <a:t>Due to their design Gates-Glidden drills are side cutting instruments with safety tips</a:t>
            </a:r>
            <a:endParaRPr lang="ar-SY" b="1" dirty="0">
              <a:latin typeface="Sakkal Majalla" pitchFamily="2" charset="-78"/>
              <a:cs typeface="Sakkal Majalla" pitchFamily="2" charset="-78"/>
            </a:endParaRPr>
          </a:p>
        </p:txBody>
      </p:sp>
      <p:pic>
        <p:nvPicPr>
          <p:cNvPr id="6146" name="Picture 2" descr="C:\Users\Techno.Home\Desktop\gates-glidden-1000x1000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5381" y="1295400"/>
            <a:ext cx="3505200" cy="3505200"/>
          </a:xfrm>
          <a:prstGeom prst="rect">
            <a:avLst/>
          </a:prstGeom>
          <a:noFill/>
          <a:extLst>
            <a:ext uri="{909E8E84-426E-40DD-AFC4-6F175D3DCCD1}">
              <a14:hiddenFill xmlns:a14="http://schemas.microsoft.com/office/drawing/2010/main">
                <a:solidFill>
                  <a:srgbClr val="FFFFFF"/>
                </a:solidFill>
              </a14:hiddenFill>
            </a:ext>
          </a:extLst>
        </p:spPr>
      </p:pic>
      <p:sp>
        <p:nvSpPr>
          <p:cNvPr id="4" name="عنصر نائب لرقم الشريحة 3"/>
          <p:cNvSpPr>
            <a:spLocks noGrp="1"/>
          </p:cNvSpPr>
          <p:nvPr>
            <p:ph type="sldNum" sz="quarter" idx="12"/>
          </p:nvPr>
        </p:nvSpPr>
        <p:spPr/>
        <p:txBody>
          <a:bodyPr/>
          <a:lstStyle/>
          <a:p>
            <a:fld id="{B6F15528-21DE-4FAA-801E-634DDDAF4B2B}" type="slidenum">
              <a:rPr lang="en-US" smtClean="0"/>
              <a:pPr/>
              <a:t>66</a:t>
            </a:fld>
            <a:endParaRPr lang="en-US"/>
          </a:p>
        </p:txBody>
      </p:sp>
    </p:spTree>
    <p:extLst>
      <p:ext uri="{BB962C8B-B14F-4D97-AF65-F5344CB8AC3E}">
        <p14:creationId xmlns:p14="http://schemas.microsoft.com/office/powerpoint/2010/main" val="4271645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685800"/>
            <a:ext cx="4343400" cy="5714999"/>
          </a:xfrm>
        </p:spPr>
        <p:txBody>
          <a:bodyPr>
            <a:normAutofit/>
          </a:bodyPr>
          <a:lstStyle/>
          <a:p>
            <a:pPr lvl="0" algn="just">
              <a:buFont typeface="Wingdings" pitchFamily="2" charset="2"/>
              <a:buChar char="§"/>
            </a:pPr>
            <a:r>
              <a:rPr lang="en-US" b="1" dirty="0">
                <a:latin typeface="Sakkal Majalla" pitchFamily="2" charset="-78"/>
                <a:cs typeface="Sakkal Majalla" pitchFamily="2" charset="-78"/>
              </a:rPr>
              <a:t>They should be used at the speed of 750-1500 rpm in brushing strokes.</a:t>
            </a:r>
          </a:p>
          <a:p>
            <a:pPr lvl="0" algn="just">
              <a:buFont typeface="Wingdings" pitchFamily="2" charset="2"/>
              <a:buChar char="§"/>
            </a:pPr>
            <a:r>
              <a:rPr lang="en-US" b="1" dirty="0">
                <a:latin typeface="Sakkal Majalla" pitchFamily="2" charset="-78"/>
                <a:cs typeface="Sakkal Majalla" pitchFamily="2" charset="-78"/>
              </a:rPr>
              <a:t>Safety design of Gates-</a:t>
            </a:r>
            <a:r>
              <a:rPr lang="en-US" b="1" dirty="0" err="1">
                <a:latin typeface="Sakkal Majalla" pitchFamily="2" charset="-78"/>
                <a:cs typeface="Sakkal Majalla" pitchFamily="2" charset="-78"/>
              </a:rPr>
              <a:t>Gliddens</a:t>
            </a:r>
            <a:r>
              <a:rPr lang="en-US" b="1" dirty="0">
                <a:latin typeface="Sakkal Majalla" pitchFamily="2" charset="-78"/>
                <a:cs typeface="Sakkal Majalla" pitchFamily="2" charset="-78"/>
              </a:rPr>
              <a:t> is that its weakest part lies at the junction of shank and shaft of the instrument. If its cutting tip jams against the canal wall, fracture occurs at the junction of shank and the shaft but not at the tip of the instrument. This makes the easy removal of fractured drill from the canal</a:t>
            </a:r>
            <a:r>
              <a:rPr lang="en-US" b="1" dirty="0" smtClean="0">
                <a:latin typeface="Sakkal Majalla" pitchFamily="2" charset="-78"/>
                <a:cs typeface="Sakkal Majalla" pitchFamily="2" charset="-78"/>
              </a:rPr>
              <a:t>.</a:t>
            </a:r>
            <a:endParaRPr lang="en-US" b="1" dirty="0">
              <a:latin typeface="Sakkal Majalla" pitchFamily="2" charset="-78"/>
              <a:cs typeface="Sakkal Majalla" pitchFamily="2" charset="-78"/>
            </a:endParaRPr>
          </a:p>
        </p:txBody>
      </p:sp>
      <p:pic>
        <p:nvPicPr>
          <p:cNvPr id="7170" name="Picture 2" descr="C:\Users\Techno.Home\Desktop\•+They+should+be+used+at+the+speed+of+rpm..jpg"/>
          <p:cNvPicPr>
            <a:picLocks noChangeAspect="1" noChangeArrowheads="1"/>
          </p:cNvPicPr>
          <p:nvPr/>
        </p:nvPicPr>
        <p:blipFill rotWithShape="1">
          <a:blip r:embed="rId2">
            <a:extLst>
              <a:ext uri="{28A0092B-C50C-407E-A947-70E740481C1C}">
                <a14:useLocalDpi xmlns:a14="http://schemas.microsoft.com/office/drawing/2010/main" val="0"/>
              </a:ext>
            </a:extLst>
          </a:blip>
          <a:srcRect l="34739" t="53125" r="25363" b="5305"/>
          <a:stretch/>
        </p:blipFill>
        <p:spPr bwMode="auto">
          <a:xfrm>
            <a:off x="5029200" y="1371600"/>
            <a:ext cx="3891516" cy="3040912"/>
          </a:xfrm>
          <a:prstGeom prst="rect">
            <a:avLst/>
          </a:prstGeom>
          <a:noFill/>
          <a:extLst>
            <a:ext uri="{909E8E84-426E-40DD-AFC4-6F175D3DCCD1}">
              <a14:hiddenFill xmlns:a14="http://schemas.microsoft.com/office/drawing/2010/main">
                <a:solidFill>
                  <a:srgbClr val="FFFFFF"/>
                </a:solidFill>
              </a14:hiddenFill>
            </a:ext>
          </a:extLst>
        </p:spPr>
      </p:pic>
      <p:sp>
        <p:nvSpPr>
          <p:cNvPr id="4" name="عنصر نائب لرقم الشريحة 3"/>
          <p:cNvSpPr>
            <a:spLocks noGrp="1"/>
          </p:cNvSpPr>
          <p:nvPr>
            <p:ph type="sldNum" sz="quarter" idx="12"/>
          </p:nvPr>
        </p:nvSpPr>
        <p:spPr/>
        <p:txBody>
          <a:bodyPr/>
          <a:lstStyle/>
          <a:p>
            <a:fld id="{B6F15528-21DE-4FAA-801E-634DDDAF4B2B}" type="slidenum">
              <a:rPr lang="en-US" smtClean="0"/>
              <a:pPr/>
              <a:t>67</a:t>
            </a:fld>
            <a:endParaRPr lang="en-US"/>
          </a:p>
        </p:txBody>
      </p:sp>
    </p:spTree>
    <p:extLst>
      <p:ext uri="{BB962C8B-B14F-4D97-AF65-F5344CB8AC3E}">
        <p14:creationId xmlns:p14="http://schemas.microsoft.com/office/powerpoint/2010/main" val="36926304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81000" y="685800"/>
            <a:ext cx="5334000" cy="5791200"/>
          </a:xfrm>
        </p:spPr>
        <p:txBody>
          <a:bodyPr>
            <a:normAutofit fontScale="92500"/>
          </a:bodyPr>
          <a:lstStyle/>
          <a:p>
            <a:pPr marL="0" indent="0">
              <a:buNone/>
            </a:pPr>
            <a:r>
              <a:rPr lang="en-US" b="1" dirty="0">
                <a:solidFill>
                  <a:srgbClr val="FF0000"/>
                </a:solidFill>
                <a:latin typeface="Sakkal Majalla" pitchFamily="2" charset="-78"/>
                <a:cs typeface="Sakkal Majalla" pitchFamily="2" charset="-78"/>
              </a:rPr>
              <a:t>2-PEESO REAMERS</a:t>
            </a:r>
          </a:p>
          <a:p>
            <a:pPr lvl="0">
              <a:buFont typeface="Wingdings" pitchFamily="2" charset="2"/>
              <a:buChar char="§"/>
            </a:pPr>
            <a:r>
              <a:rPr lang="en-US" b="1" dirty="0">
                <a:latin typeface="Sakkal Majalla" pitchFamily="2" charset="-78"/>
                <a:cs typeface="Sakkal Majalla" pitchFamily="2" charset="-78"/>
              </a:rPr>
              <a:t>They are rotary instruments used mainly for post apace preparations.</a:t>
            </a:r>
          </a:p>
          <a:p>
            <a:pPr lvl="0">
              <a:buFont typeface="Wingdings" pitchFamily="2" charset="2"/>
              <a:buChar char="§"/>
            </a:pPr>
            <a:r>
              <a:rPr lang="en-US" b="1" dirty="0">
                <a:latin typeface="Sakkal Majalla" pitchFamily="2" charset="-78"/>
                <a:cs typeface="Sakkal Majalla" pitchFamily="2" charset="-78"/>
              </a:rPr>
              <a:t>They have safe ended non-cutting tip.</a:t>
            </a:r>
          </a:p>
          <a:p>
            <a:pPr lvl="0">
              <a:buFont typeface="Wingdings" pitchFamily="2" charset="2"/>
              <a:buChar char="§"/>
            </a:pPr>
            <a:r>
              <a:rPr lang="en-US" b="1" dirty="0">
                <a:latin typeface="Sakkal Majalla" pitchFamily="2" charset="-78"/>
                <a:cs typeface="Sakkal Majalla" pitchFamily="2" charset="-78"/>
              </a:rPr>
              <a:t>Their tip diameter varies from 0.7 to 1.7 mm.</a:t>
            </a:r>
          </a:p>
          <a:p>
            <a:pPr lvl="0">
              <a:buFont typeface="Wingdings" pitchFamily="2" charset="2"/>
              <a:buChar char="§"/>
            </a:pPr>
            <a:r>
              <a:rPr lang="en-US" b="1" dirty="0">
                <a:latin typeface="Sakkal Majalla" pitchFamily="2" charset="-78"/>
                <a:cs typeface="Sakkal Majalla" pitchFamily="2" charset="-78"/>
              </a:rPr>
              <a:t>They should be used in brushing motion.</a:t>
            </a:r>
          </a:p>
          <a:p>
            <a:pPr marL="0" indent="0">
              <a:buNone/>
            </a:pPr>
            <a:r>
              <a:rPr lang="en-US" b="1" dirty="0">
                <a:solidFill>
                  <a:srgbClr val="00B050"/>
                </a:solidFill>
                <a:latin typeface="Sakkal Majalla" pitchFamily="2" charset="-78"/>
                <a:cs typeface="Sakkal Majalla" pitchFamily="2" charset="-78"/>
              </a:rPr>
              <a:t>Disadvantages of using </a:t>
            </a:r>
            <a:r>
              <a:rPr lang="en-US" b="1" dirty="0" err="1">
                <a:solidFill>
                  <a:srgbClr val="00B050"/>
                </a:solidFill>
                <a:latin typeface="Sakkal Majalla" pitchFamily="2" charset="-78"/>
                <a:cs typeface="Sakkal Majalla" pitchFamily="2" charset="-78"/>
              </a:rPr>
              <a:t>peeso</a:t>
            </a:r>
            <a:r>
              <a:rPr lang="en-US" b="1" dirty="0">
                <a:solidFill>
                  <a:srgbClr val="00B050"/>
                </a:solidFill>
                <a:latin typeface="Sakkal Majalla" pitchFamily="2" charset="-78"/>
                <a:cs typeface="Sakkal Majalla" pitchFamily="2" charset="-78"/>
              </a:rPr>
              <a:t> reamers are:</a:t>
            </a:r>
          </a:p>
          <a:p>
            <a:r>
              <a:rPr lang="en-US" b="1" dirty="0">
                <a:latin typeface="Sakkal Majalla" pitchFamily="2" charset="-78"/>
                <a:cs typeface="Sakkal Majalla" pitchFamily="2" charset="-78"/>
              </a:rPr>
              <a:t>They do not follow the canal curvature and may cause perforation by cutting laterally.</a:t>
            </a:r>
          </a:p>
          <a:p>
            <a:r>
              <a:rPr lang="en-US" b="1" dirty="0">
                <a:latin typeface="Sakkal Majalla" pitchFamily="2" charset="-78"/>
                <a:cs typeface="Sakkal Majalla" pitchFamily="2" charset="-78"/>
              </a:rPr>
              <a:t>They are stiff instruments.</a:t>
            </a:r>
          </a:p>
          <a:p>
            <a:r>
              <a:rPr lang="en-US" b="1" dirty="0">
                <a:latin typeface="Sakkal Majalla" pitchFamily="2" charset="-78"/>
                <a:cs typeface="Sakkal Majalla" pitchFamily="2" charset="-78"/>
              </a:rPr>
              <a:t>They have to be used very carefully to avoid iatrogenic errors.</a:t>
            </a:r>
          </a:p>
          <a:p>
            <a:pPr marL="0" indent="0">
              <a:buNone/>
            </a:pPr>
            <a:endParaRPr lang="ar-SY" b="1" dirty="0">
              <a:latin typeface="Sakkal Majalla" pitchFamily="2" charset="-78"/>
              <a:cs typeface="Sakkal Majalla" pitchFamily="2" charset="-78"/>
            </a:endParaRPr>
          </a:p>
        </p:txBody>
      </p:sp>
      <p:pic>
        <p:nvPicPr>
          <p:cNvPr id="8194" name="Picture 2" descr="C:\Users\Techno.Home\Desktop\2-+PEESO+REAMERS+•+They+are+rotary+instruments+used+mainly+for+post+space+prepara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l="68314" t="23764" r="4651" b="19840"/>
          <a:stretch/>
        </p:blipFill>
        <p:spPr bwMode="auto">
          <a:xfrm>
            <a:off x="5791200" y="622632"/>
            <a:ext cx="3203944" cy="5012625"/>
          </a:xfrm>
          <a:prstGeom prst="rect">
            <a:avLst/>
          </a:prstGeom>
          <a:noFill/>
          <a:extLst>
            <a:ext uri="{909E8E84-426E-40DD-AFC4-6F175D3DCCD1}">
              <a14:hiddenFill xmlns:a14="http://schemas.microsoft.com/office/drawing/2010/main">
                <a:solidFill>
                  <a:srgbClr val="FFFFFF"/>
                </a:solidFill>
              </a14:hiddenFill>
            </a:ext>
          </a:extLst>
        </p:spPr>
      </p:pic>
      <p:sp>
        <p:nvSpPr>
          <p:cNvPr id="4" name="عنصر نائب لرقم الشريحة 3"/>
          <p:cNvSpPr>
            <a:spLocks noGrp="1"/>
          </p:cNvSpPr>
          <p:nvPr>
            <p:ph type="sldNum" sz="quarter" idx="12"/>
          </p:nvPr>
        </p:nvSpPr>
        <p:spPr/>
        <p:txBody>
          <a:bodyPr/>
          <a:lstStyle/>
          <a:p>
            <a:fld id="{B6F15528-21DE-4FAA-801E-634DDDAF4B2B}" type="slidenum">
              <a:rPr lang="en-US" smtClean="0"/>
              <a:pPr/>
              <a:t>68</a:t>
            </a:fld>
            <a:endParaRPr lang="en-US"/>
          </a:p>
        </p:txBody>
      </p:sp>
    </p:spTree>
    <p:extLst>
      <p:ext uri="{BB962C8B-B14F-4D97-AF65-F5344CB8AC3E}">
        <p14:creationId xmlns:p14="http://schemas.microsoft.com/office/powerpoint/2010/main" val="17522439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Techno.Home\Desktop\2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47"/>
            <a:ext cx="6115050" cy="6885546"/>
          </a:xfrm>
          <a:prstGeom prst="rect">
            <a:avLst/>
          </a:prstGeom>
          <a:noFill/>
          <a:extLst>
            <a:ext uri="{909E8E84-426E-40DD-AFC4-6F175D3DCCD1}">
              <a14:hiddenFill xmlns:a14="http://schemas.microsoft.com/office/drawing/2010/main">
                <a:solidFill>
                  <a:srgbClr val="FFFFFF"/>
                </a:solidFill>
              </a14:hiddenFill>
            </a:ext>
          </a:extLst>
        </p:spPr>
      </p:pic>
      <p:sp>
        <p:nvSpPr>
          <p:cNvPr id="4" name="عنصر نائب لرقم الشريحة 3"/>
          <p:cNvSpPr>
            <a:spLocks noGrp="1"/>
          </p:cNvSpPr>
          <p:nvPr>
            <p:ph type="sldNum" sz="quarter" idx="12"/>
          </p:nvPr>
        </p:nvSpPr>
        <p:spPr/>
        <p:txBody>
          <a:bodyPr/>
          <a:lstStyle/>
          <a:p>
            <a:fld id="{B6F15528-21DE-4FAA-801E-634DDDAF4B2B}" type="slidenum">
              <a:rPr lang="en-US" smtClean="0"/>
              <a:pPr/>
              <a:t>69</a:t>
            </a:fld>
            <a:endParaRPr lang="en-US"/>
          </a:p>
        </p:txBody>
      </p:sp>
    </p:spTree>
    <p:extLst>
      <p:ext uri="{BB962C8B-B14F-4D97-AF65-F5344CB8AC3E}">
        <p14:creationId xmlns:p14="http://schemas.microsoft.com/office/powerpoint/2010/main" val="25934321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09600" y="1062037"/>
            <a:ext cx="7981950" cy="4805363"/>
          </a:xfrm>
        </p:spPr>
        <p:txBody>
          <a:bodyPr>
            <a:normAutofit/>
          </a:bodyPr>
          <a:lstStyle/>
          <a:p>
            <a:pPr marL="0" indent="0" algn="just">
              <a:buNone/>
            </a:pPr>
            <a:r>
              <a:rPr lang="en-US" sz="4000" b="1" dirty="0">
                <a:latin typeface="Sakkal Majalla" pitchFamily="2" charset="-78"/>
                <a:cs typeface="Sakkal Majalla" pitchFamily="2" charset="-78"/>
              </a:rPr>
              <a:t>Environmental or occurring problems can include the following:</a:t>
            </a:r>
          </a:p>
          <a:p>
            <a:pPr marL="0" indent="0" algn="just">
              <a:buNone/>
            </a:pPr>
            <a:r>
              <a:rPr lang="en-US" b="1" dirty="0">
                <a:solidFill>
                  <a:srgbClr val="FF0000"/>
                </a:solidFill>
                <a:latin typeface="Sakkal Majalla" pitchFamily="2" charset="-78"/>
                <a:cs typeface="Sakkal Majalla" pitchFamily="2" charset="-78"/>
              </a:rPr>
              <a:t>caries</a:t>
            </a:r>
            <a:r>
              <a:rPr lang="en-US" b="1" dirty="0">
                <a:latin typeface="Sakkal Majalla" pitchFamily="2" charset="-78"/>
                <a:cs typeface="Sakkal Majalla" pitchFamily="2" charset="-78"/>
              </a:rPr>
              <a:t>: dental decay; the number one disease of children.</a:t>
            </a:r>
          </a:p>
          <a:p>
            <a:pPr marL="0" indent="0" algn="just">
              <a:buNone/>
            </a:pPr>
            <a:r>
              <a:rPr lang="en-US" b="1" dirty="0" smtClean="0">
                <a:solidFill>
                  <a:srgbClr val="FF0000"/>
                </a:solidFill>
                <a:latin typeface="Sakkal Majalla" pitchFamily="2" charset="-78"/>
                <a:cs typeface="Sakkal Majalla" pitchFamily="2" charset="-78"/>
              </a:rPr>
              <a:t>abscess</a:t>
            </a:r>
            <a:r>
              <a:rPr lang="en-US" b="1" dirty="0">
                <a:latin typeface="Sakkal Majalla" pitchFamily="2" charset="-78"/>
                <a:cs typeface="Sakkal Majalla" pitchFamily="2" charset="-78"/>
              </a:rPr>
              <a:t>: local collection of pus </a:t>
            </a:r>
            <a:r>
              <a:rPr lang="en-US" b="1" dirty="0" smtClean="0">
                <a:latin typeface="Sakkal Majalla" pitchFamily="2" charset="-78"/>
                <a:cs typeface="Sakkal Majalla" pitchFamily="2" charset="-78"/>
              </a:rPr>
              <a:t>.</a:t>
            </a:r>
            <a:endParaRPr lang="en-US" b="1" dirty="0">
              <a:latin typeface="Sakkal Majalla" pitchFamily="2" charset="-78"/>
              <a:cs typeface="Sakkal Majalla" pitchFamily="2" charset="-78"/>
            </a:endParaRPr>
          </a:p>
          <a:p>
            <a:pPr marL="0" indent="0" algn="just">
              <a:buNone/>
            </a:pPr>
            <a:r>
              <a:rPr lang="en-US" b="1" dirty="0">
                <a:solidFill>
                  <a:srgbClr val="FF0000"/>
                </a:solidFill>
                <a:latin typeface="Sakkal Majalla" pitchFamily="2" charset="-78"/>
                <a:cs typeface="Sakkal Majalla" pitchFamily="2" charset="-78"/>
              </a:rPr>
              <a:t>cellulitis</a:t>
            </a:r>
            <a:r>
              <a:rPr lang="en-US" b="1" dirty="0">
                <a:latin typeface="Sakkal Majalla" pitchFamily="2" charset="-78"/>
                <a:cs typeface="Sakkal Majalla" pitchFamily="2" charset="-78"/>
              </a:rPr>
              <a:t>: inflammation in the cellular or connective tissue.</a:t>
            </a:r>
          </a:p>
          <a:p>
            <a:pPr marL="0" indent="0" algn="just">
              <a:buNone/>
            </a:pPr>
            <a:r>
              <a:rPr lang="en-US" b="1" dirty="0">
                <a:solidFill>
                  <a:srgbClr val="FF0000"/>
                </a:solidFill>
                <a:latin typeface="Sakkal Majalla" pitchFamily="2" charset="-78"/>
                <a:cs typeface="Sakkal Majalla" pitchFamily="2" charset="-78"/>
              </a:rPr>
              <a:t>early tooth exfoliation </a:t>
            </a:r>
            <a:r>
              <a:rPr lang="en-US" b="1" dirty="0" smtClean="0">
                <a:latin typeface="Sakkal Majalla" pitchFamily="2" charset="-78"/>
                <a:cs typeface="Sakkal Majalla" pitchFamily="2" charset="-78"/>
              </a:rPr>
              <a:t>(</a:t>
            </a:r>
            <a:r>
              <a:rPr lang="en-US" b="1" i="1" dirty="0" smtClean="0">
                <a:latin typeface="Sakkal Majalla" pitchFamily="2" charset="-78"/>
                <a:cs typeface="Sakkal Majalla" pitchFamily="2" charset="-78"/>
              </a:rPr>
              <a:t>shedding </a:t>
            </a:r>
            <a:r>
              <a:rPr lang="en-US" b="1" i="1" dirty="0">
                <a:latin typeface="Sakkal Majalla" pitchFamily="2" charset="-78"/>
                <a:cs typeface="Sakkal Majalla" pitchFamily="2" charset="-78"/>
              </a:rPr>
              <a:t>or falling off </a:t>
            </a:r>
            <a:r>
              <a:rPr lang="en-US" b="1" dirty="0" smtClean="0">
                <a:latin typeface="Sakkal Majalla" pitchFamily="2" charset="-78"/>
                <a:cs typeface="Sakkal Majalla" pitchFamily="2" charset="-78"/>
              </a:rPr>
              <a:t>): tooth loss </a:t>
            </a:r>
            <a:r>
              <a:rPr lang="en-US" b="1" dirty="0">
                <a:latin typeface="Sakkal Majalla" pitchFamily="2" charset="-78"/>
                <a:cs typeface="Sakkal Majalla" pitchFamily="2" charset="-78"/>
              </a:rPr>
              <a:t>resulting in the shifting of teeth and loss of tooth position.</a:t>
            </a:r>
          </a:p>
          <a:p>
            <a:pPr marL="0" indent="0" algn="just">
              <a:buNone/>
            </a:pPr>
            <a:r>
              <a:rPr lang="en-US" b="1" dirty="0" err="1">
                <a:solidFill>
                  <a:srgbClr val="FF0000"/>
                </a:solidFill>
                <a:latin typeface="Sakkal Majalla" pitchFamily="2" charset="-78"/>
                <a:cs typeface="Sakkal Majalla" pitchFamily="2" charset="-78"/>
              </a:rPr>
              <a:t>ankylosis</a:t>
            </a:r>
            <a:r>
              <a:rPr lang="en-US" b="1" dirty="0">
                <a:solidFill>
                  <a:srgbClr val="FF0000"/>
                </a:solidFill>
                <a:latin typeface="Sakkal Majalla" pitchFamily="2" charset="-78"/>
                <a:cs typeface="Sakkal Majalla" pitchFamily="2" charset="-78"/>
              </a:rPr>
              <a:t> </a:t>
            </a:r>
            <a:r>
              <a:rPr lang="en-US" b="1" dirty="0" smtClean="0">
                <a:latin typeface="Sakkal Majalla" pitchFamily="2" charset="-78"/>
                <a:cs typeface="Sakkal Majalla" pitchFamily="2" charset="-78"/>
              </a:rPr>
              <a:t>: stiff </a:t>
            </a:r>
            <a:r>
              <a:rPr lang="en-US" b="1" dirty="0">
                <a:latin typeface="Sakkal Majalla" pitchFamily="2" charset="-78"/>
                <a:cs typeface="Sakkal Majalla" pitchFamily="2" charset="-78"/>
              </a:rPr>
              <a:t>joint, retention of deciduous </a:t>
            </a:r>
            <a:r>
              <a:rPr lang="en-US" b="1" dirty="0" smtClean="0">
                <a:latin typeface="Sakkal Majalla" pitchFamily="2" charset="-78"/>
                <a:cs typeface="Sakkal Majalla" pitchFamily="2" charset="-78"/>
              </a:rPr>
              <a:t>tooth. </a:t>
            </a: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7</a:t>
            </a:fld>
            <a:endParaRPr lang="en-US"/>
          </a:p>
        </p:txBody>
      </p:sp>
    </p:spTree>
    <p:extLst>
      <p:ext uri="{BB962C8B-B14F-4D97-AF65-F5344CB8AC3E}">
        <p14:creationId xmlns:p14="http://schemas.microsoft.com/office/powerpoint/2010/main" val="29408173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33400" y="228600"/>
            <a:ext cx="7886700" cy="4351338"/>
          </a:xfrm>
        </p:spPr>
        <p:txBody>
          <a:bodyPr/>
          <a:lstStyle/>
          <a:p>
            <a:pPr marL="0" indent="0" algn="ctr">
              <a:buNone/>
            </a:pPr>
            <a:r>
              <a:rPr lang="en-US" b="1" dirty="0">
                <a:latin typeface="Sakkal Majalla" pitchFamily="2" charset="-78"/>
                <a:cs typeface="Sakkal Majalla" pitchFamily="2" charset="-78"/>
              </a:rPr>
              <a:t>Disposable irrigating syringe and disposable needle</a:t>
            </a:r>
            <a:endParaRPr lang="ar-SY" b="1" dirty="0">
              <a:latin typeface="Sakkal Majalla" pitchFamily="2" charset="-78"/>
              <a:cs typeface="Sakkal Majalla" pitchFamily="2" charset="-78"/>
            </a:endParaRPr>
          </a:p>
        </p:txBody>
      </p:sp>
      <p:pic>
        <p:nvPicPr>
          <p:cNvPr id="10242" name="Picture 2" descr="C:\Users\Techno.Home\Desktop\Disposable+irrigating+syringe+and+disposable+needle.jpg"/>
          <p:cNvPicPr>
            <a:picLocks noChangeAspect="1" noChangeArrowheads="1"/>
          </p:cNvPicPr>
          <p:nvPr/>
        </p:nvPicPr>
        <p:blipFill rotWithShape="1">
          <a:blip r:embed="rId2">
            <a:extLst>
              <a:ext uri="{28A0092B-C50C-407E-A947-70E740481C1C}">
                <a14:useLocalDpi xmlns:a14="http://schemas.microsoft.com/office/drawing/2010/main" val="0"/>
              </a:ext>
            </a:extLst>
          </a:blip>
          <a:srcRect l="3125" t="19986" r="7267"/>
          <a:stretch/>
        </p:blipFill>
        <p:spPr bwMode="auto">
          <a:xfrm>
            <a:off x="756684" y="1066800"/>
            <a:ext cx="7977963" cy="5342906"/>
          </a:xfrm>
          <a:prstGeom prst="rect">
            <a:avLst/>
          </a:prstGeom>
          <a:noFill/>
          <a:extLst>
            <a:ext uri="{909E8E84-426E-40DD-AFC4-6F175D3DCCD1}">
              <a14:hiddenFill xmlns:a14="http://schemas.microsoft.com/office/drawing/2010/main">
                <a:solidFill>
                  <a:srgbClr val="FFFFFF"/>
                </a:solidFill>
              </a14:hiddenFill>
            </a:ext>
          </a:extLst>
        </p:spPr>
      </p:pic>
      <p:sp>
        <p:nvSpPr>
          <p:cNvPr id="4" name="عنصر نائب لرقم الشريحة 3"/>
          <p:cNvSpPr>
            <a:spLocks noGrp="1"/>
          </p:cNvSpPr>
          <p:nvPr>
            <p:ph type="sldNum" sz="quarter" idx="12"/>
          </p:nvPr>
        </p:nvSpPr>
        <p:spPr/>
        <p:txBody>
          <a:bodyPr/>
          <a:lstStyle/>
          <a:p>
            <a:fld id="{B6F15528-21DE-4FAA-801E-634DDDAF4B2B}" type="slidenum">
              <a:rPr lang="en-US" smtClean="0"/>
              <a:pPr/>
              <a:t>70</a:t>
            </a:fld>
            <a:endParaRPr lang="en-US"/>
          </a:p>
        </p:txBody>
      </p:sp>
    </p:spTree>
    <p:extLst>
      <p:ext uri="{BB962C8B-B14F-4D97-AF65-F5344CB8AC3E}">
        <p14:creationId xmlns:p14="http://schemas.microsoft.com/office/powerpoint/2010/main" val="2411808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685800"/>
            <a:ext cx="4552950" cy="5791200"/>
          </a:xfrm>
        </p:spPr>
        <p:txBody>
          <a:bodyPr>
            <a:normAutofit fontScale="92500" lnSpcReduction="10000"/>
          </a:bodyPr>
          <a:lstStyle/>
          <a:p>
            <a:pPr marL="0" indent="0" algn="just">
              <a:buNone/>
            </a:pPr>
            <a:r>
              <a:rPr lang="en-US" sz="4000" b="1" dirty="0">
                <a:solidFill>
                  <a:srgbClr val="00B050"/>
                </a:solidFill>
                <a:latin typeface="Sakkal Majalla" pitchFamily="2" charset="-78"/>
                <a:cs typeface="Sakkal Majalla" pitchFamily="2" charset="-78"/>
              </a:rPr>
              <a:t>Instruments used for root canal filling</a:t>
            </a:r>
          </a:p>
          <a:p>
            <a:pPr marL="0" lvl="0" indent="0" algn="just">
              <a:buNone/>
            </a:pPr>
            <a:r>
              <a:rPr lang="en-US" b="1" dirty="0">
                <a:solidFill>
                  <a:srgbClr val="FF0000"/>
                </a:solidFill>
                <a:latin typeface="Sakkal Majalla" pitchFamily="2" charset="-78"/>
                <a:cs typeface="Sakkal Majalla" pitchFamily="2" charset="-78"/>
              </a:rPr>
              <a:t>Spreaders and </a:t>
            </a:r>
            <a:r>
              <a:rPr lang="en-US" b="1" dirty="0" err="1">
                <a:solidFill>
                  <a:srgbClr val="FF0000"/>
                </a:solidFill>
                <a:latin typeface="Sakkal Majalla" pitchFamily="2" charset="-78"/>
                <a:cs typeface="Sakkal Majalla" pitchFamily="2" charset="-78"/>
              </a:rPr>
              <a:t>pluggers</a:t>
            </a:r>
            <a:endParaRPr lang="en-US" b="1" dirty="0">
              <a:solidFill>
                <a:srgbClr val="FF0000"/>
              </a:solidFill>
              <a:latin typeface="Sakkal Majalla" pitchFamily="2" charset="-78"/>
              <a:cs typeface="Sakkal Majalla" pitchFamily="2" charset="-78"/>
            </a:endParaRPr>
          </a:p>
          <a:p>
            <a:pPr marL="0" indent="0" algn="just">
              <a:buNone/>
            </a:pPr>
            <a:r>
              <a:rPr lang="en-US" b="1" dirty="0">
                <a:latin typeface="Sakkal Majalla" pitchFamily="2" charset="-78"/>
                <a:cs typeface="Sakkal Majalla" pitchFamily="2" charset="-78"/>
              </a:rPr>
              <a:t>Are the instruments used to compact the gutta-percha into root canal during </a:t>
            </a:r>
            <a:r>
              <a:rPr lang="en-US" b="1" dirty="0" err="1">
                <a:latin typeface="Sakkal Majalla" pitchFamily="2" charset="-78"/>
                <a:cs typeface="Sakkal Majalla" pitchFamily="2" charset="-78"/>
              </a:rPr>
              <a:t>obturation</a:t>
            </a:r>
            <a:r>
              <a:rPr lang="en-US" b="1" dirty="0">
                <a:latin typeface="Sakkal Majalla" pitchFamily="2" charset="-78"/>
                <a:cs typeface="Sakkal Majalla" pitchFamily="2" charset="-78"/>
              </a:rPr>
              <a:t>.</a:t>
            </a:r>
          </a:p>
          <a:p>
            <a:pPr marL="0" lvl="0" indent="0" algn="just">
              <a:buNone/>
            </a:pPr>
            <a:r>
              <a:rPr lang="en-US" b="1" dirty="0">
                <a:solidFill>
                  <a:srgbClr val="FF0000"/>
                </a:solidFill>
                <a:latin typeface="Sakkal Majalla" pitchFamily="2" charset="-78"/>
                <a:cs typeface="Sakkal Majalla" pitchFamily="2" charset="-78"/>
              </a:rPr>
              <a:t>Hand </a:t>
            </a:r>
            <a:r>
              <a:rPr lang="en-US" b="1" dirty="0" smtClean="0">
                <a:solidFill>
                  <a:srgbClr val="FF0000"/>
                </a:solidFill>
                <a:latin typeface="Sakkal Majalla" pitchFamily="2" charset="-78"/>
                <a:cs typeface="Sakkal Majalla" pitchFamily="2" charset="-78"/>
              </a:rPr>
              <a:t>Spreaders</a:t>
            </a:r>
            <a:endParaRPr lang="en-US" b="1" dirty="0">
              <a:solidFill>
                <a:srgbClr val="FF0000"/>
              </a:solidFill>
              <a:latin typeface="Sakkal Majalla" pitchFamily="2" charset="-78"/>
              <a:cs typeface="Sakkal Majalla" pitchFamily="2" charset="-78"/>
            </a:endParaRPr>
          </a:p>
          <a:p>
            <a:pPr lvl="0" algn="just">
              <a:buFont typeface="Wingdings" pitchFamily="2" charset="2"/>
              <a:buChar char="§"/>
            </a:pPr>
            <a:r>
              <a:rPr lang="en-US" b="1" dirty="0">
                <a:latin typeface="Sakkal Majalla" pitchFamily="2" charset="-78"/>
                <a:cs typeface="Sakkal Majalla" pitchFamily="2" charset="-78"/>
              </a:rPr>
              <a:t>They are made from stainless steel and are designed to facilitate the placement of accessory gutta-percha points around the master cone during </a:t>
            </a:r>
            <a:r>
              <a:rPr lang="en-US" b="1" dirty="0" smtClean="0">
                <a:latin typeface="Sakkal Majalla" pitchFamily="2" charset="-78"/>
                <a:cs typeface="Sakkal Majalla" pitchFamily="2" charset="-78"/>
              </a:rPr>
              <a:t>lateral </a:t>
            </a:r>
            <a:r>
              <a:rPr lang="en-US" b="1" dirty="0">
                <a:latin typeface="Sakkal Majalla" pitchFamily="2" charset="-78"/>
                <a:cs typeface="Sakkal Majalla" pitchFamily="2" charset="-78"/>
              </a:rPr>
              <a:t>compacting technique.</a:t>
            </a:r>
          </a:p>
          <a:p>
            <a:pPr lvl="0" algn="just">
              <a:buFont typeface="Wingdings" pitchFamily="2" charset="2"/>
              <a:buChar char="§"/>
            </a:pPr>
            <a:r>
              <a:rPr lang="en-US" b="1" dirty="0">
                <a:latin typeface="Sakkal Majalla" pitchFamily="2" charset="-78"/>
                <a:cs typeface="Sakkal Majalla" pitchFamily="2" charset="-78"/>
              </a:rPr>
              <a:t>These spreaders do not have standardized size and shape</a:t>
            </a:r>
            <a:r>
              <a:rPr lang="en-US" b="1" dirty="0" smtClean="0">
                <a:latin typeface="Sakkal Majalla" pitchFamily="2" charset="-78"/>
                <a:cs typeface="Sakkal Majalla" pitchFamily="2" charset="-78"/>
              </a:rPr>
              <a:t>.</a:t>
            </a:r>
            <a:endParaRPr lang="en-US" b="1" dirty="0">
              <a:latin typeface="Sakkal Majalla" pitchFamily="2" charset="-78"/>
              <a:cs typeface="Sakkal Majalla" pitchFamily="2" charset="-78"/>
            </a:endParaRPr>
          </a:p>
        </p:txBody>
      </p:sp>
      <p:pic>
        <p:nvPicPr>
          <p:cNvPr id="11266" name="Picture 2" descr="C:\Users\Techno.Home\Desktop\m352-17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1467" y="914400"/>
            <a:ext cx="3771900" cy="4114800"/>
          </a:xfrm>
          <a:prstGeom prst="rect">
            <a:avLst/>
          </a:prstGeom>
          <a:noFill/>
          <a:extLst>
            <a:ext uri="{909E8E84-426E-40DD-AFC4-6F175D3DCCD1}">
              <a14:hiddenFill xmlns:a14="http://schemas.microsoft.com/office/drawing/2010/main">
                <a:solidFill>
                  <a:srgbClr val="FFFFFF"/>
                </a:solidFill>
              </a14:hiddenFill>
            </a:ext>
          </a:extLst>
        </p:spPr>
      </p:pic>
      <p:sp>
        <p:nvSpPr>
          <p:cNvPr id="4" name="عنصر نائب لرقم الشريحة 3"/>
          <p:cNvSpPr>
            <a:spLocks noGrp="1"/>
          </p:cNvSpPr>
          <p:nvPr>
            <p:ph type="sldNum" sz="quarter" idx="12"/>
          </p:nvPr>
        </p:nvSpPr>
        <p:spPr/>
        <p:txBody>
          <a:bodyPr/>
          <a:lstStyle/>
          <a:p>
            <a:fld id="{B6F15528-21DE-4FAA-801E-634DDDAF4B2B}" type="slidenum">
              <a:rPr lang="en-US" smtClean="0"/>
              <a:pPr/>
              <a:t>71</a:t>
            </a:fld>
            <a:endParaRPr lang="en-US"/>
          </a:p>
        </p:txBody>
      </p:sp>
    </p:spTree>
    <p:extLst>
      <p:ext uri="{BB962C8B-B14F-4D97-AF65-F5344CB8AC3E}">
        <p14:creationId xmlns:p14="http://schemas.microsoft.com/office/powerpoint/2010/main" val="24688634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04800" y="609600"/>
            <a:ext cx="4933950" cy="4876800"/>
          </a:xfrm>
        </p:spPr>
        <p:txBody>
          <a:bodyPr/>
          <a:lstStyle/>
          <a:p>
            <a:pPr marL="0" lvl="0" indent="0">
              <a:buNone/>
            </a:pPr>
            <a:r>
              <a:rPr lang="en-US" b="1" dirty="0" smtClean="0">
                <a:solidFill>
                  <a:srgbClr val="FF0000"/>
                </a:solidFill>
                <a:latin typeface="Sakkal Majalla" pitchFamily="2" charset="-78"/>
                <a:cs typeface="Sakkal Majalla" pitchFamily="2" charset="-78"/>
              </a:rPr>
              <a:t>B- Finger </a:t>
            </a:r>
            <a:r>
              <a:rPr lang="en-US" b="1" dirty="0">
                <a:solidFill>
                  <a:srgbClr val="FF0000"/>
                </a:solidFill>
                <a:latin typeface="Sakkal Majalla" pitchFamily="2" charset="-78"/>
                <a:cs typeface="Sakkal Majalla" pitchFamily="2" charset="-78"/>
              </a:rPr>
              <a:t>Spreaders</a:t>
            </a:r>
          </a:p>
          <a:p>
            <a:pPr lvl="0"/>
            <a:r>
              <a:rPr lang="en-US" b="1" dirty="0">
                <a:latin typeface="Sakkal Majalla" pitchFamily="2" charset="-78"/>
                <a:cs typeface="Sakkal Majalla" pitchFamily="2" charset="-78"/>
              </a:rPr>
              <a:t>They are shorter in length which allows them to afford a great degree of tactile sense and allow them to rotate freely around their axis.</a:t>
            </a:r>
          </a:p>
          <a:p>
            <a:pPr lvl="0"/>
            <a:r>
              <a:rPr lang="en-US" b="1" dirty="0">
                <a:latin typeface="Sakkal Majalla" pitchFamily="2" charset="-78"/>
                <a:cs typeface="Sakkal Majalla" pitchFamily="2" charset="-78"/>
              </a:rPr>
              <a:t>They are standardized and color coded to match the size of gutta-percha points.</a:t>
            </a:r>
          </a:p>
          <a:p>
            <a:pPr lvl="0"/>
            <a:r>
              <a:rPr lang="en-US" b="1" dirty="0">
                <a:latin typeface="Sakkal Majalla" pitchFamily="2" charset="-78"/>
                <a:cs typeface="Sakkal Majalla" pitchFamily="2" charset="-78"/>
              </a:rPr>
              <a:t>They can be manufactured from stainless steel or nickel titanium.</a:t>
            </a:r>
          </a:p>
          <a:p>
            <a:endParaRPr lang="ar-SY" b="1" dirty="0">
              <a:latin typeface="Sakkal Majalla" pitchFamily="2" charset="-78"/>
              <a:cs typeface="Sakkal Majalla" pitchFamily="2" charset="-78"/>
            </a:endParaRPr>
          </a:p>
        </p:txBody>
      </p:sp>
      <p:pic>
        <p:nvPicPr>
          <p:cNvPr id="12290" name="Picture 2" descr="C:\Users\Techno.Home\Desktop\HLB1w7VtTNTpK1RjSZFMq6zG_VXa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295399"/>
            <a:ext cx="3403600" cy="3495675"/>
          </a:xfrm>
          <a:prstGeom prst="rect">
            <a:avLst/>
          </a:prstGeom>
          <a:noFill/>
          <a:extLst>
            <a:ext uri="{909E8E84-426E-40DD-AFC4-6F175D3DCCD1}">
              <a14:hiddenFill xmlns:a14="http://schemas.microsoft.com/office/drawing/2010/main">
                <a:solidFill>
                  <a:srgbClr val="FFFFFF"/>
                </a:solidFill>
              </a14:hiddenFill>
            </a:ext>
          </a:extLst>
        </p:spPr>
      </p:pic>
      <p:sp>
        <p:nvSpPr>
          <p:cNvPr id="4" name="عنصر نائب لرقم الشريحة 3"/>
          <p:cNvSpPr>
            <a:spLocks noGrp="1"/>
          </p:cNvSpPr>
          <p:nvPr>
            <p:ph type="sldNum" sz="quarter" idx="12"/>
          </p:nvPr>
        </p:nvSpPr>
        <p:spPr/>
        <p:txBody>
          <a:bodyPr/>
          <a:lstStyle/>
          <a:p>
            <a:fld id="{B6F15528-21DE-4FAA-801E-634DDDAF4B2B}" type="slidenum">
              <a:rPr lang="en-US" smtClean="0"/>
              <a:pPr/>
              <a:t>72</a:t>
            </a:fld>
            <a:endParaRPr lang="en-US"/>
          </a:p>
        </p:txBody>
      </p:sp>
    </p:spTree>
    <p:extLst>
      <p:ext uri="{BB962C8B-B14F-4D97-AF65-F5344CB8AC3E}">
        <p14:creationId xmlns:p14="http://schemas.microsoft.com/office/powerpoint/2010/main" val="38780553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81000" y="609600"/>
            <a:ext cx="8001000" cy="5105400"/>
          </a:xfrm>
        </p:spPr>
        <p:txBody>
          <a:bodyPr>
            <a:normAutofit/>
          </a:bodyPr>
          <a:lstStyle/>
          <a:p>
            <a:pPr marL="0" lvl="0" indent="0">
              <a:buNone/>
            </a:pPr>
            <a:r>
              <a:rPr lang="en-US" b="1" dirty="0" err="1">
                <a:solidFill>
                  <a:srgbClr val="FF0000"/>
                </a:solidFill>
                <a:latin typeface="Sakkal Majalla" pitchFamily="2" charset="-78"/>
                <a:cs typeface="Sakkal Majalla" pitchFamily="2" charset="-78"/>
              </a:rPr>
              <a:t>Pluggers</a:t>
            </a:r>
            <a:r>
              <a:rPr lang="en-US" b="1" dirty="0">
                <a:solidFill>
                  <a:srgbClr val="FF0000"/>
                </a:solidFill>
                <a:latin typeface="Sakkal Majalla" pitchFamily="2" charset="-78"/>
                <a:cs typeface="Sakkal Majalla" pitchFamily="2" charset="-78"/>
              </a:rPr>
              <a:t>.</a:t>
            </a:r>
          </a:p>
          <a:p>
            <a:pPr marL="0" lvl="0" indent="0">
              <a:buNone/>
            </a:pPr>
            <a:r>
              <a:rPr lang="en-US" b="1" dirty="0">
                <a:solidFill>
                  <a:srgbClr val="FF0000"/>
                </a:solidFill>
                <a:latin typeface="Sakkal Majalla" pitchFamily="2" charset="-78"/>
                <a:cs typeface="Sakkal Majalla" pitchFamily="2" charset="-78"/>
              </a:rPr>
              <a:t>Hand </a:t>
            </a:r>
            <a:r>
              <a:rPr lang="en-US" b="1" dirty="0" err="1">
                <a:solidFill>
                  <a:srgbClr val="FF0000"/>
                </a:solidFill>
                <a:latin typeface="Sakkal Majalla" pitchFamily="2" charset="-78"/>
                <a:cs typeface="Sakkal Majalla" pitchFamily="2" charset="-78"/>
              </a:rPr>
              <a:t>Pluggers</a:t>
            </a:r>
            <a:r>
              <a:rPr lang="en-US" b="1" dirty="0">
                <a:solidFill>
                  <a:srgbClr val="FF0000"/>
                </a:solidFill>
                <a:latin typeface="Sakkal Majalla" pitchFamily="2" charset="-78"/>
                <a:cs typeface="Sakkal Majalla" pitchFamily="2" charset="-78"/>
              </a:rPr>
              <a:t>.</a:t>
            </a:r>
          </a:p>
          <a:p>
            <a:r>
              <a:rPr lang="en-US" b="1" dirty="0">
                <a:latin typeface="Sakkal Majalla" pitchFamily="2" charset="-78"/>
                <a:cs typeface="Sakkal Majalla" pitchFamily="2" charset="-78"/>
              </a:rPr>
              <a:t>They consist of diameter larger than spreader and have blunt end.</a:t>
            </a:r>
          </a:p>
          <a:p>
            <a:r>
              <a:rPr lang="en-US" b="1" dirty="0">
                <a:latin typeface="Sakkal Majalla" pitchFamily="2" charset="-78"/>
                <a:cs typeface="Sakkal Majalla" pitchFamily="2" charset="-78"/>
              </a:rPr>
              <a:t>They are used to compact the warm gutta-percha vertically and laterally into the root canal.</a:t>
            </a:r>
          </a:p>
          <a:p>
            <a:r>
              <a:rPr lang="en-US" b="1" dirty="0">
                <a:latin typeface="Sakkal Majalla" pitchFamily="2" charset="-78"/>
                <a:cs typeface="Sakkal Majalla" pitchFamily="2" charset="-78"/>
              </a:rPr>
              <a:t>They may also be used to carry small segments of gutta-percha into the canal during sectional filling technique.</a:t>
            </a:r>
          </a:p>
          <a:p>
            <a:r>
              <a:rPr lang="en-US" b="1" dirty="0">
                <a:latin typeface="Sakkal Majalla" pitchFamily="2" charset="-78"/>
                <a:cs typeface="Sakkal Majalla" pitchFamily="2" charset="-78"/>
              </a:rPr>
              <a:t>Calcium hydroxide or MTA like materials may also be packed into the canals using </a:t>
            </a:r>
            <a:r>
              <a:rPr lang="en-US" b="1" dirty="0" err="1">
                <a:latin typeface="Sakkal Majalla" pitchFamily="2" charset="-78"/>
                <a:cs typeface="Sakkal Majalla" pitchFamily="2" charset="-78"/>
              </a:rPr>
              <a:t>pluggers</a:t>
            </a:r>
            <a:r>
              <a:rPr lang="en-US" b="1" dirty="0">
                <a:latin typeface="Sakkal Majalla" pitchFamily="2" charset="-78"/>
                <a:cs typeface="Sakkal Majalla" pitchFamily="2" charset="-78"/>
              </a:rPr>
              <a:t>.</a:t>
            </a:r>
            <a:endParaRPr lang="ar-SY" b="1" dirty="0">
              <a:latin typeface="Sakkal Majalla" pitchFamily="2" charset="-78"/>
              <a:cs typeface="Sakkal Majalla" pitchFamily="2" charset="-78"/>
            </a:endParaRPr>
          </a:p>
        </p:txBody>
      </p:sp>
      <p:sp>
        <p:nvSpPr>
          <p:cNvPr id="4" name="عنصر نائب لرقم الشريحة 3"/>
          <p:cNvSpPr>
            <a:spLocks noGrp="1"/>
          </p:cNvSpPr>
          <p:nvPr>
            <p:ph type="sldNum" sz="quarter" idx="12"/>
          </p:nvPr>
        </p:nvSpPr>
        <p:spPr/>
        <p:txBody>
          <a:bodyPr/>
          <a:lstStyle/>
          <a:p>
            <a:fld id="{B6F15528-21DE-4FAA-801E-634DDDAF4B2B}" type="slidenum">
              <a:rPr lang="en-US" smtClean="0"/>
              <a:pPr/>
              <a:t>73</a:t>
            </a:fld>
            <a:endParaRPr lang="en-US"/>
          </a:p>
        </p:txBody>
      </p:sp>
    </p:spTree>
    <p:extLst>
      <p:ext uri="{BB962C8B-B14F-4D97-AF65-F5344CB8AC3E}">
        <p14:creationId xmlns:p14="http://schemas.microsoft.com/office/powerpoint/2010/main" val="23804714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838201"/>
            <a:ext cx="7981950" cy="2362199"/>
          </a:xfrm>
        </p:spPr>
        <p:txBody>
          <a:bodyPr>
            <a:normAutofit/>
          </a:bodyPr>
          <a:lstStyle/>
          <a:p>
            <a:pPr marL="0" indent="0">
              <a:buNone/>
            </a:pPr>
            <a:r>
              <a:rPr lang="en-US" b="1" dirty="0">
                <a:solidFill>
                  <a:srgbClr val="FF0000"/>
                </a:solidFill>
                <a:latin typeface="Sakkal Majalla" pitchFamily="2" charset="-78"/>
                <a:cs typeface="Sakkal Majalla" pitchFamily="2" charset="-78"/>
              </a:rPr>
              <a:t>B-finger </a:t>
            </a:r>
            <a:r>
              <a:rPr lang="en-US" b="1" dirty="0" err="1">
                <a:solidFill>
                  <a:srgbClr val="FF0000"/>
                </a:solidFill>
                <a:latin typeface="Sakkal Majalla" pitchFamily="2" charset="-78"/>
                <a:cs typeface="Sakkal Majalla" pitchFamily="2" charset="-78"/>
              </a:rPr>
              <a:t>Pluggers</a:t>
            </a:r>
            <a:endParaRPr lang="en-US" b="1" dirty="0">
              <a:solidFill>
                <a:srgbClr val="FF0000"/>
              </a:solidFill>
              <a:latin typeface="Sakkal Majalla" pitchFamily="2" charset="-78"/>
              <a:cs typeface="Sakkal Majalla" pitchFamily="2" charset="-78"/>
            </a:endParaRPr>
          </a:p>
          <a:p>
            <a:pPr algn="just"/>
            <a:r>
              <a:rPr lang="en-US" b="1" dirty="0">
                <a:latin typeface="Sakkal Majalla" pitchFamily="2" charset="-78"/>
                <a:cs typeface="Sakkal Majalla" pitchFamily="2" charset="-78"/>
              </a:rPr>
              <a:t>They are used for vertical compaction of gutta-percha. They apply controlled pressure while compaction, and have more </a:t>
            </a:r>
            <a:r>
              <a:rPr lang="en-US" b="1" dirty="0" smtClean="0">
                <a:latin typeface="Sakkal Majalla" pitchFamily="2" charset="-78"/>
                <a:cs typeface="Sakkal Majalla" pitchFamily="2" charset="-78"/>
              </a:rPr>
              <a:t>tactile sensitivity </a:t>
            </a:r>
            <a:r>
              <a:rPr lang="en-US" b="1" dirty="0">
                <a:latin typeface="Sakkal Majalla" pitchFamily="2" charset="-78"/>
                <a:cs typeface="Sakkal Majalla" pitchFamily="2" charset="-78"/>
              </a:rPr>
              <a:t>than hand </a:t>
            </a:r>
            <a:r>
              <a:rPr lang="en-US" b="1" dirty="0" err="1">
                <a:latin typeface="Sakkal Majalla" pitchFamily="2" charset="-78"/>
                <a:cs typeface="Sakkal Majalla" pitchFamily="2" charset="-78"/>
              </a:rPr>
              <a:t>plugger</a:t>
            </a:r>
            <a:r>
              <a:rPr lang="en-US" b="1" dirty="0">
                <a:latin typeface="Sakkal Majalla" pitchFamily="2" charset="-78"/>
                <a:cs typeface="Sakkal Majalla" pitchFamily="2" charset="-78"/>
              </a:rPr>
              <a:t>.</a:t>
            </a:r>
          </a:p>
          <a:p>
            <a:pPr marL="0" indent="0" algn="just">
              <a:buNone/>
            </a:pPr>
            <a:endParaRPr lang="en-US" b="1" dirty="0">
              <a:latin typeface="Sakkal Majalla" pitchFamily="2" charset="-78"/>
              <a:cs typeface="Sakkal Majalla" pitchFamily="2" charset="-78"/>
            </a:endParaRPr>
          </a:p>
          <a:p>
            <a:pPr marL="0" indent="0">
              <a:buNone/>
            </a:pPr>
            <a:endParaRPr lang="ar-SY" b="1" dirty="0">
              <a:latin typeface="Sakkal Majalla" pitchFamily="2" charset="-78"/>
              <a:cs typeface="Sakkal Majalla" pitchFamily="2" charset="-78"/>
            </a:endParaRPr>
          </a:p>
        </p:txBody>
      </p:sp>
      <p:pic>
        <p:nvPicPr>
          <p:cNvPr id="13314" name="Picture 2" descr="C:\Users\Techno.Home\Desktop\FingerPlugger_MLFR_Web_735x436_72dpi_RG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505200"/>
            <a:ext cx="5041915" cy="2990850"/>
          </a:xfrm>
          <a:prstGeom prst="rect">
            <a:avLst/>
          </a:prstGeom>
          <a:noFill/>
          <a:extLst>
            <a:ext uri="{909E8E84-426E-40DD-AFC4-6F175D3DCCD1}">
              <a14:hiddenFill xmlns:a14="http://schemas.microsoft.com/office/drawing/2010/main">
                <a:solidFill>
                  <a:srgbClr val="FFFFFF"/>
                </a:solidFill>
              </a14:hiddenFill>
            </a:ext>
          </a:extLst>
        </p:spPr>
      </p:pic>
      <p:sp>
        <p:nvSpPr>
          <p:cNvPr id="4" name="عنصر نائب لرقم الشريحة 3"/>
          <p:cNvSpPr>
            <a:spLocks noGrp="1"/>
          </p:cNvSpPr>
          <p:nvPr>
            <p:ph type="sldNum" sz="quarter" idx="12"/>
          </p:nvPr>
        </p:nvSpPr>
        <p:spPr/>
        <p:txBody>
          <a:bodyPr/>
          <a:lstStyle/>
          <a:p>
            <a:fld id="{B6F15528-21DE-4FAA-801E-634DDDAF4B2B}" type="slidenum">
              <a:rPr lang="en-US" smtClean="0"/>
              <a:pPr/>
              <a:t>74</a:t>
            </a:fld>
            <a:endParaRPr lang="en-US"/>
          </a:p>
        </p:txBody>
      </p:sp>
    </p:spTree>
    <p:extLst>
      <p:ext uri="{BB962C8B-B14F-4D97-AF65-F5344CB8AC3E}">
        <p14:creationId xmlns:p14="http://schemas.microsoft.com/office/powerpoint/2010/main" val="4774317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066800" y="1143000"/>
            <a:ext cx="3429000" cy="4267200"/>
          </a:xfrm>
        </p:spPr>
        <p:txBody>
          <a:bodyPr/>
          <a:lstStyle/>
          <a:p>
            <a:pPr marL="0" lvl="0" indent="0">
              <a:buNone/>
            </a:pPr>
            <a:r>
              <a:rPr lang="en-US" b="1" dirty="0" err="1">
                <a:solidFill>
                  <a:srgbClr val="FF0000"/>
                </a:solidFill>
                <a:latin typeface="Sakkal Majalla" pitchFamily="2" charset="-78"/>
                <a:cs typeface="Sakkal Majalla" pitchFamily="2" charset="-78"/>
              </a:rPr>
              <a:t>Lentulo</a:t>
            </a:r>
            <a:r>
              <a:rPr lang="en-US" b="1" dirty="0">
                <a:solidFill>
                  <a:srgbClr val="FF0000"/>
                </a:solidFill>
                <a:latin typeface="Sakkal Majalla" pitchFamily="2" charset="-78"/>
                <a:cs typeface="Sakkal Majalla" pitchFamily="2" charset="-78"/>
              </a:rPr>
              <a:t> </a:t>
            </a:r>
            <a:r>
              <a:rPr lang="en-US" b="1" dirty="0" smtClean="0">
                <a:solidFill>
                  <a:srgbClr val="FF0000"/>
                </a:solidFill>
                <a:latin typeface="Sakkal Majalla" pitchFamily="2" charset="-78"/>
                <a:cs typeface="Sakkal Majalla" pitchFamily="2" charset="-78"/>
              </a:rPr>
              <a:t>spiral:</a:t>
            </a:r>
            <a:endParaRPr lang="en-US" b="1" dirty="0">
              <a:solidFill>
                <a:srgbClr val="FF0000"/>
              </a:solidFill>
              <a:latin typeface="Sakkal Majalla" pitchFamily="2" charset="-78"/>
              <a:cs typeface="Sakkal Majalla" pitchFamily="2" charset="-78"/>
            </a:endParaRPr>
          </a:p>
          <a:p>
            <a:pPr marL="0" lvl="0" indent="0">
              <a:buNone/>
            </a:pPr>
            <a:r>
              <a:rPr lang="en-US" b="1" dirty="0">
                <a:latin typeface="Sakkal Majalla" pitchFamily="2" charset="-78"/>
                <a:cs typeface="Sakkal Majalla" pitchFamily="2" charset="-78"/>
              </a:rPr>
              <a:t>They are used for applying sealer to the root canal walls before </a:t>
            </a:r>
            <a:r>
              <a:rPr lang="en-US" b="1" dirty="0" err="1">
                <a:latin typeface="Sakkal Majalla" pitchFamily="2" charset="-78"/>
                <a:cs typeface="Sakkal Majalla" pitchFamily="2" charset="-78"/>
              </a:rPr>
              <a:t>obturation</a:t>
            </a:r>
            <a:r>
              <a:rPr lang="en-US" b="1" dirty="0">
                <a:latin typeface="Sakkal Majalla" pitchFamily="2" charset="-78"/>
                <a:cs typeface="Sakkal Majalla" pitchFamily="2" charset="-78"/>
              </a:rPr>
              <a:t>.</a:t>
            </a:r>
          </a:p>
          <a:p>
            <a:pPr marL="0" lvl="0" indent="0">
              <a:buNone/>
            </a:pPr>
            <a:r>
              <a:rPr lang="en-US" b="1" dirty="0">
                <a:latin typeface="Sakkal Majalla" pitchFamily="2" charset="-78"/>
                <a:cs typeface="Sakkal Majalla" pitchFamily="2" charset="-78"/>
              </a:rPr>
              <a:t>They can be used as hand or rotary instruments.</a:t>
            </a:r>
          </a:p>
          <a:p>
            <a:pPr marL="0" indent="0">
              <a:buNone/>
            </a:pPr>
            <a:endParaRPr lang="ar-SY" b="1" dirty="0">
              <a:latin typeface="Sakkal Majalla" pitchFamily="2" charset="-78"/>
              <a:cs typeface="Sakkal Majalla" pitchFamily="2" charset="-78"/>
            </a:endParaRPr>
          </a:p>
        </p:txBody>
      </p:sp>
      <p:pic>
        <p:nvPicPr>
          <p:cNvPr id="14338" name="Picture 2" descr="C:\Users\Techno.Home\Desktop\HTB1HA00XUCF3KVjSZJnq6znHFX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6900" y="1143000"/>
            <a:ext cx="3048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4" name="عنصر نائب لرقم الشريحة 3"/>
          <p:cNvSpPr>
            <a:spLocks noGrp="1"/>
          </p:cNvSpPr>
          <p:nvPr>
            <p:ph type="sldNum" sz="quarter" idx="12"/>
          </p:nvPr>
        </p:nvSpPr>
        <p:spPr/>
        <p:txBody>
          <a:bodyPr/>
          <a:lstStyle/>
          <a:p>
            <a:fld id="{B6F15528-21DE-4FAA-801E-634DDDAF4B2B}" type="slidenum">
              <a:rPr lang="en-US" smtClean="0"/>
              <a:pPr/>
              <a:t>75</a:t>
            </a:fld>
            <a:endParaRPr lang="en-US"/>
          </a:p>
        </p:txBody>
      </p:sp>
    </p:spTree>
    <p:extLst>
      <p:ext uri="{BB962C8B-B14F-4D97-AF65-F5344CB8AC3E}">
        <p14:creationId xmlns:p14="http://schemas.microsoft.com/office/powerpoint/2010/main" val="25858438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33400" y="533400"/>
            <a:ext cx="8210550" cy="1298575"/>
          </a:xfrm>
        </p:spPr>
        <p:txBody>
          <a:bodyPr/>
          <a:lstStyle/>
          <a:p>
            <a:pPr marL="0" lvl="0" indent="0">
              <a:buNone/>
            </a:pPr>
            <a:r>
              <a:rPr lang="en-US" b="1" dirty="0">
                <a:solidFill>
                  <a:srgbClr val="FF0000"/>
                </a:solidFill>
                <a:latin typeface="Sakkal Majalla" pitchFamily="2" charset="-78"/>
                <a:cs typeface="Sakkal Majalla" pitchFamily="2" charset="-78"/>
              </a:rPr>
              <a:t>Endodontic </a:t>
            </a:r>
            <a:r>
              <a:rPr lang="en-US" b="1" dirty="0" smtClean="0">
                <a:solidFill>
                  <a:srgbClr val="FF0000"/>
                </a:solidFill>
                <a:latin typeface="Sakkal Majalla" pitchFamily="2" charset="-78"/>
                <a:cs typeface="Sakkal Majalla" pitchFamily="2" charset="-78"/>
              </a:rPr>
              <a:t>ruler:</a:t>
            </a:r>
            <a:endParaRPr lang="en-US" b="1" dirty="0">
              <a:solidFill>
                <a:srgbClr val="FF0000"/>
              </a:solidFill>
              <a:latin typeface="Sakkal Majalla" pitchFamily="2" charset="-78"/>
              <a:cs typeface="Sakkal Majalla" pitchFamily="2" charset="-78"/>
            </a:endParaRPr>
          </a:p>
          <a:p>
            <a:pPr marL="0" lvl="0" indent="0">
              <a:buNone/>
            </a:pPr>
            <a:r>
              <a:rPr lang="en-US" b="1" dirty="0">
                <a:latin typeface="Sakkal Majalla" pitchFamily="2" charset="-78"/>
                <a:cs typeface="Sakkal Majalla" pitchFamily="2" charset="-78"/>
              </a:rPr>
              <a:t>Used for measuring the length of instruments.</a:t>
            </a:r>
          </a:p>
          <a:p>
            <a:pPr marL="0" indent="0">
              <a:buNone/>
            </a:pPr>
            <a:endParaRPr lang="ar-SY" b="1" dirty="0">
              <a:latin typeface="Sakkal Majalla" pitchFamily="2" charset="-78"/>
              <a:cs typeface="Sakkal Majalla" pitchFamily="2" charset="-78"/>
            </a:endParaRPr>
          </a:p>
        </p:txBody>
      </p:sp>
      <p:pic>
        <p:nvPicPr>
          <p:cNvPr id="15362" name="Picture 2" descr="C:\Users\Techno.Home\Desktop\c-3060-52-150_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600200"/>
            <a:ext cx="2767898" cy="2767898"/>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Techno.Home\Desktop\RULERENDO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99" y="3962400"/>
            <a:ext cx="278130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C:\Users\Techno.Home\Desktop\Glass-Dappen-Dish-Household-Octagonal-Cups-Reconcile-Cup-Dental-Mixing-Bowls-1-1-600x6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600200"/>
            <a:ext cx="2767898" cy="2767898"/>
          </a:xfrm>
          <a:prstGeom prst="rect">
            <a:avLst/>
          </a:prstGeom>
          <a:noFill/>
          <a:extLst>
            <a:ext uri="{909E8E84-426E-40DD-AFC4-6F175D3DCCD1}">
              <a14:hiddenFill xmlns:a14="http://schemas.microsoft.com/office/drawing/2010/main">
                <a:solidFill>
                  <a:srgbClr val="FFFFFF"/>
                </a:solidFill>
              </a14:hiddenFill>
            </a:ext>
          </a:extLst>
        </p:spPr>
      </p:pic>
      <p:sp>
        <p:nvSpPr>
          <p:cNvPr id="4" name="عنصر نائب لرقم الشريحة 3"/>
          <p:cNvSpPr>
            <a:spLocks noGrp="1"/>
          </p:cNvSpPr>
          <p:nvPr>
            <p:ph type="sldNum" sz="quarter" idx="12"/>
          </p:nvPr>
        </p:nvSpPr>
        <p:spPr/>
        <p:txBody>
          <a:bodyPr/>
          <a:lstStyle/>
          <a:p>
            <a:fld id="{B6F15528-21DE-4FAA-801E-634DDDAF4B2B}" type="slidenum">
              <a:rPr lang="en-US" smtClean="0"/>
              <a:pPr/>
              <a:t>76</a:t>
            </a:fld>
            <a:endParaRPr lang="en-US"/>
          </a:p>
        </p:txBody>
      </p:sp>
    </p:spTree>
    <p:extLst>
      <p:ext uri="{BB962C8B-B14F-4D97-AF65-F5344CB8AC3E}">
        <p14:creationId xmlns:p14="http://schemas.microsoft.com/office/powerpoint/2010/main" val="13113459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04800" y="685800"/>
            <a:ext cx="4876800" cy="4572000"/>
          </a:xfrm>
        </p:spPr>
        <p:txBody>
          <a:bodyPr/>
          <a:lstStyle/>
          <a:p>
            <a:pPr marL="0" lvl="0" indent="0" algn="just">
              <a:buNone/>
            </a:pPr>
            <a:r>
              <a:rPr lang="en-US" b="1" dirty="0">
                <a:solidFill>
                  <a:srgbClr val="FF0000"/>
                </a:solidFill>
                <a:latin typeface="Sakkal Majalla" pitchFamily="2" charset="-78"/>
                <a:cs typeface="Sakkal Majalla" pitchFamily="2" charset="-78"/>
              </a:rPr>
              <a:t>Endodontic block or Transfer </a:t>
            </a:r>
            <a:r>
              <a:rPr lang="en-US" b="1" dirty="0" smtClean="0">
                <a:solidFill>
                  <a:srgbClr val="FF0000"/>
                </a:solidFill>
                <a:latin typeface="Sakkal Majalla" pitchFamily="2" charset="-78"/>
                <a:cs typeface="Sakkal Majalla" pitchFamily="2" charset="-78"/>
              </a:rPr>
              <a:t>sponge:</a:t>
            </a:r>
            <a:endParaRPr lang="en-US" b="1" dirty="0">
              <a:solidFill>
                <a:srgbClr val="FF0000"/>
              </a:solidFill>
              <a:latin typeface="Sakkal Majalla" pitchFamily="2" charset="-78"/>
              <a:cs typeface="Sakkal Majalla" pitchFamily="2" charset="-78"/>
            </a:endParaRPr>
          </a:p>
          <a:p>
            <a:pPr marL="0" lvl="0" indent="0" algn="just">
              <a:buNone/>
            </a:pPr>
            <a:r>
              <a:rPr lang="en-US" b="1" dirty="0">
                <a:latin typeface="Sakkal Majalla" pitchFamily="2" charset="-78"/>
                <a:cs typeface="Sakkal Majalla" pitchFamily="2" charset="-78"/>
              </a:rPr>
              <a:t>Used to organize and hold endodontic finger and rotary instruments during procedures.</a:t>
            </a:r>
          </a:p>
          <a:p>
            <a:pPr marL="0" indent="0" algn="just">
              <a:buNone/>
            </a:pPr>
            <a:r>
              <a:rPr lang="en-US" b="1" dirty="0">
                <a:latin typeface="Sakkal Majalla" pitchFamily="2" charset="-78"/>
                <a:cs typeface="Sakkal Majalla" pitchFamily="2" charset="-78"/>
              </a:rPr>
              <a:t>Reduces the possibility of percutaneous injuries when handing endodontic finger and rotary instruments</a:t>
            </a:r>
            <a:endParaRPr lang="ar-SY" b="1" dirty="0">
              <a:latin typeface="Sakkal Majalla" pitchFamily="2" charset="-78"/>
              <a:cs typeface="Sakkal Majalla" pitchFamily="2" charset="-78"/>
            </a:endParaRPr>
          </a:p>
        </p:txBody>
      </p:sp>
      <p:pic>
        <p:nvPicPr>
          <p:cNvPr id="16386" name="Picture 2" descr="C:\Users\Techno.Home\Desktop\41474-400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00475"/>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Techno.Home\Desktop\EAK-R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107" y="3452813"/>
            <a:ext cx="3162299" cy="316229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C:\Users\Techno.Home\Desktop\endostand_mlfr_web_735x436_72dpi_rgb-748x460_c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107" y="266700"/>
            <a:ext cx="3162300" cy="3162300"/>
          </a:xfrm>
          <a:prstGeom prst="rect">
            <a:avLst/>
          </a:prstGeom>
          <a:noFill/>
          <a:extLst>
            <a:ext uri="{909E8E84-426E-40DD-AFC4-6F175D3DCCD1}">
              <a14:hiddenFill xmlns:a14="http://schemas.microsoft.com/office/drawing/2010/main">
                <a:solidFill>
                  <a:srgbClr val="FFFFFF"/>
                </a:solidFill>
              </a14:hiddenFill>
            </a:ext>
          </a:extLst>
        </p:spPr>
      </p:pic>
      <p:sp>
        <p:nvSpPr>
          <p:cNvPr id="4" name="عنصر نائب لرقم الشريحة 3"/>
          <p:cNvSpPr>
            <a:spLocks noGrp="1"/>
          </p:cNvSpPr>
          <p:nvPr>
            <p:ph type="sldNum" sz="quarter" idx="12"/>
          </p:nvPr>
        </p:nvSpPr>
        <p:spPr/>
        <p:txBody>
          <a:bodyPr/>
          <a:lstStyle/>
          <a:p>
            <a:fld id="{B6F15528-21DE-4FAA-801E-634DDDAF4B2B}" type="slidenum">
              <a:rPr lang="en-US" smtClean="0"/>
              <a:pPr/>
              <a:t>77</a:t>
            </a:fld>
            <a:endParaRPr lang="en-US"/>
          </a:p>
        </p:txBody>
      </p:sp>
    </p:spTree>
    <p:extLst>
      <p:ext uri="{BB962C8B-B14F-4D97-AF65-F5344CB8AC3E}">
        <p14:creationId xmlns:p14="http://schemas.microsoft.com/office/powerpoint/2010/main" val="39474714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762000"/>
            <a:ext cx="4781550" cy="4041775"/>
          </a:xfrm>
        </p:spPr>
        <p:txBody>
          <a:bodyPr/>
          <a:lstStyle/>
          <a:p>
            <a:pPr marL="0" indent="0">
              <a:buNone/>
            </a:pPr>
            <a:r>
              <a:rPr lang="en-US" b="1" dirty="0">
                <a:solidFill>
                  <a:srgbClr val="FF0000"/>
                </a:solidFill>
                <a:latin typeface="Sakkal Majalla" pitchFamily="2" charset="-78"/>
                <a:cs typeface="Sakkal Majalla" pitchFamily="2" charset="-78"/>
              </a:rPr>
              <a:t>Electronic Apex Locators</a:t>
            </a:r>
          </a:p>
          <a:p>
            <a:pPr marL="0" lvl="0" indent="0">
              <a:buNone/>
            </a:pPr>
            <a:r>
              <a:rPr lang="en-US" b="1" dirty="0">
                <a:latin typeface="Sakkal Majalla" pitchFamily="2" charset="-78"/>
                <a:cs typeface="Sakkal Majalla" pitchFamily="2" charset="-78"/>
              </a:rPr>
              <a:t>An electronic instrument used to determine the distance to the apical foramen.</a:t>
            </a:r>
          </a:p>
          <a:p>
            <a:pPr marL="0" lvl="0" indent="0">
              <a:buNone/>
            </a:pPr>
            <a:r>
              <a:rPr lang="en-US" b="1" dirty="0">
                <a:latin typeface="Sakkal Majalla" pitchFamily="2" charset="-78"/>
                <a:cs typeface="Sakkal Majalla" pitchFamily="2" charset="-78"/>
              </a:rPr>
              <a:t>The screen allows the operator to visualize the file movement during instrumentation.</a:t>
            </a:r>
          </a:p>
          <a:p>
            <a:pPr marL="0" indent="0">
              <a:buNone/>
            </a:pPr>
            <a:endParaRPr lang="ar-SY" b="1" dirty="0">
              <a:latin typeface="Sakkal Majalla" pitchFamily="2" charset="-78"/>
              <a:cs typeface="Sakkal Majalla" pitchFamily="2" charset="-78"/>
            </a:endParaRPr>
          </a:p>
        </p:txBody>
      </p:sp>
      <p:pic>
        <p:nvPicPr>
          <p:cNvPr id="18434" name="Picture 2" descr="C:\Users\Techno.Home\Desktop\419mUYkBS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1551" y="916173"/>
            <a:ext cx="4072447"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عنصر نائب لرقم الشريحة 3"/>
          <p:cNvSpPr>
            <a:spLocks noGrp="1"/>
          </p:cNvSpPr>
          <p:nvPr>
            <p:ph type="sldNum" sz="quarter" idx="12"/>
          </p:nvPr>
        </p:nvSpPr>
        <p:spPr/>
        <p:txBody>
          <a:bodyPr/>
          <a:lstStyle/>
          <a:p>
            <a:fld id="{B6F15528-21DE-4FAA-801E-634DDDAF4B2B}" type="slidenum">
              <a:rPr lang="en-US" smtClean="0"/>
              <a:pPr/>
              <a:t>78</a:t>
            </a:fld>
            <a:endParaRPr lang="en-US"/>
          </a:p>
        </p:txBody>
      </p:sp>
    </p:spTree>
    <p:extLst>
      <p:ext uri="{BB962C8B-B14F-4D97-AF65-F5344CB8AC3E}">
        <p14:creationId xmlns:p14="http://schemas.microsoft.com/office/powerpoint/2010/main" val="26259844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81000" y="1258186"/>
            <a:ext cx="4572000" cy="5410200"/>
          </a:xfrm>
        </p:spPr>
        <p:txBody>
          <a:bodyPr/>
          <a:lstStyle/>
          <a:p>
            <a:pPr marL="0" indent="0" algn="just">
              <a:buNone/>
            </a:pPr>
            <a:r>
              <a:rPr lang="en-US" b="1" dirty="0">
                <a:solidFill>
                  <a:srgbClr val="FF0000"/>
                </a:solidFill>
                <a:latin typeface="Sakkal Majalla" pitchFamily="2" charset="-78"/>
                <a:cs typeface="Sakkal Majalla" pitchFamily="2" charset="-78"/>
              </a:rPr>
              <a:t>Operation loupes and microscopes</a:t>
            </a:r>
          </a:p>
          <a:p>
            <a:pPr marL="0" indent="0" algn="just">
              <a:buNone/>
            </a:pPr>
            <a:r>
              <a:rPr lang="en-US" b="1" dirty="0">
                <a:latin typeface="Sakkal Majalla" pitchFamily="2" charset="-78"/>
                <a:cs typeface="Sakkal Majalla" pitchFamily="2" charset="-78"/>
              </a:rPr>
              <a:t>Illumination and magnification are vital for the location of root canals. The </a:t>
            </a:r>
            <a:r>
              <a:rPr lang="en-US" b="1" dirty="0" err="1">
                <a:latin typeface="Sakkal Majalla" pitchFamily="2" charset="-78"/>
                <a:cs typeface="Sakkal Majalla" pitchFamily="2" charset="-78"/>
              </a:rPr>
              <a:t>endodontist</a:t>
            </a:r>
            <a:r>
              <a:rPr lang="en-US" b="1" dirty="0">
                <a:latin typeface="Sakkal Majalla" pitchFamily="2" charset="-78"/>
                <a:cs typeface="Sakkal Majalla" pitchFamily="2" charset="-78"/>
              </a:rPr>
              <a:t> would use a surgical microscope while a general dental practitioner might have loupes and a headlight that give excellent magnification and illumination.</a:t>
            </a:r>
          </a:p>
          <a:p>
            <a:pPr marL="0" indent="0" algn="just">
              <a:buNone/>
            </a:pPr>
            <a:endParaRPr lang="ar-SY" b="1" dirty="0">
              <a:latin typeface="Sakkal Majalla" pitchFamily="2" charset="-78"/>
              <a:cs typeface="Sakkal Majalla" pitchFamily="2" charset="-78"/>
            </a:endParaRPr>
          </a:p>
        </p:txBody>
      </p:sp>
      <p:pic>
        <p:nvPicPr>
          <p:cNvPr id="17410" name="Picture 2" descr="C:\Users\Techno.Home\Desktop\Loupesm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295400"/>
            <a:ext cx="3692156" cy="3692156"/>
          </a:xfrm>
          <a:prstGeom prst="rect">
            <a:avLst/>
          </a:prstGeom>
          <a:noFill/>
          <a:extLst>
            <a:ext uri="{909E8E84-426E-40DD-AFC4-6F175D3DCCD1}">
              <a14:hiddenFill xmlns:a14="http://schemas.microsoft.com/office/drawing/2010/main">
                <a:solidFill>
                  <a:srgbClr val="FFFFFF"/>
                </a:solidFill>
              </a14:hiddenFill>
            </a:ext>
          </a:extLst>
        </p:spPr>
      </p:pic>
      <p:sp>
        <p:nvSpPr>
          <p:cNvPr id="4" name="عنصر نائب لرقم الشريحة 3"/>
          <p:cNvSpPr>
            <a:spLocks noGrp="1"/>
          </p:cNvSpPr>
          <p:nvPr>
            <p:ph type="sldNum" sz="quarter" idx="12"/>
          </p:nvPr>
        </p:nvSpPr>
        <p:spPr/>
        <p:txBody>
          <a:bodyPr/>
          <a:lstStyle/>
          <a:p>
            <a:fld id="{B6F15528-21DE-4FAA-801E-634DDDAF4B2B}" type="slidenum">
              <a:rPr lang="en-US" smtClean="0"/>
              <a:pPr/>
              <a:t>79</a:t>
            </a:fld>
            <a:endParaRPr lang="en-US"/>
          </a:p>
        </p:txBody>
      </p:sp>
    </p:spTree>
    <p:extLst>
      <p:ext uri="{BB962C8B-B14F-4D97-AF65-F5344CB8AC3E}">
        <p14:creationId xmlns:p14="http://schemas.microsoft.com/office/powerpoint/2010/main" val="1196124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457201"/>
            <a:ext cx="4171950" cy="5562600"/>
          </a:xfrm>
        </p:spPr>
        <p:txBody>
          <a:bodyPr>
            <a:normAutofit/>
          </a:bodyPr>
          <a:lstStyle/>
          <a:p>
            <a:pPr marL="0" indent="0" algn="just">
              <a:buNone/>
            </a:pPr>
            <a:r>
              <a:rPr lang="en-US" b="1" dirty="0">
                <a:solidFill>
                  <a:srgbClr val="FF0000"/>
                </a:solidFill>
                <a:latin typeface="Sakkal Majalla" pitchFamily="2" charset="-78"/>
                <a:cs typeface="Sakkal Majalla" pitchFamily="2" charset="-78"/>
              </a:rPr>
              <a:t>intrinsic</a:t>
            </a:r>
            <a:r>
              <a:rPr lang="en-US" b="1" dirty="0">
                <a:latin typeface="Sakkal Majalla" pitchFamily="2" charset="-78"/>
                <a:cs typeface="Sakkal Majalla" pitchFamily="2" charset="-78"/>
              </a:rPr>
              <a:t> (</a:t>
            </a:r>
            <a:r>
              <a:rPr lang="en-US" b="1" i="1" dirty="0">
                <a:latin typeface="Sakkal Majalla" pitchFamily="2" charset="-78"/>
                <a:cs typeface="Sakkal Majalla" pitchFamily="2" charset="-78"/>
              </a:rPr>
              <a:t>on the inside</a:t>
            </a:r>
            <a:r>
              <a:rPr lang="en-US" b="1" dirty="0">
                <a:latin typeface="Sakkal Majalla" pitchFamily="2" charset="-78"/>
                <a:cs typeface="Sakkal Majalla" pitchFamily="2" charset="-78"/>
              </a:rPr>
              <a:t>): internal discoloration of teeth resulting from diet, medication, or excessive fluoride during tooth development.</a:t>
            </a:r>
          </a:p>
          <a:p>
            <a:pPr marL="0" indent="0" algn="just">
              <a:buNone/>
            </a:pPr>
            <a:r>
              <a:rPr lang="en-US" b="1" dirty="0">
                <a:solidFill>
                  <a:srgbClr val="FF0000"/>
                </a:solidFill>
                <a:latin typeface="Sakkal Majalla" pitchFamily="2" charset="-78"/>
                <a:cs typeface="Sakkal Majalla" pitchFamily="2" charset="-78"/>
              </a:rPr>
              <a:t>baby bottle mouth: </a:t>
            </a:r>
            <a:r>
              <a:rPr lang="en-US" b="1" dirty="0">
                <a:latin typeface="Sakkal Majalla" pitchFamily="2" charset="-78"/>
                <a:cs typeface="Sakkal Majalla" pitchFamily="2" charset="-78"/>
              </a:rPr>
              <a:t>mouth condition of badly decayed and rotted teeth with accompanying gum-tissue soreness that is caused from prolonged access to bottle feeding through sleep and eating.</a:t>
            </a:r>
            <a:endParaRPr lang="ar-SY" b="1" dirty="0">
              <a:latin typeface="Sakkal Majalla" pitchFamily="2" charset="-78"/>
              <a:cs typeface="Sakkal Majalla" pitchFamily="2" charset="-78"/>
            </a:endParaRPr>
          </a:p>
          <a:p>
            <a:endParaRPr lang="ar-SY" dirty="0"/>
          </a:p>
        </p:txBody>
      </p:sp>
      <p:pic>
        <p:nvPicPr>
          <p:cNvPr id="6146" name="Picture 2" descr="C:\Users\Techno.Home\Desktop\image-44.jpg"/>
          <p:cNvPicPr>
            <a:picLocks noChangeAspect="1" noChangeArrowheads="1"/>
          </p:cNvPicPr>
          <p:nvPr/>
        </p:nvPicPr>
        <p:blipFill rotWithShape="1">
          <a:blip r:embed="rId3">
            <a:extLst>
              <a:ext uri="{28A0092B-C50C-407E-A947-70E740481C1C}">
                <a14:useLocalDpi xmlns:a14="http://schemas.microsoft.com/office/drawing/2010/main" val="0"/>
              </a:ext>
            </a:extLst>
          </a:blip>
          <a:srcRect l="15256" t="26693" r="53012" b="7832"/>
          <a:stretch/>
        </p:blipFill>
        <p:spPr bwMode="auto">
          <a:xfrm>
            <a:off x="5867400" y="546410"/>
            <a:ext cx="2319453" cy="336766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Techno.Home\Desktop\baby-bottle-tooth-decay.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441581"/>
            <a:ext cx="3238500" cy="2416419"/>
          </a:xfrm>
          <a:prstGeom prst="rect">
            <a:avLst/>
          </a:prstGeom>
          <a:noFill/>
          <a:extLst>
            <a:ext uri="{909E8E84-426E-40DD-AFC4-6F175D3DCCD1}">
              <a14:hiddenFill xmlns:a14="http://schemas.microsoft.com/office/drawing/2010/main">
                <a:solidFill>
                  <a:srgbClr val="FFFFFF"/>
                </a:solidFill>
              </a14:hiddenFill>
            </a:ext>
          </a:extLst>
        </p:spPr>
      </p:pic>
      <p:sp>
        <p:nvSpPr>
          <p:cNvPr id="2" name="عنصر نائب لرقم الشريحة 1"/>
          <p:cNvSpPr>
            <a:spLocks noGrp="1"/>
          </p:cNvSpPr>
          <p:nvPr>
            <p:ph type="sldNum" sz="quarter" idx="12"/>
          </p:nvPr>
        </p:nvSpPr>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40336487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lstStyle/>
          <a:p>
            <a:endParaRPr lang="ar-SY"/>
          </a:p>
        </p:txBody>
      </p:sp>
      <p:pic>
        <p:nvPicPr>
          <p:cNvPr id="19458" name="Picture 2" descr="C:\Users\Techno.Home\Desktop\95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عنصر نائب لرقم الشريحة 3"/>
          <p:cNvSpPr>
            <a:spLocks noGrp="1"/>
          </p:cNvSpPr>
          <p:nvPr>
            <p:ph type="sldNum" sz="quarter" idx="12"/>
          </p:nvPr>
        </p:nvSpPr>
        <p:spPr/>
        <p:txBody>
          <a:bodyPr/>
          <a:lstStyle/>
          <a:p>
            <a:fld id="{B6F15528-21DE-4FAA-801E-634DDDAF4B2B}" type="slidenum">
              <a:rPr lang="en-US" smtClean="0"/>
              <a:pPr/>
              <a:t>80</a:t>
            </a:fld>
            <a:endParaRPr lang="en-US"/>
          </a:p>
        </p:txBody>
      </p:sp>
    </p:spTree>
    <p:extLst>
      <p:ext uri="{BB962C8B-B14F-4D97-AF65-F5344CB8AC3E}">
        <p14:creationId xmlns:p14="http://schemas.microsoft.com/office/powerpoint/2010/main" val="9762830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28650" y="381000"/>
            <a:ext cx="8134350" cy="5795963"/>
          </a:xfrm>
        </p:spPr>
        <p:txBody>
          <a:bodyPr>
            <a:normAutofit/>
          </a:bodyPr>
          <a:lstStyle/>
          <a:p>
            <a:pPr marL="0" indent="0" algn="just">
              <a:buNone/>
            </a:pPr>
            <a:r>
              <a:rPr lang="en-US" b="1" dirty="0">
                <a:latin typeface="Sakkal Majalla" pitchFamily="2" charset="-78"/>
                <a:cs typeface="Sakkal Majalla" pitchFamily="2" charset="-78"/>
              </a:rPr>
              <a:t>Some growth irregularities and mouth-affecting habits present </a:t>
            </a:r>
            <a:r>
              <a:rPr lang="en-US" b="1" dirty="0" smtClean="0">
                <a:latin typeface="Sakkal Majalla" pitchFamily="2" charset="-78"/>
                <a:cs typeface="Sakkal Majalla" pitchFamily="2" charset="-78"/>
              </a:rPr>
              <a:t>future problems </a:t>
            </a:r>
            <a:r>
              <a:rPr lang="en-US" b="1" dirty="0">
                <a:latin typeface="Sakkal Majalla" pitchFamily="2" charset="-78"/>
                <a:cs typeface="Sakkal Majalla" pitchFamily="2" charset="-78"/>
              </a:rPr>
              <a:t>requiring interceptive or orthodontic care. Occasionally, a </a:t>
            </a:r>
            <a:r>
              <a:rPr lang="en-US" b="1" dirty="0" smtClean="0">
                <a:latin typeface="Sakkal Majalla" pitchFamily="2" charset="-78"/>
                <a:cs typeface="Sakkal Majalla" pitchFamily="2" charset="-78"/>
              </a:rPr>
              <a:t>baby is </a:t>
            </a:r>
            <a:r>
              <a:rPr lang="en-US" b="1" dirty="0">
                <a:latin typeface="Sakkal Majalla" pitchFamily="2" charset="-78"/>
                <a:cs typeface="Sakkal Majalla" pitchFamily="2" charset="-78"/>
              </a:rPr>
              <a:t>born with a tooth present, called a </a:t>
            </a:r>
            <a:r>
              <a:rPr lang="en-US" b="1" i="1" dirty="0">
                <a:latin typeface="Sakkal Majalla" pitchFamily="2" charset="-78"/>
                <a:cs typeface="Sakkal Majalla" pitchFamily="2" charset="-78"/>
              </a:rPr>
              <a:t>natal </a:t>
            </a:r>
            <a:r>
              <a:rPr lang="en-US" b="1" dirty="0">
                <a:latin typeface="Sakkal Majalla" pitchFamily="2" charset="-78"/>
                <a:cs typeface="Sakkal Majalla" pitchFamily="2" charset="-78"/>
              </a:rPr>
              <a:t>tooth</a:t>
            </a:r>
            <a:r>
              <a:rPr lang="en-US" b="1" i="1" dirty="0">
                <a:latin typeface="Sakkal Majalla" pitchFamily="2" charset="-78"/>
                <a:cs typeface="Sakkal Majalla" pitchFamily="2" charset="-78"/>
              </a:rPr>
              <a:t>. </a:t>
            </a:r>
            <a:r>
              <a:rPr lang="en-US" b="1" dirty="0">
                <a:latin typeface="Sakkal Majalla" pitchFamily="2" charset="-78"/>
                <a:cs typeface="Sakkal Majalla" pitchFamily="2" charset="-78"/>
              </a:rPr>
              <a:t>Teeth erupting in the </a:t>
            </a:r>
            <a:r>
              <a:rPr lang="en-US" b="1" dirty="0" smtClean="0">
                <a:latin typeface="Sakkal Majalla" pitchFamily="2" charset="-78"/>
                <a:cs typeface="Sakkal Majalla" pitchFamily="2" charset="-78"/>
              </a:rPr>
              <a:t>first month </a:t>
            </a:r>
            <a:r>
              <a:rPr lang="en-US" b="1" dirty="0">
                <a:latin typeface="Sakkal Majalla" pitchFamily="2" charset="-78"/>
                <a:cs typeface="Sakkal Majalla" pitchFamily="2" charset="-78"/>
              </a:rPr>
              <a:t>are termed </a:t>
            </a:r>
            <a:r>
              <a:rPr lang="en-US" b="1" i="1" dirty="0">
                <a:latin typeface="Sakkal Majalla" pitchFamily="2" charset="-78"/>
                <a:cs typeface="Sakkal Majalla" pitchFamily="2" charset="-78"/>
              </a:rPr>
              <a:t>neonatal </a:t>
            </a:r>
            <a:r>
              <a:rPr lang="en-US" b="1" dirty="0">
                <a:latin typeface="Sakkal Majalla" pitchFamily="2" charset="-78"/>
                <a:cs typeface="Sakkal Majalla" pitchFamily="2" charset="-78"/>
              </a:rPr>
              <a:t>teeth</a:t>
            </a:r>
            <a:r>
              <a:rPr lang="en-US" b="1" i="1" dirty="0">
                <a:latin typeface="Sakkal Majalla" pitchFamily="2" charset="-78"/>
                <a:cs typeface="Sakkal Majalla" pitchFamily="2" charset="-78"/>
              </a:rPr>
              <a:t>. </a:t>
            </a:r>
            <a:r>
              <a:rPr lang="en-US" b="1" dirty="0">
                <a:latin typeface="Sakkal Majalla" pitchFamily="2" charset="-78"/>
                <a:cs typeface="Sakkal Majalla" pitchFamily="2" charset="-78"/>
              </a:rPr>
              <a:t>Because of lack of stability, inability to </a:t>
            </a:r>
            <a:r>
              <a:rPr lang="en-US" b="1" dirty="0" smtClean="0">
                <a:latin typeface="Sakkal Majalla" pitchFamily="2" charset="-78"/>
                <a:cs typeface="Sakkal Majalla" pitchFamily="2" charset="-78"/>
              </a:rPr>
              <a:t>nurse, or </a:t>
            </a:r>
            <a:r>
              <a:rPr lang="en-US" b="1" dirty="0">
                <a:latin typeface="Sakkal Majalla" pitchFamily="2" charset="-78"/>
                <a:cs typeface="Sakkal Majalla" pitchFamily="2" charset="-78"/>
              </a:rPr>
              <a:t>other reasons, these teeth may be removed. Other maladies include </a:t>
            </a:r>
            <a:r>
              <a:rPr lang="en-US" b="1" dirty="0" smtClean="0">
                <a:latin typeface="Sakkal Majalla" pitchFamily="2" charset="-78"/>
                <a:cs typeface="Sakkal Majalla" pitchFamily="2" charset="-78"/>
              </a:rPr>
              <a:t>open bite</a:t>
            </a:r>
            <a:r>
              <a:rPr lang="en-US" b="1" dirty="0">
                <a:latin typeface="Sakkal Majalla" pitchFamily="2" charset="-78"/>
                <a:cs typeface="Sakkal Majalla" pitchFamily="2" charset="-78"/>
              </a:rPr>
              <a:t>, </a:t>
            </a:r>
            <a:r>
              <a:rPr lang="en-US" b="1" dirty="0" err="1">
                <a:latin typeface="Sakkal Majalla" pitchFamily="2" charset="-78"/>
                <a:cs typeface="Sakkal Majalla" pitchFamily="2" charset="-78"/>
              </a:rPr>
              <a:t>diastemia</a:t>
            </a:r>
            <a:r>
              <a:rPr lang="en-US" b="1" dirty="0">
                <a:latin typeface="Sakkal Majalla" pitchFamily="2" charset="-78"/>
                <a:cs typeface="Sakkal Majalla" pitchFamily="2" charset="-78"/>
              </a:rPr>
              <a:t> (space gap), </a:t>
            </a:r>
            <a:r>
              <a:rPr lang="en-US" b="1" dirty="0" err="1">
                <a:latin typeface="Sakkal Majalla" pitchFamily="2" charset="-78"/>
                <a:cs typeface="Sakkal Majalla" pitchFamily="2" charset="-78"/>
              </a:rPr>
              <a:t>crossbites</a:t>
            </a:r>
            <a:r>
              <a:rPr lang="en-US" b="1" dirty="0">
                <a:latin typeface="Sakkal Majalla" pitchFamily="2" charset="-78"/>
                <a:cs typeface="Sakkal Majalla" pitchFamily="2" charset="-78"/>
              </a:rPr>
              <a:t>, tooth protrusions, oral habits such </a:t>
            </a:r>
            <a:r>
              <a:rPr lang="en-US" b="1" dirty="0" smtClean="0">
                <a:latin typeface="Sakkal Majalla" pitchFamily="2" charset="-78"/>
                <a:cs typeface="Sakkal Majalla" pitchFamily="2" charset="-78"/>
              </a:rPr>
              <a:t>as thumb-sucking </a:t>
            </a:r>
            <a:r>
              <a:rPr lang="en-US" b="1" dirty="0">
                <a:latin typeface="Sakkal Majalla" pitchFamily="2" charset="-78"/>
                <a:cs typeface="Sakkal Majalla" pitchFamily="2" charset="-78"/>
              </a:rPr>
              <a:t>or lip sucking, and tooth crowding. Trauma and </a:t>
            </a:r>
            <a:r>
              <a:rPr lang="en-US" b="1" dirty="0" smtClean="0">
                <a:latin typeface="Sakkal Majalla" pitchFamily="2" charset="-78"/>
                <a:cs typeface="Sakkal Majalla" pitchFamily="2" charset="-78"/>
              </a:rPr>
              <a:t>accidents, such </a:t>
            </a:r>
            <a:r>
              <a:rPr lang="en-US" b="1" dirty="0">
                <a:latin typeface="Sakkal Majalla" pitchFamily="2" charset="-78"/>
                <a:cs typeface="Sakkal Majalla" pitchFamily="2" charset="-78"/>
              </a:rPr>
              <a:t>as electric cord burn of lips and mouth tissues, require the attention </a:t>
            </a:r>
            <a:r>
              <a:rPr lang="en-US" b="1" dirty="0" smtClean="0">
                <a:latin typeface="Sakkal Majalla" pitchFamily="2" charset="-78"/>
                <a:cs typeface="Sakkal Majalla" pitchFamily="2" charset="-78"/>
              </a:rPr>
              <a:t>of the </a:t>
            </a:r>
            <a:r>
              <a:rPr lang="en-US" b="1" dirty="0" err="1">
                <a:latin typeface="Sakkal Majalla" pitchFamily="2" charset="-78"/>
                <a:cs typeface="Sakkal Majalla" pitchFamily="2" charset="-78"/>
              </a:rPr>
              <a:t>pedodontist</a:t>
            </a:r>
            <a:r>
              <a:rPr lang="en-US" b="1" dirty="0" smtClean="0">
                <a:latin typeface="Sakkal Majalla" pitchFamily="2" charset="-78"/>
                <a:cs typeface="Sakkal Majalla" pitchFamily="2" charset="-78"/>
              </a:rPr>
              <a:t>.</a:t>
            </a:r>
          </a:p>
        </p:txBody>
      </p:sp>
      <p:sp>
        <p:nvSpPr>
          <p:cNvPr id="2" name="عنصر نائب لرقم الشريحة 1"/>
          <p:cNvSpPr>
            <a:spLocks noGrp="1"/>
          </p:cNvSpPr>
          <p:nvPr>
            <p:ph type="sldNum" sz="quarter" idx="12"/>
          </p:nvPr>
        </p:nvSpPr>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val="8577637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3113</TotalTime>
  <Words>5237</Words>
  <Application>Microsoft Office PowerPoint</Application>
  <PresentationFormat>عرض على الشاشة (3:4)‏</PresentationFormat>
  <Paragraphs>365</Paragraphs>
  <Slides>80</Slides>
  <Notes>3</Notes>
  <HiddenSlides>0</HiddenSlides>
  <MMClips>0</MMClips>
  <ScaleCrop>false</ScaleCrop>
  <HeadingPairs>
    <vt:vector size="4" baseType="variant">
      <vt:variant>
        <vt:lpstr>نسق</vt:lpstr>
      </vt:variant>
      <vt:variant>
        <vt:i4>1</vt:i4>
      </vt:variant>
      <vt:variant>
        <vt:lpstr>عناوين الشرائح</vt:lpstr>
      </vt:variant>
      <vt:variant>
        <vt:i4>80</vt:i4>
      </vt:variant>
    </vt:vector>
  </HeadingPairs>
  <TitlesOfParts>
    <vt:vector size="81" baseType="lpstr">
      <vt:lpstr>1_Office Theme</vt:lpstr>
      <vt:lpstr>1.Pediatric Dentistry 2. Endodontics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 2. Endodontics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lamoushe</dc:creator>
  <cp:lastModifiedBy>Techno.Home</cp:lastModifiedBy>
  <cp:revision>67</cp:revision>
  <dcterms:created xsi:type="dcterms:W3CDTF">2006-08-16T00:00:00Z</dcterms:created>
  <dcterms:modified xsi:type="dcterms:W3CDTF">2022-01-02T22:22:15Z</dcterms:modified>
</cp:coreProperties>
</file>