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3" r:id="rId2"/>
    <p:sldId id="268" r:id="rId3"/>
    <p:sldId id="304" r:id="rId4"/>
    <p:sldId id="276" r:id="rId5"/>
    <p:sldId id="277" r:id="rId6"/>
    <p:sldId id="308" r:id="rId7"/>
    <p:sldId id="278" r:id="rId8"/>
    <p:sldId id="275" r:id="rId9"/>
    <p:sldId id="280" r:id="rId10"/>
    <p:sldId id="281" r:id="rId11"/>
    <p:sldId id="282" r:id="rId12"/>
    <p:sldId id="283" r:id="rId13"/>
    <p:sldId id="305" r:id="rId14"/>
    <p:sldId id="28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71" autoAdjust="0"/>
  </p:normalViewPr>
  <p:slideViewPr>
    <p:cSldViewPr>
      <p:cViewPr varScale="1">
        <p:scale>
          <a:sx n="70" d="100"/>
          <a:sy n="70" d="100"/>
        </p:scale>
        <p:origin x="-1416" y="-90"/>
      </p:cViewPr>
      <p:guideLst>
        <p:guide orient="horz" pos="2160"/>
        <p:guide pos="2880"/>
      </p:guideLst>
    </p:cSldViewPr>
  </p:slideViewPr>
  <p:outlineViewPr>
    <p:cViewPr>
      <p:scale>
        <a:sx n="33" d="100"/>
        <a:sy n="33" d="100"/>
      </p:scale>
      <p:origin x="0" y="468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14531-E91F-46E2-90E8-5CF75C4EE314}" type="datetimeFigureOut">
              <a:rPr lang="ru-RU" smtClean="0"/>
              <a:t>15.11.2022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59867-3A9D-4410-8616-774117DE93E7}" type="slidenum">
              <a:rPr lang="ru-RU" smtClean="0"/>
              <a:t>‹#›</a:t>
            </a:fld>
            <a:endParaRPr lang="ru-RU"/>
          </a:p>
        </p:txBody>
      </p:sp>
    </p:spTree>
    <p:extLst>
      <p:ext uri="{BB962C8B-B14F-4D97-AF65-F5344CB8AC3E}">
        <p14:creationId xmlns:p14="http://schemas.microsoft.com/office/powerpoint/2010/main" val="132576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8859867-3A9D-4410-8616-774117DE93E7}" type="slidenum">
              <a:rPr lang="ru-RU" smtClean="0"/>
              <a:t>8</a:t>
            </a:fld>
            <a:endParaRPr lang="ru-RU"/>
          </a:p>
        </p:txBody>
      </p:sp>
    </p:spTree>
    <p:extLst>
      <p:ext uri="{BB962C8B-B14F-4D97-AF65-F5344CB8AC3E}">
        <p14:creationId xmlns:p14="http://schemas.microsoft.com/office/powerpoint/2010/main" val="367475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E26A18-771B-47F5-96A2-13C8DD7C4582}"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337838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E26A18-771B-47F5-96A2-13C8DD7C4582}"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204237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E26A18-771B-47F5-96A2-13C8DD7C4582}"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371498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E26A18-771B-47F5-96A2-13C8DD7C4582}"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389890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E26A18-771B-47F5-96A2-13C8DD7C4582}"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19005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E26A18-771B-47F5-96A2-13C8DD7C4582}"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21224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E26A18-771B-47F5-96A2-13C8DD7C4582}" type="datetimeFigureOut">
              <a:rPr lang="ru-RU" smtClean="0"/>
              <a:t>15.11.2022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89854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E26A18-771B-47F5-96A2-13C8DD7C4582}" type="datetimeFigureOut">
              <a:rPr lang="ru-RU" smtClean="0"/>
              <a:t>15.11.2022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55098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E26A18-771B-47F5-96A2-13C8DD7C4582}" type="datetimeFigureOut">
              <a:rPr lang="ru-RU" smtClean="0"/>
              <a:t>15.11.2022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19131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E26A18-771B-47F5-96A2-13C8DD7C4582}"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161573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E26A18-771B-47F5-96A2-13C8DD7C4582}"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6A8980-3F39-4175-A48B-E19CA1C18E68}" type="slidenum">
              <a:rPr lang="ru-RU" smtClean="0"/>
              <a:t>‹#›</a:t>
            </a:fld>
            <a:endParaRPr lang="ru-RU"/>
          </a:p>
        </p:txBody>
      </p:sp>
    </p:spTree>
    <p:extLst>
      <p:ext uri="{BB962C8B-B14F-4D97-AF65-F5344CB8AC3E}">
        <p14:creationId xmlns:p14="http://schemas.microsoft.com/office/powerpoint/2010/main" val="127930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26A18-771B-47F5-96A2-13C8DD7C4582}" type="datetimeFigureOut">
              <a:rPr lang="ru-RU" smtClean="0"/>
              <a:t>15.11.2022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A8980-3F39-4175-A48B-E19CA1C18E68}" type="slidenum">
              <a:rPr lang="ru-RU" smtClean="0"/>
              <a:t>‹#›</a:t>
            </a:fld>
            <a:endParaRPr lang="ru-RU"/>
          </a:p>
        </p:txBody>
      </p:sp>
    </p:spTree>
    <p:extLst>
      <p:ext uri="{BB962C8B-B14F-4D97-AF65-F5344CB8AC3E}">
        <p14:creationId xmlns:p14="http://schemas.microsoft.com/office/powerpoint/2010/main" val="266889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1600200"/>
            <a:ext cx="6858000" cy="2057400"/>
          </a:xfrm>
        </p:spPr>
        <p:txBody>
          <a:bodyPr>
            <a:normAutofit fontScale="90000"/>
          </a:bodyPr>
          <a:lstStyle/>
          <a:p>
            <a:pPr rtl="1"/>
            <a:r>
              <a:rPr lang="ar-SY" sz="7200" dirty="0" smtClean="0">
                <a:latin typeface="Sakkal Majalla" pitchFamily="2" charset="-78"/>
                <a:cs typeface="Sakkal Majalla" pitchFamily="2" charset="-78"/>
              </a:rPr>
              <a:t>إضافة الى </a:t>
            </a:r>
            <a:r>
              <a:rPr lang="ar-SY" sz="7200" dirty="0" smtClean="0">
                <a:latin typeface="Sakkal Majalla" pitchFamily="2" charset="-78"/>
                <a:cs typeface="Sakkal Majalla" pitchFamily="2" charset="-78"/>
              </a:rPr>
              <a:t>محاضرة </a:t>
            </a:r>
            <a:r>
              <a:rPr lang="ar-SY" sz="7200" dirty="0" err="1" smtClean="0">
                <a:latin typeface="Sakkal Majalla" pitchFamily="2" charset="-78"/>
                <a:cs typeface="Sakkal Majalla" pitchFamily="2" charset="-78"/>
              </a:rPr>
              <a:t>الحرائك</a:t>
            </a:r>
            <a:r>
              <a:rPr lang="ar-SY" sz="7200" dirty="0" smtClean="0">
                <a:latin typeface="Sakkal Majalla" pitchFamily="2" charset="-78"/>
                <a:cs typeface="Sakkal Majalla" pitchFamily="2" charset="-78"/>
              </a:rPr>
              <a:t> </a:t>
            </a:r>
            <a:r>
              <a:rPr lang="ar-SY" sz="7200" dirty="0" smtClean="0">
                <a:latin typeface="Sakkal Majalla" pitchFamily="2" charset="-78"/>
                <a:cs typeface="Sakkal Majalla" pitchFamily="2" charset="-78"/>
              </a:rPr>
              <a:t>الدوائية</a:t>
            </a:r>
            <a:endParaRPr lang="ar-SY" sz="7200" dirty="0">
              <a:latin typeface="Sakkal Majalla" pitchFamily="2" charset="-78"/>
              <a:cs typeface="Sakkal Majalla" pitchFamily="2" charset="-78"/>
            </a:endParaRPr>
          </a:p>
        </p:txBody>
      </p:sp>
      <p:sp>
        <p:nvSpPr>
          <p:cNvPr id="4" name="TextBox 3"/>
          <p:cNvSpPr txBox="1"/>
          <p:nvPr/>
        </p:nvSpPr>
        <p:spPr>
          <a:xfrm>
            <a:off x="3352800" y="4038600"/>
            <a:ext cx="2638863" cy="461665"/>
          </a:xfrm>
          <a:prstGeom prst="rect">
            <a:avLst/>
          </a:prstGeom>
          <a:noFill/>
        </p:spPr>
        <p:txBody>
          <a:bodyPr wrap="none" rtlCol="1">
            <a:spAutoFit/>
          </a:bodyPr>
          <a:lstStyle/>
          <a:p>
            <a:r>
              <a:rPr lang="ar-SY" sz="2400" dirty="0" smtClean="0">
                <a:latin typeface="Sakkal Majalla" pitchFamily="2" charset="-78"/>
                <a:cs typeface="Sakkal Majalla" pitchFamily="2" charset="-78"/>
              </a:rPr>
              <a:t>مدرس المقرر: د. سليمان دوبا</a:t>
            </a:r>
            <a:endParaRPr lang="ar-SY" sz="2400" dirty="0">
              <a:latin typeface="Sakkal Majalla" pitchFamily="2" charset="-78"/>
              <a:cs typeface="Sakkal Majalla" pitchFamily="2" charset="-78"/>
            </a:endParaRPr>
          </a:p>
        </p:txBody>
      </p:sp>
    </p:spTree>
    <p:extLst>
      <p:ext uri="{BB962C8B-B14F-4D97-AF65-F5344CB8AC3E}">
        <p14:creationId xmlns:p14="http://schemas.microsoft.com/office/powerpoint/2010/main" val="1137055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8229600" cy="639762"/>
          </a:xfrm>
        </p:spPr>
        <p:txBody>
          <a:bodyPr>
            <a:normAutofit fontScale="90000"/>
          </a:bodyPr>
          <a:lstStyle/>
          <a:p>
            <a:r>
              <a:rPr lang="ar-SY" sz="3600" b="1" dirty="0">
                <a:latin typeface="Sakkal Majalla" pitchFamily="2" charset="-78"/>
                <a:cs typeface="Sakkal Majalla" pitchFamily="2" charset="-78"/>
              </a:rPr>
              <a:t>العوامل المؤثرة على التو افر الحيوي:</a:t>
            </a:r>
            <a:endParaRPr lang="ru-RU" sz="3600" dirty="0">
              <a:cs typeface="Sakkal Majalla" pitchFamily="2" charset="-78"/>
            </a:endParaRPr>
          </a:p>
        </p:txBody>
      </p:sp>
      <p:sp>
        <p:nvSpPr>
          <p:cNvPr id="3" name="Объект 2"/>
          <p:cNvSpPr>
            <a:spLocks noGrp="1"/>
          </p:cNvSpPr>
          <p:nvPr>
            <p:ph idx="1"/>
          </p:nvPr>
        </p:nvSpPr>
        <p:spPr>
          <a:xfrm>
            <a:off x="533400" y="1600200"/>
            <a:ext cx="8229600" cy="5257800"/>
          </a:xfrm>
        </p:spPr>
        <p:txBody>
          <a:bodyPr>
            <a:normAutofit/>
          </a:bodyPr>
          <a:lstStyle/>
          <a:p>
            <a:pPr marL="514350" indent="-514350" algn="r" rtl="1">
              <a:buFont typeface="+mj-lt"/>
              <a:buAutoNum type="arabicPeriod"/>
            </a:pPr>
            <a:r>
              <a:rPr lang="ar-SY" sz="2400" dirty="0" smtClean="0">
                <a:latin typeface="Sakkal Majalla" pitchFamily="2" charset="-78"/>
                <a:cs typeface="Sakkal Majalla" pitchFamily="2" charset="-78"/>
              </a:rPr>
              <a:t>الاستقلاب </a:t>
            </a:r>
            <a:r>
              <a:rPr lang="ar-SY" sz="2400" dirty="0">
                <a:latin typeface="Sakkal Majalla" pitchFamily="2" charset="-78"/>
                <a:cs typeface="Sakkal Majalla" pitchFamily="2" charset="-78"/>
              </a:rPr>
              <a:t>بالمرور الكبدي الأول</a:t>
            </a:r>
            <a:r>
              <a:rPr lang="ar-SY" sz="2400" dirty="0" smtClean="0">
                <a:latin typeface="Sakkal Majalla" pitchFamily="2" charset="-78"/>
                <a:cs typeface="Sakkal Majalla" pitchFamily="2" charset="-78"/>
              </a:rPr>
              <a:t>:</a:t>
            </a:r>
          </a:p>
          <a:p>
            <a:pPr marL="514350" indent="-514350" algn="r" rtl="1">
              <a:buFont typeface="+mj-lt"/>
              <a:buAutoNum type="arabicPeriod"/>
            </a:pPr>
            <a:r>
              <a:rPr lang="ar-SY" sz="2400" dirty="0">
                <a:latin typeface="Sakkal Majalla" pitchFamily="2" charset="-78"/>
                <a:cs typeface="Sakkal Majalla" pitchFamily="2" charset="-78"/>
              </a:rPr>
              <a:t>خواص الدواء </a:t>
            </a:r>
            <a:r>
              <a:rPr lang="ar-SY" sz="2400" dirty="0" smtClean="0">
                <a:latin typeface="Sakkal Majalla" pitchFamily="2" charset="-78"/>
                <a:cs typeface="Sakkal Majalla" pitchFamily="2" charset="-78"/>
              </a:rPr>
              <a:t>(الانحلالية </a:t>
            </a:r>
            <a:r>
              <a:rPr lang="ar-SY" sz="2400" dirty="0">
                <a:latin typeface="Sakkal Majalla" pitchFamily="2" charset="-78"/>
                <a:cs typeface="Sakkal Majalla" pitchFamily="2" charset="-78"/>
              </a:rPr>
              <a:t>والثبات </a:t>
            </a:r>
            <a:r>
              <a:rPr lang="ar-SY" sz="2400" dirty="0" smtClean="0">
                <a:latin typeface="Sakkal Majalla" pitchFamily="2" charset="-78"/>
                <a:cs typeface="Sakkal Majalla" pitchFamily="2" charset="-78"/>
              </a:rPr>
              <a:t>الكيميائي):</a:t>
            </a:r>
          </a:p>
          <a:p>
            <a:pPr algn="r" rtl="1"/>
            <a:r>
              <a:rPr lang="ar-SY" sz="2400" dirty="0" smtClean="0">
                <a:latin typeface="Sakkal Majalla" pitchFamily="2" charset="-78"/>
                <a:cs typeface="Sakkal Majalla" pitchFamily="2" charset="-78"/>
              </a:rPr>
              <a:t>تمتص </a:t>
            </a:r>
            <a:r>
              <a:rPr lang="ar-SY" sz="2400" dirty="0" smtClean="0">
                <a:solidFill>
                  <a:srgbClr val="FF0000"/>
                </a:solidFill>
                <a:latin typeface="Sakkal Majalla" pitchFamily="2" charset="-78"/>
                <a:cs typeface="Sakkal Majalla" pitchFamily="2" charset="-78"/>
              </a:rPr>
              <a:t>الأدوية </a:t>
            </a:r>
            <a:r>
              <a:rPr lang="ar-SY" sz="2400" dirty="0">
                <a:solidFill>
                  <a:srgbClr val="FF0000"/>
                </a:solidFill>
                <a:latin typeface="Sakkal Majalla" pitchFamily="2" charset="-78"/>
                <a:cs typeface="Sakkal Majalla" pitchFamily="2" charset="-78"/>
              </a:rPr>
              <a:t>شديدة المحبة للماء </a:t>
            </a:r>
            <a:r>
              <a:rPr lang="ar-SY" sz="2400" dirty="0" smtClean="0">
                <a:latin typeface="Sakkal Majalla" pitchFamily="2" charset="-78"/>
                <a:cs typeface="Sakkal Majalla" pitchFamily="2" charset="-78"/>
              </a:rPr>
              <a:t>بصعوبة ← بسبب </a:t>
            </a:r>
            <a:r>
              <a:rPr lang="ar-SY" sz="2400" dirty="0">
                <a:latin typeface="Sakkal Majalla" pitchFamily="2" charset="-78"/>
                <a:cs typeface="Sakkal Majalla" pitchFamily="2" charset="-78"/>
              </a:rPr>
              <a:t>عدم قدرتها على عبور الأغشية الخلوية الغنية </a:t>
            </a:r>
            <a:r>
              <a:rPr lang="ar-SY" sz="2400" dirty="0" smtClean="0">
                <a:latin typeface="Sakkal Majalla" pitchFamily="2" charset="-78"/>
                <a:cs typeface="Sakkal Majalla" pitchFamily="2" charset="-78"/>
              </a:rPr>
              <a:t>بالشحوم</a:t>
            </a:r>
          </a:p>
          <a:p>
            <a:pPr algn="r" rtl="1"/>
            <a:r>
              <a:rPr lang="ar-SY" sz="2400" dirty="0">
                <a:solidFill>
                  <a:srgbClr val="FF0000"/>
                </a:solidFill>
                <a:latin typeface="Sakkal Majalla" pitchFamily="2" charset="-78"/>
                <a:cs typeface="Sakkal Majalla" pitchFamily="2" charset="-78"/>
              </a:rPr>
              <a:t>الأدوية شديدة الكره للماء </a:t>
            </a:r>
            <a:r>
              <a:rPr lang="ar-SY" sz="2400" dirty="0">
                <a:latin typeface="Sakkal Majalla" pitchFamily="2" charset="-78"/>
                <a:cs typeface="Sakkal Majalla" pitchFamily="2" charset="-78"/>
              </a:rPr>
              <a:t>تكون غير قابلة للانحلال في سوائل الجسم </a:t>
            </a:r>
            <a:r>
              <a:rPr lang="ar-SY" sz="2400" dirty="0" smtClean="0">
                <a:latin typeface="Sakkal Majalla" pitchFamily="2" charset="-78"/>
                <a:cs typeface="Sakkal Majalla" pitchFamily="2" charset="-78"/>
              </a:rPr>
              <a:t>المائية</a:t>
            </a:r>
          </a:p>
          <a:p>
            <a:pPr marL="0" indent="0" algn="r" rtl="1">
              <a:buNone/>
            </a:pPr>
            <a:r>
              <a:rPr lang="ar-SY" sz="2400" dirty="0" smtClean="0">
                <a:latin typeface="Sakkal Majalla" pitchFamily="2" charset="-78"/>
                <a:cs typeface="Sakkal Majalla" pitchFamily="2" charset="-78"/>
              </a:rPr>
              <a:t>تكون </a:t>
            </a:r>
            <a:r>
              <a:rPr lang="ar-SY" sz="2400" dirty="0">
                <a:latin typeface="Sakkal Majalla" pitchFamily="2" charset="-78"/>
                <a:cs typeface="Sakkal Majalla" pitchFamily="2" charset="-78"/>
              </a:rPr>
              <a:t>بعض الأدوية غير مستقرة في </a:t>
            </a:r>
            <a:r>
              <a:rPr lang="en-US" sz="2400" dirty="0" smtClean="0">
                <a:latin typeface="Sakkal Majalla" pitchFamily="2" charset="-78"/>
                <a:cs typeface="Sakkal Majalla" pitchFamily="2" charset="-78"/>
              </a:rPr>
              <a:t>pH</a:t>
            </a:r>
            <a:r>
              <a:rPr lang="ar-SY" sz="2400" dirty="0" smtClean="0">
                <a:latin typeface="Sakkal Majalla" pitchFamily="2" charset="-78"/>
                <a:cs typeface="Sakkal Majalla" pitchFamily="2" charset="-78"/>
              </a:rPr>
              <a:t> المعدة </a:t>
            </a:r>
            <a:r>
              <a:rPr lang="ar-SY" sz="2400" dirty="0">
                <a:latin typeface="Sakkal Majalla" pitchFamily="2" charset="-78"/>
                <a:cs typeface="Sakkal Majalla" pitchFamily="2" charset="-78"/>
              </a:rPr>
              <a:t>مثل </a:t>
            </a:r>
            <a:r>
              <a:rPr lang="ar-SY" sz="2400" b="1" dirty="0">
                <a:latin typeface="Sakkal Majalla" pitchFamily="2" charset="-78"/>
                <a:cs typeface="Sakkal Majalla" pitchFamily="2" charset="-78"/>
              </a:rPr>
              <a:t>البنسلين</a:t>
            </a:r>
            <a:r>
              <a:rPr lang="ar-SY" sz="2400" dirty="0">
                <a:latin typeface="Sakkal Majalla" pitchFamily="2" charset="-78"/>
                <a:cs typeface="Sakkal Majalla" pitchFamily="2" charset="-78"/>
              </a:rPr>
              <a:t> وأخرى تتخرب بالعصارات الهاضمة </a:t>
            </a:r>
            <a:r>
              <a:rPr lang="ar-SY" sz="2400" b="1" dirty="0" err="1">
                <a:latin typeface="Sakkal Majalla" pitchFamily="2" charset="-78"/>
                <a:cs typeface="Sakkal Majalla" pitchFamily="2" charset="-78"/>
              </a:rPr>
              <a:t>كالإنسولين</a:t>
            </a:r>
            <a:r>
              <a:rPr lang="ar-SY" sz="2400" dirty="0" smtClean="0">
                <a:latin typeface="Sakkal Majalla" pitchFamily="2" charset="-78"/>
                <a:cs typeface="Sakkal Majalla" pitchFamily="2" charset="-78"/>
              </a:rPr>
              <a:t>.</a:t>
            </a:r>
          </a:p>
          <a:p>
            <a:pPr marL="0" indent="0" algn="r" rtl="1">
              <a:buNone/>
            </a:pPr>
            <a:r>
              <a:rPr lang="ar-SY" sz="2400" dirty="0" smtClean="0">
                <a:latin typeface="Sakkal Majalla" pitchFamily="2" charset="-78"/>
                <a:cs typeface="Sakkal Majalla" pitchFamily="2" charset="-78"/>
              </a:rPr>
              <a:t>3. </a:t>
            </a:r>
            <a:r>
              <a:rPr lang="ar-SY" sz="2400" dirty="0">
                <a:latin typeface="Sakkal Majalla" pitchFamily="2" charset="-78"/>
                <a:cs typeface="Sakkal Majalla" pitchFamily="2" charset="-78"/>
              </a:rPr>
              <a:t>الشكل الصيدلاني </a:t>
            </a:r>
            <a:r>
              <a:rPr lang="ar-SY" sz="2400" dirty="0" smtClean="0">
                <a:latin typeface="Sakkal Majalla" pitchFamily="2" charset="-78"/>
                <a:cs typeface="Sakkal Majalla" pitchFamily="2" charset="-78"/>
              </a:rPr>
              <a:t>للدواء: العوامل </a:t>
            </a:r>
            <a:r>
              <a:rPr lang="ar-SY" sz="2400" dirty="0">
                <a:latin typeface="Sakkal Majalla" pitchFamily="2" charset="-78"/>
                <a:cs typeface="Sakkal Majalla" pitchFamily="2" charset="-78"/>
              </a:rPr>
              <a:t>الرابطة والعوامل </a:t>
            </a:r>
            <a:r>
              <a:rPr lang="ar-SY" sz="2400" dirty="0" smtClean="0">
                <a:latin typeface="Sakkal Majalla" pitchFamily="2" charset="-78"/>
                <a:cs typeface="Sakkal Majalla" pitchFamily="2" charset="-78"/>
              </a:rPr>
              <a:t>المبعثرة</a:t>
            </a:r>
          </a:p>
          <a:p>
            <a:pPr marL="0" indent="0" algn="r" rtl="1">
              <a:buNone/>
            </a:pPr>
            <a:r>
              <a:rPr lang="ar-SY" sz="2400" dirty="0" smtClean="0">
                <a:latin typeface="Sakkal Majalla" pitchFamily="2" charset="-78"/>
                <a:cs typeface="Sakkal Majalla" pitchFamily="2" charset="-78"/>
              </a:rPr>
              <a:t>4. </a:t>
            </a:r>
            <a:r>
              <a:rPr lang="ar-SY" sz="2400" dirty="0">
                <a:latin typeface="Sakkal Majalla" pitchFamily="2" charset="-78"/>
                <a:cs typeface="Sakkal Majalla" pitchFamily="2" charset="-78"/>
              </a:rPr>
              <a:t>عوامل </a:t>
            </a:r>
            <a:r>
              <a:rPr lang="ar-SY" sz="2400" dirty="0" smtClean="0">
                <a:latin typeface="Sakkal Majalla" pitchFamily="2" charset="-78"/>
                <a:cs typeface="Sakkal Majalla" pitchFamily="2" charset="-78"/>
              </a:rPr>
              <a:t>فيزيولوجية – مرضية: سوء </a:t>
            </a:r>
            <a:r>
              <a:rPr lang="ar-SY" sz="2400" dirty="0">
                <a:latin typeface="Sakkal Majalla" pitchFamily="2" charset="-78"/>
                <a:cs typeface="Sakkal Majalla" pitchFamily="2" charset="-78"/>
              </a:rPr>
              <a:t>الامتصاص، القصور الكبدي، تشمع </a:t>
            </a:r>
            <a:r>
              <a:rPr lang="ar-SY" sz="2400" dirty="0" smtClean="0">
                <a:latin typeface="Sakkal Majalla" pitchFamily="2" charset="-78"/>
                <a:cs typeface="Sakkal Majalla" pitchFamily="2" charset="-78"/>
              </a:rPr>
              <a:t>الكبد</a:t>
            </a:r>
          </a:p>
          <a:p>
            <a:pPr marL="0" indent="0" algn="r" rtl="1">
              <a:buNone/>
            </a:pPr>
            <a:r>
              <a:rPr lang="ar-SY" sz="2400" dirty="0" smtClean="0">
                <a:latin typeface="Sakkal Majalla" pitchFamily="2" charset="-78"/>
                <a:cs typeface="Sakkal Majalla" pitchFamily="2" charset="-78"/>
              </a:rPr>
              <a:t>5. </a:t>
            </a:r>
            <a:r>
              <a:rPr lang="ar-SY" sz="2400" dirty="0">
                <a:latin typeface="Sakkal Majalla" pitchFamily="2" charset="-78"/>
                <a:cs typeface="Sakkal Majalla" pitchFamily="2" charset="-78"/>
              </a:rPr>
              <a:t>التداخلات الدوائية والغذائية: وجود أدوية محفزة أو مثبطة </a:t>
            </a:r>
            <a:r>
              <a:rPr lang="ar-SY" sz="2400" dirty="0" smtClean="0">
                <a:latin typeface="Sakkal Majalla" pitchFamily="2" charset="-78"/>
                <a:cs typeface="Sakkal Majalla" pitchFamily="2" charset="-78"/>
              </a:rPr>
              <a:t>للأنزيمات (انظر فقرة: الاستقلاب) </a:t>
            </a:r>
            <a:r>
              <a:rPr lang="ar-SY" sz="2400" dirty="0">
                <a:latin typeface="Sakkal Majalla" pitchFamily="2" charset="-78"/>
                <a:cs typeface="Sakkal Majalla" pitchFamily="2" charset="-78"/>
              </a:rPr>
              <a:t>أو تشكل معقدات من الأدوية </a:t>
            </a:r>
            <a:r>
              <a:rPr lang="ar-SY" sz="2400" dirty="0" smtClean="0">
                <a:latin typeface="Sakkal Majalla" pitchFamily="2" charset="-78"/>
                <a:cs typeface="Sakkal Majalla" pitchFamily="2" charset="-78"/>
              </a:rPr>
              <a:t>وبعض المغذيات (</a:t>
            </a:r>
            <a:r>
              <a:rPr lang="ar-SY" sz="2400" dirty="0" err="1" smtClean="0">
                <a:latin typeface="Sakkal Majalla" pitchFamily="2" charset="-78"/>
                <a:cs typeface="Sakkal Majalla" pitchFamily="2" charset="-78"/>
              </a:rPr>
              <a:t>تتراسيكلين</a:t>
            </a:r>
            <a:r>
              <a:rPr lang="ar-SY" sz="2400" dirty="0" smtClean="0">
                <a:latin typeface="Sakkal Majalla" pitchFamily="2" charset="-78"/>
                <a:cs typeface="Sakkal Majalla" pitchFamily="2" charset="-78"/>
              </a:rPr>
              <a:t> والحليب).</a:t>
            </a:r>
          </a:p>
          <a:p>
            <a:pPr algn="r" rtl="1"/>
            <a:endParaRPr lang="ru-RU" sz="2400" dirty="0">
              <a:cs typeface="Sakkal Majalla" pitchFamily="2" charset="-78"/>
            </a:endParaRPr>
          </a:p>
        </p:txBody>
      </p:sp>
    </p:spTree>
    <p:extLst>
      <p:ext uri="{BB962C8B-B14F-4D97-AF65-F5344CB8AC3E}">
        <p14:creationId xmlns:p14="http://schemas.microsoft.com/office/powerpoint/2010/main" val="296288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8229600" cy="685800"/>
          </a:xfrm>
        </p:spPr>
        <p:txBody>
          <a:bodyPr>
            <a:normAutofit/>
          </a:bodyPr>
          <a:lstStyle/>
          <a:p>
            <a:pPr rtl="1"/>
            <a:r>
              <a:rPr lang="ar-SY" sz="3200" b="1" dirty="0">
                <a:latin typeface="Sakkal Majalla" pitchFamily="2" charset="-78"/>
                <a:cs typeface="Sakkal Majalla" pitchFamily="2" charset="-78"/>
              </a:rPr>
              <a:t>التو افر الحيوي المطلق </a:t>
            </a:r>
            <a:r>
              <a:rPr lang="en-US" sz="3200" b="1" dirty="0">
                <a:latin typeface="Sakkal Majalla" pitchFamily="2" charset="-78"/>
                <a:cs typeface="Sakkal Majalla" pitchFamily="2" charset="-78"/>
              </a:rPr>
              <a:t>Absolute Bioavailability</a:t>
            </a:r>
            <a:endParaRPr lang="ru-RU" sz="3200" dirty="0">
              <a:cs typeface="Sakkal Majalla" pitchFamily="2" charset="-78"/>
            </a:endParaRPr>
          </a:p>
        </p:txBody>
      </p:sp>
      <p:sp>
        <p:nvSpPr>
          <p:cNvPr id="3" name="Объект 2"/>
          <p:cNvSpPr>
            <a:spLocks noGrp="1"/>
          </p:cNvSpPr>
          <p:nvPr>
            <p:ph idx="1"/>
          </p:nvPr>
        </p:nvSpPr>
        <p:spPr>
          <a:xfrm>
            <a:off x="4419600" y="1845407"/>
            <a:ext cx="4419600" cy="3817083"/>
          </a:xfrm>
        </p:spPr>
        <p:style>
          <a:lnRef idx="1">
            <a:schemeClr val="accent4"/>
          </a:lnRef>
          <a:fillRef idx="2">
            <a:schemeClr val="accent4"/>
          </a:fillRef>
          <a:effectRef idx="1">
            <a:schemeClr val="accent4"/>
          </a:effectRef>
          <a:fontRef idx="minor">
            <a:schemeClr val="dk1"/>
          </a:fontRef>
        </p:style>
        <p:txBody>
          <a:bodyPr>
            <a:normAutofit/>
          </a:bodyPr>
          <a:lstStyle/>
          <a:p>
            <a:pPr algn="r" rtl="1"/>
            <a:r>
              <a:rPr lang="ar-SY" sz="2800" dirty="0">
                <a:latin typeface="Sakkal Majalla" pitchFamily="2" charset="-78"/>
                <a:cs typeface="Sakkal Majalla" pitchFamily="2" charset="-78"/>
              </a:rPr>
              <a:t>يحدد التوافر الحيوي المطلق بمقارنة المستويات </a:t>
            </a:r>
            <a:r>
              <a:rPr lang="ar-SY" sz="2800" dirty="0" smtClean="0">
                <a:latin typeface="Sakkal Majalla" pitchFamily="2" charset="-78"/>
                <a:cs typeface="Sakkal Majalla" pitchFamily="2" charset="-78"/>
              </a:rPr>
              <a:t>البلازمية لدواء </a:t>
            </a:r>
            <a:r>
              <a:rPr lang="ar-SY" sz="2800" dirty="0">
                <a:latin typeface="Sakkal Majalla" pitchFamily="2" charset="-78"/>
                <a:cs typeface="Sakkal Majalla" pitchFamily="2" charset="-78"/>
              </a:rPr>
              <a:t>ما (</a:t>
            </a:r>
            <a:r>
              <a:rPr lang="ar-SY" sz="2800" dirty="0" smtClean="0">
                <a:latin typeface="Sakkal Majalla" pitchFamily="2" charset="-78"/>
                <a:cs typeface="Sakkal Majalla" pitchFamily="2" charset="-78"/>
              </a:rPr>
              <a:t>تركيز الدواء) </a:t>
            </a:r>
            <a:r>
              <a:rPr lang="ar-SY" sz="2800" dirty="0">
                <a:latin typeface="Sakkal Majalla" pitchFamily="2" charset="-78"/>
                <a:cs typeface="Sakkal Majalla" pitchFamily="2" charset="-78"/>
              </a:rPr>
              <a:t>بعد اعطائه بطريق معين </a:t>
            </a:r>
            <a:r>
              <a:rPr lang="ar-SY" sz="2800" dirty="0" smtClean="0">
                <a:latin typeface="Sakkal Majalla" pitchFamily="2" charset="-78"/>
                <a:cs typeface="Sakkal Majalla" pitchFamily="2" charset="-78"/>
              </a:rPr>
              <a:t>(الحقن </a:t>
            </a:r>
            <a:r>
              <a:rPr lang="ar-SY" sz="2800" dirty="0">
                <a:latin typeface="Sakkal Majalla" pitchFamily="2" charset="-78"/>
                <a:cs typeface="Sakkal Majalla" pitchFamily="2" charset="-78"/>
              </a:rPr>
              <a:t>العضلي </a:t>
            </a:r>
            <a:r>
              <a:rPr lang="ar-SY" sz="2800" dirty="0" smtClean="0">
                <a:latin typeface="Sakkal Majalla" pitchFamily="2" charset="-78"/>
                <a:cs typeface="Sakkal Majalla" pitchFamily="2" charset="-78"/>
              </a:rPr>
              <a:t>أو الطريق الفموي) </a:t>
            </a:r>
            <a:r>
              <a:rPr lang="ar-SY" sz="2800" dirty="0">
                <a:latin typeface="Sakkal Majalla" pitchFamily="2" charset="-78"/>
                <a:cs typeface="Sakkal Majalla" pitchFamily="2" charset="-78"/>
              </a:rPr>
              <a:t>بالمستويات البلازمية للدواء التي </a:t>
            </a:r>
            <a:r>
              <a:rPr lang="ar-SY" sz="2800" dirty="0" smtClean="0">
                <a:latin typeface="Sakkal Majalla" pitchFamily="2" charset="-78"/>
                <a:cs typeface="Sakkal Majalla" pitchFamily="2" charset="-78"/>
              </a:rPr>
              <a:t>يحققها عندما </a:t>
            </a:r>
            <a:r>
              <a:rPr lang="ar-SY" sz="2800" dirty="0">
                <a:latin typeface="Sakkal Majalla" pitchFamily="2" charset="-78"/>
                <a:cs typeface="Sakkal Majalla" pitchFamily="2" charset="-78"/>
              </a:rPr>
              <a:t>يعطى بالشكل الوريدي </a:t>
            </a:r>
            <a:r>
              <a:rPr lang="ar-SY" sz="2800" dirty="0" smtClean="0">
                <a:latin typeface="Sakkal Majalla" pitchFamily="2" charset="-78"/>
                <a:cs typeface="Sakkal Majalla" pitchFamily="2" charset="-78"/>
              </a:rPr>
              <a:t>أي توافر حيوي 100%.</a:t>
            </a:r>
          </a:p>
          <a:p>
            <a:pPr algn="r" rtl="1"/>
            <a:r>
              <a:rPr lang="ar-SY" sz="2800" dirty="0">
                <a:latin typeface="Sakkal Majalla" pitchFamily="2" charset="-78"/>
                <a:cs typeface="Sakkal Majalla" pitchFamily="2" charset="-78"/>
              </a:rPr>
              <a:t>المساحة تحت المنحني </a:t>
            </a:r>
            <a:r>
              <a:rPr lang="en-US" sz="2800" dirty="0" smtClean="0">
                <a:latin typeface="Sakkal Majalla" pitchFamily="2" charset="-78"/>
                <a:cs typeface="Sakkal Majalla" pitchFamily="2" charset="-78"/>
              </a:rPr>
              <a:t>AUC</a:t>
            </a:r>
          </a:p>
          <a:p>
            <a:pPr algn="r" rtl="1"/>
            <a:endParaRPr lang="ar-SY" sz="2800" dirty="0" smtClean="0">
              <a:latin typeface="Sakkal Majalla" pitchFamily="2" charset="-78"/>
              <a:cs typeface="Sakkal Majalla" pitchFamily="2" charset="-78"/>
            </a:endParaRPr>
          </a:p>
          <a:p>
            <a:pPr algn="r" rtl="1"/>
            <a:endParaRPr lang="ar-SY" sz="2800" dirty="0" smtClean="0">
              <a:latin typeface="Sakkal Majalla" pitchFamily="2" charset="-78"/>
              <a:cs typeface="Sakkal Majalla" pitchFamily="2" charset="-78"/>
            </a:endParaRPr>
          </a:p>
          <a:p>
            <a:pPr algn="r" rtl="1"/>
            <a:endParaRPr lang="ru-RU" sz="2800" dirty="0">
              <a:cs typeface="Sakkal Majalla"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886200" cy="506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457200" y="1219200"/>
            <a:ext cx="3581400" cy="685800"/>
          </a:xfrm>
          <a:prstGeom prst="ellipse">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endParaRPr lang="ar-SY"/>
          </a:p>
        </p:txBody>
      </p:sp>
    </p:spTree>
    <p:extLst>
      <p:ext uri="{BB962C8B-B14F-4D97-AF65-F5344CB8AC3E}">
        <p14:creationId xmlns:p14="http://schemas.microsoft.com/office/powerpoint/2010/main" val="4141233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04633"/>
            <a:ext cx="8229600" cy="733567"/>
          </a:xfrm>
        </p:spPr>
        <p:txBody>
          <a:bodyPr>
            <a:normAutofit fontScale="90000"/>
          </a:bodyPr>
          <a:lstStyle/>
          <a:p>
            <a:pPr rtl="1"/>
            <a:r>
              <a:rPr lang="ar-SY" b="1" dirty="0">
                <a:latin typeface="Sakkal Majalla" pitchFamily="2" charset="-78"/>
                <a:cs typeface="Sakkal Majalla" pitchFamily="2" charset="-78"/>
              </a:rPr>
              <a:t>التو افر الحيوي النسبي</a:t>
            </a:r>
            <a:endParaRPr lang="ru-RU" dirty="0">
              <a:cs typeface="Sakkal Majalla" pitchFamily="2" charset="-78"/>
            </a:endParaRPr>
          </a:p>
        </p:txBody>
      </p:sp>
      <p:sp>
        <p:nvSpPr>
          <p:cNvPr id="3" name="Объект 2"/>
          <p:cNvSpPr>
            <a:spLocks noGrp="1"/>
          </p:cNvSpPr>
          <p:nvPr>
            <p:ph idx="1"/>
          </p:nvPr>
        </p:nvSpPr>
        <p:spPr>
          <a:xfrm>
            <a:off x="838200" y="2362200"/>
            <a:ext cx="7924800" cy="2209800"/>
          </a:xfrm>
        </p:spPr>
        <p:txBody>
          <a:bodyPr>
            <a:normAutofit/>
          </a:bodyPr>
          <a:lstStyle/>
          <a:p>
            <a:pPr algn="r" rtl="1"/>
            <a:r>
              <a:rPr lang="ar-SY" sz="2800" dirty="0">
                <a:latin typeface="Sakkal Majalla" pitchFamily="2" charset="-78"/>
                <a:cs typeface="Sakkal Majalla" pitchFamily="2" charset="-78"/>
              </a:rPr>
              <a:t>هو </a:t>
            </a:r>
            <a:r>
              <a:rPr lang="ar-SY" sz="2800" dirty="0" smtClean="0">
                <a:latin typeface="Sakkal Majalla" pitchFamily="2" charset="-78"/>
                <a:cs typeface="Sakkal Majalla" pitchFamily="2" charset="-78"/>
              </a:rPr>
              <a:t>التوافر </a:t>
            </a:r>
            <a:r>
              <a:rPr lang="ar-SY" sz="2800" dirty="0">
                <a:latin typeface="Sakkal Majalla" pitchFamily="2" charset="-78"/>
                <a:cs typeface="Sakkal Majalla" pitchFamily="2" charset="-78"/>
              </a:rPr>
              <a:t>الحيوي </a:t>
            </a:r>
            <a:r>
              <a:rPr lang="ar-SY" sz="2800" dirty="0" smtClean="0">
                <a:latin typeface="Sakkal Majalla" pitchFamily="2" charset="-78"/>
                <a:cs typeface="Sakkal Majalla" pitchFamily="2" charset="-78"/>
              </a:rPr>
              <a:t>لدواء </a:t>
            </a:r>
            <a:r>
              <a:rPr lang="ar-SY" sz="2800" dirty="0">
                <a:latin typeface="Sakkal Majalla" pitchFamily="2" charset="-78"/>
                <a:cs typeface="Sakkal Majalla" pitchFamily="2" charset="-78"/>
              </a:rPr>
              <a:t>من </a:t>
            </a:r>
            <a:r>
              <a:rPr lang="ar-SY" sz="2800" dirty="0" smtClean="0">
                <a:latin typeface="Sakkal Majalla" pitchFamily="2" charset="-78"/>
                <a:cs typeface="Sakkal Majalla" pitchFamily="2" charset="-78"/>
              </a:rPr>
              <a:t>شكل الصيدلاني</a:t>
            </a:r>
            <a:r>
              <a:rPr lang="ar-SY" sz="2800" dirty="0">
                <a:latin typeface="Sakkal Majalla" pitchFamily="2" charset="-78"/>
                <a:cs typeface="Sakkal Majalla" pitchFamily="2" charset="-78"/>
              </a:rPr>
              <a:t> </a:t>
            </a:r>
            <a:r>
              <a:rPr lang="ar-SY" sz="2800" dirty="0" smtClean="0">
                <a:latin typeface="Sakkal Majalla" pitchFamily="2" charset="-78"/>
                <a:cs typeface="Sakkal Majalla" pitchFamily="2" charset="-78"/>
              </a:rPr>
              <a:t>ما </a:t>
            </a:r>
            <a:r>
              <a:rPr lang="ar-SY" sz="2800" dirty="0">
                <a:latin typeface="Sakkal Majalla" pitchFamily="2" charset="-78"/>
                <a:cs typeface="Sakkal Majalla" pitchFamily="2" charset="-78"/>
              </a:rPr>
              <a:t>بالمقارنة مع التوافر الحيوي </a:t>
            </a:r>
            <a:r>
              <a:rPr lang="ar-SY" sz="2800" dirty="0">
                <a:solidFill>
                  <a:srgbClr val="FF0000"/>
                </a:solidFill>
                <a:latin typeface="Sakkal Majalla" pitchFamily="2" charset="-78"/>
                <a:cs typeface="Sakkal Majalla" pitchFamily="2" charset="-78"/>
              </a:rPr>
              <a:t>لنفس الجرعة </a:t>
            </a:r>
            <a:r>
              <a:rPr lang="ar-SY" sz="2800" dirty="0" smtClean="0">
                <a:latin typeface="Sakkal Majalla" pitchFamily="2" charset="-78"/>
                <a:cs typeface="Sakkal Majalla" pitchFamily="2" charset="-78"/>
              </a:rPr>
              <a:t>التي</a:t>
            </a:r>
            <a:r>
              <a:rPr lang="en-US" sz="2800" dirty="0" smtClean="0">
                <a:latin typeface="Sakkal Majalla" pitchFamily="2" charset="-78"/>
                <a:cs typeface="Sakkal Majalla" pitchFamily="2" charset="-78"/>
              </a:rPr>
              <a:t> </a:t>
            </a:r>
            <a:r>
              <a:rPr lang="ar-SY" sz="2800" dirty="0" smtClean="0">
                <a:latin typeface="Sakkal Majalla" pitchFamily="2" charset="-78"/>
                <a:cs typeface="Sakkal Majalla" pitchFamily="2" charset="-78"/>
              </a:rPr>
              <a:t>تم </a:t>
            </a:r>
            <a:r>
              <a:rPr lang="ar-SY" sz="2800" dirty="0">
                <a:latin typeface="Sakkal Majalla" pitchFamily="2" charset="-78"/>
                <a:cs typeface="Sakkal Majalla" pitchFamily="2" charset="-78"/>
              </a:rPr>
              <a:t>اعطاؤها بشكل </a:t>
            </a:r>
            <a:r>
              <a:rPr lang="ar-SY" sz="2800" dirty="0" smtClean="0">
                <a:latin typeface="Sakkal Majalla" pitchFamily="2" charset="-78"/>
                <a:cs typeface="Sakkal Majalla" pitchFamily="2" charset="-78"/>
              </a:rPr>
              <a:t>صيدلاني اخر. </a:t>
            </a:r>
          </a:p>
          <a:p>
            <a:pPr algn="r" rtl="1"/>
            <a:r>
              <a:rPr lang="ar-SY" sz="2800" dirty="0" smtClean="0">
                <a:latin typeface="Sakkal Majalla" pitchFamily="2" charset="-78"/>
                <a:cs typeface="Sakkal Majalla" pitchFamily="2" charset="-78"/>
              </a:rPr>
              <a:t>لا يمكن ان يكون احدهما معطى بالطريق الوريدي (يجب اعطائهما بطريق خارج وعائي).</a:t>
            </a:r>
            <a:endParaRPr lang="en-US" sz="2800" dirty="0" smtClean="0">
              <a:latin typeface="Sakkal Majalla" pitchFamily="2" charset="-78"/>
              <a:cs typeface="Sakkal Majalla" pitchFamily="2" charset="-78"/>
            </a:endParaRPr>
          </a:p>
          <a:p>
            <a:pPr algn="r" rtl="1"/>
            <a:endParaRPr lang="ru-RU" sz="2400" dirty="0">
              <a:cs typeface="Sakkal Majalla" pitchFamily="2" charset="-78"/>
            </a:endParaRPr>
          </a:p>
        </p:txBody>
      </p:sp>
    </p:spTree>
    <p:extLst>
      <p:ext uri="{BB962C8B-B14F-4D97-AF65-F5344CB8AC3E}">
        <p14:creationId xmlns:p14="http://schemas.microsoft.com/office/powerpoint/2010/main" val="388094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81000"/>
            <a:ext cx="8686800" cy="6172200"/>
          </a:xfrm>
        </p:spPr>
        <p:txBody>
          <a:bodyPr>
            <a:noAutofit/>
          </a:bodyPr>
          <a:lstStyle/>
          <a:p>
            <a:pPr lvl="0" algn="r" rtl="1"/>
            <a:r>
              <a:rPr lang="ar-SA" sz="2400" b="1" dirty="0" smtClean="0">
                <a:latin typeface="Sakkal Majalla" pitchFamily="2" charset="-78"/>
                <a:cs typeface="Sakkal Majalla" pitchFamily="2" charset="-78"/>
              </a:rPr>
              <a:t>التكافؤ </a:t>
            </a:r>
            <a:r>
              <a:rPr lang="ar-SA" sz="2400" b="1" dirty="0">
                <a:latin typeface="Sakkal Majalla" pitchFamily="2" charset="-78"/>
                <a:cs typeface="Sakkal Majalla" pitchFamily="2" charset="-78"/>
              </a:rPr>
              <a:t>الحيوي</a:t>
            </a:r>
            <a:r>
              <a:rPr lang="ar-SY" sz="2400" b="1" dirty="0">
                <a:latin typeface="Sakkal Majalla" pitchFamily="2" charset="-78"/>
                <a:cs typeface="Sakkal Majalla" pitchFamily="2" charset="-78"/>
              </a:rPr>
              <a:t> (</a:t>
            </a:r>
            <a:r>
              <a:rPr lang="ar-SA" sz="2400" b="1" dirty="0">
                <a:latin typeface="Sakkal Majalla" pitchFamily="2" charset="-78"/>
                <a:cs typeface="Sakkal Majalla" pitchFamily="2" charset="-78"/>
              </a:rPr>
              <a:t>البيولوجي</a:t>
            </a:r>
            <a:r>
              <a:rPr lang="ar-SY" sz="2400" b="1" dirty="0" smtClean="0">
                <a:latin typeface="Sakkal Majalla" pitchFamily="2" charset="-78"/>
                <a:cs typeface="Sakkal Majalla" pitchFamily="2" charset="-78"/>
              </a:rPr>
              <a:t>)</a:t>
            </a:r>
            <a:r>
              <a:rPr lang="ar-SA" sz="2400" dirty="0" smtClean="0">
                <a:latin typeface="Sakkal Majalla" pitchFamily="2" charset="-78"/>
                <a:cs typeface="Sakkal Majalla" pitchFamily="2" charset="-78"/>
              </a:rPr>
              <a:t>: </a:t>
            </a:r>
            <a:r>
              <a:rPr lang="ar-SA" sz="2400" dirty="0">
                <a:latin typeface="Sakkal Majalla" pitchFamily="2" charset="-78"/>
                <a:cs typeface="Sakkal Majalla" pitchFamily="2" charset="-78"/>
              </a:rPr>
              <a:t>يعتبر منتجان دوائيان متكافئين بيولوجيا اذا كانا يعطيان </a:t>
            </a:r>
            <a:r>
              <a:rPr lang="ar-SA" sz="2400" dirty="0">
                <a:solidFill>
                  <a:srgbClr val="FF0000"/>
                </a:solidFill>
                <a:latin typeface="Sakkal Majalla" pitchFamily="2" charset="-78"/>
                <a:cs typeface="Sakkal Majalla" pitchFamily="2" charset="-78"/>
              </a:rPr>
              <a:t>نفس التوافر الحيوي </a:t>
            </a:r>
            <a:r>
              <a:rPr lang="ar-SA" sz="2400" dirty="0">
                <a:latin typeface="Sakkal Majalla" pitchFamily="2" charset="-78"/>
                <a:cs typeface="Sakkal Majalla" pitchFamily="2" charset="-78"/>
              </a:rPr>
              <a:t>أي نفس التركيز من المادة الفعالة في الدم في نفس </a:t>
            </a:r>
            <a:r>
              <a:rPr lang="ar-SA" sz="2400" dirty="0" smtClean="0">
                <a:latin typeface="Sakkal Majalla" pitchFamily="2" charset="-78"/>
                <a:cs typeface="Sakkal Majalla" pitchFamily="2" charset="-78"/>
              </a:rPr>
              <a:t>الزمن.</a:t>
            </a:r>
            <a:r>
              <a:rPr lang="ar-SY" sz="2400" dirty="0" smtClean="0">
                <a:latin typeface="Sakkal Majalla" pitchFamily="2" charset="-78"/>
                <a:cs typeface="Sakkal Majalla" pitchFamily="2" charset="-78"/>
              </a:rPr>
              <a:t> </a:t>
            </a:r>
            <a:endParaRPr lang="ru-RU" sz="2400" dirty="0">
              <a:cs typeface="Sakkal Majalla" pitchFamily="2" charset="-78"/>
            </a:endParaRPr>
          </a:p>
          <a:p>
            <a:pPr lvl="0" algn="r" rtl="1"/>
            <a:r>
              <a:rPr lang="ar-SA" sz="2400" b="1" dirty="0">
                <a:latin typeface="Sakkal Majalla" pitchFamily="2" charset="-78"/>
                <a:cs typeface="Sakkal Majalla" pitchFamily="2" charset="-78"/>
              </a:rPr>
              <a:t>التكافؤ الصيدلاني</a:t>
            </a:r>
            <a:r>
              <a:rPr lang="ar-SY" sz="2400" b="1" dirty="0">
                <a:latin typeface="Sakkal Majalla" pitchFamily="2" charset="-78"/>
                <a:cs typeface="Sakkal Majalla" pitchFamily="2" charset="-78"/>
              </a:rPr>
              <a:t> (</a:t>
            </a:r>
            <a:r>
              <a:rPr lang="ar-SA" sz="2400" b="1" dirty="0">
                <a:latin typeface="Sakkal Majalla" pitchFamily="2" charset="-78"/>
                <a:cs typeface="Sakkal Majalla" pitchFamily="2" charset="-78"/>
              </a:rPr>
              <a:t>الكيميائي</a:t>
            </a:r>
            <a:r>
              <a:rPr lang="ar-SY" sz="2400" b="1" dirty="0" smtClean="0">
                <a:latin typeface="Sakkal Majalla" pitchFamily="2" charset="-78"/>
                <a:cs typeface="Sakkal Majalla" pitchFamily="2" charset="-78"/>
              </a:rPr>
              <a:t>)</a:t>
            </a:r>
            <a:r>
              <a:rPr lang="ar-SA" sz="2400" dirty="0" smtClean="0">
                <a:latin typeface="Sakkal Majalla" pitchFamily="2" charset="-78"/>
                <a:cs typeface="Sakkal Majalla" pitchFamily="2" charset="-78"/>
              </a:rPr>
              <a:t>: </a:t>
            </a:r>
            <a:r>
              <a:rPr lang="ar-SA" sz="2400" dirty="0">
                <a:latin typeface="Sakkal Majalla" pitchFamily="2" charset="-78"/>
                <a:cs typeface="Sakkal Majalla" pitchFamily="2" charset="-78"/>
              </a:rPr>
              <a:t>يعتبر منتجان دوائيان متكافئين كيميائيا</a:t>
            </a:r>
            <a:r>
              <a:rPr lang="en-US" sz="2400" dirty="0">
                <a:latin typeface="Sakkal Majalla" pitchFamily="2" charset="-78"/>
                <a:cs typeface="Sakkal Majalla" pitchFamily="2" charset="-78"/>
              </a:rPr>
              <a:t>/</a:t>
            </a:r>
            <a:r>
              <a:rPr lang="ar-SY" sz="2400" dirty="0">
                <a:latin typeface="Sakkal Majalla" pitchFamily="2" charset="-78"/>
                <a:cs typeface="Sakkal Majalla" pitchFamily="2" charset="-78"/>
              </a:rPr>
              <a:t>صيدلانيا </a:t>
            </a:r>
            <a:r>
              <a:rPr lang="ar-SA" sz="2400" dirty="0">
                <a:latin typeface="Sakkal Majalla" pitchFamily="2" charset="-78"/>
                <a:cs typeface="Sakkal Majalla" pitchFamily="2" charset="-78"/>
              </a:rPr>
              <a:t>اذا كانا يحتويان على نفس الكمية من المادة الفعالة بنفس الشكل الصيدلاني.</a:t>
            </a:r>
            <a:endParaRPr lang="ru-RU" sz="2400" dirty="0">
              <a:cs typeface="Sakkal Majalla" pitchFamily="2" charset="-78"/>
            </a:endParaRPr>
          </a:p>
          <a:p>
            <a:pPr lvl="0" algn="r" rtl="1"/>
            <a:r>
              <a:rPr lang="ar-SA" sz="2400" b="1" dirty="0">
                <a:latin typeface="Sakkal Majalla" pitchFamily="2" charset="-78"/>
                <a:cs typeface="Sakkal Majalla" pitchFamily="2" charset="-78"/>
              </a:rPr>
              <a:t>التكافؤ العلاجي </a:t>
            </a:r>
            <a:r>
              <a:rPr lang="en-US" sz="2400" b="1" dirty="0">
                <a:latin typeface="Sakkal Majalla" pitchFamily="2" charset="-78"/>
                <a:cs typeface="Sakkal Majalla" pitchFamily="2" charset="-78"/>
              </a:rPr>
              <a:t>Therapeutic equivalence</a:t>
            </a:r>
            <a:r>
              <a:rPr lang="ar-SA" sz="2400" dirty="0">
                <a:latin typeface="Sakkal Majalla" pitchFamily="2" charset="-78"/>
                <a:cs typeface="Sakkal Majalla" pitchFamily="2" charset="-78"/>
              </a:rPr>
              <a:t>: يعتبر منتجان دوائيان متكافئين علاجيا اذا كانا متكافئين كيميائيا وحيوياً.</a:t>
            </a:r>
            <a:endParaRPr lang="ru-RU" sz="2400" dirty="0">
              <a:cs typeface="Sakkal Majalla" pitchFamily="2" charset="-78"/>
            </a:endParaRPr>
          </a:p>
          <a:p>
            <a:pPr algn="r" rtl="1"/>
            <a:r>
              <a:rPr lang="ar-SA" sz="2800" dirty="0">
                <a:latin typeface="Sakkal Majalla" pitchFamily="2" charset="-78"/>
                <a:cs typeface="Sakkal Majalla" pitchFamily="2" charset="-78"/>
              </a:rPr>
              <a:t>مثال</a:t>
            </a:r>
            <a:r>
              <a:rPr lang="ar-SY" sz="2800" dirty="0">
                <a:latin typeface="Sakkal Majalla" pitchFamily="2" charset="-78"/>
                <a:cs typeface="Sakkal Majalla" pitchFamily="2" charset="-78"/>
              </a:rPr>
              <a:t>:</a:t>
            </a:r>
            <a:r>
              <a:rPr lang="ar-SA" sz="2800" dirty="0">
                <a:latin typeface="Sakkal Majalla" pitchFamily="2" charset="-78"/>
                <a:cs typeface="Sakkal Majalla" pitchFamily="2" charset="-78"/>
              </a:rPr>
              <a:t> شكلان صيدلانيان</a:t>
            </a:r>
            <a:r>
              <a:rPr lang="ar-SY" sz="2800" dirty="0">
                <a:latin typeface="Sakkal Majalla" pitchFamily="2" charset="-78"/>
                <a:cs typeface="Sakkal Majalla" pitchFamily="2" charset="-78"/>
              </a:rPr>
              <a:t>:</a:t>
            </a:r>
            <a:r>
              <a:rPr lang="ar-SA" sz="2800" dirty="0">
                <a:latin typeface="Sakkal Majalla" pitchFamily="2" charset="-78"/>
                <a:cs typeface="Sakkal Majalla" pitchFamily="2" charset="-78"/>
              </a:rPr>
              <a:t> </a:t>
            </a:r>
            <a:r>
              <a:rPr lang="ar-SA" sz="2800" dirty="0">
                <a:solidFill>
                  <a:srgbClr val="FF0000"/>
                </a:solidFill>
                <a:latin typeface="Sakkal Majalla" pitchFamily="2" charset="-78"/>
                <a:cs typeface="Sakkal Majalla" pitchFamily="2" charset="-78"/>
              </a:rPr>
              <a:t>مضغوطة وكبسولة </a:t>
            </a:r>
            <a:r>
              <a:rPr lang="ar-SA" sz="2800" dirty="0">
                <a:latin typeface="Sakkal Majalla" pitchFamily="2" charset="-78"/>
                <a:cs typeface="Sakkal Majalla" pitchFamily="2" charset="-78"/>
              </a:rPr>
              <a:t>تحتويان على نفس </a:t>
            </a:r>
            <a:r>
              <a:rPr lang="ar-SY" sz="2800" dirty="0">
                <a:latin typeface="Sakkal Majalla" pitchFamily="2" charset="-78"/>
                <a:cs typeface="Sakkal Majalla" pitchFamily="2" charset="-78"/>
              </a:rPr>
              <a:t> المادة الفعالة </a:t>
            </a:r>
            <a:r>
              <a:rPr lang="ar-SA" sz="2800" dirty="0">
                <a:latin typeface="Sakkal Majalla" pitchFamily="2" charset="-78"/>
                <a:cs typeface="Sakkal Majalla" pitchFamily="2" charset="-78"/>
              </a:rPr>
              <a:t>وبنفس </a:t>
            </a:r>
            <a:r>
              <a:rPr lang="ar-SY" sz="2800" dirty="0" smtClean="0">
                <a:latin typeface="Sakkal Majalla" pitchFamily="2" charset="-78"/>
                <a:cs typeface="Sakkal Majalla" pitchFamily="2" charset="-78"/>
              </a:rPr>
              <a:t>الجرعة </a:t>
            </a:r>
            <a:r>
              <a:rPr lang="ar-SA" sz="2800" dirty="0" smtClean="0">
                <a:latin typeface="Sakkal Majalla" pitchFamily="2" charset="-78"/>
                <a:cs typeface="Sakkal Majalla" pitchFamily="2" charset="-78"/>
              </a:rPr>
              <a:t>ويمكن </a:t>
            </a:r>
            <a:r>
              <a:rPr lang="ar-SA" sz="2800" dirty="0">
                <a:latin typeface="Sakkal Majalla" pitchFamily="2" charset="-78"/>
                <a:cs typeface="Sakkal Majalla" pitchFamily="2" charset="-78"/>
              </a:rPr>
              <a:t>(في بعض الأحيان) أن يوفرا نفس معدل امتصاص للمادة الفعالة وبالتالي يمكن اعتبارهما متكافئين بيولوجيًا </a:t>
            </a:r>
            <a:r>
              <a:rPr lang="ar-SA" sz="2800" dirty="0" smtClean="0">
                <a:latin typeface="Sakkal Majalla" pitchFamily="2" charset="-78"/>
                <a:cs typeface="Sakkal Majalla" pitchFamily="2" charset="-78"/>
              </a:rPr>
              <a:t>لكن </a:t>
            </a:r>
            <a:r>
              <a:rPr lang="ar-SA" sz="2800" dirty="0">
                <a:latin typeface="Sakkal Majalla" pitchFamily="2" charset="-78"/>
                <a:cs typeface="Sakkal Majalla" pitchFamily="2" charset="-78"/>
              </a:rPr>
              <a:t>هذين المنتجين ليسا متكافئين علاجيًا </a:t>
            </a:r>
            <a:r>
              <a:rPr lang="ar-SA" sz="2800" dirty="0" smtClean="0">
                <a:latin typeface="Sakkal Majalla" pitchFamily="2" charset="-78"/>
                <a:cs typeface="Sakkal Majalla" pitchFamily="2" charset="-78"/>
              </a:rPr>
              <a:t>لأنهما </a:t>
            </a:r>
            <a:r>
              <a:rPr lang="ar-SA" sz="2800" dirty="0">
                <a:latin typeface="Sakkal Majalla" pitchFamily="2" charset="-78"/>
                <a:cs typeface="Sakkal Majalla" pitchFamily="2" charset="-78"/>
              </a:rPr>
              <a:t>عبارة عن أشكال صيدلانية مختلفة.</a:t>
            </a:r>
            <a:endParaRPr lang="ru-RU" sz="2800" dirty="0">
              <a:cs typeface="Sakkal Majalla" pitchFamily="2" charset="-78"/>
            </a:endParaRPr>
          </a:p>
          <a:p>
            <a:pPr algn="r" rtl="1"/>
            <a:r>
              <a:rPr lang="ar-SY" sz="2400" dirty="0">
                <a:latin typeface="Sakkal Majalla" pitchFamily="2" charset="-78"/>
                <a:cs typeface="Sakkal Majalla" pitchFamily="2" charset="-78"/>
              </a:rPr>
              <a:t>مثال </a:t>
            </a:r>
            <a:r>
              <a:rPr lang="ar-SY" sz="2400" dirty="0" smtClean="0">
                <a:latin typeface="Sakkal Majalla" pitchFamily="2" charset="-78"/>
                <a:cs typeface="Sakkal Majalla" pitchFamily="2" charset="-78"/>
              </a:rPr>
              <a:t>اخر: </a:t>
            </a:r>
            <a:r>
              <a:rPr lang="ar-SY" sz="2400" dirty="0">
                <a:latin typeface="Sakkal Majalla" pitchFamily="2" charset="-78"/>
                <a:cs typeface="Sakkal Majalla" pitchFamily="2" charset="-78"/>
              </a:rPr>
              <a:t>مقارنة للتوافر الحيوي لدواء معين </a:t>
            </a:r>
            <a:r>
              <a:rPr lang="ar-SY" sz="2400" b="1" dirty="0">
                <a:latin typeface="Sakkal Majalla" pitchFamily="2" charset="-78"/>
                <a:cs typeface="Sakkal Majalla" pitchFamily="2" charset="-78"/>
              </a:rPr>
              <a:t>جنيس مع دواء الامتياز</a:t>
            </a:r>
            <a:r>
              <a:rPr lang="ar-SY" sz="2400" dirty="0">
                <a:latin typeface="Sakkal Majalla" pitchFamily="2" charset="-78"/>
                <a:cs typeface="Sakkal Majalla" pitchFamily="2" charset="-78"/>
              </a:rPr>
              <a:t>. يمكن مقارنة بين التوافر الحيوي </a:t>
            </a:r>
            <a:r>
              <a:rPr lang="ar-SY" sz="2400" dirty="0" err="1">
                <a:latin typeface="Sakkal Majalla" pitchFamily="2" charset="-78"/>
                <a:cs typeface="Sakkal Majalla" pitchFamily="2" charset="-78"/>
              </a:rPr>
              <a:t>لدوائين</a:t>
            </a:r>
            <a:r>
              <a:rPr lang="ar-SY" sz="2400" dirty="0">
                <a:latin typeface="Sakkal Majalla" pitchFamily="2" charset="-78"/>
                <a:cs typeface="Sakkal Majalla" pitchFamily="2" charset="-78"/>
              </a:rPr>
              <a:t> يحتويان نفس المادة الفعالة بنفس الجرعة ولكل منهما لديه شكل صيدلاني مختلف (أو يمتلكان نفس الشكل الصيدلاني) لمعرفة أي دواء منهما لديه توافر حيوي (امتصاص وفعالية) أفضل من الآخر</a:t>
            </a:r>
            <a:r>
              <a:rPr lang="ar-SY" sz="2400" dirty="0" smtClean="0">
                <a:latin typeface="Sakkal Majalla" pitchFamily="2" charset="-78"/>
                <a:cs typeface="Sakkal Majalla" pitchFamily="2" charset="-78"/>
              </a:rPr>
              <a:t>.</a:t>
            </a:r>
            <a:endParaRPr lang="ar-SY" sz="2400" dirty="0">
              <a:latin typeface="Sakkal Majalla" pitchFamily="2" charset="-78"/>
              <a:cs typeface="Sakkal Majalla" pitchFamily="2" charset="-78"/>
            </a:endParaRPr>
          </a:p>
        </p:txBody>
      </p:sp>
    </p:spTree>
    <p:extLst>
      <p:ext uri="{BB962C8B-B14F-4D97-AF65-F5344CB8AC3E}">
        <p14:creationId xmlns:p14="http://schemas.microsoft.com/office/powerpoint/2010/main" val="267213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ar-SY" dirty="0" smtClean="0">
                <a:latin typeface="Sakkal Majalla" pitchFamily="2" charset="-78"/>
                <a:cs typeface="Sakkal Majalla" pitchFamily="2" charset="-78"/>
              </a:rPr>
              <a:t>الدواء الامتياز والدواء الجنيس </a:t>
            </a:r>
            <a:endParaRPr lang="ru-RU" dirty="0">
              <a:cs typeface="Sakkal Majalla" pitchFamily="2" charset="-78"/>
            </a:endParaRPr>
          </a:p>
        </p:txBody>
      </p:sp>
      <p:sp>
        <p:nvSpPr>
          <p:cNvPr id="3" name="Объект 2"/>
          <p:cNvSpPr>
            <a:spLocks noGrp="1"/>
          </p:cNvSpPr>
          <p:nvPr>
            <p:ph idx="1"/>
          </p:nvPr>
        </p:nvSpPr>
        <p:spPr/>
        <p:txBody>
          <a:bodyPr>
            <a:normAutofit lnSpcReduction="10000"/>
          </a:bodyPr>
          <a:lstStyle/>
          <a:p>
            <a:pPr algn="r" rtl="1"/>
            <a:r>
              <a:rPr lang="ar-SY" b="1" dirty="0">
                <a:latin typeface="Sakkal Majalla" pitchFamily="2" charset="-78"/>
                <a:cs typeface="Sakkal Majalla" pitchFamily="2" charset="-78"/>
              </a:rPr>
              <a:t>الدواء الامتياز: </a:t>
            </a:r>
            <a:r>
              <a:rPr lang="ar-SY" dirty="0">
                <a:latin typeface="Sakkal Majalla" pitchFamily="2" charset="-78"/>
                <a:cs typeface="Sakkal Majalla" pitchFamily="2" charset="-78"/>
              </a:rPr>
              <a:t>عند تطوير دواء ما, تقوم الشركة المصنعة </a:t>
            </a:r>
            <a:r>
              <a:rPr lang="ar-SY" dirty="0" smtClean="0">
                <a:latin typeface="Sakkal Majalla" pitchFamily="2" charset="-78"/>
                <a:cs typeface="Sakkal Majalla" pitchFamily="2" charset="-78"/>
              </a:rPr>
              <a:t>بإجراء </a:t>
            </a:r>
            <a:r>
              <a:rPr lang="ar-SY" dirty="0">
                <a:latin typeface="Sakkal Majalla" pitchFamily="2" charset="-78"/>
                <a:cs typeface="Sakkal Majalla" pitchFamily="2" charset="-78"/>
              </a:rPr>
              <a:t>اختبارات عديدة منها اختبارات قبل سريرية, سريرية, اختبارات السمية, والخ, </a:t>
            </a:r>
            <a:r>
              <a:rPr lang="ar-SY" dirty="0" smtClean="0">
                <a:latin typeface="Sakkal Majalla" pitchFamily="2" charset="-78"/>
                <a:cs typeface="Sakkal Majalla" pitchFamily="2" charset="-78"/>
              </a:rPr>
              <a:t>وتمتلك بناء </a:t>
            </a:r>
            <a:r>
              <a:rPr lang="ar-SY" dirty="0">
                <a:latin typeface="Sakkal Majalla" pitchFamily="2" charset="-78"/>
                <a:cs typeface="Sakkal Majalla" pitchFamily="2" charset="-78"/>
              </a:rPr>
              <a:t>على هذا براءة اختراع لحماية حقوق تصنيع الدواء, لكل براءة اختراع فترة صلاحية بين 10 أعوام وتمدد الى 20 عام.</a:t>
            </a:r>
          </a:p>
          <a:p>
            <a:pPr algn="r" rtl="1"/>
            <a:r>
              <a:rPr lang="ar-SY" b="1" dirty="0">
                <a:latin typeface="Sakkal Majalla" pitchFamily="2" charset="-78"/>
                <a:cs typeface="Sakkal Majalla" pitchFamily="2" charset="-78"/>
              </a:rPr>
              <a:t>الدواء الجنيس: </a:t>
            </a:r>
            <a:r>
              <a:rPr lang="ar-SY" dirty="0">
                <a:latin typeface="Sakkal Majalla" pitchFamily="2" charset="-78"/>
                <a:cs typeface="Sakkal Majalla" pitchFamily="2" charset="-78"/>
              </a:rPr>
              <a:t>عند انتهاء صلاحية براءة الاختراع الخاصة بالدواء, تقوم شركات أخرى باستنساخ الدواء الامتياز وصناعته </a:t>
            </a:r>
            <a:r>
              <a:rPr lang="ar-SY" u="sng" dirty="0">
                <a:latin typeface="Sakkal Majalla" pitchFamily="2" charset="-78"/>
                <a:cs typeface="Sakkal Majalla" pitchFamily="2" charset="-78"/>
              </a:rPr>
              <a:t>دون الحاجة </a:t>
            </a:r>
            <a:r>
              <a:rPr lang="ar-SY" dirty="0">
                <a:latin typeface="Sakkal Majalla" pitchFamily="2" charset="-78"/>
                <a:cs typeface="Sakkal Majalla" pitchFamily="2" charset="-78"/>
              </a:rPr>
              <a:t>للقيام بالاختبارات قبل السريرية والسريرية والسمية وغيرها, بالتالي سعر هذا الدواء </a:t>
            </a:r>
            <a:r>
              <a:rPr lang="ar-SY" u="sng" dirty="0">
                <a:latin typeface="Sakkal Majalla" pitchFamily="2" charset="-78"/>
                <a:cs typeface="Sakkal Majalla" pitchFamily="2" charset="-78"/>
              </a:rPr>
              <a:t>عادة أقل </a:t>
            </a:r>
            <a:r>
              <a:rPr lang="ar-SY" dirty="0">
                <a:latin typeface="Sakkal Majalla" pitchFamily="2" charset="-78"/>
                <a:cs typeface="Sakkal Majalla" pitchFamily="2" charset="-78"/>
              </a:rPr>
              <a:t>من سعر الدواء الامتياز.</a:t>
            </a:r>
          </a:p>
          <a:p>
            <a:pPr algn="r" rtl="1"/>
            <a:endParaRPr lang="ru-RU" dirty="0">
              <a:cs typeface="Sakkal Majalla" pitchFamily="2" charset="-78"/>
            </a:endParaRPr>
          </a:p>
        </p:txBody>
      </p:sp>
    </p:spTree>
    <p:extLst>
      <p:ext uri="{BB962C8B-B14F-4D97-AF65-F5344CB8AC3E}">
        <p14:creationId xmlns:p14="http://schemas.microsoft.com/office/powerpoint/2010/main" val="312276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
            <a:ext cx="8229600" cy="1143000"/>
          </a:xfrm>
        </p:spPr>
        <p:txBody>
          <a:bodyPr/>
          <a:lstStyle/>
          <a:p>
            <a:pPr rtl="1"/>
            <a:r>
              <a:rPr lang="ar-SY" b="1" dirty="0" smtClean="0">
                <a:latin typeface="Sakkal Majalla" pitchFamily="2" charset="-78"/>
                <a:cs typeface="Sakkal Majalla" pitchFamily="2" charset="-78"/>
              </a:rPr>
              <a:t>الامتصاص </a:t>
            </a:r>
            <a:r>
              <a:rPr lang="en-US" b="1" dirty="0" smtClean="0">
                <a:latin typeface="Sakkal Majalla" pitchFamily="2" charset="-78"/>
                <a:cs typeface="Sakkal Majalla" pitchFamily="2" charset="-78"/>
              </a:rPr>
              <a:t>Absorption</a:t>
            </a:r>
            <a:r>
              <a:rPr lang="ar-SY" b="1" dirty="0" smtClean="0">
                <a:latin typeface="Sakkal Majalla" pitchFamily="2" charset="-78"/>
                <a:cs typeface="Sakkal Majalla" pitchFamily="2" charset="-78"/>
              </a:rPr>
              <a:t> </a:t>
            </a:r>
            <a:endParaRPr lang="ru-RU" dirty="0">
              <a:cs typeface="Sakkal Majalla" pitchFamily="2" charset="-78"/>
            </a:endParaRPr>
          </a:p>
        </p:txBody>
      </p:sp>
      <p:pic>
        <p:nvPicPr>
          <p:cNvPr id="4" name="Picture 2" descr="D:\محاضراتي\أدوية 1\مراجع\غشاء_الخلية.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238" t="2546" r="11689" b="-363"/>
          <a:stretch/>
        </p:blipFill>
        <p:spPr bwMode="auto">
          <a:xfrm>
            <a:off x="0" y="1219200"/>
            <a:ext cx="6431280" cy="40995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محاضراتي\أدوية 1\صور\فوسفولبيدات.jpg"/>
          <p:cNvPicPr>
            <a:picLocks noChangeAspect="1" noChangeArrowheads="1"/>
          </p:cNvPicPr>
          <p:nvPr/>
        </p:nvPicPr>
        <p:blipFill rotWithShape="1">
          <a:blip r:embed="rId3">
            <a:extLst>
              <a:ext uri="{28A0092B-C50C-407E-A947-70E740481C1C}">
                <a14:useLocalDpi xmlns:a14="http://schemas.microsoft.com/office/drawing/2010/main" val="0"/>
              </a:ext>
            </a:extLst>
          </a:blip>
          <a:srcRect t="6659"/>
          <a:stretch/>
        </p:blipFill>
        <p:spPr bwMode="auto">
          <a:xfrm>
            <a:off x="5241925" y="4343400"/>
            <a:ext cx="39020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94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6038"/>
            <a:ext cx="8229600" cy="715962"/>
          </a:xfrm>
        </p:spPr>
        <p:style>
          <a:lnRef idx="0">
            <a:scrgbClr r="0" g="0" b="0"/>
          </a:lnRef>
          <a:fillRef idx="1002">
            <a:schemeClr val="dk2"/>
          </a:fillRef>
          <a:effectRef idx="0">
            <a:scrgbClr r="0" g="0" b="0"/>
          </a:effectRef>
          <a:fontRef idx="major"/>
        </p:style>
        <p:txBody>
          <a:bodyPr>
            <a:normAutofit fontScale="90000"/>
          </a:bodyPr>
          <a:lstStyle/>
          <a:p>
            <a:pPr rtl="1"/>
            <a:r>
              <a:rPr lang="ar-SY" dirty="0" smtClean="0">
                <a:latin typeface="Sakkal Majalla" pitchFamily="2" charset="-78"/>
                <a:cs typeface="Sakkal Majalla" pitchFamily="2" charset="-78"/>
              </a:rPr>
              <a:t>امتصاصية المواد</a:t>
            </a:r>
            <a:endParaRPr lang="ar-SY" dirty="0">
              <a:latin typeface="Sakkal Majalla" pitchFamily="2" charset="-78"/>
              <a:cs typeface="Sakkal Majalla" pitchFamily="2" charset="-78"/>
            </a:endParaRPr>
          </a:p>
        </p:txBody>
      </p:sp>
      <p:sp>
        <p:nvSpPr>
          <p:cNvPr id="3" name="Объект 2"/>
          <p:cNvSpPr>
            <a:spLocks noGrp="1"/>
          </p:cNvSpPr>
          <p:nvPr>
            <p:ph idx="1"/>
          </p:nvPr>
        </p:nvSpPr>
        <p:spPr>
          <a:xfrm>
            <a:off x="110888" y="1066800"/>
            <a:ext cx="9029700" cy="5562600"/>
          </a:xfrm>
        </p:spPr>
        <p:txBody>
          <a:bodyPr>
            <a:normAutofit fontScale="85000" lnSpcReduction="20000"/>
          </a:bodyPr>
          <a:lstStyle/>
          <a:p>
            <a:pPr algn="r" rtl="1"/>
            <a:r>
              <a:rPr lang="ar-SY" sz="3800" b="1" dirty="0" smtClean="0">
                <a:latin typeface="Sakkal Majalla" pitchFamily="2" charset="-78"/>
                <a:cs typeface="Sakkal Majalla" pitchFamily="2" charset="-78"/>
              </a:rPr>
              <a:t>لتمتص المادة يجب أن تنحل في سوائل </a:t>
            </a:r>
            <a:r>
              <a:rPr lang="ar-SY" sz="3800" b="1" dirty="0" err="1" smtClean="0">
                <a:latin typeface="Sakkal Majalla" pitchFamily="2" charset="-78"/>
                <a:cs typeface="Sakkal Majalla" pitchFamily="2" charset="-78"/>
              </a:rPr>
              <a:t>المتعضية</a:t>
            </a:r>
            <a:r>
              <a:rPr lang="ar-SY" sz="3800" b="1" dirty="0" smtClean="0">
                <a:latin typeface="Sakkal Majalla" pitchFamily="2" charset="-78"/>
                <a:cs typeface="Sakkal Majalla" pitchFamily="2" charset="-78"/>
              </a:rPr>
              <a:t> </a:t>
            </a:r>
            <a:r>
              <a:rPr lang="ar-SY" sz="3800" b="1" dirty="0" smtClean="0">
                <a:solidFill>
                  <a:srgbClr val="FF0000"/>
                </a:solidFill>
                <a:latin typeface="Sakkal Majalla" pitchFamily="2" charset="-78"/>
                <a:cs typeface="Sakkal Majalla" pitchFamily="2" charset="-78"/>
              </a:rPr>
              <a:t>المائية</a:t>
            </a:r>
            <a:r>
              <a:rPr lang="ar-SY" sz="3800" b="1" dirty="0" smtClean="0">
                <a:latin typeface="Sakkal Majalla" pitchFamily="2" charset="-78"/>
                <a:cs typeface="Sakkal Majalla" pitchFamily="2" charset="-78"/>
              </a:rPr>
              <a:t> وتعبر الغشاء الخلوي </a:t>
            </a:r>
            <a:r>
              <a:rPr lang="ar-SY" sz="3800" b="1" dirty="0" smtClean="0">
                <a:solidFill>
                  <a:srgbClr val="FF0000"/>
                </a:solidFill>
                <a:latin typeface="Sakkal Majalla" pitchFamily="2" charset="-78"/>
                <a:cs typeface="Sakkal Majalla" pitchFamily="2" charset="-78"/>
              </a:rPr>
              <a:t>الدسم</a:t>
            </a:r>
          </a:p>
          <a:p>
            <a:pPr algn="r" rtl="1"/>
            <a:r>
              <a:rPr lang="ar-SY" dirty="0" smtClean="0">
                <a:latin typeface="Sakkal Majalla" pitchFamily="2" charset="-78"/>
                <a:cs typeface="Sakkal Majalla" pitchFamily="2" charset="-78"/>
              </a:rPr>
              <a:t>المواد شديدة الانحلال في الدسم مثل فيتامين </a:t>
            </a:r>
            <a:r>
              <a:rPr lang="en-US" dirty="0" smtClean="0">
                <a:latin typeface="Sakkal Majalla" pitchFamily="2" charset="-78"/>
                <a:cs typeface="Sakkal Majalla" pitchFamily="2" charset="-78"/>
              </a:rPr>
              <a:t>A</a:t>
            </a:r>
            <a:r>
              <a:rPr lang="ar-SY" dirty="0" smtClean="0">
                <a:latin typeface="Sakkal Majalla" pitchFamily="2" charset="-78"/>
                <a:cs typeface="Sakkal Majalla" pitchFamily="2" charset="-78"/>
              </a:rPr>
              <a:t> غير منحلة في الماء, تمتص من الأمعاء الدقيقة, بمساعدة أملاح الحموض الصفراوية حيث تعبر معها الى الدوران اللمفي.</a:t>
            </a:r>
          </a:p>
          <a:p>
            <a:pPr algn="r" rtl="1"/>
            <a:r>
              <a:rPr lang="ar-SY" dirty="0" smtClean="0">
                <a:latin typeface="Sakkal Majalla" pitchFamily="2" charset="-78"/>
                <a:cs typeface="Sakkal Majalla" pitchFamily="2" charset="-78"/>
              </a:rPr>
              <a:t>المواد الدوائية العضوية: معدل الامتصاص مرتبط بعامل التوزع بين الطورين المائي والدسم (يزداد الامتصاص بزيادة معادل التوزع)</a:t>
            </a:r>
          </a:p>
          <a:p>
            <a:pPr marL="0" indent="0" algn="r" rtl="1">
              <a:buNone/>
            </a:pPr>
            <a:r>
              <a:rPr lang="ar-SY" dirty="0" smtClean="0">
                <a:latin typeface="Sakkal Majalla" pitchFamily="2" charset="-78"/>
                <a:cs typeface="Sakkal Majalla" pitchFamily="2" charset="-78"/>
              </a:rPr>
              <a:t>عامل التوزع بين الطورين المائي والدسم يساوي معدل الانحلال في الدسم على معدل الانحلال في الماء (البسط أعلى أي الانحلال في الدسم أعلى – اعامل التوزع أكبر - فالامتصاصية أعلى)</a:t>
            </a:r>
          </a:p>
          <a:p>
            <a:pPr algn="r" rtl="1"/>
            <a:r>
              <a:rPr lang="ar-SY" dirty="0">
                <a:latin typeface="Sakkal Majalla" pitchFamily="2" charset="-78"/>
                <a:cs typeface="Sakkal Majalla" pitchFamily="2" charset="-78"/>
              </a:rPr>
              <a:t>تمتص الأدوية شديدة المحبة للماء بصعوبة </a:t>
            </a:r>
            <a:r>
              <a:rPr lang="ar-SY" dirty="0">
                <a:solidFill>
                  <a:srgbClr val="FF0000"/>
                </a:solidFill>
                <a:latin typeface="Sakkal Majalla" pitchFamily="2" charset="-78"/>
                <a:cs typeface="Sakkal Majalla" pitchFamily="2" charset="-78"/>
              </a:rPr>
              <a:t>بسبب عدم قدرتها على عبور الأغشية الخلوية </a:t>
            </a:r>
            <a:r>
              <a:rPr lang="ar-SY" dirty="0">
                <a:latin typeface="Sakkal Majalla" pitchFamily="2" charset="-78"/>
                <a:cs typeface="Sakkal Majalla" pitchFamily="2" charset="-78"/>
              </a:rPr>
              <a:t>الغنية </a:t>
            </a:r>
            <a:r>
              <a:rPr lang="ar-SY" dirty="0" smtClean="0">
                <a:latin typeface="Sakkal Majalla" pitchFamily="2" charset="-78"/>
                <a:cs typeface="Sakkal Majalla" pitchFamily="2" charset="-78"/>
              </a:rPr>
              <a:t>بالشحوم وكذلك </a:t>
            </a:r>
            <a:r>
              <a:rPr lang="ar-SY" dirty="0">
                <a:latin typeface="Sakkal Majalla" pitchFamily="2" charset="-78"/>
                <a:cs typeface="Sakkal Majalla" pitchFamily="2" charset="-78"/>
              </a:rPr>
              <a:t>فإن الأدوية شديدة الكره للماء تكون </a:t>
            </a:r>
            <a:r>
              <a:rPr lang="ar-SY" dirty="0">
                <a:solidFill>
                  <a:srgbClr val="FF0000"/>
                </a:solidFill>
                <a:latin typeface="Sakkal Majalla" pitchFamily="2" charset="-78"/>
                <a:cs typeface="Sakkal Majalla" pitchFamily="2" charset="-78"/>
              </a:rPr>
              <a:t>غير قابلة للانحلال</a:t>
            </a:r>
            <a:r>
              <a:rPr lang="ar-SY" dirty="0">
                <a:latin typeface="Sakkal Majalla" pitchFamily="2" charset="-78"/>
                <a:cs typeface="Sakkal Majalla" pitchFamily="2" charset="-78"/>
              </a:rPr>
              <a:t> في سوائل الجسم المائية. لذلك حتى </a:t>
            </a:r>
            <a:r>
              <a:rPr lang="ar-SY" dirty="0" smtClean="0">
                <a:latin typeface="Sakkal Majalla" pitchFamily="2" charset="-78"/>
                <a:cs typeface="Sakkal Majalla" pitchFamily="2" charset="-78"/>
              </a:rPr>
              <a:t>يتم امتصاص </a:t>
            </a:r>
            <a:r>
              <a:rPr lang="ar-SY" dirty="0">
                <a:latin typeface="Sakkal Majalla" pitchFamily="2" charset="-78"/>
                <a:cs typeface="Sakkal Majalla" pitchFamily="2" charset="-78"/>
              </a:rPr>
              <a:t>الدواء يجب أن يكون كاره للماء بدرجة جيدة مع </a:t>
            </a:r>
            <a:r>
              <a:rPr lang="ar-SY" dirty="0" smtClean="0">
                <a:latin typeface="Sakkal Majalla" pitchFamily="2" charset="-78"/>
                <a:cs typeface="Sakkal Majalla" pitchFamily="2" charset="-78"/>
              </a:rPr>
              <a:t>وجود </a:t>
            </a:r>
            <a:r>
              <a:rPr lang="ar-SY" dirty="0">
                <a:latin typeface="Sakkal Majalla" pitchFamily="2" charset="-78"/>
                <a:cs typeface="Sakkal Majalla" pitchFamily="2" charset="-78"/>
              </a:rPr>
              <a:t>قابلية للانحلال في السوائل المائية بدرجة </a:t>
            </a:r>
            <a:r>
              <a:rPr lang="ar-SY" dirty="0" smtClean="0">
                <a:latin typeface="Sakkal Majalla" pitchFamily="2" charset="-78"/>
                <a:cs typeface="Sakkal Majalla" pitchFamily="2" charset="-78"/>
              </a:rPr>
              <a:t>ما، لذلك </a:t>
            </a:r>
            <a:r>
              <a:rPr lang="ar-SY" dirty="0">
                <a:latin typeface="Sakkal Majalla" pitchFamily="2" charset="-78"/>
                <a:cs typeface="Sakkal Majalla" pitchFamily="2" charset="-78"/>
              </a:rPr>
              <a:t>فإن معظم الأدوية هي حموض أو أسس </a:t>
            </a:r>
            <a:r>
              <a:rPr lang="ar-SY" dirty="0" smtClean="0">
                <a:latin typeface="Sakkal Majalla" pitchFamily="2" charset="-78"/>
                <a:cs typeface="Sakkal Majalla" pitchFamily="2" charset="-78"/>
              </a:rPr>
              <a:t>ضعيفة (تمتلك عامل توزع).</a:t>
            </a:r>
          </a:p>
        </p:txBody>
      </p:sp>
    </p:spTree>
    <p:extLst>
      <p:ext uri="{BB962C8B-B14F-4D97-AF65-F5344CB8AC3E}">
        <p14:creationId xmlns:p14="http://schemas.microsoft.com/office/powerpoint/2010/main" val="600343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2000"/>
          </a:xfrm>
        </p:spPr>
        <p:txBody>
          <a:bodyPr>
            <a:normAutofit/>
          </a:bodyPr>
          <a:lstStyle/>
          <a:p>
            <a:pPr rtl="1"/>
            <a:r>
              <a:rPr lang="ar-SY" sz="3600" b="1" dirty="0">
                <a:latin typeface="Sakkal Majalla" pitchFamily="2" charset="-78"/>
                <a:cs typeface="Sakkal Majalla" pitchFamily="2" charset="-78"/>
              </a:rPr>
              <a:t>2</a:t>
            </a:r>
            <a:r>
              <a:rPr lang="ar-SY" sz="3600" b="1" dirty="0" smtClean="0">
                <a:latin typeface="Sakkal Majalla" pitchFamily="2" charset="-78"/>
                <a:cs typeface="Sakkal Majalla" pitchFamily="2" charset="-78"/>
              </a:rPr>
              <a:t>. العوامل </a:t>
            </a:r>
            <a:r>
              <a:rPr lang="ar-SY" sz="3600" b="1" dirty="0">
                <a:latin typeface="Sakkal Majalla" pitchFamily="2" charset="-78"/>
                <a:cs typeface="Sakkal Majalla" pitchFamily="2" charset="-78"/>
              </a:rPr>
              <a:t>المؤثرة في الامتصاص:</a:t>
            </a:r>
            <a:endParaRPr lang="ru-RU" sz="3600" dirty="0">
              <a:cs typeface="Sakkal Majalla" pitchFamily="2" charset="-78"/>
            </a:endParaRPr>
          </a:p>
        </p:txBody>
      </p:sp>
      <p:sp>
        <p:nvSpPr>
          <p:cNvPr id="3" name="Объект 2"/>
          <p:cNvSpPr>
            <a:spLocks noGrp="1"/>
          </p:cNvSpPr>
          <p:nvPr>
            <p:ph idx="1"/>
          </p:nvPr>
        </p:nvSpPr>
        <p:spPr>
          <a:xfrm>
            <a:off x="381000" y="1219200"/>
            <a:ext cx="8382000" cy="5257800"/>
          </a:xfrm>
        </p:spPr>
        <p:txBody>
          <a:bodyPr>
            <a:noAutofit/>
          </a:bodyPr>
          <a:lstStyle/>
          <a:p>
            <a:pPr marL="0" indent="0" algn="r" rtl="1">
              <a:lnSpc>
                <a:spcPct val="170000"/>
              </a:lnSpc>
              <a:buNone/>
            </a:pPr>
            <a:r>
              <a:rPr lang="ar-SY" sz="2400" b="1" dirty="0" smtClean="0">
                <a:latin typeface="Sakkal Majalla" pitchFamily="2" charset="-78"/>
                <a:cs typeface="Sakkal Majalla" pitchFamily="2" charset="-78"/>
              </a:rPr>
              <a:t>أولا: تأثير حموضة الوسط </a:t>
            </a:r>
            <a:r>
              <a:rPr lang="en-US" sz="2400" b="1" dirty="0" smtClean="0">
                <a:latin typeface="Sakkal Majalla" pitchFamily="2" charset="-78"/>
                <a:cs typeface="Sakkal Majalla" pitchFamily="2" charset="-78"/>
              </a:rPr>
              <a:t>pH</a:t>
            </a:r>
            <a:r>
              <a:rPr lang="ar-SY" sz="2400" b="1" dirty="0" smtClean="0">
                <a:latin typeface="Sakkal Majalla" pitchFamily="2" charset="-78"/>
                <a:cs typeface="Sakkal Majalla" pitchFamily="2" charset="-78"/>
              </a:rPr>
              <a:t> على </a:t>
            </a:r>
            <a:r>
              <a:rPr lang="ar-SY" sz="2400" b="1" dirty="0">
                <a:latin typeface="Sakkal Majalla" pitchFamily="2" charset="-78"/>
                <a:cs typeface="Sakkal Majalla" pitchFamily="2" charset="-78"/>
              </a:rPr>
              <a:t>امتصاص الدواء</a:t>
            </a:r>
            <a:r>
              <a:rPr lang="ar-SY" sz="2400" b="1" dirty="0" smtClean="0">
                <a:latin typeface="Sakkal Majalla" pitchFamily="2" charset="-78"/>
                <a:cs typeface="Sakkal Majalla" pitchFamily="2" charset="-78"/>
              </a:rPr>
              <a:t>:</a:t>
            </a:r>
            <a:r>
              <a:rPr lang="ar-SY" sz="2400" b="1" dirty="0" smtClean="0">
                <a:solidFill>
                  <a:srgbClr val="FF0000"/>
                </a:solidFill>
                <a:latin typeface="Sakkal Majalla" pitchFamily="2" charset="-78"/>
                <a:cs typeface="Sakkal Majalla" pitchFamily="2" charset="-78"/>
              </a:rPr>
              <a:t> </a:t>
            </a:r>
            <a:endParaRPr lang="en-US" sz="2400" b="1" dirty="0" smtClean="0">
              <a:solidFill>
                <a:srgbClr val="FF0000"/>
              </a:solidFill>
              <a:latin typeface="Sakkal Majalla" pitchFamily="2" charset="-78"/>
              <a:cs typeface="Sakkal Majalla" pitchFamily="2" charset="-78"/>
            </a:endParaRPr>
          </a:p>
          <a:p>
            <a:pPr algn="r" rtl="1">
              <a:lnSpc>
                <a:spcPct val="170000"/>
              </a:lnSpc>
            </a:pPr>
            <a:r>
              <a:rPr lang="ar-SY" sz="2000" dirty="0" smtClean="0">
                <a:latin typeface="Sakkal Majalla" pitchFamily="2" charset="-78"/>
                <a:cs typeface="Sakkal Majalla" pitchFamily="2" charset="-78"/>
              </a:rPr>
              <a:t>يمر </a:t>
            </a:r>
            <a:r>
              <a:rPr lang="ar-SY" sz="2000" dirty="0">
                <a:latin typeface="Sakkal Majalla" pitchFamily="2" charset="-78"/>
                <a:cs typeface="Sakkal Majalla" pitchFamily="2" charset="-78"/>
              </a:rPr>
              <a:t>الدواء عبر الأغشية الخلوية بشكل أفضل عندما يكون بالشكل </a:t>
            </a:r>
            <a:r>
              <a:rPr lang="ar-SY" sz="2000" b="1" dirty="0">
                <a:latin typeface="Sakkal Majalla" pitchFamily="2" charset="-78"/>
                <a:cs typeface="Sakkal Majalla" pitchFamily="2" charset="-78"/>
              </a:rPr>
              <a:t>غير </a:t>
            </a:r>
            <a:r>
              <a:rPr lang="ar-SY" sz="2000" b="1" dirty="0" smtClean="0">
                <a:latin typeface="Sakkal Majalla" pitchFamily="2" charset="-78"/>
                <a:cs typeface="Sakkal Majalla" pitchFamily="2" charset="-78"/>
              </a:rPr>
              <a:t>المتشرد</a:t>
            </a:r>
            <a:r>
              <a:rPr lang="ar-SY" sz="2000" dirty="0" smtClean="0">
                <a:latin typeface="Sakkal Majalla" pitchFamily="2" charset="-78"/>
                <a:cs typeface="Sakkal Majalla" pitchFamily="2" charset="-78"/>
              </a:rPr>
              <a:t>, لان الجزء الخارجي من الغشاء الخلوي كما ذكرنا كاره للماء. </a:t>
            </a:r>
            <a:r>
              <a:rPr lang="ar-SY" sz="2000" b="1" dirty="0" smtClean="0">
                <a:latin typeface="Sakkal Majalla" pitchFamily="2" charset="-78"/>
                <a:cs typeface="Sakkal Majalla" pitchFamily="2" charset="-78"/>
              </a:rPr>
              <a:t>الدواء المتأين يعتبر غير ممتص</a:t>
            </a:r>
            <a:r>
              <a:rPr lang="ar-SY" sz="2000" dirty="0" smtClean="0">
                <a:latin typeface="Sakkal Majalla" pitchFamily="2" charset="-78"/>
                <a:cs typeface="Sakkal Majalla" pitchFamily="2" charset="-78"/>
              </a:rPr>
              <a:t>.</a:t>
            </a:r>
          </a:p>
          <a:p>
            <a:pPr algn="r" rtl="1">
              <a:lnSpc>
                <a:spcPct val="170000"/>
              </a:lnSpc>
            </a:pPr>
            <a:r>
              <a:rPr lang="ar-SY" sz="2000" dirty="0" smtClean="0">
                <a:latin typeface="Sakkal Majalla" pitchFamily="2" charset="-78"/>
                <a:cs typeface="Sakkal Majalla" pitchFamily="2" charset="-78"/>
              </a:rPr>
              <a:t>ماهي درجة التأين للدواء؟ هي نسبة بين الشكل المتشرد (غير الممتص) مع الشكل غير المتشرد (الممتص) وتحسب بعلاقة </a:t>
            </a:r>
            <a:r>
              <a:rPr lang="ar-SY" sz="2000" dirty="0" err="1" smtClean="0">
                <a:latin typeface="Sakkal Majalla" pitchFamily="2" charset="-78"/>
                <a:cs typeface="Sakkal Majalla" pitchFamily="2" charset="-78"/>
              </a:rPr>
              <a:t>هندرسون</a:t>
            </a:r>
            <a:r>
              <a:rPr lang="ar-SY" sz="2000" dirty="0" smtClean="0">
                <a:latin typeface="Sakkal Majalla" pitchFamily="2" charset="-78"/>
                <a:cs typeface="Sakkal Majalla" pitchFamily="2" charset="-78"/>
              </a:rPr>
              <a:t> - </a:t>
            </a:r>
            <a:r>
              <a:rPr lang="ar-SY" sz="2000" dirty="0" err="1" smtClean="0">
                <a:latin typeface="Sakkal Majalla" pitchFamily="2" charset="-78"/>
                <a:cs typeface="Sakkal Majalla" pitchFamily="2" charset="-78"/>
              </a:rPr>
              <a:t>هاسلباخ</a:t>
            </a:r>
            <a:endParaRPr lang="ar-SY" sz="2000" dirty="0" smtClean="0">
              <a:latin typeface="Sakkal Majalla" pitchFamily="2" charset="-78"/>
              <a:cs typeface="Sakkal Majalla" pitchFamily="2" charset="-78"/>
            </a:endParaRPr>
          </a:p>
          <a:p>
            <a:pPr algn="r" rtl="1">
              <a:lnSpc>
                <a:spcPct val="170000"/>
              </a:lnSpc>
            </a:pPr>
            <a:r>
              <a:rPr lang="ar-SY" sz="2000" dirty="0" smtClean="0">
                <a:latin typeface="Sakkal Majalla" pitchFamily="2" charset="-78"/>
                <a:cs typeface="Sakkal Majalla" pitchFamily="2" charset="-78"/>
              </a:rPr>
              <a:t>تذكير: يقيس </a:t>
            </a:r>
            <a:r>
              <a:rPr lang="en-US" sz="2000" dirty="0" err="1" smtClean="0">
                <a:latin typeface="Sakkal Majalla" pitchFamily="2" charset="-78"/>
                <a:cs typeface="Sakkal Majalla" pitchFamily="2" charset="-78"/>
              </a:rPr>
              <a:t>pKa</a:t>
            </a:r>
            <a:r>
              <a:rPr lang="ar-SY" sz="2000" dirty="0" smtClean="0">
                <a:latin typeface="Sakkal Majalla" pitchFamily="2" charset="-78"/>
                <a:cs typeface="Sakkal Majalla" pitchFamily="2" charset="-78"/>
              </a:rPr>
              <a:t> قوة </a:t>
            </a:r>
            <a:r>
              <a:rPr lang="ar-SY" sz="2000" dirty="0">
                <a:latin typeface="Sakkal Majalla" pitchFamily="2" charset="-78"/>
                <a:cs typeface="Sakkal Majalla" pitchFamily="2" charset="-78"/>
              </a:rPr>
              <a:t>تفاعل المركب مع البروتون</a:t>
            </a:r>
            <a:r>
              <a:rPr lang="ar-SY" sz="2000" dirty="0" smtClean="0">
                <a:latin typeface="Sakkal Majalla" pitchFamily="2" charset="-78"/>
                <a:cs typeface="Sakkal Majalla" pitchFamily="2" charset="-78"/>
              </a:rPr>
              <a:t>.</a:t>
            </a:r>
            <a:r>
              <a:rPr lang="ar-SY" sz="2000" dirty="0">
                <a:latin typeface="Sakkal Majalla" pitchFamily="2" charset="-78"/>
                <a:cs typeface="Sakkal Majalla" pitchFamily="2" charset="-78"/>
              </a:rPr>
              <a:t> كلما نقصت قيمة </a:t>
            </a:r>
            <a:r>
              <a:rPr lang="en-US" sz="2000" dirty="0" err="1" smtClean="0">
                <a:latin typeface="Sakkal Majalla" pitchFamily="2" charset="-78"/>
                <a:cs typeface="Sakkal Majalla" pitchFamily="2" charset="-78"/>
              </a:rPr>
              <a:t>pKa</a:t>
            </a:r>
            <a:r>
              <a:rPr lang="ar-SY" sz="2000" dirty="0" smtClean="0">
                <a:latin typeface="Sakkal Majalla" pitchFamily="2" charset="-78"/>
                <a:cs typeface="Sakkal Majalla" pitchFamily="2" charset="-78"/>
              </a:rPr>
              <a:t> كلما كان المركب أكثر حمضية وبالعكس كلما</a:t>
            </a:r>
            <a:r>
              <a:rPr lang="en-US" sz="2000" dirty="0" smtClean="0">
                <a:latin typeface="Sakkal Majalla" pitchFamily="2" charset="-78"/>
                <a:cs typeface="Sakkal Majalla" pitchFamily="2" charset="-78"/>
              </a:rPr>
              <a:t> </a:t>
            </a:r>
            <a:r>
              <a:rPr lang="ar-SY" sz="2000" dirty="0">
                <a:latin typeface="Sakkal Majalla" pitchFamily="2" charset="-78"/>
                <a:cs typeface="Sakkal Majalla" pitchFamily="2" charset="-78"/>
              </a:rPr>
              <a:t>ارتفعت قيمة </a:t>
            </a:r>
            <a:r>
              <a:rPr lang="en-US" sz="2000" dirty="0" err="1" smtClean="0">
                <a:latin typeface="Sakkal Majalla" pitchFamily="2" charset="-78"/>
                <a:cs typeface="Sakkal Majalla" pitchFamily="2" charset="-78"/>
              </a:rPr>
              <a:t>pKa</a:t>
            </a:r>
            <a:r>
              <a:rPr lang="ar-SY" sz="2000" dirty="0" smtClean="0">
                <a:latin typeface="Sakkal Majalla" pitchFamily="2" charset="-78"/>
                <a:cs typeface="Sakkal Majalla" pitchFamily="2" charset="-78"/>
              </a:rPr>
              <a:t> كلما </a:t>
            </a:r>
            <a:r>
              <a:rPr lang="ar-SY" sz="2000" dirty="0">
                <a:latin typeface="Sakkal Majalla" pitchFamily="2" charset="-78"/>
                <a:cs typeface="Sakkal Majalla" pitchFamily="2" charset="-78"/>
              </a:rPr>
              <a:t>كان المركب أكثر قلوية. قوة الحمض او الاساس </a:t>
            </a:r>
            <a:r>
              <a:rPr lang="en-US" sz="2000" dirty="0" err="1" smtClean="0">
                <a:latin typeface="Sakkal Majalla" pitchFamily="2" charset="-78"/>
                <a:cs typeface="Sakkal Majalla" pitchFamily="2" charset="-78"/>
              </a:rPr>
              <a:t>Pka</a:t>
            </a:r>
            <a:r>
              <a:rPr lang="ar-SY" sz="2000" dirty="0" smtClean="0">
                <a:latin typeface="Sakkal Majalla" pitchFamily="2" charset="-78"/>
                <a:cs typeface="Sakkal Majalla" pitchFamily="2" charset="-78"/>
              </a:rPr>
              <a:t> هي </a:t>
            </a:r>
            <a:r>
              <a:rPr lang="ar-SY" sz="2000" dirty="0">
                <a:latin typeface="Sakkal Majalla" pitchFamily="2" charset="-78"/>
                <a:cs typeface="Sakkal Majalla" pitchFamily="2" charset="-78"/>
              </a:rPr>
              <a:t>قيمة ثابتة أما </a:t>
            </a:r>
            <a:r>
              <a:rPr lang="en-US" sz="2000" dirty="0">
                <a:latin typeface="Sakkal Majalla" pitchFamily="2" charset="-78"/>
                <a:cs typeface="Sakkal Majalla" pitchFamily="2" charset="-78"/>
              </a:rPr>
              <a:t>pH</a:t>
            </a:r>
            <a:r>
              <a:rPr lang="ar-SY" sz="2000" dirty="0">
                <a:latin typeface="Sakkal Majalla" pitchFamily="2" charset="-78"/>
                <a:cs typeface="Sakkal Majalla" pitchFamily="2" charset="-78"/>
              </a:rPr>
              <a:t> فهي </a:t>
            </a:r>
            <a:r>
              <a:rPr lang="ar-SY" sz="2000" dirty="0" smtClean="0">
                <a:latin typeface="Sakkal Majalla" pitchFamily="2" charset="-78"/>
                <a:cs typeface="Sakkal Majalla" pitchFamily="2" charset="-78"/>
              </a:rPr>
              <a:t>متغيرة بحسب الوسط.</a:t>
            </a:r>
          </a:p>
        </p:txBody>
      </p:sp>
    </p:spTree>
    <p:extLst>
      <p:ext uri="{BB962C8B-B14F-4D97-AF65-F5344CB8AC3E}">
        <p14:creationId xmlns:p14="http://schemas.microsoft.com/office/powerpoint/2010/main" val="3350810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060" y="83073"/>
            <a:ext cx="8229600" cy="457200"/>
          </a:xfrm>
        </p:spPr>
        <p:txBody>
          <a:bodyPr>
            <a:normAutofit fontScale="90000"/>
          </a:bodyPr>
          <a:lstStyle/>
          <a:p>
            <a:r>
              <a:rPr lang="ar-SY" sz="3200" dirty="0" smtClean="0">
                <a:latin typeface="Sakkal Majalla" pitchFamily="2" charset="-78"/>
                <a:cs typeface="Sakkal Majalla" pitchFamily="2" charset="-78"/>
              </a:rPr>
              <a:t>تأين الدواء في الاوساط</a:t>
            </a:r>
            <a:endParaRPr lang="ru-RU" sz="3200" dirty="0">
              <a:cs typeface="Sakkal Majalla" pitchFamily="2" charset="-78"/>
            </a:endParaRPr>
          </a:p>
        </p:txBody>
      </p:sp>
      <p:sp>
        <p:nvSpPr>
          <p:cNvPr id="3" name="Объект 2"/>
          <p:cNvSpPr>
            <a:spLocks noGrp="1"/>
          </p:cNvSpPr>
          <p:nvPr>
            <p:ph idx="1"/>
          </p:nvPr>
        </p:nvSpPr>
        <p:spPr>
          <a:xfrm>
            <a:off x="152400" y="2362200"/>
            <a:ext cx="8972266" cy="4419600"/>
          </a:xfrm>
        </p:spPr>
        <p:style>
          <a:lnRef idx="2">
            <a:schemeClr val="accent2"/>
          </a:lnRef>
          <a:fillRef idx="1">
            <a:schemeClr val="lt1"/>
          </a:fillRef>
          <a:effectRef idx="0">
            <a:schemeClr val="accent2"/>
          </a:effectRef>
          <a:fontRef idx="minor">
            <a:schemeClr val="dk1"/>
          </a:fontRef>
        </p:style>
        <p:txBody>
          <a:bodyPr>
            <a:noAutofit/>
          </a:bodyPr>
          <a:lstStyle/>
          <a:p>
            <a:pPr algn="r" rtl="1"/>
            <a:r>
              <a:rPr lang="ar-SY" sz="2200" dirty="0" smtClean="0">
                <a:latin typeface="Sakkal Majalla" pitchFamily="2" charset="-78"/>
                <a:cs typeface="Sakkal Majalla" pitchFamily="2" charset="-78"/>
              </a:rPr>
              <a:t>تمتص الاشكال غير المتشردة فقط من الحمض والأساس الضعيفين </a:t>
            </a:r>
            <a:r>
              <a:rPr lang="en-US" sz="2200" dirty="0" smtClean="0">
                <a:latin typeface="Sakkal Majalla" pitchFamily="2" charset="-78"/>
                <a:cs typeface="Sakkal Majalla" pitchFamily="2" charset="-78"/>
              </a:rPr>
              <a:t>AH</a:t>
            </a:r>
            <a:r>
              <a:rPr lang="ar-SY" sz="2200" dirty="0" smtClean="0">
                <a:latin typeface="Sakkal Majalla" pitchFamily="2" charset="-78"/>
                <a:cs typeface="Sakkal Majalla" pitchFamily="2" charset="-78"/>
              </a:rPr>
              <a:t> و </a:t>
            </a:r>
            <a:r>
              <a:rPr lang="en-US" sz="2200" dirty="0" smtClean="0">
                <a:latin typeface="Sakkal Majalla" pitchFamily="2" charset="-78"/>
                <a:cs typeface="Sakkal Majalla" pitchFamily="2" charset="-78"/>
              </a:rPr>
              <a:t>B</a:t>
            </a:r>
            <a:endParaRPr lang="ar-SY" sz="2200" dirty="0" smtClean="0">
              <a:latin typeface="Sakkal Majalla" pitchFamily="2" charset="-78"/>
              <a:cs typeface="Sakkal Majalla" pitchFamily="2" charset="-78"/>
            </a:endParaRPr>
          </a:p>
          <a:p>
            <a:pPr algn="r" rtl="1"/>
            <a:r>
              <a:rPr lang="ar-SY" sz="2200" dirty="0" smtClean="0">
                <a:latin typeface="Sakkal Majalla" pitchFamily="2" charset="-78"/>
                <a:cs typeface="Sakkal Majalla" pitchFamily="2" charset="-78"/>
              </a:rPr>
              <a:t>تذكير: 1. تشرد الحمض والأساس الضعيفين يكون جزئي غير كامل. 2. عند إضافة بروتون الى تفاعل تشرد الحمض الضعيف ينزاح التفاعل الى الاتجاه الذي ينقص هذه الزيادة (أي طرف تشكل الحمض غير المتشرد (الممتص). عند إضافة بروتون الى تفاعل تشرد الأساس الضعيف فإن التوازن يزاح الى الجهة التي تنقص البروتونات أو الجهة التي تزيد الشكل المتشرد (غير الممتص)</a:t>
            </a:r>
          </a:p>
          <a:p>
            <a:pPr algn="r" rtl="1"/>
            <a:r>
              <a:rPr lang="ar-SY" sz="2200" dirty="0" smtClean="0">
                <a:latin typeface="Sakkal Majalla" pitchFamily="2" charset="-78"/>
                <a:cs typeface="Sakkal Majalla" pitchFamily="2" charset="-78"/>
              </a:rPr>
              <a:t>في حالة الحمض: التفاعل متوازن لكن عند دخول المعدة والاثني عشر يكون </a:t>
            </a:r>
            <a:r>
              <a:rPr lang="ar-SY" sz="2200" dirty="0">
                <a:latin typeface="Sakkal Majalla" pitchFamily="2" charset="-78"/>
                <a:cs typeface="Sakkal Majalla" pitchFamily="2" charset="-78"/>
              </a:rPr>
              <a:t>ه</a:t>
            </a:r>
            <a:r>
              <a:rPr lang="ar-SY" sz="2200" dirty="0" smtClean="0">
                <a:latin typeface="Sakkal Majalla" pitchFamily="2" charset="-78"/>
                <a:cs typeface="Sakkal Majalla" pitchFamily="2" charset="-78"/>
              </a:rPr>
              <a:t>ناك زيادة من </a:t>
            </a:r>
            <a:r>
              <a:rPr lang="en-US" sz="2200" dirty="0" smtClean="0">
                <a:latin typeface="Sakkal Majalla" pitchFamily="2" charset="-78"/>
                <a:cs typeface="Sakkal Majalla" pitchFamily="2" charset="-78"/>
              </a:rPr>
              <a:t>H⁺</a:t>
            </a:r>
            <a:r>
              <a:rPr lang="ar-SY" sz="2200" dirty="0" smtClean="0">
                <a:latin typeface="Sakkal Majalla" pitchFamily="2" charset="-78"/>
                <a:cs typeface="Sakkal Majalla" pitchFamily="2" charset="-78"/>
              </a:rPr>
              <a:t> وبالتالي يزاح التوازن الى تشكل الشكل الغير متشرد من الحمض الضعيف أي الشكل الممتص من الحمض**</a:t>
            </a:r>
          </a:p>
          <a:p>
            <a:pPr algn="r" rtl="1"/>
            <a:r>
              <a:rPr lang="ar-SY" sz="2200" dirty="0" smtClean="0">
                <a:latin typeface="Sakkal Majalla" pitchFamily="2" charset="-78"/>
                <a:cs typeface="Sakkal Majalla" pitchFamily="2" charset="-78"/>
              </a:rPr>
              <a:t>يميل الاساس الى اكتساب ايون في الوسط الحمضي</a:t>
            </a:r>
            <a:r>
              <a:rPr lang="en-US" sz="2200" dirty="0">
                <a:latin typeface="Sakkal Majalla" pitchFamily="2" charset="-78"/>
                <a:cs typeface="Sakkal Majalla" pitchFamily="2" charset="-78"/>
              </a:rPr>
              <a:t> </a:t>
            </a:r>
            <a:r>
              <a:rPr lang="ar-SY" sz="2200" dirty="0">
                <a:latin typeface="Sakkal Majalla" pitchFamily="2" charset="-78"/>
                <a:cs typeface="Sakkal Majalla" pitchFamily="2" charset="-78"/>
              </a:rPr>
              <a:t> </a:t>
            </a:r>
            <a:r>
              <a:rPr lang="ar-SY" sz="2200" dirty="0" smtClean="0">
                <a:latin typeface="Sakkal Majalla" pitchFamily="2" charset="-78"/>
                <a:cs typeface="Sakkal Majalla" pitchFamily="2" charset="-78"/>
              </a:rPr>
              <a:t>فبالتالي لا يمتص, أما في الوسط </a:t>
            </a:r>
            <a:r>
              <a:rPr lang="ar-SY" sz="2200" dirty="0">
                <a:latin typeface="Sakkal Majalla" pitchFamily="2" charset="-78"/>
                <a:cs typeface="Sakkal Majalla" pitchFamily="2" charset="-78"/>
              </a:rPr>
              <a:t>القاعدي </a:t>
            </a:r>
            <a:r>
              <a:rPr lang="ar-SY" sz="2200" dirty="0" smtClean="0">
                <a:latin typeface="Sakkal Majalla" pitchFamily="2" charset="-78"/>
                <a:cs typeface="Sakkal Majalla" pitchFamily="2" charset="-78"/>
              </a:rPr>
              <a:t>اي في الأمعاء الدقيقة والغليظة يميل الوسط للقاعدي فيمتص الشكل </a:t>
            </a:r>
            <a:r>
              <a:rPr lang="ar-SY" sz="2200" dirty="0" err="1" smtClean="0">
                <a:latin typeface="Sakkal Majalla" pitchFamily="2" charset="-78"/>
                <a:cs typeface="Sakkal Majalla" pitchFamily="2" charset="-78"/>
              </a:rPr>
              <a:t>اللامتشرد</a:t>
            </a:r>
            <a:r>
              <a:rPr lang="ar-SY" sz="2200" dirty="0" smtClean="0">
                <a:latin typeface="Sakkal Majalla" pitchFamily="2" charset="-78"/>
                <a:cs typeface="Sakkal Majalla" pitchFamily="2" charset="-78"/>
              </a:rPr>
              <a:t> من القاعدي</a:t>
            </a:r>
          </a:p>
          <a:p>
            <a:pPr algn="r" rtl="1"/>
            <a:r>
              <a:rPr lang="ar-SY" sz="2200" dirty="0" smtClean="0">
                <a:latin typeface="Sakkal Majalla" pitchFamily="2" charset="-78"/>
                <a:cs typeface="Sakkal Majalla" pitchFamily="2" charset="-78"/>
              </a:rPr>
              <a:t>** بعكس ما تعتقد: مساحة سطح المعدة صغير جدا وتدفق الدم أقل بالمقارنة مع الاثني عشر, لذلك الامتصاص يكون بسيط في المعدة حتى للحموض ويحدث بشكل اساسي في الاثني عشر حيث ال</a:t>
            </a:r>
            <a:r>
              <a:rPr lang="en-US" sz="2200" dirty="0" smtClean="0">
                <a:latin typeface="Sakkal Majalla" pitchFamily="2" charset="-78"/>
                <a:cs typeface="Sakkal Majalla" pitchFamily="2" charset="-78"/>
              </a:rPr>
              <a:t>pH</a:t>
            </a:r>
            <a:r>
              <a:rPr lang="ar-SY" sz="2200" dirty="0" smtClean="0">
                <a:latin typeface="Sakkal Majalla" pitchFamily="2" charset="-78"/>
                <a:cs typeface="Sakkal Majalla" pitchFamily="2" charset="-78"/>
              </a:rPr>
              <a:t> مازال حمضي (انظر فقرة: العوامل التي تؤثر على الامتصاص)</a:t>
            </a:r>
          </a:p>
        </p:txBody>
      </p:sp>
      <p:grpSp>
        <p:nvGrpSpPr>
          <p:cNvPr id="5" name="Группа 4"/>
          <p:cNvGrpSpPr/>
          <p:nvPr/>
        </p:nvGrpSpPr>
        <p:grpSpPr>
          <a:xfrm>
            <a:off x="434454" y="540273"/>
            <a:ext cx="8229600" cy="1891253"/>
            <a:chOff x="401472" y="1447800"/>
            <a:chExt cx="8229600" cy="2176862"/>
          </a:xfrm>
        </p:grpSpPr>
        <p:pic>
          <p:nvPicPr>
            <p:cNvPr id="2050" name="Picture 2" descr="D:\محاضراتي\أدوية 1\مراجع\Screenshot_20220905-003227_YouTube.jpg"/>
            <p:cNvPicPr>
              <a:picLocks noChangeAspect="1" noChangeArrowheads="1"/>
            </p:cNvPicPr>
            <p:nvPr/>
          </p:nvPicPr>
          <p:blipFill rotWithShape="1">
            <a:blip r:embed="rId2">
              <a:extLst>
                <a:ext uri="{28A0092B-C50C-407E-A947-70E740481C1C}">
                  <a14:useLocalDpi xmlns:a14="http://schemas.microsoft.com/office/drawing/2010/main" val="0"/>
                </a:ext>
              </a:extLst>
            </a:blip>
            <a:srcRect l="4389" t="25564" r="4381" b="31535"/>
            <a:stretch/>
          </p:blipFill>
          <p:spPr bwMode="auto">
            <a:xfrm>
              <a:off x="401472" y="1447800"/>
              <a:ext cx="8229600" cy="2176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محاضراتي\أدوية 1\مراجع\Screenshot_20220905-003227_YouTube.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50" t="41633" r="81167" b="51609"/>
            <a:stretch/>
          </p:blipFill>
          <p:spPr bwMode="auto">
            <a:xfrm>
              <a:off x="922020" y="1866900"/>
              <a:ext cx="449580" cy="3429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Овал 3"/>
          <p:cNvSpPr/>
          <p:nvPr/>
        </p:nvSpPr>
        <p:spPr>
          <a:xfrm>
            <a:off x="1146810" y="1219200"/>
            <a:ext cx="758190" cy="381000"/>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Y"/>
          </a:p>
        </p:txBody>
      </p:sp>
      <p:sp>
        <p:nvSpPr>
          <p:cNvPr id="8" name="Овал 7"/>
          <p:cNvSpPr/>
          <p:nvPr/>
        </p:nvSpPr>
        <p:spPr>
          <a:xfrm>
            <a:off x="6705600" y="1116151"/>
            <a:ext cx="609600" cy="375557"/>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Y"/>
          </a:p>
        </p:txBody>
      </p:sp>
    </p:spTree>
    <p:extLst>
      <p:ext uri="{BB962C8B-B14F-4D97-AF65-F5344CB8AC3E}">
        <p14:creationId xmlns:p14="http://schemas.microsoft.com/office/powerpoint/2010/main" val="2658388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04800" y="775845"/>
            <a:ext cx="8534400" cy="5562600"/>
            <a:chOff x="457200" y="914400"/>
            <a:chExt cx="7710714" cy="495300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6784" t="28279" r="34117" b="15485"/>
            <a:stretch/>
          </p:blipFill>
          <p:spPr bwMode="auto">
            <a:xfrm>
              <a:off x="457200" y="914400"/>
              <a:ext cx="769166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46319" t="46974" r="46542" b="44494"/>
            <a:stretch/>
          </p:blipFill>
          <p:spPr bwMode="auto">
            <a:xfrm>
              <a:off x="7239000" y="2209800"/>
              <a:ext cx="928914" cy="6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46319" t="46974" r="46542" b="44494"/>
            <a:stretch/>
          </p:blipFill>
          <p:spPr bwMode="auto">
            <a:xfrm>
              <a:off x="7219950" y="2819400"/>
              <a:ext cx="928914" cy="6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46319" t="46974" r="46542" b="44494"/>
            <a:stretch/>
          </p:blipFill>
          <p:spPr bwMode="auto">
            <a:xfrm>
              <a:off x="7219950" y="3414485"/>
              <a:ext cx="928914" cy="6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46319" t="46974" r="46542" b="44494"/>
            <a:stretch/>
          </p:blipFill>
          <p:spPr bwMode="auto">
            <a:xfrm>
              <a:off x="6755493" y="2955472"/>
              <a:ext cx="928914" cy="6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6809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0886"/>
            <a:ext cx="8229600" cy="1143000"/>
          </a:xfrm>
        </p:spPr>
        <p:txBody>
          <a:bodyPr/>
          <a:lstStyle/>
          <a:p>
            <a:r>
              <a:rPr lang="ar-SY" dirty="0" smtClean="0">
                <a:latin typeface="Sakkal Majalla" pitchFamily="2" charset="-78"/>
                <a:cs typeface="Sakkal Majalla" pitchFamily="2" charset="-78"/>
              </a:rPr>
              <a:t>حموضة الجهاز الهضمي</a:t>
            </a:r>
            <a:endParaRPr lang="ru-RU" dirty="0">
              <a:cs typeface="Sakkal Majalla" pitchFamily="2" charset="-78"/>
            </a:endParaRPr>
          </a:p>
        </p:txBody>
      </p:sp>
      <p:sp>
        <p:nvSpPr>
          <p:cNvPr id="3" name="Объект 2"/>
          <p:cNvSpPr>
            <a:spLocks noGrp="1"/>
          </p:cNvSpPr>
          <p:nvPr>
            <p:ph idx="1"/>
          </p:nvPr>
        </p:nvSpPr>
        <p:spPr>
          <a:xfrm>
            <a:off x="4118741" y="1524000"/>
            <a:ext cx="5029200" cy="4657725"/>
          </a:xfrm>
        </p:spPr>
        <p:txBody>
          <a:bodyPr>
            <a:noAutofit/>
          </a:bodyPr>
          <a:lstStyle/>
          <a:p>
            <a:pPr marL="0" indent="0" algn="just" rtl="1">
              <a:buNone/>
            </a:pPr>
            <a:r>
              <a:rPr lang="ar-SY" sz="2400" dirty="0">
                <a:latin typeface="Sakkal Majalla" pitchFamily="2" charset="-78"/>
                <a:cs typeface="Sakkal Majalla" pitchFamily="2" charset="-78"/>
              </a:rPr>
              <a:t>لكل جزء من الجهاز الهضمي درجة حموضة مختلفة عن الاخر فبالتالي بحسب درجة حموضة الوسط يختلف الشكل الدوائي بين متشرد وغير </a:t>
            </a:r>
            <a:r>
              <a:rPr lang="ar-SY" sz="2400" dirty="0" smtClean="0">
                <a:latin typeface="Sakkal Majalla" pitchFamily="2" charset="-78"/>
                <a:cs typeface="Sakkal Majalla" pitchFamily="2" charset="-78"/>
              </a:rPr>
              <a:t>متشرد (غير ممتص وممتص).</a:t>
            </a:r>
            <a:endParaRPr lang="ar-SY" sz="2400" b="1" dirty="0">
              <a:latin typeface="Sakkal Majalla" pitchFamily="2" charset="-78"/>
              <a:cs typeface="Sakkal Majalla" pitchFamily="2" charset="-78"/>
            </a:endParaRPr>
          </a:p>
          <a:p>
            <a:pPr marL="0" indent="0" algn="just" rtl="1">
              <a:buNone/>
            </a:pPr>
            <a:endParaRPr lang="ar-SY" sz="2400" b="1" dirty="0" smtClean="0">
              <a:latin typeface="Sakkal Majalla" pitchFamily="2" charset="-78"/>
              <a:cs typeface="Sakkal Majalla" pitchFamily="2" charset="-78"/>
            </a:endParaRPr>
          </a:p>
          <a:p>
            <a:pPr marL="0" indent="0" algn="just" rtl="1">
              <a:buNone/>
            </a:pPr>
            <a:r>
              <a:rPr lang="ar-SY" sz="2400" b="1" dirty="0" smtClean="0">
                <a:latin typeface="Sakkal Majalla" pitchFamily="2" charset="-78"/>
                <a:cs typeface="Sakkal Majalla" pitchFamily="2" charset="-78"/>
              </a:rPr>
              <a:t>القاعدة</a:t>
            </a:r>
            <a:r>
              <a:rPr lang="ar-SY" sz="2400" dirty="0" smtClean="0">
                <a:latin typeface="Sakkal Majalla" pitchFamily="2" charset="-78"/>
                <a:cs typeface="Sakkal Majalla" pitchFamily="2" charset="-78"/>
              </a:rPr>
              <a:t>: الحمضي يحب الوسط الحمضي: أي الدواء الحمضي ليمتص يجب وضعه في وسط حامضي (المعدة)</a:t>
            </a:r>
          </a:p>
          <a:p>
            <a:pPr marL="0" indent="0" algn="just" rtl="1">
              <a:buNone/>
            </a:pPr>
            <a:r>
              <a:rPr lang="ar-SY" sz="2400" dirty="0" smtClean="0">
                <a:latin typeface="Sakkal Majalla" pitchFamily="2" charset="-78"/>
                <a:cs typeface="Sakkal Majalla" pitchFamily="2" charset="-78"/>
              </a:rPr>
              <a:t>القاعدي يحب الوسط القاعدي, ليمتص الدواء القاعدي نضعه في وسط قاعدي (الأمعاء)</a:t>
            </a:r>
          </a:p>
          <a:p>
            <a:pPr marL="0" indent="0" algn="just" rtl="1">
              <a:buNone/>
            </a:pPr>
            <a:r>
              <a:rPr lang="ar-SY" sz="2400" b="1" dirty="0" smtClean="0">
                <a:solidFill>
                  <a:srgbClr val="FF0000"/>
                </a:solidFill>
                <a:latin typeface="Sakkal Majalla" pitchFamily="2" charset="-78"/>
                <a:cs typeface="Sakkal Majalla" pitchFamily="2" charset="-78"/>
              </a:rPr>
              <a:t>الا في شرط: </a:t>
            </a:r>
            <a:r>
              <a:rPr lang="ar-SY" sz="2400" dirty="0" smtClean="0">
                <a:latin typeface="Sakkal Majalla" pitchFamily="2" charset="-78"/>
                <a:cs typeface="Sakkal Majalla" pitchFamily="2" charset="-78"/>
              </a:rPr>
              <a:t>أن يكون الدواء الحامضي موجود في وسط حمضي أقوى منه.</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80" t="22098" r="34690" b="21305"/>
          <a:stretch/>
        </p:blipFill>
        <p:spPr bwMode="auto">
          <a:xfrm>
            <a:off x="25400" y="1524000"/>
            <a:ext cx="40643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845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732" y="34977"/>
            <a:ext cx="8229600" cy="1143000"/>
          </a:xfrm>
        </p:spPr>
        <p:txBody>
          <a:bodyPr>
            <a:normAutofit fontScale="90000"/>
          </a:bodyPr>
          <a:lstStyle/>
          <a:p>
            <a:pPr rtl="1"/>
            <a:r>
              <a:rPr lang="ar-SY" dirty="0" smtClean="0">
                <a:latin typeface="Sakkal Majalla" pitchFamily="2" charset="-78"/>
                <a:cs typeface="Sakkal Majalla" pitchFamily="2" charset="-78"/>
              </a:rPr>
              <a:t>تحديد كمية الدواء التي ستتواجد على جانبي الغشاء:</a:t>
            </a:r>
            <a:endParaRPr lang="ru-RU" dirty="0">
              <a:cs typeface="Sakkal Majalla" pitchFamily="2" charset="-78"/>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3365" t="16599" r="32832" b="9426"/>
          <a:stretch/>
        </p:blipFill>
        <p:spPr bwMode="auto">
          <a:xfrm>
            <a:off x="1152994" y="1200462"/>
            <a:ext cx="7977265" cy="54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4303608"/>
            <a:ext cx="3200400" cy="646331"/>
          </a:xfrm>
          <a:prstGeom prst="rect">
            <a:avLst/>
          </a:prstGeom>
          <a:noFill/>
        </p:spPr>
        <p:txBody>
          <a:bodyPr wrap="square" rtlCol="0">
            <a:spAutoFit/>
          </a:bodyPr>
          <a:lstStyle/>
          <a:p>
            <a:pPr algn="r" rtl="1"/>
            <a:r>
              <a:rPr lang="en-US" dirty="0" smtClean="0">
                <a:solidFill>
                  <a:srgbClr val="FF0000"/>
                </a:solidFill>
                <a:latin typeface="Sakkal Majalla" pitchFamily="2" charset="-78"/>
                <a:cs typeface="Sakkal Majalla" pitchFamily="2" charset="-78"/>
              </a:rPr>
              <a:t>pH</a:t>
            </a:r>
            <a:r>
              <a:rPr lang="ar-SY" dirty="0" smtClean="0">
                <a:solidFill>
                  <a:srgbClr val="FF0000"/>
                </a:solidFill>
                <a:latin typeface="Sakkal Majalla" pitchFamily="2" charset="-78"/>
                <a:cs typeface="Sakkal Majalla" pitchFamily="2" charset="-78"/>
              </a:rPr>
              <a:t> أكبر من </a:t>
            </a:r>
            <a:r>
              <a:rPr lang="en-US" dirty="0" err="1" smtClean="0">
                <a:solidFill>
                  <a:srgbClr val="FF0000"/>
                </a:solidFill>
                <a:latin typeface="Sakkal Majalla" pitchFamily="2" charset="-78"/>
                <a:cs typeface="Sakkal Majalla" pitchFamily="2" charset="-78"/>
              </a:rPr>
              <a:t>Pka</a:t>
            </a:r>
            <a:r>
              <a:rPr lang="ar-SY" dirty="0" smtClean="0">
                <a:solidFill>
                  <a:srgbClr val="FF0000"/>
                </a:solidFill>
                <a:latin typeface="Sakkal Majalla" pitchFamily="2" charset="-78"/>
                <a:cs typeface="Sakkal Majalla" pitchFamily="2" charset="-78"/>
              </a:rPr>
              <a:t> بمقدار 1 درجة ← </a:t>
            </a:r>
          </a:p>
          <a:p>
            <a:pPr algn="r" rtl="1"/>
            <a:r>
              <a:rPr lang="ar-SY" dirty="0" smtClean="0">
                <a:solidFill>
                  <a:srgbClr val="FF0000"/>
                </a:solidFill>
                <a:latin typeface="Sakkal Majalla" pitchFamily="2" charset="-78"/>
                <a:cs typeface="Sakkal Majalla" pitchFamily="2" charset="-78"/>
              </a:rPr>
              <a:t>نسبة البسط على المقام تساوي 10</a:t>
            </a:r>
            <a:endParaRPr lang="ru-RU" dirty="0">
              <a:solidFill>
                <a:srgbClr val="FF0000"/>
              </a:solidFill>
              <a:cs typeface="Sakkal Majalla" pitchFamily="2" charset="-78"/>
            </a:endParaRPr>
          </a:p>
        </p:txBody>
      </p:sp>
      <p:cxnSp>
        <p:nvCxnSpPr>
          <p:cNvPr id="7" name="Прямая со стрелкой 6"/>
          <p:cNvCxnSpPr/>
          <p:nvPr/>
        </p:nvCxnSpPr>
        <p:spPr>
          <a:xfrm flipH="1">
            <a:off x="3200400" y="4666565"/>
            <a:ext cx="990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1000" y="6242580"/>
            <a:ext cx="6138219" cy="369332"/>
          </a:xfrm>
          <a:prstGeom prst="rect">
            <a:avLst/>
          </a:prstGeom>
          <a:noFill/>
        </p:spPr>
        <p:txBody>
          <a:bodyPr wrap="none" rtlCol="0">
            <a:spAutoFit/>
          </a:bodyPr>
          <a:lstStyle/>
          <a:p>
            <a:r>
              <a:rPr lang="ar-SY" dirty="0" smtClean="0">
                <a:solidFill>
                  <a:srgbClr val="FF0000"/>
                </a:solidFill>
              </a:rPr>
              <a:t>وذلك لان الحموض تكون غير متشردة في الوسط الحمضي والعكس بالنسبة للقلوي</a:t>
            </a:r>
            <a:endParaRPr lang="ru-RU" dirty="0">
              <a:solidFill>
                <a:srgbClr val="FF0000"/>
              </a:solidFill>
            </a:endParaRPr>
          </a:p>
        </p:txBody>
      </p:sp>
      <p:sp>
        <p:nvSpPr>
          <p:cNvPr id="3" name="Прямоугольник 2"/>
          <p:cNvSpPr/>
          <p:nvPr/>
        </p:nvSpPr>
        <p:spPr>
          <a:xfrm>
            <a:off x="152400" y="1981200"/>
            <a:ext cx="3733800" cy="1446422"/>
          </a:xfrm>
          <a:prstGeom prst="rect">
            <a:avLst/>
          </a:prstGeom>
        </p:spPr>
        <p:txBody>
          <a:bodyPr wrap="square">
            <a:spAutoFit/>
          </a:bodyPr>
          <a:lstStyle/>
          <a:p>
            <a:pPr algn="r" rtl="1">
              <a:lnSpc>
                <a:spcPct val="170000"/>
              </a:lnSpc>
            </a:pPr>
            <a:r>
              <a:rPr lang="ar-SY" dirty="0">
                <a:solidFill>
                  <a:srgbClr val="FF0000"/>
                </a:solidFill>
                <a:latin typeface="Sakkal Majalla" pitchFamily="2" charset="-78"/>
                <a:cs typeface="Sakkal Majalla" pitchFamily="2" charset="-78"/>
              </a:rPr>
              <a:t>تفيد العلاقة في تحديد كمية الدواء التي ستتواجد على طرفي غشاء يحتوي كل طرف منه على قيمة </a:t>
            </a:r>
            <a:r>
              <a:rPr lang="en-US" dirty="0">
                <a:solidFill>
                  <a:srgbClr val="FF0000"/>
                </a:solidFill>
                <a:latin typeface="Sakkal Majalla" pitchFamily="2" charset="-78"/>
                <a:cs typeface="Sakkal Majalla" pitchFamily="2" charset="-78"/>
              </a:rPr>
              <a:t>pH</a:t>
            </a:r>
            <a:r>
              <a:rPr lang="ar-SY" dirty="0">
                <a:solidFill>
                  <a:srgbClr val="FF0000"/>
                </a:solidFill>
                <a:latin typeface="Sakkal Majalla" pitchFamily="2" charset="-78"/>
                <a:cs typeface="Sakkal Majalla" pitchFamily="2" charset="-78"/>
              </a:rPr>
              <a:t> مختلفة عن الطرف الآخر</a:t>
            </a:r>
          </a:p>
        </p:txBody>
      </p:sp>
      <p:sp>
        <p:nvSpPr>
          <p:cNvPr id="4" name="Прямоугольник 3"/>
          <p:cNvSpPr/>
          <p:nvPr/>
        </p:nvSpPr>
        <p:spPr>
          <a:xfrm>
            <a:off x="228600" y="4917919"/>
            <a:ext cx="8766412" cy="1481951"/>
          </a:xfrm>
          <a:prstGeom prst="rect">
            <a:avLst/>
          </a:prstGeom>
          <a:solidFill>
            <a:schemeClr val="bg1"/>
          </a:solidFill>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r" rtl="1"/>
            <a:r>
              <a:rPr lang="ar-SY" dirty="0" smtClean="0">
                <a:solidFill>
                  <a:schemeClr val="tx1"/>
                </a:solidFill>
              </a:rPr>
              <a:t>ان كانت قيمة </a:t>
            </a:r>
            <a:r>
              <a:rPr lang="en-US" dirty="0" smtClean="0">
                <a:solidFill>
                  <a:schemeClr val="tx1"/>
                </a:solidFill>
              </a:rPr>
              <a:t>pH</a:t>
            </a:r>
            <a:r>
              <a:rPr lang="ar-SY" dirty="0" smtClean="0">
                <a:solidFill>
                  <a:schemeClr val="tx1"/>
                </a:solidFill>
              </a:rPr>
              <a:t> أكبر من قيمة </a:t>
            </a:r>
            <a:r>
              <a:rPr lang="en-US" dirty="0" err="1" smtClean="0">
                <a:solidFill>
                  <a:schemeClr val="tx1"/>
                </a:solidFill>
              </a:rPr>
              <a:t>Pka</a:t>
            </a:r>
            <a:r>
              <a:rPr lang="ar-SY" dirty="0" smtClean="0">
                <a:solidFill>
                  <a:schemeClr val="tx1"/>
                </a:solidFill>
              </a:rPr>
              <a:t> تسيطر الاشكال غير المرتبطة بالبروتون (الحمض المتشرد والأساس غير المتشرد). ان كانت قيمة </a:t>
            </a:r>
            <a:r>
              <a:rPr lang="en-US" dirty="0" smtClean="0">
                <a:solidFill>
                  <a:schemeClr val="tx1"/>
                </a:solidFill>
              </a:rPr>
              <a:t>pH</a:t>
            </a:r>
            <a:r>
              <a:rPr lang="ar-SY" dirty="0" smtClean="0">
                <a:solidFill>
                  <a:schemeClr val="tx1"/>
                </a:solidFill>
              </a:rPr>
              <a:t> أصغر من قيمة </a:t>
            </a:r>
            <a:r>
              <a:rPr lang="en-US" dirty="0" err="1" smtClean="0">
                <a:solidFill>
                  <a:schemeClr val="tx1"/>
                </a:solidFill>
              </a:rPr>
              <a:t>Pka</a:t>
            </a:r>
            <a:r>
              <a:rPr lang="ar-SY" dirty="0" smtClean="0">
                <a:solidFill>
                  <a:schemeClr val="tx1"/>
                </a:solidFill>
              </a:rPr>
              <a:t> تسيطر الاشكال المرتبطة بالبروتون (حمض غير متشرد وأساس متشرد)</a:t>
            </a:r>
            <a:endParaRPr lang="ru-RU" dirty="0">
              <a:solidFill>
                <a:schemeClr val="tx1"/>
              </a:solidFill>
            </a:endParaRPr>
          </a:p>
        </p:txBody>
      </p:sp>
      <p:sp>
        <p:nvSpPr>
          <p:cNvPr id="6" name="Прямоугольник 5"/>
          <p:cNvSpPr/>
          <p:nvPr/>
        </p:nvSpPr>
        <p:spPr>
          <a:xfrm>
            <a:off x="381000" y="5791200"/>
            <a:ext cx="8614012" cy="820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19740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rmAutofit/>
          </a:bodyPr>
          <a:lstStyle/>
          <a:p>
            <a:pPr rtl="1"/>
            <a:r>
              <a:rPr lang="ar-SY" sz="4000" b="1" dirty="0">
                <a:latin typeface="Sakkal Majalla" pitchFamily="2" charset="-78"/>
                <a:cs typeface="Sakkal Majalla" pitchFamily="2" charset="-78"/>
              </a:rPr>
              <a:t>3. التو افر الحيوي </a:t>
            </a:r>
            <a:r>
              <a:rPr lang="en-US" sz="4000" b="1" dirty="0" smtClean="0">
                <a:latin typeface="Sakkal Majalla" pitchFamily="2" charset="-78"/>
                <a:cs typeface="Sakkal Majalla" pitchFamily="2" charset="-78"/>
              </a:rPr>
              <a:t>Bioavailability</a:t>
            </a:r>
            <a:endParaRPr lang="ru-RU" sz="4000" dirty="0">
              <a:cs typeface="Sakkal Majalla" pitchFamily="2" charset="-78"/>
            </a:endParaRPr>
          </a:p>
        </p:txBody>
      </p:sp>
      <p:sp>
        <p:nvSpPr>
          <p:cNvPr id="3" name="Объект 2"/>
          <p:cNvSpPr>
            <a:spLocks noGrp="1"/>
          </p:cNvSpPr>
          <p:nvPr>
            <p:ph idx="1"/>
          </p:nvPr>
        </p:nvSpPr>
        <p:spPr>
          <a:xfrm>
            <a:off x="533400" y="1524000"/>
            <a:ext cx="8229600" cy="4525963"/>
          </a:xfrm>
        </p:spPr>
        <p:txBody>
          <a:bodyPr>
            <a:normAutofit/>
          </a:bodyPr>
          <a:lstStyle/>
          <a:p>
            <a:pPr algn="r" rtl="1"/>
            <a:r>
              <a:rPr lang="ar-SY" sz="2400" dirty="0" smtClean="0">
                <a:latin typeface="Sakkal Majalla" pitchFamily="2" charset="-78"/>
                <a:cs typeface="Sakkal Majalla" pitchFamily="2" charset="-78"/>
              </a:rPr>
              <a:t>كمية </a:t>
            </a:r>
            <a:r>
              <a:rPr lang="ar-SY" sz="2400" dirty="0">
                <a:latin typeface="Sakkal Majalla" pitchFamily="2" charset="-78"/>
                <a:cs typeface="Sakkal Majalla" pitchFamily="2" charset="-78"/>
              </a:rPr>
              <a:t>المادة الفعّالة التي تصل إلى موقع </a:t>
            </a:r>
            <a:r>
              <a:rPr lang="ar-SY" sz="2400" dirty="0" smtClean="0">
                <a:latin typeface="Sakkal Majalla" pitchFamily="2" charset="-78"/>
                <a:cs typeface="Sakkal Majalla" pitchFamily="2" charset="-78"/>
              </a:rPr>
              <a:t>التأثير</a:t>
            </a:r>
            <a:r>
              <a:rPr lang="en-US" sz="2400" dirty="0" smtClean="0">
                <a:latin typeface="Sakkal Majalla" pitchFamily="2" charset="-78"/>
                <a:cs typeface="Sakkal Majalla" pitchFamily="2" charset="-78"/>
              </a:rPr>
              <a:t> </a:t>
            </a:r>
            <a:r>
              <a:rPr lang="ar-SY" sz="2400" dirty="0">
                <a:latin typeface="Sakkal Majalla" pitchFamily="2" charset="-78"/>
                <a:cs typeface="Sakkal Majalla" pitchFamily="2" charset="-78"/>
              </a:rPr>
              <a:t>والسرعة التي يصل </a:t>
            </a:r>
            <a:r>
              <a:rPr lang="ar-SY" sz="2400" dirty="0" smtClean="0">
                <a:latin typeface="Sakkal Majalla" pitchFamily="2" charset="-78"/>
                <a:cs typeface="Sakkal Majalla" pitchFamily="2" charset="-78"/>
              </a:rPr>
              <a:t>بها</a:t>
            </a:r>
            <a:endParaRPr lang="en-US" sz="2400" dirty="0" smtClean="0">
              <a:latin typeface="Sakkal Majalla" pitchFamily="2" charset="-78"/>
              <a:cs typeface="Sakkal Majalla" pitchFamily="2" charset="-78"/>
            </a:endParaRPr>
          </a:p>
          <a:p>
            <a:pPr algn="r" rtl="1"/>
            <a:r>
              <a:rPr lang="ar-SY" sz="2400" dirty="0" smtClean="0">
                <a:latin typeface="Sakkal Majalla" pitchFamily="2" charset="-78"/>
                <a:cs typeface="Sakkal Majalla" pitchFamily="2" charset="-78"/>
              </a:rPr>
              <a:t>لأن </a:t>
            </a:r>
            <a:r>
              <a:rPr lang="ar-SY" sz="2400" dirty="0">
                <a:latin typeface="Sakkal Majalla" pitchFamily="2" charset="-78"/>
                <a:cs typeface="Sakkal Majalla" pitchFamily="2" charset="-78"/>
              </a:rPr>
              <a:t>قياس تركيز الدواء في </a:t>
            </a:r>
            <a:r>
              <a:rPr lang="ar-SY" sz="2400" dirty="0" smtClean="0">
                <a:latin typeface="Sakkal Majalla" pitchFamily="2" charset="-78"/>
                <a:cs typeface="Sakkal Majalla" pitchFamily="2" charset="-78"/>
              </a:rPr>
              <a:t>موقع</a:t>
            </a:r>
            <a:r>
              <a:rPr lang="en-US" sz="2400" dirty="0" smtClean="0">
                <a:latin typeface="Sakkal Majalla" pitchFamily="2" charset="-78"/>
                <a:cs typeface="Sakkal Majalla" pitchFamily="2" charset="-78"/>
              </a:rPr>
              <a:t> </a:t>
            </a:r>
            <a:r>
              <a:rPr lang="ar-SY" sz="2400" dirty="0" smtClean="0">
                <a:latin typeface="Sakkal Majalla" pitchFamily="2" charset="-78"/>
                <a:cs typeface="Sakkal Majalla" pitchFamily="2" charset="-78"/>
              </a:rPr>
              <a:t>التأثير </a:t>
            </a:r>
            <a:r>
              <a:rPr lang="ar-SY" sz="2400" dirty="0">
                <a:latin typeface="Sakkal Majalla" pitchFamily="2" charset="-78"/>
                <a:cs typeface="Sakkal Majalla" pitchFamily="2" charset="-78"/>
              </a:rPr>
              <a:t>صعب </a:t>
            </a:r>
            <a:r>
              <a:rPr lang="ar-SY" sz="2400" dirty="0" smtClean="0">
                <a:latin typeface="Sakkal Majalla" pitchFamily="2" charset="-78"/>
                <a:cs typeface="Sakkal Majalla" pitchFamily="2" charset="-78"/>
              </a:rPr>
              <a:t>التحقيق</a:t>
            </a:r>
            <a:r>
              <a:rPr lang="en-US" sz="2400" dirty="0" smtClean="0">
                <a:latin typeface="Sakkal Majalla" pitchFamily="2" charset="-78"/>
                <a:cs typeface="Sakkal Majalla" pitchFamily="2" charset="-78"/>
              </a:rPr>
              <a:t> </a:t>
            </a:r>
            <a:r>
              <a:rPr lang="ar-SY" sz="2400" b="1" dirty="0" smtClean="0">
                <a:solidFill>
                  <a:srgbClr val="FF0000"/>
                </a:solidFill>
                <a:latin typeface="Sakkal Majalla" pitchFamily="2" charset="-78"/>
                <a:cs typeface="Sakkal Majalla" pitchFamily="2" charset="-78"/>
              </a:rPr>
              <a:t>↔</a:t>
            </a:r>
            <a:r>
              <a:rPr lang="ar-SY" sz="2400" dirty="0" smtClean="0">
                <a:latin typeface="Sakkal Majalla" pitchFamily="2" charset="-78"/>
                <a:cs typeface="Sakkal Majalla" pitchFamily="2" charset="-78"/>
              </a:rPr>
              <a:t> </a:t>
            </a:r>
            <a:r>
              <a:rPr lang="ar-SY" sz="2400" dirty="0">
                <a:latin typeface="Sakkal Majalla" pitchFamily="2" charset="-78"/>
                <a:cs typeface="Sakkal Majalla" pitchFamily="2" charset="-78"/>
              </a:rPr>
              <a:t>يعبر عن التوافر الحيوي بأنه كمية الدواء الذي تصل دون تعديل إلى الدوران </a:t>
            </a:r>
            <a:r>
              <a:rPr lang="ar-SY" sz="2400" dirty="0" err="1" smtClean="0">
                <a:latin typeface="Sakkal Majalla" pitchFamily="2" charset="-78"/>
                <a:cs typeface="Sakkal Majalla" pitchFamily="2" charset="-78"/>
              </a:rPr>
              <a:t>الجهازي</a:t>
            </a:r>
            <a:endParaRPr lang="ar-SY" sz="2400" dirty="0" smtClean="0">
              <a:latin typeface="Sakkal Majalla" pitchFamily="2" charset="-78"/>
              <a:cs typeface="Sakkal Majalla" pitchFamily="2" charset="-78"/>
            </a:endParaRPr>
          </a:p>
          <a:p>
            <a:pPr algn="r" rtl="1"/>
            <a:r>
              <a:rPr lang="ar-SY" sz="2400" dirty="0">
                <a:solidFill>
                  <a:srgbClr val="FF0000"/>
                </a:solidFill>
                <a:latin typeface="Sakkal Majalla" pitchFamily="2" charset="-78"/>
                <a:cs typeface="Sakkal Majalla" pitchFamily="2" charset="-78"/>
              </a:rPr>
              <a:t>التوافر الحيوي = الجرعة الموجودة بالدم / الجرعة </a:t>
            </a:r>
            <a:r>
              <a:rPr lang="ar-SY" sz="2400" dirty="0" err="1">
                <a:solidFill>
                  <a:srgbClr val="FF0000"/>
                </a:solidFill>
                <a:latin typeface="Sakkal Majalla" pitchFamily="2" charset="-78"/>
                <a:cs typeface="Sakkal Majalla" pitchFamily="2" charset="-78"/>
              </a:rPr>
              <a:t>البدئية</a:t>
            </a:r>
            <a:r>
              <a:rPr lang="ar-SY" sz="2400" dirty="0">
                <a:solidFill>
                  <a:srgbClr val="FF0000"/>
                </a:solidFill>
                <a:latin typeface="Sakkal Majalla" pitchFamily="2" charset="-78"/>
                <a:cs typeface="Sakkal Majalla" pitchFamily="2" charset="-78"/>
              </a:rPr>
              <a:t> المعطاة للمريض</a:t>
            </a:r>
            <a:r>
              <a:rPr lang="ar-SY" sz="2400" dirty="0" smtClean="0">
                <a:solidFill>
                  <a:srgbClr val="FF0000"/>
                </a:solidFill>
                <a:latin typeface="Sakkal Majalla" pitchFamily="2" charset="-78"/>
                <a:cs typeface="Sakkal Majalla" pitchFamily="2" charset="-78"/>
              </a:rPr>
              <a:t>.</a:t>
            </a:r>
            <a:endParaRPr lang="en-US" sz="2400" dirty="0" smtClean="0">
              <a:solidFill>
                <a:srgbClr val="FF0000"/>
              </a:solidFill>
              <a:latin typeface="Sakkal Majalla" pitchFamily="2" charset="-78"/>
              <a:cs typeface="Sakkal Majalla" pitchFamily="2" charset="-78"/>
            </a:endParaRPr>
          </a:p>
          <a:p>
            <a:pPr algn="r" rtl="1"/>
            <a:r>
              <a:rPr lang="ar-SY" sz="2400" dirty="0">
                <a:latin typeface="Sakkal Majalla" pitchFamily="2" charset="-78"/>
                <a:cs typeface="Sakkal Majalla" pitchFamily="2" charset="-78"/>
              </a:rPr>
              <a:t>بالحقن الوريدي يكون التوافر الحيوي 100 </a:t>
            </a:r>
            <a:r>
              <a:rPr lang="ar-SY" sz="2400" dirty="0" smtClean="0">
                <a:latin typeface="Sakkal Majalla" pitchFamily="2" charset="-78"/>
                <a:cs typeface="Sakkal Majalla" pitchFamily="2" charset="-78"/>
              </a:rPr>
              <a:t>%</a:t>
            </a:r>
            <a:endParaRPr lang="en-US" sz="2400" dirty="0" smtClean="0">
              <a:latin typeface="Sakkal Majalla" pitchFamily="2" charset="-78"/>
              <a:cs typeface="Sakkal Majalla" pitchFamily="2" charset="-78"/>
            </a:endParaRPr>
          </a:p>
          <a:p>
            <a:pPr algn="r" rtl="1"/>
            <a:r>
              <a:rPr lang="ar-SY" sz="2400" dirty="0" smtClean="0">
                <a:latin typeface="Sakkal Majalla" pitchFamily="2" charset="-78"/>
                <a:cs typeface="Sakkal Majalla" pitchFamily="2" charset="-78"/>
              </a:rPr>
              <a:t>ينقص </a:t>
            </a:r>
            <a:r>
              <a:rPr lang="ar-SY" sz="2400" dirty="0">
                <a:latin typeface="Sakkal Majalla" pitchFamily="2" charset="-78"/>
                <a:cs typeface="Sakkal Majalla" pitchFamily="2" charset="-78"/>
              </a:rPr>
              <a:t>التوافر الحيوي </a:t>
            </a:r>
            <a:r>
              <a:rPr lang="ar-SY" sz="2400" dirty="0" smtClean="0">
                <a:latin typeface="Sakkal Majalla" pitchFamily="2" charset="-78"/>
                <a:cs typeface="Sakkal Majalla" pitchFamily="2" charset="-78"/>
              </a:rPr>
              <a:t>عن</a:t>
            </a:r>
            <a:r>
              <a:rPr lang="en-US" sz="2400" dirty="0" smtClean="0">
                <a:latin typeface="Sakkal Majalla" pitchFamily="2" charset="-78"/>
                <a:cs typeface="Sakkal Majalla" pitchFamily="2" charset="-78"/>
              </a:rPr>
              <a:t> </a:t>
            </a:r>
            <a:r>
              <a:rPr lang="ar-SY" sz="2400" dirty="0">
                <a:latin typeface="Sakkal Majalla" pitchFamily="2" charset="-78"/>
                <a:cs typeface="Sakkal Majalla" pitchFamily="2" charset="-78"/>
              </a:rPr>
              <a:t>100 % </a:t>
            </a:r>
            <a:r>
              <a:rPr lang="ar-SY" sz="2400" dirty="0" smtClean="0">
                <a:latin typeface="Sakkal Majalla" pitchFamily="2" charset="-78"/>
                <a:cs typeface="Sakkal Majalla" pitchFamily="2" charset="-78"/>
              </a:rPr>
              <a:t>بسبب الامتصاص </a:t>
            </a:r>
            <a:r>
              <a:rPr lang="ar-SY" sz="2400" dirty="0">
                <a:latin typeface="Sakkal Majalla" pitchFamily="2" charset="-78"/>
                <a:cs typeface="Sakkal Majalla" pitchFamily="2" charset="-78"/>
              </a:rPr>
              <a:t>غير </a:t>
            </a:r>
            <a:r>
              <a:rPr lang="ar-SY" sz="2400" dirty="0" smtClean="0">
                <a:latin typeface="Sakkal Majalla" pitchFamily="2" charset="-78"/>
                <a:cs typeface="Sakkal Majalla" pitchFamily="2" charset="-78"/>
              </a:rPr>
              <a:t>كامل (تخرب بسبب حموضة المعدة أو الانزيمات الهاضمة , سوء امتصاص) أو بسبب المرور الكبدي أول.</a:t>
            </a:r>
          </a:p>
          <a:p>
            <a:pPr algn="r" rtl="1"/>
            <a:r>
              <a:rPr lang="ar-SY" sz="2400" dirty="0" smtClean="0">
                <a:latin typeface="Sakkal Majalla" pitchFamily="2" charset="-78"/>
                <a:cs typeface="Sakkal Majalla" pitchFamily="2" charset="-78"/>
              </a:rPr>
              <a:t>يفيد التوافر </a:t>
            </a:r>
            <a:r>
              <a:rPr lang="ar-SY" sz="2400" dirty="0">
                <a:latin typeface="Sakkal Majalla" pitchFamily="2" charset="-78"/>
                <a:cs typeface="Sakkal Majalla" pitchFamily="2" charset="-78"/>
              </a:rPr>
              <a:t>الحيوي لدواء معين في تحديد </a:t>
            </a:r>
            <a:r>
              <a:rPr lang="ar-SY" sz="2400" b="1" dirty="0">
                <a:latin typeface="Sakkal Majalla" pitchFamily="2" charset="-78"/>
                <a:cs typeface="Sakkal Majalla" pitchFamily="2" charset="-78"/>
              </a:rPr>
              <a:t>جرعة الدواء </a:t>
            </a:r>
            <a:r>
              <a:rPr lang="ar-SY" sz="2400" dirty="0">
                <a:latin typeface="Sakkal Majalla" pitchFamily="2" charset="-78"/>
                <a:cs typeface="Sakkal Majalla" pitchFamily="2" charset="-78"/>
              </a:rPr>
              <a:t>الذي سيعطى عن طريق الفم </a:t>
            </a:r>
            <a:r>
              <a:rPr lang="ar-SY" sz="2400" b="1" dirty="0" smtClean="0">
                <a:latin typeface="Sakkal Majalla" pitchFamily="2" charset="-78"/>
                <a:cs typeface="Sakkal Majalla" pitchFamily="2" charset="-78"/>
              </a:rPr>
              <a:t>والشكل الصيدلاني </a:t>
            </a:r>
            <a:r>
              <a:rPr lang="ar-SY" sz="2400" dirty="0" smtClean="0">
                <a:latin typeface="Sakkal Majalla" pitchFamily="2" charset="-78"/>
                <a:cs typeface="Sakkal Majalla" pitchFamily="2" charset="-78"/>
              </a:rPr>
              <a:t>المختار</a:t>
            </a:r>
            <a:r>
              <a:rPr lang="ar-SY" sz="2400" dirty="0">
                <a:latin typeface="Sakkal Majalla" pitchFamily="2" charset="-78"/>
                <a:cs typeface="Sakkal Majalla" pitchFamily="2" charset="-78"/>
              </a:rPr>
              <a:t>.</a:t>
            </a:r>
          </a:p>
          <a:p>
            <a:pPr algn="r" rtl="1"/>
            <a:endParaRPr lang="ru-RU" sz="2400" dirty="0">
              <a:cs typeface="Sakkal Majalla" pitchFamily="2" charset="-78"/>
            </a:endParaRPr>
          </a:p>
          <a:p>
            <a:pPr marL="0" indent="0" algn="r" rtl="1">
              <a:buNone/>
            </a:pPr>
            <a:endParaRPr lang="ru-RU" sz="2400" dirty="0">
              <a:cs typeface="Sakkal Majalla" pitchFamily="2" charset="-78"/>
            </a:endParaRPr>
          </a:p>
        </p:txBody>
      </p:sp>
    </p:spTree>
    <p:extLst>
      <p:ext uri="{BB962C8B-B14F-4D97-AF65-F5344CB8AC3E}">
        <p14:creationId xmlns:p14="http://schemas.microsoft.com/office/powerpoint/2010/main" val="389899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5238</TotalTime>
  <Words>1238</Words>
  <Application>Microsoft Office PowerPoint</Application>
  <PresentationFormat>Экран (4:3)</PresentationFormat>
  <Paragraphs>64</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إضافة الى محاضرة الحرائك الدوائية</vt:lpstr>
      <vt:lpstr>الامتصاص Absorption </vt:lpstr>
      <vt:lpstr>امتصاصية المواد</vt:lpstr>
      <vt:lpstr>2. العوامل المؤثرة في الامتصاص:</vt:lpstr>
      <vt:lpstr>تأين الدواء في الاوساط</vt:lpstr>
      <vt:lpstr>Презентация PowerPoint</vt:lpstr>
      <vt:lpstr>حموضة الجهاز الهضمي</vt:lpstr>
      <vt:lpstr>تحديد كمية الدواء التي ستتواجد على جانبي الغشاء:</vt:lpstr>
      <vt:lpstr>3. التو افر الحيوي Bioavailability</vt:lpstr>
      <vt:lpstr>العوامل المؤثرة على التو افر الحيوي:</vt:lpstr>
      <vt:lpstr>التو افر الحيوي المطلق Absolute Bioavailability</vt:lpstr>
      <vt:lpstr>التو افر الحيوي النسبي</vt:lpstr>
      <vt:lpstr>Презентация PowerPoint</vt:lpstr>
      <vt:lpstr>الدواء الامتياز والدواء الجنيس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الأدوية 1</dc:title>
  <dc:creator>Solaiman</dc:creator>
  <cp:lastModifiedBy>Solaiman</cp:lastModifiedBy>
  <cp:revision>577</cp:revision>
  <dcterms:created xsi:type="dcterms:W3CDTF">2022-09-02T07:17:46Z</dcterms:created>
  <dcterms:modified xsi:type="dcterms:W3CDTF">2022-11-15T20:29:49Z</dcterms:modified>
</cp:coreProperties>
</file>