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83" r:id="rId3"/>
    <p:sldId id="271" r:id="rId4"/>
    <p:sldId id="272" r:id="rId5"/>
    <p:sldId id="273" r:id="rId6"/>
    <p:sldId id="274" r:id="rId7"/>
    <p:sldId id="275" r:id="rId8"/>
    <p:sldId id="276" r:id="rId9"/>
    <p:sldId id="277" r:id="rId10"/>
    <p:sldId id="278" r:id="rId11"/>
    <p:sldId id="279" r:id="rId12"/>
    <p:sldId id="280" r:id="rId13"/>
    <p:sldId id="281"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88E6-A773-45F9-8AEB-FC2632CC3A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327FFF0-9C00-41B4-8C3A-64EECE0EC2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987AC1-5D95-4D5D-9E51-096B44C971E0}"/>
              </a:ext>
            </a:extLst>
          </p:cNvPr>
          <p:cNvSpPr>
            <a:spLocks noGrp="1"/>
          </p:cNvSpPr>
          <p:nvPr>
            <p:ph type="dt" sz="half" idx="10"/>
          </p:nvPr>
        </p:nvSpPr>
        <p:spPr/>
        <p:txBody>
          <a:bodyPr/>
          <a:lstStyle/>
          <a:p>
            <a:fld id="{271E3B4E-DE8B-43E5-B999-C28EB90F0DBA}" type="datetimeFigureOut">
              <a:rPr lang="en-GB" smtClean="0"/>
              <a:t>13/12/2022</a:t>
            </a:fld>
            <a:endParaRPr lang="en-GB"/>
          </a:p>
        </p:txBody>
      </p:sp>
      <p:sp>
        <p:nvSpPr>
          <p:cNvPr id="5" name="Footer Placeholder 4">
            <a:extLst>
              <a:ext uri="{FF2B5EF4-FFF2-40B4-BE49-F238E27FC236}">
                <a16:creationId xmlns:a16="http://schemas.microsoft.com/office/drawing/2014/main" id="{B5EFF4FE-F848-4694-93C2-E8122A4F4E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43B0DC-8BE8-47ED-90EE-7107AD46B0C2}"/>
              </a:ext>
            </a:extLst>
          </p:cNvPr>
          <p:cNvSpPr>
            <a:spLocks noGrp="1"/>
          </p:cNvSpPr>
          <p:nvPr>
            <p:ph type="sldNum" sz="quarter" idx="12"/>
          </p:nvPr>
        </p:nvSpPr>
        <p:spPr/>
        <p:txBody>
          <a:bodyPr/>
          <a:lstStyle/>
          <a:p>
            <a:fld id="{80D3E011-3D1E-4480-907D-18E699AF53EF}" type="slidenum">
              <a:rPr lang="en-GB" smtClean="0"/>
              <a:t>‹#›</a:t>
            </a:fld>
            <a:endParaRPr lang="en-GB"/>
          </a:p>
        </p:txBody>
      </p:sp>
    </p:spTree>
    <p:extLst>
      <p:ext uri="{BB962C8B-B14F-4D97-AF65-F5344CB8AC3E}">
        <p14:creationId xmlns:p14="http://schemas.microsoft.com/office/powerpoint/2010/main" val="1606908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4346-0C68-42B6-BBDB-B74BFDC2A3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ACDFCE-DA54-4BC1-B11E-1FC3A6875A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AD02DC-9B7F-41AA-B346-E01147BA34C6}"/>
              </a:ext>
            </a:extLst>
          </p:cNvPr>
          <p:cNvSpPr>
            <a:spLocks noGrp="1"/>
          </p:cNvSpPr>
          <p:nvPr>
            <p:ph type="dt" sz="half" idx="10"/>
          </p:nvPr>
        </p:nvSpPr>
        <p:spPr/>
        <p:txBody>
          <a:bodyPr/>
          <a:lstStyle/>
          <a:p>
            <a:fld id="{271E3B4E-DE8B-43E5-B999-C28EB90F0DBA}" type="datetimeFigureOut">
              <a:rPr lang="en-GB" smtClean="0"/>
              <a:t>13/12/2022</a:t>
            </a:fld>
            <a:endParaRPr lang="en-GB"/>
          </a:p>
        </p:txBody>
      </p:sp>
      <p:sp>
        <p:nvSpPr>
          <p:cNvPr id="5" name="Footer Placeholder 4">
            <a:extLst>
              <a:ext uri="{FF2B5EF4-FFF2-40B4-BE49-F238E27FC236}">
                <a16:creationId xmlns:a16="http://schemas.microsoft.com/office/drawing/2014/main" id="{50AE314B-5565-4695-BF2B-17C80FE289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64D94D-FAA3-46E0-9B3D-50885DC92405}"/>
              </a:ext>
            </a:extLst>
          </p:cNvPr>
          <p:cNvSpPr>
            <a:spLocks noGrp="1"/>
          </p:cNvSpPr>
          <p:nvPr>
            <p:ph type="sldNum" sz="quarter" idx="12"/>
          </p:nvPr>
        </p:nvSpPr>
        <p:spPr/>
        <p:txBody>
          <a:bodyPr/>
          <a:lstStyle/>
          <a:p>
            <a:fld id="{80D3E011-3D1E-4480-907D-18E699AF53EF}" type="slidenum">
              <a:rPr lang="en-GB" smtClean="0"/>
              <a:t>‹#›</a:t>
            </a:fld>
            <a:endParaRPr lang="en-GB"/>
          </a:p>
        </p:txBody>
      </p:sp>
    </p:spTree>
    <p:extLst>
      <p:ext uri="{BB962C8B-B14F-4D97-AF65-F5344CB8AC3E}">
        <p14:creationId xmlns:p14="http://schemas.microsoft.com/office/powerpoint/2010/main" val="416036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F92CC-6642-479D-83F2-83C2AFD671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C547B6-1210-4EFD-8CB8-10B6A19B53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272F8B-D887-4428-810B-735AA84D1ED1}"/>
              </a:ext>
            </a:extLst>
          </p:cNvPr>
          <p:cNvSpPr>
            <a:spLocks noGrp="1"/>
          </p:cNvSpPr>
          <p:nvPr>
            <p:ph type="dt" sz="half" idx="10"/>
          </p:nvPr>
        </p:nvSpPr>
        <p:spPr/>
        <p:txBody>
          <a:bodyPr/>
          <a:lstStyle/>
          <a:p>
            <a:fld id="{271E3B4E-DE8B-43E5-B999-C28EB90F0DBA}" type="datetimeFigureOut">
              <a:rPr lang="en-GB" smtClean="0"/>
              <a:t>13/12/2022</a:t>
            </a:fld>
            <a:endParaRPr lang="en-GB"/>
          </a:p>
        </p:txBody>
      </p:sp>
      <p:sp>
        <p:nvSpPr>
          <p:cNvPr id="5" name="Footer Placeholder 4">
            <a:extLst>
              <a:ext uri="{FF2B5EF4-FFF2-40B4-BE49-F238E27FC236}">
                <a16:creationId xmlns:a16="http://schemas.microsoft.com/office/drawing/2014/main" id="{E94197F6-8CD8-4D6D-8770-5230E95990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FA046D-0FA1-4E42-8303-8CBEDDD88F31}"/>
              </a:ext>
            </a:extLst>
          </p:cNvPr>
          <p:cNvSpPr>
            <a:spLocks noGrp="1"/>
          </p:cNvSpPr>
          <p:nvPr>
            <p:ph type="sldNum" sz="quarter" idx="12"/>
          </p:nvPr>
        </p:nvSpPr>
        <p:spPr/>
        <p:txBody>
          <a:bodyPr/>
          <a:lstStyle/>
          <a:p>
            <a:fld id="{80D3E011-3D1E-4480-907D-18E699AF53EF}" type="slidenum">
              <a:rPr lang="en-GB" smtClean="0"/>
              <a:t>‹#›</a:t>
            </a:fld>
            <a:endParaRPr lang="en-GB"/>
          </a:p>
        </p:txBody>
      </p:sp>
    </p:spTree>
    <p:extLst>
      <p:ext uri="{BB962C8B-B14F-4D97-AF65-F5344CB8AC3E}">
        <p14:creationId xmlns:p14="http://schemas.microsoft.com/office/powerpoint/2010/main" val="1027265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E525-D27D-4FC4-8E9A-48C459F4E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459B05-9A98-4163-9AD8-7448E9E4E7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D4C153-26C5-4FF8-8106-E0813E961197}"/>
              </a:ext>
            </a:extLst>
          </p:cNvPr>
          <p:cNvSpPr>
            <a:spLocks noGrp="1"/>
          </p:cNvSpPr>
          <p:nvPr>
            <p:ph type="dt" sz="half" idx="10"/>
          </p:nvPr>
        </p:nvSpPr>
        <p:spPr/>
        <p:txBody>
          <a:bodyPr/>
          <a:lstStyle/>
          <a:p>
            <a:fld id="{271E3B4E-DE8B-43E5-B999-C28EB90F0DBA}" type="datetimeFigureOut">
              <a:rPr lang="en-GB" smtClean="0"/>
              <a:t>13/12/2022</a:t>
            </a:fld>
            <a:endParaRPr lang="en-GB"/>
          </a:p>
        </p:txBody>
      </p:sp>
      <p:sp>
        <p:nvSpPr>
          <p:cNvPr id="5" name="Footer Placeholder 4">
            <a:extLst>
              <a:ext uri="{FF2B5EF4-FFF2-40B4-BE49-F238E27FC236}">
                <a16:creationId xmlns:a16="http://schemas.microsoft.com/office/drawing/2014/main" id="{5F33B28B-68DD-46B7-8A7C-74DC71215C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3EBC29-38DD-468B-882E-19C03AFA4718}"/>
              </a:ext>
            </a:extLst>
          </p:cNvPr>
          <p:cNvSpPr>
            <a:spLocks noGrp="1"/>
          </p:cNvSpPr>
          <p:nvPr>
            <p:ph type="sldNum" sz="quarter" idx="12"/>
          </p:nvPr>
        </p:nvSpPr>
        <p:spPr/>
        <p:txBody>
          <a:bodyPr/>
          <a:lstStyle/>
          <a:p>
            <a:fld id="{80D3E011-3D1E-4480-907D-18E699AF53EF}" type="slidenum">
              <a:rPr lang="en-GB" smtClean="0"/>
              <a:t>‹#›</a:t>
            </a:fld>
            <a:endParaRPr lang="en-GB"/>
          </a:p>
        </p:txBody>
      </p:sp>
    </p:spTree>
    <p:extLst>
      <p:ext uri="{BB962C8B-B14F-4D97-AF65-F5344CB8AC3E}">
        <p14:creationId xmlns:p14="http://schemas.microsoft.com/office/powerpoint/2010/main" val="204280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0FAFE-9E70-45A4-9025-B1717EA137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97E963B-49EA-47CA-8F84-089010BCA5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E3DFDD-4A60-42EC-BDED-516FFA165DD4}"/>
              </a:ext>
            </a:extLst>
          </p:cNvPr>
          <p:cNvSpPr>
            <a:spLocks noGrp="1"/>
          </p:cNvSpPr>
          <p:nvPr>
            <p:ph type="dt" sz="half" idx="10"/>
          </p:nvPr>
        </p:nvSpPr>
        <p:spPr/>
        <p:txBody>
          <a:bodyPr/>
          <a:lstStyle/>
          <a:p>
            <a:fld id="{271E3B4E-DE8B-43E5-B999-C28EB90F0DBA}" type="datetimeFigureOut">
              <a:rPr lang="en-GB" smtClean="0"/>
              <a:t>13/12/2022</a:t>
            </a:fld>
            <a:endParaRPr lang="en-GB"/>
          </a:p>
        </p:txBody>
      </p:sp>
      <p:sp>
        <p:nvSpPr>
          <p:cNvPr id="5" name="Footer Placeholder 4">
            <a:extLst>
              <a:ext uri="{FF2B5EF4-FFF2-40B4-BE49-F238E27FC236}">
                <a16:creationId xmlns:a16="http://schemas.microsoft.com/office/drawing/2014/main" id="{61FB977E-4E71-4E5D-B9E1-552D07C4AE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B45EFE-86CE-4DD7-B79B-7F61D2A42D2B}"/>
              </a:ext>
            </a:extLst>
          </p:cNvPr>
          <p:cNvSpPr>
            <a:spLocks noGrp="1"/>
          </p:cNvSpPr>
          <p:nvPr>
            <p:ph type="sldNum" sz="quarter" idx="12"/>
          </p:nvPr>
        </p:nvSpPr>
        <p:spPr/>
        <p:txBody>
          <a:bodyPr/>
          <a:lstStyle/>
          <a:p>
            <a:fld id="{80D3E011-3D1E-4480-907D-18E699AF53EF}" type="slidenum">
              <a:rPr lang="en-GB" smtClean="0"/>
              <a:t>‹#›</a:t>
            </a:fld>
            <a:endParaRPr lang="en-GB"/>
          </a:p>
        </p:txBody>
      </p:sp>
    </p:spTree>
    <p:extLst>
      <p:ext uri="{BB962C8B-B14F-4D97-AF65-F5344CB8AC3E}">
        <p14:creationId xmlns:p14="http://schemas.microsoft.com/office/powerpoint/2010/main" val="258551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AF5C1-43FE-4400-BF0B-3FC7EA316E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C96E4F-F826-4F23-8399-B1AD4B87B7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E68265-B8D2-4667-9878-1270AFA5D8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65C847-1B61-4668-ABF6-7D7721F88F21}"/>
              </a:ext>
            </a:extLst>
          </p:cNvPr>
          <p:cNvSpPr>
            <a:spLocks noGrp="1"/>
          </p:cNvSpPr>
          <p:nvPr>
            <p:ph type="dt" sz="half" idx="10"/>
          </p:nvPr>
        </p:nvSpPr>
        <p:spPr/>
        <p:txBody>
          <a:bodyPr/>
          <a:lstStyle/>
          <a:p>
            <a:fld id="{271E3B4E-DE8B-43E5-B999-C28EB90F0DBA}" type="datetimeFigureOut">
              <a:rPr lang="en-GB" smtClean="0"/>
              <a:t>13/12/2022</a:t>
            </a:fld>
            <a:endParaRPr lang="en-GB"/>
          </a:p>
        </p:txBody>
      </p:sp>
      <p:sp>
        <p:nvSpPr>
          <p:cNvPr id="6" name="Footer Placeholder 5">
            <a:extLst>
              <a:ext uri="{FF2B5EF4-FFF2-40B4-BE49-F238E27FC236}">
                <a16:creationId xmlns:a16="http://schemas.microsoft.com/office/drawing/2014/main" id="{8310AC38-3612-4F04-9B34-D7BB02E0FE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CFB097-F8CC-47ED-9E73-C23A22C908CA}"/>
              </a:ext>
            </a:extLst>
          </p:cNvPr>
          <p:cNvSpPr>
            <a:spLocks noGrp="1"/>
          </p:cNvSpPr>
          <p:nvPr>
            <p:ph type="sldNum" sz="quarter" idx="12"/>
          </p:nvPr>
        </p:nvSpPr>
        <p:spPr/>
        <p:txBody>
          <a:bodyPr/>
          <a:lstStyle/>
          <a:p>
            <a:fld id="{80D3E011-3D1E-4480-907D-18E699AF53EF}" type="slidenum">
              <a:rPr lang="en-GB" smtClean="0"/>
              <a:t>‹#›</a:t>
            </a:fld>
            <a:endParaRPr lang="en-GB"/>
          </a:p>
        </p:txBody>
      </p:sp>
    </p:spTree>
    <p:extLst>
      <p:ext uri="{BB962C8B-B14F-4D97-AF65-F5344CB8AC3E}">
        <p14:creationId xmlns:p14="http://schemas.microsoft.com/office/powerpoint/2010/main" val="316518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C9FF2-4EE8-48A2-B3BA-07E15F58216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176A57-FA10-4D81-8B76-77C1091283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71841-F781-4698-9811-2C43FE7A74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AB0984-58BC-4801-B968-4E05273736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6FCE2B-0090-463C-BEFF-35B5764585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694918-D2E3-4B6D-8490-CBD13EAB1F7C}"/>
              </a:ext>
            </a:extLst>
          </p:cNvPr>
          <p:cNvSpPr>
            <a:spLocks noGrp="1"/>
          </p:cNvSpPr>
          <p:nvPr>
            <p:ph type="dt" sz="half" idx="10"/>
          </p:nvPr>
        </p:nvSpPr>
        <p:spPr/>
        <p:txBody>
          <a:bodyPr/>
          <a:lstStyle/>
          <a:p>
            <a:fld id="{271E3B4E-DE8B-43E5-B999-C28EB90F0DBA}" type="datetimeFigureOut">
              <a:rPr lang="en-GB" smtClean="0"/>
              <a:t>13/12/2022</a:t>
            </a:fld>
            <a:endParaRPr lang="en-GB"/>
          </a:p>
        </p:txBody>
      </p:sp>
      <p:sp>
        <p:nvSpPr>
          <p:cNvPr id="8" name="Footer Placeholder 7">
            <a:extLst>
              <a:ext uri="{FF2B5EF4-FFF2-40B4-BE49-F238E27FC236}">
                <a16:creationId xmlns:a16="http://schemas.microsoft.com/office/drawing/2014/main" id="{B25ED06E-52BD-4DB0-96E3-307C5265358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2AB11D-D2AA-4A99-A410-03CE2CAA0FD6}"/>
              </a:ext>
            </a:extLst>
          </p:cNvPr>
          <p:cNvSpPr>
            <a:spLocks noGrp="1"/>
          </p:cNvSpPr>
          <p:nvPr>
            <p:ph type="sldNum" sz="quarter" idx="12"/>
          </p:nvPr>
        </p:nvSpPr>
        <p:spPr/>
        <p:txBody>
          <a:bodyPr/>
          <a:lstStyle/>
          <a:p>
            <a:fld id="{80D3E011-3D1E-4480-907D-18E699AF53EF}" type="slidenum">
              <a:rPr lang="en-GB" smtClean="0"/>
              <a:t>‹#›</a:t>
            </a:fld>
            <a:endParaRPr lang="en-GB"/>
          </a:p>
        </p:txBody>
      </p:sp>
    </p:spTree>
    <p:extLst>
      <p:ext uri="{BB962C8B-B14F-4D97-AF65-F5344CB8AC3E}">
        <p14:creationId xmlns:p14="http://schemas.microsoft.com/office/powerpoint/2010/main" val="400080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F98F-3D3D-4387-AC8D-41ABFEEC392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DBD171-C1D4-4CD1-BF55-F9470E667B8A}"/>
              </a:ext>
            </a:extLst>
          </p:cNvPr>
          <p:cNvSpPr>
            <a:spLocks noGrp="1"/>
          </p:cNvSpPr>
          <p:nvPr>
            <p:ph type="dt" sz="half" idx="10"/>
          </p:nvPr>
        </p:nvSpPr>
        <p:spPr/>
        <p:txBody>
          <a:bodyPr/>
          <a:lstStyle/>
          <a:p>
            <a:fld id="{271E3B4E-DE8B-43E5-B999-C28EB90F0DBA}" type="datetimeFigureOut">
              <a:rPr lang="en-GB" smtClean="0"/>
              <a:t>13/12/2022</a:t>
            </a:fld>
            <a:endParaRPr lang="en-GB"/>
          </a:p>
        </p:txBody>
      </p:sp>
      <p:sp>
        <p:nvSpPr>
          <p:cNvPr id="4" name="Footer Placeholder 3">
            <a:extLst>
              <a:ext uri="{FF2B5EF4-FFF2-40B4-BE49-F238E27FC236}">
                <a16:creationId xmlns:a16="http://schemas.microsoft.com/office/drawing/2014/main" id="{89A589E5-6127-4A1C-A33D-40DDAA07C3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ADA712-6EAE-4287-A375-A9B9D61984F7}"/>
              </a:ext>
            </a:extLst>
          </p:cNvPr>
          <p:cNvSpPr>
            <a:spLocks noGrp="1"/>
          </p:cNvSpPr>
          <p:nvPr>
            <p:ph type="sldNum" sz="quarter" idx="12"/>
          </p:nvPr>
        </p:nvSpPr>
        <p:spPr/>
        <p:txBody>
          <a:bodyPr/>
          <a:lstStyle/>
          <a:p>
            <a:fld id="{80D3E011-3D1E-4480-907D-18E699AF53EF}" type="slidenum">
              <a:rPr lang="en-GB" smtClean="0"/>
              <a:t>‹#›</a:t>
            </a:fld>
            <a:endParaRPr lang="en-GB"/>
          </a:p>
        </p:txBody>
      </p:sp>
    </p:spTree>
    <p:extLst>
      <p:ext uri="{BB962C8B-B14F-4D97-AF65-F5344CB8AC3E}">
        <p14:creationId xmlns:p14="http://schemas.microsoft.com/office/powerpoint/2010/main" val="4209980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32D285-B9A2-4B06-9AD8-E04FB1B74AD1}"/>
              </a:ext>
            </a:extLst>
          </p:cNvPr>
          <p:cNvSpPr>
            <a:spLocks noGrp="1"/>
          </p:cNvSpPr>
          <p:nvPr>
            <p:ph type="dt" sz="half" idx="10"/>
          </p:nvPr>
        </p:nvSpPr>
        <p:spPr/>
        <p:txBody>
          <a:bodyPr/>
          <a:lstStyle/>
          <a:p>
            <a:fld id="{271E3B4E-DE8B-43E5-B999-C28EB90F0DBA}" type="datetimeFigureOut">
              <a:rPr lang="en-GB" smtClean="0"/>
              <a:t>13/12/2022</a:t>
            </a:fld>
            <a:endParaRPr lang="en-GB"/>
          </a:p>
        </p:txBody>
      </p:sp>
      <p:sp>
        <p:nvSpPr>
          <p:cNvPr id="3" name="Footer Placeholder 2">
            <a:extLst>
              <a:ext uri="{FF2B5EF4-FFF2-40B4-BE49-F238E27FC236}">
                <a16:creationId xmlns:a16="http://schemas.microsoft.com/office/drawing/2014/main" id="{0AB725D2-1FA7-41F9-8486-2EFD6D45A09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C78F70C-EBE5-456C-9CF8-718C03D9B61C}"/>
              </a:ext>
            </a:extLst>
          </p:cNvPr>
          <p:cNvSpPr>
            <a:spLocks noGrp="1"/>
          </p:cNvSpPr>
          <p:nvPr>
            <p:ph type="sldNum" sz="quarter" idx="12"/>
          </p:nvPr>
        </p:nvSpPr>
        <p:spPr/>
        <p:txBody>
          <a:bodyPr/>
          <a:lstStyle/>
          <a:p>
            <a:fld id="{80D3E011-3D1E-4480-907D-18E699AF53EF}" type="slidenum">
              <a:rPr lang="en-GB" smtClean="0"/>
              <a:t>‹#›</a:t>
            </a:fld>
            <a:endParaRPr lang="en-GB"/>
          </a:p>
        </p:txBody>
      </p:sp>
    </p:spTree>
    <p:extLst>
      <p:ext uri="{BB962C8B-B14F-4D97-AF65-F5344CB8AC3E}">
        <p14:creationId xmlns:p14="http://schemas.microsoft.com/office/powerpoint/2010/main" val="410668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3683-5377-42B5-88F9-99EA34A272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127E75-1C61-45AA-BE52-E793D6B5CE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C22616-652B-4BE9-841A-475BC5C42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2EE7D4-37D8-4275-BC5F-DAAA5E52444B}"/>
              </a:ext>
            </a:extLst>
          </p:cNvPr>
          <p:cNvSpPr>
            <a:spLocks noGrp="1"/>
          </p:cNvSpPr>
          <p:nvPr>
            <p:ph type="dt" sz="half" idx="10"/>
          </p:nvPr>
        </p:nvSpPr>
        <p:spPr/>
        <p:txBody>
          <a:bodyPr/>
          <a:lstStyle/>
          <a:p>
            <a:fld id="{271E3B4E-DE8B-43E5-B999-C28EB90F0DBA}" type="datetimeFigureOut">
              <a:rPr lang="en-GB" smtClean="0"/>
              <a:t>13/12/2022</a:t>
            </a:fld>
            <a:endParaRPr lang="en-GB"/>
          </a:p>
        </p:txBody>
      </p:sp>
      <p:sp>
        <p:nvSpPr>
          <p:cNvPr id="6" name="Footer Placeholder 5">
            <a:extLst>
              <a:ext uri="{FF2B5EF4-FFF2-40B4-BE49-F238E27FC236}">
                <a16:creationId xmlns:a16="http://schemas.microsoft.com/office/drawing/2014/main" id="{A97D9005-52A5-41AA-AA77-D54771899B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3C4FE9-C7DC-45C9-9F15-A41AACADD795}"/>
              </a:ext>
            </a:extLst>
          </p:cNvPr>
          <p:cNvSpPr>
            <a:spLocks noGrp="1"/>
          </p:cNvSpPr>
          <p:nvPr>
            <p:ph type="sldNum" sz="quarter" idx="12"/>
          </p:nvPr>
        </p:nvSpPr>
        <p:spPr/>
        <p:txBody>
          <a:bodyPr/>
          <a:lstStyle/>
          <a:p>
            <a:fld id="{80D3E011-3D1E-4480-907D-18E699AF53EF}" type="slidenum">
              <a:rPr lang="en-GB" smtClean="0"/>
              <a:t>‹#›</a:t>
            </a:fld>
            <a:endParaRPr lang="en-GB"/>
          </a:p>
        </p:txBody>
      </p:sp>
    </p:spTree>
    <p:extLst>
      <p:ext uri="{BB962C8B-B14F-4D97-AF65-F5344CB8AC3E}">
        <p14:creationId xmlns:p14="http://schemas.microsoft.com/office/powerpoint/2010/main" val="128399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EFCB6-8A2A-46E3-ADA7-5A117A8C73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9CE9B3-536F-4A06-9F26-90D6D34212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9B341CD-006D-4131-8700-5BB6651DD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C8CCB9-A488-4CDA-8A13-4377DCFB1197}"/>
              </a:ext>
            </a:extLst>
          </p:cNvPr>
          <p:cNvSpPr>
            <a:spLocks noGrp="1"/>
          </p:cNvSpPr>
          <p:nvPr>
            <p:ph type="dt" sz="half" idx="10"/>
          </p:nvPr>
        </p:nvSpPr>
        <p:spPr/>
        <p:txBody>
          <a:bodyPr/>
          <a:lstStyle/>
          <a:p>
            <a:fld id="{271E3B4E-DE8B-43E5-B999-C28EB90F0DBA}" type="datetimeFigureOut">
              <a:rPr lang="en-GB" smtClean="0"/>
              <a:t>13/12/2022</a:t>
            </a:fld>
            <a:endParaRPr lang="en-GB"/>
          </a:p>
        </p:txBody>
      </p:sp>
      <p:sp>
        <p:nvSpPr>
          <p:cNvPr id="6" name="Footer Placeholder 5">
            <a:extLst>
              <a:ext uri="{FF2B5EF4-FFF2-40B4-BE49-F238E27FC236}">
                <a16:creationId xmlns:a16="http://schemas.microsoft.com/office/drawing/2014/main" id="{414CE4E1-EF6E-4970-80EE-924AC169FD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8111A3-2549-4E6C-8540-33E1C1BD40F5}"/>
              </a:ext>
            </a:extLst>
          </p:cNvPr>
          <p:cNvSpPr>
            <a:spLocks noGrp="1"/>
          </p:cNvSpPr>
          <p:nvPr>
            <p:ph type="sldNum" sz="quarter" idx="12"/>
          </p:nvPr>
        </p:nvSpPr>
        <p:spPr/>
        <p:txBody>
          <a:bodyPr/>
          <a:lstStyle/>
          <a:p>
            <a:fld id="{80D3E011-3D1E-4480-907D-18E699AF53EF}" type="slidenum">
              <a:rPr lang="en-GB" smtClean="0"/>
              <a:t>‹#›</a:t>
            </a:fld>
            <a:endParaRPr lang="en-GB"/>
          </a:p>
        </p:txBody>
      </p:sp>
    </p:spTree>
    <p:extLst>
      <p:ext uri="{BB962C8B-B14F-4D97-AF65-F5344CB8AC3E}">
        <p14:creationId xmlns:p14="http://schemas.microsoft.com/office/powerpoint/2010/main" val="1940013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1000"/>
            <a:lum/>
          </a:blip>
          <a:srcRect/>
          <a:stretch>
            <a:fillRect t="-57000" b="-5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EBA677-03E6-4A3E-8C84-1D7563839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A4AD58-76FF-4620-ADA7-CA74F18207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EC9A2C-97DE-49AB-B092-E9544DD112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E3B4E-DE8B-43E5-B999-C28EB90F0DBA}" type="datetimeFigureOut">
              <a:rPr lang="en-GB" smtClean="0"/>
              <a:t>13/12/2022</a:t>
            </a:fld>
            <a:endParaRPr lang="en-GB"/>
          </a:p>
        </p:txBody>
      </p:sp>
      <p:sp>
        <p:nvSpPr>
          <p:cNvPr id="5" name="Footer Placeholder 4">
            <a:extLst>
              <a:ext uri="{FF2B5EF4-FFF2-40B4-BE49-F238E27FC236}">
                <a16:creationId xmlns:a16="http://schemas.microsoft.com/office/drawing/2014/main" id="{E082F432-D518-4F50-AB19-A921599EA0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0EB746-9011-40D5-9E85-4A9F4CADF8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3E011-3D1E-4480-907D-18E699AF53EF}" type="slidenum">
              <a:rPr lang="en-GB" smtClean="0"/>
              <a:t>‹#›</a:t>
            </a:fld>
            <a:endParaRPr lang="en-GB"/>
          </a:p>
        </p:txBody>
      </p:sp>
    </p:spTree>
    <p:extLst>
      <p:ext uri="{BB962C8B-B14F-4D97-AF65-F5344CB8AC3E}">
        <p14:creationId xmlns:p14="http://schemas.microsoft.com/office/powerpoint/2010/main" val="740082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1D361-6216-4D39-A8E7-953C6EC4FC48}"/>
              </a:ext>
            </a:extLst>
          </p:cNvPr>
          <p:cNvSpPr>
            <a:spLocks noGrp="1"/>
          </p:cNvSpPr>
          <p:nvPr>
            <p:ph type="title"/>
          </p:nvPr>
        </p:nvSpPr>
        <p:spPr/>
        <p:txBody>
          <a:bodyPr>
            <a:normAutofit fontScale="90000"/>
          </a:bodyPr>
          <a:lstStyle/>
          <a:p>
            <a:br>
              <a:rPr lang="en-GB" b="0" i="0" dirty="0">
                <a:solidFill>
                  <a:srgbClr val="000000"/>
                </a:solidFill>
                <a:effectLst/>
                <a:latin typeface="Merriweather" panose="00000500000000000000" pitchFamily="2" charset="0"/>
              </a:rPr>
            </a:br>
            <a:br>
              <a:rPr lang="en-GB" b="0" i="0" dirty="0">
                <a:solidFill>
                  <a:srgbClr val="000000"/>
                </a:solidFill>
                <a:effectLst/>
                <a:latin typeface="Merriweather" panose="00000500000000000000" pitchFamily="2" charset="0"/>
              </a:rPr>
            </a:br>
            <a:endParaRPr lang="en-GB" dirty="0"/>
          </a:p>
        </p:txBody>
      </p:sp>
      <p:sp>
        <p:nvSpPr>
          <p:cNvPr id="3" name="Content Placeholder 2">
            <a:extLst>
              <a:ext uri="{FF2B5EF4-FFF2-40B4-BE49-F238E27FC236}">
                <a16:creationId xmlns:a16="http://schemas.microsoft.com/office/drawing/2014/main" id="{52961302-67E2-46BC-BFE7-516EBE10A017}"/>
              </a:ext>
            </a:extLst>
          </p:cNvPr>
          <p:cNvSpPr>
            <a:spLocks noGrp="1"/>
          </p:cNvSpPr>
          <p:nvPr>
            <p:ph idx="1"/>
          </p:nvPr>
        </p:nvSpPr>
        <p:spPr>
          <a:xfrm>
            <a:off x="435935" y="1825625"/>
            <a:ext cx="10917865" cy="4667250"/>
          </a:xfrm>
        </p:spPr>
        <p:txBody>
          <a:bodyPr>
            <a:normAutofit/>
          </a:bodyPr>
          <a:lstStyle/>
          <a:p>
            <a:pPr marL="0" indent="0" algn="ctr">
              <a:buNone/>
            </a:pPr>
            <a:endParaRPr lang="en-GB" sz="6600" dirty="0">
              <a:solidFill>
                <a:srgbClr val="000000"/>
              </a:solidFill>
              <a:latin typeface="Merriweather" panose="00000500000000000000" pitchFamily="2" charset="0"/>
            </a:endParaRPr>
          </a:p>
          <a:p>
            <a:pPr marL="0" indent="0" algn="ctr">
              <a:buNone/>
            </a:pPr>
            <a:endParaRPr lang="en-GB" sz="6600" dirty="0">
              <a:solidFill>
                <a:srgbClr val="000000"/>
              </a:solidFill>
              <a:latin typeface="Merriweather" panose="00000500000000000000" pitchFamily="2" charset="0"/>
            </a:endParaRPr>
          </a:p>
          <a:p>
            <a:pPr marL="0" indent="0" algn="ctr">
              <a:buNone/>
            </a:pPr>
            <a:r>
              <a:rPr lang="en-GB" sz="6600" dirty="0">
                <a:solidFill>
                  <a:srgbClr val="000000"/>
                </a:solidFill>
                <a:latin typeface="Merriweather" panose="00000500000000000000" pitchFamily="2" charset="0"/>
              </a:rPr>
              <a:t>Down Syndrome</a:t>
            </a:r>
            <a:endParaRPr lang="en-GB" sz="6600" dirty="0"/>
          </a:p>
        </p:txBody>
      </p:sp>
    </p:spTree>
    <p:extLst>
      <p:ext uri="{BB962C8B-B14F-4D97-AF65-F5344CB8AC3E}">
        <p14:creationId xmlns:p14="http://schemas.microsoft.com/office/powerpoint/2010/main" val="328875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23313-F28A-448B-B48E-C998BCD1FF18}"/>
              </a:ext>
            </a:extLst>
          </p:cNvPr>
          <p:cNvSpPr>
            <a:spLocks noGrp="1"/>
          </p:cNvSpPr>
          <p:nvPr>
            <p:ph type="title"/>
          </p:nvPr>
        </p:nvSpPr>
        <p:spPr/>
        <p:txBody>
          <a:bodyPr/>
          <a:lstStyle/>
          <a:p>
            <a:r>
              <a:rPr lang="en-GB" dirty="0">
                <a:solidFill>
                  <a:srgbClr val="000000"/>
                </a:solidFill>
                <a:latin typeface="Times New Roman" panose="02020603050405020304" pitchFamily="18" charset="0"/>
                <a:cs typeface="Times New Roman" panose="02020603050405020304" pitchFamily="18" charset="0"/>
              </a:rPr>
              <a:t>Diagnostic Tests</a:t>
            </a:r>
            <a:br>
              <a:rPr lang="en-GB" dirty="0">
                <a:solidFill>
                  <a:srgbClr val="000000"/>
                </a:solidFill>
                <a:latin typeface="Times New Roman" panose="02020603050405020304" pitchFamily="18"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A1C25A0D-8D84-48AF-AA69-ECA58B24FD06}"/>
              </a:ext>
            </a:extLst>
          </p:cNvPr>
          <p:cNvSpPr>
            <a:spLocks noGrp="1"/>
          </p:cNvSpPr>
          <p:nvPr>
            <p:ph idx="1"/>
          </p:nvPr>
        </p:nvSpPr>
        <p:spPr>
          <a:xfrm>
            <a:off x="510363" y="1825625"/>
            <a:ext cx="11334307" cy="4351338"/>
          </a:xfrm>
        </p:spPr>
        <p:txBody>
          <a:bodyPr>
            <a:normAutofit/>
          </a:bodyPr>
          <a:lstStyle/>
          <a:p>
            <a:pPr algn="l"/>
            <a:r>
              <a:rPr lang="en-GB" b="0" i="0" dirty="0">
                <a:solidFill>
                  <a:srgbClr val="000000"/>
                </a:solidFill>
                <a:effectLst/>
                <a:latin typeface="Times New Roman" panose="02020603050405020304" pitchFamily="18" charset="0"/>
                <a:cs typeface="Times New Roman" panose="02020603050405020304" pitchFamily="18" charset="0"/>
              </a:rPr>
              <a:t>Diagnostic tests are usually performed after a positive screening test in order to confirm a Down syndrome diagnosis. Types of diagnostic tests include:</a:t>
            </a:r>
          </a:p>
          <a:p>
            <a:pPr algn="l">
              <a:buFont typeface="Arial" panose="020B0604020202020204" pitchFamily="34" charset="0"/>
              <a:buChar char="•"/>
            </a:pPr>
            <a:r>
              <a:rPr lang="en-GB" b="0" i="0" dirty="0">
                <a:solidFill>
                  <a:srgbClr val="000000"/>
                </a:solidFill>
                <a:effectLst/>
                <a:latin typeface="Times New Roman" panose="02020603050405020304" pitchFamily="18" charset="0"/>
                <a:cs typeface="Times New Roman" panose="02020603050405020304" pitchFamily="18" charset="0"/>
              </a:rPr>
              <a:t>Chorionic villus sampling (CVS)—examines material from the placenta</a:t>
            </a:r>
          </a:p>
          <a:p>
            <a:pPr algn="l">
              <a:buFont typeface="Arial" panose="020B0604020202020204" pitchFamily="34" charset="0"/>
              <a:buChar char="•"/>
            </a:pPr>
            <a:r>
              <a:rPr lang="en-GB" b="0" i="0" dirty="0">
                <a:solidFill>
                  <a:srgbClr val="000000"/>
                </a:solidFill>
                <a:effectLst/>
                <a:latin typeface="Times New Roman" panose="02020603050405020304" pitchFamily="18" charset="0"/>
                <a:cs typeface="Times New Roman" panose="02020603050405020304" pitchFamily="18" charset="0"/>
              </a:rPr>
              <a:t>Amniocentesis—examines the amniotic fluid (the fluid from the sac surrounding the baby)</a:t>
            </a:r>
          </a:p>
          <a:p>
            <a:pPr algn="l">
              <a:buFont typeface="Arial" panose="020B0604020202020204" pitchFamily="34" charset="0"/>
              <a:buChar char="•"/>
            </a:pPr>
            <a:r>
              <a:rPr lang="en-GB" b="0" i="0" dirty="0">
                <a:solidFill>
                  <a:srgbClr val="000000"/>
                </a:solidFill>
                <a:effectLst/>
                <a:latin typeface="Times New Roman" panose="02020603050405020304" pitchFamily="18" charset="0"/>
                <a:cs typeface="Times New Roman" panose="02020603050405020304" pitchFamily="18" charset="0"/>
              </a:rPr>
              <a:t>Percutaneous umbilical blood sampling (PUBS)—examines blood from the umbilical cord</a:t>
            </a:r>
          </a:p>
          <a:p>
            <a:pPr algn="l"/>
            <a:r>
              <a:rPr lang="en-GB" b="0" i="0" dirty="0">
                <a:solidFill>
                  <a:srgbClr val="000000"/>
                </a:solidFill>
                <a:effectLst/>
                <a:latin typeface="Times New Roman" panose="02020603050405020304" pitchFamily="18" charset="0"/>
                <a:cs typeface="Times New Roman" panose="02020603050405020304" pitchFamily="18" charset="0"/>
              </a:rPr>
              <a:t>These tests look for changes in the chromosomes that would indicate a Down syndrome diagnosis.</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65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81891-DD23-4482-B5E0-45180B6F154E}"/>
              </a:ext>
            </a:extLst>
          </p:cNvPr>
          <p:cNvSpPr>
            <a:spLocks noGrp="1"/>
          </p:cNvSpPr>
          <p:nvPr>
            <p:ph type="title"/>
          </p:nvPr>
        </p:nvSpPr>
        <p:spPr/>
        <p:txBody>
          <a:bodyPr/>
          <a:lstStyle/>
          <a:p>
            <a:r>
              <a:rPr lang="en-GB" dirty="0">
                <a:solidFill>
                  <a:srgbClr val="000000"/>
                </a:solidFill>
                <a:latin typeface="Times New Roman" panose="02020603050405020304" pitchFamily="18" charset="0"/>
                <a:cs typeface="Times New Roman" panose="02020603050405020304" pitchFamily="18" charset="0"/>
              </a:rPr>
              <a:t>Other Health Problems</a:t>
            </a:r>
            <a:br>
              <a:rPr lang="en-GB" dirty="0">
                <a:solidFill>
                  <a:srgbClr val="000000"/>
                </a:solidFill>
                <a:latin typeface="Times New Roman" panose="02020603050405020304" pitchFamily="18"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DC1988D2-2A76-45FE-89A5-B46D8C74AD1F}"/>
              </a:ext>
            </a:extLst>
          </p:cNvPr>
          <p:cNvSpPr>
            <a:spLocks noGrp="1"/>
          </p:cNvSpPr>
          <p:nvPr>
            <p:ph idx="1"/>
          </p:nvPr>
        </p:nvSpPr>
        <p:spPr>
          <a:xfrm>
            <a:off x="499729" y="1825625"/>
            <a:ext cx="11398103" cy="4667250"/>
          </a:xfrm>
        </p:spPr>
        <p:txBody>
          <a:bodyPr>
            <a:normAutofit fontScale="92500" lnSpcReduction="10000"/>
          </a:bodyPr>
          <a:lstStyle/>
          <a:p>
            <a:pPr algn="l"/>
            <a:r>
              <a:rPr lang="en-GB" b="0" i="0" dirty="0">
                <a:solidFill>
                  <a:srgbClr val="000000"/>
                </a:solidFill>
                <a:effectLst/>
                <a:latin typeface="Times New Roman" panose="02020603050405020304" pitchFamily="18" charset="0"/>
                <a:cs typeface="Times New Roman" panose="02020603050405020304" pitchFamily="18" charset="0"/>
              </a:rPr>
              <a:t>Many people with Down syndrome have the common facial features and no other major birth defects. However, some people with Down syndrome might have one or more major birth defects or other medical problems. Some of the more common health problems among children with Down syndrome are listed below.</a:t>
            </a:r>
          </a:p>
          <a:p>
            <a:pPr algn="l">
              <a:buFont typeface="Arial" panose="020B0604020202020204" pitchFamily="34" charset="0"/>
              <a:buChar char="•"/>
            </a:pPr>
            <a:r>
              <a:rPr lang="en-GB" b="0" i="0" dirty="0">
                <a:solidFill>
                  <a:srgbClr val="000000"/>
                </a:solidFill>
                <a:effectLst/>
                <a:latin typeface="Times New Roman" panose="02020603050405020304" pitchFamily="18" charset="0"/>
                <a:cs typeface="Times New Roman" panose="02020603050405020304" pitchFamily="18" charset="0"/>
              </a:rPr>
              <a:t>Hearing loss</a:t>
            </a:r>
          </a:p>
          <a:p>
            <a:pPr algn="l">
              <a:buFont typeface="Arial" panose="020B0604020202020204" pitchFamily="34" charset="0"/>
              <a:buChar char="•"/>
            </a:pPr>
            <a:r>
              <a:rPr lang="en-GB" b="0" i="0" dirty="0">
                <a:solidFill>
                  <a:srgbClr val="000000"/>
                </a:solidFill>
                <a:effectLst/>
                <a:latin typeface="Times New Roman" panose="02020603050405020304" pitchFamily="18" charset="0"/>
                <a:cs typeface="Times New Roman" panose="02020603050405020304" pitchFamily="18" charset="0"/>
              </a:rPr>
              <a:t>Obstructive sleep apnea, which is a condition where the person’s breathing temporarily stops while asleep</a:t>
            </a:r>
          </a:p>
          <a:p>
            <a:pPr algn="l">
              <a:buFont typeface="Arial" panose="020B0604020202020204" pitchFamily="34" charset="0"/>
              <a:buChar char="•"/>
            </a:pPr>
            <a:r>
              <a:rPr lang="en-GB" b="0" i="0" dirty="0">
                <a:solidFill>
                  <a:srgbClr val="000000"/>
                </a:solidFill>
                <a:effectLst/>
                <a:latin typeface="Times New Roman" panose="02020603050405020304" pitchFamily="18" charset="0"/>
                <a:cs typeface="Times New Roman" panose="02020603050405020304" pitchFamily="18" charset="0"/>
              </a:rPr>
              <a:t>Ear infections</a:t>
            </a:r>
          </a:p>
          <a:p>
            <a:pPr algn="l">
              <a:buFont typeface="Arial" panose="020B0604020202020204" pitchFamily="34" charset="0"/>
              <a:buChar char="•"/>
            </a:pPr>
            <a:r>
              <a:rPr lang="en-GB" b="0" i="0" dirty="0">
                <a:solidFill>
                  <a:srgbClr val="000000"/>
                </a:solidFill>
                <a:effectLst/>
                <a:latin typeface="Times New Roman" panose="02020603050405020304" pitchFamily="18" charset="0"/>
                <a:cs typeface="Times New Roman" panose="02020603050405020304" pitchFamily="18" charset="0"/>
              </a:rPr>
              <a:t>Eye diseases</a:t>
            </a:r>
          </a:p>
          <a:p>
            <a:pPr algn="l">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Heart defects</a:t>
            </a:r>
            <a:r>
              <a:rPr lang="en-GB" b="0" i="0" dirty="0">
                <a:effectLst/>
                <a:latin typeface="Times New Roman" panose="02020603050405020304" pitchFamily="18" charset="0"/>
                <a:cs typeface="Times New Roman" panose="02020603050405020304" pitchFamily="18" charset="0"/>
              </a:rPr>
              <a:t> </a:t>
            </a:r>
            <a:r>
              <a:rPr lang="en-GB" b="0" i="0" dirty="0">
                <a:solidFill>
                  <a:srgbClr val="000000"/>
                </a:solidFill>
                <a:effectLst/>
                <a:latin typeface="Times New Roman" panose="02020603050405020304" pitchFamily="18" charset="0"/>
                <a:cs typeface="Times New Roman" panose="02020603050405020304" pitchFamily="18" charset="0"/>
              </a:rPr>
              <a:t>present at birth</a:t>
            </a:r>
          </a:p>
          <a:p>
            <a:pPr algn="l"/>
            <a:r>
              <a:rPr lang="en-GB" b="0" i="0" dirty="0">
                <a:solidFill>
                  <a:srgbClr val="000000"/>
                </a:solidFill>
                <a:effectLst/>
                <a:latin typeface="Times New Roman" panose="02020603050405020304" pitchFamily="18" charset="0"/>
                <a:cs typeface="Times New Roman" panose="02020603050405020304" pitchFamily="18" charset="0"/>
              </a:rPr>
              <a:t>Health care providers routinely monitor children with Down syndrome for these conditions.</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566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BAB1D-5A2C-481E-8749-35DF9A7BBC8E}"/>
              </a:ext>
            </a:extLst>
          </p:cNvPr>
          <p:cNvSpPr>
            <a:spLocks noGrp="1"/>
          </p:cNvSpPr>
          <p:nvPr>
            <p:ph type="title"/>
          </p:nvPr>
        </p:nvSpPr>
        <p:spPr/>
        <p:txBody>
          <a:bodyPr/>
          <a:lstStyle/>
          <a:p>
            <a:r>
              <a:rPr lang="en-GB" dirty="0">
                <a:solidFill>
                  <a:srgbClr val="000000"/>
                </a:solidFill>
                <a:latin typeface="Times New Roman" panose="02020603050405020304" pitchFamily="18" charset="0"/>
                <a:cs typeface="Times New Roman" panose="02020603050405020304" pitchFamily="18" charset="0"/>
              </a:rPr>
              <a:t>Treatments</a:t>
            </a:r>
            <a:br>
              <a:rPr lang="en-GB" dirty="0">
                <a:solidFill>
                  <a:srgbClr val="000000"/>
                </a:solidFill>
                <a:latin typeface="Times New Roman" panose="02020603050405020304" pitchFamily="18"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F08187DB-0529-4879-B4C0-92A90C3EF85A}"/>
              </a:ext>
            </a:extLst>
          </p:cNvPr>
          <p:cNvSpPr>
            <a:spLocks noGrp="1"/>
          </p:cNvSpPr>
          <p:nvPr>
            <p:ph idx="1"/>
          </p:nvPr>
        </p:nvSpPr>
        <p:spPr>
          <a:xfrm>
            <a:off x="606056" y="1424762"/>
            <a:ext cx="11174818" cy="5241851"/>
          </a:xfrm>
        </p:spPr>
        <p:txBody>
          <a:bodyPr>
            <a:normAutofit/>
          </a:bodyPr>
          <a:lstStyle/>
          <a:p>
            <a:pPr algn="l"/>
            <a:r>
              <a:rPr lang="en-GB" sz="3600" b="0" i="0" dirty="0">
                <a:solidFill>
                  <a:srgbClr val="000000"/>
                </a:solidFill>
                <a:effectLst/>
                <a:latin typeface="Times New Roman" panose="02020603050405020304" pitchFamily="18" charset="0"/>
                <a:cs typeface="Times New Roman" panose="02020603050405020304" pitchFamily="18" charset="0"/>
              </a:rPr>
              <a:t>Down syndrome is a lifelong condition. Services early in life will often help babies and children with Down syndrome to improve their physical and intellectual abilities. Most of these services focus on helping children with Down syndrome develop to their full potential. These services include speech, occupational, and physical therapy, and they are typically offered through early intervention programs in each state. Children with Down syndrome may also need extra help or attention in school, although many children are included in regular classes.</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947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52C03BE-CC9C-4DA8-BBBC-41882CA2EF91}"/>
              </a:ext>
            </a:extLst>
          </p:cNvPr>
          <p:cNvPicPr>
            <a:picLocks noGrp="1" noChangeAspect="1"/>
          </p:cNvPicPr>
          <p:nvPr>
            <p:ph idx="1"/>
          </p:nvPr>
        </p:nvPicPr>
        <p:blipFill>
          <a:blip r:embed="rId2"/>
          <a:stretch>
            <a:fillRect/>
          </a:stretch>
        </p:blipFill>
        <p:spPr>
          <a:xfrm>
            <a:off x="850606" y="754912"/>
            <a:ext cx="10313580" cy="5422051"/>
          </a:xfrm>
          <a:prstGeom prst="rect">
            <a:avLst/>
          </a:prstGeom>
        </p:spPr>
      </p:pic>
    </p:spTree>
    <p:extLst>
      <p:ext uri="{BB962C8B-B14F-4D97-AF65-F5344CB8AC3E}">
        <p14:creationId xmlns:p14="http://schemas.microsoft.com/office/powerpoint/2010/main" val="80362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572F3-1123-416B-AAF9-9FCD7A888FB2}"/>
              </a:ext>
            </a:extLst>
          </p:cNvPr>
          <p:cNvSpPr>
            <a:spLocks noGrp="1"/>
          </p:cNvSpPr>
          <p:nvPr>
            <p:ph type="title"/>
          </p:nvPr>
        </p:nvSpPr>
        <p:spPr/>
        <p:txBody>
          <a:bodyPr/>
          <a:lstStyle/>
          <a:p>
            <a:r>
              <a:rPr lang="en-GB" dirty="0">
                <a:solidFill>
                  <a:srgbClr val="000000"/>
                </a:solidFill>
                <a:latin typeface="Merriweather" panose="00000500000000000000" pitchFamily="2" charset="0"/>
              </a:rPr>
              <a:t>References</a:t>
            </a:r>
            <a:br>
              <a:rPr lang="en-GB" dirty="0">
                <a:solidFill>
                  <a:srgbClr val="000000"/>
                </a:solidFill>
                <a:latin typeface="Merriweather" panose="00000500000000000000" pitchFamily="2" charset="0"/>
              </a:rPr>
            </a:br>
            <a:endParaRPr lang="en-GB" dirty="0"/>
          </a:p>
        </p:txBody>
      </p:sp>
      <p:sp>
        <p:nvSpPr>
          <p:cNvPr id="3" name="Content Placeholder 2">
            <a:extLst>
              <a:ext uri="{FF2B5EF4-FFF2-40B4-BE49-F238E27FC236}">
                <a16:creationId xmlns:a16="http://schemas.microsoft.com/office/drawing/2014/main" id="{54279977-9A34-4D12-B3DB-B917918AD074}"/>
              </a:ext>
            </a:extLst>
          </p:cNvPr>
          <p:cNvSpPr>
            <a:spLocks noGrp="1"/>
          </p:cNvSpPr>
          <p:nvPr>
            <p:ph idx="1"/>
          </p:nvPr>
        </p:nvSpPr>
        <p:spPr>
          <a:xfrm>
            <a:off x="457199" y="1254642"/>
            <a:ext cx="11419367" cy="5518297"/>
          </a:xfrm>
        </p:spPr>
        <p:txBody>
          <a:bodyPr>
            <a:normAutofit fontScale="70000" lnSpcReduction="20000"/>
          </a:bodyPr>
          <a:lstStyle/>
          <a:p>
            <a:pPr algn="l">
              <a:buFont typeface="+mj-lt"/>
              <a:buAutoNum type="arabicPeriod"/>
            </a:pPr>
            <a:r>
              <a:rPr lang="en-GB" b="0" i="0" dirty="0">
                <a:solidFill>
                  <a:srgbClr val="000000"/>
                </a:solidFill>
                <a:effectLst/>
                <a:latin typeface="Times New Roman" panose="02020603050405020304" pitchFamily="18" charset="0"/>
                <a:cs typeface="Times New Roman" panose="02020603050405020304" pitchFamily="18" charset="0"/>
              </a:rPr>
              <a:t>Mai CT, </a:t>
            </a:r>
            <a:r>
              <a:rPr lang="en-GB" b="0" i="0" dirty="0" err="1">
                <a:solidFill>
                  <a:srgbClr val="000000"/>
                </a:solidFill>
                <a:effectLst/>
                <a:latin typeface="Times New Roman" panose="02020603050405020304" pitchFamily="18" charset="0"/>
                <a:cs typeface="Times New Roman" panose="02020603050405020304" pitchFamily="18" charset="0"/>
              </a:rPr>
              <a:t>Isenburg</a:t>
            </a:r>
            <a:r>
              <a:rPr lang="en-GB" b="0" i="0" dirty="0">
                <a:solidFill>
                  <a:srgbClr val="000000"/>
                </a:solidFill>
                <a:effectLst/>
                <a:latin typeface="Times New Roman" panose="02020603050405020304" pitchFamily="18" charset="0"/>
                <a:cs typeface="Times New Roman" panose="02020603050405020304" pitchFamily="18" charset="0"/>
              </a:rPr>
              <a:t> JL, Canfield MA, Meyer RE, Correa A, </a:t>
            </a:r>
            <a:r>
              <a:rPr lang="en-GB" b="0" i="0" dirty="0" err="1">
                <a:solidFill>
                  <a:srgbClr val="000000"/>
                </a:solidFill>
                <a:effectLst/>
                <a:latin typeface="Times New Roman" panose="02020603050405020304" pitchFamily="18" charset="0"/>
                <a:cs typeface="Times New Roman" panose="02020603050405020304" pitchFamily="18" charset="0"/>
              </a:rPr>
              <a:t>Alverson</a:t>
            </a:r>
            <a:r>
              <a:rPr lang="en-GB" b="0" i="0" dirty="0">
                <a:solidFill>
                  <a:srgbClr val="000000"/>
                </a:solidFill>
                <a:effectLst/>
                <a:latin typeface="Times New Roman" panose="02020603050405020304" pitchFamily="18" charset="0"/>
                <a:cs typeface="Times New Roman" panose="02020603050405020304" pitchFamily="18" charset="0"/>
              </a:rPr>
              <a:t> CJ, </a:t>
            </a:r>
            <a:r>
              <a:rPr lang="en-GB" b="0" i="0" dirty="0" err="1">
                <a:solidFill>
                  <a:srgbClr val="000000"/>
                </a:solidFill>
                <a:effectLst/>
                <a:latin typeface="Times New Roman" panose="02020603050405020304" pitchFamily="18" charset="0"/>
                <a:cs typeface="Times New Roman" panose="02020603050405020304" pitchFamily="18" charset="0"/>
              </a:rPr>
              <a:t>Lupo</a:t>
            </a:r>
            <a:r>
              <a:rPr lang="en-GB" b="0" i="0" dirty="0">
                <a:solidFill>
                  <a:srgbClr val="000000"/>
                </a:solidFill>
                <a:effectLst/>
                <a:latin typeface="Times New Roman" panose="02020603050405020304" pitchFamily="18" charset="0"/>
                <a:cs typeface="Times New Roman" panose="02020603050405020304" pitchFamily="18" charset="0"/>
              </a:rPr>
              <a:t> PJ, Riehle‐</a:t>
            </a:r>
            <a:r>
              <a:rPr lang="en-GB" b="0" i="0" dirty="0" err="1">
                <a:solidFill>
                  <a:srgbClr val="000000"/>
                </a:solidFill>
                <a:effectLst/>
                <a:latin typeface="Times New Roman" panose="02020603050405020304" pitchFamily="18" charset="0"/>
                <a:cs typeface="Times New Roman" panose="02020603050405020304" pitchFamily="18" charset="0"/>
              </a:rPr>
              <a:t>Colarusso</a:t>
            </a:r>
            <a:r>
              <a:rPr lang="en-GB" b="0" i="0" dirty="0">
                <a:solidFill>
                  <a:srgbClr val="000000"/>
                </a:solidFill>
                <a:effectLst/>
                <a:latin typeface="Times New Roman" panose="02020603050405020304" pitchFamily="18" charset="0"/>
                <a:cs typeface="Times New Roman" panose="02020603050405020304" pitchFamily="18" charset="0"/>
              </a:rPr>
              <a:t> T, Cho SJ, Aggarwal D, Kirby RS. National population‐based estimates for major birth defects, 2010–2014. </a:t>
            </a:r>
            <a:r>
              <a:rPr lang="en-GB" b="0" i="1" dirty="0">
                <a:solidFill>
                  <a:srgbClr val="000000"/>
                </a:solidFill>
                <a:effectLst/>
                <a:latin typeface="Times New Roman" panose="02020603050405020304" pitchFamily="18" charset="0"/>
                <a:cs typeface="Times New Roman" panose="02020603050405020304" pitchFamily="18" charset="0"/>
              </a:rPr>
              <a:t>Birth Defects Research. </a:t>
            </a:r>
            <a:r>
              <a:rPr lang="en-GB" b="0" i="0" dirty="0">
                <a:solidFill>
                  <a:srgbClr val="000000"/>
                </a:solidFill>
                <a:effectLst/>
                <a:latin typeface="Times New Roman" panose="02020603050405020304" pitchFamily="18" charset="0"/>
                <a:cs typeface="Times New Roman" panose="02020603050405020304" pitchFamily="18" charset="0"/>
              </a:rPr>
              <a:t>2019; 111(18): 1420-1435.</a:t>
            </a:r>
          </a:p>
          <a:p>
            <a:pPr algn="l">
              <a:buFont typeface="+mj-lt"/>
              <a:buAutoNum type="arabicPeriod"/>
            </a:pPr>
            <a:r>
              <a:rPr lang="en-GB" b="0" i="0" dirty="0">
                <a:solidFill>
                  <a:srgbClr val="000000"/>
                </a:solidFill>
                <a:effectLst/>
                <a:latin typeface="Times New Roman" panose="02020603050405020304" pitchFamily="18" charset="0"/>
                <a:cs typeface="Times New Roman" panose="02020603050405020304" pitchFamily="18" charset="0"/>
              </a:rPr>
              <a:t>Shin M, </a:t>
            </a:r>
            <a:r>
              <a:rPr lang="en-GB" b="0" i="0" dirty="0" err="1">
                <a:solidFill>
                  <a:srgbClr val="000000"/>
                </a:solidFill>
                <a:effectLst/>
                <a:latin typeface="Times New Roman" panose="02020603050405020304" pitchFamily="18" charset="0"/>
                <a:cs typeface="Times New Roman" panose="02020603050405020304" pitchFamily="18" charset="0"/>
              </a:rPr>
              <a:t>Siffel</a:t>
            </a:r>
            <a:r>
              <a:rPr lang="en-GB" b="0" i="0" dirty="0">
                <a:solidFill>
                  <a:srgbClr val="000000"/>
                </a:solidFill>
                <a:effectLst/>
                <a:latin typeface="Times New Roman" panose="02020603050405020304" pitchFamily="18" charset="0"/>
                <a:cs typeface="Times New Roman" panose="02020603050405020304" pitchFamily="18" charset="0"/>
              </a:rPr>
              <a:t> C, Correa A. Survival of children with mosaic Down syndrome. Am J Med Genet A. 2010;152A:800-1.</a:t>
            </a:r>
          </a:p>
          <a:p>
            <a:pPr algn="l">
              <a:buFont typeface="+mj-lt"/>
              <a:buAutoNum type="arabicPeriod"/>
            </a:pPr>
            <a:r>
              <a:rPr lang="en-GB" b="0" i="0" dirty="0">
                <a:solidFill>
                  <a:srgbClr val="000000"/>
                </a:solidFill>
                <a:effectLst/>
                <a:latin typeface="Times New Roman" panose="02020603050405020304" pitchFamily="18" charset="0"/>
                <a:cs typeface="Times New Roman" panose="02020603050405020304" pitchFamily="18" charset="0"/>
              </a:rPr>
              <a:t>Allen EG, Freeman SB, </a:t>
            </a:r>
            <a:r>
              <a:rPr lang="en-GB" b="0" i="0" dirty="0" err="1">
                <a:solidFill>
                  <a:srgbClr val="000000"/>
                </a:solidFill>
                <a:effectLst/>
                <a:latin typeface="Times New Roman" panose="02020603050405020304" pitchFamily="18" charset="0"/>
                <a:cs typeface="Times New Roman" panose="02020603050405020304" pitchFamily="18" charset="0"/>
              </a:rPr>
              <a:t>Druschel</a:t>
            </a:r>
            <a:r>
              <a:rPr lang="en-GB" b="0" i="0" dirty="0">
                <a:solidFill>
                  <a:srgbClr val="000000"/>
                </a:solidFill>
                <a:effectLst/>
                <a:latin typeface="Times New Roman" panose="02020603050405020304" pitchFamily="18" charset="0"/>
                <a:cs typeface="Times New Roman" panose="02020603050405020304" pitchFamily="18" charset="0"/>
              </a:rPr>
              <a:t> C, et al. Maternal age and risk for trisomy 21 assessed by the origin of chromosome nondisjunction: a report from the Atlanta and National Down Syndrome Projects. Hum Genet. 2009 Feb;125(1):41-52.</a:t>
            </a:r>
          </a:p>
          <a:p>
            <a:pPr algn="l">
              <a:buFont typeface="+mj-lt"/>
              <a:buAutoNum type="arabicPeriod"/>
            </a:pPr>
            <a:r>
              <a:rPr lang="en-GB" b="0" i="0" dirty="0">
                <a:solidFill>
                  <a:srgbClr val="000000"/>
                </a:solidFill>
                <a:effectLst/>
                <a:latin typeface="Times New Roman" panose="02020603050405020304" pitchFamily="18" charset="0"/>
                <a:cs typeface="Times New Roman" panose="02020603050405020304" pitchFamily="18" charset="0"/>
              </a:rPr>
              <a:t>Ghosh S, Feingold E, Dey SK. </a:t>
            </a:r>
            <a:r>
              <a:rPr lang="en-GB" b="0" i="0" dirty="0" err="1">
                <a:solidFill>
                  <a:srgbClr val="000000"/>
                </a:solidFill>
                <a:effectLst/>
                <a:latin typeface="Times New Roman" panose="02020603050405020304" pitchFamily="18" charset="0"/>
                <a:cs typeface="Times New Roman" panose="02020603050405020304" pitchFamily="18" charset="0"/>
              </a:rPr>
              <a:t>Etiology</a:t>
            </a:r>
            <a:r>
              <a:rPr lang="en-GB" b="0" i="0" dirty="0">
                <a:solidFill>
                  <a:srgbClr val="000000"/>
                </a:solidFill>
                <a:effectLst/>
                <a:latin typeface="Times New Roman" panose="02020603050405020304" pitchFamily="18" charset="0"/>
                <a:cs typeface="Times New Roman" panose="02020603050405020304" pitchFamily="18" charset="0"/>
              </a:rPr>
              <a:t> of Down syndrome: Evidence for consistent association among altered meiotic recombination, nondisjunction, and maternal age across populations. Am J Med Genet A. 2009 Jul;149A(7):1415-20.</a:t>
            </a:r>
          </a:p>
          <a:p>
            <a:pPr algn="l">
              <a:buFont typeface="+mj-lt"/>
              <a:buAutoNum type="arabicPeriod"/>
            </a:pPr>
            <a:r>
              <a:rPr lang="en-GB" b="0" i="0" dirty="0">
                <a:solidFill>
                  <a:srgbClr val="000000"/>
                </a:solidFill>
                <a:effectLst/>
                <a:latin typeface="Times New Roman" panose="02020603050405020304" pitchFamily="18" charset="0"/>
                <a:cs typeface="Times New Roman" panose="02020603050405020304" pitchFamily="18" charset="0"/>
              </a:rPr>
              <a:t>Sherman SL, Allen EG, Bean LH, Freeman SB. Epidemiology of Down syndrome. </a:t>
            </a:r>
            <a:r>
              <a:rPr lang="en-GB" b="0" i="0" dirty="0" err="1">
                <a:solidFill>
                  <a:srgbClr val="000000"/>
                </a:solidFill>
                <a:effectLst/>
                <a:latin typeface="Times New Roman" panose="02020603050405020304" pitchFamily="18" charset="0"/>
                <a:cs typeface="Times New Roman" panose="02020603050405020304" pitchFamily="18" charset="0"/>
              </a:rPr>
              <a:t>Ment</a:t>
            </a:r>
            <a:r>
              <a:rPr lang="en-GB" b="0" i="0" dirty="0">
                <a:solidFill>
                  <a:srgbClr val="000000"/>
                </a:solidFill>
                <a:effectLst/>
                <a:latin typeface="Times New Roman" panose="02020603050405020304" pitchFamily="18" charset="0"/>
                <a:cs typeface="Times New Roman" panose="02020603050405020304" pitchFamily="18" charset="0"/>
              </a:rPr>
              <a:t> Retard Dev </a:t>
            </a:r>
            <a:r>
              <a:rPr lang="en-GB" b="0" i="0" dirty="0" err="1">
                <a:solidFill>
                  <a:srgbClr val="000000"/>
                </a:solidFill>
                <a:effectLst/>
                <a:latin typeface="Times New Roman" panose="02020603050405020304" pitchFamily="18" charset="0"/>
                <a:cs typeface="Times New Roman" panose="02020603050405020304" pitchFamily="18" charset="0"/>
              </a:rPr>
              <a:t>Disabil</a:t>
            </a:r>
            <a:r>
              <a:rPr lang="en-GB" b="0" i="0" dirty="0">
                <a:solidFill>
                  <a:srgbClr val="000000"/>
                </a:solidFill>
                <a:effectLst/>
                <a:latin typeface="Times New Roman" panose="02020603050405020304" pitchFamily="18" charset="0"/>
                <a:cs typeface="Times New Roman" panose="02020603050405020304" pitchFamily="18" charset="0"/>
              </a:rPr>
              <a:t> Res Rev. 2007;13(3):221-7.</a:t>
            </a:r>
          </a:p>
          <a:p>
            <a:pPr algn="l">
              <a:buFont typeface="+mj-lt"/>
              <a:buAutoNum type="arabicPeriod"/>
            </a:pPr>
            <a:r>
              <a:rPr lang="en-GB" b="0" i="0" dirty="0">
                <a:solidFill>
                  <a:srgbClr val="000000"/>
                </a:solidFill>
                <a:effectLst/>
                <a:latin typeface="Times New Roman" panose="02020603050405020304" pitchFamily="18" charset="0"/>
                <a:cs typeface="Times New Roman" panose="02020603050405020304" pitchFamily="18" charset="0"/>
              </a:rPr>
              <a:t>Adams MM, Erickson JD, </a:t>
            </a:r>
            <a:r>
              <a:rPr lang="en-GB" b="0" i="0" dirty="0" err="1">
                <a:solidFill>
                  <a:srgbClr val="000000"/>
                </a:solidFill>
                <a:effectLst/>
                <a:latin typeface="Times New Roman" panose="02020603050405020304" pitchFamily="18" charset="0"/>
                <a:cs typeface="Times New Roman" panose="02020603050405020304" pitchFamily="18" charset="0"/>
              </a:rPr>
              <a:t>Layde</a:t>
            </a:r>
            <a:r>
              <a:rPr lang="en-GB" b="0" i="0" dirty="0">
                <a:solidFill>
                  <a:srgbClr val="000000"/>
                </a:solidFill>
                <a:effectLst/>
                <a:latin typeface="Times New Roman" panose="02020603050405020304" pitchFamily="18" charset="0"/>
                <a:cs typeface="Times New Roman" panose="02020603050405020304" pitchFamily="18" charset="0"/>
              </a:rPr>
              <a:t> PM, Oakley GP. Down’s syndrome. Recent trends in the United States. JAMA. 1981 Aug 14;246(7):758-60.</a:t>
            </a:r>
          </a:p>
          <a:p>
            <a:pPr algn="l">
              <a:buFont typeface="+mj-lt"/>
              <a:buAutoNum type="arabicPeriod"/>
            </a:pPr>
            <a:r>
              <a:rPr lang="en-GB" b="0" i="0" dirty="0">
                <a:solidFill>
                  <a:srgbClr val="000000"/>
                </a:solidFill>
                <a:effectLst/>
                <a:latin typeface="Times New Roman" panose="02020603050405020304" pitchFamily="18" charset="0"/>
                <a:cs typeface="Times New Roman" panose="02020603050405020304" pitchFamily="18" charset="0"/>
              </a:rPr>
              <a:t>Olsen CL, Cross PK, </a:t>
            </a:r>
            <a:r>
              <a:rPr lang="en-GB" b="0" i="0" dirty="0" err="1">
                <a:solidFill>
                  <a:srgbClr val="000000"/>
                </a:solidFill>
                <a:effectLst/>
                <a:latin typeface="Times New Roman" panose="02020603050405020304" pitchFamily="18" charset="0"/>
                <a:cs typeface="Times New Roman" panose="02020603050405020304" pitchFamily="18" charset="0"/>
              </a:rPr>
              <a:t>Gensburg</a:t>
            </a:r>
            <a:r>
              <a:rPr lang="en-GB" b="0" i="0" dirty="0">
                <a:solidFill>
                  <a:srgbClr val="000000"/>
                </a:solidFill>
                <a:effectLst/>
                <a:latin typeface="Times New Roman" panose="02020603050405020304" pitchFamily="18" charset="0"/>
                <a:cs typeface="Times New Roman" panose="02020603050405020304" pitchFamily="18" charset="0"/>
              </a:rPr>
              <a:t> LJ, Hughes JP. The effects of prenatal diagnosis, population ageing, and changing fertility rates on the live birth prevalence of Down syndrome in New York State, 1983-1992. </a:t>
            </a:r>
            <a:r>
              <a:rPr lang="en-GB" b="0" i="0" dirty="0" err="1">
                <a:solidFill>
                  <a:srgbClr val="000000"/>
                </a:solidFill>
                <a:effectLst/>
                <a:latin typeface="Times New Roman" panose="02020603050405020304" pitchFamily="18" charset="0"/>
                <a:cs typeface="Times New Roman" panose="02020603050405020304" pitchFamily="18" charset="0"/>
              </a:rPr>
              <a:t>Prenat</a:t>
            </a:r>
            <a:r>
              <a:rPr lang="en-GB" b="0" i="0" dirty="0">
                <a:solidFill>
                  <a:srgbClr val="000000"/>
                </a:solidFill>
                <a:effectLst/>
                <a:latin typeface="Times New Roman" panose="02020603050405020304" pitchFamily="18" charset="0"/>
                <a:cs typeface="Times New Roman" panose="02020603050405020304" pitchFamily="18" charset="0"/>
              </a:rPr>
              <a:t> Diagn. 1996 Nov;16(11):991-1002.</a:t>
            </a:r>
          </a:p>
          <a:p>
            <a:pPr algn="l">
              <a:buFont typeface="+mj-lt"/>
              <a:buAutoNum type="arabicPeriod"/>
            </a:pPr>
            <a:r>
              <a:rPr lang="en-GB" b="0" i="0" dirty="0">
                <a:solidFill>
                  <a:srgbClr val="000000"/>
                </a:solidFill>
                <a:effectLst/>
                <a:latin typeface="Times New Roman" panose="02020603050405020304" pitchFamily="18" charset="0"/>
                <a:cs typeface="Times New Roman" panose="02020603050405020304" pitchFamily="18" charset="0"/>
              </a:rPr>
              <a:t>Bull MJ, the Committee on Genetics. Health supervision for children with Down syndrome. </a:t>
            </a:r>
            <a:r>
              <a:rPr lang="en-GB" b="0" i="0" dirty="0" err="1">
                <a:solidFill>
                  <a:srgbClr val="000000"/>
                </a:solidFill>
                <a:effectLst/>
                <a:latin typeface="Times New Roman" panose="02020603050405020304" pitchFamily="18" charset="0"/>
                <a:cs typeface="Times New Roman" panose="02020603050405020304" pitchFamily="18" charset="0"/>
              </a:rPr>
              <a:t>Pediatrics</a:t>
            </a:r>
            <a:r>
              <a:rPr lang="en-GB" b="0" i="0" dirty="0">
                <a:solidFill>
                  <a:srgbClr val="000000"/>
                </a:solidFill>
                <a:effectLst/>
                <a:latin typeface="Times New Roman" panose="02020603050405020304" pitchFamily="18" charset="0"/>
                <a:cs typeface="Times New Roman" panose="02020603050405020304" pitchFamily="18" charset="0"/>
              </a:rPr>
              <a:t>. 2011;128:393-406.</a:t>
            </a:r>
          </a:p>
          <a:p>
            <a:endParaRPr lang="en-GB" dirty="0"/>
          </a:p>
        </p:txBody>
      </p:sp>
    </p:spTree>
    <p:extLst>
      <p:ext uri="{BB962C8B-B14F-4D97-AF65-F5344CB8AC3E}">
        <p14:creationId xmlns:p14="http://schemas.microsoft.com/office/powerpoint/2010/main" val="416898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DD87B-AEBA-3B46-0608-EE1D2C2FD5B7}"/>
              </a:ext>
            </a:extLst>
          </p:cNvPr>
          <p:cNvSpPr>
            <a:spLocks noGrp="1"/>
          </p:cNvSpPr>
          <p:nvPr>
            <p:ph type="title"/>
          </p:nvPr>
        </p:nvSpPr>
        <p:spPr/>
        <p:txBody>
          <a:bodyPr/>
          <a:lstStyle/>
          <a:p>
            <a:r>
              <a:rPr lang="en-GB" b="0" i="0" dirty="0">
                <a:solidFill>
                  <a:srgbClr val="000000"/>
                </a:solidFill>
                <a:effectLst/>
                <a:latin typeface="Merriweather" panose="00000500000000000000" pitchFamily="2" charset="0"/>
              </a:rPr>
              <a:t>Facts about Down Syndrome</a:t>
            </a:r>
            <a:br>
              <a:rPr lang="en-GB" b="0" i="0" dirty="0">
                <a:solidFill>
                  <a:srgbClr val="000000"/>
                </a:solidFill>
                <a:effectLst/>
                <a:latin typeface="Merriweather" panose="00000500000000000000" pitchFamily="2" charset="0"/>
              </a:rPr>
            </a:br>
            <a:endParaRPr lang="en-GB" dirty="0"/>
          </a:p>
        </p:txBody>
      </p:sp>
      <p:sp>
        <p:nvSpPr>
          <p:cNvPr id="3" name="Content Placeholder 2">
            <a:extLst>
              <a:ext uri="{FF2B5EF4-FFF2-40B4-BE49-F238E27FC236}">
                <a16:creationId xmlns:a16="http://schemas.microsoft.com/office/drawing/2014/main" id="{A1B54A5A-74F7-AEB3-85E4-B4681D8E0456}"/>
              </a:ext>
            </a:extLst>
          </p:cNvPr>
          <p:cNvSpPr>
            <a:spLocks noGrp="1"/>
          </p:cNvSpPr>
          <p:nvPr>
            <p:ph idx="1"/>
          </p:nvPr>
        </p:nvSpPr>
        <p:spPr/>
        <p:txBody>
          <a:bodyPr>
            <a:normAutofit fontScale="92500" lnSpcReduction="10000"/>
          </a:bodyPr>
          <a:lstStyle/>
          <a:p>
            <a:pPr algn="l"/>
            <a:r>
              <a:rPr lang="en-GB" b="0" i="0" dirty="0">
                <a:solidFill>
                  <a:srgbClr val="000000"/>
                </a:solidFill>
                <a:effectLst/>
                <a:latin typeface="Times New Roman" panose="02020603050405020304" pitchFamily="18" charset="0"/>
                <a:cs typeface="Times New Roman" panose="02020603050405020304" pitchFamily="18" charset="0"/>
              </a:rPr>
              <a:t>What is Down Syndrome?</a:t>
            </a:r>
          </a:p>
          <a:p>
            <a:pPr algn="l"/>
            <a:r>
              <a:rPr lang="en-GB" b="0" i="0" dirty="0">
                <a:solidFill>
                  <a:srgbClr val="000000"/>
                </a:solidFill>
                <a:effectLst/>
                <a:latin typeface="Times New Roman" panose="02020603050405020304" pitchFamily="18" charset="0"/>
                <a:cs typeface="Times New Roman" panose="02020603050405020304" pitchFamily="18" charset="0"/>
              </a:rPr>
              <a:t>Down syndrome is a condition in which a person has an extra chromosome. </a:t>
            </a:r>
          </a:p>
          <a:p>
            <a:pPr algn="l"/>
            <a:r>
              <a:rPr lang="en-GB" b="0" i="0" dirty="0">
                <a:solidFill>
                  <a:srgbClr val="000000"/>
                </a:solidFill>
                <a:effectLst/>
                <a:latin typeface="Times New Roman" panose="02020603050405020304" pitchFamily="18" charset="0"/>
                <a:cs typeface="Times New Roman" panose="02020603050405020304" pitchFamily="18" charset="0"/>
              </a:rPr>
              <a:t>Chromosomes are small “packages” of genes in the body. They determine how a baby’s body forms and functions as it grows during pregnancy and after birth. </a:t>
            </a:r>
          </a:p>
          <a:p>
            <a:pPr algn="l"/>
            <a:r>
              <a:rPr lang="en-GB" b="0" i="0" dirty="0">
                <a:solidFill>
                  <a:srgbClr val="000000"/>
                </a:solidFill>
                <a:effectLst/>
                <a:latin typeface="Times New Roman" panose="02020603050405020304" pitchFamily="18" charset="0"/>
                <a:cs typeface="Times New Roman" panose="02020603050405020304" pitchFamily="18" charset="0"/>
              </a:rPr>
              <a:t>Typically, a baby is born with 46 chromosomes. Babies with Down syndrome have an extra copy of one of these chromosomes, chromosome 21. A medical term for having an extra copy of a chromosome is ‘trisomy.’ Down syndrome is also referred to as Trisomy 21. This extra copy changes how the baby’s body and brain develop, which can cause both mental and physical challenges for the baby.</a:t>
            </a:r>
          </a:p>
          <a:p>
            <a:endParaRPr lang="en-GB" dirty="0"/>
          </a:p>
        </p:txBody>
      </p:sp>
    </p:spTree>
    <p:extLst>
      <p:ext uri="{BB962C8B-B14F-4D97-AF65-F5344CB8AC3E}">
        <p14:creationId xmlns:p14="http://schemas.microsoft.com/office/powerpoint/2010/main" val="4085632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C09C83-9B54-4B63-97BC-DA03E1B46879}"/>
              </a:ext>
            </a:extLst>
          </p:cNvPr>
          <p:cNvSpPr>
            <a:spLocks noGrp="1"/>
          </p:cNvSpPr>
          <p:nvPr>
            <p:ph idx="1"/>
          </p:nvPr>
        </p:nvSpPr>
        <p:spPr>
          <a:xfrm>
            <a:off x="838200" y="584791"/>
            <a:ext cx="10515600" cy="5592172"/>
          </a:xfrm>
        </p:spPr>
        <p:txBody>
          <a:bodyPr>
            <a:normAutofit/>
          </a:bodyPr>
          <a:lstStyle/>
          <a:p>
            <a:r>
              <a:rPr lang="en-GB" sz="4400" b="0" i="0" dirty="0">
                <a:solidFill>
                  <a:srgbClr val="000000"/>
                </a:solidFill>
                <a:effectLst/>
                <a:latin typeface="Times New Roman" panose="02020603050405020304" pitchFamily="18" charset="0"/>
                <a:cs typeface="Times New Roman" panose="02020603050405020304" pitchFamily="18" charset="0"/>
              </a:rPr>
              <a:t>Even though people with Down syndrome might act and look similar, each person has different abilities. </a:t>
            </a:r>
          </a:p>
          <a:p>
            <a:r>
              <a:rPr lang="en-GB" sz="4400" b="0" i="0" dirty="0">
                <a:solidFill>
                  <a:srgbClr val="000000"/>
                </a:solidFill>
                <a:effectLst/>
                <a:latin typeface="Times New Roman" panose="02020603050405020304" pitchFamily="18" charset="0"/>
                <a:cs typeface="Times New Roman" panose="02020603050405020304" pitchFamily="18" charset="0"/>
              </a:rPr>
              <a:t>People with Down syndrome usually have an IQ (a measure of intelligence) in the mildly-to-moderately low range and are slower to speak than other children.</a:t>
            </a:r>
            <a:endParaRPr lang="en-GB"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4999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782BD-B371-42EC-87FE-8CD4CB90323E}"/>
              </a:ext>
            </a:extLst>
          </p:cNvPr>
          <p:cNvSpPr>
            <a:spLocks noGrp="1"/>
          </p:cNvSpPr>
          <p:nvPr>
            <p:ph type="title"/>
          </p:nvPr>
        </p:nvSpPr>
        <p:spPr/>
        <p:txBody>
          <a:bodyPr>
            <a:noAutofit/>
          </a:bodyPr>
          <a:lstStyle/>
          <a:p>
            <a:br>
              <a:rPr lang="en-GB" sz="3600" dirty="0">
                <a:solidFill>
                  <a:srgbClr val="000000"/>
                </a:solidFill>
                <a:latin typeface="Times New Roman" panose="02020603050405020304" pitchFamily="18" charset="0"/>
                <a:cs typeface="Times New Roman" panose="02020603050405020304" pitchFamily="18" charset="0"/>
              </a:rPr>
            </a:br>
            <a:r>
              <a:rPr lang="en-GB" sz="3600" dirty="0">
                <a:solidFill>
                  <a:srgbClr val="000000"/>
                </a:solidFill>
                <a:latin typeface="Times New Roman" panose="02020603050405020304" pitchFamily="18" charset="0"/>
                <a:cs typeface="Times New Roman" panose="02020603050405020304" pitchFamily="18" charset="0"/>
              </a:rPr>
              <a:t>Some common physical features of Down syndrome include:</a:t>
            </a:r>
            <a:br>
              <a:rPr lang="en-GB" sz="3600" dirty="0">
                <a:solidFill>
                  <a:srgbClr val="000000"/>
                </a:solidFill>
                <a:latin typeface="Open Sans" panose="020B0606030504020204" pitchFamily="34" charset="0"/>
              </a:rPr>
            </a:br>
            <a:endParaRPr lang="en-GB" sz="3600" dirty="0"/>
          </a:p>
        </p:txBody>
      </p:sp>
      <p:sp>
        <p:nvSpPr>
          <p:cNvPr id="3" name="Content Placeholder 2">
            <a:extLst>
              <a:ext uri="{FF2B5EF4-FFF2-40B4-BE49-F238E27FC236}">
                <a16:creationId xmlns:a16="http://schemas.microsoft.com/office/drawing/2014/main" id="{0044BADB-A38C-439D-8925-AFA34AAF8312}"/>
              </a:ext>
            </a:extLst>
          </p:cNvPr>
          <p:cNvSpPr>
            <a:spLocks noGrp="1"/>
          </p:cNvSpPr>
          <p:nvPr>
            <p:ph idx="1"/>
          </p:nvPr>
        </p:nvSpPr>
        <p:spPr>
          <a:xfrm>
            <a:off x="180753" y="1825625"/>
            <a:ext cx="11802139" cy="4667250"/>
          </a:xfrm>
        </p:spPr>
        <p:txBody>
          <a:bodyPr>
            <a:normAutofit fontScale="92500" lnSpcReduction="20000"/>
          </a:bodyPr>
          <a:lstStyle/>
          <a:p>
            <a:pPr algn="l">
              <a:buFont typeface="Wingdings" panose="05000000000000000000" pitchFamily="2" charset="2"/>
              <a:buChar char="ü"/>
            </a:pPr>
            <a:r>
              <a:rPr lang="en-GB" b="0" i="0" dirty="0">
                <a:solidFill>
                  <a:srgbClr val="000000"/>
                </a:solidFill>
                <a:effectLst/>
                <a:latin typeface="Times New Roman" panose="02020603050405020304" pitchFamily="18" charset="0"/>
                <a:cs typeface="Times New Roman" panose="02020603050405020304" pitchFamily="18" charset="0"/>
              </a:rPr>
              <a:t>A flattened face, especially the bridge of the nose</a:t>
            </a:r>
          </a:p>
          <a:p>
            <a:pPr algn="l">
              <a:buFont typeface="Wingdings" panose="05000000000000000000" pitchFamily="2" charset="2"/>
              <a:buChar char="ü"/>
            </a:pPr>
            <a:r>
              <a:rPr lang="en-GB" b="0" i="0" dirty="0">
                <a:solidFill>
                  <a:srgbClr val="000000"/>
                </a:solidFill>
                <a:effectLst/>
                <a:latin typeface="Times New Roman" panose="02020603050405020304" pitchFamily="18" charset="0"/>
                <a:cs typeface="Times New Roman" panose="02020603050405020304" pitchFamily="18" charset="0"/>
              </a:rPr>
              <a:t>Almond-shaped eyes that slant up</a:t>
            </a:r>
          </a:p>
          <a:p>
            <a:pPr algn="l">
              <a:buFont typeface="Wingdings" panose="05000000000000000000" pitchFamily="2" charset="2"/>
              <a:buChar char="ü"/>
            </a:pPr>
            <a:r>
              <a:rPr lang="en-GB" b="0" i="0" dirty="0">
                <a:solidFill>
                  <a:srgbClr val="000000"/>
                </a:solidFill>
                <a:effectLst/>
                <a:latin typeface="Times New Roman" panose="02020603050405020304" pitchFamily="18" charset="0"/>
                <a:cs typeface="Times New Roman" panose="02020603050405020304" pitchFamily="18" charset="0"/>
              </a:rPr>
              <a:t>A short neck</a:t>
            </a:r>
          </a:p>
          <a:p>
            <a:pPr algn="l">
              <a:buFont typeface="Wingdings" panose="05000000000000000000" pitchFamily="2" charset="2"/>
              <a:buChar char="ü"/>
            </a:pPr>
            <a:r>
              <a:rPr lang="en-GB" b="0" i="0" dirty="0">
                <a:solidFill>
                  <a:srgbClr val="000000"/>
                </a:solidFill>
                <a:effectLst/>
                <a:latin typeface="Times New Roman" panose="02020603050405020304" pitchFamily="18" charset="0"/>
                <a:cs typeface="Times New Roman" panose="02020603050405020304" pitchFamily="18" charset="0"/>
              </a:rPr>
              <a:t>Small ears</a:t>
            </a:r>
          </a:p>
          <a:p>
            <a:pPr algn="l">
              <a:buFont typeface="Wingdings" panose="05000000000000000000" pitchFamily="2" charset="2"/>
              <a:buChar char="ü"/>
            </a:pPr>
            <a:r>
              <a:rPr lang="en-GB" b="0" i="0" dirty="0">
                <a:solidFill>
                  <a:srgbClr val="000000"/>
                </a:solidFill>
                <a:effectLst/>
                <a:latin typeface="Times New Roman" panose="02020603050405020304" pitchFamily="18" charset="0"/>
                <a:cs typeface="Times New Roman" panose="02020603050405020304" pitchFamily="18" charset="0"/>
              </a:rPr>
              <a:t>A tongue that tends to stick out of the mouth</a:t>
            </a:r>
          </a:p>
          <a:p>
            <a:pPr algn="l">
              <a:buFont typeface="Wingdings" panose="05000000000000000000" pitchFamily="2" charset="2"/>
              <a:buChar char="ü"/>
            </a:pPr>
            <a:r>
              <a:rPr lang="en-GB" b="0" i="0" dirty="0">
                <a:solidFill>
                  <a:srgbClr val="000000"/>
                </a:solidFill>
                <a:effectLst/>
                <a:latin typeface="Times New Roman" panose="02020603050405020304" pitchFamily="18" charset="0"/>
                <a:cs typeface="Times New Roman" panose="02020603050405020304" pitchFamily="18" charset="0"/>
              </a:rPr>
              <a:t>Tiny white spots on the iris (coloured part) of the eye</a:t>
            </a:r>
          </a:p>
          <a:p>
            <a:pPr algn="l">
              <a:buFont typeface="Wingdings" panose="05000000000000000000" pitchFamily="2" charset="2"/>
              <a:buChar char="ü"/>
            </a:pPr>
            <a:r>
              <a:rPr lang="en-GB" b="0" i="0" dirty="0">
                <a:solidFill>
                  <a:srgbClr val="000000"/>
                </a:solidFill>
                <a:effectLst/>
                <a:latin typeface="Times New Roman" panose="02020603050405020304" pitchFamily="18" charset="0"/>
                <a:cs typeface="Times New Roman" panose="02020603050405020304" pitchFamily="18" charset="0"/>
              </a:rPr>
              <a:t>Small hands and feet</a:t>
            </a:r>
          </a:p>
          <a:p>
            <a:pPr algn="l">
              <a:buFont typeface="Wingdings" panose="05000000000000000000" pitchFamily="2" charset="2"/>
              <a:buChar char="ü"/>
            </a:pPr>
            <a:r>
              <a:rPr lang="en-GB" b="0" i="0" dirty="0">
                <a:solidFill>
                  <a:srgbClr val="000000"/>
                </a:solidFill>
                <a:effectLst/>
                <a:latin typeface="Times New Roman" panose="02020603050405020304" pitchFamily="18" charset="0"/>
                <a:cs typeface="Times New Roman" panose="02020603050405020304" pitchFamily="18" charset="0"/>
              </a:rPr>
              <a:t>A single line across the palm of the hand (palmar crease)</a:t>
            </a:r>
          </a:p>
          <a:p>
            <a:pPr algn="l">
              <a:buFont typeface="Wingdings" panose="05000000000000000000" pitchFamily="2" charset="2"/>
              <a:buChar char="ü"/>
            </a:pPr>
            <a:r>
              <a:rPr lang="en-GB" b="0" i="0" dirty="0">
                <a:solidFill>
                  <a:srgbClr val="000000"/>
                </a:solidFill>
                <a:effectLst/>
                <a:latin typeface="Times New Roman" panose="02020603050405020304" pitchFamily="18" charset="0"/>
                <a:cs typeface="Times New Roman" panose="02020603050405020304" pitchFamily="18" charset="0"/>
              </a:rPr>
              <a:t>Small pinky fingers that sometimes curve toward the thumb</a:t>
            </a:r>
          </a:p>
          <a:p>
            <a:pPr algn="l">
              <a:buFont typeface="Wingdings" panose="05000000000000000000" pitchFamily="2" charset="2"/>
              <a:buChar char="ü"/>
            </a:pPr>
            <a:r>
              <a:rPr lang="en-GB" b="0" i="0" dirty="0">
                <a:solidFill>
                  <a:srgbClr val="000000"/>
                </a:solidFill>
                <a:effectLst/>
                <a:latin typeface="Times New Roman" panose="02020603050405020304" pitchFamily="18" charset="0"/>
                <a:cs typeface="Times New Roman" panose="02020603050405020304" pitchFamily="18" charset="0"/>
              </a:rPr>
              <a:t>Poor muscle tone or loose joints</a:t>
            </a:r>
          </a:p>
          <a:p>
            <a:pPr algn="l">
              <a:buFont typeface="Wingdings" panose="05000000000000000000" pitchFamily="2" charset="2"/>
              <a:buChar char="ü"/>
            </a:pPr>
            <a:r>
              <a:rPr lang="en-GB" b="0" i="0" dirty="0">
                <a:solidFill>
                  <a:srgbClr val="000000"/>
                </a:solidFill>
                <a:effectLst/>
                <a:latin typeface="Times New Roman" panose="02020603050405020304" pitchFamily="18" charset="0"/>
                <a:cs typeface="Times New Roman" panose="02020603050405020304" pitchFamily="18" charset="0"/>
              </a:rPr>
              <a:t>Shorter in height as children and adults</a:t>
            </a:r>
          </a:p>
          <a:p>
            <a:endParaRPr lang="en-GB" dirty="0"/>
          </a:p>
        </p:txBody>
      </p:sp>
    </p:spTree>
    <p:extLst>
      <p:ext uri="{BB962C8B-B14F-4D97-AF65-F5344CB8AC3E}">
        <p14:creationId xmlns:p14="http://schemas.microsoft.com/office/powerpoint/2010/main" val="3025898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BD39A-747A-4B49-BDAB-99AF8D9D94F0}"/>
              </a:ext>
            </a:extLst>
          </p:cNvPr>
          <p:cNvSpPr>
            <a:spLocks noGrp="1"/>
          </p:cNvSpPr>
          <p:nvPr>
            <p:ph type="title"/>
          </p:nvPr>
        </p:nvSpPr>
        <p:spPr/>
        <p:txBody>
          <a:bodyPr>
            <a:normAutofit/>
          </a:bodyPr>
          <a:lstStyle/>
          <a:p>
            <a:r>
              <a:rPr lang="en-GB" dirty="0">
                <a:solidFill>
                  <a:srgbClr val="000000"/>
                </a:solidFill>
                <a:latin typeface="Merriweather" panose="00000500000000000000" pitchFamily="2" charset="0"/>
              </a:rPr>
              <a:t>Types of Down Syndrome</a:t>
            </a:r>
            <a:br>
              <a:rPr lang="en-GB" dirty="0">
                <a:solidFill>
                  <a:srgbClr val="000000"/>
                </a:solidFill>
                <a:latin typeface="Merriweather" panose="00000500000000000000" pitchFamily="2" charset="0"/>
              </a:rPr>
            </a:br>
            <a:endParaRPr lang="en-GB"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C327FD1-63CB-488C-BDEF-BCA6E77770D2}"/>
              </a:ext>
            </a:extLst>
          </p:cNvPr>
          <p:cNvSpPr>
            <a:spLocks noGrp="1"/>
          </p:cNvSpPr>
          <p:nvPr>
            <p:ph idx="1"/>
          </p:nvPr>
        </p:nvSpPr>
        <p:spPr>
          <a:xfrm>
            <a:off x="372139" y="1509824"/>
            <a:ext cx="11642651" cy="5199320"/>
          </a:xfrm>
        </p:spPr>
        <p:txBody>
          <a:bodyPr>
            <a:normAutofit/>
          </a:bodyPr>
          <a:lstStyle/>
          <a:p>
            <a:pPr algn="l">
              <a:buFont typeface="Arial" panose="020B0604020202020204" pitchFamily="34" charset="0"/>
              <a:buChar char="•"/>
            </a:pPr>
            <a:endParaRPr lang="en-GB" sz="3300" b="1" i="0" dirty="0">
              <a:solidFill>
                <a:srgbClr val="000000"/>
              </a:solidFill>
              <a:effectLst/>
              <a:latin typeface="Times New Roman" panose="02020603050405020304" pitchFamily="18" charset="0"/>
              <a:cs typeface="Times New Roman" panose="02020603050405020304" pitchFamily="18" charset="0"/>
            </a:endParaRPr>
          </a:p>
          <a:p>
            <a:r>
              <a:rPr lang="en-GB" sz="3600" dirty="0">
                <a:solidFill>
                  <a:srgbClr val="000000"/>
                </a:solidFill>
                <a:latin typeface="Times New Roman" panose="02020603050405020304" pitchFamily="18" charset="0"/>
                <a:cs typeface="Times New Roman" panose="02020603050405020304" pitchFamily="18" charset="0"/>
              </a:rPr>
              <a:t>There are three types of Down syndrome. People often can’t tell the difference between each type without looking at the chromosomes because the physical features and behaviours are similar</a:t>
            </a:r>
            <a:r>
              <a:rPr lang="en-GB" sz="4400" dirty="0">
                <a:solidFill>
                  <a:srgbClr val="000000"/>
                </a:solidFill>
                <a:latin typeface="Times New Roman" panose="02020603050405020304" pitchFamily="18" charset="0"/>
                <a:cs typeface="Times New Roman" panose="02020603050405020304" pitchFamily="18" charset="0"/>
              </a:rPr>
              <a:t>.</a:t>
            </a:r>
            <a:br>
              <a:rPr lang="en-GB" sz="4400" dirty="0">
                <a:solidFill>
                  <a:srgbClr val="000000"/>
                </a:solidFill>
                <a:latin typeface="Times New Roman" panose="02020603050405020304" pitchFamily="18" charset="0"/>
                <a:cs typeface="Times New Roman" panose="02020603050405020304" pitchFamily="18" charset="0"/>
              </a:rPr>
            </a:br>
            <a:endParaRPr lang="en-GB" sz="3300" b="1" dirty="0">
              <a:solidFill>
                <a:srgbClr val="000000"/>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GB" sz="3300" b="1" i="0" dirty="0">
                <a:solidFill>
                  <a:srgbClr val="000000"/>
                </a:solidFill>
                <a:effectLst/>
                <a:latin typeface="Times New Roman" panose="02020603050405020304" pitchFamily="18" charset="0"/>
                <a:cs typeface="Times New Roman" panose="02020603050405020304" pitchFamily="18" charset="0"/>
              </a:rPr>
              <a:t>Trisomy 21:</a:t>
            </a:r>
            <a:r>
              <a:rPr lang="en-GB" sz="3300" b="0" i="0" dirty="0">
                <a:solidFill>
                  <a:srgbClr val="000000"/>
                </a:solidFill>
                <a:effectLst/>
                <a:latin typeface="Times New Roman" panose="02020603050405020304" pitchFamily="18" charset="0"/>
                <a:cs typeface="Times New Roman" panose="02020603050405020304" pitchFamily="18" charset="0"/>
              </a:rPr>
              <a:t> About 95% of people with Down syndrome have Trisomy 21.With this type of Down syndrome, each cell in the body has 3 separate copies of chromosome 21 instead of the usual 2 copies.</a:t>
            </a:r>
          </a:p>
          <a:p>
            <a:endParaRPr lang="en-GB" dirty="0"/>
          </a:p>
        </p:txBody>
      </p:sp>
    </p:spTree>
    <p:extLst>
      <p:ext uri="{BB962C8B-B14F-4D97-AF65-F5344CB8AC3E}">
        <p14:creationId xmlns:p14="http://schemas.microsoft.com/office/powerpoint/2010/main" val="3018085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DF130E-2BFD-4B10-ACA7-3F564C54E06A}"/>
              </a:ext>
            </a:extLst>
          </p:cNvPr>
          <p:cNvSpPr>
            <a:spLocks noGrp="1"/>
          </p:cNvSpPr>
          <p:nvPr>
            <p:ph idx="1"/>
          </p:nvPr>
        </p:nvSpPr>
        <p:spPr>
          <a:xfrm>
            <a:off x="467833" y="435935"/>
            <a:ext cx="10885967" cy="6145618"/>
          </a:xfrm>
        </p:spPr>
        <p:txBody>
          <a:bodyPr>
            <a:normAutofit/>
          </a:bodyPr>
          <a:lstStyle/>
          <a:p>
            <a:pPr algn="l">
              <a:buFont typeface="Arial" panose="020B0604020202020204" pitchFamily="34" charset="0"/>
              <a:buChar char="•"/>
            </a:pPr>
            <a:r>
              <a:rPr lang="en-GB" sz="2800" b="1" i="0" dirty="0">
                <a:solidFill>
                  <a:srgbClr val="000000"/>
                </a:solidFill>
                <a:effectLst/>
                <a:latin typeface="Times New Roman" panose="02020603050405020304" pitchFamily="18" charset="0"/>
                <a:cs typeface="Times New Roman" panose="02020603050405020304" pitchFamily="18" charset="0"/>
              </a:rPr>
              <a:t>Translocation Down syndrome:</a:t>
            </a:r>
            <a:r>
              <a:rPr lang="en-GB" sz="2800" b="0" i="0" dirty="0">
                <a:solidFill>
                  <a:srgbClr val="000000"/>
                </a:solidFill>
                <a:effectLst/>
                <a:latin typeface="Times New Roman" panose="02020603050405020304" pitchFamily="18" charset="0"/>
                <a:cs typeface="Times New Roman" panose="02020603050405020304" pitchFamily="18" charset="0"/>
              </a:rPr>
              <a:t> This type accounts for a small percentage of people with Down syndrome (about 3%). This occurs when an extra part or a whole extra chromosome 21 is present, but it is attached or “trans-located” to a different chromosome rather than being a separate chromosome 21.</a:t>
            </a:r>
          </a:p>
          <a:p>
            <a:pPr algn="l">
              <a:buFont typeface="Arial" panose="020B0604020202020204" pitchFamily="34" charset="0"/>
              <a:buChar char="•"/>
            </a:pPr>
            <a:endParaRPr lang="en-GB" sz="2800" b="1" i="0" dirty="0">
              <a:solidFill>
                <a:srgbClr val="000000"/>
              </a:solidFill>
              <a:effectLst/>
              <a:latin typeface="Times New Roman" panose="02020603050405020304" pitchFamily="18" charset="0"/>
              <a:cs typeface="Times New Roman" panose="02020603050405020304" pitchFamily="18" charset="0"/>
            </a:endParaRPr>
          </a:p>
          <a:p>
            <a:r>
              <a:rPr lang="en-GB" sz="2800" b="1" i="0" dirty="0">
                <a:solidFill>
                  <a:srgbClr val="000000"/>
                </a:solidFill>
                <a:effectLst/>
                <a:latin typeface="Times New Roman" panose="02020603050405020304" pitchFamily="18" charset="0"/>
                <a:cs typeface="Times New Roman" panose="02020603050405020304" pitchFamily="18" charset="0"/>
              </a:rPr>
              <a:t>Mosaic Down syndrome:</a:t>
            </a:r>
            <a:r>
              <a:rPr lang="en-GB" sz="2800" b="0" i="0" dirty="0">
                <a:solidFill>
                  <a:srgbClr val="000000"/>
                </a:solidFill>
                <a:effectLst/>
                <a:latin typeface="Times New Roman" panose="02020603050405020304" pitchFamily="18" charset="0"/>
                <a:cs typeface="Times New Roman" panose="02020603050405020304" pitchFamily="18" charset="0"/>
              </a:rPr>
              <a:t> This type affects about 2% of the people with Down syndrome. Mosaic means mixture or combination. For children with mosaic Down syndrome, some of their cells have 3 copies of chromosome 21, but other cells have the typical two copies of chromosome 21. Children with mosaic Down syndrome may have the same features as other children with Down syndrome. However, they may have fewer features of the condition due to the presence of some (or many) cells with a typical number of chromosomes.</a:t>
            </a:r>
          </a:p>
          <a:p>
            <a:pPr algn="l">
              <a:buFont typeface="Arial" panose="020B0604020202020204" pitchFamily="34" charset="0"/>
              <a:buChar char="•"/>
            </a:pPr>
            <a:endParaRPr lang="en-GB" dirty="0"/>
          </a:p>
        </p:txBody>
      </p:sp>
    </p:spTree>
    <p:extLst>
      <p:ext uri="{BB962C8B-B14F-4D97-AF65-F5344CB8AC3E}">
        <p14:creationId xmlns:p14="http://schemas.microsoft.com/office/powerpoint/2010/main" val="1774953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B3BE8-345B-4A63-A3D3-673A1E18B16C}"/>
              </a:ext>
            </a:extLst>
          </p:cNvPr>
          <p:cNvSpPr>
            <a:spLocks noGrp="1"/>
          </p:cNvSpPr>
          <p:nvPr>
            <p:ph type="title"/>
          </p:nvPr>
        </p:nvSpPr>
        <p:spPr/>
        <p:txBody>
          <a:bodyPr/>
          <a:lstStyle/>
          <a:p>
            <a:r>
              <a:rPr lang="en-GB" dirty="0">
                <a:solidFill>
                  <a:srgbClr val="000000"/>
                </a:solidFill>
                <a:latin typeface="Times New Roman" panose="02020603050405020304" pitchFamily="18" charset="0"/>
                <a:cs typeface="Times New Roman" panose="02020603050405020304" pitchFamily="18" charset="0"/>
              </a:rPr>
              <a:t>Causes and Risk Factors</a:t>
            </a:r>
            <a:br>
              <a:rPr lang="en-GB" dirty="0">
                <a:solidFill>
                  <a:srgbClr val="000000"/>
                </a:solidFill>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2C1B858-1637-4E28-8801-125BF2A34B14}"/>
              </a:ext>
            </a:extLst>
          </p:cNvPr>
          <p:cNvSpPr>
            <a:spLocks noGrp="1"/>
          </p:cNvSpPr>
          <p:nvPr>
            <p:ph idx="1"/>
          </p:nvPr>
        </p:nvSpPr>
        <p:spPr>
          <a:xfrm>
            <a:off x="435935" y="1286540"/>
            <a:ext cx="10917865" cy="5295013"/>
          </a:xfrm>
        </p:spPr>
        <p:txBody>
          <a:bodyPr>
            <a:normAutofit/>
          </a:bodyPr>
          <a:lstStyle/>
          <a:p>
            <a:pPr algn="l">
              <a:buFont typeface="Arial" panose="020B0604020202020204" pitchFamily="34" charset="0"/>
              <a:buChar char="•"/>
            </a:pPr>
            <a:r>
              <a:rPr lang="en-GB" b="0" i="0" dirty="0">
                <a:solidFill>
                  <a:srgbClr val="000000"/>
                </a:solidFill>
                <a:effectLst/>
                <a:latin typeface="Times New Roman" panose="02020603050405020304" pitchFamily="18" charset="0"/>
                <a:cs typeface="Times New Roman" panose="02020603050405020304" pitchFamily="18" charset="0"/>
              </a:rPr>
              <a:t>The extra chromosome 21 leads to the physical features and developmental challenges that can occur among people with Down syndrome. Researchers know that Down syndrome is caused by an extra chromosome, but no one knows for sure why Down syndrome occurs or how many different factors play a role.</a:t>
            </a:r>
          </a:p>
          <a:p>
            <a:pPr algn="l">
              <a:buFont typeface="Arial" panose="020B0604020202020204" pitchFamily="34" charset="0"/>
              <a:buChar char="•"/>
            </a:pPr>
            <a:r>
              <a:rPr lang="en-GB" b="0" i="0" dirty="0">
                <a:solidFill>
                  <a:srgbClr val="000000"/>
                </a:solidFill>
                <a:effectLst/>
                <a:latin typeface="Times New Roman" panose="02020603050405020304" pitchFamily="18" charset="0"/>
                <a:cs typeface="Times New Roman" panose="02020603050405020304" pitchFamily="18" charset="0"/>
              </a:rPr>
              <a:t>One factor that increases the risk for having a baby with Down syndrome is the mother’s age. Women who are 35 years or older when they become pregnant are more likely to have a pregnancy affected by Down syndrome than women who become pregnant at a younger age. </a:t>
            </a:r>
          </a:p>
          <a:p>
            <a:pPr algn="l">
              <a:buFont typeface="Arial" panose="020B0604020202020204" pitchFamily="34" charset="0"/>
              <a:buChar char="•"/>
            </a:pPr>
            <a:r>
              <a:rPr lang="en-GB" b="0" i="0" dirty="0">
                <a:solidFill>
                  <a:srgbClr val="000000"/>
                </a:solidFill>
                <a:effectLst/>
                <a:latin typeface="Times New Roman" panose="02020603050405020304" pitchFamily="18" charset="0"/>
                <a:cs typeface="Times New Roman" panose="02020603050405020304" pitchFamily="18" charset="0"/>
              </a:rPr>
              <a:t>However, the majority of babies with Down syndrome are born to mothers less than 35 years old, because there are many more births among younger women.</a:t>
            </a:r>
          </a:p>
          <a:p>
            <a:endParaRPr lang="en-GB" dirty="0"/>
          </a:p>
        </p:txBody>
      </p:sp>
    </p:spTree>
    <p:extLst>
      <p:ext uri="{BB962C8B-B14F-4D97-AF65-F5344CB8AC3E}">
        <p14:creationId xmlns:p14="http://schemas.microsoft.com/office/powerpoint/2010/main" val="199776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0FC7-E9FB-44A2-A6F5-2AE645563681}"/>
              </a:ext>
            </a:extLst>
          </p:cNvPr>
          <p:cNvSpPr>
            <a:spLocks noGrp="1"/>
          </p:cNvSpPr>
          <p:nvPr>
            <p:ph type="title"/>
          </p:nvPr>
        </p:nvSpPr>
        <p:spPr/>
        <p:txBody>
          <a:bodyPr/>
          <a:lstStyle/>
          <a:p>
            <a:r>
              <a:rPr lang="en-GB" dirty="0">
                <a:solidFill>
                  <a:srgbClr val="000000"/>
                </a:solidFill>
                <a:latin typeface="Times New Roman" panose="02020603050405020304" pitchFamily="18" charset="0"/>
                <a:cs typeface="Times New Roman" panose="02020603050405020304" pitchFamily="18" charset="0"/>
              </a:rPr>
              <a:t>Diagnosis</a:t>
            </a:r>
            <a:br>
              <a:rPr lang="en-GB" dirty="0">
                <a:solidFill>
                  <a:srgbClr val="000000"/>
                </a:solidFill>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B80D6EA-6AC9-42B6-9B83-4E9F31D492D5}"/>
              </a:ext>
            </a:extLst>
          </p:cNvPr>
          <p:cNvSpPr>
            <a:spLocks noGrp="1"/>
          </p:cNvSpPr>
          <p:nvPr>
            <p:ph idx="1"/>
          </p:nvPr>
        </p:nvSpPr>
        <p:spPr>
          <a:xfrm>
            <a:off x="382772" y="1339702"/>
            <a:ext cx="11600121" cy="5153173"/>
          </a:xfrm>
        </p:spPr>
        <p:txBody>
          <a:bodyPr>
            <a:normAutofit/>
          </a:bodyPr>
          <a:lstStyle/>
          <a:p>
            <a:pPr algn="l"/>
            <a:r>
              <a:rPr lang="en-GB" b="0" i="0" dirty="0">
                <a:solidFill>
                  <a:srgbClr val="000000"/>
                </a:solidFill>
                <a:effectLst/>
                <a:latin typeface="Times New Roman" panose="02020603050405020304" pitchFamily="18" charset="0"/>
                <a:cs typeface="Times New Roman" panose="02020603050405020304" pitchFamily="18" charset="0"/>
              </a:rPr>
              <a:t>There are two basic types of tests available to detect Down syndrome during pregnancy: screening tests and diagnostic tests. </a:t>
            </a:r>
          </a:p>
          <a:p>
            <a:pPr algn="l"/>
            <a:r>
              <a:rPr lang="en-GB" b="0" i="0" dirty="0">
                <a:solidFill>
                  <a:srgbClr val="000000"/>
                </a:solidFill>
                <a:effectLst/>
                <a:latin typeface="Times New Roman" panose="02020603050405020304" pitchFamily="18" charset="0"/>
                <a:cs typeface="Times New Roman" panose="02020603050405020304" pitchFamily="18" charset="0"/>
              </a:rPr>
              <a:t>A screening test can tell a woman and her healthcare provider whether her pregnancy has a lower or higher chance of having Down syndrome. Screening tests do not provide an absolute diagnosis, but they are safer for the mother and the developing baby. </a:t>
            </a:r>
          </a:p>
          <a:p>
            <a:pPr algn="l"/>
            <a:r>
              <a:rPr lang="en-GB" b="0" i="0" dirty="0">
                <a:solidFill>
                  <a:srgbClr val="000000"/>
                </a:solidFill>
                <a:effectLst/>
                <a:latin typeface="Times New Roman" panose="02020603050405020304" pitchFamily="18" charset="0"/>
                <a:cs typeface="Times New Roman" panose="02020603050405020304" pitchFamily="18" charset="0"/>
              </a:rPr>
              <a:t>Diagnostic tests can typically detect whether or not a baby will have Down syndrome, but they can be more risky for the mother and developing baby. Neither screening nor diagnostic tests can predict the full impact of Down syndrome on a baby; no one can predict this.</a:t>
            </a:r>
          </a:p>
          <a:p>
            <a:endParaRPr lang="en-GB" dirty="0"/>
          </a:p>
        </p:txBody>
      </p:sp>
    </p:spTree>
    <p:extLst>
      <p:ext uri="{BB962C8B-B14F-4D97-AF65-F5344CB8AC3E}">
        <p14:creationId xmlns:p14="http://schemas.microsoft.com/office/powerpoint/2010/main" val="3721225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69F83-2B10-4FC1-8683-24DEA9B74E20}"/>
              </a:ext>
            </a:extLst>
          </p:cNvPr>
          <p:cNvSpPr>
            <a:spLocks noGrp="1"/>
          </p:cNvSpPr>
          <p:nvPr>
            <p:ph type="title"/>
          </p:nvPr>
        </p:nvSpPr>
        <p:spPr/>
        <p:txBody>
          <a:bodyPr/>
          <a:lstStyle/>
          <a:p>
            <a:r>
              <a:rPr lang="en-GB" dirty="0">
                <a:solidFill>
                  <a:srgbClr val="000000"/>
                </a:solidFill>
                <a:latin typeface="Times New Roman" panose="02020603050405020304" pitchFamily="18" charset="0"/>
                <a:cs typeface="Times New Roman" panose="02020603050405020304" pitchFamily="18" charset="0"/>
              </a:rPr>
              <a:t>Screening Tests</a:t>
            </a:r>
            <a:br>
              <a:rPr lang="en-GB" dirty="0">
                <a:solidFill>
                  <a:srgbClr val="000000"/>
                </a:solidFill>
                <a:latin typeface="Times New Roman" panose="02020603050405020304" pitchFamily="18"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5E77209A-9B77-48EC-80F7-5550A9359E69}"/>
              </a:ext>
            </a:extLst>
          </p:cNvPr>
          <p:cNvSpPr>
            <a:spLocks noGrp="1"/>
          </p:cNvSpPr>
          <p:nvPr>
            <p:ph idx="1"/>
          </p:nvPr>
        </p:nvSpPr>
        <p:spPr>
          <a:xfrm>
            <a:off x="393405" y="1825625"/>
            <a:ext cx="10960395" cy="4777194"/>
          </a:xfrm>
        </p:spPr>
        <p:txBody>
          <a:bodyPr>
            <a:normAutofit/>
          </a:bodyPr>
          <a:lstStyle/>
          <a:p>
            <a:pPr algn="l"/>
            <a:r>
              <a:rPr lang="en-GB" b="0" i="0" dirty="0">
                <a:solidFill>
                  <a:srgbClr val="000000"/>
                </a:solidFill>
                <a:effectLst/>
                <a:latin typeface="Times New Roman" panose="02020603050405020304" pitchFamily="18" charset="0"/>
                <a:cs typeface="Times New Roman" panose="02020603050405020304" pitchFamily="18" charset="0"/>
              </a:rPr>
              <a:t>Screening tests often include a combination of a blood test, which measures the amount of various substances in the mother’s blood (e.g., MS-AFP, Triple Screen, Quad-screen), and an ultrasound, which creates a picture of the baby. During an ultrasound, one of the things the technician looks at is the fluid behind the baby’s neck. Extra fluid in this region could indicate a genetic problem. </a:t>
            </a:r>
          </a:p>
          <a:p>
            <a:pPr algn="l"/>
            <a:r>
              <a:rPr lang="en-GB" b="0" i="0" dirty="0">
                <a:solidFill>
                  <a:srgbClr val="000000"/>
                </a:solidFill>
                <a:effectLst/>
                <a:latin typeface="Times New Roman" panose="02020603050405020304" pitchFamily="18" charset="0"/>
                <a:cs typeface="Times New Roman" panose="02020603050405020304" pitchFamily="18" charset="0"/>
              </a:rPr>
              <a:t>These screening tests can help determine the baby’s risk of Down syndrome. Rarely, screening tests can give an abnormal result even when there is nothing wrong with the baby. Sometimes, the test results are normal and yet they miss a problem that does exist.</a:t>
            </a:r>
          </a:p>
          <a:p>
            <a:endParaRPr lang="en-GB" dirty="0"/>
          </a:p>
        </p:txBody>
      </p:sp>
    </p:spTree>
    <p:extLst>
      <p:ext uri="{BB962C8B-B14F-4D97-AF65-F5344CB8AC3E}">
        <p14:creationId xmlns:p14="http://schemas.microsoft.com/office/powerpoint/2010/main" val="1072693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1472</Words>
  <Application>Microsoft Office PowerPoint</Application>
  <PresentationFormat>Widescreen</PresentationFormat>
  <Paragraphs>66</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Merriweather</vt:lpstr>
      <vt:lpstr>Open Sans</vt:lpstr>
      <vt:lpstr>Times New Roman</vt:lpstr>
      <vt:lpstr>Wingdings</vt:lpstr>
      <vt:lpstr>Office Theme</vt:lpstr>
      <vt:lpstr>  </vt:lpstr>
      <vt:lpstr>Facts about Down Syndrome </vt:lpstr>
      <vt:lpstr>PowerPoint Presentation</vt:lpstr>
      <vt:lpstr> Some common physical features of Down syndrome include: </vt:lpstr>
      <vt:lpstr>Types of Down Syndrome </vt:lpstr>
      <vt:lpstr>PowerPoint Presentation</vt:lpstr>
      <vt:lpstr>Causes and Risk Factors </vt:lpstr>
      <vt:lpstr>Diagnosis </vt:lpstr>
      <vt:lpstr>Screening Tests </vt:lpstr>
      <vt:lpstr>Diagnostic Tests </vt:lpstr>
      <vt:lpstr>Other Health Problems </vt:lpstr>
      <vt:lpstr>Treatments </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 Abbas</dc:creator>
  <cp:lastModifiedBy>Dr. Lubna Shaaban</cp:lastModifiedBy>
  <cp:revision>27</cp:revision>
  <dcterms:created xsi:type="dcterms:W3CDTF">2021-02-10T11:36:09Z</dcterms:created>
  <dcterms:modified xsi:type="dcterms:W3CDTF">2022-12-13T12:13:20Z</dcterms:modified>
</cp:coreProperties>
</file>