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7" r:id="rId3"/>
    <p:sldId id="261" r:id="rId4"/>
    <p:sldId id="259" r:id="rId5"/>
    <p:sldId id="256" r:id="rId6"/>
    <p:sldId id="258" r:id="rId7"/>
    <p:sldId id="260" r:id="rId8"/>
    <p:sldId id="262" r:id="rId9"/>
  </p:sldIdLst>
  <p:sldSz cx="12192000" cy="6858000"/>
  <p:notesSz cx="6858000" cy="9144000"/>
  <p:defaultTextStyle>
    <a:defPPr>
      <a:defRPr lang="ar-SY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380"/>
    <p:restoredTop sz="94660"/>
  </p:normalViewPr>
  <p:slideViewPr>
    <p:cSldViewPr snapToGrid="0">
      <p:cViewPr>
        <p:scale>
          <a:sx n="85" d="100"/>
          <a:sy n="85" d="100"/>
        </p:scale>
        <p:origin x="70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EE59D1-B805-4A84-9C14-610535CB1D13}" type="doc">
      <dgm:prSet loTypeId="urn:microsoft.com/office/officeart/2005/8/layout/vList2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77A8BE5-DA73-4C38-8D59-C4BDFD5DDDD7}">
      <dgm:prSet custT="1"/>
      <dgm:spPr/>
      <dgm:t>
        <a:bodyPr/>
        <a:lstStyle/>
        <a:p>
          <a:pPr algn="ctr" rtl="1"/>
          <a:r>
            <a:rPr lang="ar-SY" sz="2400" b="1" dirty="0"/>
            <a:t>عقاقير </a:t>
          </a:r>
          <a:r>
            <a:rPr lang="ar-SY" sz="2400" b="1" dirty="0" smtClean="0"/>
            <a:t>الجزء </a:t>
          </a:r>
          <a:r>
            <a:rPr lang="ar-SY" sz="2400" b="1" dirty="0"/>
            <a:t>المدروس  فيها هو </a:t>
          </a:r>
          <a:r>
            <a:rPr lang="ar-SY" sz="2400" b="1" dirty="0" smtClean="0"/>
            <a:t>الأوراق</a:t>
          </a:r>
          <a:endParaRPr lang="en-US" sz="2400" dirty="0"/>
        </a:p>
      </dgm:t>
    </dgm:pt>
    <dgm:pt modelId="{0A961131-63BE-4CD1-8E39-954E8F2D7F53}" type="parTrans" cxnId="{708E6BB0-2387-4AE0-871C-E824DEB3F2D6}">
      <dgm:prSet/>
      <dgm:spPr/>
      <dgm:t>
        <a:bodyPr/>
        <a:lstStyle/>
        <a:p>
          <a:endParaRPr lang="en-US"/>
        </a:p>
      </dgm:t>
    </dgm:pt>
    <dgm:pt modelId="{52A21ED6-8427-446E-8A4D-094D69089629}" type="sibTrans" cxnId="{708E6BB0-2387-4AE0-871C-E824DEB3F2D6}">
      <dgm:prSet/>
      <dgm:spPr/>
      <dgm:t>
        <a:bodyPr/>
        <a:lstStyle/>
        <a:p>
          <a:endParaRPr lang="en-US"/>
        </a:p>
      </dgm:t>
    </dgm:pt>
    <dgm:pt modelId="{DADB0626-4A50-4664-8E3B-45A4CBB94D58}" type="pres">
      <dgm:prSet presAssocID="{95EE59D1-B805-4A84-9C14-610535CB1D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Y"/>
        </a:p>
      </dgm:t>
    </dgm:pt>
    <dgm:pt modelId="{BDF6795C-5041-409F-8C93-BB1F23B6874F}" type="pres">
      <dgm:prSet presAssocID="{977A8BE5-DA73-4C38-8D59-C4BDFD5DDDD7}" presName="parentText" presStyleLbl="node1" presStyleIdx="0" presStyleCnt="1" custScaleY="382348" custLinFactY="-332593" custLinFactNeighborX="9450" custLinFactNeighborY="-40000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Y"/>
        </a:p>
      </dgm:t>
    </dgm:pt>
  </dgm:ptLst>
  <dgm:cxnLst>
    <dgm:cxn modelId="{1D14D382-44EF-4461-ACCD-FCC84C8833AF}" type="presOf" srcId="{977A8BE5-DA73-4C38-8D59-C4BDFD5DDDD7}" destId="{BDF6795C-5041-409F-8C93-BB1F23B6874F}" srcOrd="0" destOrd="0" presId="urn:microsoft.com/office/officeart/2005/8/layout/vList2"/>
    <dgm:cxn modelId="{0350C3BD-F496-44CF-8819-C4D8AC98A76F}" type="presOf" srcId="{95EE59D1-B805-4A84-9C14-610535CB1D13}" destId="{DADB0626-4A50-4664-8E3B-45A4CBB94D58}" srcOrd="0" destOrd="0" presId="urn:microsoft.com/office/officeart/2005/8/layout/vList2"/>
    <dgm:cxn modelId="{708E6BB0-2387-4AE0-871C-E824DEB3F2D6}" srcId="{95EE59D1-B805-4A84-9C14-610535CB1D13}" destId="{977A8BE5-DA73-4C38-8D59-C4BDFD5DDDD7}" srcOrd="0" destOrd="0" parTransId="{0A961131-63BE-4CD1-8E39-954E8F2D7F53}" sibTransId="{52A21ED6-8427-446E-8A4D-094D69089629}"/>
    <dgm:cxn modelId="{AD970F3E-35BA-4AB3-8C93-183355A98BC9}" type="presParOf" srcId="{DADB0626-4A50-4664-8E3B-45A4CBB94D58}" destId="{BDF6795C-5041-409F-8C93-BB1F23B6874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EE59D1-B805-4A84-9C14-610535CB1D13}" type="doc">
      <dgm:prSet loTypeId="urn:microsoft.com/office/officeart/2005/8/layout/vList2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77A8BE5-DA73-4C38-8D59-C4BDFD5DDDD7}">
      <dgm:prSet custT="1"/>
      <dgm:spPr/>
      <dgm:t>
        <a:bodyPr/>
        <a:lstStyle/>
        <a:p>
          <a:pPr algn="ctr" rtl="1"/>
          <a:r>
            <a:rPr lang="ar-SY" sz="2400" b="1" dirty="0"/>
            <a:t>عقاقير </a:t>
          </a:r>
          <a:r>
            <a:rPr lang="ar-SY" sz="2400" b="1" dirty="0" smtClean="0"/>
            <a:t>الجزء </a:t>
          </a:r>
          <a:r>
            <a:rPr lang="ar-SY" sz="2400" b="1" dirty="0"/>
            <a:t>المدروس  فيها هو </a:t>
          </a:r>
          <a:r>
            <a:rPr lang="ar-SY" sz="2400" b="1" dirty="0" smtClean="0"/>
            <a:t>الأوراق</a:t>
          </a:r>
          <a:endParaRPr lang="en-US" sz="2400" dirty="0"/>
        </a:p>
      </dgm:t>
    </dgm:pt>
    <dgm:pt modelId="{0A961131-63BE-4CD1-8E39-954E8F2D7F53}" type="parTrans" cxnId="{708E6BB0-2387-4AE0-871C-E824DEB3F2D6}">
      <dgm:prSet/>
      <dgm:spPr/>
      <dgm:t>
        <a:bodyPr/>
        <a:lstStyle/>
        <a:p>
          <a:endParaRPr lang="en-US"/>
        </a:p>
      </dgm:t>
    </dgm:pt>
    <dgm:pt modelId="{52A21ED6-8427-446E-8A4D-094D69089629}" type="sibTrans" cxnId="{708E6BB0-2387-4AE0-871C-E824DEB3F2D6}">
      <dgm:prSet/>
      <dgm:spPr/>
      <dgm:t>
        <a:bodyPr/>
        <a:lstStyle/>
        <a:p>
          <a:endParaRPr lang="en-US"/>
        </a:p>
      </dgm:t>
    </dgm:pt>
    <dgm:pt modelId="{DADB0626-4A50-4664-8E3B-45A4CBB94D58}" type="pres">
      <dgm:prSet presAssocID="{95EE59D1-B805-4A84-9C14-610535CB1D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Y"/>
        </a:p>
      </dgm:t>
    </dgm:pt>
    <dgm:pt modelId="{BDF6795C-5041-409F-8C93-BB1F23B6874F}" type="pres">
      <dgm:prSet presAssocID="{977A8BE5-DA73-4C38-8D59-C4BDFD5DDDD7}" presName="parentText" presStyleLbl="node1" presStyleIdx="0" presStyleCnt="1" custScaleY="382348" custLinFactY="-332593" custLinFactNeighborX="9450" custLinFactNeighborY="-40000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Y"/>
        </a:p>
      </dgm:t>
    </dgm:pt>
  </dgm:ptLst>
  <dgm:cxnLst>
    <dgm:cxn modelId="{ED7CD49B-9E84-4946-8EF3-C48A1EEEAD8F}" type="presOf" srcId="{95EE59D1-B805-4A84-9C14-610535CB1D13}" destId="{DADB0626-4A50-4664-8E3B-45A4CBB94D58}" srcOrd="0" destOrd="0" presId="urn:microsoft.com/office/officeart/2005/8/layout/vList2"/>
    <dgm:cxn modelId="{527F12DC-55A3-43C6-B4B2-C8517AF44487}" type="presOf" srcId="{977A8BE5-DA73-4C38-8D59-C4BDFD5DDDD7}" destId="{BDF6795C-5041-409F-8C93-BB1F23B6874F}" srcOrd="0" destOrd="0" presId="urn:microsoft.com/office/officeart/2005/8/layout/vList2"/>
    <dgm:cxn modelId="{708E6BB0-2387-4AE0-871C-E824DEB3F2D6}" srcId="{95EE59D1-B805-4A84-9C14-610535CB1D13}" destId="{977A8BE5-DA73-4C38-8D59-C4BDFD5DDDD7}" srcOrd="0" destOrd="0" parTransId="{0A961131-63BE-4CD1-8E39-954E8F2D7F53}" sibTransId="{52A21ED6-8427-446E-8A4D-094D69089629}"/>
    <dgm:cxn modelId="{AC843F7C-01ED-4E69-86D0-B9626FA6842E}" type="presParOf" srcId="{DADB0626-4A50-4664-8E3B-45A4CBB94D58}" destId="{BDF6795C-5041-409F-8C93-BB1F23B6874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EE59D1-B805-4A84-9C14-610535CB1D13}" type="doc">
      <dgm:prSet loTypeId="urn:microsoft.com/office/officeart/2005/8/layout/vList2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77A8BE5-DA73-4C38-8D59-C4BDFD5DDDD7}">
      <dgm:prSet custT="1"/>
      <dgm:spPr/>
      <dgm:t>
        <a:bodyPr/>
        <a:lstStyle/>
        <a:p>
          <a:pPr algn="ctr" rtl="1"/>
          <a:r>
            <a:rPr lang="ar-SY" sz="2400" b="1" dirty="0"/>
            <a:t>عقاقير </a:t>
          </a:r>
          <a:r>
            <a:rPr lang="ar-SY" sz="2400" b="1" dirty="0" smtClean="0"/>
            <a:t>الجزء المدروس  </a:t>
          </a:r>
          <a:r>
            <a:rPr lang="ar-SY" sz="2400" b="1" dirty="0"/>
            <a:t>فيها هو </a:t>
          </a:r>
          <a:r>
            <a:rPr lang="ar-SY" sz="2400" b="1" dirty="0" smtClean="0"/>
            <a:t>الجذور</a:t>
          </a:r>
          <a:endParaRPr lang="en-US" sz="2400" dirty="0"/>
        </a:p>
      </dgm:t>
    </dgm:pt>
    <dgm:pt modelId="{0A961131-63BE-4CD1-8E39-954E8F2D7F53}" type="parTrans" cxnId="{708E6BB0-2387-4AE0-871C-E824DEB3F2D6}">
      <dgm:prSet/>
      <dgm:spPr/>
      <dgm:t>
        <a:bodyPr/>
        <a:lstStyle/>
        <a:p>
          <a:endParaRPr lang="en-US"/>
        </a:p>
      </dgm:t>
    </dgm:pt>
    <dgm:pt modelId="{52A21ED6-8427-446E-8A4D-094D69089629}" type="sibTrans" cxnId="{708E6BB0-2387-4AE0-871C-E824DEB3F2D6}">
      <dgm:prSet/>
      <dgm:spPr/>
      <dgm:t>
        <a:bodyPr/>
        <a:lstStyle/>
        <a:p>
          <a:endParaRPr lang="en-US"/>
        </a:p>
      </dgm:t>
    </dgm:pt>
    <dgm:pt modelId="{DADB0626-4A50-4664-8E3B-45A4CBB94D58}" type="pres">
      <dgm:prSet presAssocID="{95EE59D1-B805-4A84-9C14-610535CB1D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Y"/>
        </a:p>
      </dgm:t>
    </dgm:pt>
    <dgm:pt modelId="{BDF6795C-5041-409F-8C93-BB1F23B6874F}" type="pres">
      <dgm:prSet presAssocID="{977A8BE5-DA73-4C38-8D59-C4BDFD5DDDD7}" presName="parentText" presStyleLbl="node1" presStyleIdx="0" presStyleCnt="1" custScaleY="382348" custLinFactY="-332593" custLinFactNeighborX="9450" custLinFactNeighborY="-40000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Y"/>
        </a:p>
      </dgm:t>
    </dgm:pt>
  </dgm:ptLst>
  <dgm:cxnLst>
    <dgm:cxn modelId="{58F8EDBE-BE36-48AE-A90A-0D5E7852D975}" type="presOf" srcId="{977A8BE5-DA73-4C38-8D59-C4BDFD5DDDD7}" destId="{BDF6795C-5041-409F-8C93-BB1F23B6874F}" srcOrd="0" destOrd="0" presId="urn:microsoft.com/office/officeart/2005/8/layout/vList2"/>
    <dgm:cxn modelId="{107008FA-38B0-49A5-A47F-93B066E65C53}" type="presOf" srcId="{95EE59D1-B805-4A84-9C14-610535CB1D13}" destId="{DADB0626-4A50-4664-8E3B-45A4CBB94D58}" srcOrd="0" destOrd="0" presId="urn:microsoft.com/office/officeart/2005/8/layout/vList2"/>
    <dgm:cxn modelId="{708E6BB0-2387-4AE0-871C-E824DEB3F2D6}" srcId="{95EE59D1-B805-4A84-9C14-610535CB1D13}" destId="{977A8BE5-DA73-4C38-8D59-C4BDFD5DDDD7}" srcOrd="0" destOrd="0" parTransId="{0A961131-63BE-4CD1-8E39-954E8F2D7F53}" sibTransId="{52A21ED6-8427-446E-8A4D-094D69089629}"/>
    <dgm:cxn modelId="{BF2EA338-D0C1-42C4-90F4-CF4C7C049E15}" type="presParOf" srcId="{DADB0626-4A50-4664-8E3B-45A4CBB94D58}" destId="{BDF6795C-5041-409F-8C93-BB1F23B6874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5EE59D1-B805-4A84-9C14-610535CB1D13}" type="doc">
      <dgm:prSet loTypeId="urn:microsoft.com/office/officeart/2005/8/layout/vList2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77A8BE5-DA73-4C38-8D59-C4BDFD5DDDD7}">
      <dgm:prSet custT="1"/>
      <dgm:spPr/>
      <dgm:t>
        <a:bodyPr/>
        <a:lstStyle/>
        <a:p>
          <a:pPr algn="ctr" rtl="1"/>
          <a:r>
            <a:rPr lang="ar-SY" sz="2400" b="1" dirty="0"/>
            <a:t>عقاقير </a:t>
          </a:r>
          <a:r>
            <a:rPr lang="ar-SY" sz="2400" b="1" dirty="0" smtClean="0"/>
            <a:t>الجزء </a:t>
          </a:r>
          <a:r>
            <a:rPr lang="ar-SY" sz="2400" b="1" dirty="0"/>
            <a:t>المدروس  فيها هو </a:t>
          </a:r>
          <a:r>
            <a:rPr lang="ar-SY" sz="2400" b="1" dirty="0" smtClean="0"/>
            <a:t>الأزهار </a:t>
          </a:r>
          <a:endParaRPr lang="en-US" sz="2400" dirty="0"/>
        </a:p>
      </dgm:t>
    </dgm:pt>
    <dgm:pt modelId="{0A961131-63BE-4CD1-8E39-954E8F2D7F53}" type="parTrans" cxnId="{708E6BB0-2387-4AE0-871C-E824DEB3F2D6}">
      <dgm:prSet/>
      <dgm:spPr/>
      <dgm:t>
        <a:bodyPr/>
        <a:lstStyle/>
        <a:p>
          <a:endParaRPr lang="en-US"/>
        </a:p>
      </dgm:t>
    </dgm:pt>
    <dgm:pt modelId="{52A21ED6-8427-446E-8A4D-094D69089629}" type="sibTrans" cxnId="{708E6BB0-2387-4AE0-871C-E824DEB3F2D6}">
      <dgm:prSet/>
      <dgm:spPr/>
      <dgm:t>
        <a:bodyPr/>
        <a:lstStyle/>
        <a:p>
          <a:endParaRPr lang="en-US"/>
        </a:p>
      </dgm:t>
    </dgm:pt>
    <dgm:pt modelId="{DADB0626-4A50-4664-8E3B-45A4CBB94D58}" type="pres">
      <dgm:prSet presAssocID="{95EE59D1-B805-4A84-9C14-610535CB1D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Y"/>
        </a:p>
      </dgm:t>
    </dgm:pt>
    <dgm:pt modelId="{BDF6795C-5041-409F-8C93-BB1F23B6874F}" type="pres">
      <dgm:prSet presAssocID="{977A8BE5-DA73-4C38-8D59-C4BDFD5DDDD7}" presName="parentText" presStyleLbl="node1" presStyleIdx="0" presStyleCnt="1" custScaleY="382348" custLinFactY="-332593" custLinFactNeighborX="9450" custLinFactNeighborY="-40000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Y"/>
        </a:p>
      </dgm:t>
    </dgm:pt>
  </dgm:ptLst>
  <dgm:cxnLst>
    <dgm:cxn modelId="{ED2DEE44-3EC2-46D4-BF5C-ADDD90E71F3F}" type="presOf" srcId="{95EE59D1-B805-4A84-9C14-610535CB1D13}" destId="{DADB0626-4A50-4664-8E3B-45A4CBB94D58}" srcOrd="0" destOrd="0" presId="urn:microsoft.com/office/officeart/2005/8/layout/vList2"/>
    <dgm:cxn modelId="{708E6BB0-2387-4AE0-871C-E824DEB3F2D6}" srcId="{95EE59D1-B805-4A84-9C14-610535CB1D13}" destId="{977A8BE5-DA73-4C38-8D59-C4BDFD5DDDD7}" srcOrd="0" destOrd="0" parTransId="{0A961131-63BE-4CD1-8E39-954E8F2D7F53}" sibTransId="{52A21ED6-8427-446E-8A4D-094D69089629}"/>
    <dgm:cxn modelId="{88E0984A-92C2-4DE9-88D8-A5F0A544BD0D}" type="presOf" srcId="{977A8BE5-DA73-4C38-8D59-C4BDFD5DDDD7}" destId="{BDF6795C-5041-409F-8C93-BB1F23B6874F}" srcOrd="0" destOrd="0" presId="urn:microsoft.com/office/officeart/2005/8/layout/vList2"/>
    <dgm:cxn modelId="{B695A451-C274-4C18-9E5F-980EAB0B3068}" type="presParOf" srcId="{DADB0626-4A50-4664-8E3B-45A4CBB94D58}" destId="{BDF6795C-5041-409F-8C93-BB1F23B6874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5EE59D1-B805-4A84-9C14-610535CB1D13}" type="doc">
      <dgm:prSet loTypeId="urn:microsoft.com/office/officeart/2005/8/layout/vList2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77A8BE5-DA73-4C38-8D59-C4BDFD5DDDD7}">
      <dgm:prSet custT="1"/>
      <dgm:spPr/>
      <dgm:t>
        <a:bodyPr/>
        <a:lstStyle/>
        <a:p>
          <a:pPr algn="ctr" rtl="1"/>
          <a:r>
            <a:rPr lang="ar-SY" sz="2400" b="1" smtClean="0"/>
            <a:t>عقاقير الجزء </a:t>
          </a:r>
          <a:r>
            <a:rPr lang="ar-SY" sz="2400" b="1" dirty="0"/>
            <a:t>المدروس  فيها هو </a:t>
          </a:r>
          <a:r>
            <a:rPr lang="ar-SY" sz="2400" b="1" dirty="0" smtClean="0"/>
            <a:t>الثمار</a:t>
          </a:r>
          <a:endParaRPr lang="en-US" sz="2400" dirty="0"/>
        </a:p>
      </dgm:t>
    </dgm:pt>
    <dgm:pt modelId="{0A961131-63BE-4CD1-8E39-954E8F2D7F53}" type="parTrans" cxnId="{708E6BB0-2387-4AE0-871C-E824DEB3F2D6}">
      <dgm:prSet/>
      <dgm:spPr/>
      <dgm:t>
        <a:bodyPr/>
        <a:lstStyle/>
        <a:p>
          <a:endParaRPr lang="en-US"/>
        </a:p>
      </dgm:t>
    </dgm:pt>
    <dgm:pt modelId="{52A21ED6-8427-446E-8A4D-094D69089629}" type="sibTrans" cxnId="{708E6BB0-2387-4AE0-871C-E824DEB3F2D6}">
      <dgm:prSet/>
      <dgm:spPr/>
      <dgm:t>
        <a:bodyPr/>
        <a:lstStyle/>
        <a:p>
          <a:endParaRPr lang="en-US"/>
        </a:p>
      </dgm:t>
    </dgm:pt>
    <dgm:pt modelId="{DADB0626-4A50-4664-8E3B-45A4CBB94D58}" type="pres">
      <dgm:prSet presAssocID="{95EE59D1-B805-4A84-9C14-610535CB1D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Y"/>
        </a:p>
      </dgm:t>
    </dgm:pt>
    <dgm:pt modelId="{BDF6795C-5041-409F-8C93-BB1F23B6874F}" type="pres">
      <dgm:prSet presAssocID="{977A8BE5-DA73-4C38-8D59-C4BDFD5DDDD7}" presName="parentText" presStyleLbl="node1" presStyleIdx="0" presStyleCnt="1" custScaleY="382348" custLinFactY="-332593" custLinFactNeighborX="9450" custLinFactNeighborY="-40000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Y"/>
        </a:p>
      </dgm:t>
    </dgm:pt>
  </dgm:ptLst>
  <dgm:cxnLst>
    <dgm:cxn modelId="{FEB002B2-F848-41D8-8B66-E882BCD338EE}" type="presOf" srcId="{977A8BE5-DA73-4C38-8D59-C4BDFD5DDDD7}" destId="{BDF6795C-5041-409F-8C93-BB1F23B6874F}" srcOrd="0" destOrd="0" presId="urn:microsoft.com/office/officeart/2005/8/layout/vList2"/>
    <dgm:cxn modelId="{78E221C9-8E96-4E2D-97FC-A8520E1AEFFD}" type="presOf" srcId="{95EE59D1-B805-4A84-9C14-610535CB1D13}" destId="{DADB0626-4A50-4664-8E3B-45A4CBB94D58}" srcOrd="0" destOrd="0" presId="urn:microsoft.com/office/officeart/2005/8/layout/vList2"/>
    <dgm:cxn modelId="{708E6BB0-2387-4AE0-871C-E824DEB3F2D6}" srcId="{95EE59D1-B805-4A84-9C14-610535CB1D13}" destId="{977A8BE5-DA73-4C38-8D59-C4BDFD5DDDD7}" srcOrd="0" destOrd="0" parTransId="{0A961131-63BE-4CD1-8E39-954E8F2D7F53}" sibTransId="{52A21ED6-8427-446E-8A4D-094D69089629}"/>
    <dgm:cxn modelId="{0F151748-9956-41AD-AB96-67CDC4E2CEBF}" type="presParOf" srcId="{DADB0626-4A50-4664-8E3B-45A4CBB94D58}" destId="{BDF6795C-5041-409F-8C93-BB1F23B6874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5EE59D1-B805-4A84-9C14-610535CB1D13}" type="doc">
      <dgm:prSet loTypeId="urn:microsoft.com/office/officeart/2005/8/layout/vList2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77A8BE5-DA73-4C38-8D59-C4BDFD5DDDD7}">
      <dgm:prSet custT="1"/>
      <dgm:spPr/>
      <dgm:t>
        <a:bodyPr/>
        <a:lstStyle/>
        <a:p>
          <a:pPr algn="ctr" rtl="1"/>
          <a:r>
            <a:rPr lang="ar-SY" sz="2400" b="1" smtClean="0"/>
            <a:t>عقاقير الجزء </a:t>
          </a:r>
          <a:r>
            <a:rPr lang="ar-SY" sz="2400" b="1" dirty="0"/>
            <a:t>المدروس  فيها هو </a:t>
          </a:r>
          <a:r>
            <a:rPr lang="ar-SY" sz="2400" b="1" dirty="0" smtClean="0"/>
            <a:t>الثمار</a:t>
          </a:r>
          <a:endParaRPr lang="en-US" sz="2400" dirty="0"/>
        </a:p>
      </dgm:t>
    </dgm:pt>
    <dgm:pt modelId="{0A961131-63BE-4CD1-8E39-954E8F2D7F53}" type="parTrans" cxnId="{708E6BB0-2387-4AE0-871C-E824DEB3F2D6}">
      <dgm:prSet/>
      <dgm:spPr/>
      <dgm:t>
        <a:bodyPr/>
        <a:lstStyle/>
        <a:p>
          <a:endParaRPr lang="en-US"/>
        </a:p>
      </dgm:t>
    </dgm:pt>
    <dgm:pt modelId="{52A21ED6-8427-446E-8A4D-094D69089629}" type="sibTrans" cxnId="{708E6BB0-2387-4AE0-871C-E824DEB3F2D6}">
      <dgm:prSet/>
      <dgm:spPr/>
      <dgm:t>
        <a:bodyPr/>
        <a:lstStyle/>
        <a:p>
          <a:endParaRPr lang="en-US"/>
        </a:p>
      </dgm:t>
    </dgm:pt>
    <dgm:pt modelId="{DADB0626-4A50-4664-8E3B-45A4CBB94D58}" type="pres">
      <dgm:prSet presAssocID="{95EE59D1-B805-4A84-9C14-610535CB1D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ar-SY"/>
        </a:p>
      </dgm:t>
    </dgm:pt>
    <dgm:pt modelId="{BDF6795C-5041-409F-8C93-BB1F23B6874F}" type="pres">
      <dgm:prSet presAssocID="{977A8BE5-DA73-4C38-8D59-C4BDFD5DDDD7}" presName="parentText" presStyleLbl="node1" presStyleIdx="0" presStyleCnt="1" custScaleY="382348" custLinFactY="-332593" custLinFactNeighborX="9450" custLinFactNeighborY="-40000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Y"/>
        </a:p>
      </dgm:t>
    </dgm:pt>
  </dgm:ptLst>
  <dgm:cxnLst>
    <dgm:cxn modelId="{F067922C-A3E2-4231-8861-68C2AE33A813}" type="presOf" srcId="{95EE59D1-B805-4A84-9C14-610535CB1D13}" destId="{DADB0626-4A50-4664-8E3B-45A4CBB94D58}" srcOrd="0" destOrd="0" presId="urn:microsoft.com/office/officeart/2005/8/layout/vList2"/>
    <dgm:cxn modelId="{29A94B35-89AD-486A-957C-F662F390FD5E}" type="presOf" srcId="{977A8BE5-DA73-4C38-8D59-C4BDFD5DDDD7}" destId="{BDF6795C-5041-409F-8C93-BB1F23B6874F}" srcOrd="0" destOrd="0" presId="urn:microsoft.com/office/officeart/2005/8/layout/vList2"/>
    <dgm:cxn modelId="{708E6BB0-2387-4AE0-871C-E824DEB3F2D6}" srcId="{95EE59D1-B805-4A84-9C14-610535CB1D13}" destId="{977A8BE5-DA73-4C38-8D59-C4BDFD5DDDD7}" srcOrd="0" destOrd="0" parTransId="{0A961131-63BE-4CD1-8E39-954E8F2D7F53}" sibTransId="{52A21ED6-8427-446E-8A4D-094D69089629}"/>
    <dgm:cxn modelId="{7560460A-DDAA-4952-A116-E1BD4BF6FED4}" type="presParOf" srcId="{DADB0626-4A50-4664-8E3B-45A4CBB94D58}" destId="{BDF6795C-5041-409F-8C93-BB1F23B6874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5EE59D1-B805-4A84-9C14-610535CB1D13}" type="doc">
      <dgm:prSet loTypeId="urn:microsoft.com/office/officeart/2005/8/layout/vList2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77A8BE5-DA73-4C38-8D59-C4BDFD5DDDD7}">
      <dgm:prSet custT="1"/>
      <dgm:spPr/>
      <dgm:t>
        <a:bodyPr/>
        <a:lstStyle/>
        <a:p>
          <a:pPr algn="ctr" rtl="1"/>
          <a:r>
            <a:rPr lang="ar-SY" sz="2400" b="1"/>
            <a:t>عقاقير </a:t>
          </a:r>
          <a:r>
            <a:rPr lang="ar-SY" sz="2400" b="1" smtClean="0"/>
            <a:t>الجزء </a:t>
          </a:r>
          <a:r>
            <a:rPr lang="ar-SY" sz="2400" b="1" dirty="0"/>
            <a:t>المدروس  فيها هو القشور</a:t>
          </a:r>
          <a:endParaRPr lang="en-US" sz="2400" dirty="0"/>
        </a:p>
      </dgm:t>
    </dgm:pt>
    <dgm:pt modelId="{0A961131-63BE-4CD1-8E39-954E8F2D7F53}" type="parTrans" cxnId="{708E6BB0-2387-4AE0-871C-E824DEB3F2D6}">
      <dgm:prSet/>
      <dgm:spPr/>
      <dgm:t>
        <a:bodyPr/>
        <a:lstStyle/>
        <a:p>
          <a:endParaRPr lang="en-US"/>
        </a:p>
      </dgm:t>
    </dgm:pt>
    <dgm:pt modelId="{52A21ED6-8427-446E-8A4D-094D69089629}" type="sibTrans" cxnId="{708E6BB0-2387-4AE0-871C-E824DEB3F2D6}">
      <dgm:prSet/>
      <dgm:spPr/>
      <dgm:t>
        <a:bodyPr/>
        <a:lstStyle/>
        <a:p>
          <a:endParaRPr lang="en-US"/>
        </a:p>
      </dgm:t>
    </dgm:pt>
    <dgm:pt modelId="{DADB0626-4A50-4664-8E3B-45A4CBB94D58}" type="pres">
      <dgm:prSet presAssocID="{95EE59D1-B805-4A84-9C14-610535CB1D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DF6795C-5041-409F-8C93-BB1F23B6874F}" type="pres">
      <dgm:prSet presAssocID="{977A8BE5-DA73-4C38-8D59-C4BDFD5DDDD7}" presName="parentText" presStyleLbl="node1" presStyleIdx="0" presStyleCnt="1" custScaleY="382348" custLinFactY="-332593" custLinFactNeighborX="9450" custLinFactNeighborY="-400000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944FFFC-BF26-4288-B37E-9C4A2E855413}" type="presOf" srcId="{95EE59D1-B805-4A84-9C14-610535CB1D13}" destId="{DADB0626-4A50-4664-8E3B-45A4CBB94D58}" srcOrd="0" destOrd="0" presId="urn:microsoft.com/office/officeart/2005/8/layout/vList2"/>
    <dgm:cxn modelId="{FD9DB2F5-FC97-430A-91AC-CEA4A3C89E08}" type="presOf" srcId="{977A8BE5-DA73-4C38-8D59-C4BDFD5DDDD7}" destId="{BDF6795C-5041-409F-8C93-BB1F23B6874F}" srcOrd="0" destOrd="0" presId="urn:microsoft.com/office/officeart/2005/8/layout/vList2"/>
    <dgm:cxn modelId="{708E6BB0-2387-4AE0-871C-E824DEB3F2D6}" srcId="{95EE59D1-B805-4A84-9C14-610535CB1D13}" destId="{977A8BE5-DA73-4C38-8D59-C4BDFD5DDDD7}" srcOrd="0" destOrd="0" parTransId="{0A961131-63BE-4CD1-8E39-954E8F2D7F53}" sibTransId="{52A21ED6-8427-446E-8A4D-094D69089629}"/>
    <dgm:cxn modelId="{9DD7669B-9DE2-4F67-AF95-707614D16E5B}" type="presParOf" srcId="{DADB0626-4A50-4664-8E3B-45A4CBB94D58}" destId="{BDF6795C-5041-409F-8C93-BB1F23B6874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F6795C-5041-409F-8C93-BB1F23B6874F}">
      <dsp:nvSpPr>
        <dsp:cNvPr id="0" name=""/>
        <dsp:cNvSpPr/>
      </dsp:nvSpPr>
      <dsp:spPr>
        <a:xfrm>
          <a:off x="0" y="0"/>
          <a:ext cx="6336703" cy="93390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Y" sz="2400" b="1" kern="1200" dirty="0"/>
            <a:t>عقاقير </a:t>
          </a:r>
          <a:r>
            <a:rPr lang="ar-SY" sz="2400" b="1" kern="1200" dirty="0" smtClean="0"/>
            <a:t>الجزء </a:t>
          </a:r>
          <a:r>
            <a:rPr lang="ar-SY" sz="2400" b="1" kern="1200" dirty="0"/>
            <a:t>المدروس  فيها هو </a:t>
          </a:r>
          <a:r>
            <a:rPr lang="ar-SY" sz="2400" b="1" kern="1200" dirty="0" smtClean="0"/>
            <a:t>الأوراق</a:t>
          </a:r>
          <a:endParaRPr lang="en-US" sz="2400" kern="1200" dirty="0"/>
        </a:p>
      </dsp:txBody>
      <dsp:txXfrm>
        <a:off x="45589" y="45589"/>
        <a:ext cx="6245525" cy="8427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F6795C-5041-409F-8C93-BB1F23B6874F}">
      <dsp:nvSpPr>
        <dsp:cNvPr id="0" name=""/>
        <dsp:cNvSpPr/>
      </dsp:nvSpPr>
      <dsp:spPr>
        <a:xfrm>
          <a:off x="0" y="0"/>
          <a:ext cx="6336703" cy="93390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Y" sz="2400" b="1" kern="1200" dirty="0"/>
            <a:t>عقاقير </a:t>
          </a:r>
          <a:r>
            <a:rPr lang="ar-SY" sz="2400" b="1" kern="1200" dirty="0" smtClean="0"/>
            <a:t>الجزء </a:t>
          </a:r>
          <a:r>
            <a:rPr lang="ar-SY" sz="2400" b="1" kern="1200" dirty="0"/>
            <a:t>المدروس  فيها هو </a:t>
          </a:r>
          <a:r>
            <a:rPr lang="ar-SY" sz="2400" b="1" kern="1200" dirty="0" smtClean="0"/>
            <a:t>الأوراق</a:t>
          </a:r>
          <a:endParaRPr lang="en-US" sz="2400" kern="1200" dirty="0"/>
        </a:p>
      </dsp:txBody>
      <dsp:txXfrm>
        <a:off x="45589" y="45589"/>
        <a:ext cx="6245525" cy="8427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F6795C-5041-409F-8C93-BB1F23B6874F}">
      <dsp:nvSpPr>
        <dsp:cNvPr id="0" name=""/>
        <dsp:cNvSpPr/>
      </dsp:nvSpPr>
      <dsp:spPr>
        <a:xfrm>
          <a:off x="0" y="0"/>
          <a:ext cx="6336703" cy="107153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Y" sz="2400" b="1" kern="1200" dirty="0"/>
            <a:t>عقاقير </a:t>
          </a:r>
          <a:r>
            <a:rPr lang="ar-SY" sz="2400" b="1" kern="1200" dirty="0" smtClean="0"/>
            <a:t>الجزء المدروس  </a:t>
          </a:r>
          <a:r>
            <a:rPr lang="ar-SY" sz="2400" b="1" kern="1200" dirty="0"/>
            <a:t>فيها هو </a:t>
          </a:r>
          <a:r>
            <a:rPr lang="ar-SY" sz="2400" b="1" kern="1200" dirty="0" smtClean="0"/>
            <a:t>الجذور</a:t>
          </a:r>
          <a:endParaRPr lang="en-US" sz="2400" kern="1200" dirty="0"/>
        </a:p>
      </dsp:txBody>
      <dsp:txXfrm>
        <a:off x="52308" y="52308"/>
        <a:ext cx="6232087" cy="9669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F6795C-5041-409F-8C93-BB1F23B6874F}">
      <dsp:nvSpPr>
        <dsp:cNvPr id="0" name=""/>
        <dsp:cNvSpPr/>
      </dsp:nvSpPr>
      <dsp:spPr>
        <a:xfrm>
          <a:off x="0" y="0"/>
          <a:ext cx="6336703" cy="107153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Y" sz="2400" b="1" kern="1200" dirty="0"/>
            <a:t>عقاقير </a:t>
          </a:r>
          <a:r>
            <a:rPr lang="ar-SY" sz="2400" b="1" kern="1200" dirty="0" smtClean="0"/>
            <a:t>الجزء </a:t>
          </a:r>
          <a:r>
            <a:rPr lang="ar-SY" sz="2400" b="1" kern="1200" dirty="0"/>
            <a:t>المدروس  فيها هو </a:t>
          </a:r>
          <a:r>
            <a:rPr lang="ar-SY" sz="2400" b="1" kern="1200" dirty="0" smtClean="0"/>
            <a:t>الأزهار </a:t>
          </a:r>
          <a:endParaRPr lang="en-US" sz="2400" kern="1200" dirty="0"/>
        </a:p>
      </dsp:txBody>
      <dsp:txXfrm>
        <a:off x="52308" y="52308"/>
        <a:ext cx="6232087" cy="9669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F6795C-5041-409F-8C93-BB1F23B6874F}">
      <dsp:nvSpPr>
        <dsp:cNvPr id="0" name=""/>
        <dsp:cNvSpPr/>
      </dsp:nvSpPr>
      <dsp:spPr>
        <a:xfrm>
          <a:off x="0" y="0"/>
          <a:ext cx="6336703" cy="55536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Y" sz="2400" b="1" kern="1200" smtClean="0"/>
            <a:t>عقاقير الجزء </a:t>
          </a:r>
          <a:r>
            <a:rPr lang="ar-SY" sz="2400" b="1" kern="1200" dirty="0"/>
            <a:t>المدروس  فيها هو </a:t>
          </a:r>
          <a:r>
            <a:rPr lang="ar-SY" sz="2400" b="1" kern="1200" dirty="0" smtClean="0"/>
            <a:t>الثمار</a:t>
          </a:r>
          <a:endParaRPr lang="en-US" sz="2400" kern="1200" dirty="0"/>
        </a:p>
      </dsp:txBody>
      <dsp:txXfrm>
        <a:off x="27111" y="27111"/>
        <a:ext cx="6282481" cy="5011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F6795C-5041-409F-8C93-BB1F23B6874F}">
      <dsp:nvSpPr>
        <dsp:cNvPr id="0" name=""/>
        <dsp:cNvSpPr/>
      </dsp:nvSpPr>
      <dsp:spPr>
        <a:xfrm>
          <a:off x="0" y="0"/>
          <a:ext cx="6336703" cy="55536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Y" sz="2400" b="1" kern="1200" smtClean="0"/>
            <a:t>عقاقير الجزء </a:t>
          </a:r>
          <a:r>
            <a:rPr lang="ar-SY" sz="2400" b="1" kern="1200" dirty="0"/>
            <a:t>المدروس  فيها هو </a:t>
          </a:r>
          <a:r>
            <a:rPr lang="ar-SY" sz="2400" b="1" kern="1200" dirty="0" smtClean="0"/>
            <a:t>الثمار</a:t>
          </a:r>
          <a:endParaRPr lang="en-US" sz="2400" kern="1200" dirty="0"/>
        </a:p>
      </dsp:txBody>
      <dsp:txXfrm>
        <a:off x="27111" y="27111"/>
        <a:ext cx="6282481" cy="5011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F6795C-5041-409F-8C93-BB1F23B6874F}">
      <dsp:nvSpPr>
        <dsp:cNvPr id="0" name=""/>
        <dsp:cNvSpPr/>
      </dsp:nvSpPr>
      <dsp:spPr>
        <a:xfrm>
          <a:off x="0" y="0"/>
          <a:ext cx="6336703" cy="107153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Y" sz="2400" b="1" kern="1200"/>
            <a:t>عقاقير </a:t>
          </a:r>
          <a:r>
            <a:rPr lang="ar-SY" sz="2400" b="1" kern="1200" smtClean="0"/>
            <a:t>الجزء </a:t>
          </a:r>
          <a:r>
            <a:rPr lang="ar-SY" sz="2400" b="1" kern="1200" dirty="0"/>
            <a:t>المدروس  فيها هو القشور</a:t>
          </a:r>
          <a:endParaRPr lang="en-US" sz="2400" kern="1200" dirty="0"/>
        </a:p>
      </dsp:txBody>
      <dsp:txXfrm>
        <a:off x="52308" y="52308"/>
        <a:ext cx="6232087" cy="966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B0E03C4-5BB4-45F6-AE22-9AD90BF2FFF9}" type="datetimeFigureOut">
              <a:rPr lang="ar-SY" smtClean="0"/>
              <a:t>11/06/1444</a:t>
            </a:fld>
            <a:endParaRPr lang="ar-S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F675BC6-9B78-441F-A79D-124289A3626D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92289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ar-S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1F2BC9-7A95-422D-AEFE-F1EB6A34C7FB}" type="slidenum">
              <a:rPr kumimoji="0" lang="ar-S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ar-SY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075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ar-S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1F2BC9-7A95-422D-AEFE-F1EB6A34C7FB}" type="slidenum">
              <a:rPr kumimoji="0" lang="ar-S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ar-SY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411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ar-S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1F2BC9-7A95-422D-AEFE-F1EB6A34C7FB}" type="slidenum">
              <a:rPr kumimoji="0" lang="ar-S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ar-SY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585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ar-S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1F2BC9-7A95-422D-AEFE-F1EB6A34C7FB}" type="slidenum">
              <a:rPr kumimoji="0" lang="ar-S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ar-SY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174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ar-S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1F2BC9-7A95-422D-AEFE-F1EB6A34C7FB}" type="slidenum">
              <a:rPr kumimoji="0" lang="ar-S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ar-SY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4158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ar-S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1F2BC9-7A95-422D-AEFE-F1EB6A34C7FB}" type="slidenum">
              <a:rPr kumimoji="0" lang="ar-SY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ar-SY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2532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ar-S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AB1F2BC9-7A95-422D-AEFE-F1EB6A34C7FB}" type="slidenum">
              <a:rPr lang="ar-SY" smtClean="0">
                <a:solidFill>
                  <a:prstClr val="black"/>
                </a:solidFill>
                <a:latin typeface="Calibri" panose="020F0502020204030204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ar-SY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14752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S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D0A4-ACDA-4B62-8A13-1C406FFE8A27}" type="datetimeFigureOut">
              <a:rPr lang="ar-SY" smtClean="0"/>
              <a:t>11/06/1444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3D51F-A09D-46C7-ACDC-C567D80375F3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889533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D0A4-ACDA-4B62-8A13-1C406FFE8A27}" type="datetimeFigureOut">
              <a:rPr lang="ar-SY" smtClean="0"/>
              <a:t>11/06/1444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3D51F-A09D-46C7-ACDC-C567D80375F3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471724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D0A4-ACDA-4B62-8A13-1C406FFE8A27}" type="datetimeFigureOut">
              <a:rPr lang="ar-SY" smtClean="0"/>
              <a:t>11/06/1444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3D51F-A09D-46C7-ACDC-C567D80375F3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596357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C562-B06B-4AC5-83A5-5C686E9101A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03/01/2023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3B1BD-308C-4711-B918-B3235543DE8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278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C562-B06B-4AC5-83A5-5C686E9101A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03/01/2023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3B1BD-308C-4711-B918-B3235543DE8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510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C562-B06B-4AC5-83A5-5C686E9101A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03/01/2023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3B1BD-308C-4711-B918-B3235543DE8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3007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C562-B06B-4AC5-83A5-5C686E9101A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03/01/2023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3B1BD-308C-4711-B918-B3235543DE8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764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C562-B06B-4AC5-83A5-5C686E9101A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03/01/2023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3B1BD-308C-4711-B918-B3235543DE8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1605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C562-B06B-4AC5-83A5-5C686E9101A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03/01/2023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3B1BD-308C-4711-B918-B3235543DE8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0445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C562-B06B-4AC5-83A5-5C686E9101A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03/01/2023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3B1BD-308C-4711-B918-B3235543DE8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8891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C562-B06B-4AC5-83A5-5C686E9101A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03/01/2023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3B1BD-308C-4711-B918-B3235543DE8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401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D0A4-ACDA-4B62-8A13-1C406FFE8A27}" type="datetimeFigureOut">
              <a:rPr lang="ar-SY" smtClean="0"/>
              <a:t>11/06/1444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3D51F-A09D-46C7-ACDC-C567D80375F3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6686286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C562-B06B-4AC5-83A5-5C686E9101A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03/01/2023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3B1BD-308C-4711-B918-B3235543DE8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2262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C562-B06B-4AC5-83A5-5C686E9101A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03/01/2023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3B1BD-308C-4711-B918-B3235543DE8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8981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C562-B06B-4AC5-83A5-5C686E9101A6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03/01/2023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3B1BD-308C-4711-B918-B3235543DE8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65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D0A4-ACDA-4B62-8A13-1C406FFE8A27}" type="datetimeFigureOut">
              <a:rPr lang="ar-SY" smtClean="0"/>
              <a:t>11/06/1444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3D51F-A09D-46C7-ACDC-C567D80375F3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53945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D0A4-ACDA-4B62-8A13-1C406FFE8A27}" type="datetimeFigureOut">
              <a:rPr lang="ar-SY" smtClean="0"/>
              <a:t>11/06/1444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3D51F-A09D-46C7-ACDC-C567D80375F3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312917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D0A4-ACDA-4B62-8A13-1C406FFE8A27}" type="datetimeFigureOut">
              <a:rPr lang="ar-SY" smtClean="0"/>
              <a:t>11/06/1444</a:t>
            </a:fld>
            <a:endParaRPr lang="ar-S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3D51F-A09D-46C7-ACDC-C567D80375F3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683079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D0A4-ACDA-4B62-8A13-1C406FFE8A27}" type="datetimeFigureOut">
              <a:rPr lang="ar-SY" smtClean="0"/>
              <a:t>11/06/1444</a:t>
            </a:fld>
            <a:endParaRPr lang="ar-S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3D51F-A09D-46C7-ACDC-C567D80375F3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240613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D0A4-ACDA-4B62-8A13-1C406FFE8A27}" type="datetimeFigureOut">
              <a:rPr lang="ar-SY" smtClean="0"/>
              <a:t>11/06/1444</a:t>
            </a:fld>
            <a:endParaRPr lang="ar-S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3D51F-A09D-46C7-ACDC-C567D80375F3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2750335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D0A4-ACDA-4B62-8A13-1C406FFE8A27}" type="datetimeFigureOut">
              <a:rPr lang="ar-SY" smtClean="0"/>
              <a:t>11/06/1444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3D51F-A09D-46C7-ACDC-C567D80375F3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79971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D0A4-ACDA-4B62-8A13-1C406FFE8A27}" type="datetimeFigureOut">
              <a:rPr lang="ar-SY" smtClean="0"/>
              <a:t>11/06/1444</a:t>
            </a:fld>
            <a:endParaRPr lang="ar-S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3D51F-A09D-46C7-ACDC-C567D80375F3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4111885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8D0A4-ACDA-4B62-8A13-1C406FFE8A27}" type="datetimeFigureOut">
              <a:rPr lang="ar-SY" smtClean="0"/>
              <a:t>11/06/1444</a:t>
            </a:fld>
            <a:endParaRPr lang="ar-S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3D51F-A09D-46C7-ACDC-C567D80375F3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1324796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5B7C562-B06B-4AC5-83A5-5C686E9101A6}" type="datetimeFigureOut">
              <a:rPr lang="en-GB" smtClean="0">
                <a:solidFill>
                  <a:prstClr val="black">
                    <a:tint val="75000"/>
                  </a:prstClr>
                </a:solidFill>
                <a:latin typeface="Tahoma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03/01/2023</a:t>
            </a:fld>
            <a:endParaRPr lang="en-GB">
              <a:solidFill>
                <a:prstClr val="black">
                  <a:tint val="75000"/>
                </a:prstClr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black">
                  <a:tint val="75000"/>
                </a:prstClr>
              </a:solidFill>
              <a:latin typeface="Tahoma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E23B1BD-308C-4711-B918-B3235543DE8B}" type="slidenum">
              <a:rPr lang="en-GB" smtClean="0">
                <a:solidFill>
                  <a:prstClr val="black">
                    <a:tint val="75000"/>
                  </a:prstClr>
                </a:solidFill>
                <a:latin typeface="Tahoma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Tahom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82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56712407"/>
              </p:ext>
            </p:extLst>
          </p:nvPr>
        </p:nvGraphicFramePr>
        <p:xfrm>
          <a:off x="2609162" y="327312"/>
          <a:ext cx="6336704" cy="934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xmlns="" id="{47F7878F-B7E5-4530-90CD-170D6CF187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790658"/>
              </p:ext>
            </p:extLst>
          </p:nvPr>
        </p:nvGraphicFramePr>
        <p:xfrm>
          <a:off x="1146221" y="1477371"/>
          <a:ext cx="9221272" cy="2696107"/>
        </p:xfrm>
        <a:graphic>
          <a:graphicData uri="http://schemas.openxmlformats.org/drawingml/2006/table">
            <a:tbl>
              <a:tblPr rtl="1" firstRow="1" bandRow="1">
                <a:tableStyleId>{8A107856-5554-42FB-B03E-39F5DBC370BA}</a:tableStyleId>
              </a:tblPr>
              <a:tblGrid>
                <a:gridCol w="2305318">
                  <a:extLst>
                    <a:ext uri="{9D8B030D-6E8A-4147-A177-3AD203B41FA5}">
                      <a16:colId xmlns:a16="http://schemas.microsoft.com/office/drawing/2014/main" xmlns="" val="2413097326"/>
                    </a:ext>
                  </a:extLst>
                </a:gridCol>
                <a:gridCol w="2305318">
                  <a:extLst>
                    <a:ext uri="{9D8B030D-6E8A-4147-A177-3AD203B41FA5}">
                      <a16:colId xmlns:a16="http://schemas.microsoft.com/office/drawing/2014/main" xmlns="" val="1041762473"/>
                    </a:ext>
                  </a:extLst>
                </a:gridCol>
                <a:gridCol w="2305318"/>
                <a:gridCol w="2305318">
                  <a:extLst>
                    <a:ext uri="{9D8B030D-6E8A-4147-A177-3AD203B41FA5}">
                      <a16:colId xmlns:a16="http://schemas.microsoft.com/office/drawing/2014/main" xmlns="" val="679091706"/>
                    </a:ext>
                  </a:extLst>
                </a:gridCol>
              </a:tblGrid>
              <a:tr h="708903">
                <a:tc>
                  <a:txBody>
                    <a:bodyPr/>
                    <a:lstStyle/>
                    <a:p>
                      <a:pPr algn="ctr" rtl="1"/>
                      <a:r>
                        <a:rPr lang="ar-SY" sz="2000" b="1" dirty="0" smtClean="0">
                          <a:effectLst/>
                        </a:rPr>
                        <a:t>أوراق</a:t>
                      </a:r>
                      <a:r>
                        <a:rPr lang="ar-SY" sz="2000" b="1" baseline="0" dirty="0" smtClean="0">
                          <a:effectLst/>
                        </a:rPr>
                        <a:t> الكوكا</a:t>
                      </a:r>
                      <a:endParaRPr lang="ar-SY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0" dirty="0" smtClean="0">
                          <a:effectLst/>
                        </a:rPr>
                        <a:t>الفصيلة</a:t>
                      </a:r>
                      <a:r>
                        <a:rPr lang="ar-SY" sz="2000" b="0" baseline="0" dirty="0" smtClean="0">
                          <a:effectLst/>
                        </a:rPr>
                        <a:t> الكتانية</a:t>
                      </a:r>
                      <a:endParaRPr lang="ar-SA" sz="2000" b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2000" b="0" dirty="0" smtClean="0">
                          <a:effectLst/>
                        </a:rPr>
                        <a:t>قلويدات</a:t>
                      </a:r>
                      <a:r>
                        <a:rPr lang="ar-SY" sz="2000" b="0" baseline="0" dirty="0" smtClean="0">
                          <a:effectLst/>
                        </a:rPr>
                        <a:t> :الكوكائين</a:t>
                      </a:r>
                      <a:endParaRPr lang="ar-SA" sz="2000" b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000" b="0" dirty="0" smtClean="0"/>
                        <a:t>مقوي ومنبه عام مخفف للتعب منبه</a:t>
                      </a:r>
                      <a:r>
                        <a:rPr lang="ar-SY" sz="2000" b="0" baseline="0" dirty="0" smtClean="0"/>
                        <a:t> عضلي ودماغي و مخدر موضعي</a:t>
                      </a:r>
                      <a:endParaRPr lang="ar-SY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30771852"/>
                  </a:ext>
                </a:extLst>
              </a:tr>
              <a:tr h="962306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2000" b="1" dirty="0" smtClean="0">
                          <a:effectLst/>
                        </a:rPr>
                        <a:t>أوراق عنب الدب</a:t>
                      </a:r>
                      <a:endParaRPr lang="ar-SY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0" dirty="0">
                          <a:effectLst/>
                        </a:rPr>
                        <a:t>الفصيلة </a:t>
                      </a:r>
                      <a:r>
                        <a:rPr lang="ar-SY" sz="2000" b="0" dirty="0" smtClean="0">
                          <a:effectLst/>
                        </a:rPr>
                        <a:t>الخلنجية</a:t>
                      </a:r>
                      <a:endParaRPr lang="ar-SY" sz="2000" b="0" dirty="0"/>
                    </a:p>
                    <a:p>
                      <a:pPr algn="ctr" rtl="1"/>
                      <a:endParaRPr lang="ar-SY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000" b="0" dirty="0" smtClean="0"/>
                        <a:t>فلافونات </a:t>
                      </a:r>
                    </a:p>
                    <a:p>
                      <a:pPr algn="ctr" rtl="1"/>
                      <a:r>
                        <a:rPr lang="ar-SY" sz="2000" b="0" dirty="0" smtClean="0"/>
                        <a:t>اربيتوزيد</a:t>
                      </a:r>
                      <a:endParaRPr lang="ar-SY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000" b="0" dirty="0" smtClean="0"/>
                        <a:t> مطهر للمجاري البولية</a:t>
                      </a:r>
                      <a:endParaRPr lang="ar-SY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098928"/>
                  </a:ext>
                </a:extLst>
              </a:tr>
              <a:tr h="727961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2000" b="1" dirty="0" smtClean="0">
                          <a:effectLst/>
                        </a:rPr>
                        <a:t>أوراق البولدو</a:t>
                      </a:r>
                      <a:endParaRPr lang="ar-SY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2000" b="0" dirty="0" smtClean="0">
                          <a:effectLst/>
                        </a:rPr>
                        <a:t>الفصيلة المونيمية</a:t>
                      </a:r>
                      <a:endParaRPr lang="ar-SY" sz="2000" b="0" dirty="0"/>
                    </a:p>
                    <a:p>
                      <a:pPr algn="ctr" rtl="1"/>
                      <a:endParaRPr lang="ar-SY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000" b="0" dirty="0" smtClean="0"/>
                        <a:t>زيت طيار : سينيول وقلويدات البولدين </a:t>
                      </a:r>
                      <a:endParaRPr lang="ar-SY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000" b="0" dirty="0" smtClean="0"/>
                        <a:t>منشط</a:t>
                      </a:r>
                      <a:r>
                        <a:rPr lang="ar-SY" sz="2000" b="0" baseline="0" dirty="0" smtClean="0"/>
                        <a:t> هضمي ومفرغ للصفراء </a:t>
                      </a:r>
                      <a:endParaRPr lang="ar-SY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3959365"/>
                  </a:ext>
                </a:extLst>
              </a:tr>
            </a:tbl>
          </a:graphicData>
        </a:graphic>
      </p:graphicFrame>
      <p:graphicFrame>
        <p:nvGraphicFramePr>
          <p:cNvPr id="5" name="Table 8">
            <a:extLst>
              <a:ext uri="{FF2B5EF4-FFF2-40B4-BE49-F238E27FC236}">
                <a16:creationId xmlns:a16="http://schemas.microsoft.com/office/drawing/2014/main" xmlns="" id="{47F7878F-B7E5-4530-90CD-170D6CF187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386704"/>
              </p:ext>
            </p:extLst>
          </p:nvPr>
        </p:nvGraphicFramePr>
        <p:xfrm>
          <a:off x="1171977" y="4404574"/>
          <a:ext cx="9169758" cy="2011680"/>
        </p:xfrm>
        <a:graphic>
          <a:graphicData uri="http://schemas.openxmlformats.org/drawingml/2006/table">
            <a:tbl>
              <a:tblPr rtl="1" firstRow="1" bandRow="1">
                <a:tableStyleId>{8A107856-5554-42FB-B03E-39F5DBC370BA}</a:tableStyleId>
              </a:tblPr>
              <a:tblGrid>
                <a:gridCol w="2317478">
                  <a:extLst>
                    <a:ext uri="{9D8B030D-6E8A-4147-A177-3AD203B41FA5}">
                      <a16:colId xmlns:a16="http://schemas.microsoft.com/office/drawing/2014/main" xmlns="" val="2413097326"/>
                    </a:ext>
                  </a:extLst>
                </a:gridCol>
                <a:gridCol w="2300146">
                  <a:extLst>
                    <a:ext uri="{9D8B030D-6E8A-4147-A177-3AD203B41FA5}">
                      <a16:colId xmlns:a16="http://schemas.microsoft.com/office/drawing/2014/main" xmlns="" val="1041762473"/>
                    </a:ext>
                  </a:extLst>
                </a:gridCol>
                <a:gridCol w="2300146"/>
                <a:gridCol w="2251988">
                  <a:extLst>
                    <a:ext uri="{9D8B030D-6E8A-4147-A177-3AD203B41FA5}">
                      <a16:colId xmlns:a16="http://schemas.microsoft.com/office/drawing/2014/main" xmlns="" val="679091706"/>
                    </a:ext>
                  </a:extLst>
                </a:gridCol>
              </a:tblGrid>
              <a:tr h="507856">
                <a:tc>
                  <a:txBody>
                    <a:bodyPr/>
                    <a:lstStyle/>
                    <a:p>
                      <a:pPr algn="ctr" rtl="1"/>
                      <a:r>
                        <a:rPr lang="ar-SY" sz="2000" b="1" dirty="0" smtClean="0">
                          <a:effectLst/>
                        </a:rPr>
                        <a:t>أوراق الدفلة</a:t>
                      </a:r>
                      <a:endParaRPr lang="ar-SY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0" dirty="0">
                          <a:effectLst/>
                        </a:rPr>
                        <a:t>الفصيلة </a:t>
                      </a:r>
                      <a:r>
                        <a:rPr lang="ar-SY" sz="2000" b="0" dirty="0" smtClean="0">
                          <a:effectLst/>
                        </a:rPr>
                        <a:t>الدفلية</a:t>
                      </a:r>
                      <a:endParaRPr lang="ar-SY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2000" b="0" dirty="0" smtClean="0"/>
                        <a:t>غليكوزيدات</a:t>
                      </a:r>
                      <a:r>
                        <a:rPr lang="ar-SY" sz="2000" b="0" baseline="0" dirty="0" smtClean="0"/>
                        <a:t> : الأولياندرين</a:t>
                      </a:r>
                      <a:endParaRPr lang="ar-SY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000" b="0" dirty="0" smtClean="0"/>
                        <a:t>مقوي للقلب</a:t>
                      </a:r>
                      <a:r>
                        <a:rPr lang="ar-SY" sz="2000" b="0" baseline="0" dirty="0" smtClean="0"/>
                        <a:t> ، له تأثيرات مدرة للبول</a:t>
                      </a:r>
                      <a:endParaRPr lang="ar-SY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30771852"/>
                  </a:ext>
                </a:extLst>
              </a:tr>
              <a:tr h="1041992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2000" b="1" dirty="0" smtClean="0">
                          <a:effectLst/>
                        </a:rPr>
                        <a:t>أوراق البرش (الداتورا)</a:t>
                      </a:r>
                      <a:endParaRPr lang="ar-SY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0" dirty="0" smtClean="0">
                          <a:effectLst/>
                        </a:rPr>
                        <a:t>الفصيلة</a:t>
                      </a:r>
                      <a:endParaRPr lang="ar-SY" sz="2000" b="0" dirty="0"/>
                    </a:p>
                    <a:p>
                      <a:pPr algn="ctr" rtl="1"/>
                      <a:r>
                        <a:rPr lang="ar-SY" sz="2000" b="0" dirty="0" smtClean="0"/>
                        <a:t>الباذنجانية</a:t>
                      </a:r>
                      <a:endParaRPr lang="ar-SY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000" b="0" dirty="0" smtClean="0"/>
                        <a:t>قلويدات الهيوسيامين</a:t>
                      </a:r>
                      <a:r>
                        <a:rPr lang="ar-SY" sz="2000" b="0" baseline="0" dirty="0" smtClean="0"/>
                        <a:t> و الأتروبين</a:t>
                      </a:r>
                      <a:endParaRPr lang="ar-SY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000" b="0" dirty="0" smtClean="0"/>
                        <a:t>شال للعصب نظير الودي يوسع حدقة العين ، يثبط الجهاز العصبي المركزي</a:t>
                      </a:r>
                    </a:p>
                    <a:p>
                      <a:pPr algn="ctr" rtl="1"/>
                      <a:r>
                        <a:rPr lang="ar-SY" sz="2000" b="0" dirty="0" smtClean="0"/>
                        <a:t>هلوسة وهذيان </a:t>
                      </a:r>
                      <a:endParaRPr lang="ar-SY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09892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8601" y="6373183"/>
            <a:ext cx="9559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1200" dirty="0" smtClean="0"/>
              <a:t>د. سندس ناصر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0176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28920285"/>
              </p:ext>
            </p:extLst>
          </p:nvPr>
        </p:nvGraphicFramePr>
        <p:xfrm>
          <a:off x="2609162" y="327312"/>
          <a:ext cx="6336704" cy="934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xmlns="" id="{47F7878F-B7E5-4530-90CD-170D6CF187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122089"/>
              </p:ext>
            </p:extLst>
          </p:nvPr>
        </p:nvGraphicFramePr>
        <p:xfrm>
          <a:off x="727365" y="1870365"/>
          <a:ext cx="9511339" cy="3292781"/>
        </p:xfrm>
        <a:graphic>
          <a:graphicData uri="http://schemas.openxmlformats.org/drawingml/2006/table">
            <a:tbl>
              <a:tblPr rtl="1" firstRow="1" bandRow="1">
                <a:tableStyleId>{8A107856-5554-42FB-B03E-39F5DBC370BA}</a:tableStyleId>
              </a:tblPr>
              <a:tblGrid>
                <a:gridCol w="2391193">
                  <a:extLst>
                    <a:ext uri="{9D8B030D-6E8A-4147-A177-3AD203B41FA5}">
                      <a16:colId xmlns:a16="http://schemas.microsoft.com/office/drawing/2014/main" xmlns="" val="2413097326"/>
                    </a:ext>
                  </a:extLst>
                </a:gridCol>
                <a:gridCol w="2391193">
                  <a:extLst>
                    <a:ext uri="{9D8B030D-6E8A-4147-A177-3AD203B41FA5}">
                      <a16:colId xmlns:a16="http://schemas.microsoft.com/office/drawing/2014/main" xmlns="" val="1041762473"/>
                    </a:ext>
                  </a:extLst>
                </a:gridCol>
                <a:gridCol w="2391193"/>
                <a:gridCol w="2337760">
                  <a:extLst>
                    <a:ext uri="{9D8B030D-6E8A-4147-A177-3AD203B41FA5}">
                      <a16:colId xmlns:a16="http://schemas.microsoft.com/office/drawing/2014/main" xmlns="" val="679091706"/>
                    </a:ext>
                  </a:extLst>
                </a:gridCol>
              </a:tblGrid>
              <a:tr h="963120">
                <a:tc>
                  <a:txBody>
                    <a:bodyPr/>
                    <a:lstStyle/>
                    <a:p>
                      <a:pPr algn="ctr" rtl="1"/>
                      <a:r>
                        <a:rPr lang="ar-SY" sz="2000" b="1" dirty="0" smtClean="0">
                          <a:effectLst/>
                        </a:rPr>
                        <a:t>حراشف العنصل </a:t>
                      </a:r>
                      <a:endParaRPr lang="ar-SY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0" dirty="0" smtClean="0">
                          <a:effectLst/>
                        </a:rPr>
                        <a:t>الفصيلة</a:t>
                      </a:r>
                      <a:r>
                        <a:rPr lang="ar-SY" sz="2000" b="0" baseline="0" dirty="0" smtClean="0">
                          <a:effectLst/>
                        </a:rPr>
                        <a:t> الزنبقية </a:t>
                      </a: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CH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Liliaceae</a:t>
                      </a:r>
                      <a:endParaRPr lang="ar-SA" sz="2000" b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2000" b="0" dirty="0" smtClean="0">
                          <a:effectLst/>
                        </a:rPr>
                        <a:t>غليكوزيدات ستيرولية:</a:t>
                      </a:r>
                      <a:r>
                        <a:rPr lang="ar-SY" sz="2000" b="0" baseline="0" dirty="0" smtClean="0">
                          <a:effectLst/>
                        </a:rPr>
                        <a:t> سيلارين</a:t>
                      </a:r>
                      <a:endParaRPr lang="ar-SA" sz="2000" b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000" b="0" dirty="0" smtClean="0"/>
                        <a:t>مقوي للقلب</a:t>
                      </a:r>
                      <a:r>
                        <a:rPr lang="ar-SY" sz="2000" b="0" baseline="0" dirty="0" smtClean="0"/>
                        <a:t> </a:t>
                      </a:r>
                      <a:endParaRPr lang="ar-SY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30771852"/>
                  </a:ext>
                </a:extLst>
              </a:tr>
              <a:tr h="963120">
                <a:tc>
                  <a:txBody>
                    <a:bodyPr/>
                    <a:lstStyle/>
                    <a:p>
                      <a:pPr algn="ctr" rtl="1"/>
                      <a:r>
                        <a:rPr lang="ar-SY" sz="2000" b="1" dirty="0" smtClean="0"/>
                        <a:t>أوراق النعنع الفلفلي</a:t>
                      </a:r>
                      <a:endParaRPr lang="ar-SY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2000" b="0" dirty="0" smtClean="0">
                          <a:effectLst/>
                        </a:rPr>
                        <a:t>الشفوية </a:t>
                      </a:r>
                      <a:endParaRPr lang="ar-SA" sz="2000" b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2000" b="0" dirty="0" smtClean="0">
                          <a:effectLst/>
                        </a:rPr>
                        <a:t>فلافونات</a:t>
                      </a: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2000" b="0" dirty="0" smtClean="0">
                          <a:effectLst/>
                        </a:rPr>
                        <a:t>زيوت</a:t>
                      </a:r>
                      <a:r>
                        <a:rPr lang="ar-SY" sz="2000" b="0" baseline="0" dirty="0" smtClean="0">
                          <a:effectLst/>
                        </a:rPr>
                        <a:t> عطرية : منتول </a:t>
                      </a:r>
                      <a:endParaRPr lang="ar-SA" sz="2000" b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000" b="0" dirty="0" smtClean="0"/>
                        <a:t>خواص عطرية ومضاد للتشنج وطارد للغازات </a:t>
                      </a:r>
                      <a:endParaRPr lang="ar-SY" sz="2000" b="0" dirty="0"/>
                    </a:p>
                  </a:txBody>
                  <a:tcPr/>
                </a:tc>
              </a:tr>
              <a:tr h="1366541">
                <a:tc>
                  <a:txBody>
                    <a:bodyPr/>
                    <a:lstStyle/>
                    <a:p>
                      <a:pPr algn="ctr" rtl="1"/>
                      <a:r>
                        <a:rPr lang="ar-SY" sz="2000" b="1" dirty="0" smtClean="0"/>
                        <a:t>أوراق التبغ</a:t>
                      </a:r>
                      <a:endParaRPr lang="ar-SY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2000" b="0" dirty="0" smtClean="0">
                          <a:effectLst/>
                        </a:rPr>
                        <a:t>الباذنجانية</a:t>
                      </a:r>
                      <a:endParaRPr lang="ar-SA" sz="2000" b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2000" b="0" dirty="0" smtClean="0">
                          <a:effectLst/>
                        </a:rPr>
                        <a:t>قلويدات : النيكوتين </a:t>
                      </a:r>
                      <a:endParaRPr lang="ar-SA" sz="2000" b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000" b="0" dirty="0" smtClean="0"/>
                        <a:t>في الطب البيطري : مضاد للجري و الطفيليات</a:t>
                      </a:r>
                    </a:p>
                    <a:p>
                      <a:pPr algn="ctr" rtl="1"/>
                      <a:r>
                        <a:rPr lang="ar-SY" sz="2000" b="0" dirty="0" smtClean="0"/>
                        <a:t>مبيد</a:t>
                      </a:r>
                      <a:r>
                        <a:rPr lang="ar-SY" sz="2000" b="0" baseline="0" dirty="0" smtClean="0"/>
                        <a:t> حشري </a:t>
                      </a:r>
                      <a:endParaRPr lang="ar-SY" sz="20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1" y="6373183"/>
            <a:ext cx="9559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1200" dirty="0" smtClean="0"/>
              <a:t>د. سندس ناصر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20174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1963292"/>
              </p:ext>
            </p:extLst>
          </p:nvPr>
        </p:nvGraphicFramePr>
        <p:xfrm>
          <a:off x="2351584" y="340192"/>
          <a:ext cx="6336704" cy="1072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xmlns="" id="{47F7878F-B7E5-4530-90CD-170D6CF187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974343"/>
              </p:ext>
            </p:extLst>
          </p:nvPr>
        </p:nvGraphicFramePr>
        <p:xfrm>
          <a:off x="785611" y="1772816"/>
          <a:ext cx="9432595" cy="2712720"/>
        </p:xfrm>
        <a:graphic>
          <a:graphicData uri="http://schemas.openxmlformats.org/drawingml/2006/table">
            <a:tbl>
              <a:tblPr rtl="1" firstRow="1" bandRow="1">
                <a:tableStyleId>{8A107856-5554-42FB-B03E-39F5DBC370BA}</a:tableStyleId>
              </a:tblPr>
              <a:tblGrid>
                <a:gridCol w="2380802">
                  <a:extLst>
                    <a:ext uri="{9D8B030D-6E8A-4147-A177-3AD203B41FA5}">
                      <a16:colId xmlns:a16="http://schemas.microsoft.com/office/drawing/2014/main" xmlns="" val="2413097326"/>
                    </a:ext>
                  </a:extLst>
                </a:gridCol>
                <a:gridCol w="2380802">
                  <a:extLst>
                    <a:ext uri="{9D8B030D-6E8A-4147-A177-3AD203B41FA5}">
                      <a16:colId xmlns:a16="http://schemas.microsoft.com/office/drawing/2014/main" xmlns="" val="1041762473"/>
                    </a:ext>
                  </a:extLst>
                </a:gridCol>
                <a:gridCol w="2380802"/>
                <a:gridCol w="2290189">
                  <a:extLst>
                    <a:ext uri="{9D8B030D-6E8A-4147-A177-3AD203B41FA5}">
                      <a16:colId xmlns:a16="http://schemas.microsoft.com/office/drawing/2014/main" xmlns="" val="679091706"/>
                    </a:ext>
                  </a:extLst>
                </a:gridCol>
              </a:tblGrid>
              <a:tr h="773681">
                <a:tc>
                  <a:txBody>
                    <a:bodyPr/>
                    <a:lstStyle/>
                    <a:p>
                      <a:pPr algn="ctr" rtl="1"/>
                      <a:r>
                        <a:rPr lang="ar-SY" sz="2000" b="1" dirty="0" smtClean="0">
                          <a:effectLst/>
                        </a:rPr>
                        <a:t>الخولنجان</a:t>
                      </a:r>
                      <a:endParaRPr lang="ar-SY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0" dirty="0">
                          <a:effectLst/>
                        </a:rPr>
                        <a:t>الفصيلة </a:t>
                      </a:r>
                      <a:r>
                        <a:rPr lang="ar-SY" sz="2000" b="0" dirty="0" smtClean="0">
                          <a:effectLst/>
                        </a:rPr>
                        <a:t>الزنجبيلية</a:t>
                      </a:r>
                      <a:endParaRPr lang="ar-SY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2000" b="0" dirty="0" smtClean="0"/>
                        <a:t>زيوت عطرية  مركبات فلافونية ومواد نشوية</a:t>
                      </a:r>
                      <a:endParaRPr lang="ar-SY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000" b="0" dirty="0" smtClean="0"/>
                        <a:t>منبهة ومنشطة وطاردة للغازات ومطهر </a:t>
                      </a:r>
                    </a:p>
                    <a:p>
                      <a:pPr algn="ctr" rtl="1"/>
                      <a:r>
                        <a:rPr lang="ar-SY" sz="2000" b="0" dirty="0" smtClean="0"/>
                        <a:t>توابل</a:t>
                      </a:r>
                      <a:endParaRPr lang="ar-SY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30771852"/>
                  </a:ext>
                </a:extLst>
              </a:tr>
              <a:tr h="677901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2000" b="1" dirty="0" smtClean="0">
                          <a:effectLst/>
                        </a:rPr>
                        <a:t>الراوند</a:t>
                      </a: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CH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Rhenm palmatum</a:t>
                      </a:r>
                      <a:endParaRPr lang="ar-SY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2000" b="0" dirty="0" smtClean="0"/>
                        <a:t>الفصيلة</a:t>
                      </a:r>
                      <a:r>
                        <a:rPr lang="ar-SY" sz="2000" b="0" baseline="0" dirty="0" smtClean="0"/>
                        <a:t> البطباطية</a:t>
                      </a:r>
                      <a:endParaRPr lang="ar-SY" sz="2000" b="0" dirty="0"/>
                    </a:p>
                    <a:p>
                      <a:pPr algn="ctr" rtl="1"/>
                      <a:endParaRPr lang="ar-SY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000" b="0" dirty="0" smtClean="0"/>
                        <a:t>انتراكينونات</a:t>
                      </a:r>
                      <a:r>
                        <a:rPr lang="ar-SY" sz="2000" b="0" baseline="0" dirty="0" smtClean="0"/>
                        <a:t> ومواد عفصية  </a:t>
                      </a:r>
                      <a:endParaRPr lang="ar-SY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000" b="0" dirty="0" smtClean="0"/>
                        <a:t>ملين</a:t>
                      </a:r>
                      <a:r>
                        <a:rPr lang="ar-SY" sz="2000" b="0" baseline="0" dirty="0" smtClean="0"/>
                        <a:t> ومسهل </a:t>
                      </a:r>
                      <a:endParaRPr lang="ar-SY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098928"/>
                  </a:ext>
                </a:extLst>
              </a:tr>
              <a:tr h="677901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2000" b="1" dirty="0" smtClean="0">
                          <a:effectLst/>
                        </a:rPr>
                        <a:t>الفاليريان(حشيشة القطة)</a:t>
                      </a:r>
                      <a:endParaRPr lang="ar-SY" sz="2000" b="1" dirty="0"/>
                    </a:p>
                    <a:p>
                      <a:pPr algn="ctr" rtl="1"/>
                      <a:endParaRPr lang="ar-SY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2000" b="0" dirty="0" smtClean="0">
                          <a:effectLst/>
                        </a:rPr>
                        <a:t>الفصيلة الفاليريانية</a:t>
                      </a:r>
                      <a:endParaRPr lang="ar-SY" sz="2000" b="0" dirty="0"/>
                    </a:p>
                    <a:p>
                      <a:pPr algn="ctr" rtl="1"/>
                      <a:endParaRPr lang="ar-SY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000" b="0" dirty="0" smtClean="0"/>
                        <a:t>مركبات استرية</a:t>
                      </a:r>
                      <a:r>
                        <a:rPr lang="ar-SY" sz="2000" b="0" baseline="0" dirty="0" smtClean="0"/>
                        <a:t> تلقب بالفالتراتوم</a:t>
                      </a:r>
                      <a:endParaRPr lang="ar-SY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000" b="0" dirty="0" smtClean="0"/>
                        <a:t>مسكنة في الاضطرابات النفسية وفي حالة التعب</a:t>
                      </a:r>
                      <a:r>
                        <a:rPr lang="ar-SY" sz="2000" b="0" baseline="0" dirty="0" smtClean="0"/>
                        <a:t> والإرهاق</a:t>
                      </a:r>
                      <a:endParaRPr lang="ar-SY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3959365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929903"/>
              </p:ext>
            </p:extLst>
          </p:nvPr>
        </p:nvGraphicFramePr>
        <p:xfrm>
          <a:off x="759857" y="4594583"/>
          <a:ext cx="9491727" cy="1005840"/>
        </p:xfrm>
        <a:graphic>
          <a:graphicData uri="http://schemas.openxmlformats.org/drawingml/2006/table">
            <a:tbl>
              <a:tblPr rtl="1" firstRow="1" bandRow="1">
                <a:tableStyleId>{8A107856-5554-42FB-B03E-39F5DBC370BA}</a:tableStyleId>
              </a:tblPr>
              <a:tblGrid>
                <a:gridCol w="2427243"/>
                <a:gridCol w="2354828"/>
                <a:gridCol w="2354828"/>
                <a:gridCol w="2354828"/>
              </a:tblGrid>
              <a:tr h="881320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2000" b="1" dirty="0" smtClean="0">
                          <a:effectLst/>
                        </a:rPr>
                        <a:t>عرق السوس</a:t>
                      </a:r>
                      <a:endParaRPr lang="ar-SY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2000" b="0" dirty="0" smtClean="0"/>
                        <a:t>الفصيلة</a:t>
                      </a:r>
                      <a:r>
                        <a:rPr lang="ar-SY" sz="2000" b="0" baseline="0" dirty="0" smtClean="0"/>
                        <a:t> القطانية (القرنية أو البقولية)</a:t>
                      </a:r>
                      <a:endParaRPr lang="ar-SY" sz="2000" b="0" dirty="0"/>
                    </a:p>
                    <a:p>
                      <a:pPr algn="ctr" rtl="1"/>
                      <a:endParaRPr lang="ar-SY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000" b="0" dirty="0" smtClean="0"/>
                        <a:t>مركبات سابونينينية (الغليسيريزين)</a:t>
                      </a:r>
                      <a:endParaRPr lang="ar-SY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000" b="0" dirty="0" smtClean="0"/>
                        <a:t>في القرحة</a:t>
                      </a:r>
                      <a:r>
                        <a:rPr lang="ar-SY" sz="2000" b="0" baseline="0" dirty="0" smtClean="0"/>
                        <a:t> الهضمية ،مضاد للربو والعطش ،مضاد للتشنج </a:t>
                      </a:r>
                      <a:endParaRPr lang="ar-SY" sz="20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17480"/>
              </p:ext>
            </p:extLst>
          </p:nvPr>
        </p:nvGraphicFramePr>
        <p:xfrm>
          <a:off x="841664" y="5758218"/>
          <a:ext cx="9445336" cy="881320"/>
        </p:xfrm>
        <a:graphic>
          <a:graphicData uri="http://schemas.openxmlformats.org/drawingml/2006/table">
            <a:tbl>
              <a:tblPr rtl="1" firstRow="1" bandRow="1">
                <a:tableStyleId>{8A107856-5554-42FB-B03E-39F5DBC370BA}</a:tableStyleId>
              </a:tblPr>
              <a:tblGrid>
                <a:gridCol w="2440462"/>
                <a:gridCol w="2422743"/>
                <a:gridCol w="2348086"/>
                <a:gridCol w="2234045"/>
              </a:tblGrid>
              <a:tr h="881320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2000" b="1" dirty="0" smtClean="0">
                          <a:effectLst/>
                        </a:rPr>
                        <a:t>عرق الذهب</a:t>
                      </a:r>
                      <a:endParaRPr lang="ar-SY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2000" b="0" dirty="0" smtClean="0"/>
                        <a:t>الفصيلة</a:t>
                      </a:r>
                      <a:r>
                        <a:rPr lang="ar-SY" sz="2000" b="0" baseline="0" dirty="0" smtClean="0"/>
                        <a:t> الفوية</a:t>
                      </a:r>
                      <a:endParaRPr lang="ar-SY" sz="2000" b="0" dirty="0"/>
                    </a:p>
                    <a:p>
                      <a:pPr algn="ctr" rtl="1"/>
                      <a:endParaRPr lang="ar-SY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000" b="0" dirty="0" smtClean="0"/>
                        <a:t>قلويدات أهمها الإيميتين </a:t>
                      </a:r>
                      <a:endParaRPr lang="ar-SY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000" b="0" dirty="0" smtClean="0"/>
                        <a:t>مقيئ ، مقشع</a:t>
                      </a:r>
                      <a:r>
                        <a:rPr lang="ar-SY" sz="2000" b="0" baseline="0" dirty="0" smtClean="0"/>
                        <a:t> قوي ،مضاد للزحار، م تشنج</a:t>
                      </a:r>
                      <a:endParaRPr lang="ar-SY" sz="20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2737" y="6581001"/>
            <a:ext cx="9559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1200" dirty="0" smtClean="0"/>
              <a:t>د. سندس ناصر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14204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07459992"/>
              </p:ext>
            </p:extLst>
          </p:nvPr>
        </p:nvGraphicFramePr>
        <p:xfrm>
          <a:off x="2351584" y="340192"/>
          <a:ext cx="6336704" cy="1072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xmlns="" id="{47F7878F-B7E5-4530-90CD-170D6CF187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583529"/>
              </p:ext>
            </p:extLst>
          </p:nvPr>
        </p:nvGraphicFramePr>
        <p:xfrm>
          <a:off x="1596980" y="1772816"/>
          <a:ext cx="8621224" cy="3751624"/>
        </p:xfrm>
        <a:graphic>
          <a:graphicData uri="http://schemas.openxmlformats.org/drawingml/2006/table">
            <a:tbl>
              <a:tblPr rtl="1" firstRow="1" bandRow="1">
                <a:tableStyleId>{8A107856-5554-42FB-B03E-39F5DBC370BA}</a:tableStyleId>
              </a:tblPr>
              <a:tblGrid>
                <a:gridCol w="2155306">
                  <a:extLst>
                    <a:ext uri="{9D8B030D-6E8A-4147-A177-3AD203B41FA5}">
                      <a16:colId xmlns:a16="http://schemas.microsoft.com/office/drawing/2014/main" xmlns="" val="2413097326"/>
                    </a:ext>
                  </a:extLst>
                </a:gridCol>
                <a:gridCol w="2155306">
                  <a:extLst>
                    <a:ext uri="{9D8B030D-6E8A-4147-A177-3AD203B41FA5}">
                      <a16:colId xmlns:a16="http://schemas.microsoft.com/office/drawing/2014/main" xmlns="" val="1041762473"/>
                    </a:ext>
                  </a:extLst>
                </a:gridCol>
                <a:gridCol w="2155306">
                  <a:extLst>
                    <a:ext uri="{9D8B030D-6E8A-4147-A177-3AD203B41FA5}">
                      <a16:colId xmlns:a16="http://schemas.microsoft.com/office/drawing/2014/main" xmlns="" val="2270339048"/>
                    </a:ext>
                  </a:extLst>
                </a:gridCol>
                <a:gridCol w="2155306">
                  <a:extLst>
                    <a:ext uri="{9D8B030D-6E8A-4147-A177-3AD203B41FA5}">
                      <a16:colId xmlns:a16="http://schemas.microsoft.com/office/drawing/2014/main" xmlns="" val="679091706"/>
                    </a:ext>
                  </a:extLst>
                </a:gridCol>
              </a:tblGrid>
              <a:tr h="1245657">
                <a:tc>
                  <a:txBody>
                    <a:bodyPr/>
                    <a:lstStyle/>
                    <a:p>
                      <a:pPr algn="ctr" rtl="1"/>
                      <a:r>
                        <a:rPr lang="ar-SY" sz="2000" b="1" dirty="0" smtClean="0">
                          <a:effectLst/>
                        </a:rPr>
                        <a:t>الخباز</a:t>
                      </a:r>
                      <a:endParaRPr lang="ar-SY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0" dirty="0">
                          <a:effectLst/>
                        </a:rPr>
                        <a:t>الفصيلة </a:t>
                      </a:r>
                      <a:r>
                        <a:rPr lang="ar-SY" sz="2000" b="0" dirty="0" smtClean="0">
                          <a:effectLst/>
                        </a:rPr>
                        <a:t>الخبازية </a:t>
                      </a:r>
                      <a:endParaRPr lang="ar-SA" sz="2000" b="0" dirty="0">
                        <a:effectLst/>
                      </a:endParaRPr>
                    </a:p>
                    <a:p>
                      <a:pPr algn="ctr" rtl="1"/>
                      <a:r>
                        <a:rPr lang="en-US" sz="2000" b="0" dirty="0" err="1" smtClean="0"/>
                        <a:t>Malvaceae</a:t>
                      </a:r>
                      <a:endParaRPr lang="ar-SY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000" b="0" dirty="0" smtClean="0"/>
                        <a:t>مواد</a:t>
                      </a:r>
                      <a:r>
                        <a:rPr lang="ar-SY" sz="2000" b="0" baseline="0" dirty="0" smtClean="0"/>
                        <a:t> فينولية</a:t>
                      </a:r>
                    </a:p>
                    <a:p>
                      <a:pPr algn="ctr" rtl="1"/>
                      <a:r>
                        <a:rPr lang="ar-SY" sz="2000" b="0" baseline="0" dirty="0" smtClean="0"/>
                        <a:t>انتوسيانيدات : المالفيدين</a:t>
                      </a:r>
                      <a:endParaRPr lang="ar-SY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000" b="0" baseline="0" dirty="0" smtClean="0"/>
                        <a:t>له خواص صدرية (السعال)</a:t>
                      </a:r>
                      <a:r>
                        <a:rPr lang="ar-SY" sz="2000" b="0" dirty="0" smtClean="0"/>
                        <a:t> و مضاد</a:t>
                      </a:r>
                      <a:r>
                        <a:rPr lang="ar-SY" sz="2000" b="0" baseline="0" dirty="0" smtClean="0"/>
                        <a:t> التهاب</a:t>
                      </a:r>
                      <a:endParaRPr lang="ar-SY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30771852"/>
                  </a:ext>
                </a:extLst>
              </a:tr>
              <a:tr h="1195327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2000" b="1" dirty="0" smtClean="0">
                          <a:effectLst/>
                        </a:rPr>
                        <a:t>براعم القرنفل</a:t>
                      </a:r>
                      <a:endParaRPr lang="ar-SY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0" dirty="0">
                          <a:effectLst/>
                        </a:rPr>
                        <a:t>الفصيلة الآسية </a:t>
                      </a:r>
                      <a:r>
                        <a:rPr lang="en-US" sz="2000" b="0" dirty="0" err="1">
                          <a:effectLst/>
                        </a:rPr>
                        <a:t>Myrtaceae</a:t>
                      </a:r>
                      <a:endParaRPr lang="ar-SY" sz="2000" b="0" dirty="0"/>
                    </a:p>
                    <a:p>
                      <a:pPr algn="ctr" rtl="1"/>
                      <a:endParaRPr lang="ar-SY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000" b="0" dirty="0" smtClean="0"/>
                        <a:t>زيت عطري : الأوجينول</a:t>
                      </a:r>
                      <a:endParaRPr lang="ar-SY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000" b="0" dirty="0" smtClean="0"/>
                        <a:t>منشط عطري قاتل</a:t>
                      </a:r>
                      <a:r>
                        <a:rPr lang="ar-SY" sz="2000" b="0" baseline="0" dirty="0" smtClean="0"/>
                        <a:t> للجراثيم والحشرات، في طب الاسنان </a:t>
                      </a:r>
                    </a:p>
                    <a:p>
                      <a:pPr algn="ctr" rtl="1"/>
                      <a:r>
                        <a:rPr lang="ar-SY" sz="2000" b="0" baseline="0" dirty="0" smtClean="0"/>
                        <a:t>( يخرب لب السن)</a:t>
                      </a:r>
                      <a:endParaRPr lang="ar-SY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098928"/>
                  </a:ext>
                </a:extLst>
              </a:tr>
              <a:tr h="1195327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2000" b="1" dirty="0" smtClean="0">
                          <a:effectLst/>
                        </a:rPr>
                        <a:t>الورد الدمشقي</a:t>
                      </a:r>
                      <a:endParaRPr lang="ar-SY" sz="2000" b="1" dirty="0"/>
                    </a:p>
                    <a:p>
                      <a:pPr algn="ctr" rtl="1"/>
                      <a:endParaRPr lang="ar-SY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0" dirty="0">
                          <a:effectLst/>
                        </a:rPr>
                        <a:t>الفصيلة الوردية</a:t>
                      </a:r>
                      <a:endParaRPr lang="ar-SY" sz="2000" b="0" dirty="0"/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effectLst/>
                        </a:rPr>
                        <a:t>Rosaceae</a:t>
                      </a:r>
                      <a:endParaRPr lang="ar-SY" sz="2000" b="0" dirty="0"/>
                    </a:p>
                    <a:p>
                      <a:pPr algn="ctr" rtl="1"/>
                      <a:endParaRPr lang="ar-SY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dirty="0"/>
                        <a:t>مواد </a:t>
                      </a:r>
                      <a:r>
                        <a:rPr lang="ar-SY" sz="2000" b="0" dirty="0" smtClean="0"/>
                        <a:t>لعابية وعفصية وزيوت عطرية </a:t>
                      </a:r>
                      <a:endParaRPr lang="ar-SY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000" b="0" dirty="0" smtClean="0"/>
                        <a:t>معطر</a:t>
                      </a:r>
                      <a:endParaRPr lang="ar-SY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395936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1" y="6373183"/>
            <a:ext cx="9559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1200" dirty="0" smtClean="0"/>
              <a:t>د. سندس ناصر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62622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63472514"/>
              </p:ext>
            </p:extLst>
          </p:nvPr>
        </p:nvGraphicFramePr>
        <p:xfrm>
          <a:off x="2351584" y="167425"/>
          <a:ext cx="6336704" cy="5559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xmlns="" id="{47F7878F-B7E5-4530-90CD-170D6CF187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78501"/>
              </p:ext>
            </p:extLst>
          </p:nvPr>
        </p:nvGraphicFramePr>
        <p:xfrm>
          <a:off x="1210614" y="1438734"/>
          <a:ext cx="9068908" cy="4406962"/>
        </p:xfrm>
        <a:graphic>
          <a:graphicData uri="http://schemas.openxmlformats.org/drawingml/2006/table">
            <a:tbl>
              <a:tblPr rtl="1" firstRow="1" bandRow="1">
                <a:tableStyleId>{8A107856-5554-42FB-B03E-39F5DBC370BA}</a:tableStyleId>
              </a:tblPr>
              <a:tblGrid>
                <a:gridCol w="2267227">
                  <a:extLst>
                    <a:ext uri="{9D8B030D-6E8A-4147-A177-3AD203B41FA5}">
                      <a16:colId xmlns:a16="http://schemas.microsoft.com/office/drawing/2014/main" xmlns="" val="2413097326"/>
                    </a:ext>
                  </a:extLst>
                </a:gridCol>
                <a:gridCol w="2267227">
                  <a:extLst>
                    <a:ext uri="{9D8B030D-6E8A-4147-A177-3AD203B41FA5}">
                      <a16:colId xmlns:a16="http://schemas.microsoft.com/office/drawing/2014/main" xmlns="" val="1041762473"/>
                    </a:ext>
                  </a:extLst>
                </a:gridCol>
                <a:gridCol w="2267227"/>
                <a:gridCol w="2267227">
                  <a:extLst>
                    <a:ext uri="{9D8B030D-6E8A-4147-A177-3AD203B41FA5}">
                      <a16:colId xmlns:a16="http://schemas.microsoft.com/office/drawing/2014/main" xmlns="" val="679091706"/>
                    </a:ext>
                  </a:extLst>
                </a:gridCol>
              </a:tblGrid>
              <a:tr h="1395761">
                <a:tc>
                  <a:txBody>
                    <a:bodyPr/>
                    <a:lstStyle/>
                    <a:p>
                      <a:pPr algn="ctr" rtl="1"/>
                      <a:r>
                        <a:rPr lang="ar-SY" sz="2000" b="1" dirty="0" smtClean="0">
                          <a:effectLst/>
                        </a:rPr>
                        <a:t>الشمرة</a:t>
                      </a:r>
                    </a:p>
                    <a:p>
                      <a:pPr algn="ctr" rtl="1"/>
                      <a:r>
                        <a:rPr lang="it-CH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Foeniculum vulgare</a:t>
                      </a:r>
                      <a:endParaRPr lang="ar-SY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0" dirty="0">
                          <a:effectLst/>
                        </a:rPr>
                        <a:t>الفصيلة </a:t>
                      </a:r>
                      <a:r>
                        <a:rPr lang="ar-SY" sz="2000" b="0" dirty="0" smtClean="0">
                          <a:effectLst/>
                        </a:rPr>
                        <a:t>المظلية</a:t>
                      </a:r>
                      <a:r>
                        <a:rPr lang="ar-SY" sz="2000" b="0" baseline="0" dirty="0" smtClean="0">
                          <a:effectLst/>
                        </a:rPr>
                        <a:t> (الخيمية)</a:t>
                      </a: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CH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Umbelliferae</a:t>
                      </a:r>
                      <a:endParaRPr lang="ar-SY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2000" b="0" dirty="0" smtClean="0"/>
                        <a:t>زيت طيّار غني بالأنيتول   60% و ألدهيد اليانسون </a:t>
                      </a:r>
                      <a:endParaRPr lang="ar-SY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000" b="0" dirty="0" smtClean="0"/>
                        <a:t>طارد للغازات ،مشهية ،</a:t>
                      </a:r>
                      <a:r>
                        <a:rPr lang="ar-SY" sz="2000" b="0" baseline="0" dirty="0" smtClean="0"/>
                        <a:t> تنظم عملية الطمث ،منشط عطري</a:t>
                      </a:r>
                      <a:endParaRPr lang="ar-SY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30771852"/>
                  </a:ext>
                </a:extLst>
              </a:tr>
              <a:tr h="1320539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2000" b="1" dirty="0" smtClean="0">
                          <a:effectLst/>
                        </a:rPr>
                        <a:t>ثمار الفلفل الأسود</a:t>
                      </a: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CH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Piper nigrum</a:t>
                      </a:r>
                      <a:endParaRPr lang="ar-SY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0" dirty="0" smtClean="0">
                          <a:effectLst/>
                        </a:rPr>
                        <a:t>الفصيلة</a:t>
                      </a:r>
                      <a:r>
                        <a:rPr lang="ar-SY" sz="2000" b="0" baseline="0" dirty="0" smtClean="0">
                          <a:effectLst/>
                        </a:rPr>
                        <a:t> الفليفلية</a:t>
                      </a:r>
                      <a:endParaRPr lang="ar-SY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2000" b="0" dirty="0" smtClean="0"/>
                        <a:t>زيت عطري : البينين</a:t>
                      </a: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2000" b="0" dirty="0" smtClean="0"/>
                        <a:t>مركب</a:t>
                      </a:r>
                      <a:r>
                        <a:rPr lang="ar-SY" sz="2000" b="0" baseline="0" dirty="0" smtClean="0"/>
                        <a:t> البيبيرين</a:t>
                      </a:r>
                      <a:endParaRPr lang="ar-SY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000" b="0" dirty="0" smtClean="0"/>
                        <a:t>منبه</a:t>
                      </a:r>
                      <a:r>
                        <a:rPr lang="ar-SY" sz="2000" b="0" baseline="0" dirty="0" smtClean="0"/>
                        <a:t> للجهاز العصبي المركزي ومشه يزيد الافرازات الهضمية </a:t>
                      </a:r>
                    </a:p>
                    <a:p>
                      <a:pPr algn="ctr" rtl="1"/>
                      <a:r>
                        <a:rPr lang="ar-SY" sz="2000" b="0" baseline="0" dirty="0" smtClean="0"/>
                        <a:t>خارجيا مخرش ومحمر للجلد والمخاطيات</a:t>
                      </a:r>
                      <a:endParaRPr lang="ar-SY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098928"/>
                  </a:ext>
                </a:extLst>
              </a:tr>
              <a:tr h="1395761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2000" b="1" dirty="0" smtClean="0">
                          <a:effectLst/>
                        </a:rPr>
                        <a:t>ثمار</a:t>
                      </a:r>
                      <a:r>
                        <a:rPr lang="ar-SY" sz="2000" b="1" baseline="0" dirty="0" smtClean="0">
                          <a:effectLst/>
                        </a:rPr>
                        <a:t> اليانسون</a:t>
                      </a: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CH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Pimpinella Anisum</a:t>
                      </a:r>
                      <a:endParaRPr lang="ar-SY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0" dirty="0">
                          <a:effectLst/>
                        </a:rPr>
                        <a:t>الفصيلة </a:t>
                      </a:r>
                      <a:r>
                        <a:rPr lang="ar-SA" sz="2000" b="0" dirty="0" smtClean="0">
                          <a:effectLst/>
                        </a:rPr>
                        <a:t>ا</a:t>
                      </a:r>
                      <a:r>
                        <a:rPr lang="ar-SY" sz="2000" b="0" dirty="0" smtClean="0">
                          <a:effectLst/>
                        </a:rPr>
                        <a:t>لمظلية</a:t>
                      </a:r>
                      <a:endParaRPr lang="ar-SY" sz="2000" b="0" dirty="0"/>
                    </a:p>
                    <a:p>
                      <a:pPr algn="ctr" rtl="1"/>
                      <a:r>
                        <a:rPr lang="it-CH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Umbelliferae</a:t>
                      </a:r>
                      <a:endParaRPr lang="ar-SY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زيت عطري يشكل الأنيتول 90%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rtl="1"/>
                      <a:endParaRPr lang="ar-SY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طارد للغازات و مضاد تشنج و مدر للحليب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395936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1" y="6373183"/>
            <a:ext cx="9559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1200" dirty="0" smtClean="0"/>
              <a:t>د. سندس ناصر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86405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63472514"/>
              </p:ext>
            </p:extLst>
          </p:nvPr>
        </p:nvGraphicFramePr>
        <p:xfrm>
          <a:off x="2351584" y="167425"/>
          <a:ext cx="6336704" cy="5559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Table 8">
            <a:extLst>
              <a:ext uri="{FF2B5EF4-FFF2-40B4-BE49-F238E27FC236}">
                <a16:creationId xmlns:a16="http://schemas.microsoft.com/office/drawing/2014/main" xmlns="" id="{47F7878F-B7E5-4530-90CD-170D6CF187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600034"/>
              </p:ext>
            </p:extLst>
          </p:nvPr>
        </p:nvGraphicFramePr>
        <p:xfrm>
          <a:off x="1068947" y="1094705"/>
          <a:ext cx="9040967" cy="3688393"/>
        </p:xfrm>
        <a:graphic>
          <a:graphicData uri="http://schemas.openxmlformats.org/drawingml/2006/table">
            <a:tbl>
              <a:tblPr rtl="1" firstRow="1" bandRow="1">
                <a:tableStyleId>{8A107856-5554-42FB-B03E-39F5DBC370BA}</a:tableStyleId>
              </a:tblPr>
              <a:tblGrid>
                <a:gridCol w="2282313">
                  <a:extLst>
                    <a:ext uri="{9D8B030D-6E8A-4147-A177-3AD203B41FA5}">
                      <a16:colId xmlns:a16="http://schemas.microsoft.com/office/drawing/2014/main" xmlns="" val="2413097326"/>
                    </a:ext>
                  </a:extLst>
                </a:gridCol>
                <a:gridCol w="2279687">
                  <a:extLst>
                    <a:ext uri="{9D8B030D-6E8A-4147-A177-3AD203B41FA5}">
                      <a16:colId xmlns:a16="http://schemas.microsoft.com/office/drawing/2014/main" xmlns="" val="1041762473"/>
                    </a:ext>
                  </a:extLst>
                </a:gridCol>
                <a:gridCol w="2279687"/>
                <a:gridCol w="2199280">
                  <a:extLst>
                    <a:ext uri="{9D8B030D-6E8A-4147-A177-3AD203B41FA5}">
                      <a16:colId xmlns:a16="http://schemas.microsoft.com/office/drawing/2014/main" xmlns="" val="679091706"/>
                    </a:ext>
                  </a:extLst>
                </a:gridCol>
              </a:tblGrid>
              <a:tr h="1067113">
                <a:tc>
                  <a:txBody>
                    <a:bodyPr/>
                    <a:lstStyle/>
                    <a:p>
                      <a:pPr algn="ctr" rtl="1"/>
                      <a:r>
                        <a:rPr lang="ar-SY" sz="2000" b="1" dirty="0" smtClean="0">
                          <a:effectLst/>
                        </a:rPr>
                        <a:t>ثمار الشطة</a:t>
                      </a:r>
                      <a:endParaRPr lang="ar-SY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0" dirty="0">
                          <a:effectLst/>
                        </a:rPr>
                        <a:t>الفصيلة </a:t>
                      </a:r>
                      <a:r>
                        <a:rPr lang="ar-SY" sz="2000" b="0" dirty="0" smtClean="0">
                          <a:effectLst/>
                        </a:rPr>
                        <a:t>الباذنجانية</a:t>
                      </a:r>
                      <a:endParaRPr lang="ar-SY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2000" b="0" dirty="0" smtClean="0"/>
                        <a:t>مواد ملونة كارتينوئيدات كابسانتين</a:t>
                      </a:r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2000" b="0" dirty="0" smtClean="0"/>
                        <a:t>مادة محمرة تدعى كابسيسين</a:t>
                      </a:r>
                      <a:r>
                        <a:rPr lang="ar-SY" sz="2000" b="0" baseline="0" dirty="0" smtClean="0"/>
                        <a:t> </a:t>
                      </a:r>
                      <a:endParaRPr lang="ar-SY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000" b="0" dirty="0" smtClean="0"/>
                        <a:t>مخرش</a:t>
                      </a:r>
                      <a:r>
                        <a:rPr lang="ar-SY" sz="2000" b="0" baseline="0" dirty="0" smtClean="0"/>
                        <a:t> ومحمر يستخدم لآلام الرثية والمفاصل</a:t>
                      </a:r>
                      <a:endParaRPr lang="ar-SY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30771852"/>
                  </a:ext>
                </a:extLst>
              </a:tr>
              <a:tr h="1098370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2000" b="1" dirty="0" smtClean="0">
                          <a:effectLst/>
                        </a:rPr>
                        <a:t>ثمار الخلة</a:t>
                      </a:r>
                      <a:endParaRPr lang="ar-SY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0" dirty="0" smtClean="0">
                          <a:effectLst/>
                        </a:rPr>
                        <a:t>الفصيلة</a:t>
                      </a:r>
                      <a:endParaRPr lang="ar-SY" sz="2000" b="0" dirty="0"/>
                    </a:p>
                    <a:p>
                      <a:pPr algn="ctr" rtl="1"/>
                      <a:r>
                        <a:rPr lang="ar-SY" sz="2000" b="0" dirty="0" smtClean="0"/>
                        <a:t>الخيمية</a:t>
                      </a:r>
                      <a:endParaRPr lang="ar-SY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000" b="0" dirty="0" smtClean="0"/>
                        <a:t>كومارينات : الخلين</a:t>
                      </a:r>
                      <a:r>
                        <a:rPr lang="ar-SY" sz="2000" b="0" baseline="0" dirty="0" smtClean="0"/>
                        <a:t> وفيزناغين</a:t>
                      </a:r>
                      <a:endParaRPr lang="ar-SY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000" b="0" dirty="0" smtClean="0"/>
                        <a:t>مضاد للسعال</a:t>
                      </a:r>
                      <a:r>
                        <a:rPr lang="ar-SY" sz="2000" b="0" baseline="0" dirty="0" smtClean="0"/>
                        <a:t> والربو وتشنج القصبات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2000" b="0" dirty="0" smtClean="0"/>
                        <a:t>ومضادة للتشنج الكلوي</a:t>
                      </a:r>
                    </a:p>
                    <a:p>
                      <a:pPr algn="ctr" rtl="1"/>
                      <a:endParaRPr lang="ar-SY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098928"/>
                  </a:ext>
                </a:extLst>
              </a:tr>
              <a:tr h="1067113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2000" b="1" dirty="0" smtClean="0">
                          <a:effectLst/>
                        </a:rPr>
                        <a:t>ثمار</a:t>
                      </a:r>
                      <a:r>
                        <a:rPr lang="ar-SY" sz="2000" b="1" baseline="0" dirty="0" smtClean="0">
                          <a:effectLst/>
                        </a:rPr>
                        <a:t> جوز الطيب</a:t>
                      </a:r>
                      <a:endParaRPr lang="ar-SY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0" dirty="0">
                          <a:effectLst/>
                        </a:rPr>
                        <a:t>الفصيلة </a:t>
                      </a:r>
                      <a:r>
                        <a:rPr lang="ar-SA" sz="2000" b="0" dirty="0" smtClean="0">
                          <a:effectLst/>
                        </a:rPr>
                        <a:t>ا</a:t>
                      </a:r>
                      <a:r>
                        <a:rPr lang="ar-SY" sz="2000" b="0" dirty="0" smtClean="0">
                          <a:effectLst/>
                        </a:rPr>
                        <a:t>لطيبية</a:t>
                      </a:r>
                      <a:endParaRPr lang="ar-SY" sz="2000" b="0" dirty="0"/>
                    </a:p>
                    <a:p>
                      <a:pPr algn="ctr" rtl="1"/>
                      <a:endParaRPr lang="ar-SY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000" b="0" dirty="0" smtClean="0"/>
                        <a:t>تربينات</a:t>
                      </a:r>
                      <a:endParaRPr lang="ar-SY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2000" b="0" dirty="0" smtClean="0"/>
                        <a:t>منشط عطري، طارد غازات</a:t>
                      </a:r>
                      <a:r>
                        <a:rPr lang="ar-SY" sz="2000" b="0" baseline="0" dirty="0" smtClean="0"/>
                        <a:t> وفاتح شهية</a:t>
                      </a:r>
                      <a:endParaRPr lang="ar-SY" sz="20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395936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534962"/>
              </p:ext>
            </p:extLst>
          </p:nvPr>
        </p:nvGraphicFramePr>
        <p:xfrm>
          <a:off x="1127976" y="4881091"/>
          <a:ext cx="8969061" cy="1068947"/>
        </p:xfrm>
        <a:graphic>
          <a:graphicData uri="http://schemas.openxmlformats.org/drawingml/2006/table">
            <a:tbl>
              <a:tblPr rtl="1" firstRow="1" bandRow="1">
                <a:tableStyleId>{8A107856-5554-42FB-B03E-39F5DBC370BA}</a:tableStyleId>
              </a:tblPr>
              <a:tblGrid>
                <a:gridCol w="2210407"/>
                <a:gridCol w="2279687"/>
                <a:gridCol w="2279687"/>
                <a:gridCol w="2199280"/>
              </a:tblGrid>
              <a:tr h="1068947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Y" sz="2000" b="1" dirty="0" smtClean="0">
                          <a:effectLst/>
                        </a:rPr>
                        <a:t>ثمار الهال</a:t>
                      </a:r>
                      <a:endParaRPr lang="ar-SY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0" dirty="0" smtClean="0">
                          <a:effectLst/>
                        </a:rPr>
                        <a:t>الفصيلة</a:t>
                      </a:r>
                      <a:endParaRPr lang="ar-SY" sz="2000" b="0" dirty="0"/>
                    </a:p>
                    <a:p>
                      <a:pPr algn="ctr" rtl="1"/>
                      <a:r>
                        <a:rPr lang="ar-SY" sz="2000" b="0" dirty="0" smtClean="0"/>
                        <a:t>الزنجبيلية</a:t>
                      </a:r>
                      <a:endParaRPr lang="ar-SY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000" b="0" dirty="0" smtClean="0"/>
                        <a:t>مواد</a:t>
                      </a:r>
                      <a:r>
                        <a:rPr lang="ar-SY" sz="2000" b="0" baseline="0" dirty="0" smtClean="0"/>
                        <a:t> عطرية ومواد نشوية</a:t>
                      </a:r>
                      <a:endParaRPr lang="ar-SY" sz="2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Y" sz="2000" b="0" dirty="0" smtClean="0"/>
                        <a:t>منشط، طارد غازات</a:t>
                      </a:r>
                      <a:r>
                        <a:rPr lang="ar-SY" sz="2000" b="0" baseline="0" dirty="0" smtClean="0"/>
                        <a:t> وللمعجنات</a:t>
                      </a:r>
                      <a:endParaRPr lang="ar-SY" sz="20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1" y="6373183"/>
            <a:ext cx="9559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1200" dirty="0" smtClean="0"/>
              <a:t>د. سندس ناصر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83384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36780595"/>
              </p:ext>
            </p:extLst>
          </p:nvPr>
        </p:nvGraphicFramePr>
        <p:xfrm>
          <a:off x="2351584" y="340192"/>
          <a:ext cx="6336704" cy="1072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xmlns="" id="{47F7878F-B7E5-4530-90CD-170D6CF187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576068"/>
              </p:ext>
            </p:extLst>
          </p:nvPr>
        </p:nvGraphicFramePr>
        <p:xfrm>
          <a:off x="2063552" y="1772816"/>
          <a:ext cx="8154652" cy="4464496"/>
        </p:xfrm>
        <a:graphic>
          <a:graphicData uri="http://schemas.openxmlformats.org/drawingml/2006/table">
            <a:tbl>
              <a:tblPr rtl="1" firstRow="1" bandRow="1">
                <a:tableStyleId>{8A107856-5554-42FB-B03E-39F5DBC370BA}</a:tableStyleId>
              </a:tblPr>
              <a:tblGrid>
                <a:gridCol w="2038663">
                  <a:extLst>
                    <a:ext uri="{9D8B030D-6E8A-4147-A177-3AD203B41FA5}">
                      <a16:colId xmlns:a16="http://schemas.microsoft.com/office/drawing/2014/main" xmlns="" val="2413097326"/>
                    </a:ext>
                  </a:extLst>
                </a:gridCol>
                <a:gridCol w="2038663">
                  <a:extLst>
                    <a:ext uri="{9D8B030D-6E8A-4147-A177-3AD203B41FA5}">
                      <a16:colId xmlns:a16="http://schemas.microsoft.com/office/drawing/2014/main" xmlns="" val="1041762473"/>
                    </a:ext>
                  </a:extLst>
                </a:gridCol>
                <a:gridCol w="2038663">
                  <a:extLst>
                    <a:ext uri="{9D8B030D-6E8A-4147-A177-3AD203B41FA5}">
                      <a16:colId xmlns:a16="http://schemas.microsoft.com/office/drawing/2014/main" xmlns="" val="2270339048"/>
                    </a:ext>
                  </a:extLst>
                </a:gridCol>
                <a:gridCol w="2038663">
                  <a:extLst>
                    <a:ext uri="{9D8B030D-6E8A-4147-A177-3AD203B41FA5}">
                      <a16:colId xmlns:a16="http://schemas.microsoft.com/office/drawing/2014/main" xmlns="" val="679091706"/>
                    </a:ext>
                  </a:extLst>
                </a:gridCol>
              </a:tblGrid>
              <a:tr h="1529360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>
                          <a:effectLst/>
                        </a:rPr>
                        <a:t>قشور الكينا </a:t>
                      </a:r>
                      <a:endParaRPr lang="ar-SY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0" dirty="0">
                          <a:effectLst/>
                        </a:rPr>
                        <a:t>الفصيلة الفوية </a:t>
                      </a:r>
                      <a:r>
                        <a:rPr lang="en-US" sz="2000" b="0" dirty="0" err="1">
                          <a:effectLst/>
                        </a:rPr>
                        <a:t>Rubiaceae</a:t>
                      </a:r>
                      <a:endParaRPr lang="ar-SA" sz="2000" b="0" dirty="0">
                        <a:effectLst/>
                      </a:endParaRPr>
                    </a:p>
                    <a:p>
                      <a:pPr algn="ctr" rtl="1"/>
                      <a:endParaRPr lang="ar-SY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dirty="0"/>
                        <a:t>قلويدات  أهمها الكينين والكينيدين</a:t>
                      </a:r>
                      <a:endParaRPr lang="ar-SY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0" dirty="0"/>
                        <a:t>مضاد للملاريا ، طارد للحمى ، له تأثير قابض</a:t>
                      </a:r>
                      <a:endParaRPr lang="ar-SY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30771852"/>
                  </a:ext>
                </a:extLst>
              </a:tr>
              <a:tr h="1467568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>
                          <a:effectLst/>
                        </a:rPr>
                        <a:t>قشور الرمان </a:t>
                      </a:r>
                      <a:endParaRPr lang="ar-SY" sz="2000" b="1" dirty="0"/>
                    </a:p>
                    <a:p>
                      <a:pPr algn="ctr" rtl="1"/>
                      <a:endParaRPr lang="ar-SY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>
                          <a:effectLst/>
                        </a:rPr>
                        <a:t>الفصيلة الآسية </a:t>
                      </a:r>
                      <a:r>
                        <a:rPr lang="en-US" sz="2000" dirty="0" err="1">
                          <a:effectLst/>
                        </a:rPr>
                        <a:t>Myrtaceae</a:t>
                      </a:r>
                      <a:endParaRPr lang="ar-SY" sz="2000" dirty="0"/>
                    </a:p>
                    <a:p>
                      <a:pPr algn="ctr" rtl="1"/>
                      <a:endParaRPr lang="ar-SY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/>
                        <a:t>قلويدات</a:t>
                      </a:r>
                      <a:endParaRPr lang="ar-SY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/>
                        <a:t>مضاد للزحار ومضاد للإسهال و طارد للديدان </a:t>
                      </a:r>
                      <a:endParaRPr lang="ar-SY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098928"/>
                  </a:ext>
                </a:extLst>
              </a:tr>
              <a:tr h="1467568"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b="1" dirty="0">
                          <a:effectLst/>
                        </a:rPr>
                        <a:t>قشور الباناما </a:t>
                      </a:r>
                      <a:endParaRPr lang="ar-SY" sz="2000" b="1" dirty="0"/>
                    </a:p>
                    <a:p>
                      <a:pPr algn="ctr" rtl="1"/>
                      <a:endParaRPr lang="ar-SY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000" dirty="0">
                          <a:effectLst/>
                        </a:rPr>
                        <a:t>الفصيلة الوردية</a:t>
                      </a:r>
                      <a:endParaRPr lang="ar-SY" sz="2000" dirty="0"/>
                    </a:p>
                    <a:p>
                      <a:pPr marL="0" marR="0" lvl="0" indent="0" algn="ctr" defTabSz="6858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Rosaceae</a:t>
                      </a:r>
                      <a:endParaRPr lang="ar-SY" sz="2000" dirty="0"/>
                    </a:p>
                    <a:p>
                      <a:pPr algn="ctr" rtl="1"/>
                      <a:endParaRPr lang="ar-SY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/>
                        <a:t>مواد سابونينية</a:t>
                      </a:r>
                      <a:endParaRPr lang="ar-SY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dirty="0"/>
                        <a:t>سام ، عامل استحلابي ، ومنظف</a:t>
                      </a:r>
                      <a:endParaRPr lang="ar-SY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395936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1" y="6373183"/>
            <a:ext cx="9559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Y" sz="1200" dirty="0" smtClean="0"/>
              <a:t>د. سندس ناصر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1217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518</Words>
  <Application>Microsoft Office PowerPoint</Application>
  <PresentationFormat>Widescreen</PresentationFormat>
  <Paragraphs>149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lok</dc:creator>
  <cp:lastModifiedBy>Pharmacy Lecturer</cp:lastModifiedBy>
  <cp:revision>37</cp:revision>
  <dcterms:created xsi:type="dcterms:W3CDTF">2021-05-30T15:31:54Z</dcterms:created>
  <dcterms:modified xsi:type="dcterms:W3CDTF">2023-01-03T08:58:55Z</dcterms:modified>
</cp:coreProperties>
</file>