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5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9" r:id="rId1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FF66"/>
    <a:srgbClr val="CCECFF"/>
    <a:srgbClr val="FFCCFF"/>
    <a:srgbClr val="F4D518"/>
    <a:srgbClr val="66FF66"/>
    <a:srgbClr val="99FF99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1" d="100"/>
          <a:sy n="61" d="100"/>
        </p:scale>
        <p:origin x="156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5912D17-AF98-4750-B83E-F2F6907C1C8E}" type="datetimeFigureOut">
              <a:rPr lang="ar-SA" smtClean="0"/>
              <a:t>22/11/1444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75EE741-A67D-4462-BBE8-AB9D53E9E07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0708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B746-4CA5-4505-A48F-FEA8BC438547}" type="datetime1">
              <a:rPr lang="ar-SA" smtClean="0"/>
              <a:t>22/11/1444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9CDF6-B56F-48FC-A048-578A9E4D43F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8C777-F3BC-41EB-B0EC-4756F756B449}" type="datetime1">
              <a:rPr lang="ar-SA" smtClean="0"/>
              <a:t>22/11/1444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9CDF6-B56F-48FC-A048-578A9E4D43F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59AB4-FFA9-4B90-AF16-871F346C3852}" type="datetime1">
              <a:rPr lang="ar-SA" smtClean="0"/>
              <a:t>22/11/1444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9CDF6-B56F-48FC-A048-578A9E4D43F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260A-9AB5-453A-A9F8-A65C63C056EA}" type="datetime1">
              <a:rPr lang="ar-SA" smtClean="0"/>
              <a:t>22/11/1444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9CDF6-B56F-48FC-A048-578A9E4D43F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6116-3432-4825-9064-580CAC90B7F1}" type="datetime1">
              <a:rPr lang="ar-SA" smtClean="0"/>
              <a:t>22/11/1444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9CDF6-B56F-48FC-A048-578A9E4D43F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3070-5DB4-40A7-BE78-6E98856707BD}" type="datetime1">
              <a:rPr lang="ar-SA" smtClean="0"/>
              <a:t>22/11/1444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9CDF6-B56F-48FC-A048-578A9E4D43F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3F8B-EDC2-45E5-90F2-BEC7D86CB1BC}" type="datetime1">
              <a:rPr lang="ar-SA" smtClean="0"/>
              <a:t>22/11/1444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9CDF6-B56F-48FC-A048-578A9E4D43F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B56F5-8F2E-4D54-B5EA-3769BAE226D5}" type="datetime1">
              <a:rPr lang="ar-SA" smtClean="0"/>
              <a:t>22/11/1444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9CDF6-B56F-48FC-A048-578A9E4D43F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457B-B199-4A34-B28C-8F3A11F09C6D}" type="datetime1">
              <a:rPr lang="ar-SA" smtClean="0"/>
              <a:t>22/11/1444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9CDF6-B56F-48FC-A048-578A9E4D43F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AFCF-7A64-45DD-B358-071DCD5FCE18}" type="datetime1">
              <a:rPr lang="ar-SA" smtClean="0"/>
              <a:t>22/11/1444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9CDF6-B56F-48FC-A048-578A9E4D43F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46163-CF34-43BB-A3E1-3FBB2D70E117}" type="datetime1">
              <a:rPr lang="ar-SA" smtClean="0"/>
              <a:t>22/11/1444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9CDF6-B56F-48FC-A048-578A9E4D43F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23913-B38D-4968-961F-03FA3BFC0FA7}" type="datetime1">
              <a:rPr lang="ar-SA" smtClean="0"/>
              <a:t>22/11/1444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9CDF6-B56F-48FC-A048-578A9E4D43F8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8913"/>
            <a:ext cx="1448755" cy="1811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4098A0-3DBD-497E-AA69-5AC940ABB1C8}" type="slidenum">
              <a:rPr lang="fr-FR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Text Box 13"/>
          <p:cNvSpPr txBox="1">
            <a:spLocks noChangeArrowheads="1"/>
          </p:cNvSpPr>
          <p:nvPr/>
        </p:nvSpPr>
        <p:spPr bwMode="auto">
          <a:xfrm>
            <a:off x="1487214" y="5029200"/>
            <a:ext cx="6248400" cy="89255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Y" sz="4000" b="1" dirty="0">
                <a:solidFill>
                  <a:srgbClr val="FF0000"/>
                </a:solidFill>
              </a:rPr>
              <a:t>د. محمد هارون</a:t>
            </a:r>
          </a:p>
          <a:p>
            <a:pPr algn="ctr"/>
            <a:endParaRPr lang="ar-SY" sz="1200" b="1" dirty="0"/>
          </a:p>
        </p:txBody>
      </p:sp>
      <p:sp>
        <p:nvSpPr>
          <p:cNvPr id="11" name="مستطيل 10"/>
          <p:cNvSpPr/>
          <p:nvPr/>
        </p:nvSpPr>
        <p:spPr>
          <a:xfrm>
            <a:off x="1600200" y="2514600"/>
            <a:ext cx="5958408" cy="1754326"/>
          </a:xfrm>
          <a:prstGeom prst="rect">
            <a:avLst/>
          </a:prstGeom>
          <a:solidFill>
            <a:srgbClr val="CCFF99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>
              <a:defRPr/>
            </a:pPr>
            <a:r>
              <a:rPr lang="ar-SY" sz="5400" b="1" dirty="0">
                <a:solidFill>
                  <a:srgbClr val="0070C0"/>
                </a:solidFill>
                <a:latin typeface="Arial Black" pitchFamily="34" charset="0"/>
              </a:rPr>
              <a:t>الدواء الوهمي</a:t>
            </a:r>
          </a:p>
          <a:p>
            <a:pPr algn="ctr" rtl="1">
              <a:defRPr/>
            </a:pPr>
            <a:r>
              <a:rPr lang="en-US" sz="5400" b="1" spc="50" dirty="0">
                <a:ln w="11430"/>
                <a:solidFill>
                  <a:srgbClr val="0070C0"/>
                </a:solidFill>
                <a:latin typeface="Arial Black" pitchFamily="34" charset="0"/>
              </a:rPr>
              <a:t>Placebo</a:t>
            </a:r>
            <a:endParaRPr lang="ar-SA" sz="5400" b="1" spc="50" dirty="0">
              <a:ln w="11430"/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80991" y="152400"/>
            <a:ext cx="1582009" cy="17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804" y="467219"/>
            <a:ext cx="1219200" cy="159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93426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13765" y="609600"/>
            <a:ext cx="8525435" cy="5220831"/>
          </a:xfrm>
          <a:solidFill>
            <a:srgbClr val="FFFFCC"/>
          </a:solidFill>
        </p:spPr>
        <p:txBody>
          <a:bodyPr>
            <a:normAutofit lnSpcReduction="10000"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ar-SY" sz="3600" b="1" dirty="0"/>
              <a:t>هل استخدام البلاسيبو أخلاقي؟</a:t>
            </a:r>
          </a:p>
          <a:p>
            <a:pPr algn="just" rtl="1">
              <a:lnSpc>
                <a:spcPct val="150000"/>
              </a:lnSpc>
            </a:pPr>
            <a:r>
              <a:rPr lang="ar-SY" sz="3200" dirty="0"/>
              <a:t>حظر إعلان هلسنكي الصادر عن الجمعية الطبية العالمية </a:t>
            </a:r>
            <a:r>
              <a:rPr lang="en-US" sz="3200" dirty="0"/>
              <a:t>WMA</a:t>
            </a:r>
            <a:r>
              <a:rPr lang="ar-SY" sz="3200" dirty="0"/>
              <a:t>، والذي يوفر مجموعة من المبادئ التوجيهية الأخلاقية للتجارب على البشر، استخدام البلاسيبو في الحالات التي يتوافر فيها علاجات فعالة</a:t>
            </a:r>
          </a:p>
          <a:p>
            <a:pPr algn="just" rtl="1">
              <a:lnSpc>
                <a:spcPct val="150000"/>
              </a:lnSpc>
            </a:pPr>
            <a:r>
              <a:rPr lang="ar-SY" sz="3200" dirty="0"/>
              <a:t>عدلت هذه المبادئ عام </a:t>
            </a:r>
            <a:r>
              <a:rPr lang="en-US" sz="3200" dirty="0"/>
              <a:t>2001</a:t>
            </a:r>
            <a:r>
              <a:rPr lang="ar-SY" sz="3200" dirty="0"/>
              <a:t> للسماح بتجارب البلاسيبو لاختبار حالات صحية بسيطة نسبياً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9CDF6-B56F-48FC-A048-578A9E4D43F8}" type="slidenum">
              <a:rPr lang="ar-SA" smtClean="0"/>
              <a:t>10</a:t>
            </a:fld>
            <a:endParaRPr lang="ar-SA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3124200" cy="1143000"/>
          </a:xfrm>
          <a:solidFill>
            <a:srgbClr val="CCFF66"/>
          </a:solidFill>
        </p:spPr>
        <p:txBody>
          <a:bodyPr/>
          <a:lstStyle/>
          <a:p>
            <a:r>
              <a:rPr lang="ar-SY" b="1" dirty="0">
                <a:cs typeface="+mn-cs"/>
              </a:rPr>
              <a:t>الخلاصة</a:t>
            </a:r>
            <a:endParaRPr lang="ar-SA" b="1" dirty="0">
              <a:cs typeface="+mn-cs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478246" y="1828800"/>
            <a:ext cx="8132354" cy="1384995"/>
          </a:xfrm>
          <a:prstGeom prst="rect">
            <a:avLst/>
          </a:prstGeom>
          <a:solidFill>
            <a:srgbClr val="FFFFCC"/>
          </a:solidFill>
        </p:spPr>
        <p:txBody>
          <a:bodyPr wrap="none" rtlCol="1">
            <a:spAutoFit/>
          </a:bodyPr>
          <a:lstStyle/>
          <a:p>
            <a:pPr algn="ctr"/>
            <a:r>
              <a:rPr lang="ar-SY" sz="2800" b="1" dirty="0"/>
              <a:t>بعض الدراسات تخلص إلى أن 40% من تأثير الدواء الفعال يعود</a:t>
            </a:r>
          </a:p>
          <a:p>
            <a:pPr algn="ctr"/>
            <a:r>
              <a:rPr lang="ar-SY" sz="2800" b="1" dirty="0"/>
              <a:t> إلى تأثير </a:t>
            </a:r>
            <a:r>
              <a:rPr lang="ar-SY" sz="2800" b="1" dirty="0" err="1"/>
              <a:t>البلاسيبو</a:t>
            </a:r>
            <a:r>
              <a:rPr lang="ar-SY" sz="2800" b="1" dirty="0"/>
              <a:t> والعقل الباطن يلعب دوراً كبيراً في عملية الشفاء </a:t>
            </a:r>
          </a:p>
          <a:p>
            <a:pPr algn="ctr"/>
            <a:r>
              <a:rPr lang="ar-SY" sz="2800" b="1" dirty="0"/>
              <a:t>لابد أن نتحدث من اليوم فصاعداً عن قوة الدواء الوهمي</a:t>
            </a:r>
            <a:endParaRPr lang="ar-SA" sz="2800" b="1" dirty="0"/>
          </a:p>
        </p:txBody>
      </p:sp>
      <p:pic>
        <p:nvPicPr>
          <p:cNvPr id="5" name="Picture 14" descr="Related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429000"/>
            <a:ext cx="5715000" cy="31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9CDF6-B56F-48FC-A048-578A9E4D43F8}" type="slidenum">
              <a:rPr lang="ar-SA" smtClean="0"/>
              <a:t>11</a:t>
            </a:fld>
            <a:endParaRPr lang="ar-SA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3581400" y="152400"/>
            <a:ext cx="2133600" cy="1325563"/>
          </a:xfrm>
          <a:solidFill>
            <a:srgbClr val="CCECFF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ar-SY" dirty="0">
                <a:cs typeface="+mn-cs"/>
              </a:rPr>
              <a:t>المراجع</a:t>
            </a:r>
            <a:endParaRPr lang="en-US" dirty="0">
              <a:cs typeface="+mn-cs"/>
            </a:endParaRPr>
          </a:p>
        </p:txBody>
      </p:sp>
      <p:sp>
        <p:nvSpPr>
          <p:cNvPr id="5" name="عنصر نائب للمحتوى 2"/>
          <p:cNvSpPr>
            <a:spLocks noGrp="1"/>
          </p:cNvSpPr>
          <p:nvPr>
            <p:ph idx="1"/>
          </p:nvPr>
        </p:nvSpPr>
        <p:spPr>
          <a:xfrm>
            <a:off x="282388" y="1676400"/>
            <a:ext cx="8556812" cy="4648200"/>
          </a:xfrm>
          <a:solidFill>
            <a:srgbClr val="FFFFCC"/>
          </a:solidFill>
        </p:spPr>
        <p:txBody>
          <a:bodyPr>
            <a:noAutofit/>
          </a:bodyPr>
          <a:lstStyle/>
          <a:p>
            <a:pPr algn="l" rtl="0">
              <a:lnSpc>
                <a:spcPct val="100000"/>
              </a:lnSpc>
            </a:pPr>
            <a:r>
              <a:rPr lang="en-US" sz="2400" b="1" dirty="0"/>
              <a:t>Carol </a:t>
            </a:r>
            <a:r>
              <a:rPr lang="en-US" sz="2400" b="1" dirty="0" err="1"/>
              <a:t>DerSarkissian</a:t>
            </a:r>
            <a:r>
              <a:rPr lang="en-US" sz="2400" b="1" dirty="0"/>
              <a:t>, 28 Feb 2018. Placebo Effect: What is the placebo effect. American Cancer Society</a:t>
            </a:r>
          </a:p>
          <a:p>
            <a:pPr algn="l" rtl="0">
              <a:lnSpc>
                <a:spcPct val="100000"/>
              </a:lnSpc>
            </a:pPr>
            <a:endParaRPr lang="en-US" sz="2400" b="1" dirty="0"/>
          </a:p>
          <a:p>
            <a:pPr algn="l" rtl="0">
              <a:lnSpc>
                <a:spcPct val="100000"/>
              </a:lnSpc>
            </a:pPr>
            <a:r>
              <a:rPr lang="en-US" sz="2400" b="1" dirty="0"/>
              <a:t>William C. </a:t>
            </a:r>
            <a:r>
              <a:rPr lang="en-US" sz="2400" b="1" dirty="0" err="1"/>
              <a:t>Shiel</a:t>
            </a:r>
            <a:r>
              <a:rPr lang="en-US" sz="2400" b="1" dirty="0"/>
              <a:t> </a:t>
            </a:r>
            <a:r>
              <a:rPr lang="en-US" sz="2400" b="1" dirty="0" err="1"/>
              <a:t>Jr</a:t>
            </a:r>
            <a:r>
              <a:rPr lang="en-US" sz="2400" b="1" dirty="0"/>
              <a:t>, 21 Dec 2018. Definition of Placebo Effect. </a:t>
            </a:r>
            <a:r>
              <a:rPr lang="en-US" sz="2400" b="1" dirty="0" err="1"/>
              <a:t>MedicineNet</a:t>
            </a:r>
            <a:endParaRPr lang="en-US" sz="2400" b="1" dirty="0"/>
          </a:p>
          <a:p>
            <a:pPr algn="l" rtl="0">
              <a:lnSpc>
                <a:spcPct val="100000"/>
              </a:lnSpc>
            </a:pPr>
            <a:endParaRPr lang="en-US" sz="2400" b="1" dirty="0"/>
          </a:p>
          <a:p>
            <a:pPr algn="l" rtl="0">
              <a:lnSpc>
                <a:spcPct val="100000"/>
              </a:lnSpc>
            </a:pPr>
            <a:r>
              <a:rPr lang="en-US" sz="2400" b="1" dirty="0"/>
              <a:t>Timothy </a:t>
            </a:r>
            <a:r>
              <a:rPr lang="en-US" sz="2400" b="1" dirty="0" err="1"/>
              <a:t>J.Legg</a:t>
            </a:r>
            <a:r>
              <a:rPr lang="en-US" sz="2400" b="1" dirty="0"/>
              <a:t>, 7 Sep 2017. Placebos: The power of the placebo effect. Medical News Today</a:t>
            </a:r>
          </a:p>
          <a:p>
            <a:pPr algn="l" rtl="0">
              <a:lnSpc>
                <a:spcPct val="100000"/>
              </a:lnSpc>
            </a:pPr>
            <a:endParaRPr lang="en-US" sz="2400" b="1" dirty="0"/>
          </a:p>
          <a:p>
            <a:pPr algn="l" rtl="0">
              <a:lnSpc>
                <a:spcPct val="100000"/>
              </a:lnSpc>
            </a:pPr>
            <a:r>
              <a:rPr lang="en-US" sz="2400" b="1" dirty="0"/>
              <a:t>Life's Little Mysteries Staff, 13 Jan 2011. Is The Placebo Effect Real?. Live Science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9CDF6-B56F-48FC-A048-578A9E4D43F8}" type="slidenum">
              <a:rPr lang="ar-SA" smtClean="0"/>
              <a:t>12</a:t>
            </a:fld>
            <a:endParaRPr lang="ar-SA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/>
          <a:srcRect r="10284"/>
          <a:stretch/>
        </p:blipFill>
        <p:spPr>
          <a:xfrm>
            <a:off x="268459" y="457200"/>
            <a:ext cx="8342141" cy="5476653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9CDF6-B56F-48FC-A048-578A9E4D43F8}" type="slidenum">
              <a:rPr lang="ar-SA" smtClean="0"/>
              <a:t>13</a:t>
            </a:fld>
            <a:endParaRPr lang="ar-S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Related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153400" cy="6477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1066800" y="5638800"/>
            <a:ext cx="32004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9CDF6-B56F-48FC-A048-578A9E4D43F8}" type="slidenum">
              <a:rPr lang="ar-SA" smtClean="0"/>
              <a:t>2</a:t>
            </a:fld>
            <a:endParaRPr lang="ar-SA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1.bp.blogspot.com/-mdDUJb092Ns/UWLln7OxNgI/AAAAAAAAAAs/1VulKgCQdxw/s1600/e6c65ef1c52045d87a5a0d4a7064d98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19275"/>
            <a:ext cx="5105400" cy="42767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مستطيل 4"/>
          <p:cNvSpPr/>
          <p:nvPr/>
        </p:nvSpPr>
        <p:spPr>
          <a:xfrm>
            <a:off x="1813993" y="533400"/>
            <a:ext cx="5501207" cy="769441"/>
          </a:xfrm>
          <a:prstGeom prst="rect">
            <a:avLst/>
          </a:prstGeom>
          <a:solidFill>
            <a:srgbClr val="CCFF99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>
              <a:defRPr/>
            </a:pPr>
            <a:r>
              <a:rPr lang="ar-SY" sz="4400" b="1" spc="50" dirty="0">
                <a:ln w="11430"/>
                <a:solidFill>
                  <a:srgbClr val="0070C0"/>
                </a:solidFill>
                <a:latin typeface="Arial Black" pitchFamily="34" charset="0"/>
              </a:rPr>
              <a:t>تجربة الدكتور </a:t>
            </a:r>
            <a:r>
              <a:rPr lang="ar-SY" sz="4400" b="1" spc="50" dirty="0" err="1">
                <a:ln w="11430"/>
                <a:solidFill>
                  <a:srgbClr val="0070C0"/>
                </a:solidFill>
                <a:latin typeface="Arial Black" pitchFamily="34" charset="0"/>
              </a:rPr>
              <a:t>بورهيف</a:t>
            </a:r>
            <a:endParaRPr lang="ar-SA" sz="4400" b="1" spc="50" dirty="0">
              <a:ln w="11430"/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9CDF6-B56F-48FC-A048-578A9E4D43F8}" type="slidenum">
              <a:rPr lang="ar-SA" smtClean="0"/>
              <a:t>3</a:t>
            </a:fld>
            <a:endParaRPr lang="ar-S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960437"/>
            <a:ext cx="2647950" cy="1325563"/>
          </a:xfrm>
          <a:solidFill>
            <a:srgbClr val="66FF66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000" dirty="0"/>
              <a:t>Placebo</a:t>
            </a:r>
            <a:endParaRPr lang="ar-SA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6421" y="2004731"/>
            <a:ext cx="7886700" cy="4700869"/>
          </a:xfrm>
        </p:spPr>
        <p:txBody>
          <a:bodyPr>
            <a:normAutofit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ar-SY" sz="3600" b="1" dirty="0"/>
              <a:t> </a:t>
            </a:r>
          </a:p>
          <a:p>
            <a:pPr algn="just" rtl="1">
              <a:lnSpc>
                <a:spcPct val="150000"/>
              </a:lnSpc>
            </a:pPr>
            <a:r>
              <a:rPr lang="ar-SY" sz="3200" dirty="0"/>
              <a:t>علاج طبي غير حقيقي</a:t>
            </a:r>
          </a:p>
          <a:p>
            <a:pPr algn="just" rtl="1">
              <a:lnSpc>
                <a:spcPct val="150000"/>
              </a:lnSpc>
            </a:pPr>
            <a:r>
              <a:rPr lang="ar-SY" sz="3200" dirty="0"/>
              <a:t>لايحوي أي مادة فعالة لكنه يعطي تأثيراً على الفرد</a:t>
            </a:r>
            <a:endParaRPr lang="ar-SA" sz="3200" dirty="0"/>
          </a:p>
          <a:p>
            <a:pPr algn="just"/>
            <a:r>
              <a:rPr lang="ar-SY" sz="3200" dirty="0"/>
              <a:t> قد يكون سكر أو ماء مقطر </a:t>
            </a:r>
            <a:r>
              <a:rPr lang="ar-SY" dirty="0"/>
              <a:t>أو محلول ملحي</a:t>
            </a:r>
            <a:endParaRPr lang="ar-SY" sz="3200" dirty="0"/>
          </a:p>
          <a:p>
            <a:pPr algn="just" rtl="1">
              <a:buNone/>
            </a:pPr>
            <a:r>
              <a:rPr lang="ar-SY" sz="3200" dirty="0"/>
              <a:t>    </a:t>
            </a:r>
            <a:endParaRPr lang="ar-SA" sz="3200" dirty="0"/>
          </a:p>
          <a:p>
            <a:pPr algn="just" rtl="1">
              <a:buNone/>
            </a:pPr>
            <a:endParaRPr lang="ar-SA" sz="3200" dirty="0"/>
          </a:p>
          <a:p>
            <a:pPr marL="0" indent="0" algn="just" rtl="1">
              <a:buNone/>
            </a:pPr>
            <a:endParaRPr lang="ar-SA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2184763" y="5498423"/>
            <a:ext cx="4673237" cy="978577"/>
          </a:xfrm>
          <a:prstGeom prst="roundRect">
            <a:avLst/>
          </a:prstGeom>
          <a:solidFill>
            <a:srgbClr val="FFFFCC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أصبح تأثيره محط تركيز عدّة دراسات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049E1-9FA0-4635-96FC-05A5C555BCE0}" type="slidenum">
              <a:rPr lang="ar-SA" smtClean="0"/>
              <a:pPr/>
              <a:t>4</a:t>
            </a:fld>
            <a:endParaRPr lang="ar-S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" t="1649" r="1400" b="12622"/>
          <a:stretch/>
        </p:blipFill>
        <p:spPr>
          <a:xfrm>
            <a:off x="457200" y="381000"/>
            <a:ext cx="4365171" cy="3255598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3125321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48" y="1905000"/>
            <a:ext cx="8741752" cy="3200400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algn="just" rtl="1">
              <a:lnSpc>
                <a:spcPct val="150000"/>
              </a:lnSpc>
            </a:pPr>
            <a:endParaRPr lang="ar-SY" sz="1000" dirty="0"/>
          </a:p>
          <a:p>
            <a:pPr algn="just" rtl="1">
              <a:lnSpc>
                <a:spcPct val="150000"/>
              </a:lnSpc>
            </a:pPr>
            <a:r>
              <a:rPr lang="ar-SY" sz="2400" b="1" dirty="0"/>
              <a:t>فهم تأثير أدوية جديدة أو بعض العلاجات الأخرى على حالة معينة</a:t>
            </a:r>
          </a:p>
          <a:p>
            <a:pPr algn="just" rtl="1">
              <a:lnSpc>
                <a:spcPct val="150000"/>
              </a:lnSpc>
            </a:pPr>
            <a:r>
              <a:rPr lang="ar-SY" sz="2400" b="1" dirty="0"/>
              <a:t>تصميم تجارب سريرية لاختبار علاجات جديدة خاصة </a:t>
            </a:r>
            <a:r>
              <a:rPr lang="ar-SY" sz="2400" b="1" dirty="0" err="1"/>
              <a:t>ً</a:t>
            </a:r>
            <a:r>
              <a:rPr lang="ar-SY" sz="2400" b="1" dirty="0"/>
              <a:t> في الحالات النفسية والعصبية</a:t>
            </a:r>
          </a:p>
          <a:p>
            <a:pPr lvl="1" algn="just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r-SY" sz="2400" b="1" dirty="0"/>
              <a:t> يتم إعطاء بعض الأشخاص عقار جديد ويتم إعطاء القسم الآخر بلاسيبو</a:t>
            </a:r>
          </a:p>
          <a:p>
            <a:pPr lvl="1" algn="just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r-SY" sz="2400" b="1" dirty="0"/>
              <a:t> لا يعرف أي من الأشخاص ما إذا كانوا يتلقون العلاج الحقيقي أو البلاسيبو</a:t>
            </a:r>
          </a:p>
          <a:p>
            <a:pPr lvl="1" algn="just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r-SY" sz="2400" b="1" dirty="0"/>
              <a:t> يقارن الباحثون بين آثار الدواء الحقيقي </a:t>
            </a:r>
            <a:r>
              <a:rPr lang="ar-SY" sz="2400" b="1" dirty="0" err="1"/>
              <a:t>والبلاسيبو</a:t>
            </a:r>
            <a:endParaRPr lang="ar-SY" sz="2400" b="1" dirty="0"/>
          </a:p>
          <a:p>
            <a:pPr lvl="1" algn="just" rtl="1">
              <a:lnSpc>
                <a:spcPct val="150000"/>
              </a:lnSpc>
              <a:buNone/>
            </a:pPr>
            <a:endParaRPr lang="ar-SY" sz="2400" b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67250" y="198437"/>
            <a:ext cx="4095750" cy="1401763"/>
          </a:xfrm>
          <a:solidFill>
            <a:srgbClr val="CCFF66"/>
          </a:solidFill>
          <a:ln w="1905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ar-SY" b="1" dirty="0">
                <a:cs typeface="+mn-cs"/>
              </a:rPr>
              <a:t>أهمية العلاج الوهمي</a:t>
            </a:r>
            <a:br>
              <a:rPr lang="ar-SY" b="1" dirty="0">
                <a:cs typeface="+mn-cs"/>
              </a:rPr>
            </a:br>
            <a:r>
              <a:rPr lang="en-US" b="1" dirty="0">
                <a:cs typeface="+mn-cs"/>
              </a:rPr>
              <a:t>Placebo</a:t>
            </a:r>
            <a:endParaRPr lang="ar-SA" b="1" dirty="0">
              <a:cs typeface="+mn-cs"/>
            </a:endParaRPr>
          </a:p>
        </p:txBody>
      </p:sp>
      <p:pic>
        <p:nvPicPr>
          <p:cNvPr id="4" name="Picture 3" descr="Image result for placeb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3825"/>
            <a:ext cx="2952750" cy="15525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152400" y="5181600"/>
            <a:ext cx="8763000" cy="1447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ar-SY" sz="2000" b="1" dirty="0">
                <a:solidFill>
                  <a:schemeClr val="tx1"/>
                </a:solidFill>
              </a:rPr>
              <a:t>تحديد فعالية الدواء الجديد والتحقق من الآثار الجانبية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ar-SY" sz="2000" b="1" dirty="0">
                <a:solidFill>
                  <a:schemeClr val="tx1"/>
                </a:solidFill>
              </a:rPr>
              <a:t>إذا كان تأثير </a:t>
            </a:r>
            <a:r>
              <a:rPr lang="ar-SY" sz="2000" b="1" dirty="0" err="1">
                <a:solidFill>
                  <a:schemeClr val="tx1"/>
                </a:solidFill>
              </a:rPr>
              <a:t>البلاسيبو</a:t>
            </a:r>
            <a:r>
              <a:rPr lang="ar-SY" sz="2000" b="1" dirty="0">
                <a:solidFill>
                  <a:schemeClr val="tx1"/>
                </a:solidFill>
              </a:rPr>
              <a:t> مماثل لتأثير الدواء الحقيقي ← تقليل كلفة الاختبارات واختصار الوقت والجهد</a:t>
            </a:r>
          </a:p>
          <a:p>
            <a:pPr algn="ctr"/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9CDF6-B56F-48FC-A048-578A9E4D43F8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072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848" y="1905000"/>
            <a:ext cx="8589352" cy="4749018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algn="just" rtl="1">
              <a:lnSpc>
                <a:spcPct val="150000"/>
              </a:lnSpc>
            </a:pPr>
            <a:r>
              <a:rPr lang="ar-SY" sz="2400" b="1" dirty="0"/>
              <a:t>يمكن أن يحصل الشخص على استجابة للعلاج الوهمي</a:t>
            </a:r>
          </a:p>
          <a:p>
            <a:pPr algn="just" rtl="1">
              <a:lnSpc>
                <a:spcPct val="150000"/>
              </a:lnSpc>
              <a:buNone/>
            </a:pPr>
            <a:endParaRPr lang="ar-SY" sz="1300" b="1" dirty="0"/>
          </a:p>
          <a:p>
            <a:pPr algn="just" rtl="1">
              <a:lnSpc>
                <a:spcPct val="150000"/>
              </a:lnSpc>
            </a:pPr>
            <a:r>
              <a:rPr lang="ar-SY" sz="2400" b="1" dirty="0"/>
              <a:t>قد تكون إيجابية أو سلبية :</a:t>
            </a:r>
          </a:p>
          <a:p>
            <a:pPr lvl="1" algn="just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Y" sz="2400" b="1" dirty="0"/>
              <a:t> إيجابية: تتحسن أعراض المريض</a:t>
            </a:r>
          </a:p>
          <a:p>
            <a:pPr lvl="1" algn="just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Y" sz="2400" b="1" dirty="0"/>
              <a:t> سلبية: تظهر الآثار الجانبية ← </a:t>
            </a:r>
            <a:r>
              <a:rPr lang="en-US" sz="2400" b="1" dirty="0" err="1"/>
              <a:t>Nocebo</a:t>
            </a:r>
            <a:endParaRPr lang="ar-SY" sz="2400" b="1" dirty="0"/>
          </a:p>
          <a:p>
            <a:pPr lvl="1" algn="just" rtl="1">
              <a:lnSpc>
                <a:spcPct val="150000"/>
              </a:lnSpc>
              <a:buNone/>
            </a:pPr>
            <a:endParaRPr lang="ar-SY" sz="2400" b="1" dirty="0"/>
          </a:p>
          <a:p>
            <a:pPr lvl="1" algn="just" rtl="1">
              <a:lnSpc>
                <a:spcPct val="150000"/>
              </a:lnSpc>
              <a:buNone/>
            </a:pPr>
            <a:endParaRPr lang="en-US" sz="1300" b="1" dirty="0"/>
          </a:p>
          <a:p>
            <a:pPr algn="just" rtl="1">
              <a:lnSpc>
                <a:spcPct val="150000"/>
              </a:lnSpc>
            </a:pPr>
            <a:r>
              <a:rPr lang="ar-SY" sz="2400" b="1" dirty="0"/>
              <a:t>يؤثر البلاسيبو على عدة حالات: الألم – الاكتئاب – اضطرابات النوم – متلازمة الأمعاء الهيوجة – سن اليأس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05050" y="245855"/>
            <a:ext cx="4324350" cy="1325563"/>
          </a:xfrm>
          <a:solidFill>
            <a:srgbClr val="CCFF66"/>
          </a:solidFill>
          <a:ln w="1905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/>
            <a:r>
              <a:rPr lang="ar-SY" b="1" dirty="0">
                <a:cs typeface="+mn-cs"/>
              </a:rPr>
              <a:t>تأثير الدواء الوهمي</a:t>
            </a:r>
            <a:br>
              <a:rPr lang="ar-SY" b="1" dirty="0">
                <a:cs typeface="+mn-cs"/>
              </a:rPr>
            </a:br>
            <a:r>
              <a:rPr lang="en-US" b="1" dirty="0">
                <a:cs typeface="+mn-cs"/>
              </a:rPr>
              <a:t>Placebo</a:t>
            </a:r>
            <a:endParaRPr lang="ar-SA" b="1" dirty="0"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19" y="2609844"/>
            <a:ext cx="2883581" cy="2724156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6" name="مستطيل 5"/>
          <p:cNvSpPr/>
          <p:nvPr/>
        </p:nvSpPr>
        <p:spPr>
          <a:xfrm>
            <a:off x="304800" y="6019800"/>
            <a:ext cx="4876800" cy="609600"/>
          </a:xfrm>
          <a:prstGeom prst="rect">
            <a:avLst/>
          </a:prstGeom>
          <a:solidFill>
            <a:srgbClr val="F4D5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b="1" dirty="0" err="1">
                <a:solidFill>
                  <a:srgbClr val="FF0000"/>
                </a:solidFill>
              </a:rPr>
              <a:t>البلاسيبو</a:t>
            </a:r>
            <a:r>
              <a:rPr lang="ar-SY" b="1" dirty="0">
                <a:solidFill>
                  <a:srgbClr val="FF0000"/>
                </a:solidFill>
              </a:rPr>
              <a:t> يملك تأثير 56% من تأثير المورفين المسكن للألم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9CDF6-B56F-48FC-A048-578A9E4D43F8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6833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ar-SY" dirty="0">
                <a:cs typeface="+mn-cs"/>
              </a:rPr>
              <a:t>العوامل التي تؤثر على قوة الدواء الوهمي</a:t>
            </a:r>
            <a:endParaRPr lang="ar-SA" dirty="0">
              <a:cs typeface="+mn-cs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  <a:solidFill>
            <a:srgbClr val="FFFFCC"/>
          </a:solidFill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ar-SY" sz="7400" b="1" dirty="0"/>
              <a:t>حجم القرص: </a:t>
            </a:r>
            <a:r>
              <a:rPr lang="ar-SY" sz="7400" dirty="0"/>
              <a:t>الحجم الأكبر </a:t>
            </a:r>
            <a:r>
              <a:rPr lang="ar-SY" sz="7400" dirty="0">
                <a:latin typeface="Calibri" panose="020F0502020204030204" pitchFamily="34" charset="0"/>
              </a:rPr>
              <a:t>← قوة تأثير ↑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ar-SY" sz="7400" b="1" dirty="0">
                <a:latin typeface="Calibri" panose="020F0502020204030204" pitchFamily="34" charset="0"/>
              </a:rPr>
              <a:t> لون القرص:</a:t>
            </a:r>
          </a:p>
          <a:p>
            <a:pPr marL="0" indent="0" algn="just">
              <a:buNone/>
            </a:pPr>
            <a:r>
              <a:rPr lang="ar-SY" sz="7400" b="1" dirty="0">
                <a:latin typeface="Calibri" panose="020F0502020204030204" pitchFamily="34" charset="0"/>
              </a:rPr>
              <a:t>	</a:t>
            </a:r>
            <a:r>
              <a:rPr lang="ar-SY" sz="7400" dirty="0">
                <a:latin typeface="Calibri" panose="020F0502020204030204" pitchFamily="34" charset="0"/>
              </a:rPr>
              <a:t>الأحمر – الأصفر – البرتقالي ← تأثير منشط</a:t>
            </a:r>
          </a:p>
          <a:p>
            <a:pPr marL="0" indent="0" algn="just">
              <a:buNone/>
            </a:pPr>
            <a:r>
              <a:rPr lang="ar-SY" sz="7400" dirty="0">
                <a:latin typeface="Calibri" panose="020F0502020204030204" pitchFamily="34" charset="0"/>
              </a:rPr>
              <a:t>              الأزرق – الأخضر ← تأثير مهدّئ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ar-SY" sz="7400" b="1" dirty="0"/>
              <a:t> الكمية المتناولة: </a:t>
            </a:r>
            <a:r>
              <a:rPr lang="ar-SY" sz="7400" dirty="0"/>
              <a:t>مضغوطتان تعطي تأثير </a:t>
            </a:r>
            <a:r>
              <a:rPr lang="ar-SY" sz="7400" dirty="0">
                <a:latin typeface="Calibri" panose="020F0502020204030204" pitchFamily="34" charset="0"/>
              </a:rPr>
              <a:t>أكبر من مضغوطة واحدة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Y" sz="7400" b="1" dirty="0"/>
              <a:t> الشكل الصيدلاني: </a:t>
            </a:r>
            <a:r>
              <a:rPr lang="ar-SY" sz="7400" dirty="0"/>
              <a:t>	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ar-SY" sz="7400" dirty="0"/>
              <a:t>	تأثير الحقن </a:t>
            </a:r>
            <a:r>
              <a:rPr lang="ar-SY" sz="7400" dirty="0">
                <a:latin typeface="Calibri" panose="020F0502020204030204" pitchFamily="34" charset="0"/>
              </a:rPr>
              <a:t>أكبر من تأثير الأقراص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ar-SY" sz="7400" dirty="0">
                <a:latin typeface="Calibri" panose="020F0502020204030204" pitchFamily="34" charset="0"/>
              </a:rPr>
              <a:t>	تأثير الكبسولات أكبر من </a:t>
            </a:r>
            <a:r>
              <a:rPr lang="ar-SY" sz="7400" dirty="0" err="1">
                <a:latin typeface="Calibri" panose="020F0502020204030204" pitchFamily="34" charset="0"/>
              </a:rPr>
              <a:t>تأثيرالأقراص</a:t>
            </a:r>
            <a:endParaRPr lang="ar-SY" sz="7400" dirty="0">
              <a:latin typeface="Calibri" panose="020F0502020204030204" pitchFamily="34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ar-SY" sz="7400" b="1" dirty="0">
                <a:latin typeface="Calibri" panose="020F0502020204030204" pitchFamily="34" charset="0"/>
              </a:rPr>
              <a:t> مصدر </a:t>
            </a:r>
            <a:r>
              <a:rPr lang="ar-SY" sz="7400" b="1" dirty="0" err="1">
                <a:latin typeface="Calibri" panose="020F0502020204030204" pitchFamily="34" charset="0"/>
              </a:rPr>
              <a:t>البلاسيبو</a:t>
            </a:r>
            <a:r>
              <a:rPr lang="ar-SY" sz="7400" b="1" dirty="0">
                <a:latin typeface="Calibri" panose="020F0502020204030204" pitchFamily="34" charset="0"/>
              </a:rPr>
              <a:t>: </a:t>
            </a:r>
            <a:r>
              <a:rPr lang="ar-SY" sz="7400" dirty="0">
                <a:latin typeface="Calibri" panose="020F0502020204030204" pitchFamily="34" charset="0"/>
              </a:rPr>
              <a:t>الدواء ذو العلامة التجارية المعروفة ← تأثير ↑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ar-SY" sz="7400" b="1" dirty="0">
                <a:latin typeface="Calibri" panose="020F0502020204030204" pitchFamily="34" charset="0"/>
              </a:rPr>
              <a:t> سعر الدواء: </a:t>
            </a:r>
            <a:r>
              <a:rPr lang="ar-SY" sz="7400" dirty="0">
                <a:latin typeface="Calibri" panose="020F0502020204030204" pitchFamily="34" charset="0"/>
              </a:rPr>
              <a:t>السعر المرتفع ← تأثير ↑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ar-SA" sz="7600" dirty="0"/>
              <a:t>الرجال تزيد نسبة استجابتهم للعلاج الوهمي حينما تشرف على علاجهم طبيبات</a:t>
            </a:r>
            <a:endParaRPr lang="ar-SY" sz="7600" dirty="0">
              <a:latin typeface="Calibri" panose="020F0502020204030204" pitchFamily="34" charset="0"/>
            </a:endParaRP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endParaRPr lang="en-US" dirty="0"/>
          </a:p>
          <a:p>
            <a:endParaRPr lang="ar-SA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1"/>
            <a:ext cx="3124200" cy="1981200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9CDF6-B56F-48FC-A048-578A9E4D43F8}" type="slidenum">
              <a:rPr lang="ar-SA" smtClean="0"/>
              <a:t>7</a:t>
            </a:fld>
            <a:endParaRPr lang="ar-S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ar-SY" dirty="0">
                <a:cs typeface="+mn-cs"/>
              </a:rPr>
              <a:t>آلية تأثير الدواء الوهمي </a:t>
            </a:r>
            <a:r>
              <a:rPr lang="en-US" dirty="0">
                <a:cs typeface="+mn-cs"/>
              </a:rPr>
              <a:t>Placebo</a:t>
            </a:r>
            <a:endParaRPr lang="ar-SA" dirty="0">
              <a:cs typeface="+mn-cs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876800" y="3886200"/>
            <a:ext cx="4114800" cy="2590800"/>
          </a:xfrm>
        </p:spPr>
        <p:txBody>
          <a:bodyPr/>
          <a:lstStyle/>
          <a:p>
            <a:pPr>
              <a:buNone/>
            </a:pPr>
            <a:r>
              <a:rPr lang="ar-SY" dirty="0"/>
              <a:t>1- النظرية الشرطية</a:t>
            </a:r>
          </a:p>
          <a:p>
            <a:pPr>
              <a:buNone/>
            </a:pPr>
            <a:r>
              <a:rPr lang="ar-SY" dirty="0"/>
              <a:t>2- نظرية التوقعات</a:t>
            </a:r>
          </a:p>
          <a:p>
            <a:pPr>
              <a:buNone/>
            </a:pPr>
            <a:r>
              <a:rPr lang="ar-SY" dirty="0"/>
              <a:t>3- نظرية الجائزة</a:t>
            </a:r>
          </a:p>
          <a:p>
            <a:pPr>
              <a:buNone/>
            </a:pPr>
            <a:r>
              <a:rPr lang="ar-SY" dirty="0"/>
              <a:t>4- نظرية </a:t>
            </a:r>
            <a:r>
              <a:rPr lang="ar-SY" dirty="0" err="1"/>
              <a:t>الإستجابة</a:t>
            </a:r>
            <a:r>
              <a:rPr lang="ar-SY" dirty="0"/>
              <a:t> الملائمة </a:t>
            </a:r>
            <a:endParaRPr lang="ar-SA" dirty="0"/>
          </a:p>
        </p:txBody>
      </p:sp>
      <p:pic>
        <p:nvPicPr>
          <p:cNvPr id="4" name="Picture 4" descr="Image result for placeb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62400"/>
            <a:ext cx="4648200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مربع نص 4"/>
          <p:cNvSpPr txBox="1"/>
          <p:nvPr/>
        </p:nvSpPr>
        <p:spPr>
          <a:xfrm>
            <a:off x="838200" y="1752600"/>
            <a:ext cx="7430304" cy="184665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1">
            <a:spAutoFit/>
          </a:bodyPr>
          <a:lstStyle/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ar-SY" sz="3200" dirty="0"/>
              <a:t>لا يوجد تفسير واضح لآلية تأثير </a:t>
            </a:r>
            <a:r>
              <a:rPr lang="ar-SY" sz="3200" dirty="0" err="1"/>
              <a:t>البلاسيبو</a:t>
            </a:r>
            <a:r>
              <a:rPr lang="ar-SY" sz="3200" dirty="0"/>
              <a:t> 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ar-SY" sz="3200" dirty="0"/>
              <a:t>ركزت الأبحاث على وجود علاقة بين العقل والجسم</a:t>
            </a:r>
          </a:p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9CDF6-B56F-48FC-A048-578A9E4D43F8}" type="slidenum">
              <a:rPr lang="ar-SA" smtClean="0"/>
              <a:t>8</a:t>
            </a:fld>
            <a:endParaRPr lang="ar-SA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570369"/>
            <a:ext cx="8068235" cy="2934831"/>
          </a:xfrm>
          <a:solidFill>
            <a:srgbClr val="FFFFCC"/>
          </a:solidFill>
        </p:spPr>
        <p:txBody>
          <a:bodyPr>
            <a:normAutofit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ar-SY" sz="3600" b="1" dirty="0"/>
              <a:t>هل استخدام البلاسيبو أخلاقي؟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ar-SY" sz="3200" dirty="0"/>
              <a:t>أثار استخدام البلاسيبو في التجارب السريرية أسئلة مهمة في الطب وأخلاقيات علم الأحياء</a:t>
            </a:r>
          </a:p>
        </p:txBody>
      </p:sp>
      <p:sp>
        <p:nvSpPr>
          <p:cNvPr id="5" name="مربع نص 6"/>
          <p:cNvSpPr txBox="1"/>
          <p:nvPr/>
        </p:nvSpPr>
        <p:spPr>
          <a:xfrm>
            <a:off x="26168" y="4214145"/>
            <a:ext cx="39362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Y" sz="3000" dirty="0"/>
              <a:t>البلاسيبو كوسيلة استرضاء المريض</a:t>
            </a:r>
            <a:r>
              <a:rPr lang="ar-SY" sz="3000" dirty="0">
                <a:latin typeface="Calibri" panose="020F0502020204030204" pitchFamily="34" charset="0"/>
              </a:rPr>
              <a:t>← تشخيص متأخر لمرض خطير← اتهام الطبيب والصيدلي بالاحتيال</a:t>
            </a:r>
            <a:endParaRPr lang="en-US" sz="3000" dirty="0"/>
          </a:p>
        </p:txBody>
      </p:sp>
      <p:grpSp>
        <p:nvGrpSpPr>
          <p:cNvPr id="6" name="Group 5"/>
          <p:cNvGrpSpPr/>
          <p:nvPr/>
        </p:nvGrpSpPr>
        <p:grpSpPr>
          <a:xfrm>
            <a:off x="3733800" y="4214146"/>
            <a:ext cx="1371600" cy="1196054"/>
            <a:chOff x="365538" y="364127"/>
            <a:chExt cx="1784560" cy="1616230"/>
          </a:xfrm>
          <a:scene3d>
            <a:camera prst="orthographicFront"/>
            <a:lightRig rig="flat" dir="t"/>
          </a:scene3d>
        </p:grpSpPr>
        <p:sp>
          <p:nvSpPr>
            <p:cNvPr id="7" name="Up Arrow 6"/>
            <p:cNvSpPr/>
            <p:nvPr/>
          </p:nvSpPr>
          <p:spPr>
            <a:xfrm rot="16200000">
              <a:off x="449703" y="279962"/>
              <a:ext cx="1616230" cy="1784560"/>
            </a:xfrm>
            <a:prstGeom prst="upArrow">
              <a:avLst>
                <a:gd name="adj1" fmla="val 50000"/>
                <a:gd name="adj2" fmla="val 35000"/>
              </a:avLst>
            </a:prstGeom>
            <a:solidFill>
              <a:schemeClr val="accent2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Up Arrow 4"/>
            <p:cNvSpPr txBox="1"/>
            <p:nvPr/>
          </p:nvSpPr>
          <p:spPr>
            <a:xfrm rot="21600000">
              <a:off x="605396" y="768183"/>
              <a:ext cx="1501720" cy="80811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9136" tIns="199136" rIns="199136" bIns="199136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/>
            </a:p>
          </p:txBody>
        </p:sp>
      </p:grpSp>
      <p:grpSp>
        <p:nvGrpSpPr>
          <p:cNvPr id="9" name="Group 10"/>
          <p:cNvGrpSpPr/>
          <p:nvPr/>
        </p:nvGrpSpPr>
        <p:grpSpPr>
          <a:xfrm>
            <a:off x="5181600" y="4214147"/>
            <a:ext cx="1292461" cy="1196053"/>
            <a:chOff x="4182890" y="378883"/>
            <a:chExt cx="1786465" cy="1598196"/>
          </a:xfrm>
          <a:scene3d>
            <a:camera prst="orthographicFront"/>
            <a:lightRig rig="flat" dir="t"/>
          </a:scene3d>
        </p:grpSpPr>
        <p:sp>
          <p:nvSpPr>
            <p:cNvPr id="10" name="Up Arrow 11"/>
            <p:cNvSpPr/>
            <p:nvPr/>
          </p:nvSpPr>
          <p:spPr>
            <a:xfrm rot="5400000">
              <a:off x="4277025" y="284748"/>
              <a:ext cx="1598196" cy="1786465"/>
            </a:xfrm>
            <a:prstGeom prst="upArrow">
              <a:avLst>
                <a:gd name="adj1" fmla="val 50000"/>
                <a:gd name="adj2" fmla="val 35000"/>
              </a:avLst>
            </a:prstGeom>
            <a:solidFill>
              <a:schemeClr val="accent2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Up Arrow 4"/>
            <p:cNvSpPr txBox="1"/>
            <p:nvPr/>
          </p:nvSpPr>
          <p:spPr>
            <a:xfrm>
              <a:off x="4182891" y="778431"/>
              <a:ext cx="1506781" cy="7990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9136" tIns="199136" rIns="199136" bIns="199136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/>
            </a:p>
          </p:txBody>
        </p:sp>
      </p:grpSp>
      <p:sp>
        <p:nvSpPr>
          <p:cNvPr id="12" name="مربع نص 5"/>
          <p:cNvSpPr txBox="1"/>
          <p:nvPr/>
        </p:nvSpPr>
        <p:spPr>
          <a:xfrm>
            <a:off x="6172200" y="4191000"/>
            <a:ext cx="27342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000" dirty="0"/>
              <a:t>إذا أدى البلاسيبو التأثير المقصود</a:t>
            </a:r>
          </a:p>
          <a:p>
            <a:pPr algn="ctr"/>
            <a:r>
              <a:rPr lang="ar-SY" sz="3000" dirty="0">
                <a:latin typeface="Calibri" panose="020F0502020204030204" pitchFamily="34" charset="0"/>
              </a:rPr>
              <a:t>← علاج فعال</a:t>
            </a:r>
            <a:endParaRPr lang="en-US" sz="3000" dirty="0"/>
          </a:p>
        </p:txBody>
      </p:sp>
      <p:sp>
        <p:nvSpPr>
          <p:cNvPr id="13" name="Multiply 1"/>
          <p:cNvSpPr/>
          <p:nvPr/>
        </p:nvSpPr>
        <p:spPr>
          <a:xfrm>
            <a:off x="4114800" y="4419600"/>
            <a:ext cx="852106" cy="77992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مخطط انسيابي: معالجة 7"/>
          <p:cNvSpPr/>
          <p:nvPr/>
        </p:nvSpPr>
        <p:spPr>
          <a:xfrm rot="18903917" flipV="1">
            <a:off x="5483360" y="4762330"/>
            <a:ext cx="576026" cy="89651"/>
          </a:xfrm>
          <a:prstGeom prst="flowChart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مخطط انسيابي: معالجة 8"/>
          <p:cNvSpPr/>
          <p:nvPr/>
        </p:nvSpPr>
        <p:spPr>
          <a:xfrm rot="2698055" flipV="1">
            <a:off x="5412196" y="4871979"/>
            <a:ext cx="246578" cy="107702"/>
          </a:xfrm>
          <a:prstGeom prst="flowChart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عنصر نائب لرقم الشريحة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9CDF6-B56F-48FC-A048-578A9E4D43F8}" type="slidenum">
              <a:rPr lang="ar-SA" smtClean="0"/>
              <a:t>9</a:t>
            </a:fld>
            <a:endParaRPr lang="ar-SA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529</Words>
  <Application>Microsoft Office PowerPoint</Application>
  <PresentationFormat>On-screen Show (4:3)</PresentationFormat>
  <Paragraphs>82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Wingdings</vt:lpstr>
      <vt:lpstr>سمة Office</vt:lpstr>
      <vt:lpstr>PowerPoint Presentation</vt:lpstr>
      <vt:lpstr>PowerPoint Presentation</vt:lpstr>
      <vt:lpstr>PowerPoint Presentation</vt:lpstr>
      <vt:lpstr>Placebo</vt:lpstr>
      <vt:lpstr>أهمية العلاج الوهمي Placebo</vt:lpstr>
      <vt:lpstr>تأثير الدواء الوهمي Placebo</vt:lpstr>
      <vt:lpstr>العوامل التي تؤثر على قوة الدواء الوهمي</vt:lpstr>
      <vt:lpstr>آلية تأثير الدواء الوهمي Placebo</vt:lpstr>
      <vt:lpstr>PowerPoint Presentation</vt:lpstr>
      <vt:lpstr>PowerPoint Presentation</vt:lpstr>
      <vt:lpstr>الخلاصة</vt:lpstr>
      <vt:lpstr>المراجع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toshiba</dc:creator>
  <cp:lastModifiedBy>L-07 </cp:lastModifiedBy>
  <cp:revision>35</cp:revision>
  <cp:lastPrinted>2008-01-04T21:25:25Z</cp:lastPrinted>
  <dcterms:created xsi:type="dcterms:W3CDTF">2005-05-11T21:47:52Z</dcterms:created>
  <dcterms:modified xsi:type="dcterms:W3CDTF">2023-06-10T08:17:17Z</dcterms:modified>
</cp:coreProperties>
</file>