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45" r:id="rId2"/>
    <p:sldId id="34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34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41" r:id="rId69"/>
    <p:sldId id="322" r:id="rId70"/>
    <p:sldId id="339" r:id="rId71"/>
    <p:sldId id="323" r:id="rId72"/>
    <p:sldId id="324" r:id="rId73"/>
    <p:sldId id="342" r:id="rId74"/>
    <p:sldId id="325" r:id="rId75"/>
    <p:sldId id="326" r:id="rId76"/>
    <p:sldId id="327" r:id="rId77"/>
    <p:sldId id="328" r:id="rId78"/>
    <p:sldId id="329" r:id="rId79"/>
    <p:sldId id="343" r:id="rId80"/>
    <p:sldId id="330" r:id="rId81"/>
    <p:sldId id="331" r:id="rId82"/>
    <p:sldId id="332" r:id="rId83"/>
    <p:sldId id="333" r:id="rId84"/>
    <p:sldId id="334" r:id="rId85"/>
    <p:sldId id="340" r:id="rId86"/>
    <p:sldId id="335" r:id="rId87"/>
    <p:sldId id="336" r:id="rId88"/>
    <p:sldId id="337" r:id="rId89"/>
    <p:sldId id="338" r:id="rId9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1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27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34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70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4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9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0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7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5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73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44469-9197-4E8B-AEBE-1218B0690BF6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586F2-E957-464E-98CA-21CDA54B8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9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manara.edu.s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g"/><Relationship Id="rId4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emf"/><Relationship Id="rId4" Type="http://schemas.openxmlformats.org/officeDocument/2006/relationships/image" Target="../media/image10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emf"/><Relationship Id="rId4" Type="http://schemas.openxmlformats.org/officeDocument/2006/relationships/image" Target="../media/image105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4.png"/><Relationship Id="rId7" Type="http://schemas.openxmlformats.org/officeDocument/2006/relationships/image" Target="../media/image11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g"/><Relationship Id="rId5" Type="http://schemas.openxmlformats.org/officeDocument/2006/relationships/image" Target="../media/image115.png"/><Relationship Id="rId4" Type="http://schemas.openxmlformats.org/officeDocument/2006/relationships/image" Target="../media/image114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588327" y="1330030"/>
            <a:ext cx="4475018" cy="4294910"/>
          </a:xfrm>
          <a:prstGeom prst="rect">
            <a:avLst/>
          </a:prstGeom>
        </p:spPr>
      </p:pic>
      <p:pic>
        <p:nvPicPr>
          <p:cNvPr id="2" name="Picture 289"/>
          <p:cNvPicPr/>
          <p:nvPr/>
        </p:nvPicPr>
        <p:blipFill>
          <a:blip r:embed="rId3" cstate="print"/>
          <a:srcRect/>
          <a:stretch/>
        </p:blipFill>
        <p:spPr>
          <a:xfrm>
            <a:off x="10848108" y="72602"/>
            <a:ext cx="1285124" cy="17334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2673" y="72602"/>
            <a:ext cx="10806545" cy="402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جامعة المنارة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كلية: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الصيدلة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اسم المقرر: الملازمة </a:t>
            </a:r>
            <a:r>
              <a:rPr lang="en-US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1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العملي، إعداد: د. علاء احمد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رقم </a:t>
            </a: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الجلسة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(</a:t>
            </a:r>
            <a:r>
              <a:rPr lang="en-US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5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)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عنوان الجلسة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أدوية الجهاز التنفسي</a:t>
            </a:r>
            <a:endParaRPr lang="ar-SY" sz="3200" b="1" kern="100" dirty="0">
              <a:solidFill>
                <a:srgbClr val="2F5496"/>
              </a:solidFill>
              <a:latin typeface="Sakkal Majalla" panose="02000000000000000000" pitchFamily="2" charset="-78"/>
              <a:ea typeface="SimSun" panose="02010600030101010101" pitchFamily="2" charset="-122"/>
              <a:cs typeface="Sakkal Majalla" panose="02000000000000000000" pitchFamily="2" charset="-78"/>
            </a:endParaRPr>
          </a:p>
        </p:txBody>
      </p:sp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93986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9" name="Picture 1"/>
          <p:cNvPicPr/>
          <p:nvPr/>
        </p:nvPicPr>
        <p:blipFill>
          <a:blip r:embed="rId5" cstate="print"/>
          <a:srcRect/>
          <a:stretch/>
        </p:blipFill>
        <p:spPr>
          <a:xfrm>
            <a:off x="3158837" y="4040181"/>
            <a:ext cx="5694216" cy="210214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89708" y="5756928"/>
            <a:ext cx="101415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الفصل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الدراسي</a:t>
            </a:r>
            <a:r>
              <a:rPr lang="ar-SY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العام الدراسي</a:t>
            </a:r>
            <a:endParaRPr lang="en-US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819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1008950"/>
            <a:ext cx="87283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Ambroxol</a:t>
            </a:r>
            <a:endParaRPr lang="en-US" sz="14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(مديدة التأثير)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0" y="180115"/>
            <a:ext cx="7318385" cy="7065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حالّات المخاط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014527" y="3071211"/>
            <a:ext cx="1302326" cy="132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51" y="3550368"/>
            <a:ext cx="4605470" cy="311006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874" y="4617492"/>
            <a:ext cx="4931842" cy="197334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233" y="1309317"/>
            <a:ext cx="3118665" cy="1827844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7698335" y="4433454"/>
            <a:ext cx="2360055" cy="374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081676" y="3481092"/>
            <a:ext cx="2157815" cy="358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2" t="4871" r="32799" b="4121"/>
          <a:stretch/>
        </p:blipFill>
        <p:spPr>
          <a:xfrm>
            <a:off x="10087544" y="2879156"/>
            <a:ext cx="1923572" cy="37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12"/>
          <p:cNvSpPr/>
          <p:nvPr/>
        </p:nvSpPr>
        <p:spPr>
          <a:xfrm>
            <a:off x="1908739" y="762888"/>
            <a:ext cx="872836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Bromhexine</a:t>
            </a:r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8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نقط فموية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613730" y="138550"/>
            <a:ext cx="7318385" cy="6304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حالّات المخاط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4"/>
          <a:srcRect t="1273"/>
          <a:stretch/>
        </p:blipFill>
        <p:spPr>
          <a:xfrm>
            <a:off x="2461824" y="3075708"/>
            <a:ext cx="7470291" cy="3573252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1482436" y="3071212"/>
            <a:ext cx="3477491" cy="132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613730" y="3126632"/>
            <a:ext cx="3477491" cy="808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096166" y="3071212"/>
            <a:ext cx="3477491" cy="256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9014527" y="3071211"/>
            <a:ext cx="1302326" cy="132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684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517628" y="1313760"/>
            <a:ext cx="87283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Carbocysteine</a:t>
            </a:r>
            <a:endParaRPr lang="en-US" sz="14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375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0" y="124697"/>
            <a:ext cx="7318385" cy="9559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حالّات المخاط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014527" y="3071211"/>
            <a:ext cx="1302326" cy="132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9293" r="3131" b="13131"/>
          <a:stretch/>
        </p:blipFill>
        <p:spPr>
          <a:xfrm>
            <a:off x="4188485" y="3687055"/>
            <a:ext cx="3394951" cy="287783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24" y="2092851"/>
            <a:ext cx="4634722" cy="442873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0" t="33078" r="28278" b="41086"/>
          <a:stretch/>
        </p:blipFill>
        <p:spPr>
          <a:xfrm>
            <a:off x="131776" y="4429547"/>
            <a:ext cx="3946460" cy="1870361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7"/>
          <a:srcRect l="37007" t="24811" r="36424" b="13442"/>
          <a:stretch/>
        </p:blipFill>
        <p:spPr>
          <a:xfrm>
            <a:off x="131776" y="1080651"/>
            <a:ext cx="1898073" cy="33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221665"/>
            <a:ext cx="7318385" cy="12884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السعال المركزية</a:t>
            </a:r>
          </a:p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(كابتات السعال)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571508" y="2157631"/>
            <a:ext cx="3456696" cy="180108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كودئين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Codeine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01436" y="2157631"/>
            <a:ext cx="3465127" cy="180108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ديكستروميتورفان </a:t>
            </a:r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Dextromethorphan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353788" y="4689331"/>
            <a:ext cx="3456696" cy="180108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بوتاميرات</a:t>
            </a:r>
            <a:endParaRPr lang="en-US" sz="40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Butamirate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74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1552445"/>
            <a:ext cx="87283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Codeine</a:t>
            </a:r>
            <a:endParaRPr lang="en-US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24697"/>
            <a:ext cx="7318385" cy="9559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كابتات السعال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014527" y="3071211"/>
            <a:ext cx="1302326" cy="132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0802" y="2543566"/>
            <a:ext cx="11044238" cy="39819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مشتق أفيوني، له تأثير مسكن أيضاً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يحتاج 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إلى وصفة مهما كانت المواد التي معه ويجب تدوينها في سجل المواد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النفسية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ar-SY" sz="9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الإدمان عليه منتشر كثيراً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وبازدياد</a:t>
            </a:r>
          </a:p>
          <a:p>
            <a:pPr lvl="0" algn="just"/>
            <a:endParaRPr lang="ar-SY" sz="9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يعطى للكحوليين أو لمرضى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الكبد</a:t>
            </a:r>
          </a:p>
          <a:p>
            <a:pPr lvl="0" algn="just"/>
            <a:endParaRPr lang="ar-SY" sz="9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يسبب الإمساك الشديد خاصةً عند من يستعمله باستمرار 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68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1313760"/>
            <a:ext cx="8728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Codeine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24697"/>
            <a:ext cx="7318385" cy="9559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كابتات السعال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347855" y="2144757"/>
            <a:ext cx="6553200" cy="8363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أهم المستحضرات التجارية الحاوية على الكودئين: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471055" y="3500871"/>
            <a:ext cx="4122117" cy="1596981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Cetacodeine</a:t>
            </a:r>
          </a:p>
          <a:p>
            <a:pPr algn="ctr"/>
            <a:endParaRPr lang="en-US" sz="900" b="1" u="sng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Codeine + Paracetamol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36566" r="8697" b="31515"/>
          <a:stretch/>
        </p:blipFill>
        <p:spPr>
          <a:xfrm>
            <a:off x="5711693" y="3500871"/>
            <a:ext cx="3886341" cy="26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9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1313760"/>
            <a:ext cx="8728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Codeine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24697"/>
            <a:ext cx="7318385" cy="9559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كابتات السعال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347855" y="2144757"/>
            <a:ext cx="6553200" cy="83639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أهم المستحضرات التجارية الحاوية على الكودئين: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277091" y="3500871"/>
            <a:ext cx="5583382" cy="1596981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Cetacodeine Extra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Codeine + Paracetamol + Caffeine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0" b="31111"/>
          <a:stretch/>
        </p:blipFill>
        <p:spPr>
          <a:xfrm>
            <a:off x="6127649" y="3500871"/>
            <a:ext cx="4993612" cy="292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4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1552445"/>
            <a:ext cx="87283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Dextromethorphan</a:t>
            </a:r>
            <a:endParaRPr lang="en-US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24697"/>
            <a:ext cx="7318385" cy="9559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كابتات السعال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014527" y="3071211"/>
            <a:ext cx="1302326" cy="132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0802" y="2599421"/>
            <a:ext cx="11044238" cy="35849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مشتق أفيوني، بدون تأثيرات مسكنة، لا يسبب الإدمان</a:t>
            </a:r>
          </a:p>
          <a:p>
            <a:pPr lvl="0" algn="just"/>
            <a:endParaRPr lang="ar-SY" sz="9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تعادل فعاليته الكودئين في إيقاف السعال</a:t>
            </a:r>
          </a:p>
          <a:p>
            <a:pPr lvl="0" algn="just"/>
            <a:endParaRPr lang="ar-SY" sz="9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يشارك عادةً مع مواد دوائية أخرى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197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811321"/>
            <a:ext cx="8728363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Dextromethorphan</a:t>
            </a:r>
            <a:endParaRPr lang="ar-SY" sz="40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9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lang="en-US" sz="4000" b="1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24697"/>
            <a:ext cx="7318385" cy="6095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كابتات السعال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753434" y="2332389"/>
            <a:ext cx="8731977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Dextro 15 mg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+ Paracetamol + </a:t>
            </a:r>
            <a:r>
              <a:rPr lang="en-US" sz="36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68118" y="2457862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Tabs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22493" r="10606" b="22493"/>
          <a:stretch/>
        </p:blipFill>
        <p:spPr>
          <a:xfrm>
            <a:off x="1269906" y="4197927"/>
            <a:ext cx="5574239" cy="2184931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/>
          <a:srcRect l="40845" t="3597" r="26936"/>
          <a:stretch/>
        </p:blipFill>
        <p:spPr>
          <a:xfrm>
            <a:off x="7573363" y="3824612"/>
            <a:ext cx="2859109" cy="28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8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925828"/>
            <a:ext cx="8728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Dextromethorphan</a:t>
            </a:r>
            <a:endParaRPr lang="en-US" sz="9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lang="en-US" sz="4000" b="1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28" y="96985"/>
            <a:ext cx="7318385" cy="7204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كابتات السعال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753434" y="2387817"/>
            <a:ext cx="8731977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Dextro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 Paracetamol + Phenylephrine + Chlorpheniramine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684990" y="2513290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Syrup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/>
          <a:srcRect l="53820" t="12710"/>
          <a:stretch/>
        </p:blipFill>
        <p:spPr>
          <a:xfrm>
            <a:off x="5863448" y="3687148"/>
            <a:ext cx="2511948" cy="30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256309" y="4786796"/>
            <a:ext cx="11679381" cy="129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ar-SY" sz="28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الغاية من الجلسة:</a:t>
            </a:r>
            <a:endParaRPr lang="en-US" sz="28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just"/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تعريف الطالب بأهم الأسماء التجارية </a:t>
            </a:r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لأدوية الجهاز التنفسي، </a:t>
            </a:r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وتذكيره بالاستطبابات ومضادات الاستطباب والتداخلات الدوائية لهذه الأدوية ليصبح قادراً على التعامل معها عندما ترد في الوصفات </a:t>
            </a:r>
            <a:r>
              <a:rPr lang="ar-SY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الطبية وكذلك </a:t>
            </a:r>
            <a:r>
              <a:rPr lang="en-US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OTC</a:t>
            </a:r>
            <a:r>
              <a:rPr lang="ar-SY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حيث يعتبر العديد منها أدوية </a:t>
            </a:r>
            <a:r>
              <a:rPr lang="en-US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OTC</a:t>
            </a:r>
            <a:endParaRPr lang="ar-SY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410883"/>
              </p:ext>
            </p:extLst>
          </p:nvPr>
        </p:nvGraphicFramePr>
        <p:xfrm>
          <a:off x="256309" y="676081"/>
          <a:ext cx="11679382" cy="4086676"/>
        </p:xfrm>
        <a:graphic>
          <a:graphicData uri="http://schemas.openxmlformats.org/drawingml/2006/table">
            <a:tbl>
              <a:tblPr rtl="1" firstRow="1" firstCol="1" bandRow="1"/>
              <a:tblGrid>
                <a:gridCol w="9667616">
                  <a:extLst>
                    <a:ext uri="{9D8B030D-6E8A-4147-A177-3AD203B41FA5}">
                      <a16:colId xmlns:a16="http://schemas.microsoft.com/office/drawing/2014/main" val="1106462193"/>
                    </a:ext>
                  </a:extLst>
                </a:gridCol>
                <a:gridCol w="2011766">
                  <a:extLst>
                    <a:ext uri="{9D8B030D-6E8A-4147-A177-3AD203B41FA5}">
                      <a16:colId xmlns:a16="http://schemas.microsoft.com/office/drawing/2014/main" val="220467161"/>
                    </a:ext>
                  </a:extLst>
                </a:gridCol>
              </a:tblGrid>
              <a:tr h="484481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العنوان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رقم </a:t>
                      </a:r>
                      <a:r>
                        <a:rPr lang="ar-SY" sz="32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الشريحة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538184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المقشعات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وحالّات المخاط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4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1890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مثبطات السعال المركزية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13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0048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مضادات الاحتقان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35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237660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أدوية الربو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53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634625"/>
                  </a:ext>
                </a:extLst>
              </a:tr>
            </a:tbl>
          </a:graphicData>
        </a:graphic>
      </p:graphicFrame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67473" y="42203"/>
            <a:ext cx="36027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Y" altLang="en-US" sz="32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جدول </a:t>
            </a:r>
            <a:r>
              <a:rPr kumimoji="0" lang="ar-SY" altLang="en-US" sz="32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المحتويات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420547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2 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471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1010587"/>
            <a:ext cx="8728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Dextromethorphan</a:t>
            </a:r>
            <a:endParaRPr lang="en-US" sz="9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lang="en-US" sz="4000" b="1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كابتات السعال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3820246" y="3038980"/>
            <a:ext cx="7537299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Dextromethorphan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Guaifenesin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6727857" y="4255280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Syrup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3" r="30755" b="-101"/>
          <a:stretch/>
        </p:blipFill>
        <p:spPr>
          <a:xfrm>
            <a:off x="762000" y="1970763"/>
            <a:ext cx="2493820" cy="408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913602"/>
            <a:ext cx="8728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Dextromethorphan</a:t>
            </a:r>
            <a:endParaRPr lang="en-US" sz="9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lang="en-US" sz="4000" b="1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كابتات السعال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3099805" y="2443231"/>
            <a:ext cx="7537298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Dextro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Guaifenesin + Phenylephrine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6007415" y="3617965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Syrup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/>
          <a:srcRect t="10333" r="40108"/>
          <a:stretch/>
        </p:blipFill>
        <p:spPr>
          <a:xfrm>
            <a:off x="435350" y="2237041"/>
            <a:ext cx="2432541" cy="3147476"/>
          </a:xfrm>
          <a:prstGeom prst="rect">
            <a:avLst/>
          </a:prstGeom>
        </p:spPr>
      </p:pic>
      <p:sp>
        <p:nvSpPr>
          <p:cNvPr id="10" name="مستطيل مستدير الزوايا 9"/>
          <p:cNvSpPr/>
          <p:nvPr/>
        </p:nvSpPr>
        <p:spPr>
          <a:xfrm>
            <a:off x="435349" y="5654584"/>
            <a:ext cx="2432541" cy="1053372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Pectobron</a:t>
            </a:r>
          </a:p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راما فارما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34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30" y="124697"/>
            <a:ext cx="7318385" cy="9559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كابتات السعال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908740" y="1417420"/>
            <a:ext cx="87283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Butamirate</a:t>
            </a:r>
            <a:endParaRPr lang="en-US" sz="14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4.62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مل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 t="8486" r="14861" b="5252"/>
          <a:stretch/>
        </p:blipFill>
        <p:spPr>
          <a:xfrm>
            <a:off x="1823118" y="1532741"/>
            <a:ext cx="2263971" cy="493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221665"/>
            <a:ext cx="7318385" cy="12884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السعال الأخرى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(مضادات الهيستامين لعلاج السعال التحسسي)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128163" y="2784776"/>
            <a:ext cx="4395012" cy="229984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ديفينهيدرامين</a:t>
            </a:r>
          </a:p>
          <a:p>
            <a:pPr lvl="0" algn="ctr"/>
            <a:r>
              <a:rPr lang="en-US" sz="44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Diphenhydramine</a:t>
            </a:r>
            <a:endParaRPr lang="ar-SY" sz="4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58091" y="2784776"/>
            <a:ext cx="4405731" cy="229984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أوكسيميمازين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Oxymemazine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31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1455460"/>
            <a:ext cx="87283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Diphenhydramine</a:t>
            </a:r>
            <a:endParaRPr lang="ar-SY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24697"/>
            <a:ext cx="7318385" cy="9559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الهيستامين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014527" y="3071211"/>
            <a:ext cx="1302326" cy="132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750802" y="2599421"/>
            <a:ext cx="11044238" cy="35849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يعالج السعال التحسسي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endParaRPr lang="ar-SY" sz="9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يملك تأثيراً مركناً ومنوماً</a:t>
            </a:r>
          </a:p>
          <a:p>
            <a:pPr lvl="0" algn="just"/>
            <a:endParaRPr lang="ar-SY" sz="9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يشمل استعماله الأطفال بشكل كبير</a:t>
            </a:r>
          </a:p>
          <a:p>
            <a:pPr lvl="0" algn="just"/>
            <a:endParaRPr lang="ar-SY" sz="9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يشارك عادةً مع مواد دوائية أخرى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810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913602"/>
            <a:ext cx="8728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Diphenhydramine</a:t>
            </a:r>
            <a:endParaRPr lang="en-US" sz="9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lang="en-US" sz="4000" b="1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الهيستامين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3376891" y="3066692"/>
            <a:ext cx="7540493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Diphenhydramine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Paracetamol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 Sodium Benzoate + Tolo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Syrup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6286098" y="4276529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Syrup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69" y="2512092"/>
            <a:ext cx="2926413" cy="341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913602"/>
            <a:ext cx="8728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Oxomemazine</a:t>
            </a:r>
            <a:endParaRPr lang="en-US" sz="9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u="sng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lang="en-US" sz="4000" b="1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الهيستامين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3230038" y="2401256"/>
            <a:ext cx="6085766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Oxomemazine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Guaifenesin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5411882" y="3611503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Syrup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r="30824" b="15965"/>
          <a:stretch/>
        </p:blipFill>
        <p:spPr>
          <a:xfrm>
            <a:off x="193963" y="1819617"/>
            <a:ext cx="2888826" cy="43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913602"/>
            <a:ext cx="8728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Oxomemazine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الهيستامين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146057" y="2527139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2988959" y="2401666"/>
            <a:ext cx="7540493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Oxomemazine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 Guaifenesin +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Paracetamol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 Sodium Benzoate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3" t="4617" r="17045" b="11085"/>
          <a:stretch/>
        </p:blipFill>
        <p:spPr>
          <a:xfrm>
            <a:off x="1763513" y="3611503"/>
            <a:ext cx="4509099" cy="3109449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b="7662"/>
          <a:stretch/>
        </p:blipFill>
        <p:spPr>
          <a:xfrm>
            <a:off x="6830300" y="3569938"/>
            <a:ext cx="4103975" cy="321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2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913602"/>
            <a:ext cx="8728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Oxomemazine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الهيستامين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411881" y="5885731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4506466" y="2401256"/>
            <a:ext cx="3532909" cy="3361825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Oxomemazine + Guaifenesin + Paracetamol + Sodium Benzoate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6465" r="27374" b="13333"/>
          <a:stretch/>
        </p:blipFill>
        <p:spPr>
          <a:xfrm>
            <a:off x="1260758" y="1821471"/>
            <a:ext cx="2687782" cy="45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860750" y="919763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Oxomemazine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الهيستامين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032998" y="2401666"/>
            <a:ext cx="6833916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Oxomemazine + Guaifenesin + Paracetamol + Sodium Benzoate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88706" y="2527139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تحاميل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3637" r="19044" b="8485"/>
          <a:stretch/>
        </p:blipFill>
        <p:spPr>
          <a:xfrm>
            <a:off x="581891" y="3611503"/>
            <a:ext cx="3643745" cy="311400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/>
          <a:srcRect l="27532" t="17898" r="27213" b="14109"/>
          <a:stretch/>
        </p:blipFill>
        <p:spPr>
          <a:xfrm>
            <a:off x="4275353" y="3652966"/>
            <a:ext cx="3588327" cy="303108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/>
          <a:srcRect l="2427" t="12868" r="1355" b="2982"/>
          <a:stretch/>
        </p:blipFill>
        <p:spPr>
          <a:xfrm>
            <a:off x="7954968" y="3788104"/>
            <a:ext cx="3987646" cy="2816224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7"/>
          <a:srcRect l="6462" t="20853" r="3661" b="17843"/>
          <a:stretch/>
        </p:blipFill>
        <p:spPr>
          <a:xfrm>
            <a:off x="8989128" y="1588622"/>
            <a:ext cx="3064327" cy="209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0199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933192" y="166260"/>
            <a:ext cx="6317673" cy="94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أدوية الجهاز التنفسي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49266" y="4115212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الربو و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COPD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8294885" y="1690259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المقشعات وحالّات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المخاط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374062" y="169310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مثبطات السعال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المركزية</a:t>
            </a:r>
            <a:endParaRPr lang="ar-SY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49267" y="169067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السعال الأخرى (مضادات الهيستامين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374061" y="4115212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تركيبات مسكنة لآلام الزكام والكريب (النزلة الوافدة)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8294884" y="4115212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الاحتقان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55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913602"/>
            <a:ext cx="8728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Oxomemazine</a:t>
            </a:r>
            <a:endParaRPr kumimoji="0" lang="ar-SY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الهيستامين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5411881" y="4583405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4811266" y="2401256"/>
            <a:ext cx="2923309" cy="201793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Oxomemazine + Guaifenesin +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Paracetamol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/>
          <a:srcRect l="38606" t="18656" r="38713" b="20549"/>
          <a:stretch/>
        </p:blipFill>
        <p:spPr>
          <a:xfrm>
            <a:off x="1399309" y="1842655"/>
            <a:ext cx="2951018" cy="44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7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166247"/>
            <a:ext cx="7318385" cy="935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الهيستامين الجيل الثاني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3" b="25455"/>
          <a:stretch/>
        </p:blipFill>
        <p:spPr>
          <a:xfrm>
            <a:off x="8075543" y="2535817"/>
            <a:ext cx="3857625" cy="289560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27273"/>
          <a:stretch/>
        </p:blipFill>
        <p:spPr>
          <a:xfrm>
            <a:off x="142440" y="2307218"/>
            <a:ext cx="3857625" cy="335280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32727" r="10853" b="23434"/>
          <a:stretch/>
        </p:blipFill>
        <p:spPr>
          <a:xfrm>
            <a:off x="4511952" y="1247030"/>
            <a:ext cx="3089564" cy="300643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/>
          <a:stretch/>
        </p:blipFill>
        <p:spPr>
          <a:xfrm>
            <a:off x="4898252" y="4419709"/>
            <a:ext cx="2367768" cy="2292398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8965264" y="1917197"/>
            <a:ext cx="2078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Loratadine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789709" y="1649449"/>
            <a:ext cx="2320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Levocetirizine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4336262" y="3731833"/>
            <a:ext cx="2078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Cetirizine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279935" y="5997162"/>
            <a:ext cx="2323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Fexofenadine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001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166247"/>
            <a:ext cx="7318385" cy="935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مستحضرات نباتية لعلاج السعال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r="28909"/>
          <a:stretch/>
        </p:blipFill>
        <p:spPr>
          <a:xfrm>
            <a:off x="4994564" y="1384680"/>
            <a:ext cx="2812471" cy="458192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2" r="21273"/>
          <a:stretch/>
        </p:blipFill>
        <p:spPr>
          <a:xfrm>
            <a:off x="8442402" y="2275260"/>
            <a:ext cx="3103418" cy="3691349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9127" r="2546" b="4182"/>
          <a:stretch/>
        </p:blipFill>
        <p:spPr>
          <a:xfrm>
            <a:off x="63315" y="3114239"/>
            <a:ext cx="4613565" cy="2852370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8890812" y="6024199"/>
            <a:ext cx="2078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نقط فموية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5231619" y="6024198"/>
            <a:ext cx="2078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213801" y="6024197"/>
            <a:ext cx="2078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تحاميل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249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166247"/>
            <a:ext cx="7318385" cy="935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مستحضرات نباتية لعلاج السعال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5" t="22222" r="18395" b="18585"/>
          <a:stretch/>
        </p:blipFill>
        <p:spPr>
          <a:xfrm>
            <a:off x="7082808" y="1549039"/>
            <a:ext cx="2847095" cy="505575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5" t="13333" r="13502" b="7273"/>
          <a:stretch/>
        </p:blipFill>
        <p:spPr>
          <a:xfrm>
            <a:off x="2611518" y="1607128"/>
            <a:ext cx="2350383" cy="493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166247"/>
            <a:ext cx="7318385" cy="9356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مستحضرات نباتية لعلاج السعال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3" t="12324" r="28451" b="19797"/>
          <a:stretch/>
        </p:blipFill>
        <p:spPr>
          <a:xfrm>
            <a:off x="2452254" y="1713598"/>
            <a:ext cx="2341419" cy="465512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4" t="27475" r="24860" b="27070"/>
          <a:stretch/>
        </p:blipFill>
        <p:spPr>
          <a:xfrm>
            <a:off x="6763410" y="1568126"/>
            <a:ext cx="3209450" cy="49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1518" y="277085"/>
            <a:ext cx="7318385" cy="900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الاحتقان المقلّدة للودّي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488040" y="2189017"/>
            <a:ext cx="3719945" cy="15932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Pseudoephedrine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21328" y="2189018"/>
            <a:ext cx="3719945" cy="159327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921327" y="4461163"/>
            <a:ext cx="3719945" cy="15932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Oxymetazoline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7488040" y="4461163"/>
            <a:ext cx="3719945" cy="15932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Ephedrine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5294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964419" y="2050469"/>
            <a:ext cx="10612582" cy="42810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تساعد هذه الأدوية المقلّدة للودي والمقبضة للأوعية في إيقاف سيلان الأنف وتخفيف الاحتقان عند الإصابة بالزكام (الرشح)</a:t>
            </a:r>
          </a:p>
          <a:p>
            <a:pPr algn="just"/>
            <a:endParaRPr lang="ar-SY" sz="9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تستخدم إما موضعياً أو فموياً (الموضعية أكثر فعالية وأقل تأثيرات جانبية)</a:t>
            </a:r>
          </a:p>
          <a:p>
            <a:pPr algn="just"/>
            <a:endParaRPr lang="ar-SY" sz="9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لكن لا يجوز استخدام الأشكال الموضعية منها (قطرات وبخاخات أنفية) لأكثر من أسبوع كحد أقصى (لماذا؟)</a:t>
            </a:r>
          </a:p>
          <a:p>
            <a:pPr algn="just"/>
            <a:endParaRPr lang="ar-SY" sz="9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تشارك بكثرة مع مضادات الهيستامين (لماذا؟)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ar-SY" sz="9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تعطى الأشكال الفموية بحذر لمرضى ارتفاع الضغط الشرياني ومرضى السكري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2611518" y="277085"/>
            <a:ext cx="7318385" cy="900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الاحتقان المقلّدة للودّي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30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964419" y="2119744"/>
            <a:ext cx="10612582" cy="180109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تم سحب 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Ephedrine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</a:t>
            </a:r>
            <a:r>
              <a:rPr lang="en-US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Pseudoephedrine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من الأسواق بسبب تأثيراتها الجانبية وسوء الاستخدام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2611518" y="277085"/>
            <a:ext cx="7318385" cy="9005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الاحتقان المقلّدة للودّي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46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860750" y="767358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الاحتقان 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المقلّدة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للودّي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032998" y="2207698"/>
            <a:ext cx="7000166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 + Chlorpheniramine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92024" y="2270434"/>
            <a:ext cx="1722078" cy="91973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أشكال صلبة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10234" r="17003" b="6650"/>
          <a:stretch/>
        </p:blipFill>
        <p:spPr>
          <a:xfrm>
            <a:off x="3496465" y="3355956"/>
            <a:ext cx="3906982" cy="33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1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860750" y="767358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032998" y="2207698"/>
            <a:ext cx="5877947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 + Chlorpheniramine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92024" y="2270434"/>
            <a:ext cx="1722078" cy="91973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أشكال صلبة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9" b="25283"/>
          <a:stretch/>
        </p:blipFill>
        <p:spPr>
          <a:xfrm>
            <a:off x="696169" y="4144672"/>
            <a:ext cx="3632597" cy="175952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r="24141" b="22424"/>
          <a:stretch/>
        </p:blipFill>
        <p:spPr>
          <a:xfrm>
            <a:off x="8563690" y="1628235"/>
            <a:ext cx="2644638" cy="4790288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b="57917"/>
          <a:stretch/>
        </p:blipFill>
        <p:spPr>
          <a:xfrm>
            <a:off x="4328767" y="4144676"/>
            <a:ext cx="3632597" cy="1777682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الاحتقان 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المقلّدة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للودّي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020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64906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11518" y="180102"/>
            <a:ext cx="7318385" cy="8589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المقشعات وحالّات المخاط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910929" y="1967373"/>
            <a:ext cx="3435929" cy="169021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المقشعات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Expectorants</a:t>
            </a:r>
            <a:endParaRPr lang="ar-SY" sz="36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246893" y="1967373"/>
            <a:ext cx="3435929" cy="169021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المطريّات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4552745" y="4412691"/>
            <a:ext cx="3435929" cy="169021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حالّات المخاط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Mucolytics</a:t>
            </a:r>
            <a:endParaRPr lang="ar-SY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9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860750" y="767358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032997" y="2207698"/>
            <a:ext cx="7637475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 + Chlorpheniramine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Ibuprofen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92024" y="2270434"/>
            <a:ext cx="1722078" cy="91973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أشكال صلبة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25709" r="4618" b="19018"/>
          <a:stretch/>
        </p:blipFill>
        <p:spPr>
          <a:xfrm>
            <a:off x="471054" y="3725398"/>
            <a:ext cx="4100945" cy="263236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4" t="7070" r="23737" b="13132"/>
          <a:stretch/>
        </p:blipFill>
        <p:spPr>
          <a:xfrm>
            <a:off x="9268697" y="2897507"/>
            <a:ext cx="2764193" cy="3804378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8182" r="6500" b="42626"/>
          <a:stretch/>
        </p:blipFill>
        <p:spPr>
          <a:xfrm>
            <a:off x="4835236" y="3879211"/>
            <a:ext cx="4267200" cy="2478554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الاحتقان 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المقلّدة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للودّي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499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860750" y="767358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032997" y="2207698"/>
            <a:ext cx="7899118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 + Chlorpheniramine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Paracetamol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92024" y="2270434"/>
            <a:ext cx="1722078" cy="91973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أشكال صلبة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8" t="8889" r="21179"/>
          <a:stretch/>
        </p:blipFill>
        <p:spPr>
          <a:xfrm>
            <a:off x="10051010" y="2082465"/>
            <a:ext cx="1935198" cy="4407952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t="27883" r="20831" b="27606"/>
          <a:stretch/>
        </p:blipFill>
        <p:spPr>
          <a:xfrm>
            <a:off x="3538029" y="3549108"/>
            <a:ext cx="3823854" cy="2893900"/>
          </a:xfrm>
          <a:prstGeom prst="rect">
            <a:avLst/>
          </a:prstGeom>
        </p:spPr>
      </p:pic>
      <p:sp>
        <p:nvSpPr>
          <p:cNvPr id="13" name="مستطيل 12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الاحتقان 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المقلّدة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للودّي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09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733586" y="1030594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905834" y="2470934"/>
            <a:ext cx="6833916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 + Carbinoxamine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061542" y="2596407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أشكال صلبة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495" y="4057177"/>
            <a:ext cx="5402594" cy="2222481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613730" y="222922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الاحتقان 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المقلّدة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للودّي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79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479084" y="816823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الاحتقان المقلّدة للودّي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032997" y="2207698"/>
            <a:ext cx="9161475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 +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Paracetamol + Cetirizine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88706" y="2333171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200" b="1" noProof="0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8"/>
          <a:stretch/>
        </p:blipFill>
        <p:spPr>
          <a:xfrm>
            <a:off x="1034190" y="3692700"/>
            <a:ext cx="5000625" cy="2882013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18057" r="12341" b="23950"/>
          <a:stretch/>
        </p:blipFill>
        <p:spPr>
          <a:xfrm>
            <a:off x="6975742" y="3598573"/>
            <a:ext cx="4218730" cy="307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2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907856" y="907851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الاحتقان المقلّدة</a:t>
            </a:r>
            <a:r>
              <a:rPr kumimoji="0" lang="ar-SY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للودّي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2024688" y="2389754"/>
            <a:ext cx="6944748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+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Triprolidine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197776" y="2373778"/>
            <a:ext cx="1722078" cy="106118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أشكال صلبة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0" t="30505" r="22363" b="23636"/>
          <a:stretch/>
        </p:blipFill>
        <p:spPr>
          <a:xfrm>
            <a:off x="2712298" y="3802382"/>
            <a:ext cx="5569528" cy="280328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9" t="9899" r="20139" b="14142"/>
          <a:stretch/>
        </p:blipFill>
        <p:spPr>
          <a:xfrm>
            <a:off x="9305698" y="1677642"/>
            <a:ext cx="2607001" cy="50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10101" r="18332" b="8594"/>
          <a:stretch/>
        </p:blipFill>
        <p:spPr>
          <a:xfrm>
            <a:off x="6265777" y="3082081"/>
            <a:ext cx="5420314" cy="362363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3479084" y="816823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613730" y="112084"/>
            <a:ext cx="7318385" cy="6373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الاحتقان </a:t>
            </a:r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المقلّدة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للودّي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2032998" y="2207698"/>
            <a:ext cx="5448458" cy="812593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Phenylephrine +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Paracetamol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183168" y="2219699"/>
            <a:ext cx="1722078" cy="79426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200" b="1" noProof="0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32896" r="16465" b="7031"/>
          <a:stretch/>
        </p:blipFill>
        <p:spPr>
          <a:xfrm>
            <a:off x="1044207" y="3370730"/>
            <a:ext cx="4613564" cy="29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5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39" y="940296"/>
            <a:ext cx="872836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Oxymetazoline</a:t>
            </a:r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بخاخ أنفي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0.025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 للصغار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0.05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 للكبار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69279"/>
            <a:ext cx="7318385" cy="7897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الاحتقان المقلّدة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للودّي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4" b="28889"/>
          <a:stretch/>
        </p:blipFill>
        <p:spPr>
          <a:xfrm>
            <a:off x="2544903" y="3260660"/>
            <a:ext cx="7456036" cy="34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0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39" y="940296"/>
            <a:ext cx="872836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Oxymetazoline</a:t>
            </a:r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أنفية - بخاخ أنفي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0.025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 للصغار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0.05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 للكبار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69279"/>
            <a:ext cx="7318385" cy="7897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الاحتقان المقلّدة </a:t>
            </a:r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للودّي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4" t="9698" r="15522" b="21211"/>
          <a:stretch/>
        </p:blipFill>
        <p:spPr>
          <a:xfrm>
            <a:off x="2175162" y="1811263"/>
            <a:ext cx="2202872" cy="473825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3" t="7571" r="35002" b="2147"/>
          <a:stretch/>
        </p:blipFill>
        <p:spPr>
          <a:xfrm>
            <a:off x="8104909" y="1256136"/>
            <a:ext cx="2178351" cy="54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908740" y="1107239"/>
            <a:ext cx="872836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NaCl</a:t>
            </a:r>
            <a:endParaRPr lang="en-US" sz="1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قطرة أنفية - بخاخ أنفي</a:t>
            </a:r>
          </a:p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0.65% Hypotonic</a:t>
            </a:r>
          </a:p>
          <a:p>
            <a:pPr algn="ctr"/>
            <a:r>
              <a:rPr lang="en-US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0.9% Isotonic</a:t>
            </a:r>
            <a:endParaRPr lang="ar-SY" sz="40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0" y="124699"/>
            <a:ext cx="7318385" cy="7897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مستحضرات مرطبة للأنف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7" t="2887" r="29169" b="1696"/>
          <a:stretch/>
        </p:blipFill>
        <p:spPr>
          <a:xfrm>
            <a:off x="7832738" y="2415289"/>
            <a:ext cx="1772784" cy="427553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3" t="7070" r="25732"/>
          <a:stretch/>
        </p:blipFill>
        <p:spPr>
          <a:xfrm>
            <a:off x="2586477" y="2587118"/>
            <a:ext cx="1731818" cy="3186546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7368" r="30202"/>
          <a:stretch/>
        </p:blipFill>
        <p:spPr>
          <a:xfrm>
            <a:off x="786966" y="1868342"/>
            <a:ext cx="1676400" cy="4132697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8284" r="26297" b="17575"/>
          <a:stretch/>
        </p:blipFill>
        <p:spPr>
          <a:xfrm>
            <a:off x="10060838" y="1868342"/>
            <a:ext cx="1978745" cy="465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221687" y="207810"/>
            <a:ext cx="8098046" cy="9559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تركيبات مسكنة لآلام الزكام والكريب (النزلة الوافدة)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681504" y="1557073"/>
            <a:ext cx="5178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</a:t>
            </a:r>
            <a:r>
              <a:rPr lang="ar-SY" sz="4000" b="1" u="sng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u="sng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آمنة للحوامل</a:t>
            </a: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608655" y="2596696"/>
            <a:ext cx="9324109" cy="104521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Paracetamol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+</a:t>
            </a:r>
            <a:r>
              <a:rPr lang="en-US" sz="36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Caffeine + V.C + Chlorpheniramine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222" y="4066703"/>
            <a:ext cx="7288973" cy="218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197060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89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629891" y="498801"/>
            <a:ext cx="5250858" cy="123301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المقشعات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Expectorants</a:t>
            </a:r>
            <a:endParaRPr lang="ar-SY" sz="36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128656" y="2379522"/>
            <a:ext cx="4364180" cy="8035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Guaifenesin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128656" y="3713025"/>
            <a:ext cx="4364180" cy="8035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Glyceryl Guaiacolate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561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221687" y="207810"/>
            <a:ext cx="8098046" cy="9559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تركيبات مسكنة لآلام الزكام والكريب (النزلة الوافدة)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4" b="41414"/>
          <a:stretch/>
        </p:blipFill>
        <p:spPr>
          <a:xfrm>
            <a:off x="3276096" y="1989701"/>
            <a:ext cx="5978739" cy="41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221687" y="207810"/>
            <a:ext cx="8098046" cy="9559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تركيبات مسكنة لآلام الزكام والكريب (النزلة الوافدة)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0" b="15583"/>
          <a:stretch/>
        </p:blipFill>
        <p:spPr>
          <a:xfrm>
            <a:off x="1517071" y="2250681"/>
            <a:ext cx="9144000" cy="242454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7690751" y="4675223"/>
            <a:ext cx="2810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باراسيتامول مع كافئين</a:t>
            </a:r>
            <a:endParaRPr lang="ar-SY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176154" y="4675223"/>
            <a:ext cx="2382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باراسيتامول</a:t>
            </a:r>
            <a:r>
              <a:rPr lang="ar-SY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Y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فقط</a:t>
            </a:r>
            <a:endParaRPr lang="ar-SY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388418" y="4675224"/>
            <a:ext cx="37392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للرشح "نهاري" (باراسيتامول مع فينيل إيفرين وكافئين)</a:t>
            </a:r>
            <a:endParaRPr lang="ar-SY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7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221687" y="207810"/>
            <a:ext cx="8098046" cy="9559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تركيبات مسكنة لآلام الزكام والكريب (النزلة الوافدة)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445955" y="4978482"/>
            <a:ext cx="36093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للجيوب (باراسيتامول مع فينيل ايفرين)</a:t>
            </a:r>
            <a:endParaRPr lang="ar-SY" sz="2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482582" y="4833852"/>
            <a:ext cx="3838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للرشح "ليلي" (باراسيتامول مع فينيل ايفرين وكلورفينيرامين)</a:t>
            </a: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7" t="27810" r="22990" b="28079"/>
          <a:stretch/>
        </p:blipFill>
        <p:spPr>
          <a:xfrm>
            <a:off x="6498033" y="1965961"/>
            <a:ext cx="3505200" cy="2867891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t="27883" r="20831" b="27606"/>
          <a:stretch/>
        </p:blipFill>
        <p:spPr>
          <a:xfrm>
            <a:off x="2489858" y="1939952"/>
            <a:ext cx="3823854" cy="28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الربو و</a:t>
            </a: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COPD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353130" y="2826327"/>
            <a:ext cx="4021110" cy="15932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الخط الأول في علاج الربو القصبي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21328" y="2826327"/>
            <a:ext cx="4021110" cy="159327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البديلة المستخدمة في علاج الربو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8" name="رابط كسهم مستقيم 7"/>
          <p:cNvCxnSpPr/>
          <p:nvPr/>
        </p:nvCxnSpPr>
        <p:spPr>
          <a:xfrm flipH="1">
            <a:off x="4942438" y="1430424"/>
            <a:ext cx="1100428" cy="117423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رابط كسهم مستقيم 8"/>
          <p:cNvCxnSpPr/>
          <p:nvPr/>
        </p:nvCxnSpPr>
        <p:spPr>
          <a:xfrm>
            <a:off x="6363539" y="1427884"/>
            <a:ext cx="961881" cy="114906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18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الخط الأول في علاج الربو القصبي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353130" y="2826327"/>
            <a:ext cx="4021110" cy="15932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lang="en-US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الأدرنرجية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(موسعات</a:t>
            </a:r>
            <a:r>
              <a:rPr kumimoji="0" lang="ar-SY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قصبية)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21328" y="2826327"/>
            <a:ext cx="4021110" cy="159327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الستيروئيدات القشرية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(الكورتيزونات)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8" name="رابط كسهم مستقيم 7"/>
          <p:cNvCxnSpPr/>
          <p:nvPr/>
        </p:nvCxnSpPr>
        <p:spPr>
          <a:xfrm flipH="1">
            <a:off x="4942438" y="1430424"/>
            <a:ext cx="1100428" cy="117423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رابط كسهم مستقيم 8"/>
          <p:cNvCxnSpPr/>
          <p:nvPr/>
        </p:nvCxnSpPr>
        <p:spPr>
          <a:xfrm>
            <a:off x="6363539" y="1427884"/>
            <a:ext cx="961881" cy="114906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2515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lang="el-GR" sz="4000" b="1" dirty="0">
                <a:solidFill>
                  <a:prstClr val="black"/>
                </a:solidFill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lang="en-US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(موسعات 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قصبية)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890125" y="1925782"/>
            <a:ext cx="8761170" cy="378227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تتواجد بأشكال صيدلانية مختلفة:</a:t>
            </a:r>
          </a:p>
          <a:p>
            <a:pPr marL="457200" marR="0" lvl="0" indent="-45720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Y" sz="36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استنشاقية</a:t>
            </a:r>
            <a:r>
              <a:rPr kumimoji="0" lang="ar-SY" sz="36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(بخاخات) - الأكثر أماناً -</a:t>
            </a:r>
          </a:p>
          <a:p>
            <a:pPr marL="457200" marR="0" lvl="0" indent="-45720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سائل معدّ للإرذاذ (أمبولات غير معدة للحقن) - في الهجمات الحادة إسعافياً -</a:t>
            </a:r>
          </a:p>
          <a:p>
            <a:pPr marL="457200" marR="0" lvl="0" indent="-45720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Y" sz="36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فموي (مضغوطات وشراب) - للأطفال والكبار-</a:t>
            </a:r>
          </a:p>
          <a:p>
            <a:pPr marL="457200" marR="0" lvl="0" indent="-45720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حقني - في الحالات الشديدة -</a:t>
            </a:r>
            <a:endParaRPr kumimoji="0" lang="ar-SY" sz="3600" b="1" i="0" u="none" strike="noStrike" kern="1200" cap="none" spc="0" normalizeH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121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lang="el-GR" sz="4000" b="1" dirty="0">
                <a:solidFill>
                  <a:prstClr val="black"/>
                </a:solidFill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lang="en-US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(موسعات </a:t>
            </a: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قصبية)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353130" y="2826327"/>
            <a:ext cx="4021110" cy="221672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قصيرة مدة التأثير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(تدبير هجمات الربو الحادة</a:t>
            </a:r>
            <a:r>
              <a:rPr kumimoji="0" lang="ar-SY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عند الحاجة)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21328" y="2826327"/>
            <a:ext cx="4021110" cy="221672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طويلة </a:t>
            </a:r>
            <a:r>
              <a:rPr lang="ar-SY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مدة التأثير</a:t>
            </a:r>
          </a:p>
          <a:p>
            <a:pPr lvl="0" algn="ctr">
              <a:defRPr/>
            </a:pPr>
            <a:r>
              <a:rPr lang="ar-SY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(تستخدم في السيطرة طويلة الأمد والوقائية للربو المزمن بالمشاركة مع الكورتيزونات)</a:t>
            </a:r>
            <a:endParaRPr lang="en-US" sz="32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cxnSp>
        <p:nvCxnSpPr>
          <p:cNvPr id="8" name="رابط كسهم مستقيم 7"/>
          <p:cNvCxnSpPr/>
          <p:nvPr/>
        </p:nvCxnSpPr>
        <p:spPr>
          <a:xfrm flipH="1">
            <a:off x="4942438" y="1430424"/>
            <a:ext cx="1100428" cy="117423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رابط كسهم مستقيم 8"/>
          <p:cNvCxnSpPr/>
          <p:nvPr/>
        </p:nvCxnSpPr>
        <p:spPr>
          <a:xfrm>
            <a:off x="6363539" y="1427884"/>
            <a:ext cx="961881" cy="114906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464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429492"/>
            <a:ext cx="7318385" cy="10529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قصيرة التأثير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316182" y="2784766"/>
            <a:ext cx="3936390" cy="141316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Terbutaline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411841" y="2784765"/>
            <a:ext cx="3936390" cy="141316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Salbutamol (Albuterol)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822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28" y="221672"/>
            <a:ext cx="7318385" cy="9282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قصيرة التأثير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08738" y="1493870"/>
            <a:ext cx="87283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Terbutaline</a:t>
            </a:r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1.5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315" y="3536094"/>
            <a:ext cx="4569207" cy="30555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5458690" y="3532909"/>
            <a:ext cx="3214255" cy="15378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93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0" t="19486" r="9935" b="9435"/>
          <a:stretch/>
        </p:blipFill>
        <p:spPr>
          <a:xfrm>
            <a:off x="8189900" y="4433455"/>
            <a:ext cx="3818588" cy="215424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489745" y="1254217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Terbutaline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4023419" y="2843933"/>
            <a:ext cx="4111060" cy="2105891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Terbutaline 2.5 mg + Bromhexine 8 mg + Guaifenesin 100 mg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419759" y="142815"/>
            <a:ext cx="7318385" cy="8728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قصيرة التأثير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5217910" y="5200995"/>
            <a:ext cx="1722078" cy="133128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2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9" t="3636" r="32909" b="4242"/>
          <a:stretch/>
        </p:blipFill>
        <p:spPr>
          <a:xfrm>
            <a:off x="594475" y="1707887"/>
            <a:ext cx="2951768" cy="482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4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24690" y="1969616"/>
            <a:ext cx="1190105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Guaifenesin</a:t>
            </a:r>
            <a:endParaRPr lang="ar-SY" sz="4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SY" sz="2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يأتي مفرداً، يشارك مع الكثير من المواد والتراكيب الدوائية من مسكنات ومضادات احتقان ومضادات هيستامين وموسعات قصبية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416025" y="274349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المقشعات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71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683715" y="1392765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Terbutaline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4196608" y="2982481"/>
            <a:ext cx="4152625" cy="2607983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Terbutaline 1.25 mg + Bromhexine 4 mg + Guaifenesin 50 mg + Menthol 2.5 mg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613729" y="253653"/>
            <a:ext cx="7318385" cy="8728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قصيرة التأثير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5411881" y="5762244"/>
            <a:ext cx="1722078" cy="60533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noProof="0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807" r="15522" b="3435"/>
          <a:stretch/>
        </p:blipFill>
        <p:spPr>
          <a:xfrm>
            <a:off x="1108364" y="1577116"/>
            <a:ext cx="2092037" cy="4790461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2" t="3977" r="29261" b="1704"/>
          <a:stretch/>
        </p:blipFill>
        <p:spPr>
          <a:xfrm>
            <a:off x="9345439" y="2394583"/>
            <a:ext cx="2249769" cy="39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2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683715" y="1337347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Terbutaline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4196608" y="2927063"/>
            <a:ext cx="4152625" cy="2607983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Terbutaline 1.25 mg + Bromhexine 4 mg + Guaifenesin 50 mg + Menthol 2.5 mg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613729" y="198235"/>
            <a:ext cx="7318385" cy="8728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قصيرة التأثير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5411881" y="5706826"/>
            <a:ext cx="1722078" cy="60533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127" y="1437196"/>
            <a:ext cx="2941573" cy="495946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2"/>
          <a:stretch/>
        </p:blipFill>
        <p:spPr>
          <a:xfrm>
            <a:off x="662778" y="1537309"/>
            <a:ext cx="2695215" cy="47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6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28" y="221672"/>
            <a:ext cx="7318385" cy="9282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قصيرة التأثير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08738" y="1549290"/>
            <a:ext cx="87283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Salbutamol</a:t>
            </a:r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2" t="31526" r="28084" b="26103"/>
          <a:stretch/>
        </p:blipFill>
        <p:spPr>
          <a:xfrm>
            <a:off x="5237015" y="4279573"/>
            <a:ext cx="3740729" cy="227214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4" t="22743" r="38170" b="17835"/>
          <a:stretch/>
        </p:blipFill>
        <p:spPr>
          <a:xfrm>
            <a:off x="1401455" y="3365172"/>
            <a:ext cx="1814946" cy="318654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27136" r="40109" b="31269"/>
          <a:stretch/>
        </p:blipFill>
        <p:spPr>
          <a:xfrm>
            <a:off x="3308043" y="4300354"/>
            <a:ext cx="1842655" cy="2230582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t="4209" r="26504" b="4568"/>
          <a:stretch/>
        </p:blipFill>
        <p:spPr>
          <a:xfrm>
            <a:off x="9171709" y="3011881"/>
            <a:ext cx="2715492" cy="35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27" y="12663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قصيرة التأثير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08738" y="1230627"/>
            <a:ext cx="872836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Salbutamol</a:t>
            </a:r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محلول معد للاستنشاق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4781201" y="5273070"/>
            <a:ext cx="2983436" cy="132240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بلاستيكية </a:t>
            </a:r>
            <a:r>
              <a:rPr lang="en-US" sz="28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0.1</a:t>
            </a:r>
            <a:r>
              <a:rPr lang="ar-SY" sz="28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 و </a:t>
            </a: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0.2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%</a:t>
            </a:r>
            <a:endParaRPr lang="ar-SY" sz="2800" b="1" noProof="0" dirty="0" smtClean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شركة ميديكو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1"/>
          <a:stretch/>
        </p:blipFill>
        <p:spPr>
          <a:xfrm>
            <a:off x="1079542" y="2687775"/>
            <a:ext cx="4302949" cy="230903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2"/>
          <a:stretch/>
        </p:blipFill>
        <p:spPr>
          <a:xfrm>
            <a:off x="6996545" y="2687775"/>
            <a:ext cx="4315691" cy="24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7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50486" y="12663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قصيرة التأثير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645497" y="1230627"/>
            <a:ext cx="872836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Salbutamol</a:t>
            </a:r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محلول معد للاستنشاق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1" t="15634" r="38636" b="18134"/>
          <a:stretch/>
        </p:blipFill>
        <p:spPr>
          <a:xfrm>
            <a:off x="1188013" y="1549290"/>
            <a:ext cx="2324947" cy="5084618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3380504" y="4862945"/>
            <a:ext cx="2423164" cy="1476970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kumimoji="0" lang="en-US" sz="3200" b="1" i="0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شركة 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دياموند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1" r="28909"/>
          <a:stretch/>
        </p:blipFill>
        <p:spPr>
          <a:xfrm>
            <a:off x="8097764" y="1094508"/>
            <a:ext cx="2743200" cy="4145973"/>
          </a:xfrm>
          <a:prstGeom prst="rect">
            <a:avLst/>
          </a:prstGeom>
        </p:spPr>
      </p:pic>
      <p:sp>
        <p:nvSpPr>
          <p:cNvPr id="10" name="مستطيل مستدير الزوايا 9"/>
          <p:cNvSpPr/>
          <p:nvPr/>
        </p:nvSpPr>
        <p:spPr>
          <a:xfrm>
            <a:off x="7977646" y="5376600"/>
            <a:ext cx="2983436" cy="131722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أمبولة بلاستيكية </a:t>
            </a: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شركة </a:t>
            </a:r>
            <a:r>
              <a:rPr lang="ar-SY" sz="28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السعد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4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7254" t="5979" r="7146" b="10361"/>
          <a:stretch/>
        </p:blipFill>
        <p:spPr>
          <a:xfrm>
            <a:off x="90048" y="384251"/>
            <a:ext cx="2452255" cy="3020291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59852" y="968302"/>
            <a:ext cx="5178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Salbutamol</a:t>
            </a: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2767283" y="2339705"/>
            <a:ext cx="5406893" cy="87003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Salbutamol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+ Ipratropium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6452098" y="3324892"/>
            <a:ext cx="1722078" cy="101962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أمبولات استنشاقية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475177" y="182050"/>
            <a:ext cx="7318385" cy="6690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قصيرة التأثير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-30" r="26774" b="382"/>
          <a:stretch/>
        </p:blipFill>
        <p:spPr>
          <a:xfrm>
            <a:off x="8811495" y="1974277"/>
            <a:ext cx="2978728" cy="4606636"/>
          </a:xfrm>
          <a:prstGeom prst="rect">
            <a:avLst/>
          </a:prstGeom>
        </p:spPr>
      </p:pic>
      <p:sp>
        <p:nvSpPr>
          <p:cNvPr id="10" name="مستطيل مستدير الزوايا 9"/>
          <p:cNvSpPr/>
          <p:nvPr/>
        </p:nvSpPr>
        <p:spPr>
          <a:xfrm>
            <a:off x="5417131" y="5263687"/>
            <a:ext cx="3189444" cy="13172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 + </a:t>
            </a: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أمبولة بلاستيكية </a:t>
            </a: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2.5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شركة </a:t>
            </a:r>
            <a:r>
              <a:rPr lang="ar-SY" sz="28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السعد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 b="21414"/>
          <a:stretch/>
        </p:blipFill>
        <p:spPr>
          <a:xfrm>
            <a:off x="658382" y="3440330"/>
            <a:ext cx="4031377" cy="3140583"/>
          </a:xfrm>
          <a:prstGeom prst="rect">
            <a:avLst/>
          </a:prstGeom>
        </p:spPr>
      </p:pic>
      <p:cxnSp>
        <p:nvCxnSpPr>
          <p:cNvPr id="13" name="رابط كسهم مستقيم 12"/>
          <p:cNvCxnSpPr/>
          <p:nvPr/>
        </p:nvCxnSpPr>
        <p:spPr>
          <a:xfrm flipH="1">
            <a:off x="7711067" y="3971696"/>
            <a:ext cx="1100428" cy="117423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2683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 9"/>
          <p:cNvSpPr/>
          <p:nvPr/>
        </p:nvSpPr>
        <p:spPr>
          <a:xfrm>
            <a:off x="1911705" y="1494778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Salbutamol</a:t>
            </a: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2019136" y="2866181"/>
            <a:ext cx="5406893" cy="87003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Salbutamol +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Guaifenesin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203845" y="2791382"/>
            <a:ext cx="1722078" cy="101962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2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613727" y="154341"/>
            <a:ext cx="7318385" cy="9124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قصيرة التأثير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5253" r="13216" b="7879"/>
          <a:stretch/>
        </p:blipFill>
        <p:spPr>
          <a:xfrm>
            <a:off x="7782486" y="1301204"/>
            <a:ext cx="2608425" cy="53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78193" y="126630"/>
            <a:ext cx="7318385" cy="645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شادات 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الأدرنرجية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قصيرة التأثير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673204" y="856552"/>
            <a:ext cx="87283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Salbutamol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بخاخ فموي: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ar-SY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مكغ/ بخّة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4304403" y="5771379"/>
            <a:ext cx="3255998" cy="907276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سالبوتامول المتحدة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شركة</a:t>
            </a:r>
            <a:r>
              <a:rPr kumimoji="0" lang="ar-SY" sz="28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المتحدة 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Allied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/>
          <a:srcRect l="39214"/>
          <a:stretch/>
        </p:blipFill>
        <p:spPr>
          <a:xfrm>
            <a:off x="5556870" y="2325396"/>
            <a:ext cx="2792917" cy="3300578"/>
          </a:xfrm>
          <a:prstGeom prst="rect">
            <a:avLst/>
          </a:prstGeom>
        </p:spPr>
      </p:pic>
      <p:sp>
        <p:nvSpPr>
          <p:cNvPr id="9" name="مستطيل مستدير الزوايا 8"/>
          <p:cNvSpPr/>
          <p:nvPr/>
        </p:nvSpPr>
        <p:spPr>
          <a:xfrm>
            <a:off x="10082483" y="3862775"/>
            <a:ext cx="1627999" cy="1200461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Ventolin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مستورد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313865" y="5472938"/>
            <a:ext cx="3255998" cy="119277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Univental</a:t>
            </a:r>
            <a:endParaRPr lang="ar-SY" sz="2800" b="1" noProof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شركة</a:t>
            </a:r>
            <a:r>
              <a:rPr kumimoji="0" lang="ar-SY" sz="28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المتحدة 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United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3" t="23031" r="27014" b="31515"/>
          <a:stretch/>
        </p:blipFill>
        <p:spPr>
          <a:xfrm>
            <a:off x="1105718" y="2027333"/>
            <a:ext cx="1672292" cy="3300578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7820" r="8522" b="7261"/>
          <a:stretch/>
        </p:blipFill>
        <p:spPr>
          <a:xfrm>
            <a:off x="8474480" y="1653265"/>
            <a:ext cx="3520809" cy="3520808"/>
          </a:xfrm>
          <a:prstGeom prst="rect">
            <a:avLst/>
          </a:prstGeom>
        </p:spPr>
      </p:pic>
      <p:sp>
        <p:nvSpPr>
          <p:cNvPr id="14" name="مستطيل مستدير الزوايا 13"/>
          <p:cNvSpPr/>
          <p:nvPr/>
        </p:nvSpPr>
        <p:spPr>
          <a:xfrm>
            <a:off x="9284149" y="5388261"/>
            <a:ext cx="1901470" cy="119277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Ventolin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مستورد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7"/>
          <a:srcRect r="6154"/>
          <a:stretch/>
        </p:blipFill>
        <p:spPr>
          <a:xfrm>
            <a:off x="3383967" y="2461361"/>
            <a:ext cx="2144000" cy="300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78193" y="195905"/>
            <a:ext cx="7318385" cy="645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شادات 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الأدرنرجية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ar-SY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قصيرة التأثير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717954" y="1286044"/>
            <a:ext cx="872836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Levosalbutamol</a:t>
            </a:r>
            <a:endParaRPr lang="en-US" sz="12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بخاخ فموي: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مكغ/ بخّة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4"/>
          <a:srcRect l="19578" t="6821" r="22407" b="14740"/>
          <a:stretch/>
        </p:blipFill>
        <p:spPr>
          <a:xfrm>
            <a:off x="4620480" y="2817768"/>
            <a:ext cx="2923310" cy="370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429492"/>
            <a:ext cx="7318385" cy="10529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طويل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التأثير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00113" y="2992581"/>
            <a:ext cx="3227767" cy="120534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Salmeterol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483154" y="2992581"/>
            <a:ext cx="3227767" cy="120534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Formoterol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50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24690" y="1969616"/>
            <a:ext cx="119010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Glyceryl </a:t>
            </a:r>
            <a:r>
              <a:rPr lang="en-US" sz="4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Guaiacolate</a:t>
            </a:r>
            <a:endParaRPr lang="ar-SY" sz="4800" b="1" dirty="0" smtClean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SY" sz="2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لا يأتي مفرداً، يشارك مع ديبروفيللين (موسع قصبي) - </a:t>
            </a:r>
            <a:r>
              <a:rPr lang="ar-SY" sz="3600" b="1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كما سيمرّ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معنا في أدوية الربو -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416025" y="274349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المقشعات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14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1673204" y="1022807"/>
            <a:ext cx="87283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Salmeterol</a:t>
            </a:r>
            <a:endParaRPr lang="en-US" sz="12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بخاخ فموي: </a:t>
            </a:r>
            <a:r>
              <a:rPr lang="en-US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مكغ/ بخّة</a:t>
            </a:r>
            <a:endParaRPr lang="en-US" sz="32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4304403" y="5812944"/>
            <a:ext cx="3255998" cy="809530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28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شركة</a:t>
            </a:r>
            <a:r>
              <a:rPr kumimoji="0" lang="ar-SY" sz="28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المتحدة </a:t>
            </a:r>
            <a:r>
              <a:rPr kumimoji="0" lang="en-US" sz="28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Allied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613727" y="12663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طويل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التأثير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4"/>
          <a:srcRect l="22155" t="8886" r="20213" b="16718"/>
          <a:stretch/>
        </p:blipFill>
        <p:spPr>
          <a:xfrm>
            <a:off x="4463820" y="2175435"/>
            <a:ext cx="2937164" cy="344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4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466001" y="1076491"/>
            <a:ext cx="406983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Salmeterol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2019143" y="2553888"/>
            <a:ext cx="4963548" cy="1505321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Salmeterol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+ Fluticasone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89633" y="2796733"/>
            <a:ext cx="1722078" cy="101962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200" b="1" noProof="0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بخاخ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Spray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613727" y="12663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40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طويل</a:t>
            </a: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التأثير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t="5496" r="19899" b="7425"/>
          <a:stretch/>
        </p:blipFill>
        <p:spPr>
          <a:xfrm>
            <a:off x="7197445" y="1800558"/>
            <a:ext cx="4891298" cy="458638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59684" r="1717"/>
          <a:stretch/>
        </p:blipFill>
        <p:spPr>
          <a:xfrm>
            <a:off x="732489" y="4710545"/>
            <a:ext cx="6179128" cy="1413164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6511646" y="5181600"/>
            <a:ext cx="692727" cy="1288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811992" y="6026727"/>
            <a:ext cx="692727" cy="678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798129" y="4142515"/>
            <a:ext cx="692727" cy="581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6960227" y="5897971"/>
            <a:ext cx="1901470" cy="770124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522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798402" y="1042331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Formoterol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2905834" y="2533273"/>
            <a:ext cx="4963548" cy="1158958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Formoterol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 Fluticasone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983673" y="2602938"/>
            <a:ext cx="1814729" cy="101962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200" b="1" noProof="0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بخاخ فموي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2613727" y="12663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طويل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التأثير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5541818" y="5111282"/>
            <a:ext cx="3106318" cy="13172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مكغ + </a:t>
            </a: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أو </a:t>
            </a: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</a:t>
            </a:r>
            <a:r>
              <a:rPr lang="ar-SY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غ/ بخة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شركة المتحدة </a:t>
            </a: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United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434" y="2105893"/>
            <a:ext cx="2724150" cy="4419600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t="25152" r="4715" b="11818"/>
          <a:stretch/>
        </p:blipFill>
        <p:spPr>
          <a:xfrm>
            <a:off x="482095" y="4032319"/>
            <a:ext cx="4638042" cy="256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798402" y="1042331"/>
            <a:ext cx="5178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Formoterol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2905833" y="2550926"/>
            <a:ext cx="5199075" cy="912710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Formoterol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+ Budesonide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983673" y="2561378"/>
            <a:ext cx="1814729" cy="87454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200" b="1" noProof="0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بخاخ فموي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2613727" y="12663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شادات </a:t>
            </a: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Sakkal Majalla" panose="02000000000000000000" pitchFamily="2" charset="-78"/>
              </a:rPr>
              <a:t>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kumimoji="0" lang="ar-S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الأدرنرجية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طويل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 التأثير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2533930" y="4416158"/>
            <a:ext cx="3106318" cy="131722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مكغ + </a:t>
            </a: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أو </a:t>
            </a: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أو </a:t>
            </a: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400</a:t>
            </a: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مكغ/ بخة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شركة المتحدة </a:t>
            </a:r>
            <a:r>
              <a:rPr lang="en-US" sz="28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Allied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13614" t="7864" r="12603" b="16328"/>
          <a:stretch/>
        </p:blipFill>
        <p:spPr>
          <a:xfrm>
            <a:off x="6433165" y="3648792"/>
            <a:ext cx="5326941" cy="300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498767"/>
            <a:ext cx="7318385" cy="8728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الستيروئيدات</a:t>
            </a:r>
            <a:r>
              <a:rPr kumimoji="0" lang="ar-SY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القشرية (الكورتيزونات)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773383" y="2486895"/>
            <a:ext cx="3354498" cy="120534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Beclomethasone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315201" y="2486895"/>
            <a:ext cx="3354498" cy="120534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Budesonide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773383" y="4696690"/>
            <a:ext cx="3354498" cy="120534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Fluticasone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7315201" y="4696689"/>
            <a:ext cx="3354498" cy="120534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Triamcinolone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307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27" y="12663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الستيروئيدات القشرية (الكورتيزونات)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08738" y="1119787"/>
            <a:ext cx="87283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Budesonide</a:t>
            </a:r>
          </a:p>
          <a:p>
            <a:pPr algn="ctr"/>
            <a:endParaRPr lang="en-US" sz="14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معلّق معد للإرذاذ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454728" y="3788504"/>
            <a:ext cx="3492800" cy="1879389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0.25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0.5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أمبولة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kumimoji="0" lang="en-US" sz="3600" b="1" i="0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شركة </a:t>
            </a: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دياموند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76" y="2671490"/>
            <a:ext cx="5608407" cy="39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27" y="140485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الستيروئيدات القشرية (الكورتيزونات)</a:t>
            </a:r>
            <a:endParaRPr lang="en-US" sz="40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08738" y="1133642"/>
            <a:ext cx="87283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Budesonide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بخاخ فموي: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مكغ/ بخّة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8880764" y="1834384"/>
            <a:ext cx="2966674" cy="1017218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Unisonide</a:t>
            </a:r>
            <a:endParaRPr kumimoji="0" lang="ar-SY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شركة المتحدة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United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t="6465" r="4849"/>
          <a:stretch/>
        </p:blipFill>
        <p:spPr>
          <a:xfrm>
            <a:off x="7123317" y="2949611"/>
            <a:ext cx="4760403" cy="350408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79" y="2808223"/>
            <a:ext cx="4930943" cy="3786856"/>
          </a:xfrm>
          <a:prstGeom prst="rect">
            <a:avLst/>
          </a:prstGeom>
        </p:spPr>
      </p:pic>
      <p:sp>
        <p:nvSpPr>
          <p:cNvPr id="10" name="مستطيل مستدير الزوايا 9"/>
          <p:cNvSpPr/>
          <p:nvPr/>
        </p:nvSpPr>
        <p:spPr>
          <a:xfrm>
            <a:off x="308279" y="1714068"/>
            <a:ext cx="2966674" cy="1017218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Azmalimit</a:t>
            </a:r>
            <a:endParaRPr kumimoji="0" lang="ar-SY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شركة المتحدة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Allied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95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27" y="195905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الستيروئيدات القشرية (الكورتيزونات)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606310" y="3187418"/>
            <a:ext cx="43748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Budesonide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بخاخ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أنفي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مكغ/ بخّة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2" t="11313" r="27904" b="13131"/>
          <a:stretch/>
        </p:blipFill>
        <p:spPr>
          <a:xfrm>
            <a:off x="2613727" y="1258338"/>
            <a:ext cx="2992583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27" y="12663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الستيروئيدات القشرية (الكورتيزونات)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658065" y="1198989"/>
            <a:ext cx="511074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Fluticasone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بخاخ أنفي: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مكغ/ بخّة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ctr">
              <a:defRPr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بخاخ فموي: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مكغ/ بخّة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t="5657" r="17607" b="8485"/>
          <a:stretch/>
        </p:blipFill>
        <p:spPr>
          <a:xfrm>
            <a:off x="2613727" y="1108364"/>
            <a:ext cx="2041400" cy="556150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15284" t="7630" r="15946" b="14639"/>
          <a:stretch/>
        </p:blipFill>
        <p:spPr>
          <a:xfrm>
            <a:off x="5343415" y="3390029"/>
            <a:ext cx="3740048" cy="316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27" y="12663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الستيروئيدات القشرية (الكورتيزونات)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717545" y="1198985"/>
            <a:ext cx="5110747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Beclomethasone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بخاخ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مكغ</a:t>
            </a:r>
            <a:r>
              <a:rPr lang="ar-SY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 بخّة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/>
          <a:srcRect l="4659" r="1962" b="3484"/>
          <a:stretch/>
        </p:blipFill>
        <p:spPr>
          <a:xfrm>
            <a:off x="3995713" y="3084091"/>
            <a:ext cx="4554409" cy="288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5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629891" y="498801"/>
            <a:ext cx="5250858" cy="123301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المطريات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454719" y="2025034"/>
            <a:ext cx="960120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ar-SY" sz="900" b="1" strike="sngStrike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تخفف من السعال الجاف المخرّش بمحتواها من الشراب البسيط أو الغليسيرول لخواصها الملطفة</a:t>
            </a:r>
          </a:p>
          <a:p>
            <a:pPr algn="ctr"/>
            <a:endParaRPr lang="ar-SY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وهي سواغات تتواجد في عدد كبير من شرابات السعال والمقشعات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65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613727" y="140485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الستيروئيدات القشرية (الكورتيزونات)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821382" y="2782337"/>
            <a:ext cx="42224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Triamcinolone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بخاخ أنفي: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مكغ/ بخّة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9" t="7070" r="35994" b="4243"/>
          <a:stretch/>
        </p:blipFill>
        <p:spPr>
          <a:xfrm>
            <a:off x="2613727" y="1244482"/>
            <a:ext cx="1584200" cy="539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1518" y="221665"/>
            <a:ext cx="7318385" cy="10529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الأدوية البديلة المستخدمة في علاج الربو</a:t>
            </a:r>
            <a:endParaRPr lang="en-US" sz="36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399149" y="1842654"/>
            <a:ext cx="3473861" cy="192578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مضادات</a:t>
            </a:r>
            <a:r>
              <a:rPr kumimoji="0" lang="ar-SY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اللوكوترينات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Montelukast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Zafirlukast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90936" y="1842654"/>
            <a:ext cx="3473861" cy="192578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الكرومونات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Sodium Cromoglycate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Nedocromil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8399149" y="4419595"/>
            <a:ext cx="3473861" cy="192578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الحاصرات الكولينية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Ipratropium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Tiotropium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77074" y="4419595"/>
            <a:ext cx="3473861" cy="192578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الكزانتينات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noProof="0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التيوفيللين ومشتقاته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(مثبطات</a:t>
            </a:r>
            <a:r>
              <a:rPr kumimoji="0" lang="ar-SY" sz="36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kumimoji="0" lang="en-US" sz="36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PDE</a:t>
            </a:r>
            <a:r>
              <a:rPr kumimoji="0" lang="ar-SY" sz="3600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361078" y="3217500"/>
            <a:ext cx="3473861" cy="192578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كيتوتيفين</a:t>
            </a:r>
            <a:r>
              <a:rPr lang="ar-SY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Ketotifen</a:t>
            </a:r>
            <a:endParaRPr lang="ar-SY" sz="3600" b="1" dirty="0" smtClean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(مضاد هيستامين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H1</a:t>
            </a:r>
            <a:r>
              <a:rPr lang="ar-SY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3200" b="1" dirty="0" smtClean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جيل ثاني</a:t>
            </a:r>
            <a:r>
              <a:rPr kumimoji="0" lang="ar-SY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331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t="2512" r="12925" b="1"/>
          <a:stretch/>
        </p:blipFill>
        <p:spPr>
          <a:xfrm>
            <a:off x="7938654" y="1648697"/>
            <a:ext cx="3616037" cy="263084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937163" y="149957"/>
            <a:ext cx="6066694" cy="6813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SY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مضادات اللوكوترينات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1146724" y="1133642"/>
            <a:ext cx="87283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Montelukast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مضغ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kumimoji="0" lang="ar-SY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ملبسة: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 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t="10334" b="26408"/>
          <a:stretch/>
        </p:blipFill>
        <p:spPr>
          <a:xfrm>
            <a:off x="7187317" y="4358648"/>
            <a:ext cx="4849091" cy="231370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t="21414" r="27746" b="20808"/>
          <a:stretch/>
        </p:blipFill>
        <p:spPr>
          <a:xfrm>
            <a:off x="440156" y="1357909"/>
            <a:ext cx="2937164" cy="257677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/>
          <a:srcRect l="30161" r="37866" b="21717"/>
          <a:stretch/>
        </p:blipFill>
        <p:spPr>
          <a:xfrm>
            <a:off x="557920" y="4017814"/>
            <a:ext cx="2701636" cy="2626833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0"/>
          <a:stretch/>
        </p:blipFill>
        <p:spPr>
          <a:xfrm>
            <a:off x="3424944" y="3251893"/>
            <a:ext cx="3666259" cy="336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27" y="15434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كيتوتيفين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08738" y="1119787"/>
            <a:ext cx="87283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Ketotifen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r="10866"/>
          <a:stretch/>
        </p:blipFill>
        <p:spPr>
          <a:xfrm>
            <a:off x="8077200" y="3468550"/>
            <a:ext cx="3962400" cy="291291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1" y="3877759"/>
            <a:ext cx="3843413" cy="250370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5646" r="27846" b="4568"/>
          <a:stretch/>
        </p:blipFill>
        <p:spPr>
          <a:xfrm>
            <a:off x="4838973" y="3193191"/>
            <a:ext cx="2867891" cy="34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27" y="15434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الحاصرات الكولينية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08738" y="1258337"/>
            <a:ext cx="87283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Ipratropium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بخاخ فموي: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مكغ/ بخّة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96" y="2460378"/>
            <a:ext cx="3495827" cy="3578625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1941674" y="6191408"/>
            <a:ext cx="1901470" cy="435707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2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مستورد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6869" r="7979" b="13132"/>
          <a:stretch/>
        </p:blipFill>
        <p:spPr>
          <a:xfrm>
            <a:off x="8198701" y="2184743"/>
            <a:ext cx="2438400" cy="4006665"/>
          </a:xfrm>
          <a:prstGeom prst="rect">
            <a:avLst/>
          </a:prstGeom>
        </p:spPr>
      </p:pic>
      <p:sp>
        <p:nvSpPr>
          <p:cNvPr id="10" name="مستطيل مستدير الزوايا 9"/>
          <p:cNvSpPr/>
          <p:nvPr/>
        </p:nvSpPr>
        <p:spPr>
          <a:xfrm>
            <a:off x="8467166" y="6191408"/>
            <a:ext cx="1901470" cy="435707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Allied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654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27" y="154340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الحاصرات الكولينية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08738" y="1258337"/>
            <a:ext cx="872836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Tiotropium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بخاخ فموي: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9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مكغ/ بخّة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5189545" y="6074279"/>
            <a:ext cx="2166745" cy="59299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Allied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1311" t="8606" r="22098" b="14901"/>
          <a:stretch/>
        </p:blipFill>
        <p:spPr>
          <a:xfrm>
            <a:off x="4920505" y="2604852"/>
            <a:ext cx="2704827" cy="33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613727" y="223614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الكزانتينات </a:t>
            </a: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Xanthines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908738" y="1244482"/>
            <a:ext cx="87283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Theophylline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300</a:t>
            </a:r>
            <a:r>
              <a:rPr lang="ar-SY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32819" r="25176" b="37987"/>
          <a:stretch/>
        </p:blipFill>
        <p:spPr>
          <a:xfrm>
            <a:off x="6444200" y="3595256"/>
            <a:ext cx="5278216" cy="242454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8754"/>
            <a:ext cx="50006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1908738" y="1147498"/>
            <a:ext cx="87283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Theophylline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كبسولات </a:t>
            </a:r>
            <a:r>
              <a:rPr lang="en-US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SY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150</a:t>
            </a:r>
            <a:r>
              <a:rPr lang="ar-SY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200</a:t>
            </a:r>
            <a:r>
              <a:rPr lang="ar-SY" sz="3600" b="1" noProof="0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5313" r="20312" b="9564"/>
          <a:stretch/>
        </p:blipFill>
        <p:spPr>
          <a:xfrm>
            <a:off x="651437" y="3078065"/>
            <a:ext cx="4791802" cy="3258058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4382" r="18039" b="22524"/>
          <a:stretch/>
        </p:blipFill>
        <p:spPr>
          <a:xfrm>
            <a:off x="6594764" y="3078065"/>
            <a:ext cx="4958329" cy="3258058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613727" y="195904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الكزانتينات </a:t>
            </a: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Xanthines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0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ستطيل 10"/>
          <p:cNvSpPr/>
          <p:nvPr/>
        </p:nvSpPr>
        <p:spPr>
          <a:xfrm>
            <a:off x="1908736" y="1590843"/>
            <a:ext cx="87283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Acepifylline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250</a:t>
            </a:r>
            <a:r>
              <a:rPr kumimoji="0" lang="ar-S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ملغ</a:t>
            </a: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2" b="26885"/>
          <a:stretch/>
        </p:blipFill>
        <p:spPr>
          <a:xfrm>
            <a:off x="3515864" y="3208520"/>
            <a:ext cx="5514109" cy="257694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13727" y="279034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الكزانتينات </a:t>
            </a: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Xanthines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47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549020" y="1131999"/>
            <a:ext cx="517841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Diprophylline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Y" sz="40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2905834" y="2567918"/>
            <a:ext cx="4464784" cy="1505321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Diprophylline </a:t>
            </a:r>
            <a:r>
              <a: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Glyceryl Guaiacolate</a:t>
            </a: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000922" y="2915529"/>
            <a:ext cx="1722078" cy="81009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40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شراب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2" t="4040" r="32424" b="5456"/>
          <a:stretch/>
        </p:blipFill>
        <p:spPr>
          <a:xfrm>
            <a:off x="8146472" y="1580366"/>
            <a:ext cx="2303681" cy="4985745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613727" y="154339"/>
            <a:ext cx="7318385" cy="7959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Y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الكزانتينات </a:t>
            </a:r>
            <a:r>
              <a:rPr lang="en-US" sz="4000" b="1" dirty="0" smtClean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Xanthines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36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782277" y="2299868"/>
            <a:ext cx="5098473" cy="8035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Ambroxol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408210" y="457237"/>
            <a:ext cx="5846604" cy="123301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حالّات المخاط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Mucolytics</a:t>
            </a:r>
            <a:endParaRPr lang="ar-SY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782277" y="3432486"/>
            <a:ext cx="5098473" cy="8035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Bromhexine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3782275" y="4565104"/>
            <a:ext cx="5098473" cy="8035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Y" sz="4000" b="1" dirty="0" smtClean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Carbocysteine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065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1687</Words>
  <Application>Microsoft Office PowerPoint</Application>
  <PresentationFormat>شاشة عريضة</PresentationFormat>
  <Paragraphs>512</Paragraphs>
  <Slides>89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89</vt:i4>
      </vt:variant>
    </vt:vector>
  </HeadingPairs>
  <TitlesOfParts>
    <vt:vector size="98" baseType="lpstr">
      <vt:lpstr>SimSun</vt:lpstr>
      <vt:lpstr>Aller</vt:lpstr>
      <vt:lpstr>Arial</vt:lpstr>
      <vt:lpstr>Calibri</vt:lpstr>
      <vt:lpstr>Calibri Light</vt:lpstr>
      <vt:lpstr>GE Dinar Two</vt:lpstr>
      <vt:lpstr>Sakkal Majalla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 Fattouh</dc:creator>
  <cp:lastModifiedBy>Maher Fattouh</cp:lastModifiedBy>
  <cp:revision>54</cp:revision>
  <dcterms:created xsi:type="dcterms:W3CDTF">2021-12-17T14:52:40Z</dcterms:created>
  <dcterms:modified xsi:type="dcterms:W3CDTF">2023-05-08T22:46:46Z</dcterms:modified>
</cp:coreProperties>
</file>