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65"/>
  </p:notesMasterIdLst>
  <p:sldIdLst>
    <p:sldId id="345" r:id="rId2"/>
    <p:sldId id="346" r:id="rId3"/>
    <p:sldId id="347" r:id="rId4"/>
    <p:sldId id="281" r:id="rId5"/>
    <p:sldId id="282" r:id="rId6"/>
    <p:sldId id="283" r:id="rId7"/>
    <p:sldId id="326" r:id="rId8"/>
    <p:sldId id="284" r:id="rId9"/>
    <p:sldId id="287" r:id="rId10"/>
    <p:sldId id="286" r:id="rId11"/>
    <p:sldId id="285" r:id="rId12"/>
    <p:sldId id="290" r:id="rId13"/>
    <p:sldId id="329" r:id="rId14"/>
    <p:sldId id="327" r:id="rId15"/>
    <p:sldId id="328" r:id="rId16"/>
    <p:sldId id="289" r:id="rId17"/>
    <p:sldId id="324" r:id="rId18"/>
    <p:sldId id="325" r:id="rId19"/>
    <p:sldId id="336" r:id="rId20"/>
    <p:sldId id="288" r:id="rId21"/>
    <p:sldId id="303" r:id="rId22"/>
    <p:sldId id="331" r:id="rId23"/>
    <p:sldId id="300" r:id="rId24"/>
    <p:sldId id="333" r:id="rId25"/>
    <p:sldId id="330" r:id="rId26"/>
    <p:sldId id="301" r:id="rId27"/>
    <p:sldId id="302" r:id="rId28"/>
    <p:sldId id="334" r:id="rId29"/>
    <p:sldId id="335" r:id="rId30"/>
    <p:sldId id="294" r:id="rId31"/>
    <p:sldId id="337" r:id="rId32"/>
    <p:sldId id="338" r:id="rId33"/>
    <p:sldId id="344" r:id="rId34"/>
    <p:sldId id="306" r:id="rId35"/>
    <p:sldId id="339" r:id="rId36"/>
    <p:sldId id="305" r:id="rId37"/>
    <p:sldId id="304" r:id="rId38"/>
    <p:sldId id="293" r:id="rId39"/>
    <p:sldId id="313" r:id="rId40"/>
    <p:sldId id="314" r:id="rId41"/>
    <p:sldId id="319" r:id="rId42"/>
    <p:sldId id="320" r:id="rId43"/>
    <p:sldId id="310" r:id="rId44"/>
    <p:sldId id="321" r:id="rId45"/>
    <p:sldId id="307" r:id="rId46"/>
    <p:sldId id="322" r:id="rId47"/>
    <p:sldId id="343" r:id="rId48"/>
    <p:sldId id="308" r:id="rId49"/>
    <p:sldId id="332" r:id="rId50"/>
    <p:sldId id="316" r:id="rId51"/>
    <p:sldId id="309" r:id="rId52"/>
    <p:sldId id="323" r:id="rId53"/>
    <p:sldId id="317" r:id="rId54"/>
    <p:sldId id="340" r:id="rId55"/>
    <p:sldId id="341" r:id="rId56"/>
    <p:sldId id="342" r:id="rId57"/>
    <p:sldId id="291" r:id="rId58"/>
    <p:sldId id="296" r:id="rId59"/>
    <p:sldId id="295" r:id="rId60"/>
    <p:sldId id="298" r:id="rId61"/>
    <p:sldId id="318" r:id="rId62"/>
    <p:sldId id="297" r:id="rId63"/>
    <p:sldId id="299" r:id="rId64"/>
  </p:sldIdLst>
  <p:sldSz cx="12192000" cy="6858000"/>
  <p:notesSz cx="6858000" cy="9144000"/>
  <p:defaultTextStyle>
    <a:defPPr>
      <a:defRPr lang="en-US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380"/>
    <p:restoredTop sz="94660"/>
  </p:normalViewPr>
  <p:slideViewPr>
    <p:cSldViewPr snapToGrid="0">
      <p:cViewPr varScale="1">
        <p:scale>
          <a:sx n="69" d="100"/>
          <a:sy n="69" d="100"/>
        </p:scale>
        <p:origin x="75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fld id="{F2192361-AAB4-4071-B089-DA67737A54D2}" type="datetimeFigureOut">
              <a:rPr lang="en-US" smtClean="0"/>
              <a:t>5/15/2023</a:t>
            </a:fld>
            <a:endParaRPr lang="en-US" dirty="0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en-US" dirty="0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fld id="{7B0BC938-F806-4594-B1DF-9A4D456BFB4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36224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1E196-1D81-425B-BE4F-AE8C4EAF5C79}" type="datetimeFigureOut">
              <a:rPr lang="en-US" smtClean="0"/>
              <a:t>5/15/2023</a:t>
            </a:fld>
            <a:endParaRPr lang="en-US" dirty="0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FCA70-4193-4BD3-B344-F466D8EC6E6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59831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1E196-1D81-425B-BE4F-AE8C4EAF5C79}" type="datetimeFigureOut">
              <a:rPr lang="en-US" smtClean="0"/>
              <a:t>5/15/2023</a:t>
            </a:fld>
            <a:endParaRPr lang="en-US" dirty="0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FCA70-4193-4BD3-B344-F466D8EC6E6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13598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1E196-1D81-425B-BE4F-AE8C4EAF5C79}" type="datetimeFigureOut">
              <a:rPr lang="en-US" smtClean="0"/>
              <a:t>5/15/2023</a:t>
            </a:fld>
            <a:endParaRPr lang="en-US" dirty="0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FCA70-4193-4BD3-B344-F466D8EC6E6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94531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1E196-1D81-425B-BE4F-AE8C4EAF5C79}" type="datetimeFigureOut">
              <a:rPr lang="en-US" smtClean="0"/>
              <a:t>5/15/2023</a:t>
            </a:fld>
            <a:endParaRPr lang="en-US" dirty="0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FCA70-4193-4BD3-B344-F466D8EC6E6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27412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1E196-1D81-425B-BE4F-AE8C4EAF5C79}" type="datetimeFigureOut">
              <a:rPr lang="en-US" smtClean="0"/>
              <a:t>5/15/2023</a:t>
            </a:fld>
            <a:endParaRPr lang="en-US" dirty="0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FCA70-4193-4BD3-B344-F466D8EC6E6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87240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1E196-1D81-425B-BE4F-AE8C4EAF5C79}" type="datetimeFigureOut">
              <a:rPr lang="en-US" smtClean="0"/>
              <a:t>5/15/2023</a:t>
            </a:fld>
            <a:endParaRPr lang="en-US" dirty="0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FCA70-4193-4BD3-B344-F466D8EC6E6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53210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1E196-1D81-425B-BE4F-AE8C4EAF5C79}" type="datetimeFigureOut">
              <a:rPr lang="en-US" smtClean="0"/>
              <a:t>5/15/2023</a:t>
            </a:fld>
            <a:endParaRPr lang="en-US" dirty="0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FCA70-4193-4BD3-B344-F466D8EC6E6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35474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1E196-1D81-425B-BE4F-AE8C4EAF5C79}" type="datetimeFigureOut">
              <a:rPr lang="en-US" smtClean="0"/>
              <a:t>5/15/2023</a:t>
            </a:fld>
            <a:endParaRPr lang="en-US" dirty="0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FCA70-4193-4BD3-B344-F466D8EC6E6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96826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1E196-1D81-425B-BE4F-AE8C4EAF5C79}" type="datetimeFigureOut">
              <a:rPr lang="en-US" smtClean="0"/>
              <a:t>5/15/2023</a:t>
            </a:fld>
            <a:endParaRPr lang="en-US" dirty="0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FCA70-4193-4BD3-B344-F466D8EC6E6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61787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1E196-1D81-425B-BE4F-AE8C4EAF5C79}" type="datetimeFigureOut">
              <a:rPr lang="en-US" smtClean="0"/>
              <a:t>5/15/2023</a:t>
            </a:fld>
            <a:endParaRPr lang="en-US" dirty="0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FCA70-4193-4BD3-B344-F466D8EC6E6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46172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1E196-1D81-425B-BE4F-AE8C4EAF5C79}" type="datetimeFigureOut">
              <a:rPr lang="en-US" smtClean="0"/>
              <a:t>5/15/2023</a:t>
            </a:fld>
            <a:endParaRPr lang="en-US" dirty="0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FCA70-4193-4BD3-B344-F466D8EC6E6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45635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E1E196-1D81-425B-BE4F-AE8C4EAF5C79}" type="datetimeFigureOut">
              <a:rPr lang="en-US" smtClean="0"/>
              <a:t>5/15/2023</a:t>
            </a:fld>
            <a:endParaRPr lang="en-US" dirty="0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6FCA70-4193-4BD3-B344-F466D8EC6E6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6993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hyperlink" Target="https://manara.edu.sy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manara.edu.sy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manara.edu.sy/" TargetMode="External"/><Relationship Id="rId7" Type="http://schemas.openxmlformats.org/officeDocument/2006/relationships/image" Target="../media/image1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manara.edu.sy/" TargetMode="External"/><Relationship Id="rId7" Type="http://schemas.openxmlformats.org/officeDocument/2006/relationships/image" Target="../media/image1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manara.edu.sy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manara.edu.sy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manara.edu.sy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manara.edu.sy/" TargetMode="External"/><Relationship Id="rId7" Type="http://schemas.openxmlformats.org/officeDocument/2006/relationships/image" Target="../media/image2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manara.edu.sy/" TargetMode="External"/><Relationship Id="rId7" Type="http://schemas.openxmlformats.org/officeDocument/2006/relationships/image" Target="../media/image2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g"/><Relationship Id="rId5" Type="http://schemas.openxmlformats.org/officeDocument/2006/relationships/image" Target="../media/image25.pn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manara.edu.sy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manara.edu.sy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manara.edu.sy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manara.edu.sy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manara.edu.sy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emf"/><Relationship Id="rId5" Type="http://schemas.openxmlformats.org/officeDocument/2006/relationships/image" Target="../media/image29.pn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manara.edu.sy/" TargetMode="External"/><Relationship Id="rId7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g"/><Relationship Id="rId5" Type="http://schemas.openxmlformats.org/officeDocument/2006/relationships/image" Target="../media/image31.png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hyperlink" Target="https://manara.edu.sy/" TargetMode="External"/><Relationship Id="rId7" Type="http://schemas.openxmlformats.org/officeDocument/2006/relationships/image" Target="../media/image3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jpg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manara.edu.sy/" TargetMode="External"/><Relationship Id="rId7" Type="http://schemas.openxmlformats.org/officeDocument/2006/relationships/image" Target="../media/image4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hyperlink" Target="https://manara.edu.sy/" TargetMode="External"/><Relationship Id="rId7" Type="http://schemas.openxmlformats.org/officeDocument/2006/relationships/image" Target="../media/image4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manara.edu.sy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g"/><Relationship Id="rId5" Type="http://schemas.openxmlformats.org/officeDocument/2006/relationships/image" Target="../media/image45.jpeg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manara.edu.sy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emf"/><Relationship Id="rId5" Type="http://schemas.openxmlformats.org/officeDocument/2006/relationships/image" Target="../media/image47.jpg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manara.edu.sy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g"/><Relationship Id="rId5" Type="http://schemas.openxmlformats.org/officeDocument/2006/relationships/image" Target="../media/image49.jpeg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manara.edu.sy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manara.edu.sy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manara.edu.sy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manara.edu.sy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jpg"/><Relationship Id="rId4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manara.edu.sy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g"/><Relationship Id="rId5" Type="http://schemas.openxmlformats.org/officeDocument/2006/relationships/image" Target="../media/image54.jpg"/><Relationship Id="rId4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manara.edu.sy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emf"/><Relationship Id="rId4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hyperlink" Target="https://manara.edu.sy/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manara.edu.sy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openxmlformats.org/officeDocument/2006/relationships/image" Target="../media/image58.jpg"/><Relationship Id="rId4" Type="http://schemas.openxmlformats.org/officeDocument/2006/relationships/image" Target="../media/image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manara.edu.sy/" TargetMode="External"/><Relationship Id="rId7" Type="http://schemas.openxmlformats.org/officeDocument/2006/relationships/image" Target="../media/image6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g"/><Relationship Id="rId5" Type="http://schemas.openxmlformats.org/officeDocument/2006/relationships/image" Target="../media/image60.jpg"/><Relationship Id="rId4" Type="http://schemas.openxmlformats.org/officeDocument/2006/relationships/image" Target="../media/image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manara.edu.sy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emf"/><Relationship Id="rId5" Type="http://schemas.openxmlformats.org/officeDocument/2006/relationships/image" Target="../media/image63.jpg"/><Relationship Id="rId4" Type="http://schemas.openxmlformats.org/officeDocument/2006/relationships/image" Target="../media/image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manara.edu.sy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manara.edu.sy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manara.edu.sy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manara.edu.sy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manara.edu.sy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jpg"/><Relationship Id="rId4" Type="http://schemas.openxmlformats.org/officeDocument/2006/relationships/image" Target="../media/image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manara.edu.sy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png"/><Relationship Id="rId4" Type="http://schemas.openxmlformats.org/officeDocument/2006/relationships/image" Target="../media/image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manara.edu.sy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jpeg"/><Relationship Id="rId4" Type="http://schemas.openxmlformats.org/officeDocument/2006/relationships/image" Target="../media/image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manara.edu.sy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g"/><Relationship Id="rId5" Type="http://schemas.openxmlformats.org/officeDocument/2006/relationships/image" Target="../media/image68.jpg"/><Relationship Id="rId4" Type="http://schemas.openxmlformats.org/officeDocument/2006/relationships/image" Target="../media/image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manara.edu.sy/" TargetMode="External"/><Relationship Id="rId7" Type="http://schemas.openxmlformats.org/officeDocument/2006/relationships/image" Target="../media/image7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jpg"/><Relationship Id="rId5" Type="http://schemas.openxmlformats.org/officeDocument/2006/relationships/image" Target="../media/image70.jpg"/><Relationship Id="rId4" Type="http://schemas.openxmlformats.org/officeDocument/2006/relationships/image" Target="../media/image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manara.edu.sy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jpg"/><Relationship Id="rId4" Type="http://schemas.openxmlformats.org/officeDocument/2006/relationships/image" Target="../media/image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manara.edu.sy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jpeg"/><Relationship Id="rId4" Type="http://schemas.openxmlformats.org/officeDocument/2006/relationships/image" Target="../media/image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manara.edu.sy/" TargetMode="External"/><Relationship Id="rId7" Type="http://schemas.openxmlformats.org/officeDocument/2006/relationships/image" Target="../media/image7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jpg"/><Relationship Id="rId5" Type="http://schemas.openxmlformats.org/officeDocument/2006/relationships/image" Target="../media/image75.jpg"/><Relationship Id="rId4" Type="http://schemas.openxmlformats.org/officeDocument/2006/relationships/image" Target="../media/image4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hyperlink" Target="https://manara.edu.sy/" TargetMode="External"/><Relationship Id="rId7" Type="http://schemas.openxmlformats.org/officeDocument/2006/relationships/image" Target="../media/image8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jpg"/><Relationship Id="rId5" Type="http://schemas.openxmlformats.org/officeDocument/2006/relationships/image" Target="../media/image78.jp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manara.edu.sy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s://manara.edu.sy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2.jpg"/><Relationship Id="rId4" Type="http://schemas.openxmlformats.org/officeDocument/2006/relationships/image" Target="../media/image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s://manara.edu.sy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jpg"/><Relationship Id="rId5" Type="http://schemas.openxmlformats.org/officeDocument/2006/relationships/image" Target="../media/image83.png"/><Relationship Id="rId4" Type="http://schemas.openxmlformats.org/officeDocument/2006/relationships/image" Target="../media/image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s://manara.edu.sy/" TargetMode="External"/><Relationship Id="rId7" Type="http://schemas.openxmlformats.org/officeDocument/2006/relationships/image" Target="../media/image8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jpg"/><Relationship Id="rId5" Type="http://schemas.openxmlformats.org/officeDocument/2006/relationships/image" Target="../media/image85.jpg"/><Relationship Id="rId4" Type="http://schemas.openxmlformats.org/officeDocument/2006/relationships/image" Target="../media/image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s://manara.edu.sy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8.jpeg"/><Relationship Id="rId4" Type="http://schemas.openxmlformats.org/officeDocument/2006/relationships/image" Target="../media/image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s://manara.edu.sy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s://manara.edu.sy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jpg"/><Relationship Id="rId5" Type="http://schemas.openxmlformats.org/officeDocument/2006/relationships/image" Target="../media/image89.jpg"/><Relationship Id="rId4" Type="http://schemas.openxmlformats.org/officeDocument/2006/relationships/image" Target="../media/image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s://manara.edu.sy/" TargetMode="External"/><Relationship Id="rId7" Type="http://schemas.openxmlformats.org/officeDocument/2006/relationships/image" Target="../media/image9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jpg"/><Relationship Id="rId5" Type="http://schemas.openxmlformats.org/officeDocument/2006/relationships/image" Target="../media/image91.jpeg"/><Relationship Id="rId4" Type="http://schemas.openxmlformats.org/officeDocument/2006/relationships/image" Target="../media/image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s://manara.edu.sy/" TargetMode="External"/><Relationship Id="rId7" Type="http://schemas.openxmlformats.org/officeDocument/2006/relationships/image" Target="../media/image96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jpg"/><Relationship Id="rId5" Type="http://schemas.openxmlformats.org/officeDocument/2006/relationships/image" Target="../media/image94.png"/><Relationship Id="rId4" Type="http://schemas.openxmlformats.org/officeDocument/2006/relationships/image" Target="../media/image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s://manara.edu.sy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s://manara.edu.sy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manara.edu.sy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emf"/><Relationship Id="rId4" Type="http://schemas.openxmlformats.org/officeDocument/2006/relationships/image" Target="../media/image4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s://manara.edu.sy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7.jpg"/><Relationship Id="rId4" Type="http://schemas.openxmlformats.org/officeDocument/2006/relationships/image" Target="../media/image4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s://manara.edu.sy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8.jpg"/><Relationship Id="rId4" Type="http://schemas.openxmlformats.org/officeDocument/2006/relationships/image" Target="../media/image4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https://manara.edu.sy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s://manara.edu.sy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9.emf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manara.edu.sy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manara.edu.sy/" TargetMode="External"/><Relationship Id="rId7" Type="http://schemas.openxmlformats.org/officeDocument/2006/relationships/image" Target="../media/image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manara.edu.sy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588327" y="1330030"/>
            <a:ext cx="4475018" cy="4294910"/>
          </a:xfrm>
          <a:prstGeom prst="rect">
            <a:avLst/>
          </a:prstGeom>
        </p:spPr>
      </p:pic>
      <p:pic>
        <p:nvPicPr>
          <p:cNvPr id="2" name="Picture 289"/>
          <p:cNvPicPr/>
          <p:nvPr/>
        </p:nvPicPr>
        <p:blipFill>
          <a:blip r:embed="rId3" cstate="print"/>
          <a:srcRect/>
          <a:stretch/>
        </p:blipFill>
        <p:spPr>
          <a:xfrm>
            <a:off x="10848108" y="72602"/>
            <a:ext cx="1285124" cy="1733434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602673" y="72602"/>
            <a:ext cx="10806545" cy="40234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Bef>
                <a:spcPts val="1200"/>
              </a:spcBef>
            </a:pPr>
            <a:r>
              <a:rPr lang="ar-SY" sz="3200" b="1" kern="100" dirty="0">
                <a:solidFill>
                  <a:srgbClr val="2F5496"/>
                </a:solidFill>
                <a:latin typeface="Calibri Light" panose="020F0302020204030204" pitchFamily="34" charset="0"/>
                <a:ea typeface="SimSun" panose="02010600030101010101" pitchFamily="2" charset="-122"/>
                <a:cs typeface="Sakkal Majalla" panose="02000000000000000000" pitchFamily="2" charset="-78"/>
              </a:rPr>
              <a:t>جامعة المنارة</a:t>
            </a:r>
            <a:endParaRPr lang="en-US" sz="3200" b="1" kern="100" dirty="0">
              <a:solidFill>
                <a:srgbClr val="2F5496"/>
              </a:solidFill>
              <a:latin typeface="Calibri Light" panose="020F0302020204030204" pitchFamily="34" charset="0"/>
              <a:ea typeface="SimSun" panose="02010600030101010101" pitchFamily="2" charset="-122"/>
              <a:cs typeface="GE Dinar Two"/>
            </a:endParaRPr>
          </a:p>
          <a:p>
            <a:pPr algn="ctr">
              <a:lnSpc>
                <a:spcPct val="107000"/>
              </a:lnSpc>
              <a:spcBef>
                <a:spcPts val="1200"/>
              </a:spcBef>
            </a:pPr>
            <a:r>
              <a:rPr lang="ar-SY" sz="3200" b="1" kern="100" dirty="0">
                <a:solidFill>
                  <a:srgbClr val="2F5496"/>
                </a:solidFill>
                <a:latin typeface="Calibri Light" panose="020F0302020204030204" pitchFamily="34" charset="0"/>
                <a:ea typeface="SimSun" panose="02010600030101010101" pitchFamily="2" charset="-122"/>
                <a:cs typeface="Sakkal Majalla" panose="02000000000000000000" pitchFamily="2" charset="-78"/>
              </a:rPr>
              <a:t>كلية: </a:t>
            </a:r>
            <a:r>
              <a:rPr lang="ar-SY" sz="3200" b="1" kern="100" dirty="0" smtClean="0">
                <a:solidFill>
                  <a:srgbClr val="2F5496"/>
                </a:solidFill>
                <a:latin typeface="Calibri Light" panose="020F0302020204030204" pitchFamily="34" charset="0"/>
                <a:ea typeface="SimSun" panose="02010600030101010101" pitchFamily="2" charset="-122"/>
                <a:cs typeface="Sakkal Majalla" panose="02000000000000000000" pitchFamily="2" charset="-78"/>
              </a:rPr>
              <a:t>الصيدلة</a:t>
            </a:r>
            <a:endParaRPr lang="en-US" sz="3200" b="1" kern="100" dirty="0">
              <a:solidFill>
                <a:srgbClr val="2F5496"/>
              </a:solidFill>
              <a:latin typeface="Calibri Light" panose="020F0302020204030204" pitchFamily="34" charset="0"/>
              <a:ea typeface="SimSun" panose="02010600030101010101" pitchFamily="2" charset="-122"/>
              <a:cs typeface="GE Dinar Two"/>
            </a:endParaRPr>
          </a:p>
          <a:p>
            <a:pPr algn="ctr">
              <a:lnSpc>
                <a:spcPct val="107000"/>
              </a:lnSpc>
              <a:spcBef>
                <a:spcPts val="1200"/>
              </a:spcBef>
            </a:pPr>
            <a:r>
              <a:rPr lang="ar-SY" sz="3200" b="1" kern="100" dirty="0" smtClean="0">
                <a:solidFill>
                  <a:srgbClr val="2F5496"/>
                </a:solidFill>
                <a:latin typeface="Calibri Light" panose="020F0302020204030204" pitchFamily="34" charset="0"/>
                <a:ea typeface="SimSun" panose="02010600030101010101" pitchFamily="2" charset="-122"/>
                <a:cs typeface="Sakkal Majalla" panose="02000000000000000000" pitchFamily="2" charset="-78"/>
              </a:rPr>
              <a:t>اسم المقرر: الملازمة </a:t>
            </a:r>
            <a:r>
              <a:rPr lang="en-US" sz="3200" b="1" kern="100" dirty="0" smtClean="0">
                <a:solidFill>
                  <a:srgbClr val="2F5496"/>
                </a:solidFill>
                <a:latin typeface="Sakkal Majalla" panose="02000000000000000000" pitchFamily="2" charset="-78"/>
                <a:ea typeface="SimSun" panose="02010600030101010101" pitchFamily="2" charset="-122"/>
                <a:cs typeface="Sakkal Majalla" panose="02000000000000000000" pitchFamily="2" charset="-78"/>
              </a:rPr>
              <a:t>2</a:t>
            </a:r>
            <a:r>
              <a:rPr lang="ar-SY" sz="3200" b="1" kern="100" dirty="0" smtClean="0">
                <a:solidFill>
                  <a:srgbClr val="2F5496"/>
                </a:solidFill>
                <a:latin typeface="Sakkal Majalla" panose="02000000000000000000" pitchFamily="2" charset="-78"/>
                <a:ea typeface="SimSun" panose="02010600030101010101" pitchFamily="2" charset="-122"/>
                <a:cs typeface="Sakkal Majalla" panose="02000000000000000000" pitchFamily="2" charset="-78"/>
              </a:rPr>
              <a:t> العملي، إعداد: د. علاء احمد</a:t>
            </a:r>
          </a:p>
          <a:p>
            <a:pPr algn="ctr">
              <a:lnSpc>
                <a:spcPct val="107000"/>
              </a:lnSpc>
              <a:spcBef>
                <a:spcPts val="1200"/>
              </a:spcBef>
            </a:pPr>
            <a:r>
              <a:rPr lang="ar-SY" sz="3200" b="1" kern="100" dirty="0" smtClean="0">
                <a:solidFill>
                  <a:srgbClr val="2F5496"/>
                </a:solidFill>
                <a:latin typeface="Calibri Light" panose="020F0302020204030204" pitchFamily="34" charset="0"/>
                <a:ea typeface="SimSun" panose="02010600030101010101" pitchFamily="2" charset="-122"/>
                <a:cs typeface="Sakkal Majalla" panose="02000000000000000000" pitchFamily="2" charset="-78"/>
              </a:rPr>
              <a:t>رقم </a:t>
            </a:r>
            <a:r>
              <a:rPr lang="ar-SY" sz="3200" b="1" kern="100" dirty="0">
                <a:solidFill>
                  <a:srgbClr val="2F5496"/>
                </a:solidFill>
                <a:latin typeface="Calibri Light" panose="020F0302020204030204" pitchFamily="34" charset="0"/>
                <a:ea typeface="SimSun" panose="02010600030101010101" pitchFamily="2" charset="-122"/>
                <a:cs typeface="Sakkal Majalla" panose="02000000000000000000" pitchFamily="2" charset="-78"/>
              </a:rPr>
              <a:t>الجلسة </a:t>
            </a:r>
            <a:r>
              <a:rPr lang="ar-SY" sz="3200" b="1" kern="100" dirty="0" smtClean="0">
                <a:solidFill>
                  <a:srgbClr val="2F5496"/>
                </a:solidFill>
                <a:latin typeface="Calibri Light" panose="020F0302020204030204" pitchFamily="34" charset="0"/>
                <a:ea typeface="SimSun" panose="02010600030101010101" pitchFamily="2" charset="-122"/>
                <a:cs typeface="Sakkal Majalla" panose="02000000000000000000" pitchFamily="2" charset="-78"/>
              </a:rPr>
              <a:t>(</a:t>
            </a:r>
            <a:r>
              <a:rPr lang="en-US" sz="3200" b="1" kern="100" dirty="0" smtClean="0">
                <a:solidFill>
                  <a:srgbClr val="2F5496"/>
                </a:solidFill>
                <a:latin typeface="Sakkal Majalla" panose="02000000000000000000" pitchFamily="2" charset="-78"/>
                <a:ea typeface="SimSun" panose="02010600030101010101" pitchFamily="2" charset="-122"/>
                <a:cs typeface="Sakkal Majalla" panose="02000000000000000000" pitchFamily="2" charset="-78"/>
              </a:rPr>
              <a:t>2</a:t>
            </a:r>
            <a:r>
              <a:rPr lang="ar-SY" sz="3200" b="1" kern="100" dirty="0" smtClean="0">
                <a:solidFill>
                  <a:srgbClr val="2F5496"/>
                </a:solidFill>
                <a:latin typeface="Calibri Light" panose="020F0302020204030204" pitchFamily="34" charset="0"/>
                <a:ea typeface="SimSun" panose="02010600030101010101" pitchFamily="2" charset="-122"/>
                <a:cs typeface="Sakkal Majalla" panose="02000000000000000000" pitchFamily="2" charset="-78"/>
              </a:rPr>
              <a:t>)</a:t>
            </a:r>
            <a:endParaRPr lang="en-US" sz="3200" b="1" kern="100" dirty="0">
              <a:solidFill>
                <a:srgbClr val="2F5496"/>
              </a:solidFill>
              <a:latin typeface="Calibri Light" panose="020F0302020204030204" pitchFamily="34" charset="0"/>
              <a:ea typeface="SimSun" panose="02010600030101010101" pitchFamily="2" charset="-122"/>
              <a:cs typeface="GE Dinar Two"/>
            </a:endParaRPr>
          </a:p>
          <a:p>
            <a:pPr algn="ctr">
              <a:lnSpc>
                <a:spcPct val="107000"/>
              </a:lnSpc>
              <a:spcBef>
                <a:spcPts val="1200"/>
              </a:spcBef>
            </a:pPr>
            <a:r>
              <a:rPr lang="ar-SY" sz="3200" b="1" kern="100" dirty="0">
                <a:solidFill>
                  <a:srgbClr val="2F5496"/>
                </a:solidFill>
                <a:latin typeface="Calibri Light" panose="020F0302020204030204" pitchFamily="34" charset="0"/>
                <a:ea typeface="SimSun" panose="02010600030101010101" pitchFamily="2" charset="-122"/>
                <a:cs typeface="Sakkal Majalla" panose="02000000000000000000" pitchFamily="2" charset="-78"/>
              </a:rPr>
              <a:t>عنوان الجلسة</a:t>
            </a:r>
            <a:endParaRPr lang="en-US" sz="3200" b="1" kern="100" dirty="0">
              <a:solidFill>
                <a:srgbClr val="2F5496"/>
              </a:solidFill>
              <a:latin typeface="Calibri Light" panose="020F0302020204030204" pitchFamily="34" charset="0"/>
              <a:ea typeface="SimSun" panose="02010600030101010101" pitchFamily="2" charset="-122"/>
              <a:cs typeface="GE Dinar Two"/>
            </a:endParaRPr>
          </a:p>
          <a:p>
            <a:pPr algn="ctr">
              <a:lnSpc>
                <a:spcPct val="107000"/>
              </a:lnSpc>
              <a:spcBef>
                <a:spcPts val="1200"/>
              </a:spcBef>
            </a:pPr>
            <a:r>
              <a:rPr lang="ar-SY" sz="3200" b="1" kern="100" dirty="0">
                <a:solidFill>
                  <a:srgbClr val="2F5496"/>
                </a:solidFill>
                <a:latin typeface="Sakkal Majalla" panose="02000000000000000000" pitchFamily="2" charset="-78"/>
                <a:ea typeface="SimSun" panose="02010600030101010101" pitchFamily="2" charset="-122"/>
                <a:cs typeface="Sakkal Majalla" panose="02000000000000000000" pitchFamily="2" charset="-78"/>
              </a:rPr>
              <a:t>الأدوية المضادة </a:t>
            </a:r>
            <a:r>
              <a:rPr lang="ar-SY" sz="3200" b="1" kern="100" dirty="0" smtClean="0">
                <a:solidFill>
                  <a:srgbClr val="2F5496"/>
                </a:solidFill>
                <a:latin typeface="Sakkal Majalla" panose="02000000000000000000" pitchFamily="2" charset="-78"/>
                <a:ea typeface="SimSun" panose="02010600030101010101" pitchFamily="2" charset="-122"/>
                <a:cs typeface="Sakkal Majalla" panose="02000000000000000000" pitchFamily="2" charset="-78"/>
              </a:rPr>
              <a:t>للجراثيم</a:t>
            </a:r>
            <a:r>
              <a:rPr lang="en-US" sz="3200" b="1" kern="100" dirty="0" smtClean="0">
                <a:solidFill>
                  <a:srgbClr val="2F5496"/>
                </a:solidFill>
                <a:latin typeface="Sakkal Majalla" panose="02000000000000000000" pitchFamily="2" charset="-78"/>
                <a:ea typeface="SimSun" panose="02010600030101010101" pitchFamily="2" charset="-122"/>
                <a:cs typeface="Sakkal Majalla" panose="02000000000000000000" pitchFamily="2" charset="-78"/>
              </a:rPr>
              <a:t> </a:t>
            </a:r>
            <a:r>
              <a:rPr lang="ar-SY" sz="3200" b="1" kern="100" dirty="0" smtClean="0">
                <a:solidFill>
                  <a:srgbClr val="2F5496"/>
                </a:solidFill>
                <a:latin typeface="Sakkal Majalla" panose="02000000000000000000" pitchFamily="2" charset="-78"/>
                <a:ea typeface="SimSun" panose="02010600030101010101" pitchFamily="2" charset="-122"/>
                <a:cs typeface="Sakkal Majalla" panose="02000000000000000000" pitchFamily="2" charset="-78"/>
              </a:rPr>
              <a:t>(الصادات الحيوية) الجزء الثاني</a:t>
            </a:r>
            <a:endParaRPr lang="ar-SY" sz="3200" b="1" kern="100" dirty="0">
              <a:solidFill>
                <a:srgbClr val="2F5496"/>
              </a:solidFill>
              <a:latin typeface="Sakkal Majalla" panose="02000000000000000000" pitchFamily="2" charset="-78"/>
              <a:ea typeface="SimSun" panose="02010600030101010101" pitchFamily="2" charset="-122"/>
              <a:cs typeface="Sakkal Majalla" panose="02000000000000000000" pitchFamily="2" charset="-78"/>
            </a:endParaRPr>
          </a:p>
        </p:txBody>
      </p:sp>
      <p:cxnSp>
        <p:nvCxnSpPr>
          <p:cNvPr id="4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5" name="مستطيل 4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4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6" name="جدول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6165445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1 | 63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  <p:pic>
        <p:nvPicPr>
          <p:cNvPr id="9" name="Picture 1"/>
          <p:cNvPicPr/>
          <p:nvPr/>
        </p:nvPicPr>
        <p:blipFill>
          <a:blip r:embed="rId5" cstate="print"/>
          <a:srcRect/>
          <a:stretch/>
        </p:blipFill>
        <p:spPr>
          <a:xfrm>
            <a:off x="3013364" y="4043482"/>
            <a:ext cx="5694216" cy="2102142"/>
          </a:xfrm>
          <a:prstGeom prst="rect">
            <a:avLst/>
          </a:prstGeom>
        </p:spPr>
      </p:pic>
      <p:sp>
        <p:nvSpPr>
          <p:cNvPr id="10" name="مستطيل 9"/>
          <p:cNvSpPr/>
          <p:nvPr/>
        </p:nvSpPr>
        <p:spPr>
          <a:xfrm>
            <a:off x="789708" y="5756928"/>
            <a:ext cx="10141527" cy="388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ar-SA" b="1" dirty="0"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الفصل </a:t>
            </a:r>
            <a:r>
              <a:rPr lang="ar-SA" b="1" dirty="0" smtClean="0"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الدراسي</a:t>
            </a:r>
            <a:r>
              <a:rPr lang="ar-SY" b="1" dirty="0" smtClean="0"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ar-SA" b="1" dirty="0" smtClean="0"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العام الدراسي</a:t>
            </a:r>
            <a:endParaRPr lang="en-US" dirty="0"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745368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939319"/>
            <a:ext cx="4475018" cy="4294910"/>
          </a:xfrm>
          <a:prstGeom prst="rect">
            <a:avLst/>
          </a:prstGeom>
        </p:spPr>
      </p:pic>
      <p:cxnSp>
        <p:nvCxnSpPr>
          <p:cNvPr id="13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4" name="مستطيل 13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3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5" name="جدول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8204506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10 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63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5" name="مستطيل 4"/>
          <p:cNvSpPr/>
          <p:nvPr/>
        </p:nvSpPr>
        <p:spPr>
          <a:xfrm>
            <a:off x="2417547" y="318650"/>
            <a:ext cx="7318385" cy="105295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6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الأمينوغليكوزيدات </a:t>
            </a:r>
            <a:r>
              <a:rPr lang="en-US" sz="36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Aminoglycosides</a:t>
            </a:r>
            <a:endParaRPr lang="en-US" sz="36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8454380" y="1842648"/>
            <a:ext cx="3200414" cy="182922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Amikacin</a:t>
            </a:r>
            <a:endParaRPr lang="en-US" sz="32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7" name="مستطيل 6"/>
          <p:cNvSpPr/>
          <p:nvPr/>
        </p:nvSpPr>
        <p:spPr>
          <a:xfrm>
            <a:off x="8454380" y="4281454"/>
            <a:ext cx="3200414" cy="182922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Neomycin</a:t>
            </a:r>
            <a:endParaRPr lang="en-US" sz="32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8" name="مستطيل 7"/>
          <p:cNvSpPr/>
          <p:nvPr/>
        </p:nvSpPr>
        <p:spPr>
          <a:xfrm>
            <a:off x="494156" y="1842648"/>
            <a:ext cx="3200414" cy="182922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Gentamycin</a:t>
            </a:r>
            <a:endParaRPr lang="en-US" sz="32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9" name="مستطيل 8"/>
          <p:cNvSpPr/>
          <p:nvPr/>
        </p:nvSpPr>
        <p:spPr>
          <a:xfrm>
            <a:off x="494156" y="4281454"/>
            <a:ext cx="3200414" cy="182922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Tobramycin</a:t>
            </a:r>
            <a:endParaRPr lang="en-US" sz="32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0" name="مستطيل 9"/>
          <p:cNvSpPr/>
          <p:nvPr/>
        </p:nvSpPr>
        <p:spPr>
          <a:xfrm>
            <a:off x="4474268" y="3048388"/>
            <a:ext cx="3200414" cy="182922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Streptomycin</a:t>
            </a:r>
            <a:endParaRPr lang="en-US" sz="32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826868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صورة 9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939319"/>
            <a:ext cx="4475018" cy="4294910"/>
          </a:xfrm>
          <a:prstGeom prst="rect">
            <a:avLst/>
          </a:prstGeom>
        </p:spPr>
      </p:pic>
      <p:cxnSp>
        <p:nvCxnSpPr>
          <p:cNvPr id="11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3" name="مستطيل 12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3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4" name="جدول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9518919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11 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63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5" name="مستطيل 4"/>
          <p:cNvSpPr/>
          <p:nvPr/>
        </p:nvSpPr>
        <p:spPr>
          <a:xfrm>
            <a:off x="2325971" y="1473962"/>
            <a:ext cx="78939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Amikacin</a:t>
            </a:r>
          </a:p>
          <a:p>
            <a:pPr algn="ctr"/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أمبولات (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IV/ IM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):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100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-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500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مغ/ أمبولة</a:t>
            </a:r>
            <a:endParaRPr lang="en-US" sz="3600" b="1" dirty="0" smtClean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2613732" y="232785"/>
            <a:ext cx="7318385" cy="92634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الأمينوغليكوزيدات </a:t>
            </a:r>
            <a:r>
              <a:rPr lang="en-US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Aminoglycosides</a:t>
            </a:r>
          </a:p>
        </p:txBody>
      </p:sp>
      <p:pic>
        <p:nvPicPr>
          <p:cNvPr id="7" name="صورة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12" t="9825" r="19940" b="9230"/>
          <a:stretch/>
        </p:blipFill>
        <p:spPr>
          <a:xfrm>
            <a:off x="8281376" y="2719076"/>
            <a:ext cx="3410367" cy="3318262"/>
          </a:xfrm>
          <a:prstGeom prst="rect">
            <a:avLst/>
          </a:prstGeom>
        </p:spPr>
      </p:pic>
      <p:pic>
        <p:nvPicPr>
          <p:cNvPr id="8" name="صورة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43" t="10601" r="18581" b="11376"/>
          <a:stretch/>
        </p:blipFill>
        <p:spPr>
          <a:xfrm>
            <a:off x="4263557" y="2774490"/>
            <a:ext cx="3664883" cy="3313757"/>
          </a:xfrm>
          <a:prstGeom prst="rect">
            <a:avLst/>
          </a:prstGeom>
        </p:spPr>
      </p:pic>
      <p:pic>
        <p:nvPicPr>
          <p:cNvPr id="9" name="صورة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16" t="3938" r="25142" b="18064"/>
          <a:stretch/>
        </p:blipFill>
        <p:spPr>
          <a:xfrm>
            <a:off x="581385" y="2719074"/>
            <a:ext cx="3161505" cy="3313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640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939319"/>
            <a:ext cx="4475018" cy="4294910"/>
          </a:xfrm>
          <a:prstGeom prst="rect">
            <a:avLst/>
          </a:prstGeom>
        </p:spPr>
      </p:pic>
      <p:cxnSp>
        <p:nvCxnSpPr>
          <p:cNvPr id="13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4" name="مستطيل 13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3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5" name="جدول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3901925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12 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63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5" name="مستطيل 4"/>
          <p:cNvSpPr/>
          <p:nvPr/>
        </p:nvSpPr>
        <p:spPr>
          <a:xfrm>
            <a:off x="2325971" y="1432400"/>
            <a:ext cx="78939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Gentamycin</a:t>
            </a:r>
            <a:endParaRPr lang="en-US" sz="36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أمبولات (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IV/ IM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):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20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-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40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-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80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مغ/ أمبولة</a:t>
            </a:r>
            <a:endParaRPr lang="en-US" sz="3600" b="1" dirty="0" smtClean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2613732" y="232785"/>
            <a:ext cx="7318385" cy="92634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الأمينوغليكوزيدات </a:t>
            </a:r>
            <a:r>
              <a:rPr lang="en-US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Aminoglycosides</a:t>
            </a:r>
          </a:p>
        </p:txBody>
      </p:sp>
      <p:pic>
        <p:nvPicPr>
          <p:cNvPr id="7" name="صورة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36" t="10600" r="21491" b="8017"/>
          <a:stretch/>
        </p:blipFill>
        <p:spPr>
          <a:xfrm>
            <a:off x="8922321" y="2474726"/>
            <a:ext cx="3325076" cy="3675085"/>
          </a:xfrm>
          <a:prstGeom prst="rect">
            <a:avLst/>
          </a:prstGeom>
        </p:spPr>
      </p:pic>
      <p:pic>
        <p:nvPicPr>
          <p:cNvPr id="9" name="صورة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76" t="16543" r="11794" b="24035"/>
          <a:stretch/>
        </p:blipFill>
        <p:spPr>
          <a:xfrm>
            <a:off x="373055" y="3333236"/>
            <a:ext cx="3946378" cy="2535383"/>
          </a:xfrm>
          <a:prstGeom prst="rect">
            <a:avLst/>
          </a:prstGeom>
        </p:spPr>
      </p:pic>
      <p:pic>
        <p:nvPicPr>
          <p:cNvPr id="10" name="صورة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83" t="4361" r="24717" b="18906"/>
          <a:stretch/>
        </p:blipFill>
        <p:spPr>
          <a:xfrm>
            <a:off x="4805360" y="2765600"/>
            <a:ext cx="3228108" cy="3338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023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صورة 8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939319"/>
            <a:ext cx="4475018" cy="4294910"/>
          </a:xfrm>
          <a:prstGeom prst="rect">
            <a:avLst/>
          </a:prstGeom>
        </p:spPr>
      </p:pic>
      <p:cxnSp>
        <p:nvCxnSpPr>
          <p:cNvPr id="10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1" name="مستطيل 10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3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3" name="جدول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8815539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13 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63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5" name="مستطيل 4"/>
          <p:cNvSpPr/>
          <p:nvPr/>
        </p:nvSpPr>
        <p:spPr>
          <a:xfrm>
            <a:off x="2325971" y="1570947"/>
            <a:ext cx="78939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Gentamycin</a:t>
            </a:r>
            <a:endParaRPr lang="en-US" sz="36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قطرة عينية أذنية أنفية</a:t>
            </a:r>
            <a:endParaRPr lang="en-US" sz="3600" b="1" dirty="0" smtClean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2613732" y="232785"/>
            <a:ext cx="7318385" cy="92634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الأمينوغليكوزيدات </a:t>
            </a:r>
            <a:r>
              <a:rPr lang="en-US" sz="4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Aminoglycosides</a:t>
            </a:r>
          </a:p>
        </p:txBody>
      </p:sp>
      <p:pic>
        <p:nvPicPr>
          <p:cNvPr id="7" name="صورة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46" t="2413" r="35231" b="11752"/>
          <a:stretch/>
        </p:blipFill>
        <p:spPr>
          <a:xfrm>
            <a:off x="7135091" y="2729341"/>
            <a:ext cx="1995055" cy="3311237"/>
          </a:xfrm>
          <a:prstGeom prst="rect">
            <a:avLst/>
          </a:prstGeom>
        </p:spPr>
      </p:pic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11" t="7004" r="14497" b="3702"/>
          <a:stretch/>
        </p:blipFill>
        <p:spPr>
          <a:xfrm>
            <a:off x="3643733" y="3089561"/>
            <a:ext cx="2369128" cy="3061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289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939319"/>
            <a:ext cx="4475018" cy="4294910"/>
          </a:xfrm>
          <a:prstGeom prst="rect">
            <a:avLst/>
          </a:prstGeom>
        </p:spPr>
      </p:pic>
      <p:cxnSp>
        <p:nvCxnSpPr>
          <p:cNvPr id="9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0" name="مستطيل 9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3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1" name="جدول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1475708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14 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63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5" name="مستطيل 4"/>
          <p:cNvSpPr/>
          <p:nvPr/>
        </p:nvSpPr>
        <p:spPr>
          <a:xfrm>
            <a:off x="2325971" y="1570947"/>
            <a:ext cx="78939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Gentamycin</a:t>
            </a:r>
            <a:endParaRPr lang="en-US" sz="36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مرهم عيني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0.3</a:t>
            </a:r>
            <a:r>
              <a:rPr lang="ar-SY" sz="3600" b="1" dirty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%</a:t>
            </a:r>
            <a:endParaRPr lang="en-US" sz="3600" b="1" dirty="0" smtClean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2613732" y="232785"/>
            <a:ext cx="7318385" cy="92634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الأمينوغليكوزيدات </a:t>
            </a:r>
            <a:r>
              <a:rPr lang="en-US" sz="4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Aminoglycosides</a:t>
            </a: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7" t="14297" r="13635" b="7421"/>
          <a:stretch/>
        </p:blipFill>
        <p:spPr>
          <a:xfrm>
            <a:off x="4102419" y="3030690"/>
            <a:ext cx="4341010" cy="3059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473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صورة 9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939319"/>
            <a:ext cx="4475018" cy="4294910"/>
          </a:xfrm>
          <a:prstGeom prst="rect">
            <a:avLst/>
          </a:prstGeom>
        </p:spPr>
      </p:pic>
      <p:cxnSp>
        <p:nvCxnSpPr>
          <p:cNvPr id="11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3" name="مستطيل 12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3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4" name="جدول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6613999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15 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63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5" name="مستطيل 4"/>
          <p:cNvSpPr/>
          <p:nvPr/>
        </p:nvSpPr>
        <p:spPr>
          <a:xfrm>
            <a:off x="2325971" y="1570947"/>
            <a:ext cx="78939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Gentamycin</a:t>
            </a:r>
            <a:endParaRPr lang="en-US" sz="36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مرهم وكريم جلدي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0.3</a:t>
            </a:r>
            <a:r>
              <a:rPr lang="ar-SY" sz="3600" b="1" dirty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%</a:t>
            </a:r>
            <a:endParaRPr lang="en-US" sz="3600" b="1" dirty="0" smtClean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2613732" y="232785"/>
            <a:ext cx="7318385" cy="92634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الأمينوغليكوزيدات </a:t>
            </a:r>
            <a:r>
              <a:rPr lang="en-US" sz="4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Aminoglycosides</a:t>
            </a:r>
          </a:p>
        </p:txBody>
      </p:sp>
      <p:pic>
        <p:nvPicPr>
          <p:cNvPr id="8" name="صورة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0" t="5834" r="7057" b="11124"/>
          <a:stretch/>
        </p:blipFill>
        <p:spPr>
          <a:xfrm>
            <a:off x="7106230" y="3063710"/>
            <a:ext cx="4040075" cy="2439584"/>
          </a:xfrm>
          <a:prstGeom prst="rect">
            <a:avLst/>
          </a:prstGeom>
        </p:spPr>
      </p:pic>
      <p:pic>
        <p:nvPicPr>
          <p:cNvPr id="9" name="صورة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2" t="5950" r="4843" b="6248"/>
          <a:stretch/>
        </p:blipFill>
        <p:spPr>
          <a:xfrm>
            <a:off x="1702144" y="3063710"/>
            <a:ext cx="3894516" cy="2439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401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صورة 9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939319"/>
            <a:ext cx="4475018" cy="4294910"/>
          </a:xfrm>
          <a:prstGeom prst="rect">
            <a:avLst/>
          </a:prstGeom>
        </p:spPr>
      </p:pic>
      <p:cxnSp>
        <p:nvCxnSpPr>
          <p:cNvPr id="11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3" name="مستطيل 12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3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4" name="جدول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6032599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16 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63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5" name="مستطيل 4"/>
          <p:cNvSpPr/>
          <p:nvPr/>
        </p:nvSpPr>
        <p:spPr>
          <a:xfrm>
            <a:off x="2325971" y="1460109"/>
            <a:ext cx="78939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Tobramycin</a:t>
            </a:r>
            <a:endParaRPr lang="en-US" sz="36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أمبولات (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IV/ IM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):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20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-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40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-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80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مغ/ أمبولة</a:t>
            </a:r>
            <a:endParaRPr lang="en-US" sz="3600" b="1" dirty="0" smtClean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2613732" y="177365"/>
            <a:ext cx="7318385" cy="92634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الأمينوغليكوزيدات </a:t>
            </a:r>
            <a:r>
              <a:rPr lang="en-US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Aminoglycosides</a:t>
            </a:r>
          </a:p>
        </p:txBody>
      </p:sp>
      <p:pic>
        <p:nvPicPr>
          <p:cNvPr id="7" name="صورة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46" t="10859" r="18776" b="8793"/>
          <a:stretch/>
        </p:blipFill>
        <p:spPr>
          <a:xfrm>
            <a:off x="8474204" y="2684322"/>
            <a:ext cx="3491346" cy="3425264"/>
          </a:xfrm>
          <a:prstGeom prst="rect">
            <a:avLst/>
          </a:prstGeom>
        </p:spPr>
      </p:pic>
      <p:pic>
        <p:nvPicPr>
          <p:cNvPr id="8" name="صورة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63" t="10859" r="21103" b="9567"/>
          <a:stretch/>
        </p:blipFill>
        <p:spPr>
          <a:xfrm>
            <a:off x="4561887" y="2656618"/>
            <a:ext cx="3422073" cy="3422073"/>
          </a:xfrm>
          <a:prstGeom prst="rect">
            <a:avLst/>
          </a:prstGeom>
        </p:spPr>
      </p:pic>
      <p:pic>
        <p:nvPicPr>
          <p:cNvPr id="9" name="صورة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40" t="9567" r="21491" b="10600"/>
          <a:stretch/>
        </p:blipFill>
        <p:spPr>
          <a:xfrm>
            <a:off x="678874" y="2662703"/>
            <a:ext cx="3392770" cy="3471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449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صورة 12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939319"/>
            <a:ext cx="4475018" cy="4294910"/>
          </a:xfrm>
          <a:prstGeom prst="rect">
            <a:avLst/>
          </a:prstGeom>
        </p:spPr>
      </p:pic>
      <p:cxnSp>
        <p:nvCxnSpPr>
          <p:cNvPr id="14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5" name="مستطيل 14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3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6" name="جدول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3498960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17 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63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5" name="مستطيل 4"/>
          <p:cNvSpPr/>
          <p:nvPr/>
        </p:nvSpPr>
        <p:spPr>
          <a:xfrm>
            <a:off x="2325970" y="1453918"/>
            <a:ext cx="78939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Tobramycin</a:t>
            </a:r>
            <a:endParaRPr lang="en-US" sz="36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قطرات عينية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0.3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%</a:t>
            </a:r>
            <a:endParaRPr lang="en-US" sz="3600" b="1" dirty="0" smtClean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2613732" y="177365"/>
            <a:ext cx="7318385" cy="92634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الأمينوغليكوزيدات </a:t>
            </a:r>
            <a:r>
              <a:rPr lang="en-US" sz="4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Aminoglycosides</a:t>
            </a: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00" t="19192" r="11571" b="27879"/>
          <a:stretch/>
        </p:blipFill>
        <p:spPr>
          <a:xfrm>
            <a:off x="8893861" y="2404491"/>
            <a:ext cx="2076511" cy="3629891"/>
          </a:xfrm>
          <a:prstGeom prst="rect">
            <a:avLst/>
          </a:prstGeom>
        </p:spPr>
      </p:pic>
      <p:pic>
        <p:nvPicPr>
          <p:cNvPr id="10" name="صورة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74" r="33217" b="8878"/>
          <a:stretch/>
        </p:blipFill>
        <p:spPr>
          <a:xfrm>
            <a:off x="1447980" y="2424873"/>
            <a:ext cx="2189749" cy="3561413"/>
          </a:xfrm>
          <a:prstGeom prst="rect">
            <a:avLst/>
          </a:prstGeom>
        </p:spPr>
      </p:pic>
      <p:pic>
        <p:nvPicPr>
          <p:cNvPr id="11" name="صورة 1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85" t="6566" r="15253" b="4545"/>
          <a:stretch/>
        </p:blipFill>
        <p:spPr>
          <a:xfrm>
            <a:off x="4971010" y="2645758"/>
            <a:ext cx="2603825" cy="3492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018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939319"/>
            <a:ext cx="4475018" cy="4294910"/>
          </a:xfrm>
          <a:prstGeom prst="rect">
            <a:avLst/>
          </a:prstGeom>
        </p:spPr>
      </p:pic>
      <p:cxnSp>
        <p:nvCxnSpPr>
          <p:cNvPr id="9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0" name="مستطيل 9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3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1" name="جدول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4633777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18 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63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5" name="مستطيل 4"/>
          <p:cNvSpPr/>
          <p:nvPr/>
        </p:nvSpPr>
        <p:spPr>
          <a:xfrm>
            <a:off x="2325970" y="1537047"/>
            <a:ext cx="78939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Tobramycin</a:t>
            </a:r>
            <a:endParaRPr lang="en-US" sz="36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مرهم عيني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0.3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%</a:t>
            </a:r>
            <a:endParaRPr lang="en-US" sz="3600" b="1" dirty="0" smtClean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2613732" y="232785"/>
            <a:ext cx="7318385" cy="92634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الأمينوغليكوزيدات </a:t>
            </a:r>
            <a:r>
              <a:rPr lang="en-US" sz="4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Aminoglycosides</a:t>
            </a:r>
          </a:p>
        </p:txBody>
      </p:sp>
      <p:pic>
        <p:nvPicPr>
          <p:cNvPr id="7" name="صورة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78" t="9373" r="7478" b="13233"/>
          <a:stretch/>
        </p:blipFill>
        <p:spPr>
          <a:xfrm>
            <a:off x="4097759" y="3115292"/>
            <a:ext cx="4350327" cy="2673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349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939319"/>
            <a:ext cx="4475018" cy="4294910"/>
          </a:xfrm>
          <a:prstGeom prst="rect">
            <a:avLst/>
          </a:prstGeom>
        </p:spPr>
      </p:pic>
      <p:cxnSp>
        <p:nvCxnSpPr>
          <p:cNvPr id="9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0" name="مستطيل 9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3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1" name="جدول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5660719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19 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63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5" name="مستطيل 4"/>
          <p:cNvSpPr/>
          <p:nvPr/>
        </p:nvSpPr>
        <p:spPr>
          <a:xfrm>
            <a:off x="2325971" y="1570947"/>
            <a:ext cx="78939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Neomycin</a:t>
            </a:r>
            <a:endParaRPr lang="en-US" sz="36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أشكال موضعية فقط</a:t>
            </a:r>
            <a:endParaRPr lang="en-US" sz="3600" b="1" dirty="0" smtClean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2613732" y="232785"/>
            <a:ext cx="7318385" cy="92634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الأمينوغليكوزيدات </a:t>
            </a:r>
            <a:r>
              <a:rPr lang="en-US" sz="4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Aminoglycosides</a:t>
            </a:r>
          </a:p>
        </p:txBody>
      </p:sp>
      <p:sp>
        <p:nvSpPr>
          <p:cNvPr id="4" name="مستطيل 3"/>
          <p:cNvSpPr/>
          <p:nvPr/>
        </p:nvSpPr>
        <p:spPr>
          <a:xfrm>
            <a:off x="3359713" y="3404542"/>
            <a:ext cx="5832764" cy="1842654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u="sng" dirty="0" smtClean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Pharmacywork</a:t>
            </a:r>
            <a:endParaRPr lang="en-US" sz="8000" b="1" u="sng" dirty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355011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939319"/>
            <a:ext cx="4475018" cy="4294910"/>
          </a:xfrm>
          <a:prstGeom prst="rect">
            <a:avLst/>
          </a:prstGeom>
        </p:spPr>
      </p:pic>
      <p:cxnSp>
        <p:nvCxnSpPr>
          <p:cNvPr id="4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5" name="مستطيل 4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3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6" name="جدول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7931887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2 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63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  <p:graphicFrame>
        <p:nvGraphicFramePr>
          <p:cNvPr id="10" name="جدول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2015100"/>
              </p:ext>
            </p:extLst>
          </p:nvPr>
        </p:nvGraphicFramePr>
        <p:xfrm>
          <a:off x="277092" y="1352092"/>
          <a:ext cx="11679382" cy="3186927"/>
        </p:xfrm>
        <a:graphic>
          <a:graphicData uri="http://schemas.openxmlformats.org/drawingml/2006/table">
            <a:tbl>
              <a:tblPr rtl="1" firstRow="1" firstCol="1" bandRow="1"/>
              <a:tblGrid>
                <a:gridCol w="9667616">
                  <a:extLst>
                    <a:ext uri="{9D8B030D-6E8A-4147-A177-3AD203B41FA5}">
                      <a16:colId xmlns:a16="http://schemas.microsoft.com/office/drawing/2014/main" val="1106462193"/>
                    </a:ext>
                  </a:extLst>
                </a:gridCol>
                <a:gridCol w="2011766">
                  <a:extLst>
                    <a:ext uri="{9D8B030D-6E8A-4147-A177-3AD203B41FA5}">
                      <a16:colId xmlns:a16="http://schemas.microsoft.com/office/drawing/2014/main" val="220467161"/>
                    </a:ext>
                  </a:extLst>
                </a:gridCol>
              </a:tblGrid>
              <a:tr h="484481">
                <a:tc>
                  <a:txBody>
                    <a:bodyPr/>
                    <a:lstStyle/>
                    <a:p>
                      <a:pPr algn="ctr" rtl="1">
                        <a:spcAft>
                          <a:spcPts val="1000"/>
                        </a:spcAft>
                      </a:pPr>
                      <a:r>
                        <a:rPr lang="ar-SY" sz="3200" b="1" dirty="0">
                          <a:solidFill>
                            <a:srgbClr val="44546A"/>
                          </a:solidFill>
                          <a:effectLst/>
                          <a:latin typeface="Calibri Light" panose="020F0302020204030204" pitchFamily="34" charset="0"/>
                          <a:ea typeface="SimSun" panose="02010600030101010101" pitchFamily="2" charset="-122"/>
                          <a:cs typeface="Sakkal Majalla" panose="02000000000000000000" pitchFamily="2" charset="-78"/>
                        </a:rPr>
                        <a:t>العنوان</a:t>
                      </a:r>
                      <a:endParaRPr lang="en-US" sz="6600" b="1" dirty="0">
                        <a:solidFill>
                          <a:srgbClr val="44546A"/>
                        </a:solidFill>
                        <a:effectLst/>
                        <a:latin typeface="Calibri Light" panose="020F03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1000"/>
                        </a:spcAft>
                      </a:pPr>
                      <a:r>
                        <a:rPr lang="ar-SY" sz="3200" b="1" dirty="0">
                          <a:solidFill>
                            <a:srgbClr val="44546A"/>
                          </a:solidFill>
                          <a:effectLst/>
                          <a:latin typeface="Calibri Light" panose="020F0302020204030204" pitchFamily="34" charset="0"/>
                          <a:ea typeface="SimSun" panose="02010600030101010101" pitchFamily="2" charset="-122"/>
                          <a:cs typeface="Sakkal Majalla" panose="02000000000000000000" pitchFamily="2" charset="-78"/>
                        </a:rPr>
                        <a:t>رقم </a:t>
                      </a:r>
                      <a:r>
                        <a:rPr lang="ar-SY" sz="3200" b="1" dirty="0" smtClean="0">
                          <a:solidFill>
                            <a:srgbClr val="44546A"/>
                          </a:solidFill>
                          <a:effectLst/>
                          <a:latin typeface="Calibri Light" panose="020F0302020204030204" pitchFamily="34" charset="0"/>
                          <a:ea typeface="SimSun" panose="02010600030101010101" pitchFamily="2" charset="-122"/>
                          <a:cs typeface="Sakkal Majalla" panose="02000000000000000000" pitchFamily="2" charset="-78"/>
                        </a:rPr>
                        <a:t>الشريحة</a:t>
                      </a:r>
                      <a:endParaRPr lang="en-US" sz="6600" b="1" dirty="0">
                        <a:solidFill>
                          <a:srgbClr val="44546A"/>
                        </a:solidFill>
                        <a:effectLst/>
                        <a:latin typeface="Calibri Light" panose="020F03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91538184"/>
                  </a:ext>
                </a:extLst>
              </a:tr>
              <a:tr h="899749">
                <a:tc>
                  <a:txBody>
                    <a:bodyPr/>
                    <a:lstStyle/>
                    <a:p>
                      <a:pPr algn="ctr" rtl="1">
                        <a:spcAft>
                          <a:spcPts val="1000"/>
                        </a:spcAft>
                      </a:pPr>
                      <a:r>
                        <a:rPr lang="ar-SY" sz="2800" b="1" dirty="0" smtClean="0">
                          <a:solidFill>
                            <a:srgbClr val="44546A"/>
                          </a:solidFill>
                          <a:effectLst/>
                          <a:latin typeface="Calibri Light" panose="020F0302020204030204" pitchFamily="34" charset="0"/>
                          <a:ea typeface="SimSun" panose="02010600030101010101" pitchFamily="2" charset="-122"/>
                          <a:cs typeface="Sakkal Majalla" panose="02000000000000000000" pitchFamily="2" charset="-78"/>
                        </a:rPr>
                        <a:t>مثبطات</a:t>
                      </a:r>
                      <a:r>
                        <a:rPr lang="ar-SY" sz="2800" b="1" baseline="0" dirty="0" smtClean="0">
                          <a:solidFill>
                            <a:srgbClr val="44546A"/>
                          </a:solidFill>
                          <a:effectLst/>
                          <a:latin typeface="Calibri Light" panose="020F0302020204030204" pitchFamily="34" charset="0"/>
                          <a:ea typeface="SimSun" panose="02010600030101010101" pitchFamily="2" charset="-122"/>
                          <a:cs typeface="Sakkal Majalla" panose="02000000000000000000" pitchFamily="2" charset="-78"/>
                        </a:rPr>
                        <a:t> اصطناع البروتين الجرثومي</a:t>
                      </a:r>
                      <a:endParaRPr lang="en-US" sz="4000" b="1" dirty="0">
                        <a:solidFill>
                          <a:srgbClr val="44546A"/>
                        </a:solidFill>
                        <a:effectLst/>
                        <a:latin typeface="Calibri Light" panose="020F03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1000"/>
                        </a:spcAft>
                      </a:pPr>
                      <a:r>
                        <a:rPr lang="ar-SY" sz="2600" b="1" dirty="0">
                          <a:solidFill>
                            <a:srgbClr val="44546A"/>
                          </a:solidFill>
                          <a:effectLst/>
                          <a:latin typeface="Calibri Light" panose="020F0302020204030204" pitchFamily="34" charset="0"/>
                          <a:ea typeface="SimSun" panose="02010600030101010101" pitchFamily="2" charset="-122"/>
                          <a:cs typeface="Sakkal Majalla" panose="02000000000000000000" pitchFamily="2" charset="-78"/>
                        </a:rPr>
                        <a:t> </a:t>
                      </a:r>
                      <a:r>
                        <a:rPr lang="en-US" sz="2600" b="1" dirty="0" smtClean="0">
                          <a:solidFill>
                            <a:srgbClr val="44546A"/>
                          </a:solidFill>
                          <a:effectLst/>
                          <a:latin typeface="Calibri Light" panose="020F0302020204030204" pitchFamily="34" charset="0"/>
                          <a:ea typeface="SimSun" panose="02010600030101010101" pitchFamily="2" charset="-122"/>
                          <a:cs typeface="Sakkal Majalla" panose="02000000000000000000" pitchFamily="2" charset="-78"/>
                        </a:rPr>
                        <a:t>4</a:t>
                      </a:r>
                      <a:endParaRPr lang="en-US" sz="3600" b="1" dirty="0">
                        <a:solidFill>
                          <a:srgbClr val="44546A"/>
                        </a:solidFill>
                        <a:effectLst/>
                        <a:latin typeface="Calibri Light" panose="020F03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80718906"/>
                  </a:ext>
                </a:extLst>
              </a:tr>
              <a:tr h="899749">
                <a:tc>
                  <a:txBody>
                    <a:bodyPr/>
                    <a:lstStyle/>
                    <a:p>
                      <a:pPr algn="ctr" rtl="1">
                        <a:spcAft>
                          <a:spcPts val="1000"/>
                        </a:spcAft>
                      </a:pPr>
                      <a:r>
                        <a:rPr lang="ar-SY" sz="2800" b="1" dirty="0" smtClean="0">
                          <a:solidFill>
                            <a:srgbClr val="44546A"/>
                          </a:solidFill>
                          <a:effectLst/>
                          <a:latin typeface="Calibri Light" panose="020F0302020204030204" pitchFamily="34" charset="0"/>
                          <a:ea typeface="SimSun" panose="02010600030101010101" pitchFamily="2" charset="-122"/>
                          <a:cs typeface="Sakkal Majalla" panose="02000000000000000000" pitchFamily="2" charset="-78"/>
                        </a:rPr>
                        <a:t>مثبطات اصطناع الحمض النووي ومضادات الاستقلاب ومطهرات السبيل البولي </a:t>
                      </a:r>
                      <a:endParaRPr lang="en-US" sz="4000" b="1" dirty="0">
                        <a:solidFill>
                          <a:srgbClr val="44546A"/>
                        </a:solidFill>
                        <a:effectLst/>
                        <a:latin typeface="Calibri Light" panose="020F03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1000"/>
                        </a:spcAft>
                      </a:pPr>
                      <a:r>
                        <a:rPr lang="en-US" sz="2600" b="1" dirty="0" smtClean="0">
                          <a:solidFill>
                            <a:srgbClr val="44546A"/>
                          </a:solidFill>
                          <a:effectLst/>
                          <a:latin typeface="Calibri Light" panose="020F0302020204030204" pitchFamily="34" charset="0"/>
                          <a:ea typeface="SimSun" panose="02010600030101010101" pitchFamily="2" charset="-122"/>
                          <a:cs typeface="Sakkal Majalla" panose="02000000000000000000" pitchFamily="2" charset="-78"/>
                        </a:rPr>
                        <a:t>38</a:t>
                      </a:r>
                      <a:endParaRPr lang="en-US" sz="3600" b="1" dirty="0">
                        <a:solidFill>
                          <a:srgbClr val="44546A"/>
                        </a:solidFill>
                        <a:effectLst/>
                        <a:latin typeface="Calibri Light" panose="020F03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48100486"/>
                  </a:ext>
                </a:extLst>
              </a:tr>
              <a:tr h="899749">
                <a:tc>
                  <a:txBody>
                    <a:bodyPr/>
                    <a:lstStyle/>
                    <a:p>
                      <a:pPr algn="ctr" rtl="1">
                        <a:spcAft>
                          <a:spcPts val="1000"/>
                        </a:spcAft>
                      </a:pPr>
                      <a:r>
                        <a:rPr lang="ar-SY" sz="2800" b="1" dirty="0" smtClean="0">
                          <a:solidFill>
                            <a:srgbClr val="44546A"/>
                          </a:solidFill>
                          <a:effectLst/>
                          <a:latin typeface="Calibri Light" panose="020F0302020204030204" pitchFamily="34" charset="0"/>
                          <a:ea typeface="SimSun" panose="02010600030101010101" pitchFamily="2" charset="-122"/>
                          <a:cs typeface="Sakkal Majalla" panose="02000000000000000000" pitchFamily="2" charset="-78"/>
                        </a:rPr>
                        <a:t>الأدوية</a:t>
                      </a:r>
                      <a:r>
                        <a:rPr lang="ar-SY" sz="2800" b="1" baseline="0" dirty="0" smtClean="0">
                          <a:solidFill>
                            <a:srgbClr val="44546A"/>
                          </a:solidFill>
                          <a:effectLst/>
                          <a:latin typeface="Calibri Light" panose="020F0302020204030204" pitchFamily="34" charset="0"/>
                          <a:ea typeface="SimSun" panose="02010600030101010101" pitchFamily="2" charset="-122"/>
                          <a:cs typeface="Sakkal Majalla" panose="02000000000000000000" pitchFamily="2" charset="-78"/>
                        </a:rPr>
                        <a:t> المضادة للمتفطرات</a:t>
                      </a:r>
                      <a:r>
                        <a:rPr lang="ar-SY" sz="2800" b="1" dirty="0">
                          <a:solidFill>
                            <a:srgbClr val="44546A"/>
                          </a:solidFill>
                          <a:effectLst/>
                          <a:latin typeface="Calibri Light" panose="020F0302020204030204" pitchFamily="34" charset="0"/>
                          <a:ea typeface="SimSun" panose="02010600030101010101" pitchFamily="2" charset="-122"/>
                          <a:cs typeface="Sakkal Majalla" panose="02000000000000000000" pitchFamily="2" charset="-78"/>
                        </a:rPr>
                        <a:t> </a:t>
                      </a:r>
                      <a:endParaRPr lang="en-US" sz="4000" b="1" dirty="0">
                        <a:solidFill>
                          <a:srgbClr val="44546A"/>
                        </a:solidFill>
                        <a:effectLst/>
                        <a:latin typeface="Calibri Light" panose="020F03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1000"/>
                        </a:spcAft>
                      </a:pPr>
                      <a:r>
                        <a:rPr lang="en-US" sz="2600" b="1" dirty="0" smtClean="0">
                          <a:solidFill>
                            <a:srgbClr val="44546A"/>
                          </a:solidFill>
                          <a:effectLst/>
                          <a:latin typeface="Calibri Light" panose="020F0302020204030204" pitchFamily="34" charset="0"/>
                          <a:ea typeface="SimSun" panose="02010600030101010101" pitchFamily="2" charset="-122"/>
                          <a:cs typeface="Sakkal Majalla" panose="02000000000000000000" pitchFamily="2" charset="-78"/>
                        </a:rPr>
                        <a:t>58</a:t>
                      </a:r>
                      <a:endParaRPr lang="en-US" sz="3600" b="1" dirty="0">
                        <a:solidFill>
                          <a:srgbClr val="44546A"/>
                        </a:solidFill>
                        <a:effectLst/>
                        <a:latin typeface="Calibri Light" panose="020F03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64237660"/>
                  </a:ext>
                </a:extLst>
              </a:tr>
            </a:tbl>
          </a:graphicData>
        </a:graphic>
      </p:graphicFrame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4294601" y="192646"/>
            <a:ext cx="3602798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SY" altLang="en-US" sz="3200" b="1" i="0" u="none" strike="noStrike" cap="none" normalizeH="0" baseline="0" dirty="0" smtClean="0">
                <a:ln>
                  <a:noFill/>
                </a:ln>
                <a:solidFill>
                  <a:srgbClr val="44546A"/>
                </a:solidFill>
                <a:effectLst/>
                <a:latin typeface="Sakkal Majalla" panose="02000000000000000000" pitchFamily="2" charset="-78"/>
                <a:ea typeface="SimSun" panose="02010600030101010101" pitchFamily="2" charset="-122"/>
                <a:cs typeface="Sakkal Majalla" panose="02000000000000000000" pitchFamily="2" charset="-78"/>
              </a:rPr>
              <a:t>جدول المحتويات</a:t>
            </a:r>
            <a:endParaRPr kumimoji="0" lang="en-US" alt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2F5496"/>
                </a:solidFill>
                <a:effectLst/>
                <a:latin typeface="Sakkal Majalla" panose="02000000000000000000" pitchFamily="2" charset="-78"/>
                <a:ea typeface="SimSun" panose="02010600030101010101" pitchFamily="2" charset="-122"/>
                <a:cs typeface="Sakkal Majalla" panose="02000000000000000000" pitchFamily="2" charset="-78"/>
              </a:rPr>
              <a:t>Contents</a:t>
            </a:r>
            <a:endParaRPr kumimoji="0" lang="en-US" alt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8" name="مستطيل 7"/>
          <p:cNvSpPr/>
          <p:nvPr/>
        </p:nvSpPr>
        <p:spPr>
          <a:xfrm>
            <a:off x="277092" y="4721433"/>
            <a:ext cx="11679381" cy="1292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200"/>
              </a:spcBef>
            </a:pPr>
            <a:r>
              <a:rPr lang="ar-SY" sz="2800" b="1" kern="100" dirty="0">
                <a:solidFill>
                  <a:srgbClr val="2F5496"/>
                </a:solidFill>
                <a:latin typeface="Calibri Light" panose="020F0302020204030204" pitchFamily="34" charset="0"/>
                <a:ea typeface="SimSun" panose="02010600030101010101" pitchFamily="2" charset="-122"/>
                <a:cs typeface="Sakkal Majalla" panose="02000000000000000000" pitchFamily="2" charset="-78"/>
              </a:rPr>
              <a:t>الغاية من الجلسة:</a:t>
            </a:r>
            <a:endParaRPr lang="en-US" sz="2800" b="1" kern="100" dirty="0">
              <a:solidFill>
                <a:srgbClr val="2F5496"/>
              </a:solidFill>
              <a:latin typeface="Calibri Light" panose="020F0302020204030204" pitchFamily="34" charset="0"/>
              <a:ea typeface="SimSun" panose="02010600030101010101" pitchFamily="2" charset="-122"/>
              <a:cs typeface="GE Dinar Two"/>
            </a:endParaRPr>
          </a:p>
          <a:p>
            <a:pPr algn="just"/>
            <a:r>
              <a:rPr lang="ar-SY" sz="2400" dirty="0" smtClean="0">
                <a:cs typeface="Sakkal Majalla" panose="02000000000000000000" pitchFamily="2" charset="-78"/>
              </a:rPr>
              <a:t>تعريف الطالب بأهم الأسماء التجارية للصادات الحيوية، وتذكيره بالاستطبابات ومضادات الاستطباب والتداخلات الدوائية لهذه الأدوية ليصبح قادراً على التعامل معها عندما ترد في الوصفات الطبية </a:t>
            </a:r>
          </a:p>
        </p:txBody>
      </p:sp>
    </p:spTree>
    <p:extLst>
      <p:ext uri="{BB962C8B-B14F-4D97-AF65-F5344CB8AC3E}">
        <p14:creationId xmlns:p14="http://schemas.microsoft.com/office/powerpoint/2010/main" val="1186262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صورة 9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939319"/>
            <a:ext cx="4475018" cy="4294910"/>
          </a:xfrm>
          <a:prstGeom prst="rect">
            <a:avLst/>
          </a:prstGeom>
        </p:spPr>
      </p:pic>
      <p:cxnSp>
        <p:nvCxnSpPr>
          <p:cNvPr id="11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3" name="مستطيل 12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3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4" name="جدول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3253352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20 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63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5" name="مستطيل 4"/>
          <p:cNvSpPr/>
          <p:nvPr/>
        </p:nvSpPr>
        <p:spPr>
          <a:xfrm>
            <a:off x="2542242" y="318650"/>
            <a:ext cx="7318385" cy="105295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الماكروليدات</a:t>
            </a:r>
            <a:r>
              <a:rPr lang="en-US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Macrolides </a:t>
            </a:r>
          </a:p>
        </p:txBody>
      </p:sp>
      <p:sp>
        <p:nvSpPr>
          <p:cNvPr id="6" name="مستطيل 5"/>
          <p:cNvSpPr/>
          <p:nvPr/>
        </p:nvSpPr>
        <p:spPr>
          <a:xfrm>
            <a:off x="7941765" y="1842648"/>
            <a:ext cx="3200414" cy="182922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Erythromycin</a:t>
            </a:r>
          </a:p>
        </p:txBody>
      </p:sp>
      <p:sp>
        <p:nvSpPr>
          <p:cNvPr id="7" name="مستطيل 6"/>
          <p:cNvSpPr/>
          <p:nvPr/>
        </p:nvSpPr>
        <p:spPr>
          <a:xfrm>
            <a:off x="7941765" y="4239891"/>
            <a:ext cx="3200414" cy="182922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Spiramycin</a:t>
            </a:r>
          </a:p>
        </p:txBody>
      </p:sp>
      <p:sp>
        <p:nvSpPr>
          <p:cNvPr id="8" name="مستطيل 7"/>
          <p:cNvSpPr/>
          <p:nvPr/>
        </p:nvSpPr>
        <p:spPr>
          <a:xfrm>
            <a:off x="1383163" y="1842648"/>
            <a:ext cx="3200414" cy="182922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Azithromycin</a:t>
            </a:r>
          </a:p>
        </p:txBody>
      </p:sp>
      <p:sp>
        <p:nvSpPr>
          <p:cNvPr id="9" name="مستطيل 8"/>
          <p:cNvSpPr/>
          <p:nvPr/>
        </p:nvSpPr>
        <p:spPr>
          <a:xfrm>
            <a:off x="1383163" y="4239891"/>
            <a:ext cx="3200414" cy="182922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Clarithromycin</a:t>
            </a:r>
            <a:endParaRPr lang="en-US" sz="32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703936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صورة 8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939319"/>
            <a:ext cx="4475018" cy="4294910"/>
          </a:xfrm>
          <a:prstGeom prst="rect">
            <a:avLst/>
          </a:prstGeom>
        </p:spPr>
      </p:pic>
      <p:cxnSp>
        <p:nvCxnSpPr>
          <p:cNvPr id="11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3" name="مستطيل 12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3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4" name="جدول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4895716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2 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63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5" name="مستطيل 4"/>
          <p:cNvSpPr/>
          <p:nvPr/>
        </p:nvSpPr>
        <p:spPr>
          <a:xfrm>
            <a:off x="2325971" y="1141454"/>
            <a:ext cx="789390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Erythromycin</a:t>
            </a:r>
            <a:endParaRPr lang="en-US" sz="36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مضغوطات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250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ملغ</a:t>
            </a:r>
          </a:p>
          <a:p>
            <a:pPr algn="ctr"/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معلق جاف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200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ملغ/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5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مل</a:t>
            </a:r>
            <a:endParaRPr lang="en-US" sz="3600" b="1" dirty="0" smtClean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2613732" y="135800"/>
            <a:ext cx="7318385" cy="86636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الماكروليدات</a:t>
            </a:r>
            <a:r>
              <a:rPr lang="en-US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Macrolides </a:t>
            </a: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63" t="15152" r="14445" b="15555"/>
          <a:stretch/>
        </p:blipFill>
        <p:spPr>
          <a:xfrm>
            <a:off x="1765431" y="2123900"/>
            <a:ext cx="2210250" cy="3867938"/>
          </a:xfrm>
          <a:prstGeom prst="rect">
            <a:avLst/>
          </a:prstGeom>
        </p:spPr>
      </p:pic>
      <p:pic>
        <p:nvPicPr>
          <p:cNvPr id="10" name="صورة 9"/>
          <p:cNvPicPr>
            <a:picLocks noChangeAspect="1"/>
          </p:cNvPicPr>
          <p:nvPr/>
        </p:nvPicPr>
        <p:blipFill rotWithShape="1">
          <a:blip r:embed="rId6"/>
          <a:srcRect r="59421"/>
          <a:stretch/>
        </p:blipFill>
        <p:spPr>
          <a:xfrm>
            <a:off x="4190969" y="2945432"/>
            <a:ext cx="1074238" cy="3046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629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939319"/>
            <a:ext cx="4475018" cy="4294910"/>
          </a:xfrm>
          <a:prstGeom prst="rect">
            <a:avLst/>
          </a:prstGeom>
        </p:spPr>
      </p:pic>
      <p:cxnSp>
        <p:nvCxnSpPr>
          <p:cNvPr id="13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4" name="مستطيل 13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3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5" name="جدول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5360925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21 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63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5" name="مستطيل 4"/>
          <p:cNvSpPr/>
          <p:nvPr/>
        </p:nvSpPr>
        <p:spPr>
          <a:xfrm>
            <a:off x="2325971" y="1570947"/>
            <a:ext cx="789390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Erythromycin</a:t>
            </a:r>
            <a:endParaRPr lang="en-US" sz="36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محلول موضعي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2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-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4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%</a:t>
            </a:r>
          </a:p>
          <a:p>
            <a:pPr algn="ctr"/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جل موضعي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2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%</a:t>
            </a:r>
            <a:endParaRPr lang="en-US" sz="3600" b="1" dirty="0" smtClean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2613732" y="232785"/>
            <a:ext cx="7318385" cy="92634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الماكروليدات</a:t>
            </a:r>
            <a:r>
              <a:rPr lang="en-US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Macrolides </a:t>
            </a: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61" t="41414" r="13726" b="32525"/>
          <a:stretch/>
        </p:blipFill>
        <p:spPr>
          <a:xfrm>
            <a:off x="1280012" y="2120769"/>
            <a:ext cx="2446121" cy="3827013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8" t="33052" r="3212" b="31185"/>
          <a:stretch/>
        </p:blipFill>
        <p:spPr>
          <a:xfrm>
            <a:off x="4079731" y="4170025"/>
            <a:ext cx="4775165" cy="1666334"/>
          </a:xfrm>
          <a:prstGeom prst="rect">
            <a:avLst/>
          </a:prstGeom>
        </p:spPr>
      </p:pic>
      <p:pic>
        <p:nvPicPr>
          <p:cNvPr id="10" name="صورة 9"/>
          <p:cNvPicPr>
            <a:picLocks noChangeAspect="1"/>
          </p:cNvPicPr>
          <p:nvPr/>
        </p:nvPicPr>
        <p:blipFill rotWithShape="1">
          <a:blip r:embed="rId7"/>
          <a:srcRect l="40949" t="21685" r="51278" b="46127"/>
          <a:stretch/>
        </p:blipFill>
        <p:spPr>
          <a:xfrm>
            <a:off x="9208495" y="1657969"/>
            <a:ext cx="1842656" cy="4289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86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939319"/>
            <a:ext cx="4475018" cy="4294910"/>
          </a:xfrm>
          <a:prstGeom prst="rect">
            <a:avLst/>
          </a:prstGeom>
        </p:spPr>
      </p:pic>
      <p:cxnSp>
        <p:nvCxnSpPr>
          <p:cNvPr id="13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4" name="مستطيل 13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3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5" name="جدول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8728391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23 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63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5" name="مستطيل 4"/>
          <p:cNvSpPr/>
          <p:nvPr/>
        </p:nvSpPr>
        <p:spPr>
          <a:xfrm>
            <a:off x="2325971" y="1183013"/>
            <a:ext cx="789390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Azithromycin</a:t>
            </a:r>
            <a:endParaRPr lang="en-US" sz="36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مضغوطات</a:t>
            </a:r>
            <a:r>
              <a:rPr lang="ar-SY" sz="3600" b="1" dirty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وكبسولات: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250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-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500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-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600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ملغ</a:t>
            </a:r>
          </a:p>
          <a:p>
            <a:pPr algn="ctr"/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معلق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200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ملغ/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5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مل </a:t>
            </a:r>
            <a:endParaRPr lang="en-US" sz="3600" b="1" dirty="0" smtClean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2613732" y="177367"/>
            <a:ext cx="7318385" cy="76362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الماكروليدات</a:t>
            </a:r>
            <a:r>
              <a:rPr lang="en-US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Macrolides </a:t>
            </a: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99" t="9308" r="31964" b="10835"/>
          <a:stretch/>
        </p:blipFill>
        <p:spPr>
          <a:xfrm>
            <a:off x="491836" y="48807"/>
            <a:ext cx="1891599" cy="304523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70" t="24748" r="34657" b="23896"/>
          <a:stretch/>
        </p:blipFill>
        <p:spPr>
          <a:xfrm>
            <a:off x="5282045" y="2967527"/>
            <a:ext cx="1981200" cy="3338946"/>
          </a:xfrm>
          <a:prstGeom prst="rect">
            <a:avLst/>
          </a:prstGeom>
        </p:spPr>
      </p:pic>
      <p:pic>
        <p:nvPicPr>
          <p:cNvPr id="9" name="صورة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06" t="22223" r="2776" b="23838"/>
          <a:stretch/>
        </p:blipFill>
        <p:spPr>
          <a:xfrm>
            <a:off x="8326580" y="2689146"/>
            <a:ext cx="3131128" cy="3395828"/>
          </a:xfrm>
          <a:prstGeom prst="rect">
            <a:avLst/>
          </a:prstGeom>
        </p:spPr>
      </p:pic>
      <p:pic>
        <p:nvPicPr>
          <p:cNvPr id="8" name="صورة 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0" t="45252" r="7279" b="21212"/>
          <a:stretch/>
        </p:blipFill>
        <p:spPr>
          <a:xfrm>
            <a:off x="34637" y="3202344"/>
            <a:ext cx="4184073" cy="2950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367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صورة 13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939319"/>
            <a:ext cx="4475018" cy="4294910"/>
          </a:xfrm>
          <a:prstGeom prst="rect">
            <a:avLst/>
          </a:prstGeom>
        </p:spPr>
      </p:pic>
      <p:cxnSp>
        <p:nvCxnSpPr>
          <p:cNvPr id="15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6" name="مستطيل 15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3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7" name="جدول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5005394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24 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63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5" name="مستطيل 4"/>
          <p:cNvSpPr/>
          <p:nvPr/>
        </p:nvSpPr>
        <p:spPr>
          <a:xfrm>
            <a:off x="2325971" y="1141450"/>
            <a:ext cx="789390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Azithromycin</a:t>
            </a:r>
            <a:endParaRPr lang="en-US" sz="36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مضغوطات</a:t>
            </a:r>
            <a:r>
              <a:rPr lang="ar-SY" sz="3600" b="1" dirty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وكبسولات: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250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-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500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-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600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ملغ</a:t>
            </a:r>
          </a:p>
          <a:p>
            <a:pPr algn="ctr"/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معلق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200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ملغ/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5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مل </a:t>
            </a:r>
            <a:endParaRPr lang="en-US" sz="3600" b="1" dirty="0" smtClean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2613732" y="177367"/>
            <a:ext cx="7318385" cy="76362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الماكروليدات</a:t>
            </a:r>
            <a:r>
              <a:rPr lang="en-US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Macrolides </a:t>
            </a:r>
          </a:p>
        </p:txBody>
      </p:sp>
      <p:pic>
        <p:nvPicPr>
          <p:cNvPr id="10" name="صورة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70" t="20849" r="14661" b="26840"/>
          <a:stretch/>
        </p:blipFill>
        <p:spPr>
          <a:xfrm>
            <a:off x="316262" y="3464436"/>
            <a:ext cx="3853157" cy="2286687"/>
          </a:xfrm>
          <a:prstGeom prst="rect">
            <a:avLst/>
          </a:prstGeom>
        </p:spPr>
      </p:pic>
      <p:pic>
        <p:nvPicPr>
          <p:cNvPr id="11" name="صورة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77" t="10707" r="15190" b="13132"/>
          <a:stretch/>
        </p:blipFill>
        <p:spPr>
          <a:xfrm>
            <a:off x="7774761" y="3149684"/>
            <a:ext cx="4168628" cy="2737932"/>
          </a:xfrm>
          <a:prstGeom prst="rect">
            <a:avLst/>
          </a:prstGeom>
        </p:spPr>
      </p:pic>
      <p:pic>
        <p:nvPicPr>
          <p:cNvPr id="13" name="صورة 1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72" t="50101" r="18395" b="22424"/>
          <a:stretch/>
        </p:blipFill>
        <p:spPr>
          <a:xfrm>
            <a:off x="4578923" y="3628487"/>
            <a:ext cx="2867891" cy="2254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679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939319"/>
            <a:ext cx="4475018" cy="4294910"/>
          </a:xfrm>
          <a:prstGeom prst="rect">
            <a:avLst/>
          </a:prstGeom>
        </p:spPr>
      </p:pic>
      <p:cxnSp>
        <p:nvCxnSpPr>
          <p:cNvPr id="13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6" name="مستطيل 15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3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7" name="جدول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0369713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25 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63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5" name="مستطيل 4"/>
          <p:cNvSpPr/>
          <p:nvPr/>
        </p:nvSpPr>
        <p:spPr>
          <a:xfrm>
            <a:off x="2325971" y="1432400"/>
            <a:ext cx="789390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Clarithromycin</a:t>
            </a:r>
            <a:endParaRPr lang="en-US" sz="36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مضغوطات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250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-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500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ملغ</a:t>
            </a:r>
          </a:p>
          <a:p>
            <a:pPr algn="ctr"/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معلّق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125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-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250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ملغ/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5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مل</a:t>
            </a:r>
          </a:p>
        </p:txBody>
      </p:sp>
      <p:sp>
        <p:nvSpPr>
          <p:cNvPr id="6" name="مستطيل 5"/>
          <p:cNvSpPr/>
          <p:nvPr/>
        </p:nvSpPr>
        <p:spPr>
          <a:xfrm>
            <a:off x="2613732" y="163510"/>
            <a:ext cx="7318385" cy="92634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الماكروليدات</a:t>
            </a:r>
            <a:r>
              <a:rPr lang="en-US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Macrolides </a:t>
            </a:r>
          </a:p>
        </p:txBody>
      </p:sp>
      <p:pic>
        <p:nvPicPr>
          <p:cNvPr id="14" name="صورة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4" t="16162" r="2827" b="20404"/>
          <a:stretch/>
        </p:blipFill>
        <p:spPr>
          <a:xfrm>
            <a:off x="608006" y="1745671"/>
            <a:ext cx="3435928" cy="4350327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10" t="8081" r="25219" b="22424"/>
          <a:stretch/>
        </p:blipFill>
        <p:spPr>
          <a:xfrm>
            <a:off x="10272702" y="2202868"/>
            <a:ext cx="1427985" cy="3837709"/>
          </a:xfrm>
          <a:prstGeom prst="rect">
            <a:avLst/>
          </a:prstGeom>
        </p:spPr>
      </p:pic>
      <p:pic>
        <p:nvPicPr>
          <p:cNvPr id="8" name="صورة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60" t="34752" r="23661" b="33011"/>
          <a:stretch/>
        </p:blipFill>
        <p:spPr>
          <a:xfrm>
            <a:off x="7335538" y="4157335"/>
            <a:ext cx="2937163" cy="1883242"/>
          </a:xfrm>
          <a:prstGeom prst="rect">
            <a:avLst/>
          </a:prstGeom>
        </p:spPr>
      </p:pic>
      <p:pic>
        <p:nvPicPr>
          <p:cNvPr id="15" name="صورة 1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71" t="32525" r="48746" b="47442"/>
          <a:stretch/>
        </p:blipFill>
        <p:spPr>
          <a:xfrm>
            <a:off x="4221449" y="3402899"/>
            <a:ext cx="2970062" cy="2665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262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صورة 8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939319"/>
            <a:ext cx="4475018" cy="4294910"/>
          </a:xfrm>
          <a:prstGeom prst="rect">
            <a:avLst/>
          </a:prstGeom>
        </p:spPr>
      </p:pic>
      <p:cxnSp>
        <p:nvCxnSpPr>
          <p:cNvPr id="10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1" name="مستطيل 10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3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4" name="جدول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979187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26 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63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5" name="مستطيل 4"/>
          <p:cNvSpPr/>
          <p:nvPr/>
        </p:nvSpPr>
        <p:spPr>
          <a:xfrm>
            <a:off x="2325971" y="1570947"/>
            <a:ext cx="789390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Clarithromycin</a:t>
            </a:r>
            <a:endParaRPr lang="en-US" sz="36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مضغوطات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250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-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500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ملغ</a:t>
            </a:r>
          </a:p>
          <a:p>
            <a:pPr algn="ctr"/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معلّق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125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-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250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ملغ/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5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مل</a:t>
            </a:r>
          </a:p>
        </p:txBody>
      </p:sp>
      <p:sp>
        <p:nvSpPr>
          <p:cNvPr id="6" name="مستطيل 5"/>
          <p:cNvSpPr/>
          <p:nvPr/>
        </p:nvSpPr>
        <p:spPr>
          <a:xfrm>
            <a:off x="2613732" y="232785"/>
            <a:ext cx="7318385" cy="92634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الماكروليدات</a:t>
            </a:r>
            <a:r>
              <a:rPr lang="en-US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Macrolides </a:t>
            </a: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80" t="21539" r="9961" b="25243"/>
          <a:stretch/>
        </p:blipFill>
        <p:spPr>
          <a:xfrm>
            <a:off x="959163" y="3479744"/>
            <a:ext cx="4494735" cy="2424546"/>
          </a:xfrm>
          <a:prstGeom prst="rect">
            <a:avLst/>
          </a:prstGeom>
        </p:spPr>
      </p:pic>
      <p:pic>
        <p:nvPicPr>
          <p:cNvPr id="13" name="صورة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12" t="5608" r="19886" b="23418"/>
          <a:stretch/>
        </p:blipFill>
        <p:spPr>
          <a:xfrm>
            <a:off x="7481455" y="3481466"/>
            <a:ext cx="4011426" cy="2505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795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صورة 12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939319"/>
            <a:ext cx="4475018" cy="4294910"/>
          </a:xfrm>
          <a:prstGeom prst="rect">
            <a:avLst/>
          </a:prstGeom>
        </p:spPr>
      </p:pic>
      <p:cxnSp>
        <p:nvCxnSpPr>
          <p:cNvPr id="14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5" name="مستطيل 14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3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6" name="جدول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207257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27 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63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5" name="مستطيل 4"/>
          <p:cNvSpPr/>
          <p:nvPr/>
        </p:nvSpPr>
        <p:spPr>
          <a:xfrm>
            <a:off x="2325971" y="1570947"/>
            <a:ext cx="78939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Spiramycin</a:t>
            </a:r>
            <a:endParaRPr lang="en-US" sz="36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مضغوطات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1.5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-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3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مليون وحدة دولية</a:t>
            </a:r>
            <a:endParaRPr lang="en-US" sz="3600" b="1" dirty="0" smtClean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2613732" y="232785"/>
            <a:ext cx="7318385" cy="92634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الماكروليدات</a:t>
            </a:r>
            <a:r>
              <a:rPr lang="en-US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Macrolides </a:t>
            </a: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92" t="29405" r="15380" b="29782"/>
          <a:stretch/>
        </p:blipFill>
        <p:spPr>
          <a:xfrm>
            <a:off x="1260764" y="3113594"/>
            <a:ext cx="4434202" cy="2576944"/>
          </a:xfrm>
          <a:prstGeom prst="rect">
            <a:avLst/>
          </a:prstGeom>
        </p:spPr>
      </p:pic>
      <p:pic>
        <p:nvPicPr>
          <p:cNvPr id="10" name="صورة 9"/>
          <p:cNvPicPr>
            <a:picLocks noChangeAspect="1"/>
          </p:cNvPicPr>
          <p:nvPr/>
        </p:nvPicPr>
        <p:blipFill rotWithShape="1">
          <a:blip r:embed="rId6"/>
          <a:srcRect t="37781"/>
          <a:stretch/>
        </p:blipFill>
        <p:spPr>
          <a:xfrm>
            <a:off x="6095999" y="3424003"/>
            <a:ext cx="5767693" cy="1982515"/>
          </a:xfrm>
          <a:prstGeom prst="rect">
            <a:avLst/>
          </a:prstGeom>
        </p:spPr>
      </p:pic>
      <p:sp>
        <p:nvSpPr>
          <p:cNvPr id="11" name="مستطيل 10"/>
          <p:cNvSpPr/>
          <p:nvPr/>
        </p:nvSpPr>
        <p:spPr>
          <a:xfrm>
            <a:off x="6095998" y="3404542"/>
            <a:ext cx="3158837" cy="6409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1409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صورة 9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939319"/>
            <a:ext cx="4475018" cy="4294910"/>
          </a:xfrm>
          <a:prstGeom prst="rect">
            <a:avLst/>
          </a:prstGeom>
        </p:spPr>
      </p:pic>
      <p:cxnSp>
        <p:nvCxnSpPr>
          <p:cNvPr id="11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4" name="مستطيل 13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3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5" name="جدول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3697960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28 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63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6" name="مستطيل 5"/>
          <p:cNvSpPr/>
          <p:nvPr/>
        </p:nvSpPr>
        <p:spPr>
          <a:xfrm>
            <a:off x="2613732" y="177367"/>
            <a:ext cx="7318385" cy="65390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الماكروليدات</a:t>
            </a:r>
            <a:r>
              <a:rPr lang="en-US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Macrolides </a:t>
            </a:r>
          </a:p>
        </p:txBody>
      </p:sp>
      <p:sp>
        <p:nvSpPr>
          <p:cNvPr id="13" name="مستطيل 12"/>
          <p:cNvSpPr/>
          <p:nvPr/>
        </p:nvSpPr>
        <p:spPr>
          <a:xfrm>
            <a:off x="1895775" y="920853"/>
            <a:ext cx="8754298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Spiramycin</a:t>
            </a:r>
          </a:p>
          <a:p>
            <a:pPr algn="ctr" rtl="0"/>
            <a:endParaRPr lang="en-US" sz="700" b="1" dirty="0" smtClean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 rtl="0"/>
            <a:r>
              <a:rPr lang="ar-SY" sz="2800" b="1" u="sng" dirty="0" smtClean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تركيبة فرعية:</a:t>
            </a:r>
          </a:p>
          <a:p>
            <a:pPr algn="ctr" rtl="0"/>
            <a:endParaRPr lang="en-US" sz="800" b="1" u="sng" dirty="0" smtClean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 rtl="0"/>
            <a:r>
              <a:rPr lang="en-US" sz="3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Spiramycin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750,000 IU + Metronidazole 125 mg</a:t>
            </a:r>
          </a:p>
          <a:p>
            <a:pPr algn="ctr" rtl="0"/>
            <a:endParaRPr lang="en-US" sz="700" b="1" dirty="0" smtClean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مضغوطات</a:t>
            </a:r>
          </a:p>
        </p:txBody>
      </p:sp>
      <p:pic>
        <p:nvPicPr>
          <p:cNvPr id="7" name="صورة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12" t="30708" r="10121" b="10707"/>
          <a:stretch/>
        </p:blipFill>
        <p:spPr>
          <a:xfrm rot="10800000">
            <a:off x="332494" y="3583391"/>
            <a:ext cx="5278582" cy="2485048"/>
          </a:xfrm>
          <a:prstGeom prst="rect">
            <a:avLst/>
          </a:prstGeom>
        </p:spPr>
      </p:pic>
      <p:pic>
        <p:nvPicPr>
          <p:cNvPr id="9" name="صورة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86" t="6126" r="19773" b="24452"/>
          <a:stretch/>
        </p:blipFill>
        <p:spPr>
          <a:xfrm>
            <a:off x="7139981" y="3358243"/>
            <a:ext cx="4475020" cy="2713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170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صورة 8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939319"/>
            <a:ext cx="4475018" cy="4294910"/>
          </a:xfrm>
          <a:prstGeom prst="rect">
            <a:avLst/>
          </a:prstGeom>
        </p:spPr>
      </p:pic>
      <p:cxnSp>
        <p:nvCxnSpPr>
          <p:cNvPr id="10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1" name="مستطيل 10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3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4" name="جدول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9678242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29 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63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6" name="مستطيل 5"/>
          <p:cNvSpPr/>
          <p:nvPr/>
        </p:nvSpPr>
        <p:spPr>
          <a:xfrm>
            <a:off x="2613732" y="177367"/>
            <a:ext cx="7318385" cy="65390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الماكروليدات</a:t>
            </a:r>
            <a:r>
              <a:rPr lang="en-US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Macrolides </a:t>
            </a:r>
          </a:p>
        </p:txBody>
      </p:sp>
      <p:sp>
        <p:nvSpPr>
          <p:cNvPr id="13" name="مستطيل 12"/>
          <p:cNvSpPr/>
          <p:nvPr/>
        </p:nvSpPr>
        <p:spPr>
          <a:xfrm>
            <a:off x="1895775" y="920853"/>
            <a:ext cx="8754298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Spiramycin</a:t>
            </a:r>
          </a:p>
          <a:p>
            <a:pPr algn="ctr" rtl="0"/>
            <a:endParaRPr lang="en-US" sz="700" b="1" dirty="0" smtClean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 rtl="0"/>
            <a:r>
              <a:rPr lang="ar-SY" sz="2800" b="1" u="sng" dirty="0" smtClean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تركيبة فرعية:</a:t>
            </a:r>
          </a:p>
          <a:p>
            <a:pPr algn="ctr" rtl="0"/>
            <a:endParaRPr lang="en-US" sz="800" b="1" u="sng" dirty="0" smtClean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 rtl="0"/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Fort: </a:t>
            </a:r>
            <a:r>
              <a:rPr lang="en-US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Spiramycin</a:t>
            </a:r>
            <a:r>
              <a:rPr lang="en-US" sz="3600" b="1" dirty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1.5M </a:t>
            </a:r>
            <a:r>
              <a:rPr lang="en-US" sz="3600" b="1" dirty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IU + Metronidazole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250 mg</a:t>
            </a:r>
            <a:endParaRPr lang="ar-SY" sz="3600" b="1" dirty="0" smtClean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 rtl="0"/>
            <a:endParaRPr lang="en-US" sz="700" b="1" dirty="0" smtClean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مضغوطات</a:t>
            </a:r>
          </a:p>
        </p:txBody>
      </p:sp>
      <p:pic>
        <p:nvPicPr>
          <p:cNvPr id="8" name="صورة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38" t="11010" r="8081" b="16869"/>
          <a:stretch/>
        </p:blipFill>
        <p:spPr>
          <a:xfrm rot="16200000">
            <a:off x="8140512" y="2488685"/>
            <a:ext cx="2672520" cy="4500425"/>
          </a:xfrm>
          <a:prstGeom prst="rect">
            <a:avLst/>
          </a:prstGeom>
        </p:spPr>
      </p:pic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51" t="5859" r="8279" b="6868"/>
          <a:stretch/>
        </p:blipFill>
        <p:spPr>
          <a:xfrm>
            <a:off x="1021349" y="3160126"/>
            <a:ext cx="4160252" cy="2852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323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صورة 9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939319"/>
            <a:ext cx="4475018" cy="4294910"/>
          </a:xfrm>
          <a:prstGeom prst="rect">
            <a:avLst/>
          </a:prstGeom>
        </p:spPr>
      </p:pic>
      <p:cxnSp>
        <p:nvCxnSpPr>
          <p:cNvPr id="16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7" name="مستطيل 16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3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8" name="جدول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3333521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3 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63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11" name="مستطيل 10"/>
          <p:cNvSpPr/>
          <p:nvPr/>
        </p:nvSpPr>
        <p:spPr>
          <a:xfrm>
            <a:off x="2933192" y="152404"/>
            <a:ext cx="6317673" cy="108065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ar-SY" sz="3600" b="1" dirty="0" smtClean="0">
                <a:solidFill>
                  <a:prstClr val="black"/>
                </a:solidFill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الصادات الحيوية</a:t>
            </a:r>
            <a:endParaRPr lang="en-US" sz="3600" b="1" dirty="0">
              <a:solidFill>
                <a:prstClr val="black"/>
              </a:solidFill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sp>
        <p:nvSpPr>
          <p:cNvPr id="12" name="مستطيل 11"/>
          <p:cNvSpPr/>
          <p:nvPr/>
        </p:nvSpPr>
        <p:spPr>
          <a:xfrm>
            <a:off x="7910931" y="1634839"/>
            <a:ext cx="3435929" cy="1967752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28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مثبطات تركيب الجدار الخلوي</a:t>
            </a:r>
            <a:endParaRPr lang="en-US" sz="28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3" name="مستطيل 12"/>
          <p:cNvSpPr/>
          <p:nvPr/>
        </p:nvSpPr>
        <p:spPr>
          <a:xfrm>
            <a:off x="1076682" y="1634839"/>
            <a:ext cx="3435929" cy="1967752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28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مثبطات اصطناع البروتين الجرثومي</a:t>
            </a:r>
          </a:p>
        </p:txBody>
      </p:sp>
      <p:sp>
        <p:nvSpPr>
          <p:cNvPr id="14" name="مستطيل 13"/>
          <p:cNvSpPr/>
          <p:nvPr/>
        </p:nvSpPr>
        <p:spPr>
          <a:xfrm>
            <a:off x="7910930" y="4045520"/>
            <a:ext cx="3435929" cy="1967752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28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مثبطات اصطناع الحمض النووي ومضادات الاستقلاب ومطهرات السبيل البولي</a:t>
            </a:r>
            <a:endParaRPr lang="en-US" sz="28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5" name="مستطيل 14"/>
          <p:cNvSpPr/>
          <p:nvPr/>
        </p:nvSpPr>
        <p:spPr>
          <a:xfrm>
            <a:off x="1076682" y="4045520"/>
            <a:ext cx="3435929" cy="1967752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28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الأدوية المضادة للمتفطرات</a:t>
            </a:r>
            <a:endParaRPr lang="en-US" sz="28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884214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صورة 9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939319"/>
            <a:ext cx="4475018" cy="4294910"/>
          </a:xfrm>
          <a:prstGeom prst="rect">
            <a:avLst/>
          </a:prstGeom>
        </p:spPr>
      </p:pic>
      <p:cxnSp>
        <p:nvCxnSpPr>
          <p:cNvPr id="11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3" name="مستطيل 12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3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4" name="جدول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4330169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30 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63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5" name="مستطيل 4"/>
          <p:cNvSpPr/>
          <p:nvPr/>
        </p:nvSpPr>
        <p:spPr>
          <a:xfrm>
            <a:off x="2542242" y="138538"/>
            <a:ext cx="7318385" cy="123305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6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مثبطات اصطناع البروتين الجرثومي</a:t>
            </a:r>
          </a:p>
          <a:p>
            <a:pPr algn="ctr"/>
            <a:r>
              <a:rPr lang="ar-SY" sz="36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صادات متفرقة</a:t>
            </a:r>
            <a:endParaRPr lang="ar-SY" sz="36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7941765" y="1842648"/>
            <a:ext cx="3308126" cy="182922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Chloramphenicol</a:t>
            </a:r>
          </a:p>
        </p:txBody>
      </p:sp>
      <p:sp>
        <p:nvSpPr>
          <p:cNvPr id="7" name="مستطيل 6"/>
          <p:cNvSpPr/>
          <p:nvPr/>
        </p:nvSpPr>
        <p:spPr>
          <a:xfrm>
            <a:off x="7941765" y="4239890"/>
            <a:ext cx="3308126" cy="182922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Lincomycin</a:t>
            </a:r>
            <a:endParaRPr lang="en-US" sz="32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8" name="مستطيل 7"/>
          <p:cNvSpPr/>
          <p:nvPr/>
        </p:nvSpPr>
        <p:spPr>
          <a:xfrm>
            <a:off x="1097619" y="1842648"/>
            <a:ext cx="3308126" cy="182922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Clindamycin</a:t>
            </a:r>
            <a:endParaRPr lang="en-US" sz="32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9" name="مستطيل 8"/>
          <p:cNvSpPr/>
          <p:nvPr/>
        </p:nvSpPr>
        <p:spPr>
          <a:xfrm>
            <a:off x="1097619" y="4239890"/>
            <a:ext cx="3308126" cy="182922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Linezolid</a:t>
            </a:r>
            <a:endParaRPr lang="en-US" sz="32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479085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939319"/>
            <a:ext cx="4475018" cy="4294910"/>
          </a:xfrm>
          <a:prstGeom prst="rect">
            <a:avLst/>
          </a:prstGeom>
        </p:spPr>
      </p:pic>
      <p:cxnSp>
        <p:nvCxnSpPr>
          <p:cNvPr id="9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1" name="مستطيل 10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3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3" name="جدول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0976358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31 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63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5" name="مستطيل 4"/>
          <p:cNvSpPr/>
          <p:nvPr/>
        </p:nvSpPr>
        <p:spPr>
          <a:xfrm>
            <a:off x="2325971" y="1570947"/>
            <a:ext cx="78939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Chloramphenicol</a:t>
            </a:r>
          </a:p>
          <a:p>
            <a:pPr algn="ctr"/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قطرة عينية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0.5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%</a:t>
            </a:r>
            <a:endParaRPr lang="en-US" sz="3600" b="1" dirty="0" smtClean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0" name="مستطيل 9"/>
          <p:cNvSpPr/>
          <p:nvPr/>
        </p:nvSpPr>
        <p:spPr>
          <a:xfrm>
            <a:off x="2613732" y="232785"/>
            <a:ext cx="7318385" cy="103722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مثبطات اصطناع البروتين الجرثومي</a:t>
            </a:r>
          </a:p>
          <a:p>
            <a:pPr algn="ctr"/>
            <a:r>
              <a:rPr lang="ar-SY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صادات متفرقة</a:t>
            </a: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74" r="35399"/>
          <a:stretch/>
        </p:blipFill>
        <p:spPr>
          <a:xfrm>
            <a:off x="2687164" y="2401841"/>
            <a:ext cx="1939637" cy="3692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338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صورة 8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939319"/>
            <a:ext cx="4475018" cy="4294910"/>
          </a:xfrm>
          <a:prstGeom prst="rect">
            <a:avLst/>
          </a:prstGeom>
        </p:spPr>
      </p:pic>
      <p:cxnSp>
        <p:nvCxnSpPr>
          <p:cNvPr id="11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3" name="مستطيل 12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3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4" name="جدول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7566179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32 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63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5" name="مستطيل 4"/>
          <p:cNvSpPr/>
          <p:nvPr/>
        </p:nvSpPr>
        <p:spPr>
          <a:xfrm>
            <a:off x="2325971" y="1570947"/>
            <a:ext cx="789390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Chloramphenicol</a:t>
            </a:r>
          </a:p>
          <a:p>
            <a:pPr algn="ctr" rtl="0"/>
            <a:r>
              <a:rPr lang="ar-SY" sz="2800" b="1" u="sng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تركيبة فرعية:</a:t>
            </a:r>
          </a:p>
          <a:p>
            <a:pPr algn="ctr" rtl="0"/>
            <a:endParaRPr lang="en-US" sz="800" b="1" u="sng" dirty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 rtl="0"/>
            <a:r>
              <a:rPr lang="en-US" sz="3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Chloramphenicol</a:t>
            </a:r>
            <a:r>
              <a:rPr lang="ar-SY" sz="3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+ Tetracaine + Phenol</a:t>
            </a:r>
          </a:p>
          <a:p>
            <a:pPr algn="ctr" rtl="0"/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قطرة أذنية</a:t>
            </a:r>
            <a:endParaRPr lang="en-US" sz="3600" b="1" dirty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0" name="مستطيل 9"/>
          <p:cNvSpPr/>
          <p:nvPr/>
        </p:nvSpPr>
        <p:spPr>
          <a:xfrm>
            <a:off x="2613732" y="232785"/>
            <a:ext cx="7318385" cy="103722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مثبطات اصطناع البروتين الجرثومي</a:t>
            </a:r>
          </a:p>
          <a:p>
            <a:pPr algn="ctr"/>
            <a:r>
              <a:rPr lang="ar-SY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صادات متفرقة</a:t>
            </a:r>
          </a:p>
        </p:txBody>
      </p:sp>
      <p:pic>
        <p:nvPicPr>
          <p:cNvPr id="7" name="صورة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63" t="2727" r="33888" b="1381"/>
          <a:stretch/>
        </p:blipFill>
        <p:spPr>
          <a:xfrm>
            <a:off x="1608202" y="2982287"/>
            <a:ext cx="1510146" cy="2906009"/>
          </a:xfrm>
          <a:prstGeom prst="rect">
            <a:avLst/>
          </a:prstGeom>
        </p:spPr>
      </p:pic>
      <p:pic>
        <p:nvPicPr>
          <p:cNvPr id="8" name="صورة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97" t="10084" r="34291" b="7501"/>
          <a:stretch/>
        </p:blipFill>
        <p:spPr>
          <a:xfrm>
            <a:off x="9652055" y="3103746"/>
            <a:ext cx="1484889" cy="2906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230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939319"/>
            <a:ext cx="4475018" cy="4294910"/>
          </a:xfrm>
          <a:prstGeom prst="rect">
            <a:avLst/>
          </a:prstGeom>
        </p:spPr>
      </p:pic>
      <p:cxnSp>
        <p:nvCxnSpPr>
          <p:cNvPr id="9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1" name="مستطيل 10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3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3" name="جدول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5241666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33 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63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5" name="مستطيل 4"/>
          <p:cNvSpPr/>
          <p:nvPr/>
        </p:nvSpPr>
        <p:spPr>
          <a:xfrm>
            <a:off x="2325971" y="1570947"/>
            <a:ext cx="789390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Chloramphenicol</a:t>
            </a:r>
          </a:p>
          <a:p>
            <a:pPr algn="ctr" rtl="0"/>
            <a:r>
              <a:rPr lang="ar-SY" sz="2800" b="1" u="sng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تركيبة فرعية:</a:t>
            </a:r>
          </a:p>
          <a:p>
            <a:pPr algn="ctr" rtl="0"/>
            <a:endParaRPr lang="en-US" sz="800" b="1" u="sng" dirty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 rtl="0"/>
            <a:r>
              <a:rPr lang="en-US" sz="3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Chloramphenicol</a:t>
            </a:r>
            <a:r>
              <a:rPr lang="ar-SY" sz="3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+ Polymyxin</a:t>
            </a:r>
          </a:p>
          <a:p>
            <a:pPr algn="ctr" rtl="0"/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مرهم عيني</a:t>
            </a:r>
            <a:endParaRPr lang="en-US" sz="3600" b="1" dirty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0" name="مستطيل 9"/>
          <p:cNvSpPr/>
          <p:nvPr/>
        </p:nvSpPr>
        <p:spPr>
          <a:xfrm>
            <a:off x="2613732" y="232785"/>
            <a:ext cx="7318385" cy="103722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مثبطات اصطناع البروتين الجرثومي</a:t>
            </a:r>
          </a:p>
          <a:p>
            <a:pPr algn="ctr"/>
            <a:r>
              <a:rPr lang="ar-SY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صادات متفرقة</a:t>
            </a:r>
          </a:p>
        </p:txBody>
      </p:sp>
      <p:pic>
        <p:nvPicPr>
          <p:cNvPr id="6" name="صورة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323" y="3475405"/>
            <a:ext cx="4215383" cy="2580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92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415" y="2305763"/>
            <a:ext cx="5387268" cy="3582533"/>
          </a:xfrm>
          <a:prstGeom prst="rect">
            <a:avLst/>
          </a:prstGeom>
        </p:spPr>
      </p:pic>
      <p:pic>
        <p:nvPicPr>
          <p:cNvPr id="8" name="صورة 7"/>
          <p:cNvPicPr>
            <a:picLocks noChangeAspect="1"/>
          </p:cNvPicPr>
          <p:nvPr/>
        </p:nvPicPr>
        <p:blipFill rotWithShape="1">
          <a:blip r:embed="rId3"/>
          <a:srcRect l="30727" t="26988" r="34880" b="14299"/>
          <a:stretch/>
        </p:blipFill>
        <p:spPr>
          <a:xfrm>
            <a:off x="1820847" y="1147138"/>
            <a:ext cx="4475018" cy="4294910"/>
          </a:xfrm>
          <a:prstGeom prst="rect">
            <a:avLst/>
          </a:prstGeom>
        </p:spPr>
      </p:pic>
      <p:cxnSp>
        <p:nvCxnSpPr>
          <p:cNvPr id="9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1" name="مستطيل 10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4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3" name="جدول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1031370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34 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63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5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5" name="مستطيل 4"/>
          <p:cNvSpPr/>
          <p:nvPr/>
        </p:nvSpPr>
        <p:spPr>
          <a:xfrm>
            <a:off x="2325971" y="1570947"/>
            <a:ext cx="78939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Clindamycin</a:t>
            </a:r>
            <a:endParaRPr lang="en-US" sz="36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كبسولات: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75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-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150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-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300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ملغ</a:t>
            </a:r>
            <a:endParaRPr lang="en-US" sz="3600" b="1" dirty="0" smtClean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0" name="مستطيل 9"/>
          <p:cNvSpPr/>
          <p:nvPr/>
        </p:nvSpPr>
        <p:spPr>
          <a:xfrm>
            <a:off x="2613732" y="232785"/>
            <a:ext cx="7318385" cy="103722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مثبطات اصطناع البروتين الجرثومي</a:t>
            </a:r>
          </a:p>
          <a:p>
            <a:pPr algn="ctr"/>
            <a:r>
              <a:rPr lang="ar-SY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صادات متفرقة</a:t>
            </a:r>
          </a:p>
        </p:txBody>
      </p:sp>
    </p:spTree>
    <p:extLst>
      <p:ext uri="{BB962C8B-B14F-4D97-AF65-F5344CB8AC3E}">
        <p14:creationId xmlns:p14="http://schemas.microsoft.com/office/powerpoint/2010/main" val="3619545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صورة 8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939319"/>
            <a:ext cx="4475018" cy="4294910"/>
          </a:xfrm>
          <a:prstGeom prst="rect">
            <a:avLst/>
          </a:prstGeom>
        </p:spPr>
      </p:pic>
      <p:cxnSp>
        <p:nvCxnSpPr>
          <p:cNvPr id="11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3" name="مستطيل 12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3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4" name="جدول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3104160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35 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63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5" name="مستطيل 4"/>
          <p:cNvSpPr/>
          <p:nvPr/>
        </p:nvSpPr>
        <p:spPr>
          <a:xfrm>
            <a:off x="2325971" y="1570947"/>
            <a:ext cx="78939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Clindamycin</a:t>
            </a:r>
            <a:endParaRPr lang="en-US" sz="36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أشكال موضعية: محلول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1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% - جل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1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%</a:t>
            </a:r>
            <a:r>
              <a:rPr lang="ar-SY" sz="3600" b="1" dirty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- كريم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2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%</a:t>
            </a:r>
            <a:endParaRPr lang="en-US" sz="3600" b="1" dirty="0" smtClean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0" name="مستطيل 9"/>
          <p:cNvSpPr/>
          <p:nvPr/>
        </p:nvSpPr>
        <p:spPr>
          <a:xfrm>
            <a:off x="2613732" y="232785"/>
            <a:ext cx="7318385" cy="103722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مثبطات اصطناع البروتين الجرثومي</a:t>
            </a:r>
          </a:p>
          <a:p>
            <a:pPr algn="ctr"/>
            <a:r>
              <a:rPr lang="ar-SY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صادات متفرقة</a:t>
            </a:r>
          </a:p>
        </p:txBody>
      </p:sp>
      <p:pic>
        <p:nvPicPr>
          <p:cNvPr id="6" name="صورة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29" t="6161" r="20505" b="5166"/>
          <a:stretch/>
        </p:blipFill>
        <p:spPr>
          <a:xfrm>
            <a:off x="3374557" y="2837000"/>
            <a:ext cx="2504488" cy="3331160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77" t="12516" r="36842" b="30904"/>
          <a:stretch/>
        </p:blipFill>
        <p:spPr>
          <a:xfrm>
            <a:off x="7653044" y="2771276"/>
            <a:ext cx="2064327" cy="3323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176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صورة 9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939319"/>
            <a:ext cx="4475018" cy="4294910"/>
          </a:xfrm>
          <a:prstGeom prst="rect">
            <a:avLst/>
          </a:prstGeom>
        </p:spPr>
      </p:pic>
      <p:cxnSp>
        <p:nvCxnSpPr>
          <p:cNvPr id="11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3" name="مستطيل 12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3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4" name="جدول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5636478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36 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63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5" name="مستطيل 4"/>
          <p:cNvSpPr/>
          <p:nvPr/>
        </p:nvSpPr>
        <p:spPr>
          <a:xfrm>
            <a:off x="2325971" y="1363122"/>
            <a:ext cx="789390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Lincomycin</a:t>
            </a:r>
            <a:endParaRPr lang="en-US" sz="36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كبسولات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500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ملغ</a:t>
            </a:r>
          </a:p>
          <a:p>
            <a:pPr algn="ctr"/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أمبولات (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IV/ IM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):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300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-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600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ملغ/ أمبولة</a:t>
            </a:r>
            <a:endParaRPr lang="en-US" sz="3600" b="1" dirty="0" smtClean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2613732" y="177366"/>
            <a:ext cx="7318385" cy="103722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مثبطات اصطناع البروتين الجرثومي</a:t>
            </a:r>
          </a:p>
          <a:p>
            <a:pPr algn="ctr"/>
            <a:r>
              <a:rPr lang="ar-SY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صادات متفرقة</a:t>
            </a: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6" t="9309" r="23043" b="6984"/>
          <a:stretch/>
        </p:blipFill>
        <p:spPr>
          <a:xfrm>
            <a:off x="4341941" y="3145155"/>
            <a:ext cx="2667487" cy="2743701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84" t="3939" r="25142" b="18696"/>
          <a:stretch/>
        </p:blipFill>
        <p:spPr>
          <a:xfrm>
            <a:off x="787032" y="3028238"/>
            <a:ext cx="2866025" cy="3013844"/>
          </a:xfrm>
          <a:prstGeom prst="rect">
            <a:avLst/>
          </a:prstGeom>
        </p:spPr>
      </p:pic>
      <p:pic>
        <p:nvPicPr>
          <p:cNvPr id="8" name="صورة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86" t="5152" r="19745" b="21583"/>
          <a:stretch/>
        </p:blipFill>
        <p:spPr>
          <a:xfrm>
            <a:off x="7420423" y="3096977"/>
            <a:ext cx="4576844" cy="2929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202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939319"/>
            <a:ext cx="4475018" cy="4294910"/>
          </a:xfrm>
          <a:prstGeom prst="rect">
            <a:avLst/>
          </a:prstGeom>
        </p:spPr>
      </p:pic>
      <p:cxnSp>
        <p:nvCxnSpPr>
          <p:cNvPr id="14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5" name="مستطيل 14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3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6" name="جدول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1296568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37 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63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5" name="مستطيل 4"/>
          <p:cNvSpPr/>
          <p:nvPr/>
        </p:nvSpPr>
        <p:spPr>
          <a:xfrm>
            <a:off x="2589210" y="1376977"/>
            <a:ext cx="789390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Linezolid</a:t>
            </a:r>
            <a:endParaRPr lang="en-US" sz="36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مضغوطات</a:t>
            </a:r>
            <a:r>
              <a:rPr lang="ar-SY" sz="3600" b="1" dirty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400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-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600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ملغ</a:t>
            </a:r>
          </a:p>
          <a:p>
            <a:pPr algn="ctr"/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معلق جاف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100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ملغ/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5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مل</a:t>
            </a:r>
          </a:p>
          <a:p>
            <a:pPr algn="ctr"/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أمبولات (تسريب وريدي):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2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مغ/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1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مل</a:t>
            </a:r>
            <a:endParaRPr lang="en-US" sz="3600" b="1" dirty="0" smtClean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76" t="2005" r="34943" b="18718"/>
          <a:stretch/>
        </p:blipFill>
        <p:spPr>
          <a:xfrm>
            <a:off x="9384204" y="2703697"/>
            <a:ext cx="2132665" cy="3185385"/>
          </a:xfrm>
          <a:prstGeom prst="rect">
            <a:avLst/>
          </a:prstGeom>
        </p:spPr>
      </p:pic>
      <p:pic>
        <p:nvPicPr>
          <p:cNvPr id="10" name="صورة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416" y="3142194"/>
            <a:ext cx="3735145" cy="2928188"/>
          </a:xfrm>
          <a:prstGeom prst="rect">
            <a:avLst/>
          </a:prstGeom>
        </p:spPr>
      </p:pic>
      <p:sp>
        <p:nvSpPr>
          <p:cNvPr id="13" name="مستطيل 12"/>
          <p:cNvSpPr/>
          <p:nvPr/>
        </p:nvSpPr>
        <p:spPr>
          <a:xfrm>
            <a:off x="2613732" y="177367"/>
            <a:ext cx="7318385" cy="103722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مثبطات اصطناع البروتين الجرثومي</a:t>
            </a:r>
          </a:p>
          <a:p>
            <a:pPr algn="ctr"/>
            <a:r>
              <a:rPr lang="ar-SY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صادات متفرقة</a:t>
            </a:r>
          </a:p>
        </p:txBody>
      </p:sp>
    </p:spTree>
    <p:extLst>
      <p:ext uri="{BB962C8B-B14F-4D97-AF65-F5344CB8AC3E}">
        <p14:creationId xmlns:p14="http://schemas.microsoft.com/office/powerpoint/2010/main" val="1112752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صورة 8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939319"/>
            <a:ext cx="4475018" cy="4294910"/>
          </a:xfrm>
          <a:prstGeom prst="rect">
            <a:avLst/>
          </a:prstGeom>
        </p:spPr>
      </p:pic>
      <p:cxnSp>
        <p:nvCxnSpPr>
          <p:cNvPr id="10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1" name="مستطيل 10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3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3" name="جدول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5786517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38 |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63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5" name="مستطيل 4"/>
          <p:cNvSpPr/>
          <p:nvPr/>
        </p:nvSpPr>
        <p:spPr>
          <a:xfrm>
            <a:off x="2286003" y="221665"/>
            <a:ext cx="7740885" cy="105295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مثبطات اصطناع الحمض النووي </a:t>
            </a:r>
            <a:r>
              <a:rPr lang="ar-SY" sz="36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ومضادات الاستقلاب </a:t>
            </a:r>
            <a:r>
              <a:rPr lang="ar-SY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ومطهرات السبيل البولي</a:t>
            </a:r>
            <a:endParaRPr lang="en-US" sz="36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7910931" y="1787244"/>
            <a:ext cx="3435929" cy="1967752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28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الفلوروكينولونات</a:t>
            </a:r>
          </a:p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Fluoroquinolones</a:t>
            </a:r>
            <a:endParaRPr lang="en-US" sz="28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7" name="مستطيل 6"/>
          <p:cNvSpPr/>
          <p:nvPr/>
        </p:nvSpPr>
        <p:spPr>
          <a:xfrm>
            <a:off x="1076682" y="1787244"/>
            <a:ext cx="3435929" cy="1967752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28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مضادات حمض الفوليك (السلفوناميدات)</a:t>
            </a:r>
            <a:endParaRPr lang="en-US" sz="28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8" name="مستطيل 7"/>
          <p:cNvSpPr/>
          <p:nvPr/>
        </p:nvSpPr>
        <p:spPr>
          <a:xfrm>
            <a:off x="4438480" y="4088183"/>
            <a:ext cx="3435929" cy="1967752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28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مطهرات السبيل البولي</a:t>
            </a:r>
            <a:endParaRPr lang="en-US" sz="28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783590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صورة 19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939319"/>
            <a:ext cx="4475018" cy="4294910"/>
          </a:xfrm>
          <a:prstGeom prst="rect">
            <a:avLst/>
          </a:prstGeom>
        </p:spPr>
      </p:pic>
      <p:cxnSp>
        <p:nvCxnSpPr>
          <p:cNvPr id="21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22" name="مستطيل 21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3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23" name="جدول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2482324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39 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63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41" name="مستطيل 40"/>
          <p:cNvSpPr/>
          <p:nvPr/>
        </p:nvSpPr>
        <p:spPr>
          <a:xfrm>
            <a:off x="2611518" y="221665"/>
            <a:ext cx="7318385" cy="105295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الفلوروكينولونات </a:t>
            </a:r>
            <a:r>
              <a:rPr lang="en-US" sz="4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Fluoroquinolones</a:t>
            </a:r>
          </a:p>
        </p:txBody>
      </p:sp>
      <p:sp>
        <p:nvSpPr>
          <p:cNvPr id="42" name="مستطيل 41"/>
          <p:cNvSpPr/>
          <p:nvPr/>
        </p:nvSpPr>
        <p:spPr>
          <a:xfrm>
            <a:off x="7910931" y="1787244"/>
            <a:ext cx="3435929" cy="1967752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6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الجيل الأوّل</a:t>
            </a:r>
          </a:p>
        </p:txBody>
      </p:sp>
      <p:sp>
        <p:nvSpPr>
          <p:cNvPr id="43" name="مستطيل 42"/>
          <p:cNvSpPr/>
          <p:nvPr/>
        </p:nvSpPr>
        <p:spPr>
          <a:xfrm>
            <a:off x="1076682" y="1787244"/>
            <a:ext cx="3435929" cy="1967752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6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الجيل الثاني</a:t>
            </a:r>
          </a:p>
        </p:txBody>
      </p:sp>
      <p:grpSp>
        <p:nvGrpSpPr>
          <p:cNvPr id="44" name="مجموعة 43"/>
          <p:cNvGrpSpPr/>
          <p:nvPr/>
        </p:nvGrpSpPr>
        <p:grpSpPr>
          <a:xfrm>
            <a:off x="8188035" y="3546043"/>
            <a:ext cx="2909455" cy="956692"/>
            <a:chOff x="8075564" y="2754964"/>
            <a:chExt cx="2223204" cy="1111602"/>
          </a:xfrm>
          <a:scene3d>
            <a:camera prst="orthographicFront"/>
            <a:lightRig rig="flat" dir="t"/>
          </a:scene3d>
        </p:grpSpPr>
        <p:sp>
          <p:nvSpPr>
            <p:cNvPr id="45" name="مستطيل 44"/>
            <p:cNvSpPr/>
            <p:nvPr/>
          </p:nvSpPr>
          <p:spPr>
            <a:xfrm>
              <a:off x="8075564" y="2754964"/>
              <a:ext cx="2223204" cy="1111602"/>
            </a:xfrm>
            <a:prstGeom prst="rect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46" name="مربع نص 45"/>
            <p:cNvSpPr txBox="1"/>
            <p:nvPr/>
          </p:nvSpPr>
          <p:spPr>
            <a:xfrm>
              <a:off x="8075564" y="2754964"/>
              <a:ext cx="2223204" cy="111160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22860" tIns="22860" rIns="22860" bIns="22860" numCol="1" spcCol="1270" anchor="ctr" anchorCtr="0">
              <a:noAutofit/>
            </a:bodyPr>
            <a:lstStyle/>
            <a:p>
              <a:pPr lvl="0" algn="ctr" defTabSz="160020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600" b="1" kern="1200" dirty="0" smtClean="0">
                  <a:latin typeface="Sakkal Majalla" panose="02000000000000000000" pitchFamily="2" charset="-78"/>
                  <a:cs typeface="Sakkal Majalla" panose="02000000000000000000" pitchFamily="2" charset="-78"/>
                </a:rPr>
                <a:t>Nalidixic acid</a:t>
              </a:r>
              <a:endParaRPr lang="ar-SA" sz="3600" b="1" kern="1200"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  <p:grpSp>
        <p:nvGrpSpPr>
          <p:cNvPr id="47" name="مجموعة 46"/>
          <p:cNvGrpSpPr/>
          <p:nvPr/>
        </p:nvGrpSpPr>
        <p:grpSpPr>
          <a:xfrm>
            <a:off x="1339914" y="3546043"/>
            <a:ext cx="2909457" cy="569381"/>
            <a:chOff x="8075564" y="2754964"/>
            <a:chExt cx="2223206" cy="1111602"/>
          </a:xfrm>
          <a:scene3d>
            <a:camera prst="orthographicFront"/>
            <a:lightRig rig="flat" dir="t"/>
          </a:scene3d>
        </p:grpSpPr>
        <p:sp>
          <p:nvSpPr>
            <p:cNvPr id="48" name="مستطيل 47"/>
            <p:cNvSpPr/>
            <p:nvPr/>
          </p:nvSpPr>
          <p:spPr>
            <a:xfrm>
              <a:off x="8075564" y="2754964"/>
              <a:ext cx="2223204" cy="1111602"/>
            </a:xfrm>
            <a:prstGeom prst="rect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49" name="مربع نص 48"/>
            <p:cNvSpPr txBox="1"/>
            <p:nvPr/>
          </p:nvSpPr>
          <p:spPr>
            <a:xfrm>
              <a:off x="8075566" y="2754964"/>
              <a:ext cx="2223204" cy="111160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22860" tIns="22860" rIns="22860" bIns="22860" numCol="1" spcCol="1270" anchor="ctr" anchorCtr="0">
              <a:noAutofit/>
            </a:bodyPr>
            <a:lstStyle/>
            <a:p>
              <a:pPr lvl="0" algn="ctr"/>
              <a:r>
                <a:rPr lang="en-US" sz="3600" b="1" dirty="0" smtClean="0">
                  <a:latin typeface="Sakkal Majalla" panose="02000000000000000000" pitchFamily="2" charset="-78"/>
                  <a:cs typeface="Sakkal Majalla" panose="02000000000000000000" pitchFamily="2" charset="-78"/>
                </a:rPr>
                <a:t>Norfloxacin</a:t>
              </a:r>
              <a:endParaRPr lang="ar-SA" sz="3600" b="1"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  <p:grpSp>
        <p:nvGrpSpPr>
          <p:cNvPr id="50" name="مجموعة 49"/>
          <p:cNvGrpSpPr/>
          <p:nvPr/>
        </p:nvGrpSpPr>
        <p:grpSpPr>
          <a:xfrm>
            <a:off x="1339911" y="4432315"/>
            <a:ext cx="2909457" cy="569381"/>
            <a:chOff x="8075564" y="2754964"/>
            <a:chExt cx="2223206" cy="1111602"/>
          </a:xfrm>
          <a:scene3d>
            <a:camera prst="orthographicFront"/>
            <a:lightRig rig="flat" dir="t"/>
          </a:scene3d>
        </p:grpSpPr>
        <p:sp>
          <p:nvSpPr>
            <p:cNvPr id="51" name="مستطيل 50"/>
            <p:cNvSpPr/>
            <p:nvPr/>
          </p:nvSpPr>
          <p:spPr>
            <a:xfrm>
              <a:off x="8075564" y="2754964"/>
              <a:ext cx="2223204" cy="1111602"/>
            </a:xfrm>
            <a:prstGeom prst="rect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52" name="مربع نص 51"/>
            <p:cNvSpPr txBox="1"/>
            <p:nvPr/>
          </p:nvSpPr>
          <p:spPr>
            <a:xfrm>
              <a:off x="8075566" y="2754964"/>
              <a:ext cx="2223204" cy="111160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22860" tIns="22860" rIns="22860" bIns="22860" numCol="1" spcCol="1270" anchor="ctr" anchorCtr="0">
              <a:noAutofit/>
            </a:bodyPr>
            <a:lstStyle/>
            <a:p>
              <a:pPr lvl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600" b="1" dirty="0" smtClean="0">
                  <a:latin typeface="Sakkal Majalla" panose="02000000000000000000" pitchFamily="2" charset="-78"/>
                  <a:cs typeface="Sakkal Majalla" panose="02000000000000000000" pitchFamily="2" charset="-78"/>
                </a:rPr>
                <a:t>Ofloxacin</a:t>
              </a:r>
            </a:p>
          </p:txBody>
        </p:sp>
      </p:grpSp>
      <p:grpSp>
        <p:nvGrpSpPr>
          <p:cNvPr id="53" name="مجموعة 52"/>
          <p:cNvGrpSpPr/>
          <p:nvPr/>
        </p:nvGrpSpPr>
        <p:grpSpPr>
          <a:xfrm>
            <a:off x="1339908" y="5318915"/>
            <a:ext cx="2909457" cy="569381"/>
            <a:chOff x="8075564" y="2754964"/>
            <a:chExt cx="2223206" cy="1111602"/>
          </a:xfrm>
          <a:scene3d>
            <a:camera prst="orthographicFront"/>
            <a:lightRig rig="flat" dir="t"/>
          </a:scene3d>
        </p:grpSpPr>
        <p:sp>
          <p:nvSpPr>
            <p:cNvPr id="54" name="مستطيل 53"/>
            <p:cNvSpPr/>
            <p:nvPr/>
          </p:nvSpPr>
          <p:spPr>
            <a:xfrm>
              <a:off x="8075564" y="2754964"/>
              <a:ext cx="2223204" cy="1111602"/>
            </a:xfrm>
            <a:prstGeom prst="rect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55" name="مربع نص 54"/>
            <p:cNvSpPr txBox="1"/>
            <p:nvPr/>
          </p:nvSpPr>
          <p:spPr>
            <a:xfrm>
              <a:off x="8075566" y="2754964"/>
              <a:ext cx="2223204" cy="111160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22860" tIns="22860" rIns="22860" bIns="22860" numCol="1" spcCol="1270" anchor="ctr" anchorCtr="0">
              <a:noAutofit/>
            </a:bodyPr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Ciprofloxacin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29459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صورة 9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939319"/>
            <a:ext cx="4475018" cy="4294910"/>
          </a:xfrm>
          <a:prstGeom prst="rect">
            <a:avLst/>
          </a:prstGeom>
        </p:spPr>
      </p:pic>
      <p:cxnSp>
        <p:nvCxnSpPr>
          <p:cNvPr id="11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3" name="مستطيل 12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3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4" name="جدول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8436888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4 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63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5" name="مستطيل 4"/>
          <p:cNvSpPr/>
          <p:nvPr/>
        </p:nvSpPr>
        <p:spPr>
          <a:xfrm>
            <a:off x="2611518" y="221665"/>
            <a:ext cx="7318385" cy="105295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مثبطات اصطناع البروتين الجرثومي</a:t>
            </a:r>
          </a:p>
        </p:txBody>
      </p:sp>
      <p:sp>
        <p:nvSpPr>
          <p:cNvPr id="6" name="مستطيل 5"/>
          <p:cNvSpPr/>
          <p:nvPr/>
        </p:nvSpPr>
        <p:spPr>
          <a:xfrm>
            <a:off x="7917871" y="1787244"/>
            <a:ext cx="3248878" cy="173470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28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التتراس</a:t>
            </a:r>
            <a:r>
              <a:rPr lang="ar-SY" sz="28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ي</a:t>
            </a:r>
            <a:r>
              <a:rPr lang="ar-SY" sz="28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كلينات</a:t>
            </a:r>
          </a:p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Tetracyclines</a:t>
            </a:r>
            <a:endParaRPr lang="en-US" sz="28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7" name="مستطيل 6"/>
          <p:cNvSpPr/>
          <p:nvPr/>
        </p:nvSpPr>
        <p:spPr>
          <a:xfrm>
            <a:off x="1083622" y="1787244"/>
            <a:ext cx="3248878" cy="173470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28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الأمينوغليكوزيدات</a:t>
            </a:r>
          </a:p>
          <a:p>
            <a:pPr algn="ctr"/>
            <a:r>
              <a:rPr lang="en-US" sz="28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Aminoglycosides</a:t>
            </a:r>
          </a:p>
        </p:txBody>
      </p:sp>
      <p:sp>
        <p:nvSpPr>
          <p:cNvPr id="8" name="مستطيل 7"/>
          <p:cNvSpPr/>
          <p:nvPr/>
        </p:nvSpPr>
        <p:spPr>
          <a:xfrm>
            <a:off x="7917870" y="4128657"/>
            <a:ext cx="3248878" cy="173470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28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الماكروليدات</a:t>
            </a:r>
          </a:p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Macrolides</a:t>
            </a:r>
            <a:endParaRPr lang="en-US" sz="28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9" name="مستطيل 8"/>
          <p:cNvSpPr/>
          <p:nvPr/>
        </p:nvSpPr>
        <p:spPr>
          <a:xfrm>
            <a:off x="1083622" y="4128657"/>
            <a:ext cx="3248878" cy="173470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28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صادات متفرقة</a:t>
            </a:r>
          </a:p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Other antibiotics</a:t>
            </a:r>
            <a:endParaRPr lang="en-US" sz="28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980038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صورة 22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939319"/>
            <a:ext cx="4475018" cy="4294910"/>
          </a:xfrm>
          <a:prstGeom prst="rect">
            <a:avLst/>
          </a:prstGeom>
        </p:spPr>
      </p:pic>
      <p:cxnSp>
        <p:nvCxnSpPr>
          <p:cNvPr id="24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26" name="مستطيل 25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3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27" name="جدول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7628611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40 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63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41" name="مستطيل 40"/>
          <p:cNvSpPr/>
          <p:nvPr/>
        </p:nvSpPr>
        <p:spPr>
          <a:xfrm>
            <a:off x="2611518" y="290942"/>
            <a:ext cx="7318385" cy="105295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الفلوروكينولونات </a:t>
            </a:r>
            <a:r>
              <a:rPr lang="en-US" sz="4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Fluoroquinolones</a:t>
            </a:r>
          </a:p>
        </p:txBody>
      </p:sp>
      <p:sp>
        <p:nvSpPr>
          <p:cNvPr id="42" name="مستطيل 41"/>
          <p:cNvSpPr/>
          <p:nvPr/>
        </p:nvSpPr>
        <p:spPr>
          <a:xfrm>
            <a:off x="7910931" y="2175183"/>
            <a:ext cx="3435929" cy="1967752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6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الجيل الثالث</a:t>
            </a:r>
          </a:p>
        </p:txBody>
      </p:sp>
      <p:sp>
        <p:nvSpPr>
          <p:cNvPr id="43" name="مستطيل 42"/>
          <p:cNvSpPr/>
          <p:nvPr/>
        </p:nvSpPr>
        <p:spPr>
          <a:xfrm>
            <a:off x="1076682" y="2175183"/>
            <a:ext cx="3435929" cy="1967752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6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الجيل الرابع</a:t>
            </a:r>
          </a:p>
        </p:txBody>
      </p:sp>
      <p:grpSp>
        <p:nvGrpSpPr>
          <p:cNvPr id="44" name="مجموعة 43"/>
          <p:cNvGrpSpPr/>
          <p:nvPr/>
        </p:nvGrpSpPr>
        <p:grpSpPr>
          <a:xfrm>
            <a:off x="8188035" y="3933982"/>
            <a:ext cx="2909455" cy="956692"/>
            <a:chOff x="8075564" y="2754964"/>
            <a:chExt cx="2223204" cy="1111602"/>
          </a:xfrm>
          <a:scene3d>
            <a:camera prst="orthographicFront"/>
            <a:lightRig rig="flat" dir="t"/>
          </a:scene3d>
        </p:grpSpPr>
        <p:sp>
          <p:nvSpPr>
            <p:cNvPr id="45" name="مستطيل 44"/>
            <p:cNvSpPr/>
            <p:nvPr/>
          </p:nvSpPr>
          <p:spPr>
            <a:xfrm>
              <a:off x="8075564" y="2754964"/>
              <a:ext cx="2223204" cy="1111602"/>
            </a:xfrm>
            <a:prstGeom prst="rect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46" name="مربع نص 45"/>
            <p:cNvSpPr txBox="1"/>
            <p:nvPr/>
          </p:nvSpPr>
          <p:spPr>
            <a:xfrm>
              <a:off x="8075564" y="2754964"/>
              <a:ext cx="2223204" cy="111160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22860" tIns="22860" rIns="22860" bIns="22860" numCol="1" spcCol="1270" anchor="ctr" anchorCtr="0">
              <a:noAutofit/>
            </a:bodyPr>
            <a:lstStyle/>
            <a:p>
              <a:pPr lvl="0" algn="ctr" defTabSz="160020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600" b="1" dirty="0" smtClean="0">
                  <a:latin typeface="Sakkal Majalla" panose="02000000000000000000" pitchFamily="2" charset="-78"/>
                  <a:cs typeface="Sakkal Majalla" panose="02000000000000000000" pitchFamily="2" charset="-78"/>
                </a:rPr>
                <a:t>Levofloxacin</a:t>
              </a:r>
              <a:endParaRPr lang="ar-SA" sz="3600" b="1" kern="1200"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  <p:grpSp>
        <p:nvGrpSpPr>
          <p:cNvPr id="47" name="مجموعة 46"/>
          <p:cNvGrpSpPr/>
          <p:nvPr/>
        </p:nvGrpSpPr>
        <p:grpSpPr>
          <a:xfrm>
            <a:off x="1339914" y="3933982"/>
            <a:ext cx="2909457" cy="956692"/>
            <a:chOff x="8075564" y="2754964"/>
            <a:chExt cx="2223206" cy="1111602"/>
          </a:xfrm>
          <a:scene3d>
            <a:camera prst="orthographicFront"/>
            <a:lightRig rig="flat" dir="t"/>
          </a:scene3d>
        </p:grpSpPr>
        <p:sp>
          <p:nvSpPr>
            <p:cNvPr id="48" name="مستطيل 47"/>
            <p:cNvSpPr/>
            <p:nvPr/>
          </p:nvSpPr>
          <p:spPr>
            <a:xfrm>
              <a:off x="8075564" y="2754964"/>
              <a:ext cx="2223204" cy="1111602"/>
            </a:xfrm>
            <a:prstGeom prst="rect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49" name="مربع نص 48"/>
            <p:cNvSpPr txBox="1"/>
            <p:nvPr/>
          </p:nvSpPr>
          <p:spPr>
            <a:xfrm>
              <a:off x="8075566" y="2754964"/>
              <a:ext cx="2223204" cy="111160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22860" tIns="22860" rIns="22860" bIns="22860" numCol="1" spcCol="1270" anchor="ctr" anchorCtr="0">
              <a:noAutofit/>
            </a:bodyPr>
            <a:lstStyle/>
            <a:p>
              <a:pPr lvl="0" algn="ctr"/>
              <a:r>
                <a:rPr lang="en-US" sz="3600" b="1" dirty="0" smtClean="0">
                  <a:latin typeface="Sakkal Majalla" panose="02000000000000000000" pitchFamily="2" charset="-78"/>
                  <a:cs typeface="Sakkal Majalla" panose="02000000000000000000" pitchFamily="2" charset="-78"/>
                </a:rPr>
                <a:t>Moxifloxacin</a:t>
              </a:r>
              <a:endParaRPr lang="ar-SA" sz="3600" b="1"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  <p:grpSp>
        <p:nvGrpSpPr>
          <p:cNvPr id="50" name="مجموعة 49"/>
          <p:cNvGrpSpPr/>
          <p:nvPr/>
        </p:nvGrpSpPr>
        <p:grpSpPr>
          <a:xfrm>
            <a:off x="1339914" y="5000468"/>
            <a:ext cx="2909457" cy="956692"/>
            <a:chOff x="8075564" y="2754964"/>
            <a:chExt cx="2223206" cy="1111602"/>
          </a:xfrm>
          <a:scene3d>
            <a:camera prst="orthographicFront"/>
            <a:lightRig rig="flat" dir="t"/>
          </a:scene3d>
        </p:grpSpPr>
        <p:sp>
          <p:nvSpPr>
            <p:cNvPr id="51" name="مستطيل 50"/>
            <p:cNvSpPr/>
            <p:nvPr/>
          </p:nvSpPr>
          <p:spPr>
            <a:xfrm>
              <a:off x="8075564" y="2754964"/>
              <a:ext cx="2223204" cy="1111602"/>
            </a:xfrm>
            <a:prstGeom prst="rect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52" name="مربع نص 51"/>
            <p:cNvSpPr txBox="1"/>
            <p:nvPr/>
          </p:nvSpPr>
          <p:spPr>
            <a:xfrm>
              <a:off x="8075566" y="2754964"/>
              <a:ext cx="2223204" cy="111160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22860" tIns="22860" rIns="22860" bIns="22860" numCol="1" spcCol="1270" anchor="ctr" anchorCtr="0">
              <a:noAutofit/>
            </a:bodyPr>
            <a:lstStyle/>
            <a:p>
              <a:pPr lvl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600" b="1" dirty="0" smtClean="0">
                  <a:latin typeface="Sakkal Majalla" panose="02000000000000000000" pitchFamily="2" charset="-78"/>
                  <a:cs typeface="Sakkal Majalla" panose="02000000000000000000" pitchFamily="2" charset="-78"/>
                </a:rPr>
                <a:t>Gemifloxacin</a:t>
              </a:r>
            </a:p>
          </p:txBody>
        </p:sp>
      </p:grpSp>
      <p:grpSp>
        <p:nvGrpSpPr>
          <p:cNvPr id="20" name="مجموعة 19"/>
          <p:cNvGrpSpPr/>
          <p:nvPr/>
        </p:nvGrpSpPr>
        <p:grpSpPr>
          <a:xfrm>
            <a:off x="8188033" y="5000468"/>
            <a:ext cx="2909457" cy="956692"/>
            <a:chOff x="8075564" y="2754964"/>
            <a:chExt cx="2223206" cy="1111602"/>
          </a:xfrm>
          <a:scene3d>
            <a:camera prst="orthographicFront"/>
            <a:lightRig rig="flat" dir="t"/>
          </a:scene3d>
        </p:grpSpPr>
        <p:sp>
          <p:nvSpPr>
            <p:cNvPr id="21" name="مستطيل 20"/>
            <p:cNvSpPr/>
            <p:nvPr/>
          </p:nvSpPr>
          <p:spPr>
            <a:xfrm>
              <a:off x="8075564" y="2754964"/>
              <a:ext cx="2223204" cy="1111602"/>
            </a:xfrm>
            <a:prstGeom prst="rect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22" name="مربع نص 21"/>
            <p:cNvSpPr txBox="1"/>
            <p:nvPr/>
          </p:nvSpPr>
          <p:spPr>
            <a:xfrm>
              <a:off x="8075566" y="2754964"/>
              <a:ext cx="2223204" cy="111160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22860" tIns="22860" rIns="22860" bIns="22860" numCol="1" spcCol="1270" anchor="ctr" anchorCtr="0">
              <a:noAutofit/>
            </a:bodyPr>
            <a:lstStyle/>
            <a:p>
              <a:pPr lvl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600" b="1" dirty="0" smtClean="0">
                  <a:latin typeface="Sakkal Majalla" panose="02000000000000000000" pitchFamily="2" charset="-78"/>
                  <a:cs typeface="Sakkal Majalla" panose="02000000000000000000" pitchFamily="2" charset="-78"/>
                </a:rPr>
                <a:t>Gatifloxacin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47750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939319"/>
            <a:ext cx="4475018" cy="4294910"/>
          </a:xfrm>
          <a:prstGeom prst="rect">
            <a:avLst/>
          </a:prstGeom>
        </p:spPr>
      </p:pic>
      <p:cxnSp>
        <p:nvCxnSpPr>
          <p:cNvPr id="9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0" name="مستطيل 9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3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1" name="جدول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1634174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41 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63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5" name="مستطيل 4"/>
          <p:cNvSpPr/>
          <p:nvPr/>
        </p:nvSpPr>
        <p:spPr>
          <a:xfrm>
            <a:off x="2325971" y="1540129"/>
            <a:ext cx="78939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Nalidixic acid</a:t>
            </a:r>
          </a:p>
          <a:p>
            <a:pPr algn="ctr"/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كبسولات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500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ملغ</a:t>
            </a:r>
            <a:endParaRPr lang="en-US" sz="3600" b="1" dirty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2613732" y="232785"/>
            <a:ext cx="7318385" cy="92634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ar-SY" sz="4000" b="1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فلوروكينولونات </a:t>
            </a:r>
            <a:r>
              <a:rPr lang="ar-SY" sz="4000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الجيل </a:t>
            </a:r>
            <a:r>
              <a:rPr lang="ar-SY" sz="4000" b="1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الأول</a:t>
            </a:r>
            <a:endParaRPr lang="en-US" sz="4000" b="1" dirty="0">
              <a:solidFill>
                <a:prstClr val="black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7" name="صورة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3786" y="2116984"/>
            <a:ext cx="3042373" cy="364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068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939319"/>
            <a:ext cx="4475018" cy="4294910"/>
          </a:xfrm>
          <a:prstGeom prst="rect">
            <a:avLst/>
          </a:prstGeom>
        </p:spPr>
      </p:pic>
      <p:cxnSp>
        <p:nvCxnSpPr>
          <p:cNvPr id="9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0" name="مستطيل 9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3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1" name="جدول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735304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42 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63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5" name="مستطيل 4"/>
          <p:cNvSpPr/>
          <p:nvPr/>
        </p:nvSpPr>
        <p:spPr>
          <a:xfrm>
            <a:off x="2325971" y="1415434"/>
            <a:ext cx="78939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Norfloxacin</a:t>
            </a:r>
            <a:endParaRPr lang="en-US" sz="36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SY" sz="3600" b="1" dirty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مضغوطات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400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ملغ</a:t>
            </a:r>
            <a:endParaRPr lang="en-US" sz="3600" b="1" dirty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2613732" y="232785"/>
            <a:ext cx="7318385" cy="92634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الفلوروكينولونات الجيل الثاني</a:t>
            </a:r>
            <a:endParaRPr lang="en-US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96" b="34949"/>
          <a:stretch/>
        </p:blipFill>
        <p:spPr>
          <a:xfrm>
            <a:off x="4224097" y="2895627"/>
            <a:ext cx="3873884" cy="3130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16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939319"/>
            <a:ext cx="4475018" cy="4294910"/>
          </a:xfrm>
          <a:prstGeom prst="rect">
            <a:avLst/>
          </a:prstGeom>
        </p:spPr>
      </p:pic>
      <p:cxnSp>
        <p:nvCxnSpPr>
          <p:cNvPr id="9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0" name="مستطيل 9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3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1" name="جدول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3047480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43 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63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5" name="مستطيل 4"/>
          <p:cNvSpPr/>
          <p:nvPr/>
        </p:nvSpPr>
        <p:spPr>
          <a:xfrm>
            <a:off x="2325971" y="1777961"/>
            <a:ext cx="78939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Ofloxacin</a:t>
            </a:r>
            <a:endParaRPr lang="en-US" sz="36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SY" sz="3600" b="1" dirty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مضغوطات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400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ملغ</a:t>
            </a:r>
            <a:endParaRPr lang="en-US" sz="3600" b="1" dirty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2613732" y="232785"/>
            <a:ext cx="7318385" cy="92634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الفلوروكينولونات الجيل الثاني</a:t>
            </a:r>
            <a:endParaRPr lang="en-US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" t="23729" r="7372" b="14041"/>
          <a:stretch/>
        </p:blipFill>
        <p:spPr>
          <a:xfrm>
            <a:off x="4402560" y="3598280"/>
            <a:ext cx="3740728" cy="2022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703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صورة 8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939319"/>
            <a:ext cx="4475018" cy="4294910"/>
          </a:xfrm>
          <a:prstGeom prst="rect">
            <a:avLst/>
          </a:prstGeom>
        </p:spPr>
      </p:pic>
      <p:cxnSp>
        <p:nvCxnSpPr>
          <p:cNvPr id="10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1" name="مستطيل 10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3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3" name="جدول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4729810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44 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63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5" name="مستطيل 4"/>
          <p:cNvSpPr/>
          <p:nvPr/>
        </p:nvSpPr>
        <p:spPr>
          <a:xfrm>
            <a:off x="2325971" y="1462675"/>
            <a:ext cx="78939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Ofloxacin</a:t>
            </a:r>
            <a:endParaRPr lang="en-US" sz="36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قطرة عينية</a:t>
            </a:r>
            <a:endParaRPr lang="en-US" sz="3600" b="1" dirty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2613732" y="232785"/>
            <a:ext cx="7318385" cy="92634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الفلوروكينولونات الجيل الثاني</a:t>
            </a:r>
            <a:endParaRPr lang="en-US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7" name="صورة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61" t="8181" r="15657" b="2525"/>
          <a:stretch/>
        </p:blipFill>
        <p:spPr>
          <a:xfrm>
            <a:off x="6382686" y="2579642"/>
            <a:ext cx="2632363" cy="3442322"/>
          </a:xfrm>
          <a:prstGeom prst="rect">
            <a:avLst/>
          </a:prstGeom>
        </p:spPr>
      </p:pic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00" t="1615" r="40796" b="19799"/>
          <a:stretch/>
        </p:blipFill>
        <p:spPr>
          <a:xfrm>
            <a:off x="1643817" y="1954934"/>
            <a:ext cx="2061656" cy="3893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719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صورة 9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939319"/>
            <a:ext cx="4475018" cy="4294910"/>
          </a:xfrm>
          <a:prstGeom prst="rect">
            <a:avLst/>
          </a:prstGeom>
        </p:spPr>
      </p:pic>
      <p:cxnSp>
        <p:nvCxnSpPr>
          <p:cNvPr id="13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4" name="مستطيل 13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3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5" name="جدول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7739560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45 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63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5" name="مستطيل 4"/>
          <p:cNvSpPr/>
          <p:nvPr/>
        </p:nvSpPr>
        <p:spPr>
          <a:xfrm>
            <a:off x="2325971" y="1581694"/>
            <a:ext cx="789390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Ciprofloxacin</a:t>
            </a:r>
          </a:p>
          <a:p>
            <a:pPr algn="ctr"/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مضغوطات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250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-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500</a:t>
            </a:r>
            <a:r>
              <a:rPr lang="ar-SY" sz="3600" b="1" dirty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-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750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ملغ</a:t>
            </a:r>
            <a:endParaRPr lang="en-US" sz="3600" b="1" dirty="0" smtClean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مضغوطات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XR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: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1000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ملغ</a:t>
            </a:r>
            <a:endParaRPr lang="en-US" sz="3600" b="1" dirty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2613732" y="232785"/>
            <a:ext cx="7318385" cy="92634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ar-SY" sz="4000" b="1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فلوروكينولونات </a:t>
            </a:r>
            <a:r>
              <a:rPr lang="ar-SY" sz="4000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الجيل الثاني</a:t>
            </a:r>
            <a:endParaRPr lang="en-US" sz="4000" b="1" dirty="0">
              <a:solidFill>
                <a:prstClr val="black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11" name="صورة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14" b="12020"/>
          <a:stretch/>
        </p:blipFill>
        <p:spPr>
          <a:xfrm>
            <a:off x="877345" y="3545425"/>
            <a:ext cx="4894665" cy="2466110"/>
          </a:xfrm>
          <a:prstGeom prst="rect">
            <a:avLst/>
          </a:prstGeom>
        </p:spPr>
      </p:pic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0" t="18323" r="10511" b="24859"/>
          <a:stretch/>
        </p:blipFill>
        <p:spPr>
          <a:xfrm>
            <a:off x="7606146" y="3190866"/>
            <a:ext cx="4059382" cy="2770909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75" t="5859" r="11420" b="5051"/>
          <a:stretch/>
        </p:blipFill>
        <p:spPr>
          <a:xfrm>
            <a:off x="219736" y="1269211"/>
            <a:ext cx="3138181" cy="2276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صورة 8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939319"/>
            <a:ext cx="4475018" cy="4294910"/>
          </a:xfrm>
          <a:prstGeom prst="rect">
            <a:avLst/>
          </a:prstGeom>
        </p:spPr>
      </p:pic>
      <p:cxnSp>
        <p:nvCxnSpPr>
          <p:cNvPr id="10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1" name="مستطيل 10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3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3" name="جدول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7604201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46 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63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5" name="مستطيل 4"/>
          <p:cNvSpPr/>
          <p:nvPr/>
        </p:nvSpPr>
        <p:spPr>
          <a:xfrm>
            <a:off x="2325971" y="1405766"/>
            <a:ext cx="789390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Ciprofloxacin</a:t>
            </a:r>
          </a:p>
          <a:p>
            <a:pPr algn="ctr"/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قطرة عينية</a:t>
            </a:r>
            <a:endParaRPr lang="en-US" sz="3600" b="1" dirty="0" smtClean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0.3%</a:t>
            </a:r>
            <a:endParaRPr lang="en-US" sz="3600" b="1" dirty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2613732" y="232785"/>
            <a:ext cx="7318385" cy="92634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ar-SY" sz="4000" b="1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فلوروكينولونات </a:t>
            </a:r>
            <a:r>
              <a:rPr lang="ar-SY" sz="4000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الجيل الثاني</a:t>
            </a:r>
            <a:endParaRPr lang="en-US" sz="4000" b="1" dirty="0">
              <a:solidFill>
                <a:prstClr val="black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8" name="صورة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39" t="6333" r="18999" b="2970"/>
          <a:stretch/>
        </p:blipFill>
        <p:spPr>
          <a:xfrm>
            <a:off x="7774550" y="2005930"/>
            <a:ext cx="2784763" cy="4017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141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939319"/>
            <a:ext cx="4475018" cy="4294910"/>
          </a:xfrm>
          <a:prstGeom prst="rect">
            <a:avLst/>
          </a:prstGeom>
        </p:spPr>
      </p:pic>
      <p:cxnSp>
        <p:nvCxnSpPr>
          <p:cNvPr id="10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1" name="مستطيل 10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3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3" name="جدول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0334001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47 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63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5" name="مستطيل 4"/>
          <p:cNvSpPr/>
          <p:nvPr/>
        </p:nvSpPr>
        <p:spPr>
          <a:xfrm>
            <a:off x="2325971" y="1405766"/>
            <a:ext cx="7893906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Ciprofloxacin</a:t>
            </a:r>
            <a:endParaRPr lang="ar-SY" sz="3600" b="1" dirty="0" smtClean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lvl="0" algn="ctr" rtl="0"/>
            <a:r>
              <a:rPr lang="ar-SY" sz="3200" b="1" u="sng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تركيبة فرعية</a:t>
            </a:r>
            <a:r>
              <a:rPr lang="ar-SY" sz="3200" b="1" u="sng" dirty="0" smtClean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:</a:t>
            </a:r>
            <a:endParaRPr lang="en-US" sz="3200" b="1" u="sng" dirty="0" smtClean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lvl="0" algn="ctr" rtl="0"/>
            <a:endParaRPr lang="ar-SY" sz="700" b="1" u="sng" dirty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en-US" sz="3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Ciprofloxacin</a:t>
            </a:r>
            <a:r>
              <a:rPr lang="en-US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en-US" sz="3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0.2% + Hydrocortisone 1%</a:t>
            </a:r>
          </a:p>
          <a:p>
            <a:pPr algn="ctr"/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قطرة أذنية</a:t>
            </a:r>
            <a:endParaRPr lang="en-US" sz="3600" b="1" dirty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2613732" y="232785"/>
            <a:ext cx="7318385" cy="92634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ar-SY" sz="4000" b="1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فلوروكينولونات </a:t>
            </a:r>
            <a:r>
              <a:rPr lang="ar-SY" sz="4000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الجيل الثاني</a:t>
            </a:r>
            <a:endParaRPr lang="en-US" sz="4000" b="1" dirty="0">
              <a:solidFill>
                <a:prstClr val="black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9" name="صورة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64" t="24242" r="34916" b="8484"/>
          <a:stretch/>
        </p:blipFill>
        <p:spPr>
          <a:xfrm>
            <a:off x="1136085" y="2413634"/>
            <a:ext cx="1564294" cy="3339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639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صورة 9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939319"/>
            <a:ext cx="4475018" cy="4294910"/>
          </a:xfrm>
          <a:prstGeom prst="rect">
            <a:avLst/>
          </a:prstGeom>
        </p:spPr>
      </p:pic>
      <p:cxnSp>
        <p:nvCxnSpPr>
          <p:cNvPr id="11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3" name="مستطيل 12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3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4" name="جدول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0199006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48 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63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5" name="مستطيل 4"/>
          <p:cNvSpPr/>
          <p:nvPr/>
        </p:nvSpPr>
        <p:spPr>
          <a:xfrm>
            <a:off x="2325971" y="1471332"/>
            <a:ext cx="78939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Levofloxacin</a:t>
            </a:r>
            <a:endParaRPr lang="ar-SY" sz="3600" b="1" dirty="0" smtClean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lvl="0" algn="ctr"/>
            <a:r>
              <a:rPr lang="ar-SY" sz="3600" b="1" dirty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مضغوطات </a:t>
            </a:r>
            <a:r>
              <a:rPr lang="en-US" sz="3600" b="1" dirty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250</a:t>
            </a:r>
            <a:r>
              <a:rPr lang="ar-SY" sz="3600" b="1" dirty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- </a:t>
            </a:r>
            <a:r>
              <a:rPr lang="en-US" sz="3600" b="1" dirty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500</a:t>
            </a:r>
            <a:r>
              <a:rPr lang="ar-SY" sz="3600" b="1" dirty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- </a:t>
            </a:r>
            <a:r>
              <a:rPr lang="en-US" sz="3600" b="1" dirty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750</a:t>
            </a:r>
            <a:r>
              <a:rPr lang="ar-SY" sz="3600" b="1" dirty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ملغ</a:t>
            </a:r>
            <a:endParaRPr lang="en-US" sz="3600" b="1" dirty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2613732" y="232785"/>
            <a:ext cx="7318385" cy="92634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ar-SY" sz="4000" b="1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فلوروكينولونات </a:t>
            </a:r>
            <a:r>
              <a:rPr lang="ar-SY" sz="4000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الجيل </a:t>
            </a:r>
            <a:r>
              <a:rPr lang="ar-SY" sz="4000" b="1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الثالث</a:t>
            </a:r>
            <a:endParaRPr lang="en-US" sz="4000" b="1" dirty="0">
              <a:solidFill>
                <a:prstClr val="black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8" t="12960" r="12259" b="4165"/>
          <a:stretch/>
        </p:blipFill>
        <p:spPr>
          <a:xfrm>
            <a:off x="8458758" y="2984690"/>
            <a:ext cx="3584894" cy="2967227"/>
          </a:xfrm>
          <a:prstGeom prst="rect">
            <a:avLst/>
          </a:prstGeom>
        </p:spPr>
      </p:pic>
      <p:pic>
        <p:nvPicPr>
          <p:cNvPr id="8" name="صورة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6" t="8283" r="7576" b="14747"/>
          <a:stretch/>
        </p:blipFill>
        <p:spPr>
          <a:xfrm>
            <a:off x="4156364" y="2757701"/>
            <a:ext cx="3699164" cy="3316191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47" y="2195891"/>
            <a:ext cx="3047027" cy="3692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889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صورة 13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939319"/>
            <a:ext cx="4475018" cy="4294910"/>
          </a:xfrm>
          <a:prstGeom prst="rect">
            <a:avLst/>
          </a:prstGeom>
        </p:spPr>
      </p:pic>
      <p:cxnSp>
        <p:nvCxnSpPr>
          <p:cNvPr id="15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6" name="مستطيل 15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3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7" name="جدول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2902085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49 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63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5" name="مستطيل 4"/>
          <p:cNvSpPr/>
          <p:nvPr/>
        </p:nvSpPr>
        <p:spPr>
          <a:xfrm>
            <a:off x="2325971" y="1609879"/>
            <a:ext cx="78939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Levofloxacin</a:t>
            </a:r>
            <a:endParaRPr lang="ar-SY" sz="3600" b="1" dirty="0" smtClean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lvl="0" algn="ctr"/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قطرات عينية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0.5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% -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1.5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%</a:t>
            </a:r>
            <a:endParaRPr lang="en-US" sz="3600" b="1" dirty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2613732" y="232785"/>
            <a:ext cx="7318385" cy="92634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ar-SY" sz="4000" b="1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فلوروكينولونات </a:t>
            </a:r>
            <a:r>
              <a:rPr lang="ar-SY" sz="4000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الجيل </a:t>
            </a:r>
            <a:r>
              <a:rPr lang="ar-SY" sz="4000" b="1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الثالث</a:t>
            </a:r>
            <a:endParaRPr lang="en-US" sz="4000" b="1" dirty="0">
              <a:solidFill>
                <a:prstClr val="black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7" name="صورة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67" r="29269"/>
          <a:stretch/>
        </p:blipFill>
        <p:spPr>
          <a:xfrm>
            <a:off x="1330034" y="2945004"/>
            <a:ext cx="1482437" cy="2867025"/>
          </a:xfrm>
          <a:prstGeom prst="rect">
            <a:avLst/>
          </a:prstGeom>
        </p:spPr>
      </p:pic>
      <p:pic>
        <p:nvPicPr>
          <p:cNvPr id="10" name="صورة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28" r="30629"/>
          <a:stretch/>
        </p:blipFill>
        <p:spPr>
          <a:xfrm>
            <a:off x="2937164" y="2945004"/>
            <a:ext cx="1510145" cy="2867025"/>
          </a:xfrm>
          <a:prstGeom prst="rect">
            <a:avLst/>
          </a:prstGeom>
        </p:spPr>
      </p:pic>
      <p:pic>
        <p:nvPicPr>
          <p:cNvPr id="11" name="صورة 1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75" t="33131" r="31684" b="32727"/>
          <a:stretch/>
        </p:blipFill>
        <p:spPr>
          <a:xfrm>
            <a:off x="7965839" y="2945004"/>
            <a:ext cx="1560746" cy="2867025"/>
          </a:xfrm>
          <a:prstGeom prst="rect">
            <a:avLst/>
          </a:prstGeom>
        </p:spPr>
      </p:pic>
      <p:pic>
        <p:nvPicPr>
          <p:cNvPr id="13" name="صورة 1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62" t="39192" r="38507" b="32727"/>
          <a:stretch/>
        </p:blipFill>
        <p:spPr>
          <a:xfrm>
            <a:off x="9698182" y="2838059"/>
            <a:ext cx="1295918" cy="3105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807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صورة 8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939319"/>
            <a:ext cx="4475018" cy="4294910"/>
          </a:xfrm>
          <a:prstGeom prst="rect">
            <a:avLst/>
          </a:prstGeom>
        </p:spPr>
      </p:pic>
      <p:cxnSp>
        <p:nvCxnSpPr>
          <p:cNvPr id="10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1" name="مستطيل 10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3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3" name="جدول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1995537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5 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63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5" name="مستطيل 4"/>
          <p:cNvSpPr/>
          <p:nvPr/>
        </p:nvSpPr>
        <p:spPr>
          <a:xfrm>
            <a:off x="2542242" y="540328"/>
            <a:ext cx="7318385" cy="105295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6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التتراسيكلينات </a:t>
            </a:r>
            <a:r>
              <a:rPr lang="en-US" sz="36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Tetracyclines</a:t>
            </a:r>
            <a:endParaRPr lang="en-US" sz="36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8492820" y="3325086"/>
            <a:ext cx="3200414" cy="182922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Tetracycline</a:t>
            </a:r>
            <a:endParaRPr lang="en-US" sz="32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7" name="مستطيل 6"/>
          <p:cNvSpPr/>
          <p:nvPr/>
        </p:nvSpPr>
        <p:spPr>
          <a:xfrm>
            <a:off x="709636" y="3325086"/>
            <a:ext cx="3200414" cy="182922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Minocycline</a:t>
            </a:r>
            <a:endParaRPr lang="en-US" sz="32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8" name="مستطيل 7"/>
          <p:cNvSpPr/>
          <p:nvPr/>
        </p:nvSpPr>
        <p:spPr>
          <a:xfrm>
            <a:off x="4601228" y="3325086"/>
            <a:ext cx="3200414" cy="182922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Doxycycline</a:t>
            </a:r>
            <a:endParaRPr lang="en-US" sz="32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277346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939319"/>
            <a:ext cx="4475018" cy="4294910"/>
          </a:xfrm>
          <a:prstGeom prst="rect">
            <a:avLst/>
          </a:prstGeom>
        </p:spPr>
      </p:pic>
      <p:cxnSp>
        <p:nvCxnSpPr>
          <p:cNvPr id="9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0" name="مستطيل 9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3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1" name="جدول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4272111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50 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63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5" name="مستطيل 4"/>
          <p:cNvSpPr/>
          <p:nvPr/>
        </p:nvSpPr>
        <p:spPr>
          <a:xfrm>
            <a:off x="2325970" y="1718559"/>
            <a:ext cx="78939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Gatifloxacin</a:t>
            </a:r>
          </a:p>
          <a:p>
            <a:pPr algn="ctr"/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قطرة عينية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0.3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%</a:t>
            </a:r>
            <a:endParaRPr lang="en-US" sz="3600" b="1" dirty="0" smtClean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2613732" y="232785"/>
            <a:ext cx="7318385" cy="92634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ar-SY" sz="4000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فلوروكينولونات الجيل الرابع</a:t>
            </a:r>
            <a:endParaRPr lang="en-US" sz="4000" b="1" dirty="0">
              <a:solidFill>
                <a:prstClr val="black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79" b="7765"/>
          <a:stretch/>
        </p:blipFill>
        <p:spPr>
          <a:xfrm>
            <a:off x="3992262" y="3519055"/>
            <a:ext cx="4561323" cy="2576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17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صورة 15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939319"/>
            <a:ext cx="4475018" cy="4294910"/>
          </a:xfrm>
          <a:prstGeom prst="rect">
            <a:avLst/>
          </a:prstGeom>
        </p:spPr>
      </p:pic>
      <p:cxnSp>
        <p:nvCxnSpPr>
          <p:cNvPr id="17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8" name="مستطيل 17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3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9" name="جدول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2387058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51 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63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5" name="مستطيل 4"/>
          <p:cNvSpPr/>
          <p:nvPr/>
        </p:nvSpPr>
        <p:spPr>
          <a:xfrm>
            <a:off x="2325971" y="1609401"/>
            <a:ext cx="78939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Moxifloxacin</a:t>
            </a:r>
          </a:p>
          <a:p>
            <a:pPr algn="ctr"/>
            <a:r>
              <a:rPr lang="ar-SY" sz="3600" b="1" dirty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مضغوطات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400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ملغ</a:t>
            </a:r>
            <a:endParaRPr lang="en-US" sz="3600" b="1" dirty="0" smtClean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2613732" y="232785"/>
            <a:ext cx="7318385" cy="76041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ar-SY" sz="4000" b="1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فلوروكينولونات </a:t>
            </a:r>
            <a:r>
              <a:rPr lang="ar-SY" sz="4000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الجيل </a:t>
            </a:r>
            <a:r>
              <a:rPr lang="ar-SY" sz="4000" b="1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الرابع</a:t>
            </a:r>
            <a:endParaRPr lang="en-US" sz="4000" b="1" dirty="0">
              <a:solidFill>
                <a:prstClr val="black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3" t="6666" r="2070" b="4646"/>
          <a:stretch/>
        </p:blipFill>
        <p:spPr>
          <a:xfrm>
            <a:off x="6503381" y="3251188"/>
            <a:ext cx="4760365" cy="2689575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7" r="3645"/>
          <a:stretch/>
        </p:blipFill>
        <p:spPr>
          <a:xfrm>
            <a:off x="748146" y="3226138"/>
            <a:ext cx="2867891" cy="2714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005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صورة 9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939319"/>
            <a:ext cx="4475018" cy="4294910"/>
          </a:xfrm>
          <a:prstGeom prst="rect">
            <a:avLst/>
          </a:prstGeom>
        </p:spPr>
      </p:pic>
      <p:cxnSp>
        <p:nvCxnSpPr>
          <p:cNvPr id="11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3" name="مستطيل 12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3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4" name="جدول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0040029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52 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63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5" name="مستطيل 4"/>
          <p:cNvSpPr/>
          <p:nvPr/>
        </p:nvSpPr>
        <p:spPr>
          <a:xfrm>
            <a:off x="2325971" y="1483829"/>
            <a:ext cx="78939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Moxifloxacin</a:t>
            </a:r>
          </a:p>
          <a:p>
            <a:pPr algn="ctr"/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قطرة عينية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0.5</a:t>
            </a:r>
            <a:r>
              <a:rPr lang="ar-SY" sz="3600" b="1" dirty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%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endParaRPr lang="en-US" sz="3600" b="1" dirty="0" smtClean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2613732" y="232785"/>
            <a:ext cx="7318385" cy="92634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ar-SY" sz="4000" b="1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فلوروكينولونات </a:t>
            </a:r>
            <a:r>
              <a:rPr lang="ar-SY" sz="4000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الجيل </a:t>
            </a:r>
            <a:r>
              <a:rPr lang="ar-SY" sz="4000" b="1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الرابع</a:t>
            </a:r>
            <a:endParaRPr lang="en-US" sz="4000" b="1" dirty="0">
              <a:solidFill>
                <a:prstClr val="black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02" t="1111" r="33720" b="5153"/>
          <a:stretch/>
        </p:blipFill>
        <p:spPr>
          <a:xfrm>
            <a:off x="1515367" y="2309393"/>
            <a:ext cx="1996771" cy="3839095"/>
          </a:xfrm>
          <a:prstGeom prst="rect">
            <a:avLst/>
          </a:prstGeom>
        </p:spPr>
      </p:pic>
      <p:pic>
        <p:nvPicPr>
          <p:cNvPr id="8" name="صورة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51" t="33580" b="17274"/>
          <a:stretch/>
        </p:blipFill>
        <p:spPr>
          <a:xfrm>
            <a:off x="4731606" y="3058923"/>
            <a:ext cx="3082636" cy="3089565"/>
          </a:xfrm>
          <a:prstGeom prst="rect">
            <a:avLst/>
          </a:prstGeom>
        </p:spPr>
      </p:pic>
      <p:pic>
        <p:nvPicPr>
          <p:cNvPr id="9" name="صورة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67" t="6964" r="18602" b="2935"/>
          <a:stretch/>
        </p:blipFill>
        <p:spPr>
          <a:xfrm>
            <a:off x="8846126" y="2373133"/>
            <a:ext cx="2382982" cy="3406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063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939319"/>
            <a:ext cx="4475018" cy="4294910"/>
          </a:xfrm>
          <a:prstGeom prst="rect">
            <a:avLst/>
          </a:prstGeom>
        </p:spPr>
      </p:pic>
      <p:cxnSp>
        <p:nvCxnSpPr>
          <p:cNvPr id="9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0" name="مستطيل 9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3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1" name="جدول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6425669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53 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63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5" name="مستطيل 4"/>
          <p:cNvSpPr/>
          <p:nvPr/>
        </p:nvSpPr>
        <p:spPr>
          <a:xfrm>
            <a:off x="2325971" y="1631805"/>
            <a:ext cx="78939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Gemifloxacin</a:t>
            </a:r>
          </a:p>
          <a:p>
            <a:pPr algn="ctr"/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مضغوطات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320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ملغ</a:t>
            </a:r>
            <a:endParaRPr lang="en-US" sz="3600" b="1" dirty="0" smtClean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2613732" y="232785"/>
            <a:ext cx="7318385" cy="92634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ar-SY" sz="4000" b="1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فلوروكينولونات </a:t>
            </a:r>
            <a:r>
              <a:rPr lang="ar-SY" sz="4000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الجيل </a:t>
            </a:r>
            <a:r>
              <a:rPr lang="ar-SY" sz="4000" b="1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الرابع</a:t>
            </a:r>
            <a:endParaRPr lang="en-US" sz="4000" b="1" dirty="0">
              <a:solidFill>
                <a:prstClr val="black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7" name="صورة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06" t="20193" r="13924" b="28559"/>
          <a:stretch/>
        </p:blipFill>
        <p:spPr>
          <a:xfrm>
            <a:off x="3717777" y="3266275"/>
            <a:ext cx="4756444" cy="2757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18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صورة 9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939319"/>
            <a:ext cx="4475018" cy="4294910"/>
          </a:xfrm>
          <a:prstGeom prst="rect">
            <a:avLst/>
          </a:prstGeom>
        </p:spPr>
      </p:pic>
      <p:cxnSp>
        <p:nvCxnSpPr>
          <p:cNvPr id="11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3" name="مستطيل 12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3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4" name="جدول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5796664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54 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63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5" name="مستطيل 4"/>
          <p:cNvSpPr/>
          <p:nvPr/>
        </p:nvSpPr>
        <p:spPr>
          <a:xfrm>
            <a:off x="2542242" y="318650"/>
            <a:ext cx="7318385" cy="105295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0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السلفوناميدات </a:t>
            </a:r>
            <a:r>
              <a:rPr lang="en-US" sz="40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Sulfonamides</a:t>
            </a:r>
            <a:endParaRPr lang="en-US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7941765" y="1842648"/>
            <a:ext cx="3200414" cy="182922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Sulfacetamide</a:t>
            </a:r>
          </a:p>
        </p:txBody>
      </p:sp>
      <p:sp>
        <p:nvSpPr>
          <p:cNvPr id="7" name="مستطيل 6"/>
          <p:cNvSpPr/>
          <p:nvPr/>
        </p:nvSpPr>
        <p:spPr>
          <a:xfrm>
            <a:off x="7941765" y="4212182"/>
            <a:ext cx="3200414" cy="182922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Sulfasalazine</a:t>
            </a:r>
            <a:endParaRPr lang="en-US" sz="36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8" name="مستطيل 7"/>
          <p:cNvSpPr/>
          <p:nvPr/>
        </p:nvSpPr>
        <p:spPr>
          <a:xfrm>
            <a:off x="1383163" y="1842648"/>
            <a:ext cx="3200414" cy="182922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Silver Sulfadiazine</a:t>
            </a:r>
            <a:endParaRPr lang="en-US" sz="36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9" name="مستطيل 8"/>
          <p:cNvSpPr/>
          <p:nvPr/>
        </p:nvSpPr>
        <p:spPr>
          <a:xfrm>
            <a:off x="1383163" y="4212182"/>
            <a:ext cx="3200414" cy="182922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Cotrimoxazole </a:t>
            </a:r>
            <a:endParaRPr lang="en-US" sz="36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052240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صورة 8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939319"/>
            <a:ext cx="4475018" cy="4294910"/>
          </a:xfrm>
          <a:prstGeom prst="rect">
            <a:avLst/>
          </a:prstGeom>
        </p:spPr>
      </p:pic>
      <p:cxnSp>
        <p:nvCxnSpPr>
          <p:cNvPr id="10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1" name="مستطيل 10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3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3" name="جدول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9594539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55 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63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5" name="مستطيل 4"/>
          <p:cNvSpPr/>
          <p:nvPr/>
        </p:nvSpPr>
        <p:spPr>
          <a:xfrm>
            <a:off x="2325971" y="1479401"/>
            <a:ext cx="78939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Sulfacetamide</a:t>
            </a:r>
          </a:p>
          <a:p>
            <a:pPr algn="ctr"/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قطرة عينية</a:t>
            </a:r>
            <a:endParaRPr lang="en-US" sz="3600" b="1" dirty="0" smtClean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2613732" y="232785"/>
            <a:ext cx="7318385" cy="92634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السلفوناميدات </a:t>
            </a:r>
            <a:r>
              <a:rPr lang="en-US" sz="4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Sulfonamides</a:t>
            </a: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0989" y="2459296"/>
            <a:ext cx="3429000" cy="3429000"/>
          </a:xfrm>
          <a:prstGeom prst="rect">
            <a:avLst/>
          </a:prstGeom>
        </p:spPr>
      </p:pic>
      <p:pic>
        <p:nvPicPr>
          <p:cNvPr id="8" name="صورة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27" t="2772" r="34335" b="5286"/>
          <a:stretch/>
        </p:blipFill>
        <p:spPr>
          <a:xfrm>
            <a:off x="7640210" y="2440526"/>
            <a:ext cx="2119745" cy="3546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497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صورة 9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939319"/>
            <a:ext cx="4475018" cy="4294910"/>
          </a:xfrm>
          <a:prstGeom prst="rect">
            <a:avLst/>
          </a:prstGeom>
        </p:spPr>
      </p:pic>
      <p:cxnSp>
        <p:nvCxnSpPr>
          <p:cNvPr id="11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3" name="مستطيل 12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3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4" name="جدول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6540511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56 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63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5" name="مستطيل 4"/>
          <p:cNvSpPr/>
          <p:nvPr/>
        </p:nvSpPr>
        <p:spPr>
          <a:xfrm>
            <a:off x="2325971" y="1631805"/>
            <a:ext cx="789390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Cotrimoxazole</a:t>
            </a:r>
            <a:endParaRPr lang="ar-SY" sz="3600" b="1" dirty="0" smtClean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(</a:t>
            </a:r>
            <a:r>
              <a:rPr lang="en-US" sz="3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Sulphamethoxazole </a:t>
            </a:r>
            <a:r>
              <a:rPr lang="en-US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+ Trimethoprim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)</a:t>
            </a:r>
            <a:endParaRPr lang="en-US" sz="36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مضغوطات ومعلّق</a:t>
            </a:r>
            <a:endParaRPr lang="en-US" sz="3600" b="1" dirty="0" smtClean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2613732" y="232785"/>
            <a:ext cx="7318385" cy="92634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السلفوناميدات </a:t>
            </a:r>
            <a:r>
              <a:rPr lang="en-US" sz="4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Sulfonamides</a:t>
            </a:r>
          </a:p>
        </p:txBody>
      </p:sp>
      <p:pic>
        <p:nvPicPr>
          <p:cNvPr id="7" name="صورة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7" t="19596" r="5758" b="28081"/>
          <a:stretch/>
        </p:blipFill>
        <p:spPr>
          <a:xfrm>
            <a:off x="152394" y="3427248"/>
            <a:ext cx="4059381" cy="2428129"/>
          </a:xfrm>
          <a:prstGeom prst="rect">
            <a:avLst/>
          </a:prstGeom>
        </p:spPr>
      </p:pic>
      <p:pic>
        <p:nvPicPr>
          <p:cNvPr id="8" name="صورة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42" t="27699" r="15625" b="31393"/>
          <a:stretch/>
        </p:blipFill>
        <p:spPr>
          <a:xfrm>
            <a:off x="8298878" y="3679704"/>
            <a:ext cx="3671448" cy="2175673"/>
          </a:xfrm>
          <a:prstGeom prst="rect">
            <a:avLst/>
          </a:prstGeom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759" y="3701797"/>
            <a:ext cx="3671457" cy="2131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804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صورة 9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939319"/>
            <a:ext cx="4475018" cy="4294910"/>
          </a:xfrm>
          <a:prstGeom prst="rect">
            <a:avLst/>
          </a:prstGeom>
        </p:spPr>
      </p:pic>
      <p:cxnSp>
        <p:nvCxnSpPr>
          <p:cNvPr id="11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3" name="مستطيل 12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3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4" name="جدول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7249168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57 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63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5" name="مستطيل 4"/>
          <p:cNvSpPr/>
          <p:nvPr/>
        </p:nvSpPr>
        <p:spPr>
          <a:xfrm>
            <a:off x="2325971" y="1415434"/>
            <a:ext cx="789390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Nitrofurantoin</a:t>
            </a:r>
          </a:p>
          <a:p>
            <a:pPr algn="ctr"/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مضغوطات + كبسولات: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50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-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100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مغ</a:t>
            </a:r>
            <a:endParaRPr lang="en-US" sz="3600" b="1" dirty="0" smtClean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معلّق: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25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مغ/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5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مل</a:t>
            </a:r>
            <a:endParaRPr lang="en-US" sz="3600" b="1" dirty="0" smtClean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2613732" y="232785"/>
            <a:ext cx="7318385" cy="92634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0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مطهرات السبيل البولي</a:t>
            </a:r>
            <a:endParaRPr lang="en-US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7" name="صورة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4" t="6923" r="8753" b="10991"/>
          <a:stretch/>
        </p:blipFill>
        <p:spPr>
          <a:xfrm>
            <a:off x="8018598" y="3106075"/>
            <a:ext cx="3894617" cy="2927087"/>
          </a:xfrm>
          <a:prstGeom prst="rect">
            <a:avLst/>
          </a:prstGeom>
        </p:spPr>
      </p:pic>
      <p:pic>
        <p:nvPicPr>
          <p:cNvPr id="8" name="صورة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8" t="16330" r="11098" b="11709"/>
          <a:stretch/>
        </p:blipFill>
        <p:spPr>
          <a:xfrm>
            <a:off x="670353" y="3608617"/>
            <a:ext cx="3311236" cy="2424545"/>
          </a:xfrm>
          <a:prstGeom prst="rect">
            <a:avLst/>
          </a:prstGeom>
        </p:spPr>
      </p:pic>
      <p:pic>
        <p:nvPicPr>
          <p:cNvPr id="9" name="صورة 8"/>
          <p:cNvPicPr>
            <a:picLocks noChangeAspect="1"/>
          </p:cNvPicPr>
          <p:nvPr/>
        </p:nvPicPr>
        <p:blipFill rotWithShape="1">
          <a:blip r:embed="rId7"/>
          <a:srcRect l="54022" t="48954"/>
          <a:stretch/>
        </p:blipFill>
        <p:spPr>
          <a:xfrm>
            <a:off x="4857585" y="4029494"/>
            <a:ext cx="2787993" cy="1858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465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939319"/>
            <a:ext cx="4475018" cy="4294910"/>
          </a:xfrm>
          <a:prstGeom prst="rect">
            <a:avLst/>
          </a:prstGeom>
        </p:spPr>
      </p:pic>
      <p:cxnSp>
        <p:nvCxnSpPr>
          <p:cNvPr id="9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0" name="مستطيل 9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3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1" name="جدول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4538414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58 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63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5" name="مستطيل 4"/>
          <p:cNvSpPr/>
          <p:nvPr/>
        </p:nvSpPr>
        <p:spPr>
          <a:xfrm>
            <a:off x="2611518" y="651152"/>
            <a:ext cx="7318385" cy="105295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الأدوية المضادة للمتفطرات</a:t>
            </a:r>
            <a:endParaRPr lang="en-US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7689259" y="3117281"/>
            <a:ext cx="3435929" cy="1967752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6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أدوية السل</a:t>
            </a:r>
            <a:endParaRPr lang="en-US" sz="36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7" name="مستطيل 6"/>
          <p:cNvSpPr/>
          <p:nvPr/>
        </p:nvSpPr>
        <p:spPr>
          <a:xfrm>
            <a:off x="1353773" y="3117281"/>
            <a:ext cx="3435929" cy="1967752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6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أدوية الجذام</a:t>
            </a:r>
            <a:endParaRPr lang="en-US" sz="36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823124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صورة 9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939319"/>
            <a:ext cx="4475018" cy="4294910"/>
          </a:xfrm>
          <a:prstGeom prst="rect">
            <a:avLst/>
          </a:prstGeom>
        </p:spPr>
      </p:pic>
      <p:cxnSp>
        <p:nvCxnSpPr>
          <p:cNvPr id="11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3" name="مستطيل 12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3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4" name="جدول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2731844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59</a:t>
                      </a:r>
                      <a:r>
                        <a:rPr lang="en-US" sz="1800" b="1" baseline="0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63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5" name="مستطيل 4"/>
          <p:cNvSpPr/>
          <p:nvPr/>
        </p:nvSpPr>
        <p:spPr>
          <a:xfrm>
            <a:off x="2611518" y="304784"/>
            <a:ext cx="7318385" cy="105295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0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أدوية السل الخط الأول</a:t>
            </a:r>
            <a:endParaRPr lang="en-US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8035634" y="4073266"/>
            <a:ext cx="3075710" cy="1579389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Pyrazinamide</a:t>
            </a:r>
            <a:endParaRPr lang="en-US" sz="6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7" name="مستطيل 6"/>
          <p:cNvSpPr/>
          <p:nvPr/>
        </p:nvSpPr>
        <p:spPr>
          <a:xfrm>
            <a:off x="993553" y="1953674"/>
            <a:ext cx="3075710" cy="1579389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Ethambutol</a:t>
            </a:r>
            <a:endParaRPr lang="en-US" sz="36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8" name="مستطيل 7"/>
          <p:cNvSpPr/>
          <p:nvPr/>
        </p:nvSpPr>
        <p:spPr>
          <a:xfrm>
            <a:off x="8035635" y="1953674"/>
            <a:ext cx="3075710" cy="1579389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Isoniazid</a:t>
            </a:r>
            <a:endParaRPr lang="en-US" sz="36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9" name="مستطيل 8"/>
          <p:cNvSpPr/>
          <p:nvPr/>
        </p:nvSpPr>
        <p:spPr>
          <a:xfrm>
            <a:off x="993553" y="4073266"/>
            <a:ext cx="3075710" cy="1579389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Rifampicin</a:t>
            </a:r>
            <a:endParaRPr lang="ar-SY" sz="3600" b="1" dirty="0">
              <a:solidFill>
                <a:prstClr val="black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984118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صورة 8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939319"/>
            <a:ext cx="4475018" cy="4294910"/>
          </a:xfrm>
          <a:prstGeom prst="rect">
            <a:avLst/>
          </a:prstGeom>
        </p:spPr>
      </p:pic>
      <p:cxnSp>
        <p:nvCxnSpPr>
          <p:cNvPr id="10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1" name="مستطيل 10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3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3" name="جدول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9834277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6 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63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5" name="مستطيل 4"/>
          <p:cNvSpPr/>
          <p:nvPr/>
        </p:nvSpPr>
        <p:spPr>
          <a:xfrm>
            <a:off x="2325971" y="1415434"/>
            <a:ext cx="78939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Tetracycline</a:t>
            </a:r>
          </a:p>
          <a:p>
            <a:pPr algn="ctr"/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كبسولات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250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مغ</a:t>
            </a:r>
            <a:endParaRPr lang="en-US" sz="3600" b="1" dirty="0" smtClean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2613732" y="232785"/>
            <a:ext cx="7318385" cy="92634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التتراسيكلينات </a:t>
            </a:r>
            <a:r>
              <a:rPr lang="en-US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Tetracyclines</a:t>
            </a:r>
          </a:p>
        </p:txBody>
      </p:sp>
      <p:pic>
        <p:nvPicPr>
          <p:cNvPr id="7" name="صورة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1393" y="2581119"/>
            <a:ext cx="2139549" cy="3455625"/>
          </a:xfrm>
          <a:prstGeom prst="rect">
            <a:avLst/>
          </a:prstGeom>
        </p:spPr>
      </p:pic>
      <p:sp>
        <p:nvSpPr>
          <p:cNvPr id="4" name="مستطيل 3"/>
          <p:cNvSpPr/>
          <p:nvPr/>
        </p:nvSpPr>
        <p:spPr>
          <a:xfrm>
            <a:off x="5541823" y="3574640"/>
            <a:ext cx="3477491" cy="146983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FF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Tetracyl</a:t>
            </a:r>
          </a:p>
          <a:p>
            <a:pPr algn="ctr"/>
            <a:r>
              <a:rPr lang="en-US" sz="4000" b="1" dirty="0" smtClean="0">
                <a:solidFill>
                  <a:srgbClr val="FFFF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Thameco</a:t>
            </a:r>
            <a:endParaRPr lang="en-US" sz="4000" b="1" dirty="0">
              <a:solidFill>
                <a:srgbClr val="FFFF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098035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939319"/>
            <a:ext cx="4475018" cy="4294910"/>
          </a:xfrm>
          <a:prstGeom prst="rect">
            <a:avLst/>
          </a:prstGeom>
        </p:spPr>
      </p:pic>
      <p:cxnSp>
        <p:nvCxnSpPr>
          <p:cNvPr id="9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0" name="مستطيل 9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3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1" name="جدول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2178401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60 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63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5" name="مستطيل 4"/>
          <p:cNvSpPr/>
          <p:nvPr/>
        </p:nvSpPr>
        <p:spPr>
          <a:xfrm>
            <a:off x="2325971" y="1415434"/>
            <a:ext cx="78939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Rifampicin</a:t>
            </a:r>
            <a:endParaRPr lang="ar-SY" sz="3600" b="1" dirty="0" smtClean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كبسولات 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300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ملغ</a:t>
            </a:r>
            <a:endParaRPr lang="en-US" sz="6000" b="1" dirty="0" smtClean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2613732" y="232785"/>
            <a:ext cx="7318385" cy="92634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6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أدوية السل</a:t>
            </a:r>
            <a:endParaRPr lang="en-US" sz="36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92" r="5636"/>
          <a:stretch/>
        </p:blipFill>
        <p:spPr>
          <a:xfrm>
            <a:off x="3851554" y="2765791"/>
            <a:ext cx="4461164" cy="321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454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939319"/>
            <a:ext cx="4475018" cy="4294910"/>
          </a:xfrm>
          <a:prstGeom prst="rect">
            <a:avLst/>
          </a:prstGeom>
        </p:spPr>
      </p:pic>
      <p:cxnSp>
        <p:nvCxnSpPr>
          <p:cNvPr id="11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3" name="مستطيل 12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3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4" name="جدول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0855753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61 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63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9" name="مستطيل 8"/>
          <p:cNvSpPr/>
          <p:nvPr/>
        </p:nvSpPr>
        <p:spPr>
          <a:xfrm>
            <a:off x="2325971" y="1443144"/>
            <a:ext cx="78939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Ethambutol</a:t>
            </a:r>
          </a:p>
          <a:p>
            <a:pPr algn="ctr"/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مضغوطات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400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مغ</a:t>
            </a:r>
            <a:endParaRPr lang="en-US" sz="3600" b="1" dirty="0" smtClean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0" name="مستطيل 9"/>
          <p:cNvSpPr/>
          <p:nvPr/>
        </p:nvSpPr>
        <p:spPr>
          <a:xfrm>
            <a:off x="2613732" y="232785"/>
            <a:ext cx="7318385" cy="92634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0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أدوية السل</a:t>
            </a:r>
            <a:endParaRPr lang="en-US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48" t="10084" r="19164" b="7501"/>
          <a:stretch/>
        </p:blipFill>
        <p:spPr>
          <a:xfrm>
            <a:off x="4499542" y="2613620"/>
            <a:ext cx="3546763" cy="3407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526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صورة 8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939319"/>
            <a:ext cx="4475018" cy="4294910"/>
          </a:xfrm>
          <a:prstGeom prst="rect">
            <a:avLst/>
          </a:prstGeom>
        </p:spPr>
      </p:pic>
      <p:cxnSp>
        <p:nvCxnSpPr>
          <p:cNvPr id="10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1" name="مستطيل 10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3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3" name="جدول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3377308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62 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63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5" name="مستطيل 4"/>
          <p:cNvSpPr/>
          <p:nvPr/>
        </p:nvSpPr>
        <p:spPr>
          <a:xfrm>
            <a:off x="2611518" y="651152"/>
            <a:ext cx="7318385" cy="105295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0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أدوية الجذام</a:t>
            </a:r>
            <a:endParaRPr lang="en-US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4552745" y="3117281"/>
            <a:ext cx="3435929" cy="1967752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Rifampin</a:t>
            </a:r>
            <a:endParaRPr lang="en-US" sz="36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7" name="مستطيل 6"/>
          <p:cNvSpPr/>
          <p:nvPr/>
        </p:nvSpPr>
        <p:spPr>
          <a:xfrm>
            <a:off x="564064" y="3117281"/>
            <a:ext cx="3435929" cy="1967752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Dapson</a:t>
            </a:r>
            <a:endParaRPr lang="en-US" sz="36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8" name="مستطيل 7"/>
          <p:cNvSpPr/>
          <p:nvPr/>
        </p:nvSpPr>
        <p:spPr>
          <a:xfrm>
            <a:off x="8541426" y="3117281"/>
            <a:ext cx="3435929" cy="1967752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Clofazimine</a:t>
            </a:r>
            <a:endParaRPr lang="en-US" sz="36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619065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939319"/>
            <a:ext cx="4475018" cy="4294910"/>
          </a:xfrm>
          <a:prstGeom prst="rect">
            <a:avLst/>
          </a:prstGeom>
        </p:spPr>
      </p:pic>
      <p:cxnSp>
        <p:nvCxnSpPr>
          <p:cNvPr id="13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4" name="مستطيل 13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3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5" name="جدول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6837384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63 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63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9" name="مستطيل 8"/>
          <p:cNvSpPr/>
          <p:nvPr/>
        </p:nvSpPr>
        <p:spPr>
          <a:xfrm>
            <a:off x="2325971" y="1415434"/>
            <a:ext cx="78939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Dapson</a:t>
            </a:r>
          </a:p>
          <a:p>
            <a:pPr algn="ctr"/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(مضغوطات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100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مغ)</a:t>
            </a:r>
            <a:endParaRPr lang="en-US" sz="3600" b="1" dirty="0" smtClean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0" name="مستطيل 9"/>
          <p:cNvSpPr/>
          <p:nvPr/>
        </p:nvSpPr>
        <p:spPr>
          <a:xfrm>
            <a:off x="2613732" y="232785"/>
            <a:ext cx="7318385" cy="92634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6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أدوية الجذام</a:t>
            </a:r>
            <a:endParaRPr lang="en-US" sz="36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11" name="صورة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3483" y="3240862"/>
            <a:ext cx="3698882" cy="2509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091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صورة 8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939319"/>
            <a:ext cx="4475018" cy="4294910"/>
          </a:xfrm>
          <a:prstGeom prst="rect">
            <a:avLst/>
          </a:prstGeom>
        </p:spPr>
      </p:pic>
      <p:cxnSp>
        <p:nvCxnSpPr>
          <p:cNvPr id="10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1" name="مستطيل 10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3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3" name="جدول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2370591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7 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63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5" name="مستطيل 4"/>
          <p:cNvSpPr/>
          <p:nvPr/>
        </p:nvSpPr>
        <p:spPr>
          <a:xfrm>
            <a:off x="2325970" y="1553979"/>
            <a:ext cx="78939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Tetracycline</a:t>
            </a:r>
            <a:endParaRPr lang="ar-SY" sz="3600" b="1" dirty="0" smtClean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SY" sz="3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مرهم عيني </a:t>
            </a:r>
            <a:r>
              <a:rPr lang="en-US" sz="3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1</a:t>
            </a:r>
            <a:r>
              <a:rPr lang="ar-SY" sz="3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%</a:t>
            </a:r>
            <a:endParaRPr lang="en-US" sz="36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2613732" y="232785"/>
            <a:ext cx="7318385" cy="92634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التتراسيكلينات </a:t>
            </a:r>
            <a:r>
              <a:rPr lang="en-US" sz="4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Tetracyclines</a:t>
            </a:r>
          </a:p>
        </p:txBody>
      </p:sp>
      <p:pic>
        <p:nvPicPr>
          <p:cNvPr id="8" name="صورة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2" t="24284" r="7604" b="9494"/>
          <a:stretch/>
        </p:blipFill>
        <p:spPr>
          <a:xfrm>
            <a:off x="4006112" y="3149156"/>
            <a:ext cx="4533622" cy="2482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495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صورة 9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939319"/>
            <a:ext cx="4475018" cy="4294910"/>
          </a:xfrm>
          <a:prstGeom prst="rect">
            <a:avLst/>
          </a:prstGeom>
        </p:spPr>
      </p:pic>
      <p:cxnSp>
        <p:nvCxnSpPr>
          <p:cNvPr id="11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3" name="مستطيل 12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3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4" name="جدول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7204906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8 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63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5" name="مستطيل 4"/>
          <p:cNvSpPr/>
          <p:nvPr/>
        </p:nvSpPr>
        <p:spPr>
          <a:xfrm>
            <a:off x="2325970" y="1537894"/>
            <a:ext cx="78939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Doxycycline</a:t>
            </a:r>
            <a:endParaRPr lang="en-US" sz="36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كبسولات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100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مغ</a:t>
            </a:r>
            <a:endParaRPr lang="en-US" sz="3600" b="1" dirty="0" smtClean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2613732" y="232785"/>
            <a:ext cx="7318385" cy="92634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التتراسيكلينات </a:t>
            </a:r>
            <a:r>
              <a:rPr lang="en-US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Tetracyclines</a:t>
            </a: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06" r="9192" b="995"/>
          <a:stretch/>
        </p:blipFill>
        <p:spPr>
          <a:xfrm>
            <a:off x="8407530" y="3177157"/>
            <a:ext cx="3624693" cy="2790086"/>
          </a:xfrm>
          <a:prstGeom prst="rect">
            <a:avLst/>
          </a:prstGeom>
        </p:spPr>
      </p:pic>
      <p:pic>
        <p:nvPicPr>
          <p:cNvPr id="8" name="صورة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49" y="3182788"/>
            <a:ext cx="3915640" cy="2784455"/>
          </a:xfrm>
          <a:prstGeom prst="rect">
            <a:avLst/>
          </a:prstGeom>
        </p:spPr>
      </p:pic>
      <p:pic>
        <p:nvPicPr>
          <p:cNvPr id="9" name="صورة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3" t="30909" r="3093" b="13738"/>
          <a:stretch/>
        </p:blipFill>
        <p:spPr>
          <a:xfrm>
            <a:off x="4535178" y="3182788"/>
            <a:ext cx="3475491" cy="2784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791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939319"/>
            <a:ext cx="4475018" cy="4294910"/>
          </a:xfrm>
          <a:prstGeom prst="rect">
            <a:avLst/>
          </a:prstGeom>
        </p:spPr>
      </p:pic>
      <p:cxnSp>
        <p:nvCxnSpPr>
          <p:cNvPr id="9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0" name="مستطيل 9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3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1" name="جدول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1189674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9 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63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5" name="مستطيل 4"/>
          <p:cNvSpPr/>
          <p:nvPr/>
        </p:nvSpPr>
        <p:spPr>
          <a:xfrm>
            <a:off x="2325971" y="1681783"/>
            <a:ext cx="78939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Minocycline</a:t>
            </a:r>
            <a:endParaRPr lang="en-US" sz="36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كبسولات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50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-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100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مغ</a:t>
            </a:r>
            <a:endParaRPr lang="en-US" sz="3600" b="1" dirty="0" smtClean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2613732" y="232785"/>
            <a:ext cx="7318385" cy="92634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التتراسيكلينات </a:t>
            </a:r>
            <a:r>
              <a:rPr lang="en-US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Tetracyclines</a:t>
            </a: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8" t="26970" r="5758" b="25892"/>
          <a:stretch/>
        </p:blipFill>
        <p:spPr>
          <a:xfrm>
            <a:off x="3047991" y="3612538"/>
            <a:ext cx="6068290" cy="2424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654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1379</TotalTime>
  <Words>1602</Words>
  <Application>Microsoft Office PowerPoint</Application>
  <PresentationFormat>شاشة عريضة</PresentationFormat>
  <Paragraphs>591</Paragraphs>
  <Slides>63</Slides>
  <Notes>0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8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63</vt:i4>
      </vt:variant>
    </vt:vector>
  </HeadingPairs>
  <TitlesOfParts>
    <vt:vector size="72" baseType="lpstr">
      <vt:lpstr>SimSun</vt:lpstr>
      <vt:lpstr>Aller</vt:lpstr>
      <vt:lpstr>Arial</vt:lpstr>
      <vt:lpstr>Calibri</vt:lpstr>
      <vt:lpstr>Calibri Light</vt:lpstr>
      <vt:lpstr>GE Dinar Two</vt:lpstr>
      <vt:lpstr>Sakkal Majalla</vt:lpstr>
      <vt:lpstr>Times New Roman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>SACC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Maher Fattouh</dc:creator>
  <cp:lastModifiedBy>Maher Fattouh</cp:lastModifiedBy>
  <cp:revision>333</cp:revision>
  <dcterms:created xsi:type="dcterms:W3CDTF">2021-02-26T20:49:17Z</dcterms:created>
  <dcterms:modified xsi:type="dcterms:W3CDTF">2023-05-15T09:47:35Z</dcterms:modified>
</cp:coreProperties>
</file>