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9"/>
  </p:notesMasterIdLst>
  <p:sldIdLst>
    <p:sldId id="462" r:id="rId2"/>
    <p:sldId id="463" r:id="rId3"/>
    <p:sldId id="387" r:id="rId4"/>
    <p:sldId id="393" r:id="rId5"/>
    <p:sldId id="395" r:id="rId6"/>
    <p:sldId id="396" r:id="rId7"/>
    <p:sldId id="397" r:id="rId8"/>
    <p:sldId id="398" r:id="rId9"/>
    <p:sldId id="394" r:id="rId10"/>
    <p:sldId id="399" r:id="rId11"/>
    <p:sldId id="400" r:id="rId12"/>
    <p:sldId id="388" r:id="rId13"/>
    <p:sldId id="423" r:id="rId14"/>
    <p:sldId id="425" r:id="rId15"/>
    <p:sldId id="428" r:id="rId16"/>
    <p:sldId id="429" r:id="rId17"/>
    <p:sldId id="430" r:id="rId18"/>
    <p:sldId id="424" r:id="rId19"/>
    <p:sldId id="431" r:id="rId20"/>
    <p:sldId id="432" r:id="rId21"/>
    <p:sldId id="433" r:id="rId22"/>
    <p:sldId id="434" r:id="rId23"/>
    <p:sldId id="435" r:id="rId24"/>
    <p:sldId id="436" r:id="rId25"/>
    <p:sldId id="389" r:id="rId26"/>
    <p:sldId id="437" r:id="rId27"/>
    <p:sldId id="438" r:id="rId28"/>
    <p:sldId id="440" r:id="rId29"/>
    <p:sldId id="439" r:id="rId30"/>
    <p:sldId id="441" r:id="rId31"/>
    <p:sldId id="442" r:id="rId32"/>
    <p:sldId id="443" r:id="rId33"/>
    <p:sldId id="444" r:id="rId34"/>
    <p:sldId id="390" r:id="rId35"/>
    <p:sldId id="451" r:id="rId36"/>
    <p:sldId id="452" r:id="rId37"/>
    <p:sldId id="453" r:id="rId38"/>
    <p:sldId id="454" r:id="rId39"/>
    <p:sldId id="455" r:id="rId40"/>
    <p:sldId id="456" r:id="rId41"/>
    <p:sldId id="457" r:id="rId42"/>
    <p:sldId id="458" r:id="rId43"/>
    <p:sldId id="459" r:id="rId44"/>
    <p:sldId id="460" r:id="rId45"/>
    <p:sldId id="447" r:id="rId46"/>
    <p:sldId id="406" r:id="rId47"/>
    <p:sldId id="407" r:id="rId48"/>
    <p:sldId id="409" r:id="rId49"/>
    <p:sldId id="408" r:id="rId50"/>
    <p:sldId id="391" r:id="rId51"/>
    <p:sldId id="411" r:id="rId52"/>
    <p:sldId id="410" r:id="rId53"/>
    <p:sldId id="422" r:id="rId54"/>
    <p:sldId id="461" r:id="rId55"/>
    <p:sldId id="412" r:id="rId56"/>
    <p:sldId id="413" r:id="rId57"/>
    <p:sldId id="414" r:id="rId58"/>
    <p:sldId id="415" r:id="rId59"/>
    <p:sldId id="420" r:id="rId60"/>
    <p:sldId id="421" r:id="rId61"/>
    <p:sldId id="416" r:id="rId62"/>
    <p:sldId id="417" r:id="rId63"/>
    <p:sldId id="448" r:id="rId64"/>
    <p:sldId id="418" r:id="rId65"/>
    <p:sldId id="419" r:id="rId66"/>
    <p:sldId id="450" r:id="rId67"/>
    <p:sldId id="449" r:id="rId6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897197C-4861-478F-AB56-B324C76BBEE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80F7F618-3162-4D09-9C52-B20DD9CDC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3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F618-3162-4D09-9C52-B20DD9CDCD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7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F618-3162-4D09-9C52-B20DD9CDCD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2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98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7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335C-5343-4D4B-8D5B-7140D2720E8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A47F-CD4B-4266-976D-D40B31348C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nara.edu.s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manara.edu.sy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nara.edu.sy/" TargetMode="External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nara.edu.sy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manara.edu.sy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nara.edu.sy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0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manara.edu.s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nara.edu.s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ara.edu.sy/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5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القلبية</a:t>
            </a: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- الجزء الثاني</a:t>
            </a:r>
            <a:endParaRPr lang="ar-SY" sz="3200" b="1" kern="100" dirty="0">
              <a:solidFill>
                <a:srgbClr val="2F5496"/>
              </a:solidFill>
              <a:latin typeface="Sakkal Majalla" panose="02000000000000000000" pitchFamily="2" charset="-78"/>
              <a:ea typeface="SimSun" panose="02010600030101010101" pitchFamily="2" charset="-122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49579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 | 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3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7755" y="1366603"/>
            <a:ext cx="4636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Amiodarone</a:t>
            </a:r>
            <a:endParaRPr lang="ar-SY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البوتاسيوم (الصنف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III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9051" r="19357" b="8276"/>
          <a:stretch/>
        </p:blipFill>
        <p:spPr>
          <a:xfrm>
            <a:off x="110828" y="2647980"/>
            <a:ext cx="3380510" cy="345611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3095636"/>
            <a:ext cx="3662618" cy="161868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20500" y="2051233"/>
            <a:ext cx="2904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حقن وريدي</a:t>
            </a:r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864862" y="2164803"/>
            <a:ext cx="2868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934" r="12409" b="3421"/>
          <a:stretch/>
        </p:blipFill>
        <p:spPr>
          <a:xfrm>
            <a:off x="3662622" y="2934318"/>
            <a:ext cx="3260341" cy="3169776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566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8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0600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(الصنف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78510" y="30448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Verapamil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30448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Diltiazem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28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41870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9878" y="149966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قصور القلب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190509" y="2441445"/>
            <a:ext cx="4190997" cy="24907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المؤثرة إيجاباً على قلوصية العضلة القلبية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10493" y="2441445"/>
            <a:ext cx="4190997" cy="24907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المستخدمة في قصور القلب ولا تملك آثار إيجابية على التقلص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7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93230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9878" y="149966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المؤثرة إيجاباً على قلوصية العضلة القلبية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711641" y="1687416"/>
            <a:ext cx="4073243" cy="19261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الغليكوزيدات القلبية</a:t>
            </a:r>
            <a:endParaRPr lang="en-US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(ديجوكسين)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711641" y="4170215"/>
            <a:ext cx="4073243" cy="19261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شادات مستقبلات بيتا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endParaRPr lang="ar-SY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(دوبامين - دوبوتامين)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15633" y="4170216"/>
            <a:ext cx="4073243" cy="19261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جديدة: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Istaroxime - Levosimendan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5633" y="1687416"/>
            <a:ext cx="4073243" cy="19261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البيبيريدينات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Bipyridines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Inamrinone - Milrinone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42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8979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998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Digoxine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الغليكوزيدات القلبية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3" t="34628" r="26340" b="32561"/>
          <a:stretch/>
        </p:blipFill>
        <p:spPr>
          <a:xfrm>
            <a:off x="589608" y="3185331"/>
            <a:ext cx="5043055" cy="269104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9293" r="3670" b="38182"/>
          <a:stretch/>
        </p:blipFill>
        <p:spPr>
          <a:xfrm>
            <a:off x="7232059" y="3241973"/>
            <a:ext cx="4114800" cy="257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03966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Digoxine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نقط فموية (إلكسير)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مكغ/ مل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8153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الغليكوزيدات القلبية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t="11636" r="38755" b="7777"/>
          <a:stretch/>
        </p:blipFill>
        <p:spPr>
          <a:xfrm>
            <a:off x="5028783" y="2266685"/>
            <a:ext cx="2106701" cy="3864522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0918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2474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Dopamine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شادات مستقبلات بيتا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2934" r="27710" b="746"/>
          <a:stretch/>
        </p:blipFill>
        <p:spPr>
          <a:xfrm>
            <a:off x="2857869" y="2702307"/>
            <a:ext cx="2145928" cy="381070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2691" r="28087" b="1474"/>
          <a:stretch/>
        </p:blipFill>
        <p:spPr>
          <a:xfrm>
            <a:off x="6861818" y="2702307"/>
            <a:ext cx="2205180" cy="3810707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36615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4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10893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Dobutamine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تسريب وريدي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شادات مستقبلات بيتا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8586"/>
          <a:stretch/>
        </p:blipFill>
        <p:spPr>
          <a:xfrm>
            <a:off x="4418067" y="2526572"/>
            <a:ext cx="3328134" cy="3657587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29957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25470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9878" y="149967"/>
            <a:ext cx="7318385" cy="613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التي لا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تملك آثار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اً إيجابية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 التقلص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172882" y="1070593"/>
            <a:ext cx="3288868" cy="22558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ومعاكسات الألدوستيرون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8387823" y="3861070"/>
            <a:ext cx="3288868" cy="22558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الموسعات الوعائية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15308" y="3861070"/>
            <a:ext cx="3288868" cy="22558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أنزيم النيبريليزين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Sacubitril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646528" y="1070593"/>
            <a:ext cx="3288868" cy="22558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 &amp; ARBs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403056" y="3861070"/>
            <a:ext cx="3288868" cy="22558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8497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7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ومعاكسات الألدوستيرون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46362" y="1775796"/>
            <a:ext cx="11402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مدرات العروة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(خاصة الفوروسيميد) </a:t>
            </a: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والمدرات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التيازيدية </a:t>
            </a: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هي الأدوية المفضلة في قصور القلب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42423" r="13644" b="23233"/>
          <a:stretch/>
        </p:blipFill>
        <p:spPr>
          <a:xfrm>
            <a:off x="920083" y="2757415"/>
            <a:ext cx="3554936" cy="173163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6666" r="12928" b="7475"/>
          <a:stretch/>
        </p:blipFill>
        <p:spPr>
          <a:xfrm>
            <a:off x="7301348" y="3301816"/>
            <a:ext cx="3839274" cy="2697011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6" y="4616239"/>
            <a:ext cx="3800590" cy="1950241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7880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7180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41140"/>
              </p:ext>
            </p:extLst>
          </p:nvPr>
        </p:nvGraphicFramePr>
        <p:xfrm>
          <a:off x="256309" y="911612"/>
          <a:ext cx="11679382" cy="4086676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اللانظميات القلبية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6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 قصور القلب</a:t>
                      </a:r>
                      <a:r>
                        <a:rPr lang="ar-SY" sz="2800" b="1" baseline="0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والذبحة القلبية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12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خافضات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شحوم الدم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الأدوية المؤثرة على الدم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50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49481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467473" y="-50026"/>
            <a:ext cx="36027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6309" y="4956556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للأدوية القلبية، وتذكيره بالاستطبابات ومضادات الاستطباب والتداخلات الدوائية لهذه الأدوية ليصبح قادراً على التعامل معها عندما ترد في الوصفات الطبية</a:t>
            </a:r>
          </a:p>
        </p:txBody>
      </p:sp>
    </p:spTree>
    <p:extLst>
      <p:ext uri="{BB962C8B-B14F-4D97-AF65-F5344CB8AC3E}">
        <p14:creationId xmlns:p14="http://schemas.microsoft.com/office/powerpoint/2010/main" val="37839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المدرات ومعاكسات الألدوستيرون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46363" y="1600483"/>
            <a:ext cx="114022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تمتلك المدرات التي تعاكس عمل الألدوستيرون مثل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Spironolactone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Eplerenone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فوائد إضافية </a:t>
            </a: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خفض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الإمراضية </a:t>
            </a: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ومعدلات الوفيات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مرضى القصور القلبي الحاد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t="4242" r="9535" b="4040"/>
          <a:stretch/>
        </p:blipFill>
        <p:spPr>
          <a:xfrm>
            <a:off x="1375289" y="3473319"/>
            <a:ext cx="3581423" cy="272813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14853" r="13353" b="14609"/>
          <a:stretch/>
        </p:blipFill>
        <p:spPr>
          <a:xfrm>
            <a:off x="6962161" y="3553632"/>
            <a:ext cx="3470556" cy="2567505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65949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9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ACEIs &amp; ARBs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46362" y="1581827"/>
            <a:ext cx="11402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تعتبر هذه الأدوية مع المدرات الخط العلاجي الأول في قصور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القلب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(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ACEis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مفضلة على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ARBs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4"/>
          <a:stretch/>
        </p:blipFill>
        <p:spPr>
          <a:xfrm>
            <a:off x="769442" y="2375960"/>
            <a:ext cx="3415375" cy="2071349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14399" r="7979" b="5345"/>
          <a:stretch/>
        </p:blipFill>
        <p:spPr>
          <a:xfrm>
            <a:off x="769442" y="4477984"/>
            <a:ext cx="3415375" cy="2158942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1"/>
          <a:stretch/>
        </p:blipFill>
        <p:spPr>
          <a:xfrm>
            <a:off x="6082134" y="3147390"/>
            <a:ext cx="2734417" cy="265150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14853" r="12975" b="14366"/>
          <a:stretch/>
        </p:blipFill>
        <p:spPr>
          <a:xfrm>
            <a:off x="9028273" y="3202803"/>
            <a:ext cx="2982862" cy="2214319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8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306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2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2036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2750" y="5171178"/>
            <a:ext cx="1182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أظهرت 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الدراسات </a:t>
            </a:r>
            <a:r>
              <a:rPr lang="ar-SY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Bisoprolol </a:t>
            </a:r>
            <a:r>
              <a:rPr lang="ar-SY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arvedilol 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-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Metoprolol 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-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Nebivolol 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سببت انخفاضاً في نسبة الوفيات لدى مرضى قصور القلب</a:t>
            </a:r>
            <a:r>
              <a:rPr lang="ar-SY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ولكن هذه الآثار لا تظهر مع حاصرات بيتا 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الأخرى !!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2" r="28169" b="8283"/>
          <a:stretch/>
        </p:blipFill>
        <p:spPr>
          <a:xfrm>
            <a:off x="365484" y="1385453"/>
            <a:ext cx="4062690" cy="269891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5402" r="21477" b="23682"/>
          <a:stretch/>
        </p:blipFill>
        <p:spPr>
          <a:xfrm>
            <a:off x="4932418" y="1357740"/>
            <a:ext cx="3075322" cy="191909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t="19127" r="13928" b="17835"/>
          <a:stretch/>
        </p:blipFill>
        <p:spPr>
          <a:xfrm>
            <a:off x="8326494" y="1424271"/>
            <a:ext cx="3500021" cy="2235616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51925" r="46807" b="12568"/>
          <a:stretch/>
        </p:blipFill>
        <p:spPr>
          <a:xfrm>
            <a:off x="7015509" y="3322039"/>
            <a:ext cx="2888680" cy="175295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8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5573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5414" y="5098622"/>
            <a:ext cx="1182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تستطب حاصرات بيتا هذه في قصور القلب المزمن فقط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بينما تعتبر مضادات استطباب في قصور القلب الحاد !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2" r="28169" b="8283"/>
          <a:stretch/>
        </p:blipFill>
        <p:spPr>
          <a:xfrm>
            <a:off x="365484" y="1385453"/>
            <a:ext cx="4062690" cy="269891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5402" r="21477" b="23682"/>
          <a:stretch/>
        </p:blipFill>
        <p:spPr>
          <a:xfrm>
            <a:off x="4932418" y="1330033"/>
            <a:ext cx="3075322" cy="191909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t="19127" r="13928" b="17835"/>
          <a:stretch/>
        </p:blipFill>
        <p:spPr>
          <a:xfrm>
            <a:off x="8326494" y="1396564"/>
            <a:ext cx="3500021" cy="2235616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51925" r="46807" b="12568"/>
          <a:stretch/>
        </p:blipFill>
        <p:spPr>
          <a:xfrm>
            <a:off x="7015509" y="3294332"/>
            <a:ext cx="2888680" cy="175295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8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8" b="21233"/>
          <a:stretch/>
        </p:blipFill>
        <p:spPr>
          <a:xfrm>
            <a:off x="381020" y="3261035"/>
            <a:ext cx="5245699" cy="29685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996899" y="1115162"/>
            <a:ext cx="5872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Sacubitril</a:t>
            </a:r>
          </a:p>
          <a:p>
            <a:pPr algn="ctr" rtl="0"/>
            <a:r>
              <a:rPr lang="ar-SY" sz="28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Sacubitril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Valsartan</a:t>
            </a:r>
          </a:p>
          <a:p>
            <a:pPr algn="ctr"/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"ضمن جزيئة واحدة تسمى</a:t>
            </a:r>
            <a:r>
              <a:rPr lang="ar-SY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LCZ696</a:t>
            </a:r>
            <a:r>
              <a:rPr lang="ar-SY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"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24/26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49/51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97/103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إنزيم النيبريليزين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 t="29495" r="15887" b="18788"/>
          <a:stretch/>
        </p:blipFill>
        <p:spPr>
          <a:xfrm>
            <a:off x="7346460" y="3888768"/>
            <a:ext cx="4173575" cy="25378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4725" r="36263"/>
          <a:stretch/>
        </p:blipFill>
        <p:spPr>
          <a:xfrm>
            <a:off x="812825" y="1152855"/>
            <a:ext cx="4184073" cy="1983364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9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2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96239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الذبحة الصدرية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910931" y="164869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 </a:t>
            </a:r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β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076682" y="164869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CCBs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910930" y="412865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النترات العضوية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076682" y="412865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غير مصنفة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08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998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Nitroglycerin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تحت اللسان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النترات العضوية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36364"/>
          <a:stretch/>
        </p:blipFill>
        <p:spPr>
          <a:xfrm>
            <a:off x="3714168" y="3276337"/>
            <a:ext cx="4735932" cy="278096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14296" r="25060" b="21943"/>
          <a:stretch/>
        </p:blipFill>
        <p:spPr>
          <a:xfrm>
            <a:off x="8956155" y="1684607"/>
            <a:ext cx="2701637" cy="437269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6464" r="21313" b="10303"/>
          <a:stretch/>
        </p:blipFill>
        <p:spPr>
          <a:xfrm>
            <a:off x="577539" y="1508093"/>
            <a:ext cx="2926069" cy="4549209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9090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3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998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Nitroglycerin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لصاقات جلدية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النترات العضوية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9368" b="2913"/>
          <a:stretch/>
        </p:blipFill>
        <p:spPr>
          <a:xfrm>
            <a:off x="3692225" y="2750704"/>
            <a:ext cx="4779818" cy="3268844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990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3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23999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86028"/>
            <a:ext cx="78939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Isosorbide dinitrate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تحت اللسان: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ملبسة: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مديدة: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u="sng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للعلاج والوقاية</a:t>
            </a:r>
            <a:endParaRPr lang="en-US" sz="3600" b="1" u="sng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النترات العضوية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21192" r="12764" b="21452"/>
          <a:stretch/>
        </p:blipFill>
        <p:spPr>
          <a:xfrm>
            <a:off x="358614" y="4247651"/>
            <a:ext cx="4128655" cy="237451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25253" r="11212" b="21819"/>
          <a:stretch/>
        </p:blipFill>
        <p:spPr>
          <a:xfrm>
            <a:off x="8893426" y="2493818"/>
            <a:ext cx="2908631" cy="390800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9" t="34188" r="31257" b="41274"/>
          <a:stretch/>
        </p:blipFill>
        <p:spPr>
          <a:xfrm>
            <a:off x="4599115" y="4676733"/>
            <a:ext cx="3782290" cy="17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23999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99883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Isosorbide Mononitrate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وكبسولات مديدة التحرر: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u="sng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للوقاية فقط</a:t>
            </a:r>
            <a:endParaRPr lang="en-US" sz="3600" b="1" u="sng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النترات العضوية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7273" r="7576" b="21211"/>
          <a:stretch/>
        </p:blipFill>
        <p:spPr>
          <a:xfrm>
            <a:off x="6847335" y="3014063"/>
            <a:ext cx="4014615" cy="331276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6801" r="15479" b="19902"/>
          <a:stretch/>
        </p:blipFill>
        <p:spPr>
          <a:xfrm>
            <a:off x="1049230" y="3175613"/>
            <a:ext cx="4527199" cy="29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9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7053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اللانظميات القلبية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910931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الصوديوم (الصنف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076682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 الأدرنرجية (الصنف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II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910930" y="408709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البوتاسيوم (الصنف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III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076682" y="408709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الكالسيوم (الصنف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281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26133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Molsidomine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غير مصنفة مستعملة في الذبحة الصدرية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367" r="2804" b="3084"/>
          <a:stretch/>
        </p:blipFill>
        <p:spPr>
          <a:xfrm>
            <a:off x="3941601" y="2486024"/>
            <a:ext cx="4281066" cy="362244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97014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3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3060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Ivabradine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غير مصنفة مستعملة في الذبحة الصدرية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14609" r="12599" b="14853"/>
          <a:stretch/>
        </p:blipFill>
        <p:spPr>
          <a:xfrm>
            <a:off x="687380" y="2754760"/>
            <a:ext cx="4577119" cy="33689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/>
          <a:stretch/>
        </p:blipFill>
        <p:spPr>
          <a:xfrm>
            <a:off x="6650167" y="2475041"/>
            <a:ext cx="4696692" cy="3651289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54113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5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23999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289043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Trimetazidine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معدلة التحرر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MR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غير مصنفة مستعملة في الذبحة الصدرية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4040"/>
          <a:stretch/>
        </p:blipFill>
        <p:spPr>
          <a:xfrm>
            <a:off x="152416" y="3083568"/>
            <a:ext cx="3620875" cy="360218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03" y="3444313"/>
            <a:ext cx="4866409" cy="288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23999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35181" y="133060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Ranolazine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غير مصنفة مستعملة في الذبحة الصدرية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894"/>
          <a:stretch/>
        </p:blipFill>
        <p:spPr>
          <a:xfrm>
            <a:off x="318653" y="3889958"/>
            <a:ext cx="7122840" cy="274573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b="2319"/>
          <a:stretch/>
        </p:blipFill>
        <p:spPr>
          <a:xfrm>
            <a:off x="7855528" y="3359803"/>
            <a:ext cx="4017818" cy="327589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13737" r="28598" b="48687"/>
          <a:stretch/>
        </p:blipFill>
        <p:spPr>
          <a:xfrm>
            <a:off x="152397" y="1229878"/>
            <a:ext cx="3020292" cy="2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5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3324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شحوم الدم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324614" y="1440874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(مثبطات اصطناع الكوليسترول)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37856" y="1440874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الفيبرات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8478976" y="394855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الراتنجات الرابطة للحموض الصفراوية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71102" y="394855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امتصاص الكوليسترول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63228" y="394855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النياسين (فيتامين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B3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77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1" name="جدول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21369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78864" y="1938337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Atorvastatin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758530" y="1938336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Simvastatin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78864" y="5074405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Pravastatin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78864" y="3506371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Rosuvastatin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758528" y="5074406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Pitavastatin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549043" y="279428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758529" y="3506371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Fluvastatin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13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53707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Atorvastatin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19275" r="10612" b="21676"/>
          <a:stretch/>
        </p:blipFill>
        <p:spPr>
          <a:xfrm>
            <a:off x="155953" y="4322013"/>
            <a:ext cx="3972697" cy="23885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10537" b="36157"/>
          <a:stretch/>
        </p:blipFill>
        <p:spPr>
          <a:xfrm>
            <a:off x="8249179" y="4739122"/>
            <a:ext cx="3760432" cy="201389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27879" r="21112" b="28485"/>
          <a:stretch/>
        </p:blipFill>
        <p:spPr>
          <a:xfrm>
            <a:off x="96979" y="1353412"/>
            <a:ext cx="3990110" cy="299258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41616"/>
          <a:stretch/>
        </p:blipFill>
        <p:spPr>
          <a:xfrm>
            <a:off x="4187625" y="3475558"/>
            <a:ext cx="3970386" cy="320731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7" b="13131"/>
          <a:stretch/>
        </p:blipFill>
        <p:spPr>
          <a:xfrm>
            <a:off x="8393450" y="1559636"/>
            <a:ext cx="3471891" cy="3279399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94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096878" y="1594003"/>
            <a:ext cx="59705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Atorvastatin</a:t>
            </a:r>
          </a:p>
          <a:p>
            <a:pPr algn="ctr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Atorvastatin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Ezetimibe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7576" r="7172" b="16767"/>
          <a:stretch/>
        </p:blipFill>
        <p:spPr>
          <a:xfrm>
            <a:off x="7363684" y="3537533"/>
            <a:ext cx="3962401" cy="296041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21617" r="6566" b="27474"/>
          <a:stretch/>
        </p:blipFill>
        <p:spPr>
          <a:xfrm>
            <a:off x="865914" y="3517937"/>
            <a:ext cx="5070765" cy="299960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28557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8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53707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Rosuvastatin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15582" r="12975" b="14853"/>
          <a:stretch/>
        </p:blipFill>
        <p:spPr>
          <a:xfrm>
            <a:off x="172980" y="4180391"/>
            <a:ext cx="3435925" cy="250044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r="40596" b="50303"/>
          <a:stretch/>
        </p:blipFill>
        <p:spPr>
          <a:xfrm>
            <a:off x="7841675" y="3514948"/>
            <a:ext cx="4155959" cy="316588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16343" r="12261" b="28632"/>
          <a:stretch/>
        </p:blipFill>
        <p:spPr>
          <a:xfrm>
            <a:off x="110851" y="1930459"/>
            <a:ext cx="3699149" cy="211974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4" b="38181"/>
          <a:stretch/>
        </p:blipFill>
        <p:spPr>
          <a:xfrm>
            <a:off x="3834167" y="3920484"/>
            <a:ext cx="3857625" cy="2770909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15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096878" y="1663278"/>
            <a:ext cx="59705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Rosuvastatin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Rosuvastatin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Ezetimibe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r="12881" b="30459"/>
          <a:stretch/>
        </p:blipFill>
        <p:spPr>
          <a:xfrm>
            <a:off x="3800224" y="3561796"/>
            <a:ext cx="4031673" cy="28884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4" b="35960"/>
          <a:stretch/>
        </p:blipFill>
        <p:spPr>
          <a:xfrm>
            <a:off x="8136858" y="3457677"/>
            <a:ext cx="3857625" cy="299258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12323" r="15881" b="22222"/>
          <a:stretch/>
        </p:blipFill>
        <p:spPr>
          <a:xfrm>
            <a:off x="618565" y="1961386"/>
            <a:ext cx="2618509" cy="4488874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3520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2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0" name="جدول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30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الصوديوم (الصنف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IA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78510" y="211658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Disopyramid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211658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Procainamide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225623" y="4430486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Quinidine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36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53707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Pravastatin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27744" r="23365" b="26041"/>
          <a:stretch/>
        </p:blipFill>
        <p:spPr>
          <a:xfrm>
            <a:off x="3886187" y="3126933"/>
            <a:ext cx="4391891" cy="300165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93314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3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53707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Simvastatin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24" y="3265995"/>
            <a:ext cx="5236417" cy="2839749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62644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53707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Fluvastatin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10860" r="20374" b="11117"/>
          <a:stretch/>
        </p:blipFill>
        <p:spPr>
          <a:xfrm>
            <a:off x="326772" y="2569836"/>
            <a:ext cx="3602181" cy="358132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2" b="1818"/>
          <a:stretch/>
        </p:blipFill>
        <p:spPr>
          <a:xfrm>
            <a:off x="8063346" y="2554889"/>
            <a:ext cx="3934691" cy="35558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t="13940" r="11931" b="52121"/>
          <a:stretch/>
        </p:blipFill>
        <p:spPr>
          <a:xfrm>
            <a:off x="4087089" y="3134374"/>
            <a:ext cx="3812063" cy="2978728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3538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5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43950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53707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Pitavastatin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5557" r="10541" b="5656"/>
          <a:stretch/>
        </p:blipFill>
        <p:spPr>
          <a:xfrm>
            <a:off x="3750981" y="3184294"/>
            <a:ext cx="4662303" cy="2923309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35188" y="182443"/>
            <a:ext cx="7093911" cy="1075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الستاتينات (مثبطات اصطناع الكوليسترول) (مثبطات إنزيم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HMG-CoA reductase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70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24323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78864" y="1938337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Gemfibrozil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758530" y="1938336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Fenofibrate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225625" y="435292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Bezafibrate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645426" y="220487"/>
            <a:ext cx="6901145" cy="9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الفيبرات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41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1529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440085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Gemfibrozil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450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645426" y="220487"/>
            <a:ext cx="6901145" cy="9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الفيبرات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10601" r="20134" b="8534"/>
          <a:stretch/>
        </p:blipFill>
        <p:spPr>
          <a:xfrm>
            <a:off x="4371090" y="2715705"/>
            <a:ext cx="3422086" cy="33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997949" y="1322940"/>
            <a:ext cx="6371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Fenofibrate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135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تحوي حثيرات مديدة التحرر: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10"/>
          <p:cNvSpPr/>
          <p:nvPr/>
        </p:nvSpPr>
        <p:spPr>
          <a:xfrm>
            <a:off x="2645426" y="192778"/>
            <a:ext cx="6901145" cy="818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الفيبرات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22300" r="14539" b="32501"/>
          <a:stretch/>
        </p:blipFill>
        <p:spPr>
          <a:xfrm>
            <a:off x="171013" y="1510993"/>
            <a:ext cx="4697483" cy="235692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6368" r="1" b="22297"/>
          <a:stretch/>
        </p:blipFill>
        <p:spPr>
          <a:xfrm>
            <a:off x="7791414" y="3222164"/>
            <a:ext cx="4059381" cy="339994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8120" r="8181"/>
          <a:stretch/>
        </p:blipFill>
        <p:spPr>
          <a:xfrm>
            <a:off x="171013" y="4151402"/>
            <a:ext cx="4632211" cy="246840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7"/>
          <a:stretch/>
        </p:blipFill>
        <p:spPr>
          <a:xfrm>
            <a:off x="4858250" y="4260163"/>
            <a:ext cx="2867892" cy="23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7" y="148165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Bezafibrate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645426" y="220487"/>
            <a:ext cx="6901145" cy="9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الفيبرات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42" y="3271400"/>
            <a:ext cx="4499982" cy="283845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5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72288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5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770819" y="1481650"/>
            <a:ext cx="4622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Ezetimibe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645426" y="220487"/>
            <a:ext cx="6901145" cy="9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الكوليسترول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8105" r="1338" b="12779"/>
          <a:stretch/>
        </p:blipFill>
        <p:spPr>
          <a:xfrm>
            <a:off x="997525" y="3213651"/>
            <a:ext cx="5237018" cy="28263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r="23221"/>
          <a:stretch/>
        </p:blipFill>
        <p:spPr>
          <a:xfrm>
            <a:off x="7834725" y="2176643"/>
            <a:ext cx="3803093" cy="3941279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3769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1967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16337" y="1481650"/>
            <a:ext cx="5331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النياسين (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V. B3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تحرر مديد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645426" y="220487"/>
            <a:ext cx="6901145" cy="9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خافضات شحوم الدم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9311" r="7678" b="17849"/>
          <a:stretch/>
        </p:blipFill>
        <p:spPr>
          <a:xfrm>
            <a:off x="4087089" y="3027151"/>
            <a:ext cx="4017820" cy="30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الصوديوم (الصنف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IB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78510" y="30448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Lidocaine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30448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Mexiletin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9421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7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05377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المؤثرة على الدم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324614" y="1551711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37856" y="1551711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شلال التخثر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8478976" y="4087093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النزف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71102" y="4087093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اضطرابات الدوران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63228" y="4087093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رافعات الضغط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3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70774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894492" y="1621606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أنزيم الـ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COX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027098" y="1621606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أنزيم الـ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PDE</a:t>
            </a:r>
            <a:endParaRPr lang="ar-SY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27098" y="4143126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GP IIb/ IIIa</a:t>
            </a:r>
            <a:endParaRPr lang="ar-SY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894492" y="4142715"/>
            <a:ext cx="4121722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مستقبلات الـ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ADP</a:t>
            </a:r>
            <a:endParaRPr lang="ar-SY" sz="32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51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537067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Aspirin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أنزيم الـ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COX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8018" r="22073" b="8533"/>
          <a:stretch/>
        </p:blipFill>
        <p:spPr>
          <a:xfrm>
            <a:off x="665030" y="2727300"/>
            <a:ext cx="3338946" cy="360695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6847" r="13353" b="27130"/>
          <a:stretch/>
        </p:blipFill>
        <p:spPr>
          <a:xfrm>
            <a:off x="7768243" y="3501879"/>
            <a:ext cx="3726872" cy="224443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13924" r="35382" b="28690"/>
          <a:stretch/>
        </p:blipFill>
        <p:spPr>
          <a:xfrm>
            <a:off x="4523015" y="2800896"/>
            <a:ext cx="2761208" cy="334908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7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74080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7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2851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661759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Aspirin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أنزيم الـ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COX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14853" r="12220" b="13636"/>
          <a:stretch/>
        </p:blipFill>
        <p:spPr>
          <a:xfrm>
            <a:off x="4411038" y="3530662"/>
            <a:ext cx="3369921" cy="251461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19394" r="5959" b="23637"/>
          <a:stretch/>
        </p:blipFill>
        <p:spPr>
          <a:xfrm>
            <a:off x="290944" y="3584324"/>
            <a:ext cx="3796145" cy="246094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5740" b="20789"/>
          <a:stretch/>
        </p:blipFill>
        <p:spPr>
          <a:xfrm>
            <a:off x="7946577" y="3713706"/>
            <a:ext cx="4031668" cy="233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68962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78864" y="2270849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Ticlopidine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758530" y="2270848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Clopidogrel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225625" y="4685434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Prasugrel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مستقبلات الـ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ADP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7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9199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703324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Ticlopidine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مستقبلات الـ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ADP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46" y="3132787"/>
            <a:ext cx="6406145" cy="28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932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758744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Clopidogrel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ملغ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مستقبلات الـ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ADP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18609" r="8303" b="19902"/>
          <a:stretch/>
        </p:blipFill>
        <p:spPr>
          <a:xfrm>
            <a:off x="8241508" y="4045546"/>
            <a:ext cx="3824239" cy="21068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14083" r="8466" b="24614"/>
          <a:stretch/>
        </p:blipFill>
        <p:spPr>
          <a:xfrm>
            <a:off x="8412556" y="1671088"/>
            <a:ext cx="3482145" cy="206688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t="15825" r="13164" b="15096"/>
          <a:stretch/>
        </p:blipFill>
        <p:spPr>
          <a:xfrm>
            <a:off x="408706" y="3827647"/>
            <a:ext cx="3214257" cy="235878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28836" r="16477" b="32245"/>
          <a:stretch/>
        </p:blipFill>
        <p:spPr>
          <a:xfrm>
            <a:off x="344087" y="1513699"/>
            <a:ext cx="3694908" cy="214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758744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Prasugrel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مستقبلات الـ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ADP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09" y="4055287"/>
            <a:ext cx="3386772" cy="26323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3525" b="55425"/>
          <a:stretch/>
        </p:blipFill>
        <p:spPr>
          <a:xfrm>
            <a:off x="422944" y="4446477"/>
            <a:ext cx="5943601" cy="210589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30303" r="2592" b="37374"/>
          <a:stretch/>
        </p:blipFill>
        <p:spPr>
          <a:xfrm>
            <a:off x="8014915" y="1758702"/>
            <a:ext cx="3574473" cy="2216727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29124" r="22979" b="21852"/>
          <a:stretch/>
        </p:blipFill>
        <p:spPr>
          <a:xfrm>
            <a:off x="155304" y="1799701"/>
            <a:ext cx="4068101" cy="238069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8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0874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1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037390" y="1607128"/>
            <a:ext cx="56845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/>
            <a:endParaRPr lang="ar-SY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Aspirin 75 mg + Clopidogrel 75 mg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23977" r="15905" b="35902"/>
          <a:stretch/>
        </p:blipFill>
        <p:spPr>
          <a:xfrm>
            <a:off x="5966982" y="3366995"/>
            <a:ext cx="4921234" cy="286789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13576" r="12597" b="14550"/>
          <a:stretch/>
        </p:blipFill>
        <p:spPr>
          <a:xfrm>
            <a:off x="1094509" y="3436862"/>
            <a:ext cx="3671455" cy="27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717179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Dipyridamole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أنزيم 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PDE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14609" r="13164" b="14609"/>
          <a:stretch/>
        </p:blipFill>
        <p:spPr>
          <a:xfrm>
            <a:off x="3723606" y="3161121"/>
            <a:ext cx="4360025" cy="32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الصوديوم (الصنف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IC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78510" y="30448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Flecainid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3044840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Propafenon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3625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1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31784" y="1717179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Cilostazol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4038995" y="131260"/>
            <a:ext cx="3729248" cy="504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تجمع الصفيحات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0051" y="724967"/>
            <a:ext cx="6787137" cy="666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أنزيم 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PDE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10304"/>
          <a:stretch/>
        </p:blipFill>
        <p:spPr>
          <a:xfrm rot="16200000">
            <a:off x="4134852" y="2321403"/>
            <a:ext cx="3537532" cy="48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2185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تخثر الدم (مضادات شلال التخثر)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31784" y="1620196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Warfarin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2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t="27069" r="16035" b="29712"/>
          <a:stretch/>
        </p:blipFill>
        <p:spPr>
          <a:xfrm>
            <a:off x="1834117" y="3329576"/>
            <a:ext cx="4045527" cy="260465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21478" r="31465" b="13744"/>
          <a:stretch/>
        </p:blipFill>
        <p:spPr>
          <a:xfrm>
            <a:off x="7689259" y="2557371"/>
            <a:ext cx="2895600" cy="35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40964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تخثر الدم (مضادات شلال التخثر)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31784" y="1398521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Rivaroxaban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13334" r="11923" b="7879"/>
          <a:stretch/>
        </p:blipFill>
        <p:spPr>
          <a:xfrm>
            <a:off x="293408" y="3452702"/>
            <a:ext cx="3659881" cy="246095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13634" r="2586" b="6341"/>
          <a:stretch/>
        </p:blipFill>
        <p:spPr>
          <a:xfrm>
            <a:off x="8091037" y="3349805"/>
            <a:ext cx="3903064" cy="256309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25127" r="12764" b="23963"/>
          <a:stretch/>
        </p:blipFill>
        <p:spPr>
          <a:xfrm>
            <a:off x="4168145" y="3428926"/>
            <a:ext cx="3827982" cy="25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3259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تخثر الدم (مضادات شلال التخثر)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31784" y="1398521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Apixaban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8182" r="5960" b="16363"/>
          <a:stretch/>
        </p:blipFill>
        <p:spPr>
          <a:xfrm>
            <a:off x="6968806" y="2894752"/>
            <a:ext cx="4378053" cy="318047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t="47778" r="13839"/>
          <a:stretch/>
        </p:blipFill>
        <p:spPr>
          <a:xfrm>
            <a:off x="1279884" y="2985576"/>
            <a:ext cx="4043046" cy="27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63372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تخثر الدم (مضادات شلال التخثر)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31784" y="1620196"/>
            <a:ext cx="4943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Heparin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جل موضعي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35610" r="12635" b="37508"/>
          <a:stretch/>
        </p:blipFill>
        <p:spPr>
          <a:xfrm>
            <a:off x="3560618" y="3982923"/>
            <a:ext cx="5049973" cy="17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48665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220452" y="166658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تخثر الدم (مضادات شلال التخثر)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31784" y="1620196"/>
            <a:ext cx="4943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Enoxaparin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 تحت الجلد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3157" r="8088" b="20821"/>
          <a:stretch/>
        </p:blipFill>
        <p:spPr>
          <a:xfrm>
            <a:off x="748145" y="3020290"/>
            <a:ext cx="3920837" cy="259080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7102" r="5507" b="13026"/>
          <a:stretch/>
        </p:blipFill>
        <p:spPr>
          <a:xfrm>
            <a:off x="6137543" y="2968118"/>
            <a:ext cx="4807527" cy="2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1728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2424549" y="160988"/>
            <a:ext cx="7342900" cy="8451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النزف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719947" y="2036618"/>
            <a:ext cx="4752103" cy="34903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Pharmacywork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13317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785743" y="2590790"/>
            <a:ext cx="4592784" cy="148284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الاضطرابات الوعائية الدماغية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187032" y="4530436"/>
            <a:ext cx="4592784" cy="148284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الاضطرابات الوعائية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المحيطية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39899" y="4530436"/>
            <a:ext cx="4592784" cy="148284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الاضطرابات الوعائية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الدماغية والمحيطية معاً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24549" y="160988"/>
            <a:ext cx="7342900" cy="8451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اضطرابات الدوران</a:t>
            </a:r>
            <a:endParaRPr lang="ar-SY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135580" y="1284874"/>
            <a:ext cx="3920838" cy="98893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Pharmacywork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2" name="مستطيل 1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53468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233939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مستقبلات بيتا الأدرنرجية (الصنف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II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554182" y="2247609"/>
            <a:ext cx="11180618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الأول: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Propranolol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54181" y="3407441"/>
            <a:ext cx="11180618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الثاني: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Acebutolol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Atenolol - Bisoprolol - Metoprolol -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554181" y="4567273"/>
            <a:ext cx="11180618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الثالث: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Carvedilol - Labetalol</a:t>
            </a:r>
          </a:p>
        </p:txBody>
      </p:sp>
    </p:spTree>
    <p:extLst>
      <p:ext uri="{BB962C8B-B14F-4D97-AF65-F5344CB8AC3E}">
        <p14:creationId xmlns:p14="http://schemas.microsoft.com/office/powerpoint/2010/main" val="34467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البوتاسيوم (الصنف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III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78510" y="197803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Sotalol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169716" y="1978032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Amiodarone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378510" y="4950061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Ibutlide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225625" y="3464047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Dronedarone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169716" y="4950061"/>
            <a:ext cx="3713021" cy="7548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Dofetilide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9090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6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49046" y="142325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Sotalol</a:t>
            </a:r>
            <a:endParaRPr lang="ar-SY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160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422942" y="164664"/>
            <a:ext cx="7318385" cy="845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حاصرات قنوات البوتاسيوم (الصنف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III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9" t="31269" r="27697" b="37211"/>
          <a:stretch/>
        </p:blipFill>
        <p:spPr>
          <a:xfrm>
            <a:off x="6411462" y="3037036"/>
            <a:ext cx="4627418" cy="248698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5" t="34370" r="27503" b="32044"/>
          <a:stretch/>
        </p:blipFill>
        <p:spPr>
          <a:xfrm>
            <a:off x="1082246" y="3037037"/>
            <a:ext cx="4380917" cy="2486983"/>
          </a:xfrm>
          <a:prstGeom prst="rect">
            <a:avLst/>
          </a:prstGeom>
        </p:spPr>
      </p:pic>
      <p:cxnSp>
        <p:nvCxnSpPr>
          <p:cNvPr id="12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6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4891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67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4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1877</Words>
  <Application>Microsoft Office PowerPoint</Application>
  <PresentationFormat>شاشة عريضة</PresentationFormat>
  <Paragraphs>558</Paragraphs>
  <Slides>67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67</vt:i4>
      </vt:variant>
    </vt:vector>
  </HeadingPairs>
  <TitlesOfParts>
    <vt:vector size="76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772</cp:revision>
  <dcterms:created xsi:type="dcterms:W3CDTF">2021-03-08T16:52:47Z</dcterms:created>
  <dcterms:modified xsi:type="dcterms:W3CDTF">2023-05-15T11:12:34Z</dcterms:modified>
</cp:coreProperties>
</file>