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2"/>
  </p:notesMasterIdLst>
  <p:sldIdLst>
    <p:sldId id="492" r:id="rId2"/>
    <p:sldId id="493" r:id="rId3"/>
    <p:sldId id="431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3" r:id="rId13"/>
    <p:sldId id="444" r:id="rId14"/>
    <p:sldId id="445" r:id="rId15"/>
    <p:sldId id="446" r:id="rId16"/>
    <p:sldId id="448" r:id="rId17"/>
    <p:sldId id="449" r:id="rId18"/>
    <p:sldId id="450" r:id="rId19"/>
    <p:sldId id="454" r:id="rId20"/>
    <p:sldId id="456" r:id="rId21"/>
    <p:sldId id="459" r:id="rId22"/>
    <p:sldId id="460" r:id="rId23"/>
    <p:sldId id="461" r:id="rId24"/>
    <p:sldId id="462" r:id="rId25"/>
    <p:sldId id="463" r:id="rId26"/>
    <p:sldId id="466" r:id="rId27"/>
    <p:sldId id="467" r:id="rId28"/>
    <p:sldId id="468" r:id="rId29"/>
    <p:sldId id="469" r:id="rId30"/>
    <p:sldId id="470" r:id="rId31"/>
    <p:sldId id="471" r:id="rId32"/>
    <p:sldId id="473" r:id="rId33"/>
    <p:sldId id="474" r:id="rId34"/>
    <p:sldId id="477" r:id="rId35"/>
    <p:sldId id="478" r:id="rId36"/>
    <p:sldId id="479" r:id="rId37"/>
    <p:sldId id="481" r:id="rId38"/>
    <p:sldId id="489" r:id="rId39"/>
    <p:sldId id="490" r:id="rId40"/>
    <p:sldId id="491" r:id="rId4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E101B-CFAC-4BFA-895C-E04287E6A5B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CD5FBCE-4FF8-44D7-B60F-58628A9CDEE1}">
      <dgm:prSet phldrT="[نص]" custT="1"/>
      <dgm:spPr/>
      <dgm:t>
        <a:bodyPr/>
        <a:lstStyle/>
        <a:p>
          <a:pPr rtl="1"/>
          <a:r>
            <a:rPr lang="ar-SY" sz="4400" b="1" dirty="0">
              <a:latin typeface="Sakkal Majalla" panose="02000000000000000000" pitchFamily="2" charset="-78"/>
              <a:cs typeface="Sakkal Majalla" panose="02000000000000000000" pitchFamily="2" charset="-78"/>
            </a:rPr>
            <a:t>تصنيف </a:t>
          </a:r>
          <a:r>
            <a:rPr lang="en-US" sz="4400" b="1" dirty="0">
              <a:latin typeface="Sakkal Majalla" panose="02000000000000000000" pitchFamily="2" charset="-78"/>
              <a:cs typeface="Sakkal Majalla" panose="02000000000000000000" pitchFamily="2" charset="-78"/>
            </a:rPr>
            <a:t>NSAIDs</a:t>
          </a:r>
          <a:endParaRPr lang="ar-SA" sz="44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8DFC850-B964-4C1D-A5F8-A8DF30CF3FB5}" type="par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520B292A-0A95-4C78-B8A3-BFF8C77E1A3E}" type="sibTrans" cxnId="{163E2B77-20A9-4EE5-BEA6-6A34DBB7B25C}">
      <dgm:prSet/>
      <dgm:spPr/>
      <dgm:t>
        <a:bodyPr/>
        <a:lstStyle/>
        <a:p>
          <a:pPr rtl="1"/>
          <a:endParaRPr lang="ar-SA"/>
        </a:p>
      </dgm:t>
    </dgm:pt>
    <dgm:pt modelId="{30AEACC3-1D2B-454E-BBE8-7A6BB65E8A0C}">
      <dgm:prSet phldrT="[نص]" custT="1"/>
      <dgm:spPr/>
      <dgm:t>
        <a:bodyPr/>
        <a:lstStyle/>
        <a:p>
          <a:pPr rtl="1"/>
          <a:r>
            <a:rPr lang="ar-SY" sz="32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المثبطات الانتقائية لأنزيم </a:t>
          </a:r>
          <a:r>
            <a:rPr lang="en-US" sz="3200" b="1" dirty="0">
              <a:latin typeface="Sakkal Majalla" panose="02000000000000000000" pitchFamily="2" charset="-78"/>
              <a:cs typeface="Sakkal Majalla" panose="02000000000000000000" pitchFamily="2" charset="-78"/>
            </a:rPr>
            <a:t>COX2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AFBFD8-7401-4D86-B4D7-50EC597354B7}" type="par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CADD1278-8F62-4306-BD4B-75774CF6F8EF}" type="sibTrans" cxnId="{2A3A749F-F358-4A59-8EF9-2990C139E90F}">
      <dgm:prSet/>
      <dgm:spPr/>
      <dgm:t>
        <a:bodyPr/>
        <a:lstStyle/>
        <a:p>
          <a:pPr rtl="1"/>
          <a:endParaRPr lang="ar-SA"/>
        </a:p>
      </dgm:t>
    </dgm:pt>
    <dgm:pt modelId="{5DF884B4-09C4-4E5A-B6D7-DBB6EE70E2BC}">
      <dgm:prSet phldrT="[نص]" custT="1"/>
      <dgm:spPr/>
      <dgm:t>
        <a:bodyPr/>
        <a:lstStyle/>
        <a:p>
          <a:pPr rtl="1"/>
          <a:r>
            <a:rPr lang="ar-SY" sz="3200" b="1" dirty="0">
              <a:latin typeface="Sakkal Majalla" panose="02000000000000000000" pitchFamily="2" charset="-78"/>
              <a:cs typeface="Sakkal Majalla" panose="02000000000000000000" pitchFamily="2" charset="-78"/>
            </a:rPr>
            <a:t>الأدوية ذات الخواص المشابهة لمشتقات حمض البروبيونيك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1641A8-DF91-479B-9361-39AF1DBCF90A}" type="parTrans" cxnId="{65044DF5-8A0A-4B1A-9B38-44BFD8255060}">
      <dgm:prSet/>
      <dgm:spPr/>
      <dgm:t>
        <a:bodyPr/>
        <a:lstStyle/>
        <a:p>
          <a:pPr rtl="1"/>
          <a:endParaRPr lang="ar-SA"/>
        </a:p>
      </dgm:t>
    </dgm:pt>
    <dgm:pt modelId="{9C3E9E01-097A-465B-BA5A-C8D9C4513143}" type="sibTrans" cxnId="{65044DF5-8A0A-4B1A-9B38-44BFD8255060}">
      <dgm:prSet/>
      <dgm:spPr/>
      <dgm:t>
        <a:bodyPr/>
        <a:lstStyle/>
        <a:p>
          <a:pPr rtl="1"/>
          <a:endParaRPr lang="ar-SA"/>
        </a:p>
      </dgm:t>
    </dgm:pt>
    <dgm:pt modelId="{36FC434B-7864-4142-8261-8C8E3A45567A}">
      <dgm:prSet phldrT="[نص]" custT="1"/>
      <dgm:spPr/>
      <dgm:t>
        <a:bodyPr/>
        <a:lstStyle/>
        <a:p>
          <a:pPr rtl="1"/>
          <a:r>
            <a:rPr lang="ar-SY" sz="3200" b="1" dirty="0">
              <a:latin typeface="Sakkal Majalla" panose="02000000000000000000" pitchFamily="2" charset="-78"/>
              <a:cs typeface="Sakkal Majalla" panose="02000000000000000000" pitchFamily="2" charset="-78"/>
            </a:rPr>
            <a:t>مشتقات حمض البروبيونيك</a:t>
          </a:r>
          <a:endParaRPr lang="ar-SA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24F3DE-84BB-415E-B674-983B529DA601}" type="par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F0C9050D-4E5F-4546-B444-6262BC86B247}" type="sibTrans" cxnId="{8ECDE98B-0131-4C71-8329-D994B3C0A0B5}">
      <dgm:prSet/>
      <dgm:spPr/>
      <dgm:t>
        <a:bodyPr/>
        <a:lstStyle/>
        <a:p>
          <a:pPr rtl="1"/>
          <a:endParaRPr lang="ar-SA"/>
        </a:p>
      </dgm:t>
    </dgm:pt>
    <dgm:pt modelId="{CD99E0EB-BAFB-4C26-92F1-E980CE9D9994}" type="pres">
      <dgm:prSet presAssocID="{17FE101B-CFAC-4BFA-895C-E04287E6A5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0FF8508-8743-403E-8CFD-A41BBA41EC3A}" type="pres">
      <dgm:prSet presAssocID="{9CD5FBCE-4FF8-44D7-B60F-58628A9CDEE1}" presName="hierRoot1" presStyleCnt="0">
        <dgm:presLayoutVars>
          <dgm:hierBranch val="init"/>
        </dgm:presLayoutVars>
      </dgm:prSet>
      <dgm:spPr/>
    </dgm:pt>
    <dgm:pt modelId="{79E02FDD-38A3-4912-998C-53675F61D981}" type="pres">
      <dgm:prSet presAssocID="{9CD5FBCE-4FF8-44D7-B60F-58628A9CDEE1}" presName="rootComposite1" presStyleCnt="0"/>
      <dgm:spPr/>
    </dgm:pt>
    <dgm:pt modelId="{FAC90BED-2A05-4C39-B014-FF71FDE0D972}" type="pres">
      <dgm:prSet presAssocID="{9CD5FBCE-4FF8-44D7-B60F-58628A9CDEE1}" presName="rootText1" presStyleLbl="node0" presStyleIdx="0" presStyleCnt="1">
        <dgm:presLayoutVars>
          <dgm:chPref val="3"/>
        </dgm:presLayoutVars>
      </dgm:prSet>
      <dgm:spPr/>
    </dgm:pt>
    <dgm:pt modelId="{63A439C0-7D40-4FFB-BDC6-2BC4BD759774}" type="pres">
      <dgm:prSet presAssocID="{9CD5FBCE-4FF8-44D7-B60F-58628A9CDEE1}" presName="rootConnector1" presStyleLbl="node1" presStyleIdx="0" presStyleCnt="0"/>
      <dgm:spPr/>
    </dgm:pt>
    <dgm:pt modelId="{64299CFD-0A9D-42A6-B24F-95C3BC66DB38}" type="pres">
      <dgm:prSet presAssocID="{9CD5FBCE-4FF8-44D7-B60F-58628A9CDEE1}" presName="hierChild2" presStyleCnt="0"/>
      <dgm:spPr/>
    </dgm:pt>
    <dgm:pt modelId="{479D2278-F274-4BEB-AB6B-5916BD9CC5D3}" type="pres">
      <dgm:prSet presAssocID="{18AFBFD8-7401-4D86-B4D7-50EC597354B7}" presName="Name37" presStyleLbl="parChTrans1D2" presStyleIdx="0" presStyleCnt="3"/>
      <dgm:spPr/>
    </dgm:pt>
    <dgm:pt modelId="{E737A511-001E-4B19-BD71-1CD5C114F083}" type="pres">
      <dgm:prSet presAssocID="{30AEACC3-1D2B-454E-BBE8-7A6BB65E8A0C}" presName="hierRoot2" presStyleCnt="0">
        <dgm:presLayoutVars>
          <dgm:hierBranch val="init"/>
        </dgm:presLayoutVars>
      </dgm:prSet>
      <dgm:spPr/>
    </dgm:pt>
    <dgm:pt modelId="{999E32F2-C757-4C88-9ADE-D1BF9F7A9DA4}" type="pres">
      <dgm:prSet presAssocID="{30AEACC3-1D2B-454E-BBE8-7A6BB65E8A0C}" presName="rootComposite" presStyleCnt="0"/>
      <dgm:spPr/>
    </dgm:pt>
    <dgm:pt modelId="{C5BD4A30-F200-4F28-8DF6-D99458D8942F}" type="pres">
      <dgm:prSet presAssocID="{30AEACC3-1D2B-454E-BBE8-7A6BB65E8A0C}" presName="rootText" presStyleLbl="node2" presStyleIdx="0" presStyleCnt="3">
        <dgm:presLayoutVars>
          <dgm:chPref val="3"/>
        </dgm:presLayoutVars>
      </dgm:prSet>
      <dgm:spPr/>
    </dgm:pt>
    <dgm:pt modelId="{32E38D00-9E6F-4FEC-8A22-432CCDC4B52D}" type="pres">
      <dgm:prSet presAssocID="{30AEACC3-1D2B-454E-BBE8-7A6BB65E8A0C}" presName="rootConnector" presStyleLbl="node2" presStyleIdx="0" presStyleCnt="3"/>
      <dgm:spPr/>
    </dgm:pt>
    <dgm:pt modelId="{0B6E44AE-7FBD-4201-A4B7-5B7CE341C4E6}" type="pres">
      <dgm:prSet presAssocID="{30AEACC3-1D2B-454E-BBE8-7A6BB65E8A0C}" presName="hierChild4" presStyleCnt="0"/>
      <dgm:spPr/>
    </dgm:pt>
    <dgm:pt modelId="{1358FB70-64FD-4E5A-8EB6-5A004445AA29}" type="pres">
      <dgm:prSet presAssocID="{30AEACC3-1D2B-454E-BBE8-7A6BB65E8A0C}" presName="hierChild5" presStyleCnt="0"/>
      <dgm:spPr/>
    </dgm:pt>
    <dgm:pt modelId="{F09C758B-CB16-416E-958D-D2DBAFF67E94}" type="pres">
      <dgm:prSet presAssocID="{0B1641A8-DF91-479B-9361-39AF1DBCF90A}" presName="Name37" presStyleLbl="parChTrans1D2" presStyleIdx="1" presStyleCnt="3"/>
      <dgm:spPr/>
    </dgm:pt>
    <dgm:pt modelId="{85600453-65C2-48C3-98CD-160DF3DBF722}" type="pres">
      <dgm:prSet presAssocID="{5DF884B4-09C4-4E5A-B6D7-DBB6EE70E2BC}" presName="hierRoot2" presStyleCnt="0">
        <dgm:presLayoutVars>
          <dgm:hierBranch val="init"/>
        </dgm:presLayoutVars>
      </dgm:prSet>
      <dgm:spPr/>
    </dgm:pt>
    <dgm:pt modelId="{1604CA6C-EFA5-4672-AAF7-1773AE7AF89C}" type="pres">
      <dgm:prSet presAssocID="{5DF884B4-09C4-4E5A-B6D7-DBB6EE70E2BC}" presName="rootComposite" presStyleCnt="0"/>
      <dgm:spPr/>
    </dgm:pt>
    <dgm:pt modelId="{D0CC6D1A-4670-4B8E-A341-EA7AE93F1475}" type="pres">
      <dgm:prSet presAssocID="{5DF884B4-09C4-4E5A-B6D7-DBB6EE70E2BC}" presName="rootText" presStyleLbl="node2" presStyleIdx="1" presStyleCnt="3">
        <dgm:presLayoutVars>
          <dgm:chPref val="3"/>
        </dgm:presLayoutVars>
      </dgm:prSet>
      <dgm:spPr/>
    </dgm:pt>
    <dgm:pt modelId="{5138B220-6FAC-4C0A-9F0F-0C4F2FDA0F3D}" type="pres">
      <dgm:prSet presAssocID="{5DF884B4-09C4-4E5A-B6D7-DBB6EE70E2BC}" presName="rootConnector" presStyleLbl="node2" presStyleIdx="1" presStyleCnt="3"/>
      <dgm:spPr/>
    </dgm:pt>
    <dgm:pt modelId="{840AD254-2529-4954-89DA-BA4802CA8D6C}" type="pres">
      <dgm:prSet presAssocID="{5DF884B4-09C4-4E5A-B6D7-DBB6EE70E2BC}" presName="hierChild4" presStyleCnt="0"/>
      <dgm:spPr/>
    </dgm:pt>
    <dgm:pt modelId="{B39F0D26-6619-407D-AD17-2B2332144E62}" type="pres">
      <dgm:prSet presAssocID="{5DF884B4-09C4-4E5A-B6D7-DBB6EE70E2BC}" presName="hierChild5" presStyleCnt="0"/>
      <dgm:spPr/>
    </dgm:pt>
    <dgm:pt modelId="{96AEBA28-01DC-4C98-B0DF-47D3CA956FA1}" type="pres">
      <dgm:prSet presAssocID="{1724F3DE-84BB-415E-B674-983B529DA601}" presName="Name37" presStyleLbl="parChTrans1D2" presStyleIdx="2" presStyleCnt="3"/>
      <dgm:spPr/>
    </dgm:pt>
    <dgm:pt modelId="{188A1107-B32B-41A6-B28E-CD28F35B3551}" type="pres">
      <dgm:prSet presAssocID="{36FC434B-7864-4142-8261-8C8E3A45567A}" presName="hierRoot2" presStyleCnt="0">
        <dgm:presLayoutVars>
          <dgm:hierBranch val="init"/>
        </dgm:presLayoutVars>
      </dgm:prSet>
      <dgm:spPr/>
    </dgm:pt>
    <dgm:pt modelId="{36EE3224-50D6-4E05-B49B-2A9CE9645EE4}" type="pres">
      <dgm:prSet presAssocID="{36FC434B-7864-4142-8261-8C8E3A45567A}" presName="rootComposite" presStyleCnt="0"/>
      <dgm:spPr/>
    </dgm:pt>
    <dgm:pt modelId="{7FCE0B84-91A6-4822-BFBB-694145201CB6}" type="pres">
      <dgm:prSet presAssocID="{36FC434B-7864-4142-8261-8C8E3A45567A}" presName="rootText" presStyleLbl="node2" presStyleIdx="2" presStyleCnt="3">
        <dgm:presLayoutVars>
          <dgm:chPref val="3"/>
        </dgm:presLayoutVars>
      </dgm:prSet>
      <dgm:spPr/>
    </dgm:pt>
    <dgm:pt modelId="{0C80535F-DA97-4411-A627-9980A54BBDFC}" type="pres">
      <dgm:prSet presAssocID="{36FC434B-7864-4142-8261-8C8E3A45567A}" presName="rootConnector" presStyleLbl="node2" presStyleIdx="2" presStyleCnt="3"/>
      <dgm:spPr/>
    </dgm:pt>
    <dgm:pt modelId="{39DDA39D-6766-4698-BDC1-86138FCD2E74}" type="pres">
      <dgm:prSet presAssocID="{36FC434B-7864-4142-8261-8C8E3A45567A}" presName="hierChild4" presStyleCnt="0"/>
      <dgm:spPr/>
    </dgm:pt>
    <dgm:pt modelId="{9B74E1C2-67D3-4640-B3CE-B10B727B60C9}" type="pres">
      <dgm:prSet presAssocID="{36FC434B-7864-4142-8261-8C8E3A45567A}" presName="hierChild5" presStyleCnt="0"/>
      <dgm:spPr/>
    </dgm:pt>
    <dgm:pt modelId="{3BD3DBC2-41C6-45D7-924B-5F492523B721}" type="pres">
      <dgm:prSet presAssocID="{9CD5FBCE-4FF8-44D7-B60F-58628A9CDEE1}" presName="hierChild3" presStyleCnt="0"/>
      <dgm:spPr/>
    </dgm:pt>
  </dgm:ptLst>
  <dgm:cxnLst>
    <dgm:cxn modelId="{C9FECC60-0420-4597-BDB3-FAF5FF69A48E}" type="presOf" srcId="{5DF884B4-09C4-4E5A-B6D7-DBB6EE70E2BC}" destId="{D0CC6D1A-4670-4B8E-A341-EA7AE93F1475}" srcOrd="0" destOrd="0" presId="urn:microsoft.com/office/officeart/2005/8/layout/orgChart1"/>
    <dgm:cxn modelId="{3928E562-8B5F-4CF0-A175-23A1D3BE6228}" type="presOf" srcId="{0B1641A8-DF91-479B-9361-39AF1DBCF90A}" destId="{F09C758B-CB16-416E-958D-D2DBAFF67E94}" srcOrd="0" destOrd="0" presId="urn:microsoft.com/office/officeart/2005/8/layout/orgChart1"/>
    <dgm:cxn modelId="{881FFC67-B3DB-48F8-923B-52D57E4BF0D2}" type="presOf" srcId="{1724F3DE-84BB-415E-B674-983B529DA601}" destId="{96AEBA28-01DC-4C98-B0DF-47D3CA956FA1}" srcOrd="0" destOrd="0" presId="urn:microsoft.com/office/officeart/2005/8/layout/orgChart1"/>
    <dgm:cxn modelId="{95AC9850-F742-4E24-BDD7-BC497DD0BA91}" type="presOf" srcId="{36FC434B-7864-4142-8261-8C8E3A45567A}" destId="{0C80535F-DA97-4411-A627-9980A54BBDFC}" srcOrd="1" destOrd="0" presId="urn:microsoft.com/office/officeart/2005/8/layout/orgChart1"/>
    <dgm:cxn modelId="{B4D4F775-35FF-4BF1-9A33-90B3FA2F6673}" type="presOf" srcId="{5DF884B4-09C4-4E5A-B6D7-DBB6EE70E2BC}" destId="{5138B220-6FAC-4C0A-9F0F-0C4F2FDA0F3D}" srcOrd="1" destOrd="0" presId="urn:microsoft.com/office/officeart/2005/8/layout/orgChart1"/>
    <dgm:cxn modelId="{163E2B77-20A9-4EE5-BEA6-6A34DBB7B25C}" srcId="{17FE101B-CFAC-4BFA-895C-E04287E6A5BA}" destId="{9CD5FBCE-4FF8-44D7-B60F-58628A9CDEE1}" srcOrd="0" destOrd="0" parTransId="{B8DFC850-B964-4C1D-A5F8-A8DF30CF3FB5}" sibTransId="{520B292A-0A95-4C78-B8A3-BFF8C77E1A3E}"/>
    <dgm:cxn modelId="{842EFB59-6E94-4BA6-B4A6-A641E3B4427F}" type="presOf" srcId="{36FC434B-7864-4142-8261-8C8E3A45567A}" destId="{7FCE0B84-91A6-4822-BFBB-694145201CB6}" srcOrd="0" destOrd="0" presId="urn:microsoft.com/office/officeart/2005/8/layout/orgChart1"/>
    <dgm:cxn modelId="{B0047984-BD62-4283-BC01-5EC1A6D0DCF4}" type="presOf" srcId="{17FE101B-CFAC-4BFA-895C-E04287E6A5BA}" destId="{CD99E0EB-BAFB-4C26-92F1-E980CE9D9994}" srcOrd="0" destOrd="0" presId="urn:microsoft.com/office/officeart/2005/8/layout/orgChart1"/>
    <dgm:cxn modelId="{8ECDE98B-0131-4C71-8329-D994B3C0A0B5}" srcId="{9CD5FBCE-4FF8-44D7-B60F-58628A9CDEE1}" destId="{36FC434B-7864-4142-8261-8C8E3A45567A}" srcOrd="2" destOrd="0" parTransId="{1724F3DE-84BB-415E-B674-983B529DA601}" sibTransId="{F0C9050D-4E5F-4546-B444-6262BC86B247}"/>
    <dgm:cxn modelId="{5671FE92-3D97-4DBC-9A41-8036F2D2E7F6}" type="presOf" srcId="{18AFBFD8-7401-4D86-B4D7-50EC597354B7}" destId="{479D2278-F274-4BEB-AB6B-5916BD9CC5D3}" srcOrd="0" destOrd="0" presId="urn:microsoft.com/office/officeart/2005/8/layout/orgChart1"/>
    <dgm:cxn modelId="{74D5A594-9CE8-4033-A500-6678CFF4E298}" type="presOf" srcId="{9CD5FBCE-4FF8-44D7-B60F-58628A9CDEE1}" destId="{FAC90BED-2A05-4C39-B014-FF71FDE0D972}" srcOrd="0" destOrd="0" presId="urn:microsoft.com/office/officeart/2005/8/layout/orgChart1"/>
    <dgm:cxn modelId="{2A3A749F-F358-4A59-8EF9-2990C139E90F}" srcId="{9CD5FBCE-4FF8-44D7-B60F-58628A9CDEE1}" destId="{30AEACC3-1D2B-454E-BBE8-7A6BB65E8A0C}" srcOrd="0" destOrd="0" parTransId="{18AFBFD8-7401-4D86-B4D7-50EC597354B7}" sibTransId="{CADD1278-8F62-4306-BD4B-75774CF6F8EF}"/>
    <dgm:cxn modelId="{32A216B2-685F-40F6-AF7D-2A09A7E68C38}" type="presOf" srcId="{9CD5FBCE-4FF8-44D7-B60F-58628A9CDEE1}" destId="{63A439C0-7D40-4FFB-BDC6-2BC4BD759774}" srcOrd="1" destOrd="0" presId="urn:microsoft.com/office/officeart/2005/8/layout/orgChart1"/>
    <dgm:cxn modelId="{E36FE0C1-8552-4138-B080-FEBEB6BA0F8A}" type="presOf" srcId="{30AEACC3-1D2B-454E-BBE8-7A6BB65E8A0C}" destId="{32E38D00-9E6F-4FEC-8A22-432CCDC4B52D}" srcOrd="1" destOrd="0" presId="urn:microsoft.com/office/officeart/2005/8/layout/orgChart1"/>
    <dgm:cxn modelId="{ADBD50D7-8946-4EA5-8711-2D8B1A4E97C3}" type="presOf" srcId="{30AEACC3-1D2B-454E-BBE8-7A6BB65E8A0C}" destId="{C5BD4A30-F200-4F28-8DF6-D99458D8942F}" srcOrd="0" destOrd="0" presId="urn:microsoft.com/office/officeart/2005/8/layout/orgChart1"/>
    <dgm:cxn modelId="{65044DF5-8A0A-4B1A-9B38-44BFD8255060}" srcId="{9CD5FBCE-4FF8-44D7-B60F-58628A9CDEE1}" destId="{5DF884B4-09C4-4E5A-B6D7-DBB6EE70E2BC}" srcOrd="1" destOrd="0" parTransId="{0B1641A8-DF91-479B-9361-39AF1DBCF90A}" sibTransId="{9C3E9E01-097A-465B-BA5A-C8D9C4513143}"/>
    <dgm:cxn modelId="{3C117291-9AAC-4105-94CB-70F51E613B5E}" type="presParOf" srcId="{CD99E0EB-BAFB-4C26-92F1-E980CE9D9994}" destId="{50FF8508-8743-403E-8CFD-A41BBA41EC3A}" srcOrd="0" destOrd="0" presId="urn:microsoft.com/office/officeart/2005/8/layout/orgChart1"/>
    <dgm:cxn modelId="{180FAB36-A31D-42FC-8AD8-FF6142D1D3C9}" type="presParOf" srcId="{50FF8508-8743-403E-8CFD-A41BBA41EC3A}" destId="{79E02FDD-38A3-4912-998C-53675F61D981}" srcOrd="0" destOrd="0" presId="urn:microsoft.com/office/officeart/2005/8/layout/orgChart1"/>
    <dgm:cxn modelId="{9D59EC71-C257-4B48-8B09-0C4A92593B55}" type="presParOf" srcId="{79E02FDD-38A3-4912-998C-53675F61D981}" destId="{FAC90BED-2A05-4C39-B014-FF71FDE0D972}" srcOrd="0" destOrd="0" presId="urn:microsoft.com/office/officeart/2005/8/layout/orgChart1"/>
    <dgm:cxn modelId="{F05CB759-E9E6-4B53-B05D-23A9D65B491D}" type="presParOf" srcId="{79E02FDD-38A3-4912-998C-53675F61D981}" destId="{63A439C0-7D40-4FFB-BDC6-2BC4BD759774}" srcOrd="1" destOrd="0" presId="urn:microsoft.com/office/officeart/2005/8/layout/orgChart1"/>
    <dgm:cxn modelId="{63791238-AB6D-49D2-8FE0-1F985C6D7CCE}" type="presParOf" srcId="{50FF8508-8743-403E-8CFD-A41BBA41EC3A}" destId="{64299CFD-0A9D-42A6-B24F-95C3BC66DB38}" srcOrd="1" destOrd="0" presId="urn:microsoft.com/office/officeart/2005/8/layout/orgChart1"/>
    <dgm:cxn modelId="{4E3CD0A3-3C8A-40D0-A579-775BD10B6BD2}" type="presParOf" srcId="{64299CFD-0A9D-42A6-B24F-95C3BC66DB38}" destId="{479D2278-F274-4BEB-AB6B-5916BD9CC5D3}" srcOrd="0" destOrd="0" presId="urn:microsoft.com/office/officeart/2005/8/layout/orgChart1"/>
    <dgm:cxn modelId="{86899992-D610-47DF-ABCF-0B698F4CCE3F}" type="presParOf" srcId="{64299CFD-0A9D-42A6-B24F-95C3BC66DB38}" destId="{E737A511-001E-4B19-BD71-1CD5C114F083}" srcOrd="1" destOrd="0" presId="urn:microsoft.com/office/officeart/2005/8/layout/orgChart1"/>
    <dgm:cxn modelId="{5E573229-2246-4109-BE95-4938F81E08BE}" type="presParOf" srcId="{E737A511-001E-4B19-BD71-1CD5C114F083}" destId="{999E32F2-C757-4C88-9ADE-D1BF9F7A9DA4}" srcOrd="0" destOrd="0" presId="urn:microsoft.com/office/officeart/2005/8/layout/orgChart1"/>
    <dgm:cxn modelId="{345F5897-8FD7-4052-8633-2550DC5A805F}" type="presParOf" srcId="{999E32F2-C757-4C88-9ADE-D1BF9F7A9DA4}" destId="{C5BD4A30-F200-4F28-8DF6-D99458D8942F}" srcOrd="0" destOrd="0" presId="urn:microsoft.com/office/officeart/2005/8/layout/orgChart1"/>
    <dgm:cxn modelId="{0F550D41-53AD-465D-8BDD-79DC35BFFCB9}" type="presParOf" srcId="{999E32F2-C757-4C88-9ADE-D1BF9F7A9DA4}" destId="{32E38D00-9E6F-4FEC-8A22-432CCDC4B52D}" srcOrd="1" destOrd="0" presId="urn:microsoft.com/office/officeart/2005/8/layout/orgChart1"/>
    <dgm:cxn modelId="{F6617E73-AD99-464B-9CC0-BF50F75CEF52}" type="presParOf" srcId="{E737A511-001E-4B19-BD71-1CD5C114F083}" destId="{0B6E44AE-7FBD-4201-A4B7-5B7CE341C4E6}" srcOrd="1" destOrd="0" presId="urn:microsoft.com/office/officeart/2005/8/layout/orgChart1"/>
    <dgm:cxn modelId="{7E7C0F5A-B4B2-420E-92E9-1E09A4FF5516}" type="presParOf" srcId="{E737A511-001E-4B19-BD71-1CD5C114F083}" destId="{1358FB70-64FD-4E5A-8EB6-5A004445AA29}" srcOrd="2" destOrd="0" presId="urn:microsoft.com/office/officeart/2005/8/layout/orgChart1"/>
    <dgm:cxn modelId="{67C2537A-FF34-4065-AF42-AD81D6944518}" type="presParOf" srcId="{64299CFD-0A9D-42A6-B24F-95C3BC66DB38}" destId="{F09C758B-CB16-416E-958D-D2DBAFF67E94}" srcOrd="2" destOrd="0" presId="urn:microsoft.com/office/officeart/2005/8/layout/orgChart1"/>
    <dgm:cxn modelId="{7A91FB23-2E8B-486C-B0D7-DAB8B4F46184}" type="presParOf" srcId="{64299CFD-0A9D-42A6-B24F-95C3BC66DB38}" destId="{85600453-65C2-48C3-98CD-160DF3DBF722}" srcOrd="3" destOrd="0" presId="urn:microsoft.com/office/officeart/2005/8/layout/orgChart1"/>
    <dgm:cxn modelId="{FCAD2B1B-80E6-46E6-8230-7E31C204FD17}" type="presParOf" srcId="{85600453-65C2-48C3-98CD-160DF3DBF722}" destId="{1604CA6C-EFA5-4672-AAF7-1773AE7AF89C}" srcOrd="0" destOrd="0" presId="urn:microsoft.com/office/officeart/2005/8/layout/orgChart1"/>
    <dgm:cxn modelId="{EAE31D18-55F8-422B-8B7F-6E616C9F098B}" type="presParOf" srcId="{1604CA6C-EFA5-4672-AAF7-1773AE7AF89C}" destId="{D0CC6D1A-4670-4B8E-A341-EA7AE93F1475}" srcOrd="0" destOrd="0" presId="urn:microsoft.com/office/officeart/2005/8/layout/orgChart1"/>
    <dgm:cxn modelId="{C28BC92A-4B46-4949-A740-3A53D7E0F733}" type="presParOf" srcId="{1604CA6C-EFA5-4672-AAF7-1773AE7AF89C}" destId="{5138B220-6FAC-4C0A-9F0F-0C4F2FDA0F3D}" srcOrd="1" destOrd="0" presId="urn:microsoft.com/office/officeart/2005/8/layout/orgChart1"/>
    <dgm:cxn modelId="{752E6DF5-3526-4EE6-8034-73FC0306499F}" type="presParOf" srcId="{85600453-65C2-48C3-98CD-160DF3DBF722}" destId="{840AD254-2529-4954-89DA-BA4802CA8D6C}" srcOrd="1" destOrd="0" presId="urn:microsoft.com/office/officeart/2005/8/layout/orgChart1"/>
    <dgm:cxn modelId="{064D7AAD-062D-4A6A-8A76-0110A8DBBFCD}" type="presParOf" srcId="{85600453-65C2-48C3-98CD-160DF3DBF722}" destId="{B39F0D26-6619-407D-AD17-2B2332144E62}" srcOrd="2" destOrd="0" presId="urn:microsoft.com/office/officeart/2005/8/layout/orgChart1"/>
    <dgm:cxn modelId="{5AC23BF8-753F-451D-A632-8DA6F998FCCA}" type="presParOf" srcId="{64299CFD-0A9D-42A6-B24F-95C3BC66DB38}" destId="{96AEBA28-01DC-4C98-B0DF-47D3CA956FA1}" srcOrd="4" destOrd="0" presId="urn:microsoft.com/office/officeart/2005/8/layout/orgChart1"/>
    <dgm:cxn modelId="{07E8A4A8-BC8A-451B-9E80-0495596659EF}" type="presParOf" srcId="{64299CFD-0A9D-42A6-B24F-95C3BC66DB38}" destId="{188A1107-B32B-41A6-B28E-CD28F35B3551}" srcOrd="5" destOrd="0" presId="urn:microsoft.com/office/officeart/2005/8/layout/orgChart1"/>
    <dgm:cxn modelId="{ADDA034F-7A4E-4F47-9760-0F22EE249190}" type="presParOf" srcId="{188A1107-B32B-41A6-B28E-CD28F35B3551}" destId="{36EE3224-50D6-4E05-B49B-2A9CE9645EE4}" srcOrd="0" destOrd="0" presId="urn:microsoft.com/office/officeart/2005/8/layout/orgChart1"/>
    <dgm:cxn modelId="{4F36567E-41CF-4C3C-8A1D-B04FF6B844ED}" type="presParOf" srcId="{36EE3224-50D6-4E05-B49B-2A9CE9645EE4}" destId="{7FCE0B84-91A6-4822-BFBB-694145201CB6}" srcOrd="0" destOrd="0" presId="urn:microsoft.com/office/officeart/2005/8/layout/orgChart1"/>
    <dgm:cxn modelId="{7AC00396-38A2-445D-BECC-A0FCCDA1573D}" type="presParOf" srcId="{36EE3224-50D6-4E05-B49B-2A9CE9645EE4}" destId="{0C80535F-DA97-4411-A627-9980A54BBDFC}" srcOrd="1" destOrd="0" presId="urn:microsoft.com/office/officeart/2005/8/layout/orgChart1"/>
    <dgm:cxn modelId="{4A8B6DCA-80F4-4095-9911-4FF5EDEBD28C}" type="presParOf" srcId="{188A1107-B32B-41A6-B28E-CD28F35B3551}" destId="{39DDA39D-6766-4698-BDC1-86138FCD2E74}" srcOrd="1" destOrd="0" presId="urn:microsoft.com/office/officeart/2005/8/layout/orgChart1"/>
    <dgm:cxn modelId="{A9B9CCB0-E6AF-4307-B3C1-D1CF959FC493}" type="presParOf" srcId="{188A1107-B32B-41A6-B28E-CD28F35B3551}" destId="{9B74E1C2-67D3-4640-B3CE-B10B727B60C9}" srcOrd="2" destOrd="0" presId="urn:microsoft.com/office/officeart/2005/8/layout/orgChart1"/>
    <dgm:cxn modelId="{05668735-CFD1-4A9B-A33A-886246BA5B11}" type="presParOf" srcId="{50FF8508-8743-403E-8CFD-A41BBA41EC3A}" destId="{3BD3DBC2-41C6-45D7-924B-5F492523B7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BA28-01DC-4C98-B0DF-47D3CA956FA1}">
      <dsp:nvSpPr>
        <dsp:cNvPr id="0" name=""/>
        <dsp:cNvSpPr/>
      </dsp:nvSpPr>
      <dsp:spPr>
        <a:xfrm>
          <a:off x="4934527" y="2627664"/>
          <a:ext cx="3491214" cy="605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956"/>
              </a:lnTo>
              <a:lnTo>
                <a:pt x="3491214" y="302956"/>
              </a:lnTo>
              <a:lnTo>
                <a:pt x="3491214" y="60591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C758B-CB16-416E-958D-D2DBAFF67E94}">
      <dsp:nvSpPr>
        <dsp:cNvPr id="0" name=""/>
        <dsp:cNvSpPr/>
      </dsp:nvSpPr>
      <dsp:spPr>
        <a:xfrm>
          <a:off x="4888807" y="2627664"/>
          <a:ext cx="91440" cy="6059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91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2278-F274-4BEB-AB6B-5916BD9CC5D3}">
      <dsp:nvSpPr>
        <dsp:cNvPr id="0" name=""/>
        <dsp:cNvSpPr/>
      </dsp:nvSpPr>
      <dsp:spPr>
        <a:xfrm>
          <a:off x="1443313" y="2627664"/>
          <a:ext cx="3491214" cy="605913"/>
        </a:xfrm>
        <a:custGeom>
          <a:avLst/>
          <a:gdLst/>
          <a:ahLst/>
          <a:cxnLst/>
          <a:rect l="0" t="0" r="0" b="0"/>
          <a:pathLst>
            <a:path>
              <a:moveTo>
                <a:pt x="3491214" y="0"/>
              </a:moveTo>
              <a:lnTo>
                <a:pt x="3491214" y="302956"/>
              </a:lnTo>
              <a:lnTo>
                <a:pt x="0" y="302956"/>
              </a:lnTo>
              <a:lnTo>
                <a:pt x="0" y="60591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90BED-2A05-4C39-B014-FF71FDE0D972}">
      <dsp:nvSpPr>
        <dsp:cNvPr id="0" name=""/>
        <dsp:cNvSpPr/>
      </dsp:nvSpPr>
      <dsp:spPr>
        <a:xfrm>
          <a:off x="3491876" y="1185013"/>
          <a:ext cx="2885301" cy="14426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تصنيف </a:t>
          </a:r>
          <a:r>
            <a:rPr lang="en-US" sz="44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NSAIDs</a:t>
          </a:r>
          <a:endParaRPr lang="ar-SA" sz="44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491876" y="1185013"/>
        <a:ext cx="2885301" cy="1442650"/>
      </dsp:txXfrm>
    </dsp:sp>
    <dsp:sp modelId="{C5BD4A30-F200-4F28-8DF6-D99458D8942F}">
      <dsp:nvSpPr>
        <dsp:cNvPr id="0" name=""/>
        <dsp:cNvSpPr/>
      </dsp:nvSpPr>
      <dsp:spPr>
        <a:xfrm>
          <a:off x="662" y="3233577"/>
          <a:ext cx="2885301" cy="14426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2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المثبطات الانتقائية لأنزيم </a:t>
          </a:r>
          <a:r>
            <a:rPr lang="en-US" sz="32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COX2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62" y="3233577"/>
        <a:ext cx="2885301" cy="1442650"/>
      </dsp:txXfrm>
    </dsp:sp>
    <dsp:sp modelId="{D0CC6D1A-4670-4B8E-A341-EA7AE93F1475}">
      <dsp:nvSpPr>
        <dsp:cNvPr id="0" name=""/>
        <dsp:cNvSpPr/>
      </dsp:nvSpPr>
      <dsp:spPr>
        <a:xfrm>
          <a:off x="3491876" y="3233577"/>
          <a:ext cx="2885301" cy="14426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2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الأدوية ذات الخواص المشابهة لمشتقات حمض البروبيونيك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491876" y="3233577"/>
        <a:ext cx="2885301" cy="1442650"/>
      </dsp:txXfrm>
    </dsp:sp>
    <dsp:sp modelId="{7FCE0B84-91A6-4822-BFBB-694145201CB6}">
      <dsp:nvSpPr>
        <dsp:cNvPr id="0" name=""/>
        <dsp:cNvSpPr/>
      </dsp:nvSpPr>
      <dsp:spPr>
        <a:xfrm>
          <a:off x="6983091" y="3233577"/>
          <a:ext cx="2885301" cy="14426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2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مشتقات حمض البروبيونيك</a:t>
          </a:r>
          <a:endParaRPr lang="ar-SA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983091" y="3233577"/>
        <a:ext cx="2885301" cy="1442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FAB878E-A111-444D-8DFC-F847EAA14A78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A0BDBC5-6ADA-4BB0-B425-359BBA1D1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4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7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5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4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8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9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6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4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3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3B1B4-EC64-49DE-BD23-2E618936CB92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manara.edu.sy/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1</a:t>
            </a: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الجلسة (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3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أدوية الجهاز الحركي - الجزء الأول</a:t>
            </a: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5049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fld id="{4EC1299E-A524-4627-B2F2-35666563F066}" type="slidenum">
                        <a:rPr lang="en-US" sz="1800" b="1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</a:t>
                      </a:fld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| 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الدراسي</a:t>
            </a:r>
            <a:r>
              <a:rPr lang="ar-SY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739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15219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Ibuprofen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(نقط فموية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مغ/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46" y="2629616"/>
            <a:ext cx="2729346" cy="3773238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917655" y="6184434"/>
            <a:ext cx="202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شركة الشهباء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2022768" y="3806862"/>
            <a:ext cx="2493818" cy="75468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فوق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ar-S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أشهر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13732" y="149655"/>
            <a:ext cx="7318385" cy="8362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214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19376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Ibuprofen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 5%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24" y="2672369"/>
            <a:ext cx="4876800" cy="3942208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13732" y="16351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656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32138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(مضغوطات مديدة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2" b="30303"/>
          <a:stretch/>
        </p:blipFill>
        <p:spPr>
          <a:xfrm>
            <a:off x="8003304" y="3560622"/>
            <a:ext cx="3857625" cy="236912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8" b="10707"/>
          <a:stretch/>
        </p:blipFill>
        <p:spPr>
          <a:xfrm>
            <a:off x="3984766" y="3560622"/>
            <a:ext cx="3857625" cy="223058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4646" r="9776" b="65455"/>
          <a:stretch/>
        </p:blipFill>
        <p:spPr>
          <a:xfrm>
            <a:off x="1025235" y="3560622"/>
            <a:ext cx="2798618" cy="205047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613732" y="20507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670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0" y="147927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تحاميل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2" b="30909"/>
          <a:stretch/>
        </p:blipFill>
        <p:spPr>
          <a:xfrm>
            <a:off x="6922572" y="3096723"/>
            <a:ext cx="4741285" cy="286073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38788" b="33131"/>
          <a:stretch/>
        </p:blipFill>
        <p:spPr>
          <a:xfrm>
            <a:off x="876655" y="3532913"/>
            <a:ext cx="3951576" cy="242454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5937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29367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6" b="12121"/>
          <a:stretch/>
        </p:blipFill>
        <p:spPr>
          <a:xfrm>
            <a:off x="313954" y="2494006"/>
            <a:ext cx="4852122" cy="364208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 t="11375" r="20909" b="10084"/>
          <a:stretch/>
        </p:blipFill>
        <p:spPr>
          <a:xfrm>
            <a:off x="8158734" y="2711682"/>
            <a:ext cx="3546765" cy="348937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7604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26596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Ketoprofen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 2.5% - 5%)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992" y="2683972"/>
            <a:ext cx="4537864" cy="384967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13732" y="14965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866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29367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Naproxen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1" b="27475"/>
          <a:stretch/>
        </p:blipFill>
        <p:spPr>
          <a:xfrm>
            <a:off x="6720089" y="3262430"/>
            <a:ext cx="4481234" cy="31383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1" b="27677"/>
          <a:stretch/>
        </p:blipFill>
        <p:spPr>
          <a:xfrm>
            <a:off x="1538490" y="3262429"/>
            <a:ext cx="4481234" cy="313837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19122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999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34747" r="12290" b="38990"/>
          <a:stretch/>
        </p:blipFill>
        <p:spPr>
          <a:xfrm>
            <a:off x="8572705" y="2383169"/>
            <a:ext cx="3231372" cy="205920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55555" r="4748" b="17778"/>
          <a:stretch/>
        </p:blipFill>
        <p:spPr>
          <a:xfrm>
            <a:off x="183043" y="2241932"/>
            <a:ext cx="3868558" cy="212770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104294" y="118284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Tiaprofenic acid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5253" r="8339" b="67879"/>
          <a:stretch/>
        </p:blipFill>
        <p:spPr>
          <a:xfrm>
            <a:off x="183043" y="4423231"/>
            <a:ext cx="3868558" cy="225447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39842" r="13165" b="35818"/>
          <a:stretch/>
        </p:blipFill>
        <p:spPr>
          <a:xfrm>
            <a:off x="8572705" y="4731103"/>
            <a:ext cx="3231372" cy="194660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7" b="32323"/>
          <a:stretch/>
        </p:blipFill>
        <p:spPr>
          <a:xfrm>
            <a:off x="4703510" y="3659495"/>
            <a:ext cx="2801649" cy="214321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392055" y="14965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011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33524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Indomethacin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8081" r="12648" b="74141"/>
          <a:stretch/>
        </p:blipFill>
        <p:spPr>
          <a:xfrm>
            <a:off x="900545" y="3582369"/>
            <a:ext cx="5067465" cy="20936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50303"/>
          <a:stretch/>
        </p:blipFill>
        <p:spPr>
          <a:xfrm>
            <a:off x="7118057" y="3125951"/>
            <a:ext cx="4314973" cy="3006437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21892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844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104292" y="126596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Piroxicam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- أقراص قابلة للتبعثر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45252" r="10135" b="25657"/>
          <a:stretch/>
        </p:blipFill>
        <p:spPr>
          <a:xfrm>
            <a:off x="8062714" y="3237969"/>
            <a:ext cx="3423323" cy="223058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83434" r="12465" b="7879"/>
          <a:stretch/>
        </p:blipFill>
        <p:spPr>
          <a:xfrm>
            <a:off x="7606139" y="5686227"/>
            <a:ext cx="4336474" cy="91839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8687" r="4388" b="56565"/>
          <a:stretch/>
        </p:blipFill>
        <p:spPr>
          <a:xfrm>
            <a:off x="665012" y="3020293"/>
            <a:ext cx="4719623" cy="3195965"/>
          </a:xfrm>
          <a:prstGeom prst="rect">
            <a:avLst/>
          </a:prstGeom>
        </p:spPr>
      </p:pic>
      <p:sp>
        <p:nvSpPr>
          <p:cNvPr id="9" name="سهم إلى اليسار 8"/>
          <p:cNvSpPr/>
          <p:nvPr/>
        </p:nvSpPr>
        <p:spPr>
          <a:xfrm>
            <a:off x="5836983" y="4425776"/>
            <a:ext cx="1773382" cy="38499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02992" y="5883815"/>
            <a:ext cx="464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بعد انتهاء الترخيص (الامتياز العالمي)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392053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269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256309" y="4675960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لأدوية الجهاز الحركي، وتذكيره بالاستطبابات ومضادات الاستطباب والتداخلات الدوائية لهذه الأدوية ليصبح قادراً على التعامل معها عندما ترد في الوصفات الطبية وكذلك 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حيث يعتبر العديد منها أدوية 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endParaRPr lang="ar-SY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17983"/>
              </p:ext>
            </p:extLst>
          </p:nvPr>
        </p:nvGraphicFramePr>
        <p:xfrm>
          <a:off x="256309" y="1271832"/>
          <a:ext cx="11679382" cy="2287178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مضادات الالتهاب اللاستيروئيدية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مضادات الوذمة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61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</a:tbl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67473" y="310194"/>
            <a:ext cx="36027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4934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2 | 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700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8097" r="19159" b="7598"/>
          <a:stretch/>
        </p:blipFill>
        <p:spPr>
          <a:xfrm>
            <a:off x="4454675" y="3616038"/>
            <a:ext cx="3269672" cy="302029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284406" y="122440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Piroxicam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 b="53621"/>
          <a:stretch/>
        </p:blipFill>
        <p:spPr>
          <a:xfrm>
            <a:off x="7764480" y="2424731"/>
            <a:ext cx="4252144" cy="245225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69" y="2424731"/>
            <a:ext cx="4260273" cy="2452254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572167" y="12194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7516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23825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Mefenamic acid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(كبسولات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14950" r="4388" b="45656"/>
          <a:stretch/>
        </p:blipFill>
        <p:spPr>
          <a:xfrm>
            <a:off x="594153" y="1238257"/>
            <a:ext cx="3463636" cy="270163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455" r="5824" b="54344"/>
          <a:stretch/>
        </p:blipFill>
        <p:spPr>
          <a:xfrm>
            <a:off x="594153" y="3939894"/>
            <a:ext cx="3449782" cy="275705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74073" y="1122220"/>
            <a:ext cx="526472" cy="374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374073" y="3939894"/>
            <a:ext cx="526472" cy="374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7" b="22021"/>
          <a:stretch/>
        </p:blipFill>
        <p:spPr>
          <a:xfrm>
            <a:off x="8003304" y="2992583"/>
            <a:ext cx="3857625" cy="2895601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613732" y="10809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08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27830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Mefenamic acid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معلّق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مغ/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5692" r="27309" b="2592"/>
          <a:stretch/>
        </p:blipFill>
        <p:spPr>
          <a:xfrm>
            <a:off x="8962815" y="2573351"/>
            <a:ext cx="2784764" cy="411913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1" b="20202"/>
          <a:stretch/>
        </p:blipFill>
        <p:spPr>
          <a:xfrm>
            <a:off x="4344111" y="2913969"/>
            <a:ext cx="3857625" cy="361603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4" t="16120" b="11045"/>
          <a:stretch/>
        </p:blipFill>
        <p:spPr>
          <a:xfrm>
            <a:off x="1114980" y="2525990"/>
            <a:ext cx="2060812" cy="4213851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613732" y="10809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023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37980" r="4029" b="32121"/>
          <a:stretch/>
        </p:blipFill>
        <p:spPr>
          <a:xfrm>
            <a:off x="8520540" y="1627920"/>
            <a:ext cx="3505200" cy="205047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201275" y="1397352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Diclofenac sodium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+ كبسولات)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6284" r="18970" b="19126"/>
          <a:stretch/>
        </p:blipFill>
        <p:spPr>
          <a:xfrm>
            <a:off x="7858896" y="3430726"/>
            <a:ext cx="3897052" cy="301629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55354" r="5825" b="17979"/>
          <a:stretch/>
        </p:blipFill>
        <p:spPr>
          <a:xfrm>
            <a:off x="143875" y="2992583"/>
            <a:ext cx="4114801" cy="237185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5" r="25095" b="50909"/>
          <a:stretch/>
        </p:blipFill>
        <p:spPr>
          <a:xfrm>
            <a:off x="3968443" y="4896912"/>
            <a:ext cx="3692286" cy="180574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489037" y="14965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8529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132001" y="1279822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Diclofenac sodium 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تحاميل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 (أطفال)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 (بالغين)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4218" r="9661" b="17318"/>
          <a:stretch/>
        </p:blipFill>
        <p:spPr>
          <a:xfrm>
            <a:off x="196107" y="3636686"/>
            <a:ext cx="4447309" cy="282622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7" b="30909"/>
          <a:stretch/>
        </p:blipFill>
        <p:spPr>
          <a:xfrm>
            <a:off x="7210037" y="3588146"/>
            <a:ext cx="4787993" cy="2923309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419762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216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t="7323" r="18142" b="8093"/>
          <a:stretch/>
        </p:blipFill>
        <p:spPr>
          <a:xfrm>
            <a:off x="4437197" y="3099419"/>
            <a:ext cx="3671454" cy="357850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325971" y="1279822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Diclofenac sodium 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مغ/ أمبولة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13732" y="10809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4209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104297" y="1196692"/>
            <a:ext cx="7893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Diclofenac potassium </a:t>
            </a:r>
          </a:p>
          <a:p>
            <a:pPr algn="ctr"/>
            <a:endParaRPr lang="ar-SY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7" y="1512213"/>
            <a:ext cx="3429000" cy="3429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r="28780"/>
          <a:stretch/>
        </p:blipFill>
        <p:spPr>
          <a:xfrm>
            <a:off x="8573365" y="3933295"/>
            <a:ext cx="3220872" cy="27717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1" b="40599"/>
          <a:stretch/>
        </p:blipFill>
        <p:spPr>
          <a:xfrm>
            <a:off x="389797" y="4779288"/>
            <a:ext cx="3857625" cy="192578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44647" r="10853" b="28282"/>
          <a:stretch/>
        </p:blipFill>
        <p:spPr>
          <a:xfrm>
            <a:off x="8801655" y="1793199"/>
            <a:ext cx="2992582" cy="185651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37811" r="7781" b="32935"/>
          <a:stretch/>
        </p:blipFill>
        <p:spPr>
          <a:xfrm>
            <a:off x="4888305" y="3065354"/>
            <a:ext cx="3166281" cy="2006222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392058" y="9423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831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228986" y="1349095"/>
            <a:ext cx="7893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Diclofenac potassium </a:t>
            </a:r>
          </a:p>
          <a:p>
            <a:pPr algn="ctr"/>
            <a:endParaRPr lang="ar-SY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أقراص فوارة أو مسحوق فوار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15152" r="1313" b="16363"/>
          <a:stretch/>
        </p:blipFill>
        <p:spPr>
          <a:xfrm>
            <a:off x="634120" y="3267519"/>
            <a:ext cx="3962573" cy="287647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9826" r="11600" b="7241"/>
          <a:stretch/>
        </p:blipFill>
        <p:spPr>
          <a:xfrm>
            <a:off x="7659970" y="3078864"/>
            <a:ext cx="4074828" cy="325378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16747" y="232783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9368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688919" y="2292444"/>
            <a:ext cx="1064029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Agilomox</a:t>
            </a:r>
          </a:p>
          <a:p>
            <a:pPr algn="ctr"/>
            <a:endParaRPr lang="ar-SY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(Diclofenac potassium 50 mg + Paracetamol 500 mg)</a:t>
            </a:r>
          </a:p>
          <a:p>
            <a:pPr algn="ctr"/>
            <a:endParaRPr lang="ar-SY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29697"/>
          <a:stretch/>
        </p:blipFill>
        <p:spPr>
          <a:xfrm>
            <a:off x="4080251" y="4663068"/>
            <a:ext cx="3857625" cy="192578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527693" y="1232137"/>
            <a:ext cx="4962739" cy="91802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تركيبة فرعية لديكلوفيناك البوتاسيوم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308930" y="177363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5631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256696" y="137679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Diclofenac Diethylamine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Emulgel 1%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49" y="2794804"/>
            <a:ext cx="4634799" cy="373583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544457" y="191214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090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7932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3 | 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071744" y="277091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NSAIDS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855525" y="277091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غير انتقائية التثبيط لأنزيمات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COX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011379" y="277091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انتقائية التثبيط لأنزيم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COX2</a:t>
            </a:r>
          </a:p>
        </p:txBody>
      </p:sp>
    </p:spTree>
    <p:extLst>
      <p:ext uri="{BB962C8B-B14F-4D97-AF65-F5344CB8AC3E}">
        <p14:creationId xmlns:p14="http://schemas.microsoft.com/office/powerpoint/2010/main" val="153810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404516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Ketorolac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33536"/>
          <a:stretch/>
        </p:blipFill>
        <p:spPr>
          <a:xfrm>
            <a:off x="3352538" y="3144988"/>
            <a:ext cx="5840771" cy="297872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13732" y="218931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9130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1482432" y="1452135"/>
            <a:ext cx="4068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Ketorolac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أمبولة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2222"/>
          <a:stretch/>
        </p:blipFill>
        <p:spPr>
          <a:xfrm>
            <a:off x="7225855" y="2066926"/>
            <a:ext cx="3857625" cy="41148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5" b="19798"/>
          <a:stretch/>
        </p:blipFill>
        <p:spPr>
          <a:xfrm>
            <a:off x="1587850" y="3485618"/>
            <a:ext cx="3857625" cy="32004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58312" y="13580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2084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270551" y="135602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Nimesulide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2" t="30505" r="6761" b="37373"/>
          <a:stretch/>
        </p:blipFill>
        <p:spPr>
          <a:xfrm>
            <a:off x="8520544" y="2905643"/>
            <a:ext cx="3297383" cy="269159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27273" r="4388" b="35758"/>
          <a:stretch/>
        </p:blipFill>
        <p:spPr>
          <a:xfrm>
            <a:off x="4527249" y="3038434"/>
            <a:ext cx="3380509" cy="242601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7778" b="28485"/>
          <a:stretch/>
        </p:blipFill>
        <p:spPr>
          <a:xfrm>
            <a:off x="176340" y="2848675"/>
            <a:ext cx="3951576" cy="280553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558312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0449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314455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Nimesulide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معلّق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مغ/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9" t="33972" r="31144" b="33176"/>
          <a:stretch/>
        </p:blipFill>
        <p:spPr>
          <a:xfrm>
            <a:off x="7287491" y="2812473"/>
            <a:ext cx="2396836" cy="383771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5" t="24242" r="1" b="19797"/>
          <a:stretch/>
        </p:blipFill>
        <p:spPr>
          <a:xfrm>
            <a:off x="2890823" y="2864078"/>
            <a:ext cx="2025794" cy="383771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10809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9866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1101712" y="1531665"/>
            <a:ext cx="9957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Excedrin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(Aspirin 250 + Paracetamol 250 + Caffeine 65) mg</a:t>
            </a:r>
          </a:p>
          <a:p>
            <a:pPr algn="ctr" rt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7" b="10502"/>
          <a:stretch/>
        </p:blipFill>
        <p:spPr>
          <a:xfrm>
            <a:off x="3794550" y="3435929"/>
            <a:ext cx="4572000" cy="321425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405911" y="16351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6074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270551" y="143915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Celecoxib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39192" r="12166" b="30101"/>
          <a:stretch/>
        </p:blipFill>
        <p:spPr>
          <a:xfrm>
            <a:off x="7180702" y="2953711"/>
            <a:ext cx="3284077" cy="231101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3" b="35959"/>
          <a:stretch/>
        </p:blipFill>
        <p:spPr>
          <a:xfrm>
            <a:off x="1405480" y="3193224"/>
            <a:ext cx="4294753" cy="1974334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647569" y="194000"/>
            <a:ext cx="7139868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644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20076" y="2505951"/>
            <a:ext cx="43796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Etoricoxib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7373" r="9057" b="15960"/>
          <a:stretch/>
        </p:blipFill>
        <p:spPr>
          <a:xfrm>
            <a:off x="4617300" y="1771660"/>
            <a:ext cx="3117273" cy="45720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06004" y="235565"/>
            <a:ext cx="7139868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FB651D63-9897-059B-393C-EC012E4A7B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33939" b="29293"/>
          <a:stretch/>
        </p:blipFill>
        <p:spPr>
          <a:xfrm>
            <a:off x="8631381" y="2647059"/>
            <a:ext cx="3064885" cy="25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3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39826" y="122440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Meloxicam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1" b="25152"/>
          <a:stretch/>
        </p:blipFill>
        <p:spPr>
          <a:xfrm>
            <a:off x="8017159" y="2909453"/>
            <a:ext cx="3857625" cy="333894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54950" r="7621" b="17575"/>
          <a:stretch/>
        </p:blipFill>
        <p:spPr>
          <a:xfrm>
            <a:off x="330608" y="2077230"/>
            <a:ext cx="3765791" cy="234930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5051" r="10135" b="68888"/>
          <a:stretch/>
        </p:blipFill>
        <p:spPr>
          <a:xfrm>
            <a:off x="330608" y="4426532"/>
            <a:ext cx="3662146" cy="2228381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716844" y="124725"/>
            <a:ext cx="7139868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4935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47677" b="24647"/>
          <a:stretch/>
        </p:blipFill>
        <p:spPr>
          <a:xfrm rot="16200000">
            <a:off x="8330390" y="3150043"/>
            <a:ext cx="4452294" cy="2658821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2514842" y="946649"/>
            <a:ext cx="7459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Bromelain</a:t>
            </a:r>
            <a:endParaRPr lang="ar-SY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مستخلص من ثمار الأناناس، ويستعمل بكثرة من قبل أطباء الأسنان لتورم اللثة</a:t>
            </a:r>
          </a:p>
          <a:p>
            <a:pPr algn="ctr"/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100,000</a:t>
            </a:r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وحدة دولية)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085596" y="95633"/>
            <a:ext cx="6317673" cy="7494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الوذمة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3" y="3294940"/>
            <a:ext cx="5191703" cy="341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30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908960" y="1064911"/>
            <a:ext cx="105046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Serratiopeptidase</a:t>
            </a:r>
            <a:endParaRPr lang="ar-SY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22035" r="8570" b="19668"/>
          <a:stretch/>
        </p:blipFill>
        <p:spPr>
          <a:xfrm>
            <a:off x="8160323" y="3879274"/>
            <a:ext cx="3740727" cy="272934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4546" r="6902" b="40807"/>
          <a:stretch/>
        </p:blipFill>
        <p:spPr>
          <a:xfrm>
            <a:off x="443340" y="4572000"/>
            <a:ext cx="3505201" cy="169025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 b="15353"/>
          <a:stretch/>
        </p:blipFill>
        <p:spPr>
          <a:xfrm>
            <a:off x="4836676" y="3278475"/>
            <a:ext cx="2649249" cy="333014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3" b="22020"/>
          <a:stretch/>
        </p:blipFill>
        <p:spPr>
          <a:xfrm>
            <a:off x="8101873" y="1699941"/>
            <a:ext cx="3857625" cy="189807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43065" r="3607" b="23804"/>
          <a:stretch/>
        </p:blipFill>
        <p:spPr>
          <a:xfrm>
            <a:off x="193959" y="1665305"/>
            <a:ext cx="3588327" cy="227214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3002466" y="137198"/>
            <a:ext cx="6317673" cy="7494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الوذمة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200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8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9" name="مستطيل 8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4317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5 | 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756369576"/>
              </p:ext>
            </p:extLst>
          </p:nvPr>
        </p:nvGraphicFramePr>
        <p:xfrm>
          <a:off x="1147608" y="708245"/>
          <a:ext cx="9869055" cy="5861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مستطيل 5"/>
          <p:cNvSpPr/>
          <p:nvPr/>
        </p:nvSpPr>
        <p:spPr>
          <a:xfrm>
            <a:off x="2933194" y="221671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NSAIDS</a:t>
            </a:r>
          </a:p>
        </p:txBody>
      </p:sp>
    </p:spTree>
    <p:extLst>
      <p:ext uri="{BB962C8B-B14F-4D97-AF65-F5344CB8AC3E}">
        <p14:creationId xmlns:p14="http://schemas.microsoft.com/office/powerpoint/2010/main" val="532594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714999" y="1543780"/>
            <a:ext cx="10504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(Trypsin + Chymotrypsin)</a:t>
            </a:r>
            <a:endParaRPr lang="ar-SY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ملبسة معوياً</a:t>
            </a:r>
          </a:p>
          <a:p>
            <a:pPr algn="ctr"/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تعطي فعالية أنزيمية معادلة لـ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100,000</a:t>
            </a:r>
            <a:r>
              <a:rPr lang="ar-SY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وحدة دولية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 b="34142"/>
          <a:stretch/>
        </p:blipFill>
        <p:spPr>
          <a:xfrm>
            <a:off x="3719869" y="3554760"/>
            <a:ext cx="4495872" cy="268036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808501" y="220328"/>
            <a:ext cx="6317673" cy="8880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الوذمة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858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919339" y="277091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Non-Selective NSAIDS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523776"/>
              </p:ext>
            </p:extLst>
          </p:nvPr>
        </p:nvGraphicFramePr>
        <p:xfrm>
          <a:off x="432448" y="2562320"/>
          <a:ext cx="11291454" cy="274396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3763818">
                  <a:extLst>
                    <a:ext uri="{9D8B030D-6E8A-4147-A177-3AD203B41FA5}">
                      <a16:colId xmlns:a16="http://schemas.microsoft.com/office/drawing/2014/main" val="3419175521"/>
                    </a:ext>
                  </a:extLst>
                </a:gridCol>
                <a:gridCol w="3763818">
                  <a:extLst>
                    <a:ext uri="{9D8B030D-6E8A-4147-A177-3AD203B41FA5}">
                      <a16:colId xmlns:a16="http://schemas.microsoft.com/office/drawing/2014/main" val="2725654717"/>
                    </a:ext>
                  </a:extLst>
                </a:gridCol>
                <a:gridCol w="3763818">
                  <a:extLst>
                    <a:ext uri="{9D8B030D-6E8A-4147-A177-3AD203B41FA5}">
                      <a16:colId xmlns:a16="http://schemas.microsoft.com/office/drawing/2014/main" val="1726994732"/>
                    </a:ext>
                  </a:extLst>
                </a:gridCol>
              </a:tblGrid>
              <a:tr h="983687"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cs typeface="+mj-cs"/>
                      </a:endParaRPr>
                    </a:p>
                    <a:p>
                      <a:pPr algn="ctr"/>
                      <a:r>
                        <a:rPr lang="ar-SY" sz="4000" dirty="0">
                          <a:cs typeface="+mj-cs"/>
                        </a:rPr>
                        <a:t>مشتقات حمض البروبيونيك</a:t>
                      </a:r>
                      <a:endParaRPr lang="en-US" sz="4000" dirty="0">
                        <a:cs typeface="+mj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469387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Ibuprofen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DexIbuprofen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Flurbiprofen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513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Ketoprofen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Tiaprofenic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Naproxen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45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4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960903" y="152400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Non-Selective NSAIDS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9259"/>
              </p:ext>
            </p:extLst>
          </p:nvPr>
        </p:nvGraphicFramePr>
        <p:xfrm>
          <a:off x="474012" y="1869594"/>
          <a:ext cx="11291454" cy="450425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3763818">
                  <a:extLst>
                    <a:ext uri="{9D8B030D-6E8A-4147-A177-3AD203B41FA5}">
                      <a16:colId xmlns:a16="http://schemas.microsoft.com/office/drawing/2014/main" val="3419175521"/>
                    </a:ext>
                  </a:extLst>
                </a:gridCol>
                <a:gridCol w="3763818">
                  <a:extLst>
                    <a:ext uri="{9D8B030D-6E8A-4147-A177-3AD203B41FA5}">
                      <a16:colId xmlns:a16="http://schemas.microsoft.com/office/drawing/2014/main" val="2725654717"/>
                    </a:ext>
                  </a:extLst>
                </a:gridCol>
                <a:gridCol w="3763818">
                  <a:extLst>
                    <a:ext uri="{9D8B030D-6E8A-4147-A177-3AD203B41FA5}">
                      <a16:colId xmlns:a16="http://schemas.microsoft.com/office/drawing/2014/main" val="1726994732"/>
                    </a:ext>
                  </a:extLst>
                </a:gridCol>
              </a:tblGrid>
              <a:tr h="983687"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cs typeface="+mj-cs"/>
                      </a:endParaRPr>
                    </a:p>
                    <a:p>
                      <a:pPr algn="ctr"/>
                      <a:r>
                        <a:rPr lang="ar-SY" sz="4000" dirty="0">
                          <a:cs typeface="+mj-cs"/>
                        </a:rPr>
                        <a:t>الأدوية ذات الخواص المشابهة لمشتقات حمض البروبيونيك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469387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Diclofenac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Ketorolac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Mefenamic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513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Piroxicam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Meloxicam </a:t>
                      </a:r>
                      <a:r>
                        <a:rPr lang="ar-SY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(انتقائي)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Indomethacin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45657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Nimesulide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Nabumetone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Etodolac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871519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Aceclofenac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Tenoxicam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Lornoxicam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99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3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905484" y="277091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Selective COX2 NSAIDS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987"/>
              </p:ext>
            </p:extLst>
          </p:nvPr>
        </p:nvGraphicFramePr>
        <p:xfrm>
          <a:off x="418593" y="2562320"/>
          <a:ext cx="11291454" cy="186382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3763818">
                  <a:extLst>
                    <a:ext uri="{9D8B030D-6E8A-4147-A177-3AD203B41FA5}">
                      <a16:colId xmlns:a16="http://schemas.microsoft.com/office/drawing/2014/main" val="3419175521"/>
                    </a:ext>
                  </a:extLst>
                </a:gridCol>
                <a:gridCol w="3763818">
                  <a:extLst>
                    <a:ext uri="{9D8B030D-6E8A-4147-A177-3AD203B41FA5}">
                      <a16:colId xmlns:a16="http://schemas.microsoft.com/office/drawing/2014/main" val="2725654717"/>
                    </a:ext>
                  </a:extLst>
                </a:gridCol>
                <a:gridCol w="3763818">
                  <a:extLst>
                    <a:ext uri="{9D8B030D-6E8A-4147-A177-3AD203B41FA5}">
                      <a16:colId xmlns:a16="http://schemas.microsoft.com/office/drawing/2014/main" val="1726994732"/>
                    </a:ext>
                  </a:extLst>
                </a:gridCol>
              </a:tblGrid>
              <a:tr h="983687"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cs typeface="+mj-cs"/>
                      </a:endParaRPr>
                    </a:p>
                    <a:p>
                      <a:pPr algn="ctr"/>
                      <a:r>
                        <a:rPr lang="ar-SY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المثبطات</a:t>
                      </a:r>
                      <a:r>
                        <a:rPr lang="ar-SY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الانتقائية لأنزيم السيكلوأوكسجيناز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469387"/>
                  </a:ext>
                </a:extLst>
              </a:tr>
              <a:tr h="88014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Celecoxib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Etoricoxib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Meloxicam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52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8" b="30707"/>
          <a:stretch/>
        </p:blipFill>
        <p:spPr>
          <a:xfrm>
            <a:off x="447640" y="2130846"/>
            <a:ext cx="3857625" cy="237187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45856" y="95822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Ibuprofen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(مضغوطات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14475" b="68934"/>
          <a:stretch/>
        </p:blipFill>
        <p:spPr>
          <a:xfrm>
            <a:off x="8271159" y="2392651"/>
            <a:ext cx="3297382" cy="171623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42424" r="13483" b="25858"/>
          <a:stretch/>
        </p:blipFill>
        <p:spPr>
          <a:xfrm>
            <a:off x="8430486" y="4322612"/>
            <a:ext cx="2978727" cy="21751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3" t="32189" r="12565" b="35891"/>
          <a:stretch/>
        </p:blipFill>
        <p:spPr>
          <a:xfrm>
            <a:off x="1011777" y="4502722"/>
            <a:ext cx="2729345" cy="218901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433617" y="149655"/>
            <a:ext cx="7318385" cy="6716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963586" y="5153885"/>
            <a:ext cx="2244436" cy="88669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محافظ طرية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سهم إلى اليمين 12"/>
          <p:cNvSpPr/>
          <p:nvPr/>
        </p:nvSpPr>
        <p:spPr>
          <a:xfrm>
            <a:off x="7208022" y="5448293"/>
            <a:ext cx="914400" cy="2978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سهم إلى اليمين 13"/>
          <p:cNvSpPr/>
          <p:nvPr/>
        </p:nvSpPr>
        <p:spPr>
          <a:xfrm rot="10800000">
            <a:off x="4049186" y="5448293"/>
            <a:ext cx="914400" cy="2978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05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25971" y="144314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Ibuprofen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(معلّق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مغ/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6263" r="31150"/>
          <a:stretch/>
        </p:blipFill>
        <p:spPr>
          <a:xfrm>
            <a:off x="2636664" y="3009548"/>
            <a:ext cx="2078182" cy="322500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r="9775" b="7677"/>
          <a:stretch/>
        </p:blipFill>
        <p:spPr>
          <a:xfrm>
            <a:off x="7551361" y="3075637"/>
            <a:ext cx="1790267" cy="309282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16351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الالتهاب اللاستيروئيدية غير الانتقائية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184138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726</Words>
  <Application>Microsoft Office PowerPoint</Application>
  <PresentationFormat>Widescreen</PresentationFormat>
  <Paragraphs>199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Aller</vt:lpstr>
      <vt:lpstr>Arial</vt:lpstr>
      <vt:lpstr>Calibri</vt:lpstr>
      <vt:lpstr>Calibri Light</vt:lpstr>
      <vt:lpstr>Sakkal Majalla</vt:lpstr>
      <vt:lpstr>Times New Roman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Pharmacy Lecturer2</cp:lastModifiedBy>
  <cp:revision>705</cp:revision>
  <dcterms:created xsi:type="dcterms:W3CDTF">2020-11-11T18:39:36Z</dcterms:created>
  <dcterms:modified xsi:type="dcterms:W3CDTF">2023-08-28T09:45:39Z</dcterms:modified>
</cp:coreProperties>
</file>