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74" r:id="rId28"/>
    <p:sldId id="257" r:id="rId29"/>
    <p:sldId id="258" r:id="rId30"/>
    <p:sldId id="259" r:id="rId31"/>
    <p:sldId id="275" r:id="rId32"/>
    <p:sldId id="268" r:id="rId33"/>
    <p:sldId id="276" r:id="rId34"/>
    <p:sldId id="269" r:id="rId35"/>
    <p:sldId id="278" r:id="rId36"/>
    <p:sldId id="271" r:id="rId37"/>
    <p:sldId id="279" r:id="rId38"/>
    <p:sldId id="272" r:id="rId39"/>
    <p:sldId id="280" r:id="rId40"/>
    <p:sldId id="27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356D-BC4B-4AE0-B119-DDFD978A982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E0B9-B95C-4637-B2EC-BDD7C486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C256-11F4-448C-A8E6-4F3A4E2E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E57A6-8E9D-429A-B054-D6047CB7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4177-F2C8-4ACF-AFBD-82527E4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0CA8-F715-4F6A-B7D8-BB173B5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3CD6F-DC56-45EF-A5C4-0B4D094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6882-D821-4E10-A9F5-34DD8CC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C3063-38AC-47F1-92E1-5D274C1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25627-D8AD-416E-90C5-5F983B4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6F73B-1B7E-4306-A3C4-E4260450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EE37F-6B26-4668-AFEA-87B348B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AC575-2360-4BEC-8373-8040BAF64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D05D1-29AF-4004-8D34-552F13F9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EFB3-D10C-42A0-B765-36258CE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1F7D-3B74-4463-9668-7468393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344F-1B4B-4EFD-9D3A-4C2FC0D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2628-7AA7-4AE8-911C-84E24A1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35C7-4B4D-4938-94C5-574CD23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8689-56B5-422A-AF62-41C42F1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F3A71-6F96-4988-8F18-1B488CD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15D98-0643-4FFF-8303-92A753C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8594-73B7-477F-8904-A52872F5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02BDE-2656-4A28-B0CF-107A119E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52E0-9910-4B2A-B690-AD5736D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82CDC-1086-40C5-8E9D-4F094F4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E89C-7717-4B22-8D94-1EFC35E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4438-3FA5-4E69-B7FA-20294661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2E95-DD62-4C91-8839-B58E607C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721A2-1D3C-4656-9852-A736A90B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C7E5-5E0A-493D-BCD7-277832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4A73-4197-4CBB-9365-26411D9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1FC1-4E9A-462B-84C2-09ADE29A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D825-90B7-4300-9B4E-41143E8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7CA60-6D0F-4C02-B2E0-D76663D7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AFA46-CF5B-4E75-96B4-7EF0267A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CFB46-D841-4987-8043-9AA568B0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412B8-5B52-47E7-81BF-0A68086B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8CAD0-091A-47D0-8321-A1E3991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8BC31-433C-4E2B-BCD9-3C28489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5A53C-12AC-4DF1-8D44-92AF931B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8093-CB8A-4577-B297-2A5F3222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BB2F2-F147-4A71-BD23-F8C1414D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85CE0-0B45-49C4-9DF2-86DB04A4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9F352-11AE-44A6-8081-1133B62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7D960-A8AE-474D-966B-DF7FBE18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2A7F4-E80B-4AA0-A8D3-5C3BA22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A4A4A-19F3-4E2C-9E40-E8859DA2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DBFA-A242-4BE2-85CC-AB8242F4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67F0-07BB-4F82-8770-784101BC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8A15-7316-4C1E-8E25-48C82D28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C9C8C-909C-464F-8D61-14C92509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B6B68-A437-406E-BFC2-CA240DE6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78EA7-D75F-4655-BC7E-8E351F4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F381-D2D4-4E43-9F5D-1B151A36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49086-0549-44FC-BE43-35C31E78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7B675-446E-41BF-9472-D224847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42EF-BF77-48EA-A136-3F14B48B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708D6-F9DD-428A-871C-BF8154C5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0B4D4-F43E-44BC-82A2-C6974243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56699-3672-4023-8664-CC56D40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5EE0-BA82-455D-9991-EC336CEC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C53D4-7882-4340-A7D2-260FA927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6B17-F12D-4691-A178-85E7B352EF8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2F62-1F1A-4BEE-8E47-8A497328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E96AB-7863-4EFB-8B4D-58A104D3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manara.edu.sy/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manara.edu.sy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anara.edu.s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manara.edu.sy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13709" y="1911928"/>
            <a:ext cx="655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الجلسة السابعة – عملي – هياكل واحتكاك</a:t>
            </a:r>
            <a:r>
              <a:rPr lang="ar-SA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45872" y="2941904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د. نزار عبد الرحمن 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99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0218" y="889107"/>
            <a:ext cx="9961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4: Determine the horizontal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and vertical components of force at pins B and C. The suspended cylinder has a mass of 75 kg.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7" y="2415886"/>
            <a:ext cx="4704052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415886"/>
            <a:ext cx="50577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648690"/>
            <a:ext cx="8257309" cy="41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29492" y="712206"/>
            <a:ext cx="11457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Equations of Equilibrium. Consider the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                       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equilibrium of member BC by referring to its FBD, Fig. 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6" y="4003964"/>
            <a:ext cx="2008909" cy="226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43346" y="736753"/>
            <a:ext cx="9407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Example 5 :The wall crane supports a load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                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of 700 lb. Determine the horizontal and vertical components of reaction at the pins A and D. Also, what is the force in the cable at the winch W?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634529"/>
            <a:ext cx="35909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40004" y="2372919"/>
            <a:ext cx="16305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SOLUTION :</a:t>
            </a:r>
          </a:p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Pulley E: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449349"/>
            <a:ext cx="5070763" cy="12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872837"/>
            <a:ext cx="8407545" cy="34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73" y="3987945"/>
            <a:ext cx="46482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302328"/>
            <a:ext cx="6262255" cy="227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5" y="1911927"/>
            <a:ext cx="4472420" cy="32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85" y="3948545"/>
            <a:ext cx="3177887" cy="198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5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9415" y="1149619"/>
            <a:ext cx="1062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Example1:The uniform crate has a mass of 20 kg. If a force P = 80 N is applied to the crate, determine if it remains in equilibrium. The coefficient of static friction is µs = 0.3</a:t>
            </a:r>
            <a:r>
              <a:rPr lang="en-US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" y="2830831"/>
            <a:ext cx="5669280" cy="309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2509838"/>
            <a:ext cx="4267200" cy="38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559636" y="430869"/>
            <a:ext cx="188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الاحتكاك</a:t>
            </a:r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563880"/>
            <a:ext cx="9220200" cy="54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799" y="466636"/>
            <a:ext cx="116681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2 : It is observed that when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the bed of the dump truck is raised to an angle of u = 25 the vending machines will begin to slide off the bed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Determine the static coefficient of friction between a vending machine and the surface of the truck bed</a:t>
            </a:r>
            <a:r>
              <a:rPr lang="en-US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28739"/>
            <a:ext cx="4572000" cy="344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2788920"/>
            <a:ext cx="3703320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7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34" y="929640"/>
            <a:ext cx="3537585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579120"/>
            <a:ext cx="658368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640" y="589657"/>
            <a:ext cx="1158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Example3 :The uniform 10-kg ladder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rests against the smooth wall at B, and the end A rests on the rough horizontal plane for which the coefficient of static friction is µs = 0.3. Determine the angle of inclination u of the ladder and the normal reaction at B if the ladder is on the verge of slipping.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2651760"/>
            <a:ext cx="527304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1891" y="1166521"/>
            <a:ext cx="8395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1:Determine the force required to hold the 50-kg mass in equilibrium.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819835"/>
            <a:ext cx="3394363" cy="53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50" y="2341852"/>
            <a:ext cx="345497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6" y="2355706"/>
            <a:ext cx="303631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720090"/>
            <a:ext cx="4297680" cy="400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579120"/>
            <a:ext cx="7239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" y="481251"/>
            <a:ext cx="114157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Example4 :Beam AB is subjected to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a uniform load of 200 </a:t>
            </a:r>
            <a:r>
              <a:rPr lang="en-US" sz="3200" b="1" dirty="0" err="1">
                <a:latin typeface="Sakkal Majalla" pitchFamily="2" charset="-78"/>
                <a:cs typeface="Sakkal Majalla" pitchFamily="2" charset="-78"/>
              </a:rPr>
              <a:t>N.m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and is supported at B by post BC,. If the coefficients of static friction at B and C are µB = 0.2 and µC = 0.5, determine the force P needed to pull the post out from under the beam. Neglect the weight of the members and the thickness of the beam.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3307080"/>
            <a:ext cx="6461760" cy="28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03" y="1752600"/>
            <a:ext cx="3416617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100138"/>
            <a:ext cx="7178040" cy="310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1514475"/>
            <a:ext cx="4191000" cy="407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457200"/>
            <a:ext cx="6675120" cy="56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5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5279" y="496489"/>
            <a:ext cx="112947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5:Blocks A and B have a mass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of 3 kg and 9 kg, respectively, and are connected to the weightless links. Determine the largest vertical force P that can be applied at the pin C without causing any movement. The coefficient of static friction between the blocks and the contacting surfaces is µs = 0.3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2558592"/>
            <a:ext cx="3771900" cy="378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1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701040"/>
            <a:ext cx="1112520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3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157288"/>
            <a:ext cx="10530839" cy="484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599" y="466636"/>
            <a:ext cx="11423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6:Determine the friction developed between the 50-kg crate and the ground if a) P = 200 N, and b) P = 400 N. The coefficients of static and kinetic friction between the crate and the ground are µs = 0.3 and µk = 0.2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60" y="2476500"/>
            <a:ext cx="5092065" cy="31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3" y="1352550"/>
            <a:ext cx="8160327" cy="449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9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1381036"/>
            <a:ext cx="11083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7:Determine the minimum force P to prevent the 30-kg rod AB from sliding. The contact surface at B is smooth, whereas the coefficient of static friction between the rod and the wall at A is µs = 0.2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83" y="2922987"/>
            <a:ext cx="5491335" cy="32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59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00546" y="487325"/>
            <a:ext cx="10778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SOLUTION :Equations of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Equilibrium: Applying the force equation of equilibrium along the y axis of each pulley</a:t>
            </a:r>
            <a:r>
              <a:rPr lang="en-US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8" y="1828801"/>
            <a:ext cx="8091054" cy="39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1593272"/>
            <a:ext cx="8077200" cy="41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5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513695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Example8 :Determine the maximum force P that can be applied without causing the two 50-kg crates to move. The coefficient of static friction between each crate and the ground is µs = 0.25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2652713"/>
            <a:ext cx="7523018" cy="29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3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7" y="1025236"/>
            <a:ext cx="7647708" cy="459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0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3840" y="925175"/>
            <a:ext cx="10424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Example9: If the coefficient of static friction at contact points A and B is µs = 0.3, determine the maximum force P that can be applied without causing the 100-kg spool to move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2216728"/>
            <a:ext cx="484302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1371601"/>
            <a:ext cx="7620000" cy="433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8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803255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10:Determine the minimum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coefficient of static friction between the uniform 50-kg spool and the wall so that the spool does not slip.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2" y="2244436"/>
            <a:ext cx="5178828" cy="40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1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8" y="1052945"/>
            <a:ext cx="8451273" cy="50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4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4320" y="666809"/>
            <a:ext cx="116843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Example11: Blocks A, B, and C have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weights of 50 N, 25 N, and 15 N, respectively. Determine the smallest horizontal force P that will cause impending motion. The coefficient of static friction between A and B is µs = 0.3, between B and C, µ s = 0.4, and between block C and the ground, µs = 0.35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52" y="3269674"/>
            <a:ext cx="4391025" cy="328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4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1" y="1039092"/>
            <a:ext cx="7564581" cy="46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5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640" y="649516"/>
            <a:ext cx="11448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Example12 :Blocks A and B have a mass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of 7 kg and 10 kg, respectively. Using the coefficients of static friction indicated, determine the largest force P which can be applied to the cord without causing motion. There are pulleys at C and D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2715491"/>
            <a:ext cx="6322868" cy="317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4072" y="862098"/>
            <a:ext cx="9850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 2:Determine the horizontal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and vertical components of force that pins A and B exert on the frame.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1676401"/>
            <a:ext cx="4025178" cy="45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9313"/>
            <a:ext cx="3352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6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928255"/>
            <a:ext cx="7841672" cy="52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6365" y="348918"/>
            <a:ext cx="107926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Solution: Free Body Diagram.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The frame will be dismembered into members BC and AC. The solution will be very much simplified if one recognizes that member AC is a two force member. The FBDs of member BC and pin A are shown in Figs. a and b, respectively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46365" y="2523477"/>
            <a:ext cx="1028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Equations of Equilibrium. Consider the equilibrium of member BC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3588327"/>
            <a:ext cx="8936182" cy="202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47121" y="972189"/>
            <a:ext cx="4974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Then, the equilibrium of pin A gives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7" y="2244436"/>
            <a:ext cx="7911117" cy="24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24" y="1556964"/>
            <a:ext cx="34750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hlinkClick r:id="rId4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7818" y="819835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Example3 :Determine the horizontal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                 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and vertical components of force at pins A and 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6" y="2078183"/>
            <a:ext cx="4544290" cy="383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" y="2224953"/>
            <a:ext cx="54673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3739"/>
            <a:ext cx="10191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4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861536"/>
            <a:ext cx="11333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Solution: Free Body Diagram. The assembly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                  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will be dismembered into member AC, BD and pulley E. The solution will be very much simplified if one recognizes that member BD is a two force member. The FBD of pulley E and member AC are shown in Fig. a and b respectively.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5" y="2507673"/>
            <a:ext cx="8354291" cy="37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1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1454727"/>
            <a:ext cx="8617527" cy="375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hlinkClick r:id="rId3"/>
            <a:extLst>
              <a:ext uri="{FF2B5EF4-FFF2-40B4-BE49-F238E27FC236}">
                <a16:creationId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1224</Words>
  <Application>Microsoft Office PowerPoint</Application>
  <PresentationFormat>Widescreen</PresentationFormat>
  <Paragraphs>68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Aller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Dr.Nizar AbdALRahman</cp:lastModifiedBy>
  <cp:revision>124</cp:revision>
  <dcterms:created xsi:type="dcterms:W3CDTF">2022-02-21T07:57:38Z</dcterms:created>
  <dcterms:modified xsi:type="dcterms:W3CDTF">2023-12-21T07:53:07Z</dcterms:modified>
</cp:coreProperties>
</file>