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18" r:id="rId2"/>
    <p:sldId id="31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420" r:id="rId18"/>
    <p:sldId id="374" r:id="rId19"/>
    <p:sldId id="376" r:id="rId20"/>
    <p:sldId id="377" r:id="rId21"/>
    <p:sldId id="379" r:id="rId22"/>
    <p:sldId id="378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21" r:id="rId51"/>
    <p:sldId id="414" r:id="rId52"/>
    <p:sldId id="413" r:id="rId53"/>
    <p:sldId id="415" r:id="rId54"/>
    <p:sldId id="416" r:id="rId55"/>
    <p:sldId id="417" r:id="rId56"/>
    <p:sldId id="418" r:id="rId57"/>
    <p:sldId id="41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7" autoAdjust="0"/>
    <p:restoredTop sz="94617" autoAdjust="0"/>
  </p:normalViewPr>
  <p:slideViewPr>
    <p:cSldViewPr snapToGrid="0">
      <p:cViewPr>
        <p:scale>
          <a:sx n="66" d="100"/>
          <a:sy n="66" d="100"/>
        </p:scale>
        <p:origin x="-1698" y="-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7356D-BC4B-4AE0-B119-DDFD978A98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E0B9-B95C-4637-B2EC-BDD7C486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A2C256-11F4-448C-A8E6-4F3A4E2E3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BE57A6-8E9D-429A-B054-D6047CB74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F64177-F2C8-4ACF-AFBD-82527E42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7A0CA8-F715-4F6A-B7D8-BB173B5A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B3CD6F-DC56-45EF-A5C4-0B4D0941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0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A6882-D821-4E10-A9F5-34DD8CCF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AC3063-38AC-47F1-92E1-5D274C169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B25627-D8AD-416E-90C5-5F983B44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E6F73B-1B7E-4306-A3C4-E4260450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CEE37F-6B26-4668-AFEA-87B348B6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9AC575-2360-4BEC-8373-8040BAF64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8D05D1-29AF-4004-8D34-552F13F9E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DFEFB3-D10C-42A0-B765-36258CEE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891F7D-3B74-4463-9668-74683931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68344F-1B4B-4EFD-9D3A-4C2FC0D0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2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B2628-7AA7-4AE8-911C-84E24A1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AD35C7-4B4D-4938-94C5-574CD2341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808689-56B5-422A-AF62-41C42F1BE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9F3A71-6F96-4988-8F18-1B488CD0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15D98-0643-4FFF-8303-92A753C0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8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88594-73B7-477F-8904-A52872F5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002BDE-2656-4A28-B0CF-107A119EB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552E0-9910-4B2A-B690-AD5736DD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F82CDC-1086-40C5-8E9D-4F094F4F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81E89C-7717-4B22-8D94-1EFC35E5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2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54438-3FA5-4E69-B7FA-20294661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9D2E95-DD62-4C91-8839-B58E607CE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6721A2-1D3C-4656-9852-A736A90B8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B2C7E5-5E0A-493D-BCD7-27783274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124A73-4197-4CBB-9365-26411D9E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F71FC1-4E9A-462B-84C2-09ADE29A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1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02D825-90B7-4300-9B4E-41143E83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D7CA60-6D0F-4C02-B2E0-D76663D7F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8AFA46-CF5B-4E75-96B4-7EF0267AE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3CFB46-D841-4987-8043-9AA568B0A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3412B8-5B52-47E7-81BF-0A68086B7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478CAD0-091A-47D0-8321-A1E39917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7A8BC31-433C-4E2B-BCD9-3C284894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635A53C-12AC-4DF1-8D44-92AF931B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5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D8093-CB8A-4577-B297-2A5F3222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21BB2F2-F147-4A71-BD23-F8C1414D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585CE0-0B45-49C4-9DF2-86DB04A4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B9F352-11AE-44A6-8081-1133B629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8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617D960-A8AE-474D-966B-DF7FBE18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8E2A7F4-E80B-4AA0-A8D3-5C3BA229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CA4A4A-19F3-4E2C-9E40-E8859DA2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2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98DBFA-A242-4BE2-85CC-AB8242F4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C267F0-07BB-4F82-8770-784101BC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BD8A15-7316-4C1E-8E25-48C82D282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4C9C8C-909C-464F-8D61-14C92509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3B6B68-A437-406E-BFC2-CA240DE6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B78EA7-D75F-4655-BC7E-8E351F44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7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2F381-D2D4-4E43-9F5D-1B151A36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A649086-0549-44FC-BE43-35C31E78D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07B675-446E-41BF-9472-D224847F8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6D42EF-BF77-48EA-A136-3F14B48B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7708D6-F9DD-428A-871C-BF8154C5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50B4D4-F43E-44BC-82A2-C6974243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656699-3672-4023-8664-CC56D404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085EE0-BA82-455D-9991-EC336CEC4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CC53D4-7882-4340-A7D2-260FA9279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D6B17-F12D-4691-A178-85E7B352EF8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72F62-1F1A-4BEE-8E47-8A497328A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BE96AB-7863-4EFB-8B4D-58A104D39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1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18684" y="5516564"/>
            <a:ext cx="3649133" cy="10826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Y" sz="2800" b="1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عميد الكلية</a:t>
            </a:r>
            <a:br>
              <a:rPr lang="ar-SY" sz="2800" b="1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</a:br>
            <a:r>
              <a:rPr lang="ar-SY" sz="2800" b="1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د. إياد حاتم</a:t>
            </a:r>
            <a:endParaRPr lang="ar-SY" sz="2800" b="1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8195" name="عنوان 1"/>
          <p:cNvSpPr txBox="1">
            <a:spLocks/>
          </p:cNvSpPr>
          <p:nvPr/>
        </p:nvSpPr>
        <p:spPr bwMode="auto">
          <a:xfrm>
            <a:off x="1100667" y="4005264"/>
            <a:ext cx="10945284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Y" altLang="ar-SY" sz="4400">
                <a:solidFill>
                  <a:srgbClr val="000000"/>
                </a:solidFill>
                <a:latin typeface="Gill Sans MT" pitchFamily="34" charset="0"/>
                <a:ea typeface="Majalla UI"/>
                <a:cs typeface="Majalla UI"/>
              </a:rPr>
              <a:t>قسم الروبوت و الأنظمة الذكية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/>
          <a:stretch>
            <a:fillRect/>
          </a:stretch>
        </p:blipFill>
        <p:spPr bwMode="auto">
          <a:xfrm>
            <a:off x="1" y="1"/>
            <a:ext cx="12217400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2" descr="robot thinking on white background - ai robot stock pictures, royalty-free photos &amp;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1" t="5791"/>
          <a:stretch>
            <a:fillRect/>
          </a:stretch>
        </p:blipFill>
        <p:spPr bwMode="auto">
          <a:xfrm>
            <a:off x="4796367" y="1484314"/>
            <a:ext cx="3894667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4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LYAPUNOV STABILITY DEFINITIONS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6" y="2566987"/>
            <a:ext cx="11897187" cy="274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1320799" y="3018972"/>
            <a:ext cx="10746734" cy="4354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70345" y="3454401"/>
            <a:ext cx="11897187" cy="8273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91" y="4769302"/>
            <a:ext cx="3939723" cy="4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8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96928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LYAPUNOV STABILITY DEFINITIONS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90688"/>
            <a:ext cx="118586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4455884" y="2757715"/>
            <a:ext cx="5791201" cy="3483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846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0629" y="1156999"/>
            <a:ext cx="5413828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LYAPUNOV STABILITY DEFINITIONS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Note that this definition of stability permits the existence of continuous oscillation about the </a:t>
            </a:r>
            <a:r>
              <a:rPr lang="en-US" dirty="0" smtClean="0"/>
              <a:t>equilibrium point.</a:t>
            </a:r>
          </a:p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state-space trajectory for such an oscillation is a closed path. The amplitude and frequency </a:t>
            </a:r>
            <a:r>
              <a:rPr lang="en-US" dirty="0" smtClean="0"/>
              <a:t>of the </a:t>
            </a:r>
            <a:r>
              <a:rPr lang="en-US" dirty="0"/>
              <a:t>oscillation may influence whether it represents acceptable performance.</a:t>
            </a: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/>
          <a:stretch/>
        </p:blipFill>
        <p:spPr bwMode="auto">
          <a:xfrm>
            <a:off x="5544457" y="1688454"/>
            <a:ext cx="6429830" cy="394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3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LYAPUNOV STABILITY DEFINITIONS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14" y="1781174"/>
            <a:ext cx="7895772" cy="479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6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LYAPUNOV STABILITY DEFINITIONS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3" y="1704974"/>
            <a:ext cx="11812984" cy="47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6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LYAPUNOV STABILITY DEFINITIONS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" y="1724024"/>
            <a:ext cx="11970860" cy="477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2170716"/>
            <a:ext cx="4144736" cy="49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9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9" y="1700212"/>
            <a:ext cx="11825484" cy="496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6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5143" y="1182414"/>
            <a:ext cx="11805119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</a:t>
            </a:r>
            <a:r>
              <a:rPr lang="en-US" dirty="0" smtClean="0"/>
              <a:t>THEOREMS</a:t>
            </a:r>
          </a:p>
          <a:p>
            <a:pPr marL="0" indent="0" algn="just">
              <a:buNone/>
            </a:pPr>
            <a:r>
              <a:rPr lang="en-US" dirty="0"/>
              <a:t>Comparing the </a:t>
            </a:r>
            <a:r>
              <a:rPr lang="en-US" dirty="0">
                <a:solidFill>
                  <a:srgbClr val="FF0000"/>
                </a:solidFill>
              </a:rPr>
              <a:t>definitions of stability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mechanical energy</a:t>
            </a:r>
            <a:r>
              <a:rPr lang="en-US" dirty="0"/>
              <a:t>, one can easily see </a:t>
            </a:r>
            <a:r>
              <a:rPr lang="en-US" dirty="0" smtClean="0"/>
              <a:t>some relations </a:t>
            </a:r>
            <a:r>
              <a:rPr lang="en-US" dirty="0"/>
              <a:t>between the mechanical energy and the stability </a:t>
            </a:r>
            <a:r>
              <a:rPr lang="en-US" dirty="0" smtClean="0"/>
              <a:t>concepts </a:t>
            </a:r>
            <a:r>
              <a:rPr lang="en-US" dirty="0"/>
              <a:t>described earlier:</a:t>
            </a:r>
          </a:p>
          <a:p>
            <a:pPr marL="0" indent="0" algn="just">
              <a:buNone/>
            </a:pPr>
            <a:r>
              <a:rPr lang="en-US" dirty="0"/>
              <a:t>• zero energy corresponds to the equilibrium point (x = 0, </a:t>
            </a:r>
            <a:r>
              <a:rPr lang="en-US" dirty="0" smtClean="0"/>
              <a:t>x´ </a:t>
            </a:r>
            <a:r>
              <a:rPr lang="en-US" dirty="0"/>
              <a:t>= 0)</a:t>
            </a:r>
          </a:p>
          <a:p>
            <a:pPr marL="0" indent="0" algn="just">
              <a:buNone/>
            </a:pPr>
            <a:r>
              <a:rPr lang="en-US" dirty="0"/>
              <a:t>• asymptotic stability implies the convergence of mechanical energy to zero</a:t>
            </a:r>
          </a:p>
          <a:p>
            <a:pPr marL="0" indent="0" algn="just">
              <a:buNone/>
            </a:pPr>
            <a:r>
              <a:rPr lang="en-US" dirty="0"/>
              <a:t>• instability is related to the growth of mechanical energy</a:t>
            </a:r>
            <a:endParaRPr lang="en-US" dirty="0" smtClean="0"/>
          </a:p>
          <a:p>
            <a:pPr marL="0" indent="0" algn="just">
              <a:buNone/>
            </a:pPr>
            <a:r>
              <a:rPr lang="en-US" b="1" dirty="0"/>
              <a:t>These relations indicate that the value of a scalar quantity, the mechanical </a:t>
            </a:r>
            <a:r>
              <a:rPr lang="en-US" b="1" dirty="0" smtClean="0"/>
              <a:t>energy, indirectly </a:t>
            </a:r>
            <a:r>
              <a:rPr lang="en-US" b="1" dirty="0"/>
              <a:t>reflects the magnitude of the state vector; and furthermore, that the </a:t>
            </a:r>
            <a:r>
              <a:rPr lang="en-US" b="1" dirty="0" smtClean="0"/>
              <a:t>stability properties </a:t>
            </a:r>
            <a:r>
              <a:rPr lang="en-US" b="1" dirty="0"/>
              <a:t>of the system can be characterized by the variation of the </a:t>
            </a:r>
            <a:r>
              <a:rPr lang="en-US" b="1" dirty="0" smtClean="0"/>
              <a:t>mechanical energy </a:t>
            </a:r>
            <a:r>
              <a:rPr lang="en-US" b="1" dirty="0"/>
              <a:t>of the system.</a:t>
            </a: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669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228725"/>
            <a:ext cx="120110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042432"/>
            <a:ext cx="119443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95" y="1219200"/>
            <a:ext cx="2655098" cy="117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7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وان فرعي 2"/>
          <p:cNvSpPr txBox="1">
            <a:spLocks/>
          </p:cNvSpPr>
          <p:nvPr/>
        </p:nvSpPr>
        <p:spPr>
          <a:xfrm>
            <a:off x="-2641600" y="5013325"/>
            <a:ext cx="11330517" cy="1079500"/>
          </a:xfrm>
          <a:prstGeom prst="rect">
            <a:avLst/>
          </a:prstGeom>
        </p:spPr>
        <p:txBody>
          <a:bodyPr rtlCol="1">
            <a:normAutofit fontScale="62500" lnSpcReduction="20000"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ar-SY" sz="2600" b="1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ar-SY" sz="2600" b="1" dirty="0" smtClean="0">
                <a:solidFill>
                  <a:prstClr val="black"/>
                </a:solidFill>
              </a:rPr>
              <a:t>مدرس المقرر</a:t>
            </a:r>
          </a:p>
          <a:p>
            <a:pPr>
              <a:defRPr/>
            </a:pPr>
            <a:endParaRPr lang="ar-SY" sz="1800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ar-SY" sz="3600" dirty="0" err="1" smtClean="0">
                <a:solidFill>
                  <a:srgbClr val="4F271C">
                    <a:lumMod val="60000"/>
                    <a:lumOff val="40000"/>
                  </a:srgbClr>
                </a:solidFill>
              </a:rPr>
              <a:t>د.بلال</a:t>
            </a:r>
            <a:r>
              <a:rPr lang="ar-SY" sz="3600" dirty="0" smtClean="0">
                <a:solidFill>
                  <a:srgbClr val="4F271C">
                    <a:lumMod val="60000"/>
                    <a:lumOff val="40000"/>
                  </a:srgbClr>
                </a:solidFill>
              </a:rPr>
              <a:t> شيحا</a:t>
            </a:r>
          </a:p>
          <a:p>
            <a:pPr>
              <a:defRPr/>
            </a:pPr>
            <a:endParaRPr lang="ar-SY" dirty="0" smtClean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ar-SY" dirty="0" smtClean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ar-SY" dirty="0" smtClean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ar-SY" dirty="0" smtClean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0" name="مربع نص 5"/>
          <p:cNvSpPr txBox="1">
            <a:spLocks noChangeArrowheads="1"/>
          </p:cNvSpPr>
          <p:nvPr/>
        </p:nvSpPr>
        <p:spPr bwMode="auto">
          <a:xfrm>
            <a:off x="8496301" y="115889"/>
            <a:ext cx="369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Y" altLang="ar-SY" dirty="0">
                <a:solidFill>
                  <a:srgbClr val="000000"/>
                </a:solidFill>
              </a:rPr>
              <a:t>المحاضرة </a:t>
            </a:r>
            <a:r>
              <a:rPr lang="ar-SY" altLang="ar-SY" dirty="0" smtClean="0">
                <a:solidFill>
                  <a:srgbClr val="000000"/>
                </a:solidFill>
              </a:rPr>
              <a:t>العاشرة</a:t>
            </a:r>
            <a:endParaRPr lang="ar-SY" altLang="ar-SY" dirty="0">
              <a:solidFill>
                <a:srgbClr val="000000"/>
              </a:solidFill>
            </a:endParaRPr>
          </a:p>
        </p:txBody>
      </p:sp>
      <p:sp>
        <p:nvSpPr>
          <p:cNvPr id="9221" name="مستطيل 1"/>
          <p:cNvSpPr>
            <a:spLocks noChangeArrowheads="1"/>
          </p:cNvSpPr>
          <p:nvPr/>
        </p:nvSpPr>
        <p:spPr bwMode="auto">
          <a:xfrm>
            <a:off x="1295400" y="2636838"/>
            <a:ext cx="10464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ar-SY" altLang="ar-SY" sz="3200" b="1"/>
              <a:t>نظم </a:t>
            </a:r>
            <a:r>
              <a:rPr lang="ar-SA" altLang="ar-SY" sz="3200" b="1"/>
              <a:t>التحكم</a:t>
            </a:r>
            <a:r>
              <a:rPr lang="ar-SY" altLang="ar-SY" sz="3200" b="1"/>
              <a:t> اللاخطي</a:t>
            </a:r>
            <a:endParaRPr lang="en-US" altLang="ar-SY" sz="3200"/>
          </a:p>
          <a:p>
            <a:pPr algn="ctr"/>
            <a:r>
              <a:rPr lang="en-US" altLang="ar-SY" sz="3200" b="1"/>
              <a:t>Nonlinear Control systems </a:t>
            </a:r>
            <a:endParaRPr lang="en-US" altLang="ar-SY" sz="3200" b="1" i="1"/>
          </a:p>
        </p:txBody>
      </p:sp>
    </p:spTree>
    <p:extLst>
      <p:ext uri="{BB962C8B-B14F-4D97-AF65-F5344CB8AC3E}">
        <p14:creationId xmlns:p14="http://schemas.microsoft.com/office/powerpoint/2010/main" val="35180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621956"/>
            <a:ext cx="111347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4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56" y="1866899"/>
            <a:ext cx="9251797" cy="499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7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847850"/>
            <a:ext cx="121062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3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27199"/>
            <a:ext cx="11829144" cy="47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778" y="1582785"/>
            <a:ext cx="2896279" cy="56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" y="1959429"/>
            <a:ext cx="12148456" cy="451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9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9" y="1806468"/>
            <a:ext cx="11023368" cy="489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8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70" y="2656114"/>
            <a:ext cx="6206469" cy="259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7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78" y="2409371"/>
            <a:ext cx="7894443" cy="272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8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672532"/>
            <a:ext cx="114204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9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11" y="1772232"/>
            <a:ext cx="9837460" cy="474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DEFINITIONS</a:t>
            </a: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5" y="1724024"/>
            <a:ext cx="11546276" cy="463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8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68" y="1869335"/>
            <a:ext cx="11542099" cy="386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54" y="1074057"/>
            <a:ext cx="4061051" cy="51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3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53" y="1618742"/>
            <a:ext cx="8799418" cy="516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7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71" y="2574243"/>
            <a:ext cx="12216771" cy="257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7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993"/>
            <a:ext cx="12069661" cy="303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8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0984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0" y="1487196"/>
            <a:ext cx="11172670" cy="510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54" y="1074057"/>
            <a:ext cx="4061051" cy="51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6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0984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9" y="1971674"/>
            <a:ext cx="10378104" cy="449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4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44457" y="110984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606083"/>
            <a:ext cx="112395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8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44457" y="110984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981075"/>
            <a:ext cx="1194435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8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44457" y="110984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" y="1761509"/>
            <a:ext cx="11837404" cy="484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314" y="1117600"/>
            <a:ext cx="3158714" cy="88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04" y="4919967"/>
            <a:ext cx="442912" cy="42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3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44457" y="110984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46" y="126070"/>
            <a:ext cx="10241425" cy="656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4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DEFINITIONS</a:t>
            </a: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5" y="2171698"/>
            <a:ext cx="11801374" cy="37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5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44457" y="110984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STABILITY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3" y="1468252"/>
            <a:ext cx="9679547" cy="53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54" y="1074057"/>
            <a:ext cx="4061051" cy="51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0635" y="1574292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</a:t>
            </a:r>
            <a:r>
              <a:rPr lang="en-US" dirty="0" smtClean="0"/>
              <a:t>FUNCTIONS FOR NONLINEAR </a:t>
            </a:r>
            <a:r>
              <a:rPr lang="en-US" dirty="0"/>
              <a:t>SYSTEMSILITY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" y="2281238"/>
            <a:ext cx="11999721" cy="411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0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44457" y="110984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</a:t>
            </a:r>
            <a:r>
              <a:rPr lang="en-US" dirty="0" smtClean="0"/>
              <a:t>FUNCTIONS FOR NONLINEAR </a:t>
            </a:r>
            <a:r>
              <a:rPr lang="en-US" dirty="0"/>
              <a:t>SYSTEMSILITY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4" y="306153"/>
            <a:ext cx="8302171" cy="640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2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44457" y="110984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</a:t>
            </a:r>
            <a:r>
              <a:rPr lang="en-US" dirty="0" smtClean="0"/>
              <a:t>FUNCTIONS FOR NONLINEAR </a:t>
            </a:r>
            <a:r>
              <a:rPr lang="en-US" dirty="0"/>
              <a:t>SYSTEMSILITY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4" y="1886857"/>
            <a:ext cx="12052787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364" y="377370"/>
            <a:ext cx="3371184" cy="56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3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44457" y="110984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</a:t>
            </a:r>
            <a:r>
              <a:rPr lang="en-US" dirty="0" smtClean="0"/>
              <a:t>FUNCTIONS FOR NONLINEAR </a:t>
            </a:r>
            <a:r>
              <a:rPr lang="en-US" dirty="0"/>
              <a:t>SYSTEMSILITY THEOREMS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70" y="1766887"/>
            <a:ext cx="7650473" cy="500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44457" y="110984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</a:t>
            </a:r>
            <a:r>
              <a:rPr lang="en-US" dirty="0" smtClean="0"/>
              <a:t>FUNCTIONS FOR NONLINEAR </a:t>
            </a:r>
            <a:r>
              <a:rPr lang="en-US" dirty="0"/>
              <a:t>SYSTEMSILITY </a:t>
            </a:r>
            <a:r>
              <a:rPr lang="en-US" dirty="0" smtClean="0"/>
              <a:t>THEOREMS</a:t>
            </a:r>
          </a:p>
          <a:p>
            <a:pPr marL="0" indent="0" algn="just">
              <a:buNone/>
            </a:pPr>
            <a:r>
              <a:rPr lang="en-US" b="1" dirty="0"/>
              <a:t>The </a:t>
            </a:r>
            <a:r>
              <a:rPr lang="en-US" b="1" dirty="0" err="1"/>
              <a:t>Krasovskii</a:t>
            </a:r>
            <a:r>
              <a:rPr lang="en-US" b="1" dirty="0"/>
              <a:t> </a:t>
            </a:r>
            <a:r>
              <a:rPr lang="en-US" b="1" dirty="0" smtClean="0"/>
              <a:t>Method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31" y="2239734"/>
            <a:ext cx="9619169" cy="446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8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44457" y="110984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</a:t>
            </a:r>
            <a:r>
              <a:rPr lang="en-US" dirty="0" smtClean="0"/>
              <a:t>FUNCTIONS FOR NONLINEAR </a:t>
            </a:r>
            <a:r>
              <a:rPr lang="en-US" dirty="0"/>
              <a:t>SYSTEMSILITY </a:t>
            </a:r>
            <a:r>
              <a:rPr lang="en-US" dirty="0" smtClean="0"/>
              <a:t>THEOREMS</a:t>
            </a:r>
          </a:p>
          <a:p>
            <a:pPr marL="0" indent="0" algn="just">
              <a:buNone/>
            </a:pPr>
            <a:r>
              <a:rPr lang="en-US" b="1" dirty="0"/>
              <a:t>The </a:t>
            </a:r>
            <a:r>
              <a:rPr lang="en-US" b="1" dirty="0" err="1"/>
              <a:t>Krasovskii</a:t>
            </a:r>
            <a:r>
              <a:rPr lang="en-US" b="1" dirty="0"/>
              <a:t> </a:t>
            </a:r>
            <a:r>
              <a:rPr lang="en-US" b="1" dirty="0" smtClean="0"/>
              <a:t>Method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14" y="2029509"/>
            <a:ext cx="9535886" cy="481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8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1868" y="1147669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</a:t>
            </a:r>
            <a:r>
              <a:rPr lang="en-US" dirty="0" smtClean="0"/>
              <a:t>FUNCTIONS FOR NONLINEAR </a:t>
            </a:r>
            <a:r>
              <a:rPr lang="en-US" dirty="0"/>
              <a:t>SYSTEMSILITY </a:t>
            </a:r>
            <a:r>
              <a:rPr lang="en-US" dirty="0" smtClean="0"/>
              <a:t>THEOREMS</a:t>
            </a:r>
          </a:p>
          <a:p>
            <a:pPr marL="0" indent="0" algn="just">
              <a:buNone/>
            </a:pPr>
            <a:r>
              <a:rPr lang="en-US" b="1" dirty="0"/>
              <a:t>The </a:t>
            </a:r>
            <a:r>
              <a:rPr lang="en-US" b="1" dirty="0" err="1"/>
              <a:t>Krasovskii</a:t>
            </a:r>
            <a:r>
              <a:rPr lang="en-US" b="1" dirty="0"/>
              <a:t> </a:t>
            </a:r>
            <a:r>
              <a:rPr lang="en-US" b="1" dirty="0" smtClean="0"/>
              <a:t>Method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5"/>
          <a:stretch/>
        </p:blipFill>
        <p:spPr bwMode="auto">
          <a:xfrm>
            <a:off x="3521055" y="935392"/>
            <a:ext cx="8670936" cy="580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1868" y="1147669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</a:t>
            </a:r>
            <a:r>
              <a:rPr lang="en-US" dirty="0" smtClean="0"/>
              <a:t>FUNCTIONS FOR NONLINEAR </a:t>
            </a:r>
            <a:r>
              <a:rPr lang="en-US" dirty="0"/>
              <a:t>SYSTEMSILITY </a:t>
            </a:r>
            <a:r>
              <a:rPr lang="en-US" dirty="0" smtClean="0"/>
              <a:t>THEOREMS</a:t>
            </a:r>
          </a:p>
          <a:p>
            <a:pPr marL="0" indent="0" algn="just">
              <a:buNone/>
            </a:pPr>
            <a:r>
              <a:rPr lang="en-US" b="1" dirty="0" smtClean="0"/>
              <a:t>The</a:t>
            </a:r>
          </a:p>
          <a:p>
            <a:pPr marL="0" indent="0" algn="just">
              <a:buNone/>
            </a:pPr>
            <a:r>
              <a:rPr lang="en-US" b="1" dirty="0" err="1" smtClean="0"/>
              <a:t>Krasovskii</a:t>
            </a:r>
            <a:r>
              <a:rPr lang="en-US" b="1" dirty="0" smtClean="0"/>
              <a:t> </a:t>
            </a:r>
          </a:p>
          <a:p>
            <a:pPr marL="0" indent="0" algn="just">
              <a:buNone/>
            </a:pPr>
            <a:r>
              <a:rPr lang="en-US" b="1" dirty="0" smtClean="0"/>
              <a:t>Method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65" y="1657349"/>
            <a:ext cx="10233539" cy="520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8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1868" y="1147669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LYAPUNOV </a:t>
            </a:r>
            <a:r>
              <a:rPr lang="en-US" dirty="0" smtClean="0"/>
              <a:t>FUNCTIONS FOR NONLINEAR </a:t>
            </a:r>
            <a:r>
              <a:rPr lang="en-US" dirty="0"/>
              <a:t>SYSTEMSILITY </a:t>
            </a:r>
            <a:r>
              <a:rPr lang="en-US" dirty="0" smtClean="0"/>
              <a:t>THEOREMS</a:t>
            </a:r>
          </a:p>
          <a:p>
            <a:pPr marL="0" indent="0" algn="just">
              <a:buNone/>
            </a:pPr>
            <a:r>
              <a:rPr lang="en-US" b="1" dirty="0"/>
              <a:t>The </a:t>
            </a:r>
            <a:r>
              <a:rPr lang="en-US" b="1" dirty="0" err="1"/>
              <a:t>Krasovskii</a:t>
            </a:r>
            <a:r>
              <a:rPr lang="en-US" b="1" dirty="0"/>
              <a:t> </a:t>
            </a:r>
            <a:r>
              <a:rPr lang="en-US" b="1" dirty="0" smtClean="0"/>
              <a:t>Method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/>
          <a:stretch/>
        </p:blipFill>
        <p:spPr bwMode="auto">
          <a:xfrm>
            <a:off x="1002620" y="2177142"/>
            <a:ext cx="10274980" cy="468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8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" y="970876"/>
            <a:ext cx="11366431" cy="572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9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-11868" y="1147669"/>
                <a:ext cx="11033234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LYAPUNOV FUNCTIONS FOR NONLINEAR </a:t>
                </a:r>
                <a:r>
                  <a:rPr lang="en-US" dirty="0"/>
                  <a:t>SYSTEMSILITY </a:t>
                </a:r>
                <a:r>
                  <a:rPr lang="en-US" dirty="0" smtClean="0"/>
                  <a:t>THEOREMS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The </a:t>
                </a:r>
                <a:r>
                  <a:rPr lang="en-US" b="1" dirty="0" err="1"/>
                  <a:t>Krasovskii</a:t>
                </a:r>
                <a:r>
                  <a:rPr lang="en-US" b="1" dirty="0"/>
                  <a:t> </a:t>
                </a:r>
                <a:r>
                  <a:rPr lang="en-US" b="1" dirty="0" smtClean="0"/>
                  <a:t>Method</a:t>
                </a:r>
              </a:p>
              <a:p>
                <a:pPr marL="0" indent="0" algn="just">
                  <a:buNone/>
                </a:pPr>
                <a:r>
                  <a:rPr lang="en-US" b="1" smtClean="0"/>
                  <a:t>Consider </a:t>
                </a:r>
                <a:r>
                  <a:rPr lang="en-US" b="1" dirty="0"/>
                  <a:t>the autonomous </a:t>
                </a:r>
                <a:r>
                  <a:rPr lang="en-US" b="1" dirty="0" smtClean="0"/>
                  <a:t>system defined </a:t>
                </a:r>
                <a:r>
                  <a:rPr lang="en-US" b="1" dirty="0"/>
                  <a:t>by </a:t>
                </a:r>
                <a:r>
                  <a:rPr lang="en-US" b="1" dirty="0" smtClean="0"/>
                  <a:t>(17), </a:t>
                </a:r>
                <a:r>
                  <a:rPr lang="en-US" b="1" dirty="0"/>
                  <a:t>with the equilibrium point of </a:t>
                </a:r>
                <a:r>
                  <a:rPr lang="en-US" b="1" dirty="0" smtClean="0"/>
                  <a:t>interest  </a:t>
                </a:r>
                <a:r>
                  <a:rPr lang="en-US" b="1" dirty="0"/>
                  <a:t>being the origin, and </a:t>
                </a:r>
                <a:r>
                  <a:rPr lang="en-US" b="1" dirty="0" smtClean="0"/>
                  <a:t>let  J(x) denote </a:t>
                </a:r>
                <a:r>
                  <a:rPr lang="en-US" b="1" dirty="0"/>
                  <a:t>the </a:t>
                </a:r>
                <a:r>
                  <a:rPr lang="en-US" b="1" dirty="0" err="1"/>
                  <a:t>Jacobian</a:t>
                </a:r>
                <a:r>
                  <a:rPr lang="en-US" b="1" dirty="0"/>
                  <a:t> matrix of the system. Then, a sufficient condition for the origin </a:t>
                </a:r>
                <a:r>
                  <a:rPr lang="en-US" b="1" dirty="0" smtClean="0"/>
                  <a:t>to be </a:t>
                </a:r>
                <a:r>
                  <a:rPr lang="en-US" b="1" dirty="0"/>
                  <a:t>asymptotically stable is that there exist two symmetric positive definite matrices </a:t>
                </a:r>
                <a:r>
                  <a:rPr lang="en-US" b="1" dirty="0" smtClean="0"/>
                  <a:t>P and </a:t>
                </a:r>
                <a:r>
                  <a:rPr lang="en-US" b="1" dirty="0"/>
                  <a:t>Q, such that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b="1" dirty="0"/>
                  <a:t>, the </a:t>
                </a:r>
                <a:r>
                  <a:rPr lang="en-US" b="1" dirty="0" smtClean="0"/>
                  <a:t>matrix  </a:t>
                </a:r>
              </a:p>
              <a:p>
                <a:pPr marL="0" indent="0" algn="ctr">
                  <a:buNone/>
                </a:pP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𝑸</m:t>
                    </m:r>
                    <m:r>
                      <a:rPr lang="en-US" b="1" i="1" smtClean="0">
                        <a:latin typeface="Cambria Math"/>
                      </a:rPr>
                      <m:t>=−[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𝑱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𝑷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𝑷𝑱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endParaRPr lang="en-US" b="1" dirty="0" smtClean="0"/>
              </a:p>
              <a:p>
                <a:pPr marL="0" indent="0" algn="just">
                  <a:buNone/>
                </a:pPr>
                <a:r>
                  <a:rPr lang="en-US" b="1" dirty="0" smtClean="0"/>
                  <a:t>The </a:t>
                </a:r>
                <a:r>
                  <a:rPr lang="en-US" b="1" dirty="0"/>
                  <a:t>function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  <a:p>
                <a:pPr marL="0" indent="0" algn="just">
                  <a:buNone/>
                </a:pPr>
                <a:r>
                  <a:rPr lang="en-US" b="1" dirty="0"/>
                  <a:t>is then a </a:t>
                </a:r>
                <a:r>
                  <a:rPr lang="en-US" b="1" dirty="0" err="1"/>
                  <a:t>Lyapunov</a:t>
                </a:r>
                <a:r>
                  <a:rPr lang="en-US" b="1" dirty="0"/>
                  <a:t> function for the system. </a:t>
                </a:r>
                <a:endParaRPr lang="en-US" dirty="0" smtClean="0"/>
              </a:p>
              <a:p>
                <a:pPr marL="0" indent="0" algn="just">
                  <a:buNone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1868" y="1147669"/>
                <a:ext cx="11033234" cy="5376041"/>
              </a:xfrm>
              <a:blipFill rotWithShape="1">
                <a:blip r:embed="rId2"/>
                <a:stretch>
                  <a:fillRect l="-1105" t="-1814" r="-1160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8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1868" y="1147669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LYPUNOV’S LINEARIZATION METHOD </a:t>
            </a:r>
            <a:r>
              <a:rPr lang="en-US" dirty="0" smtClean="0"/>
              <a:t>AND  LOCAL </a:t>
            </a:r>
            <a:r>
              <a:rPr lang="en-US" dirty="0"/>
              <a:t>STABILITY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84"/>
          <a:stretch/>
        </p:blipFill>
        <p:spPr bwMode="auto">
          <a:xfrm>
            <a:off x="110637" y="2001384"/>
            <a:ext cx="12090371" cy="310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5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1868" y="1147669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LYPUNOV’S LINEARIZATION METHOD </a:t>
            </a:r>
            <a:r>
              <a:rPr lang="en-US" dirty="0" smtClean="0"/>
              <a:t>AND  LOCAL </a:t>
            </a:r>
            <a:r>
              <a:rPr lang="en-US" dirty="0"/>
              <a:t>STABILITY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5"/>
          <a:stretch/>
        </p:blipFill>
        <p:spPr bwMode="auto">
          <a:xfrm>
            <a:off x="-233482" y="2394858"/>
            <a:ext cx="12396454" cy="357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2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1868" y="1147669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LYPUNOV’S LINEARIZATION METHOD </a:t>
            </a:r>
            <a:r>
              <a:rPr lang="en-US" dirty="0" smtClean="0"/>
              <a:t>AND  LOCAL </a:t>
            </a:r>
            <a:r>
              <a:rPr lang="en-US" dirty="0"/>
              <a:t>STABILITY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07772"/>
            <a:ext cx="12093517" cy="291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3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1868" y="1147669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LYPUNOV’S LINEARIZATION METHOD </a:t>
            </a:r>
            <a:r>
              <a:rPr lang="en-US" dirty="0" smtClean="0"/>
              <a:t>AND  LOCAL </a:t>
            </a:r>
            <a:r>
              <a:rPr lang="en-US" dirty="0"/>
              <a:t>STABILITY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99" y="2776538"/>
            <a:ext cx="12371523" cy="239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3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1868" y="1147669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44" y="2365282"/>
            <a:ext cx="7467270" cy="299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8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1868" y="1147669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8" y="1115854"/>
            <a:ext cx="10315346" cy="539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4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532" y="125249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22" y="1538288"/>
            <a:ext cx="8531841" cy="48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LYAPUNOV STABILITY DEFINITIONS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282698"/>
            <a:ext cx="118586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3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LYAPUNOV STABILITY DEFINITIONS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" y="1709738"/>
            <a:ext cx="11979137" cy="482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82233" y="5689600"/>
            <a:ext cx="11979137" cy="8411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145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LYAPUNOV STABILITY DEFINITIONS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6" y="1824263"/>
            <a:ext cx="11989973" cy="453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7300685" y="5500914"/>
            <a:ext cx="1524000" cy="3338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802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3323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LYAPUNOV STABILITY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LYAPUNOV STABILITY DEFINITIONS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" y="2014538"/>
            <a:ext cx="11976152" cy="396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3686630" y="3200398"/>
            <a:ext cx="8360229" cy="3338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747" y="3548741"/>
            <a:ext cx="6358023" cy="3338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48" y="5167085"/>
            <a:ext cx="11976152" cy="8128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349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6361</TotalTime>
  <Words>606</Words>
  <Application>Microsoft Office PowerPoint</Application>
  <PresentationFormat>مخصص</PresentationFormat>
  <Paragraphs>209</Paragraphs>
  <Slides>57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57</vt:i4>
      </vt:variant>
    </vt:vector>
  </HeadingPairs>
  <TitlesOfParts>
    <vt:vector size="58" baseType="lpstr">
      <vt:lpstr>Office Theme</vt:lpstr>
      <vt:lpstr>عميد الكلية د. إياد حاتم</vt:lpstr>
      <vt:lpstr>عرض تقديمي في PowerPoint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  <vt:lpstr>LYAPUNOV STABILITY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Localadmin</dc:creator>
  <cp:lastModifiedBy>ray</cp:lastModifiedBy>
  <cp:revision>448</cp:revision>
  <dcterms:created xsi:type="dcterms:W3CDTF">2022-02-21T07:57:38Z</dcterms:created>
  <dcterms:modified xsi:type="dcterms:W3CDTF">2024-01-16T06:36:56Z</dcterms:modified>
</cp:coreProperties>
</file>