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7" r:id="rId1"/>
  </p:sldMasterIdLst>
  <p:sldIdLst>
    <p:sldId id="256" r:id="rId2"/>
    <p:sldId id="258" r:id="rId3"/>
    <p:sldId id="259" r:id="rId4"/>
    <p:sldId id="260" r:id="rId5"/>
    <p:sldId id="261" r:id="rId6"/>
    <p:sldId id="262" r:id="rId7"/>
    <p:sldId id="264"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5" d="100"/>
          <a:sy n="75" d="100"/>
        </p:scale>
        <p:origin x="58"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cxnSp>
        <p:nvCxnSpPr>
          <p:cNvPr id="3" name="Straight Connector 2">
            <a:extLst>
              <a:ext uri="{FF2B5EF4-FFF2-40B4-BE49-F238E27FC236}"/>
            </a:extLst>
          </p:cNvPr>
          <p:cNvCxnSpPr/>
          <p:nvPr/>
        </p:nvCxnSpPr>
        <p:spPr>
          <a:xfrm>
            <a:off x="0" y="6269038"/>
            <a:ext cx="121920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57334" y="112713"/>
            <a:ext cx="67733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extLst>
          </p:cNvPr>
          <p:cNvSpPr>
            <a:spLocks noGrp="1"/>
          </p:cNvSpPr>
          <p:nvPr>
            <p:ph type="title"/>
          </p:nvPr>
        </p:nvSpPr>
        <p:spPr>
          <a:xfrm>
            <a:off x="959828" y="2502157"/>
            <a:ext cx="10272347" cy="1853686"/>
          </a:xfrm>
          <a:prstGeom prst="rect">
            <a:avLst/>
          </a:prstGeom>
        </p:spPr>
        <p:txBody>
          <a:bodyPr/>
          <a:lstStyle>
            <a:lvl1pPr algn="ctr" rtl="1">
              <a:defRPr sz="3600" b="1">
                <a:solidFill>
                  <a:schemeClr val="accent1">
                    <a:lumMod val="75000"/>
                  </a:schemeClr>
                </a:solidFill>
                <a:latin typeface="Sakkal Majalla" panose="02000000000000000000" pitchFamily="2" charset="-78"/>
                <a:cs typeface="Sakkal Majalla" panose="02000000000000000000" pitchFamily="2" charset="-78"/>
              </a:defRPr>
            </a:lvl1pPr>
          </a:lstStyle>
          <a:p>
            <a:r>
              <a:rPr lang="en-US" smtClean="0"/>
              <a:t>Click to edit Master title style</a:t>
            </a:r>
            <a:endParaRPr lang="en-US" dirty="0"/>
          </a:p>
        </p:txBody>
      </p:sp>
    </p:spTree>
    <p:extLst>
      <p:ext uri="{BB962C8B-B14F-4D97-AF65-F5344CB8AC3E}">
        <p14:creationId xmlns:p14="http://schemas.microsoft.com/office/powerpoint/2010/main" val="3724355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ecture slide">
    <p:spTree>
      <p:nvGrpSpPr>
        <p:cNvPr id="1" name=""/>
        <p:cNvGrpSpPr/>
        <p:nvPr/>
      </p:nvGrpSpPr>
      <p:grpSpPr>
        <a:xfrm>
          <a:off x="0" y="0"/>
          <a:ext cx="0" cy="0"/>
          <a:chOff x="0" y="0"/>
          <a:chExt cx="0" cy="0"/>
        </a:xfrm>
      </p:grpSpPr>
      <p:sp>
        <p:nvSpPr>
          <p:cNvPr id="4" name="Text Placeholder 3">
            <a:extLst>
              <a:ext uri="{FF2B5EF4-FFF2-40B4-BE49-F238E27FC236}"/>
            </a:extLst>
          </p:cNvPr>
          <p:cNvSpPr>
            <a:spLocks noGrp="1"/>
          </p:cNvSpPr>
          <p:nvPr>
            <p:ph type="body" sz="quarter" idx="10"/>
          </p:nvPr>
        </p:nvSpPr>
        <p:spPr>
          <a:xfrm>
            <a:off x="201614" y="1987550"/>
            <a:ext cx="11730037" cy="4097338"/>
          </a:xfrm>
          <a:prstGeom prst="rect">
            <a:avLst/>
          </a:prstGeom>
        </p:spPr>
        <p:txBody>
          <a:bodyPr/>
          <a:lstStyle>
            <a:lvl1pPr>
              <a:defRPr sz="2100">
                <a:latin typeface="Sakkal Majalla" panose="02000000000000000000" pitchFamily="2" charset="-78"/>
                <a:cs typeface="Sakkal Majalla" panose="02000000000000000000" pitchFamily="2" charset="-78"/>
              </a:defRPr>
            </a:lvl1pPr>
            <a:lvl2pPr>
              <a:defRPr sz="1800">
                <a:latin typeface="Sakkal Majalla" panose="02000000000000000000" pitchFamily="2" charset="-78"/>
                <a:cs typeface="Sakkal Majalla" panose="02000000000000000000" pitchFamily="2" charset="-78"/>
              </a:defRPr>
            </a:lvl2pPr>
            <a:lvl3pPr>
              <a:defRPr sz="1800">
                <a:latin typeface="Sakkal Majalla" panose="02000000000000000000" pitchFamily="2" charset="-78"/>
                <a:cs typeface="Sakkal Majalla" panose="02000000000000000000" pitchFamily="2" charset="-78"/>
              </a:defRPr>
            </a:lvl3pPr>
            <a:lvl4pPr>
              <a:defRPr sz="1500">
                <a:latin typeface="Sakkal Majalla" panose="02000000000000000000" pitchFamily="2" charset="-78"/>
                <a:cs typeface="Sakkal Majalla" panose="02000000000000000000" pitchFamily="2" charset="-78"/>
              </a:defRPr>
            </a:lvl4pPr>
            <a:lvl5pPr>
              <a:defRPr sz="1500">
                <a:latin typeface="Sakkal Majalla" panose="02000000000000000000" pitchFamily="2" charset="-78"/>
                <a:cs typeface="Sakkal Majalla" panose="02000000000000000000" pitchFamily="2" charset="-78"/>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90529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شريحة عنوان">
    <p:spTree>
      <p:nvGrpSpPr>
        <p:cNvPr id="1" name=""/>
        <p:cNvGrpSpPr/>
        <p:nvPr/>
      </p:nvGrpSpPr>
      <p:grpSpPr>
        <a:xfrm>
          <a:off x="0" y="0"/>
          <a:ext cx="0" cy="0"/>
          <a:chOff x="0" y="0"/>
          <a:chExt cx="0" cy="0"/>
        </a:xfrm>
      </p:grpSpPr>
      <p:sp>
        <p:nvSpPr>
          <p:cNvPr id="6146" name="Rectangle 2"/>
          <p:cNvSpPr>
            <a:spLocks noGrp="1" noChangeArrowheads="1"/>
          </p:cNvSpPr>
          <p:nvPr>
            <p:ph type="ctrTitle" sz="quarter"/>
          </p:nvPr>
        </p:nvSpPr>
        <p:spPr>
          <a:xfrm>
            <a:off x="914400" y="1676400"/>
            <a:ext cx="10363200" cy="1828800"/>
          </a:xfrm>
          <a:prstGeom prst="rect">
            <a:avLst/>
          </a:prstGeom>
        </p:spPr>
        <p:txBody>
          <a:bodyPr/>
          <a:lstStyle>
            <a:lvl1pPr>
              <a:defRPr/>
            </a:lvl1pPr>
          </a:lstStyle>
          <a:p>
            <a:pPr lvl="0"/>
            <a:r>
              <a:rPr lang="en-US" noProof="0" smtClean="0"/>
              <a:t>Click to edit Master title style</a:t>
            </a:r>
          </a:p>
        </p:txBody>
      </p:sp>
      <p:sp>
        <p:nvSpPr>
          <p:cNvPr id="6147" name="Rectangle 3"/>
          <p:cNvSpPr>
            <a:spLocks noGrp="1" noChangeArrowheads="1"/>
          </p:cNvSpPr>
          <p:nvPr>
            <p:ph type="subTitle" sz="quarter" idx="1"/>
          </p:nvPr>
        </p:nvSpPr>
        <p:spPr>
          <a:xfrm>
            <a:off x="1828800" y="3886200"/>
            <a:ext cx="8534400" cy="1752600"/>
          </a:xfrm>
          <a:prstGeom prst="rect">
            <a:avLst/>
          </a:prstGeo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Date Placeholder 3"/>
          <p:cNvSpPr>
            <a:spLocks noGrp="1" noChangeArrowheads="1"/>
          </p:cNvSpPr>
          <p:nvPr>
            <p:ph type="dt" sz="half" idx="10"/>
          </p:nvPr>
        </p:nvSpPr>
        <p:spPr>
          <a:xfrm>
            <a:off x="609600" y="6245225"/>
            <a:ext cx="2844800" cy="476250"/>
          </a:xfrm>
          <a:prstGeom prst="rect">
            <a:avLst/>
          </a:prstGeom>
        </p:spPr>
        <p:txBody>
          <a:bodyPr/>
          <a:lstStyle>
            <a:lvl1pPr>
              <a:defRPr/>
            </a:lvl1pPr>
          </a:lstStyle>
          <a:p>
            <a:fld id="{48A87A34-81AB-432B-8DAE-1953F412C126}" type="datetimeFigureOut">
              <a:rPr lang="en-US" smtClean="0"/>
              <a:pPr/>
              <a:t>8/6/2024</a:t>
            </a:fld>
            <a:endParaRPr lang="en-US" dirty="0"/>
          </a:p>
        </p:txBody>
      </p:sp>
      <p:sp>
        <p:nvSpPr>
          <p:cNvPr id="5" name="Footer Placeholder 4"/>
          <p:cNvSpPr>
            <a:spLocks noGrp="1" noChangeArrowheads="1"/>
          </p:cNvSpPr>
          <p:nvPr>
            <p:ph type="ftr" sz="quarter" idx="11"/>
          </p:nvPr>
        </p:nvSpPr>
        <p:spPr>
          <a:xfrm>
            <a:off x="4165600" y="6245225"/>
            <a:ext cx="3860800" cy="476250"/>
          </a:xfrm>
          <a:prstGeom prst="rect">
            <a:avLst/>
          </a:prstGeom>
        </p:spPr>
        <p:txBody>
          <a:bodyPr/>
          <a:lstStyle>
            <a:lvl1pPr>
              <a:defRPr/>
            </a:lvl1pPr>
          </a:lstStyle>
          <a:p>
            <a:endParaRPr lang="en-US" dirty="0"/>
          </a:p>
        </p:txBody>
      </p:sp>
      <p:sp>
        <p:nvSpPr>
          <p:cNvPr id="6" name="Slide Number Placeholder 5"/>
          <p:cNvSpPr>
            <a:spLocks noGrp="1" noChangeArrowheads="1"/>
          </p:cNvSpPr>
          <p:nvPr>
            <p:ph type="sldNum" sz="quarter" idx="12"/>
          </p:nvPr>
        </p:nvSpPr>
        <p:spPr>
          <a:xfrm>
            <a:off x="8737600" y="6245225"/>
            <a:ext cx="2844800" cy="476250"/>
          </a:xfrm>
          <a:prstGeom prst="rect">
            <a:avLst/>
          </a:prstGeom>
        </p:spPr>
        <p:txBody>
          <a:bodyPr/>
          <a:lstStyle>
            <a:lvl1pP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68715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381000"/>
            <a:ext cx="10972800" cy="1371600"/>
          </a:xfrm>
          <a:prstGeom prst="rect">
            <a:avLst/>
          </a:prstGeom>
        </p:spPr>
        <p:txBody>
          <a:bodyPr/>
          <a:lstStyle/>
          <a:p>
            <a:r>
              <a:rPr lang="en-US" smtClean="0"/>
              <a:t>Click to edit Master title style</a:t>
            </a:r>
            <a:endParaRPr lang="ar-SY"/>
          </a:p>
        </p:txBody>
      </p:sp>
      <p:sp>
        <p:nvSpPr>
          <p:cNvPr id="3" name="عنصر نائب للمحتوى 2"/>
          <p:cNvSpPr>
            <a:spLocks noGrp="1"/>
          </p:cNvSpPr>
          <p:nvPr>
            <p:ph sz="half" idx="1"/>
          </p:nvPr>
        </p:nvSpPr>
        <p:spPr>
          <a:xfrm>
            <a:off x="609601" y="1981200"/>
            <a:ext cx="5396089" cy="4114800"/>
          </a:xfrm>
          <a:prstGeom prst="rect">
            <a:avLst/>
          </a:prstGeo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Y"/>
          </a:p>
        </p:txBody>
      </p:sp>
      <p:sp>
        <p:nvSpPr>
          <p:cNvPr id="4" name="عنصر نائب للمحتوى 3"/>
          <p:cNvSpPr>
            <a:spLocks noGrp="1"/>
          </p:cNvSpPr>
          <p:nvPr>
            <p:ph sz="half" idx="2"/>
          </p:nvPr>
        </p:nvSpPr>
        <p:spPr>
          <a:xfrm>
            <a:off x="6186311" y="1981200"/>
            <a:ext cx="5396089" cy="4114800"/>
          </a:xfrm>
          <a:prstGeom prst="rect">
            <a:avLst/>
          </a:prstGeo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Y"/>
          </a:p>
        </p:txBody>
      </p:sp>
      <p:sp>
        <p:nvSpPr>
          <p:cNvPr id="5" name="Date Placeholder 4"/>
          <p:cNvSpPr>
            <a:spLocks noGrp="1" noChangeArrowheads="1"/>
          </p:cNvSpPr>
          <p:nvPr>
            <p:ph type="dt" sz="half" idx="10"/>
          </p:nvPr>
        </p:nvSpPr>
        <p:spPr>
          <a:xfrm>
            <a:off x="609600" y="6245225"/>
            <a:ext cx="2844800" cy="476250"/>
          </a:xfrm>
          <a:prstGeom prst="rect">
            <a:avLst/>
          </a:prstGeom>
        </p:spPr>
        <p:txBody>
          <a:bodyPr/>
          <a:lstStyle>
            <a:lvl1pPr>
              <a:defRPr/>
            </a:lvl1pPr>
          </a:lstStyle>
          <a:p>
            <a:fld id="{48A87A34-81AB-432B-8DAE-1953F412C126}" type="datetimeFigureOut">
              <a:rPr lang="en-US" smtClean="0"/>
              <a:pPr/>
              <a:t>8/6/2024</a:t>
            </a:fld>
            <a:endParaRPr lang="en-US" dirty="0"/>
          </a:p>
        </p:txBody>
      </p:sp>
      <p:sp>
        <p:nvSpPr>
          <p:cNvPr id="6" name="Footer Placeholder 5"/>
          <p:cNvSpPr>
            <a:spLocks noGrp="1" noChangeArrowheads="1"/>
          </p:cNvSpPr>
          <p:nvPr>
            <p:ph type="ftr" sz="quarter" idx="11"/>
          </p:nvPr>
        </p:nvSpPr>
        <p:spPr>
          <a:xfrm>
            <a:off x="4165600" y="6245225"/>
            <a:ext cx="3860800" cy="476250"/>
          </a:xfrm>
          <a:prstGeom prst="rect">
            <a:avLst/>
          </a:prstGeom>
        </p:spPr>
        <p:txBody>
          <a:bodyPr/>
          <a:lstStyle>
            <a:lvl1pPr>
              <a:defRPr/>
            </a:lvl1pPr>
          </a:lstStyle>
          <a:p>
            <a:endParaRPr lang="en-US" dirty="0"/>
          </a:p>
        </p:txBody>
      </p:sp>
      <p:sp>
        <p:nvSpPr>
          <p:cNvPr id="7" name="Slide Number Placeholder 6"/>
          <p:cNvSpPr>
            <a:spLocks noGrp="1" noChangeArrowheads="1"/>
          </p:cNvSpPr>
          <p:nvPr>
            <p:ph type="sldNum" sz="quarter" idx="12"/>
          </p:nvPr>
        </p:nvSpPr>
        <p:spPr>
          <a:xfrm>
            <a:off x="8737600" y="6245225"/>
            <a:ext cx="2844800" cy="476250"/>
          </a:xfrm>
          <a:prstGeom prst="rect">
            <a:avLst/>
          </a:prstGeom>
        </p:spPr>
        <p:txBody>
          <a:bodyPr/>
          <a:lstStyle>
            <a:lvl1pP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97829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فارغ">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609600" y="6245225"/>
            <a:ext cx="2844800" cy="476250"/>
          </a:xfrm>
          <a:prstGeom prst="rect">
            <a:avLst/>
          </a:prstGeom>
        </p:spPr>
        <p:txBody>
          <a:bodyPr/>
          <a:lstStyle>
            <a:lvl1pPr>
              <a:defRPr/>
            </a:lvl1pPr>
          </a:lstStyle>
          <a:p>
            <a:fld id="{48A87A34-81AB-432B-8DAE-1953F412C126}" type="datetimeFigureOut">
              <a:rPr lang="en-US" smtClean="0"/>
              <a:pPr/>
              <a:t>8/6/2024</a:t>
            </a:fld>
            <a:endParaRPr lang="en-US" dirty="0"/>
          </a:p>
        </p:txBody>
      </p:sp>
      <p:sp>
        <p:nvSpPr>
          <p:cNvPr id="3" name="Footer Placeholder 2"/>
          <p:cNvSpPr>
            <a:spLocks noGrp="1" noChangeArrowheads="1"/>
          </p:cNvSpPr>
          <p:nvPr>
            <p:ph type="ftr" sz="quarter" idx="11"/>
          </p:nvPr>
        </p:nvSpPr>
        <p:spPr>
          <a:xfrm>
            <a:off x="4165600" y="6245225"/>
            <a:ext cx="3860800" cy="476250"/>
          </a:xfrm>
          <a:prstGeom prst="rect">
            <a:avLst/>
          </a:prstGeom>
        </p:spPr>
        <p:txBody>
          <a:bodyPr/>
          <a:lstStyle>
            <a:lvl1pPr>
              <a:defRPr/>
            </a:lvl1pPr>
          </a:lstStyle>
          <a:p>
            <a:endParaRPr lang="en-US" dirty="0"/>
          </a:p>
        </p:txBody>
      </p:sp>
      <p:sp>
        <p:nvSpPr>
          <p:cNvPr id="4" name="Slide Number Placeholder 3"/>
          <p:cNvSpPr>
            <a:spLocks noGrp="1" noChangeArrowheads="1"/>
          </p:cNvSpPr>
          <p:nvPr>
            <p:ph type="sldNum" sz="quarter" idx="12"/>
          </p:nvPr>
        </p:nvSpPr>
        <p:spPr>
          <a:xfrm>
            <a:off x="8737600" y="6245225"/>
            <a:ext cx="2844800" cy="476250"/>
          </a:xfrm>
          <a:prstGeom prst="rect">
            <a:avLst/>
          </a:prstGeom>
        </p:spPr>
        <p:txBody>
          <a:bodyPr/>
          <a:lstStyle>
            <a:lvl1pP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05869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381000"/>
            <a:ext cx="10972800" cy="1371600"/>
          </a:xfrm>
          <a:prstGeom prst="rect">
            <a:avLst/>
          </a:prstGeom>
        </p:spPr>
        <p:txBody>
          <a:bodyPr/>
          <a:lstStyle/>
          <a:p>
            <a:r>
              <a:rPr lang="en-US" smtClean="0"/>
              <a:t>Click to edit Master title style</a:t>
            </a:r>
            <a:endParaRPr lang="ar-SY"/>
          </a:p>
        </p:txBody>
      </p:sp>
      <p:sp>
        <p:nvSpPr>
          <p:cNvPr id="3" name="عنصر نائب للمحتوى 2"/>
          <p:cNvSpPr>
            <a:spLocks noGrp="1"/>
          </p:cNvSpPr>
          <p:nvPr>
            <p:ph idx="1"/>
          </p:nvPr>
        </p:nvSpPr>
        <p:spPr>
          <a:xfrm>
            <a:off x="609600" y="1981200"/>
            <a:ext cx="109728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Y"/>
          </a:p>
        </p:txBody>
      </p:sp>
      <p:sp>
        <p:nvSpPr>
          <p:cNvPr id="4" name="Date Placeholder 3"/>
          <p:cNvSpPr>
            <a:spLocks noGrp="1" noChangeArrowheads="1"/>
          </p:cNvSpPr>
          <p:nvPr>
            <p:ph type="dt" sz="half" idx="10"/>
          </p:nvPr>
        </p:nvSpPr>
        <p:spPr>
          <a:xfrm>
            <a:off x="609600" y="6245225"/>
            <a:ext cx="2844800" cy="476250"/>
          </a:xfrm>
          <a:prstGeom prst="rect">
            <a:avLst/>
          </a:prstGeom>
        </p:spPr>
        <p:txBody>
          <a:bodyPr/>
          <a:lstStyle>
            <a:lvl1pPr>
              <a:defRPr/>
            </a:lvl1pPr>
          </a:lstStyle>
          <a:p>
            <a:fld id="{48A87A34-81AB-432B-8DAE-1953F412C126}" type="datetimeFigureOut">
              <a:rPr lang="en-US" smtClean="0"/>
              <a:pPr/>
              <a:t>8/6/2024</a:t>
            </a:fld>
            <a:endParaRPr lang="en-US" dirty="0"/>
          </a:p>
        </p:txBody>
      </p:sp>
      <p:sp>
        <p:nvSpPr>
          <p:cNvPr id="5" name="Footer Placeholder 4"/>
          <p:cNvSpPr>
            <a:spLocks noGrp="1" noChangeArrowheads="1"/>
          </p:cNvSpPr>
          <p:nvPr>
            <p:ph type="ftr" sz="quarter" idx="11"/>
          </p:nvPr>
        </p:nvSpPr>
        <p:spPr>
          <a:xfrm>
            <a:off x="4165600" y="6245225"/>
            <a:ext cx="3860800" cy="476250"/>
          </a:xfrm>
          <a:prstGeom prst="rect">
            <a:avLst/>
          </a:prstGeom>
        </p:spPr>
        <p:txBody>
          <a:bodyPr/>
          <a:lstStyle>
            <a:lvl1pPr>
              <a:defRPr/>
            </a:lvl1pPr>
          </a:lstStyle>
          <a:p>
            <a:endParaRPr lang="en-US" dirty="0"/>
          </a:p>
        </p:txBody>
      </p:sp>
      <p:sp>
        <p:nvSpPr>
          <p:cNvPr id="6" name="Slide Number Placeholder 5"/>
          <p:cNvSpPr>
            <a:spLocks noGrp="1" noChangeArrowheads="1"/>
          </p:cNvSpPr>
          <p:nvPr>
            <p:ph type="sldNum" sz="quarter" idx="12"/>
          </p:nvPr>
        </p:nvSpPr>
        <p:spPr>
          <a:xfrm>
            <a:off x="8737600" y="6245225"/>
            <a:ext cx="2844800" cy="476250"/>
          </a:xfrm>
          <a:prstGeom prst="rect">
            <a:avLst/>
          </a:prstGeom>
        </p:spPr>
        <p:txBody>
          <a:bodyPr/>
          <a:lstStyle>
            <a:lvl1pP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5545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hyperlink" Target="https://manara.edu.sy/" TargetMode="Externa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alphaModFix amt="72000"/>
            <a:lum/>
          </a:blip>
          <a:srcRect/>
          <a:stretch>
            <a:fillRect l="-3000" r="-3000"/>
          </a:stretch>
        </a:blipFill>
        <a:effectLst/>
      </p:bgPr>
    </p:bg>
    <p:spTree>
      <p:nvGrpSpPr>
        <p:cNvPr id="1" name=""/>
        <p:cNvGrpSpPr/>
        <p:nvPr/>
      </p:nvGrpSpPr>
      <p:grpSpPr>
        <a:xfrm>
          <a:off x="0" y="0"/>
          <a:ext cx="0" cy="0"/>
          <a:chOff x="0" y="0"/>
          <a:chExt cx="0" cy="0"/>
        </a:xfrm>
      </p:grpSpPr>
      <p:cxnSp>
        <p:nvCxnSpPr>
          <p:cNvPr id="9" name="Straight Connector 8">
            <a:extLst>
              <a:ext uri="{FF2B5EF4-FFF2-40B4-BE49-F238E27FC236}"/>
            </a:extLst>
          </p:cNvPr>
          <p:cNvCxnSpPr/>
          <p:nvPr/>
        </p:nvCxnSpPr>
        <p:spPr>
          <a:xfrm>
            <a:off x="0" y="6269038"/>
            <a:ext cx="121920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pic>
        <p:nvPicPr>
          <p:cNvPr id="1027" name="Picture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757334" y="112713"/>
            <a:ext cx="67733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Box 1"/>
          <p:cNvSpPr txBox="1">
            <a:spLocks noChangeArrowheads="1"/>
          </p:cNvSpPr>
          <p:nvPr/>
        </p:nvSpPr>
        <p:spPr bwMode="auto">
          <a:xfrm>
            <a:off x="5330238" y="6421439"/>
            <a:ext cx="153152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r>
              <a:rPr lang="en-US" sz="1200" smtClean="0">
                <a:solidFill>
                  <a:srgbClr val="00B0F0"/>
                </a:solidFill>
                <a:latin typeface="Aller" panose="02000503030000020004"/>
                <a:hlinkClick r:id="rId10"/>
              </a:rPr>
              <a:t>manara.edu.sy</a:t>
            </a:r>
            <a:endParaRPr lang="en-US" sz="1200" smtClean="0">
              <a:solidFill>
                <a:srgbClr val="00B0F0"/>
              </a:solidFill>
              <a:latin typeface="Aller" panose="02000503030000020004"/>
            </a:endParaRPr>
          </a:p>
        </p:txBody>
      </p:sp>
    </p:spTree>
    <p:extLst>
      <p:ext uri="{BB962C8B-B14F-4D97-AF65-F5344CB8AC3E}">
        <p14:creationId xmlns:p14="http://schemas.microsoft.com/office/powerpoint/2010/main" val="410973704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Lst>
  <p:timing>
    <p:tnLst>
      <p:par>
        <p:cTn id="1" dur="indefinite" restart="never" nodeType="tmRoot"/>
      </p:par>
    </p:tnLst>
  </p:timing>
  <p:txStyles>
    <p:title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normAutofit/>
          </a:bodyPr>
          <a:lstStyle/>
          <a:p>
            <a:r>
              <a:rPr lang="ar-SY" sz="6600" dirty="0" smtClean="0"/>
              <a:t>حالات خاصة في زراعة الأسنان</a:t>
            </a:r>
            <a:endParaRPr lang="en-US" sz="6600" dirty="0"/>
          </a:p>
        </p:txBody>
      </p:sp>
      <p:sp>
        <p:nvSpPr>
          <p:cNvPr id="3" name="Subtitle 2"/>
          <p:cNvSpPr>
            <a:spLocks noGrp="1"/>
          </p:cNvSpPr>
          <p:nvPr>
            <p:ph type="subTitle" sz="quarter" idx="1"/>
          </p:nvPr>
        </p:nvSpPr>
        <p:spPr/>
        <p:txBody>
          <a:bodyPr>
            <a:normAutofit/>
          </a:bodyPr>
          <a:lstStyle/>
          <a:p>
            <a:r>
              <a:rPr lang="en-US" dirty="0" smtClean="0"/>
              <a:t>Dr Modar Ahmad</a:t>
            </a:r>
          </a:p>
          <a:p>
            <a:r>
              <a:rPr lang="en-US" dirty="0" smtClean="0"/>
              <a:t>Ph.D. in Prosthodontics</a:t>
            </a:r>
          </a:p>
          <a:p>
            <a:r>
              <a:rPr lang="en-US" dirty="0" smtClean="0"/>
              <a:t>Dental Implantologist &amp; Cosmetic dentist</a:t>
            </a:r>
            <a:endParaRPr lang="en-US" dirty="0"/>
          </a:p>
        </p:txBody>
      </p:sp>
    </p:spTree>
    <p:extLst>
      <p:ext uri="{BB962C8B-B14F-4D97-AF65-F5344CB8AC3E}">
        <p14:creationId xmlns:p14="http://schemas.microsoft.com/office/powerpoint/2010/main" val="3446677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5303" b="8187"/>
          <a:stretch/>
        </p:blipFill>
        <p:spPr>
          <a:xfrm>
            <a:off x="496853" y="391871"/>
            <a:ext cx="11259253" cy="5476270"/>
          </a:xfrm>
        </p:spPr>
      </p:pic>
    </p:spTree>
    <p:extLst>
      <p:ext uri="{BB962C8B-B14F-4D97-AF65-F5344CB8AC3E}">
        <p14:creationId xmlns:p14="http://schemas.microsoft.com/office/powerpoint/2010/main" val="237522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37541" b="37993"/>
          <a:stretch/>
        </p:blipFill>
        <p:spPr>
          <a:xfrm>
            <a:off x="1799488" y="1828799"/>
            <a:ext cx="8298844" cy="4394447"/>
          </a:xfrm>
          <a:prstGeom prst="rect">
            <a:avLst/>
          </a:prstGeom>
        </p:spPr>
      </p:pic>
    </p:spTree>
    <p:extLst>
      <p:ext uri="{BB962C8B-B14F-4D97-AF65-F5344CB8AC3E}">
        <p14:creationId xmlns:p14="http://schemas.microsoft.com/office/powerpoint/2010/main" val="359416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rtl="1">
              <a:lnSpc>
                <a:spcPct val="300000"/>
              </a:lnSpc>
            </a:pPr>
            <a:r>
              <a:rPr lang="ar-SY" dirty="0" smtClean="0"/>
              <a:t>تقارت زاوية الميل للزرعة رقم 1 بين التخطيط والتنفيذ</a:t>
            </a:r>
          </a:p>
          <a:p>
            <a:pPr algn="ctr" rtl="1">
              <a:lnSpc>
                <a:spcPct val="300000"/>
              </a:lnSpc>
            </a:pPr>
            <a:r>
              <a:rPr lang="ar-SY" dirty="0" smtClean="0"/>
              <a:t> لكن هذا الفرق كان واضحا في الزرعتين رقم2،3 عند الزراعة بطريق اليد الحرة </a:t>
            </a:r>
            <a:r>
              <a:rPr lang="en-US" dirty="0" smtClean="0"/>
              <a:t>Free hand</a:t>
            </a:r>
            <a:r>
              <a:rPr lang="ar-SY" dirty="0" smtClean="0"/>
              <a:t> في العمل الجراحي</a:t>
            </a:r>
            <a:endParaRPr lang="en-US" dirty="0"/>
          </a:p>
        </p:txBody>
      </p:sp>
    </p:spTree>
    <p:extLst>
      <p:ext uri="{BB962C8B-B14F-4D97-AF65-F5344CB8AC3E}">
        <p14:creationId xmlns:p14="http://schemas.microsoft.com/office/powerpoint/2010/main" val="1819557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8193" y="377149"/>
            <a:ext cx="7679185" cy="5759389"/>
          </a:xfrm>
        </p:spPr>
      </p:pic>
    </p:spTree>
    <p:extLst>
      <p:ext uri="{BB962C8B-B14F-4D97-AF65-F5344CB8AC3E}">
        <p14:creationId xmlns:p14="http://schemas.microsoft.com/office/powerpoint/2010/main" val="2901316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Y" dirty="0" smtClean="0"/>
              <a:t>عوائق تشريحية لزراعة الأسنان</a:t>
            </a:r>
            <a:endParaRPr lang="en-US" dirty="0"/>
          </a:p>
        </p:txBody>
      </p:sp>
      <p:sp>
        <p:nvSpPr>
          <p:cNvPr id="3" name="Content Placeholder 2"/>
          <p:cNvSpPr>
            <a:spLocks noGrp="1"/>
          </p:cNvSpPr>
          <p:nvPr>
            <p:ph idx="1"/>
          </p:nvPr>
        </p:nvSpPr>
        <p:spPr/>
        <p:txBody>
          <a:bodyPr>
            <a:normAutofit/>
          </a:bodyPr>
          <a:lstStyle/>
          <a:p>
            <a:pPr algn="r" rtl="1">
              <a:lnSpc>
                <a:spcPct val="210000"/>
              </a:lnSpc>
              <a:buFont typeface="Wingdings" panose="05000000000000000000" pitchFamily="2" charset="2"/>
              <a:buChar char="§"/>
            </a:pPr>
            <a:r>
              <a:rPr lang="ar-SY" dirty="0" smtClean="0"/>
              <a:t>ان أقصر طول للزرعات الشائعة في طب الأسنان تقارب 5-7 ملم</a:t>
            </a:r>
          </a:p>
          <a:p>
            <a:pPr algn="r" rtl="1">
              <a:lnSpc>
                <a:spcPct val="210000"/>
              </a:lnSpc>
              <a:buFont typeface="Wingdings" panose="05000000000000000000" pitchFamily="2" charset="2"/>
              <a:buChar char="§"/>
            </a:pPr>
            <a:r>
              <a:rPr lang="ar-SY" dirty="0" smtClean="0"/>
              <a:t>وأقل قطر معتمد لزرعات الأسنان هو 3 ملم</a:t>
            </a:r>
          </a:p>
          <a:p>
            <a:pPr algn="r" rtl="1">
              <a:lnSpc>
                <a:spcPct val="210000"/>
              </a:lnSpc>
              <a:buFont typeface="Wingdings" panose="05000000000000000000" pitchFamily="2" charset="2"/>
              <a:buChar char="§"/>
            </a:pPr>
            <a:r>
              <a:rPr lang="ar-SY" dirty="0" smtClean="0"/>
              <a:t>وبالتالي فلا بد من توفر بنية عظمية ملائمة تتسع لهذه الزرعات </a:t>
            </a:r>
          </a:p>
          <a:p>
            <a:pPr algn="r" rtl="1">
              <a:lnSpc>
                <a:spcPct val="210000"/>
              </a:lnSpc>
              <a:buFont typeface="Wingdings" panose="05000000000000000000" pitchFamily="2" charset="2"/>
              <a:buChar char="§"/>
            </a:pPr>
            <a:r>
              <a:rPr lang="ar-SY" dirty="0" smtClean="0"/>
              <a:t>فلا بد مثلا من توفر طول للعظم فوق قناة العصبي الفكي السفلي تعادل 7 ملم لنتمكن من زراعة الأسنان في هذا المكان</a:t>
            </a:r>
          </a:p>
          <a:p>
            <a:pPr algn="r" rtl="1">
              <a:lnSpc>
                <a:spcPct val="210000"/>
              </a:lnSpc>
              <a:buFont typeface="Wingdings" panose="05000000000000000000" pitchFamily="2" charset="2"/>
              <a:buChar char="§"/>
            </a:pPr>
            <a:r>
              <a:rPr lang="ar-SY" dirty="0"/>
              <a:t> </a:t>
            </a:r>
            <a:r>
              <a:rPr lang="ar-SY" dirty="0" smtClean="0"/>
              <a:t>كما أن سماكة العظم تحت الجيب الفكي بقدر 4 ملم أو أقل يعتبر مضاد استطباب للزرع مباشرة في هذه المنطقة</a:t>
            </a:r>
            <a:endParaRPr lang="ar-SY" dirty="0"/>
          </a:p>
        </p:txBody>
      </p:sp>
    </p:spTree>
    <p:extLst>
      <p:ext uri="{BB962C8B-B14F-4D97-AF65-F5344CB8AC3E}">
        <p14:creationId xmlns:p14="http://schemas.microsoft.com/office/powerpoint/2010/main" val="2660980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Y" dirty="0" smtClean="0"/>
              <a:t>معوقات تشريحية</a:t>
            </a:r>
            <a:endParaRPr lang="en-US" dirty="0"/>
          </a:p>
        </p:txBody>
      </p:sp>
      <p:sp>
        <p:nvSpPr>
          <p:cNvPr id="3" name="Content Placeholder 2"/>
          <p:cNvSpPr>
            <a:spLocks noGrp="1"/>
          </p:cNvSpPr>
          <p:nvPr>
            <p:ph idx="1"/>
          </p:nvPr>
        </p:nvSpPr>
        <p:spPr/>
        <p:txBody>
          <a:bodyPr/>
          <a:lstStyle/>
          <a:p>
            <a:pPr algn="r" rtl="1"/>
            <a:r>
              <a:rPr lang="ar-SY" dirty="0" smtClean="0"/>
              <a:t>ان ضيق المسافة من قمة لعظم حتى قناة العصب الفكي السفلي تدفعنا للبحث عن زرعات قصيرة بارساء وثبات جيدين</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7361" y="2469319"/>
            <a:ext cx="5292756" cy="3753649"/>
          </a:xfrm>
          <a:prstGeom prst="rect">
            <a:avLst/>
          </a:prstGeom>
        </p:spPr>
      </p:pic>
    </p:spTree>
    <p:extLst>
      <p:ext uri="{BB962C8B-B14F-4D97-AF65-F5344CB8AC3E}">
        <p14:creationId xmlns:p14="http://schemas.microsoft.com/office/powerpoint/2010/main" val="3244451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Y" dirty="0"/>
              <a:t>معوقات تشريحية</a:t>
            </a:r>
            <a:endParaRPr lang="en-US" dirty="0"/>
          </a:p>
        </p:txBody>
      </p:sp>
      <p:sp>
        <p:nvSpPr>
          <p:cNvPr id="3" name="Content Placeholder 2"/>
          <p:cNvSpPr>
            <a:spLocks noGrp="1"/>
          </p:cNvSpPr>
          <p:nvPr>
            <p:ph idx="1"/>
          </p:nvPr>
        </p:nvSpPr>
        <p:spPr/>
        <p:txBody>
          <a:bodyPr/>
          <a:lstStyle/>
          <a:p>
            <a:pPr algn="r" rtl="1"/>
            <a:r>
              <a:rPr lang="ar-SY" dirty="0" smtClean="0"/>
              <a:t>ان عدم وجود مسافة كافية فوق العصب برر لنا استخدام زرعة قليلة العرض وغرسها الى الدهليزي من قناة العصب  </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2500"/>
          <a:stretch/>
        </p:blipFill>
        <p:spPr>
          <a:xfrm>
            <a:off x="3678606" y="2925979"/>
            <a:ext cx="4895748" cy="2943115"/>
          </a:xfrm>
          <a:prstGeom prst="rect">
            <a:avLst/>
          </a:prstGeom>
        </p:spPr>
      </p:pic>
    </p:spTree>
    <p:extLst>
      <p:ext uri="{BB962C8B-B14F-4D97-AF65-F5344CB8AC3E}">
        <p14:creationId xmlns:p14="http://schemas.microsoft.com/office/powerpoint/2010/main" val="1181782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02112" y="345281"/>
            <a:ext cx="3970338" cy="5955508"/>
          </a:xfrm>
        </p:spPr>
      </p:pic>
    </p:spTree>
    <p:extLst>
      <p:ext uri="{BB962C8B-B14F-4D97-AF65-F5344CB8AC3E}">
        <p14:creationId xmlns:p14="http://schemas.microsoft.com/office/powerpoint/2010/main" val="3667184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Y" dirty="0"/>
              <a:t>معوقات تشريحية</a:t>
            </a:r>
            <a:endParaRPr lang="en-US" dirty="0"/>
          </a:p>
        </p:txBody>
      </p:sp>
      <p:sp>
        <p:nvSpPr>
          <p:cNvPr id="3" name="Content Placeholder 2"/>
          <p:cNvSpPr>
            <a:spLocks noGrp="1"/>
          </p:cNvSpPr>
          <p:nvPr>
            <p:ph idx="1"/>
          </p:nvPr>
        </p:nvSpPr>
        <p:spPr/>
        <p:txBody>
          <a:bodyPr/>
          <a:lstStyle/>
          <a:p>
            <a:pPr algn="r" rtl="1">
              <a:lnSpc>
                <a:spcPct val="210000"/>
              </a:lnSpc>
              <a:buFont typeface="Wingdings" panose="05000000000000000000" pitchFamily="2" charset="2"/>
              <a:buChar char="§"/>
            </a:pPr>
            <a:r>
              <a:rPr lang="ar-SY" dirty="0"/>
              <a:t>أن سماكة العظم تحت الجيب الفكي بقدر 4 ملم أو أقل يعتبر مضاد استطباب لرفع الجيب الداخلي أو للزرع مباشرة في هذه المنطقة </a:t>
            </a:r>
          </a:p>
          <a:p>
            <a:pPr algn="r" rtl="1">
              <a:lnSpc>
                <a:spcPct val="210000"/>
              </a:lnSpc>
              <a:buFont typeface="Wingdings" panose="05000000000000000000" pitchFamily="2" charset="2"/>
              <a:buChar char="§"/>
            </a:pPr>
            <a:r>
              <a:rPr lang="ar-SY" dirty="0"/>
              <a:t>وهذه الحالة غالبا ما تحتاج الى رفع جيب خارجي وانتظار الشفاء فترة 6-8 أشهر حتى نقوم باجراء الزرع من جديد</a:t>
            </a:r>
          </a:p>
          <a:p>
            <a:pPr algn="r" rtl="1">
              <a:lnSpc>
                <a:spcPct val="210000"/>
              </a:lnSpc>
              <a:buFont typeface="Wingdings" panose="05000000000000000000" pitchFamily="2" charset="2"/>
              <a:buChar char="§"/>
            </a:pPr>
            <a:r>
              <a:rPr lang="ar-SY" dirty="0"/>
              <a:t>لكن انزعاج المرضى من العمل الجراحي المتعدد والبحث عن طريقة اقل رضا برر لنا اجراء عمليات الرفع الدخلي للجيب مع زرعات أسنان قصيرة مضاف اليها مثبتات جراحية</a:t>
            </a:r>
            <a:r>
              <a:rPr lang="ar-SY" dirty="0" smtClean="0"/>
              <a:t>.</a:t>
            </a:r>
            <a:endParaRPr lang="ar-SY" dirty="0"/>
          </a:p>
        </p:txBody>
      </p:sp>
    </p:spTree>
    <p:extLst>
      <p:ext uri="{BB962C8B-B14F-4D97-AF65-F5344CB8AC3E}">
        <p14:creationId xmlns:p14="http://schemas.microsoft.com/office/powerpoint/2010/main" val="3585389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0800000">
            <a:off x="280431" y="736847"/>
            <a:ext cx="11408011" cy="5395681"/>
          </a:xfrm>
        </p:spPr>
      </p:pic>
    </p:spTree>
    <p:extLst>
      <p:ext uri="{BB962C8B-B14F-4D97-AF65-F5344CB8AC3E}">
        <p14:creationId xmlns:p14="http://schemas.microsoft.com/office/powerpoint/2010/main" val="712104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Y" dirty="0" smtClean="0"/>
              <a:t>مقدمة</a:t>
            </a:r>
            <a:endParaRPr lang="en-US" dirty="0"/>
          </a:p>
        </p:txBody>
      </p:sp>
      <p:sp>
        <p:nvSpPr>
          <p:cNvPr id="3" name="Content Placeholder 2"/>
          <p:cNvSpPr>
            <a:spLocks noGrp="1"/>
          </p:cNvSpPr>
          <p:nvPr>
            <p:ph idx="1"/>
          </p:nvPr>
        </p:nvSpPr>
        <p:spPr/>
        <p:txBody>
          <a:bodyPr/>
          <a:lstStyle/>
          <a:p>
            <a:pPr algn="r" rtl="1">
              <a:lnSpc>
                <a:spcPct val="200000"/>
              </a:lnSpc>
              <a:buFont typeface="Wingdings" panose="05000000000000000000" pitchFamily="2" charset="2"/>
              <a:buChar char="§"/>
            </a:pPr>
            <a:r>
              <a:rPr lang="ar-SY" dirty="0" smtClean="0"/>
              <a:t>يقوم علم زراعة الأسنان على مفهوم </a:t>
            </a:r>
            <a:r>
              <a:rPr lang="ar-SY" b="1" dirty="0" smtClean="0"/>
              <a:t>التعويض لسن أو عدة أسنان في مناطق الدرد</a:t>
            </a:r>
          </a:p>
          <a:p>
            <a:pPr algn="r" rtl="1">
              <a:lnSpc>
                <a:spcPct val="200000"/>
              </a:lnSpc>
              <a:buFont typeface="Wingdings" panose="05000000000000000000" pitchFamily="2" charset="2"/>
              <a:buChar char="§"/>
            </a:pPr>
            <a:r>
              <a:rPr lang="ar-SY" dirty="0" smtClean="0"/>
              <a:t>وهو علم قائم على </a:t>
            </a:r>
            <a:r>
              <a:rPr lang="ar-SY" b="1" dirty="0" smtClean="0"/>
              <a:t>التخطيط المسبق للعمل الجراحي </a:t>
            </a:r>
            <a:r>
              <a:rPr lang="ar-SY" dirty="0" smtClean="0"/>
              <a:t>لتأمين أفضل ناحية وظيفية وتجميلية للتعويض</a:t>
            </a:r>
          </a:p>
          <a:p>
            <a:pPr algn="r" rtl="1">
              <a:lnSpc>
                <a:spcPct val="200000"/>
              </a:lnSpc>
              <a:buFont typeface="Wingdings" panose="05000000000000000000" pitchFamily="2" charset="2"/>
              <a:buChar char="§"/>
            </a:pPr>
            <a:r>
              <a:rPr lang="ar-SY" dirty="0" smtClean="0"/>
              <a:t>نستند في تخطيطنا </a:t>
            </a:r>
            <a:r>
              <a:rPr lang="ar-SY" b="1" dirty="0" smtClean="0"/>
              <a:t>لتوافر البنية العظمية الملائمة </a:t>
            </a:r>
            <a:r>
              <a:rPr lang="ar-SY" dirty="0" smtClean="0"/>
              <a:t>للغرسات السنية في عظم الفكين عند الانسان</a:t>
            </a:r>
          </a:p>
          <a:p>
            <a:pPr algn="r" rtl="1">
              <a:lnSpc>
                <a:spcPct val="200000"/>
              </a:lnSpc>
              <a:buFont typeface="Wingdings" panose="05000000000000000000" pitchFamily="2" charset="2"/>
              <a:buChar char="§"/>
            </a:pPr>
            <a:r>
              <a:rPr lang="ar-SY" dirty="0" smtClean="0"/>
              <a:t>ويعلم الممارسون لزراعة الأسنان </a:t>
            </a:r>
            <a:r>
              <a:rPr lang="ar-SY" b="1" dirty="0" smtClean="0"/>
              <a:t>صعوبة تواجد العظم المثالي </a:t>
            </a:r>
            <a:r>
              <a:rPr lang="ar-SY" dirty="0" smtClean="0"/>
              <a:t>للزرع في كثير من الحالات</a:t>
            </a:r>
          </a:p>
        </p:txBody>
      </p:sp>
    </p:spTree>
    <p:extLst>
      <p:ext uri="{BB962C8B-B14F-4D97-AF65-F5344CB8AC3E}">
        <p14:creationId xmlns:p14="http://schemas.microsoft.com/office/powerpoint/2010/main" val="1456522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artisticGlowEdges trans="0" smoothness="8"/>
                    </a14:imgEffect>
                  </a14:imgLayer>
                </a14:imgProps>
              </a:ext>
              <a:ext uri="{28A0092B-C50C-407E-A947-70E740481C1C}">
                <a14:useLocalDpi xmlns:a14="http://schemas.microsoft.com/office/drawing/2010/main" val="0"/>
              </a:ext>
            </a:extLst>
          </a:blip>
          <a:stretch>
            <a:fillRect/>
          </a:stretch>
        </p:blipFill>
        <p:spPr>
          <a:xfrm>
            <a:off x="2381075" y="688232"/>
            <a:ext cx="7490809" cy="5312518"/>
          </a:xfrm>
          <a:effectLst>
            <a:reflection endPos="0" dist="50800" dir="5400000" sy="-100000" algn="bl" rotWithShape="0"/>
          </a:effectLst>
        </p:spPr>
      </p:pic>
    </p:spTree>
    <p:extLst>
      <p:ext uri="{BB962C8B-B14F-4D97-AF65-F5344CB8AC3E}">
        <p14:creationId xmlns:p14="http://schemas.microsoft.com/office/powerpoint/2010/main" val="2551642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40" y="400050"/>
            <a:ext cx="10728879" cy="5711826"/>
          </a:xfrm>
        </p:spPr>
      </p:pic>
    </p:spTree>
    <p:extLst>
      <p:ext uri="{BB962C8B-B14F-4D97-AF65-F5344CB8AC3E}">
        <p14:creationId xmlns:p14="http://schemas.microsoft.com/office/powerpoint/2010/main" val="3363676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88645" y="2967335"/>
            <a:ext cx="2214709"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Thanks</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061057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Y" dirty="0" smtClean="0"/>
              <a:t>تخطيط عملية زراعة الأسنان</a:t>
            </a:r>
            <a:endParaRPr lang="en-US" dirty="0"/>
          </a:p>
        </p:txBody>
      </p:sp>
      <p:sp>
        <p:nvSpPr>
          <p:cNvPr id="3" name="Content Placeholder 2"/>
          <p:cNvSpPr>
            <a:spLocks noGrp="1"/>
          </p:cNvSpPr>
          <p:nvPr>
            <p:ph idx="1"/>
          </p:nvPr>
        </p:nvSpPr>
        <p:spPr>
          <a:xfrm>
            <a:off x="4128118" y="1845734"/>
            <a:ext cx="7027562" cy="4023360"/>
          </a:xfrm>
        </p:spPr>
        <p:txBody>
          <a:bodyPr>
            <a:normAutofit fontScale="92500"/>
          </a:bodyPr>
          <a:lstStyle/>
          <a:p>
            <a:pPr algn="just" rtl="1">
              <a:lnSpc>
                <a:spcPct val="200000"/>
              </a:lnSpc>
              <a:buFont typeface="Wingdings" panose="05000000000000000000" pitchFamily="2" charset="2"/>
              <a:buChar char="§"/>
            </a:pPr>
            <a:r>
              <a:rPr lang="ar-SY" dirty="0" smtClean="0"/>
              <a:t>تعتمد دراسة الحالة لمرضى زراعة الأسنان على الصور ثلاثية البعد لعظمي الفكين</a:t>
            </a:r>
          </a:p>
          <a:p>
            <a:pPr algn="just" rtl="1">
              <a:lnSpc>
                <a:spcPct val="200000"/>
              </a:lnSpc>
              <a:buFont typeface="Wingdings" panose="05000000000000000000" pitchFamily="2" charset="2"/>
              <a:buChar char="§"/>
            </a:pPr>
            <a:r>
              <a:rPr lang="ar-SY" dirty="0" smtClean="0"/>
              <a:t> وتسمى بصورة </a:t>
            </a:r>
            <a:r>
              <a:rPr lang="en-US" dirty="0" smtClean="0"/>
              <a:t>CBCT</a:t>
            </a:r>
          </a:p>
          <a:p>
            <a:pPr algn="just" rtl="1">
              <a:lnSpc>
                <a:spcPct val="200000"/>
              </a:lnSpc>
              <a:buFont typeface="Wingdings" panose="05000000000000000000" pitchFamily="2" charset="2"/>
              <a:buChar char="§"/>
            </a:pPr>
            <a:r>
              <a:rPr lang="ar-SY" dirty="0" smtClean="0"/>
              <a:t>تبين الصورة الثلاثية البعد الطول والعرض المناسبين لتوضع الغرسة السنية في مكانها </a:t>
            </a:r>
          </a:p>
          <a:p>
            <a:pPr algn="just" rtl="1">
              <a:lnSpc>
                <a:spcPct val="200000"/>
              </a:lnSpc>
              <a:buFont typeface="Wingdings" panose="05000000000000000000" pitchFamily="2" charset="2"/>
              <a:buChar char="§"/>
            </a:pPr>
            <a:r>
              <a:rPr lang="ar-SY" dirty="0" smtClean="0"/>
              <a:t>يتم محاكاة الواقع من خلال تحميل زرعات بالطول والعرض المناسبين على الصورة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336" y="2068497"/>
            <a:ext cx="3685782" cy="2701031"/>
          </a:xfrm>
          <a:prstGeom prst="rect">
            <a:avLst/>
          </a:prstGeom>
        </p:spPr>
      </p:pic>
    </p:spTree>
    <p:extLst>
      <p:ext uri="{BB962C8B-B14F-4D97-AF65-F5344CB8AC3E}">
        <p14:creationId xmlns:p14="http://schemas.microsoft.com/office/powerpoint/2010/main" val="2912819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Y" dirty="0"/>
              <a:t>زراعة الأسنان بين التفسير والتبرير</a:t>
            </a:r>
            <a:endParaRPr lang="en-US" dirty="0"/>
          </a:p>
        </p:txBody>
      </p:sp>
      <p:sp>
        <p:nvSpPr>
          <p:cNvPr id="3" name="Content Placeholder 2"/>
          <p:cNvSpPr>
            <a:spLocks noGrp="1"/>
          </p:cNvSpPr>
          <p:nvPr>
            <p:ph idx="1"/>
          </p:nvPr>
        </p:nvSpPr>
        <p:spPr/>
        <p:txBody>
          <a:bodyPr>
            <a:normAutofit/>
          </a:bodyPr>
          <a:lstStyle/>
          <a:p>
            <a:pPr algn="r" rtl="1">
              <a:lnSpc>
                <a:spcPct val="120000"/>
              </a:lnSpc>
              <a:buFont typeface="Wingdings" panose="05000000000000000000" pitchFamily="2" charset="2"/>
              <a:buChar char="§"/>
            </a:pPr>
            <a:r>
              <a:rPr lang="ar-SY" dirty="0" smtClean="0"/>
              <a:t>يقصد بعنوان هذه المحاضرة بيان الفرق بين الدراسة السابقة للعمل الجراحي وبين النتيجة اللاحقة للعمل الجراحي</a:t>
            </a:r>
          </a:p>
          <a:p>
            <a:pPr algn="r" rtl="1">
              <a:lnSpc>
                <a:spcPct val="120000"/>
              </a:lnSpc>
              <a:buFont typeface="Wingdings" panose="05000000000000000000" pitchFamily="2" charset="2"/>
              <a:buChar char="§"/>
            </a:pPr>
            <a:r>
              <a:rPr lang="ar-SY" dirty="0" smtClean="0"/>
              <a:t>فالدراسة تقوم على تحديد الطول المناسب للزرعات واتجاهاتها وفق الاستطباب المحدد لهذه الزرعات </a:t>
            </a:r>
          </a:p>
          <a:p>
            <a:pPr algn="r" rtl="1">
              <a:lnSpc>
                <a:spcPct val="120000"/>
              </a:lnSpc>
              <a:buFont typeface="Wingdings" panose="05000000000000000000" pitchFamily="2" charset="2"/>
              <a:buChar char="§"/>
            </a:pPr>
            <a:r>
              <a:rPr lang="ar-SY" dirty="0" smtClean="0"/>
              <a:t>كما تقوم الدراسة أيضا على رفض الحالات التي لا تقبل زراعة الأسنان بالظروف المثالية ،ولكن توافر </a:t>
            </a:r>
          </a:p>
          <a:p>
            <a:pPr marL="457200" indent="-457200" algn="r" rtl="1">
              <a:lnSpc>
                <a:spcPct val="120000"/>
              </a:lnSpc>
              <a:buFont typeface="+mj-lt"/>
              <a:buAutoNum type="arabicPeriod"/>
            </a:pPr>
            <a:r>
              <a:rPr lang="ar-SY" dirty="0" smtClean="0"/>
              <a:t>التقنيات الجراحية </a:t>
            </a:r>
          </a:p>
          <a:p>
            <a:pPr marL="457200" indent="-457200" algn="r" rtl="1">
              <a:lnSpc>
                <a:spcPct val="120000"/>
              </a:lnSpc>
              <a:buFont typeface="+mj-lt"/>
              <a:buAutoNum type="arabicPeriod"/>
            </a:pPr>
            <a:r>
              <a:rPr lang="ar-SY" dirty="0" smtClean="0"/>
              <a:t>وخبرة الطبيب </a:t>
            </a:r>
          </a:p>
          <a:p>
            <a:pPr marL="457200" indent="-457200" algn="r" rtl="1">
              <a:lnSpc>
                <a:spcPct val="120000"/>
              </a:lnSpc>
              <a:buFont typeface="+mj-lt"/>
              <a:buAutoNum type="arabicPeriod"/>
            </a:pPr>
            <a:r>
              <a:rPr lang="ar-SY" dirty="0" smtClean="0"/>
              <a:t>وطلب المريض </a:t>
            </a:r>
          </a:p>
          <a:p>
            <a:pPr marL="457200" indent="-457200" algn="r" rtl="1">
              <a:lnSpc>
                <a:spcPct val="120000"/>
              </a:lnSpc>
              <a:buFont typeface="+mj-lt"/>
              <a:buAutoNum type="arabicPeriod"/>
            </a:pPr>
            <a:r>
              <a:rPr lang="ar-SY" dirty="0" smtClean="0"/>
              <a:t>ونوع العظم</a:t>
            </a:r>
          </a:p>
          <a:p>
            <a:pPr algn="r" rtl="1">
              <a:lnSpc>
                <a:spcPct val="120000"/>
              </a:lnSpc>
              <a:buFont typeface="Wingdings" panose="05000000000000000000" pitchFamily="2" charset="2"/>
              <a:buChar char="§"/>
            </a:pPr>
            <a:r>
              <a:rPr lang="ar-SY" dirty="0" smtClean="0"/>
              <a:t> كثيرا ما تقودنا الى نتائج تخالف ما تم التخطيط له</a:t>
            </a:r>
            <a:endParaRPr lang="en-US" dirty="0"/>
          </a:p>
        </p:txBody>
      </p:sp>
    </p:spTree>
    <p:extLst>
      <p:ext uri="{BB962C8B-B14F-4D97-AF65-F5344CB8AC3E}">
        <p14:creationId xmlns:p14="http://schemas.microsoft.com/office/powerpoint/2010/main" val="4119010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r" rtl="1"/>
            <a:r>
              <a:rPr lang="ar-SY" dirty="0" smtClean="0"/>
              <a:t>الزرع الرقمي </a:t>
            </a:r>
            <a:endParaRPr lang="en-US" dirty="0"/>
          </a:p>
        </p:txBody>
      </p:sp>
      <p:sp>
        <p:nvSpPr>
          <p:cNvPr id="3" name="Content Placeholder 2"/>
          <p:cNvSpPr>
            <a:spLocks noGrp="1"/>
          </p:cNvSpPr>
          <p:nvPr>
            <p:ph idx="1"/>
          </p:nvPr>
        </p:nvSpPr>
        <p:spPr/>
        <p:txBody>
          <a:bodyPr/>
          <a:lstStyle/>
          <a:p>
            <a:pPr algn="r" rtl="1">
              <a:lnSpc>
                <a:spcPct val="200000"/>
              </a:lnSpc>
              <a:buFont typeface="Wingdings" panose="05000000000000000000" pitchFamily="2" charset="2"/>
              <a:buChar char="§"/>
            </a:pPr>
            <a:r>
              <a:rPr lang="ar-SY" dirty="0" smtClean="0"/>
              <a:t>وهو دراسة الحالة وتوجيه الزرعات ضمن العظم على الصورة ثلاثية لأبعاد </a:t>
            </a:r>
          </a:p>
          <a:p>
            <a:pPr algn="r" rtl="1">
              <a:lnSpc>
                <a:spcPct val="200000"/>
              </a:lnSpc>
              <a:buFont typeface="Wingdings" panose="05000000000000000000" pitchFamily="2" charset="2"/>
              <a:buChar char="§"/>
            </a:pPr>
            <a:r>
              <a:rPr lang="ar-SY" dirty="0" smtClean="0"/>
              <a:t>ومن ثم تصميم دليل جراحي لزراعة الأسنان بشكل مطابق للدراسة</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9412" y="3407952"/>
            <a:ext cx="4724400" cy="2918460"/>
          </a:xfrm>
          <a:prstGeom prst="rect">
            <a:avLst/>
          </a:prstGeom>
        </p:spPr>
      </p:pic>
    </p:spTree>
    <p:extLst>
      <p:ext uri="{BB962C8B-B14F-4D97-AF65-F5344CB8AC3E}">
        <p14:creationId xmlns:p14="http://schemas.microsoft.com/office/powerpoint/2010/main" val="576089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Y" dirty="0"/>
              <a:t>الزرع </a:t>
            </a:r>
            <a:r>
              <a:rPr lang="ar-SY" dirty="0" smtClean="0"/>
              <a:t>الرقمي</a:t>
            </a:r>
            <a:endParaRPr lang="en-US" dirty="0"/>
          </a:p>
        </p:txBody>
      </p:sp>
      <p:sp>
        <p:nvSpPr>
          <p:cNvPr id="3" name="Content Placeholder 2"/>
          <p:cNvSpPr>
            <a:spLocks noGrp="1"/>
          </p:cNvSpPr>
          <p:nvPr>
            <p:ph idx="1"/>
          </p:nvPr>
        </p:nvSpPr>
        <p:spPr>
          <a:xfrm>
            <a:off x="985421" y="1845734"/>
            <a:ext cx="10170259" cy="4023360"/>
          </a:xfrm>
        </p:spPr>
        <p:txBody>
          <a:bodyPr/>
          <a:lstStyle/>
          <a:p>
            <a:pPr algn="r" rtl="1">
              <a:lnSpc>
                <a:spcPct val="200000"/>
              </a:lnSpc>
            </a:pPr>
            <a:r>
              <a:rPr lang="ar-SY" dirty="0" smtClean="0"/>
              <a:t>رغم المحاسن العديدة من استعمال التكنلوجيا الحديثة في زراعة الأسنان والحصول على محاور مطابقة للدراسة، الا أن السلبية المتمثلة بالكلفة المرتفعة لهذه التقنية تبرر لنا استخدام خبرة الطبيب من خلال زراعة الأسنان بتقنية </a:t>
            </a:r>
            <a:r>
              <a:rPr lang="en-US" dirty="0" smtClean="0"/>
              <a:t>Free hand</a:t>
            </a:r>
            <a:endParaRPr lang="ar-SY" dirty="0" smtClean="0"/>
          </a:p>
          <a:p>
            <a:pPr algn="r" rtl="1">
              <a:lnSpc>
                <a:spcPct val="200000"/>
              </a:lnSpc>
            </a:pPr>
            <a:r>
              <a:rPr lang="ar-SY" dirty="0" smtClean="0"/>
              <a:t>وللدفاع عن هذا الرأي تم العمل على اجراء مقارنة بين التخطيط للعمل والنتيجة النهائية لدى عدد من المرضى ضمن بحث في طريقه الى النشر.</a:t>
            </a:r>
            <a:endParaRPr lang="en-US" dirty="0"/>
          </a:p>
        </p:txBody>
      </p:sp>
    </p:spTree>
    <p:extLst>
      <p:ext uri="{BB962C8B-B14F-4D97-AF65-F5344CB8AC3E}">
        <p14:creationId xmlns:p14="http://schemas.microsoft.com/office/powerpoint/2010/main" val="264873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7886" y="105330"/>
            <a:ext cx="11017187" cy="6248812"/>
          </a:xfrm>
        </p:spPr>
      </p:pic>
    </p:spTree>
    <p:extLst>
      <p:ext uri="{BB962C8B-B14F-4D97-AF65-F5344CB8AC3E}">
        <p14:creationId xmlns:p14="http://schemas.microsoft.com/office/powerpoint/2010/main" val="3780377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37303" b="38200"/>
          <a:stretch/>
        </p:blipFill>
        <p:spPr>
          <a:xfrm>
            <a:off x="819063" y="541537"/>
            <a:ext cx="10614834" cy="5627793"/>
          </a:xfrm>
        </p:spPr>
      </p:pic>
    </p:spTree>
    <p:extLst>
      <p:ext uri="{BB962C8B-B14F-4D97-AF65-F5344CB8AC3E}">
        <p14:creationId xmlns:p14="http://schemas.microsoft.com/office/powerpoint/2010/main" val="774360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rtl="1">
              <a:lnSpc>
                <a:spcPct val="300000"/>
              </a:lnSpc>
            </a:pPr>
            <a:r>
              <a:rPr lang="ar-SY" dirty="0" smtClean="0"/>
              <a:t>تطابقت زاوية الميل للزرعة رقم 1 بين التخطيط والتنفيذ</a:t>
            </a:r>
          </a:p>
          <a:p>
            <a:pPr algn="ctr" rtl="1">
              <a:lnSpc>
                <a:spcPct val="300000"/>
              </a:lnSpc>
            </a:pPr>
            <a:r>
              <a:rPr lang="ar-SY" dirty="0" smtClean="0"/>
              <a:t>فيما كان الفرق في زاوية الميل في كل من الزرعتين 2،3 ضمن مجال أقل من 10 درجات</a:t>
            </a:r>
          </a:p>
          <a:p>
            <a:pPr marL="0" indent="0" algn="ctr" rtl="1">
              <a:lnSpc>
                <a:spcPct val="300000"/>
              </a:lnSpc>
              <a:buNone/>
            </a:pPr>
            <a:endParaRPr lang="en-US" dirty="0"/>
          </a:p>
        </p:txBody>
      </p:sp>
    </p:spTree>
    <p:extLst>
      <p:ext uri="{BB962C8B-B14F-4D97-AF65-F5344CB8AC3E}">
        <p14:creationId xmlns:p14="http://schemas.microsoft.com/office/powerpoint/2010/main" val="940562107"/>
      </p:ext>
    </p:extLst>
  </p:cSld>
  <p:clrMapOvr>
    <a:masterClrMapping/>
  </p:clrMapOvr>
</p:sld>
</file>

<file path=ppt/theme/theme1.xml><?xml version="1.0" encoding="utf-8"?>
<a:theme xmlns:a="http://schemas.openxmlformats.org/drawingml/2006/main" name="manara theme 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nara theme En" id="{8EF3568A-7D6D-4B21-A6C0-4A4D1EAB77E1}" vid="{86ECE836-810B-4436-852A-86EDBE83BA20}"/>
    </a:ext>
  </a:extLst>
</a:theme>
</file>

<file path=docProps/app.xml><?xml version="1.0" encoding="utf-8"?>
<Properties xmlns="http://schemas.openxmlformats.org/officeDocument/2006/extended-properties" xmlns:vt="http://schemas.openxmlformats.org/officeDocument/2006/docPropsVTypes">
  <Template>أشكال الدعامات والتعويض فوق الزرع template</Template>
  <TotalTime>122</TotalTime>
  <Words>520</Words>
  <Application>Microsoft Office PowerPoint</Application>
  <PresentationFormat>Widescreen</PresentationFormat>
  <Paragraphs>48</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Aller</vt:lpstr>
      <vt:lpstr>Arial</vt:lpstr>
      <vt:lpstr>Calibri</vt:lpstr>
      <vt:lpstr>Calibri Light</vt:lpstr>
      <vt:lpstr>Sakkal Majalla</vt:lpstr>
      <vt:lpstr>Times New Roman</vt:lpstr>
      <vt:lpstr>Wingdings</vt:lpstr>
      <vt:lpstr>manara theme En</vt:lpstr>
      <vt:lpstr>حالات خاصة في زراعة الأسنان</vt:lpstr>
      <vt:lpstr>مقدمة</vt:lpstr>
      <vt:lpstr>تخطيط عملية زراعة الأسنان</vt:lpstr>
      <vt:lpstr>زراعة الأسنان بين التفسير والتبرير</vt:lpstr>
      <vt:lpstr>الزرع الرقمي </vt:lpstr>
      <vt:lpstr>الزرع الرقمي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عوائق تشريحية لزراعة الأسنان</vt:lpstr>
      <vt:lpstr>معوقات تشريحية</vt:lpstr>
      <vt:lpstr>معوقات تشريحية</vt:lpstr>
      <vt:lpstr>PowerPoint Presentation</vt:lpstr>
      <vt:lpstr>معوقات تشريحية</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زراعة الأسنان بين التفسير والتبرير</dc:title>
  <dc:creator>QNBSYR01</dc:creator>
  <cp:lastModifiedBy>QNBSYR01</cp:lastModifiedBy>
  <cp:revision>17</cp:revision>
  <dcterms:created xsi:type="dcterms:W3CDTF">2024-04-28T22:17:55Z</dcterms:created>
  <dcterms:modified xsi:type="dcterms:W3CDTF">2024-08-06T09:00:34Z</dcterms:modified>
</cp:coreProperties>
</file>