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257" r:id="rId52"/>
    <p:sldId id="258" r:id="rId53"/>
    <p:sldId id="259" r:id="rId54"/>
    <p:sldId id="260" r:id="rId55"/>
    <p:sldId id="261" r:id="rId56"/>
    <p:sldId id="262" r:id="rId57"/>
    <p:sldId id="263" r:id="rId58"/>
    <p:sldId id="264" r:id="rId59"/>
    <p:sldId id="265" r:id="rId60"/>
    <p:sldId id="266" r:id="rId61"/>
    <p:sldId id="267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Y" smtClean="0"/>
          </a:p>
        </p:txBody>
      </p:sp>
      <p:sp>
        <p:nvSpPr>
          <p:cNvPr id="2662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</a:pPr>
            <a:fld id="{8A3C0E15-8FBC-4A9C-A058-B1B9D8B1F201}" type="slidenum">
              <a:rPr lang="ar-SY">
                <a:latin typeface="Garamond" panose="02020404030301010803" pitchFamily="18" charset="0"/>
              </a:rPr>
              <a:pPr algn="l" rtl="0">
                <a:spcBef>
                  <a:spcPct val="0"/>
                </a:spcBef>
              </a:pPr>
              <a:t>23</a:t>
            </a:fld>
            <a:endParaRPr lang="ar-SY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356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Y" smtClean="0"/>
          </a:p>
        </p:txBody>
      </p:sp>
      <p:sp>
        <p:nvSpPr>
          <p:cNvPr id="2867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</a:pPr>
            <a:fld id="{6F0E6F01-ED09-41B4-9809-3BDFCCA89162}" type="slidenum">
              <a:rPr lang="ar-SY">
                <a:latin typeface="Garamond" panose="02020404030301010803" pitchFamily="18" charset="0"/>
              </a:rPr>
              <a:pPr algn="l" rtl="0">
                <a:spcBef>
                  <a:spcPct val="0"/>
                </a:spcBef>
              </a:pPr>
              <a:t>24</a:t>
            </a:fld>
            <a:endParaRPr lang="ar-SY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50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Y" smtClean="0"/>
          </a:p>
        </p:txBody>
      </p:sp>
      <p:sp>
        <p:nvSpPr>
          <p:cNvPr id="3072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</a:pPr>
            <a:fld id="{757DEA49-A83F-49CF-BF1B-2973A1617860}" type="slidenum">
              <a:rPr lang="ar-SY">
                <a:latin typeface="Garamond" panose="02020404030301010803" pitchFamily="18" charset="0"/>
              </a:rPr>
              <a:pPr algn="l" rtl="0">
                <a:spcBef>
                  <a:spcPct val="0"/>
                </a:spcBef>
              </a:pPr>
              <a:t>25</a:t>
            </a:fld>
            <a:endParaRPr lang="ar-SY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56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Y" smtClean="0"/>
          </a:p>
        </p:txBody>
      </p:sp>
      <p:sp>
        <p:nvSpPr>
          <p:cNvPr id="3277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</a:pPr>
            <a:fld id="{10863A0F-20FE-4158-9DDA-CA6087A6802A}" type="slidenum">
              <a:rPr lang="ar-SY">
                <a:latin typeface="Garamond" panose="02020404030301010803" pitchFamily="18" charset="0"/>
              </a:rPr>
              <a:pPr algn="l" rtl="0">
                <a:spcBef>
                  <a:spcPct val="0"/>
                </a:spcBef>
              </a:pPr>
              <a:t>26</a:t>
            </a:fld>
            <a:endParaRPr lang="ar-SY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103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6122988" y="1598614"/>
            <a:ext cx="34020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استئصال ا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لملتويات البوابية: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5486400" y="2514600"/>
            <a:ext cx="37338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600" b="1"/>
              <a:t>Amoxicillin </a:t>
            </a:r>
            <a:r>
              <a:rPr lang="ar-SY" sz="1600" b="1"/>
              <a:t>، </a:t>
            </a:r>
            <a:r>
              <a:rPr lang="fr-FR" sz="1600" b="1"/>
              <a:t>Clarithromycin</a:t>
            </a:r>
            <a:r>
              <a:rPr lang="ar-SA" sz="1600" b="1"/>
              <a:t>.</a:t>
            </a:r>
            <a:endParaRPr lang="fr-FR" sz="1600" b="1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7505700" y="2133601"/>
            <a:ext cx="15192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- الخط الأول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5486400" y="3733800"/>
            <a:ext cx="37338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600" b="1"/>
              <a:t>Clarithromycin</a:t>
            </a:r>
            <a:r>
              <a:rPr lang="ar-SY" sz="1600" b="1"/>
              <a:t>،</a:t>
            </a:r>
            <a:r>
              <a:rPr lang="ar-SA" sz="1600" b="1"/>
              <a:t> </a:t>
            </a:r>
            <a:r>
              <a:rPr lang="fr-FR" sz="1600" b="1"/>
              <a:t> Metronidazole</a:t>
            </a:r>
            <a:r>
              <a:rPr lang="ar-SA" sz="1600" b="1"/>
              <a:t>.</a:t>
            </a:r>
            <a:endParaRPr lang="fr-FR" sz="1600" b="1"/>
          </a:p>
        </p:txBody>
      </p:sp>
      <p:sp>
        <p:nvSpPr>
          <p:cNvPr id="12295" name="Rectangle 3"/>
          <p:cNvSpPr>
            <a:spLocks noChangeArrowheads="1"/>
          </p:cNvSpPr>
          <p:nvPr/>
        </p:nvSpPr>
        <p:spPr bwMode="auto">
          <a:xfrm>
            <a:off x="7475538" y="3200401"/>
            <a:ext cx="15795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- الخط الثاني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296" name="Text Box 4"/>
          <p:cNvSpPr txBox="1">
            <a:spLocks noChangeArrowheads="1"/>
          </p:cNvSpPr>
          <p:nvPr/>
        </p:nvSpPr>
        <p:spPr bwMode="auto">
          <a:xfrm>
            <a:off x="4648200" y="4724400"/>
            <a:ext cx="4572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600" b="1"/>
              <a:t>Metronidazole</a:t>
            </a:r>
            <a:r>
              <a:rPr lang="ar-SY" sz="1600" b="1"/>
              <a:t>، </a:t>
            </a:r>
            <a:r>
              <a:rPr lang="fr-FR" sz="1600" b="1"/>
              <a:t>Tetracycline</a:t>
            </a:r>
            <a:r>
              <a:rPr lang="ar-SY" sz="1600" b="1"/>
              <a:t>، أ</a:t>
            </a:r>
            <a:r>
              <a:rPr lang="ar-SA" sz="1600" b="1"/>
              <a:t>ملاح البزموت.</a:t>
            </a:r>
            <a:endParaRPr lang="fr-FR" sz="1600" b="1"/>
          </a:p>
        </p:txBody>
      </p:sp>
      <p:sp>
        <p:nvSpPr>
          <p:cNvPr id="12297" name="Rectangle 3"/>
          <p:cNvSpPr>
            <a:spLocks noChangeArrowheads="1"/>
          </p:cNvSpPr>
          <p:nvPr/>
        </p:nvSpPr>
        <p:spPr bwMode="auto">
          <a:xfrm>
            <a:off x="7470775" y="4343401"/>
            <a:ext cx="15890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- الخط الثالث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298" name="Text Box 4"/>
          <p:cNvSpPr txBox="1">
            <a:spLocks noChangeArrowheads="1"/>
          </p:cNvSpPr>
          <p:nvPr/>
        </p:nvSpPr>
        <p:spPr bwMode="auto">
          <a:xfrm>
            <a:off x="5410200" y="5867400"/>
            <a:ext cx="35814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600" b="1"/>
              <a:t>زرع وتحسس:  </a:t>
            </a:r>
            <a:r>
              <a:rPr lang="en-US" sz="1600" b="1"/>
              <a:t>Quinolones</a:t>
            </a:r>
            <a:r>
              <a:rPr lang="ar-SY" sz="1600" b="1"/>
              <a:t>، </a:t>
            </a:r>
            <a:r>
              <a:rPr lang="en-US" sz="1600" b="1"/>
              <a:t>Rifabutin</a:t>
            </a:r>
            <a:r>
              <a:rPr lang="ar-SY" sz="1600" b="1"/>
              <a:t> ....</a:t>
            </a:r>
            <a:endParaRPr lang="fr-FR" sz="1600" b="1"/>
          </a:p>
        </p:txBody>
      </p:sp>
      <p:sp>
        <p:nvSpPr>
          <p:cNvPr id="12299" name="Rectangle 3"/>
          <p:cNvSpPr>
            <a:spLocks noChangeArrowheads="1"/>
          </p:cNvSpPr>
          <p:nvPr/>
        </p:nvSpPr>
        <p:spPr bwMode="auto">
          <a:xfrm>
            <a:off x="6457950" y="5329238"/>
            <a:ext cx="26098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- في حال فشل المعالجة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544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6675438" y="1447801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828800" y="1905000"/>
            <a:ext cx="7772400" cy="189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</a:t>
            </a:r>
            <a:r>
              <a:rPr lang="ar-SA" sz="2000" b="1"/>
              <a:t>مثبطات مضخة البروتون</a:t>
            </a:r>
            <a:r>
              <a:rPr lang="ar-SY" sz="2000" b="1"/>
              <a:t>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  </a:t>
            </a:r>
            <a:r>
              <a:rPr lang="fr-FR" sz="1800" b="1">
                <a:solidFill>
                  <a:srgbClr val="CCFF33"/>
                </a:solidFill>
              </a:rPr>
              <a:t>Omeprazole</a:t>
            </a:r>
            <a:r>
              <a:rPr lang="ar-SY" sz="1800" b="1">
                <a:solidFill>
                  <a:srgbClr val="CCFF33"/>
                </a:solidFill>
              </a:rPr>
              <a:t>،</a:t>
            </a:r>
            <a:r>
              <a:rPr lang="ar-SA" sz="1800" b="1">
                <a:solidFill>
                  <a:srgbClr val="CCFF33"/>
                </a:solidFill>
              </a:rPr>
              <a:t> </a:t>
            </a:r>
            <a:r>
              <a:rPr lang="fr-FR" sz="1800" b="1">
                <a:solidFill>
                  <a:srgbClr val="CCFF33"/>
                </a:solidFill>
              </a:rPr>
              <a:t>Lansoprazole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Pantoprazole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Rabeprazole</a:t>
            </a:r>
            <a:r>
              <a:rPr lang="ar-SY" sz="1800" b="1">
                <a:solidFill>
                  <a:srgbClr val="CCFF33"/>
                </a:solidFill>
              </a:rPr>
              <a:t> ، </a:t>
            </a:r>
            <a:r>
              <a:rPr lang="fr-FR" sz="1800" b="1">
                <a:solidFill>
                  <a:srgbClr val="CCFF33"/>
                </a:solidFill>
              </a:rPr>
              <a:t> Esomeprazole</a:t>
            </a:r>
            <a:r>
              <a:rPr lang="ar-SY" sz="1800" b="1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     </a:t>
            </a:r>
            <a:r>
              <a:rPr lang="ar-SY" sz="1800" b="1">
                <a:solidFill>
                  <a:srgbClr val="FF0000"/>
                </a:solidFill>
              </a:rPr>
              <a:t>الجرعة 20-40 ملغ باستثناء </a:t>
            </a:r>
            <a:r>
              <a:rPr lang="fr-FR" sz="1800" b="1">
                <a:solidFill>
                  <a:srgbClr val="FF0000"/>
                </a:solidFill>
              </a:rPr>
              <a:t>Lansoprazole</a:t>
            </a:r>
            <a:r>
              <a:rPr lang="ar-SY" sz="1800" b="1">
                <a:solidFill>
                  <a:srgbClr val="FF0000"/>
                </a:solidFill>
              </a:rPr>
              <a:t>  15-30 ملغ/ 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     مدة المعالجة 2-4 اسابيع</a:t>
            </a:r>
            <a:r>
              <a:rPr lang="fr-FR" sz="1800" b="1"/>
              <a:t> 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8162926" y="3962400"/>
            <a:ext cx="120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استعمالها:</a:t>
            </a:r>
            <a:endParaRPr lang="fr-FR" sz="24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656013" y="4297364"/>
            <a:ext cx="5719762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القرحات المعدية العفجية</a:t>
            </a:r>
            <a:r>
              <a:rPr lang="fr-FR" sz="1800" b="1">
                <a:latin typeface="Arial" panose="020B0604020202020204" pitchFamily="34" charset="0"/>
              </a:rPr>
              <a:t>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القلس المعدي المريئي</a:t>
            </a:r>
            <a:r>
              <a:rPr lang="fr-FR" sz="1800" b="1">
                <a:latin typeface="Arial" panose="020B0604020202020204" pitchFamily="34" charset="0"/>
              </a:rPr>
              <a:t>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التهاب المري القرحي</a:t>
            </a:r>
            <a:r>
              <a:rPr lang="fr-FR" sz="1800" b="1">
                <a:latin typeface="Arial" panose="020B0604020202020204" pitchFamily="34" charset="0"/>
              </a:rPr>
              <a:t>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متلازمة </a:t>
            </a:r>
            <a:r>
              <a:rPr lang="fr-FR" sz="1800" b="1">
                <a:latin typeface="Arial" panose="020B0604020202020204" pitchFamily="34" charset="0"/>
              </a:rPr>
              <a:t>Zollinger-Ellison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حماية غشاء المعدة من الأذية عند تناول مضادات التهاب لاستيروئيدية</a:t>
            </a:r>
            <a:r>
              <a:rPr lang="fr-FR" sz="18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7196138" y="838200"/>
            <a:ext cx="26606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953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7886700" y="4262438"/>
            <a:ext cx="1638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3668713" y="4737100"/>
            <a:ext cx="5707062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زيادة افراز الغاسترين: (خطر الكارسينوئيد المعدي بالاستعمال المديد)</a:t>
            </a:r>
            <a:r>
              <a:rPr lang="fr-FR" b="1" dirty="0">
                <a:latin typeface="Arial" pitchFamily="34" charset="0"/>
              </a:rPr>
              <a:t> </a:t>
            </a:r>
          </a:p>
          <a:p>
            <a:pPr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نقص امتصاص فيتامين </a:t>
            </a:r>
            <a:r>
              <a:rPr lang="en-US" b="1" dirty="0">
                <a:latin typeface="Arial" pitchFamily="34" charset="0"/>
              </a:rPr>
              <a:t>B12</a:t>
            </a:r>
            <a:r>
              <a:rPr lang="fr-FR" b="1" dirty="0">
                <a:latin typeface="Arial" pitchFamily="34" charset="0"/>
              </a:rPr>
              <a:t> </a:t>
            </a:r>
            <a:endParaRPr lang="ar-SY" b="1" dirty="0">
              <a:latin typeface="Arial" pitchFamily="34" charset="0"/>
            </a:endParaRPr>
          </a:p>
          <a:p>
            <a:pPr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يثبط الـ </a:t>
            </a:r>
            <a:r>
              <a:rPr lang="fr-FR" b="1" dirty="0"/>
              <a:t>Omeprazole</a:t>
            </a:r>
            <a:r>
              <a:rPr lang="fr-FR" b="1" dirty="0">
                <a:latin typeface="Arial" pitchFamily="34" charset="0"/>
              </a:rPr>
              <a:t> </a:t>
            </a:r>
            <a:r>
              <a:rPr lang="ar-SY" b="1" dirty="0">
                <a:latin typeface="Arial" pitchFamily="34" charset="0"/>
              </a:rPr>
              <a:t> الجملة الانزيمية </a:t>
            </a:r>
            <a:r>
              <a:rPr lang="en-US" b="1" dirty="0">
                <a:latin typeface="+mj-lt"/>
              </a:rPr>
              <a:t>Cytochrom</a:t>
            </a:r>
            <a:r>
              <a:rPr lang="en-US" b="1" dirty="0">
                <a:latin typeface="Arial" pitchFamily="34" charset="0"/>
              </a:rPr>
              <a:t> </a:t>
            </a:r>
            <a:r>
              <a:rPr lang="en-US" b="1" dirty="0">
                <a:latin typeface="+mj-lt"/>
              </a:rPr>
              <a:t>P450</a:t>
            </a:r>
            <a:endParaRPr lang="ar-SY" b="1" dirty="0">
              <a:latin typeface="+mj-lt"/>
            </a:endParaRP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28800" y="2070100"/>
            <a:ext cx="7772400" cy="189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</a:t>
            </a:r>
            <a:r>
              <a:rPr lang="ar-SA" sz="2000" b="1"/>
              <a:t>مثبطات مضخة البروتون</a:t>
            </a:r>
            <a:r>
              <a:rPr lang="ar-SY" sz="2000" b="1"/>
              <a:t>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  </a:t>
            </a:r>
            <a:r>
              <a:rPr lang="fr-FR" sz="1800" b="1">
                <a:solidFill>
                  <a:srgbClr val="CCFF33"/>
                </a:solidFill>
              </a:rPr>
              <a:t>Omeprazole</a:t>
            </a:r>
            <a:r>
              <a:rPr lang="ar-SY" sz="1800" b="1">
                <a:solidFill>
                  <a:srgbClr val="CCFF33"/>
                </a:solidFill>
              </a:rPr>
              <a:t>،</a:t>
            </a:r>
            <a:r>
              <a:rPr lang="ar-SA" sz="1800" b="1">
                <a:solidFill>
                  <a:srgbClr val="CCFF33"/>
                </a:solidFill>
              </a:rPr>
              <a:t> </a:t>
            </a:r>
            <a:r>
              <a:rPr lang="fr-FR" sz="1800" b="1">
                <a:solidFill>
                  <a:srgbClr val="CCFF33"/>
                </a:solidFill>
              </a:rPr>
              <a:t>Lansoprazole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Pantoprazole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Rabeprazole</a:t>
            </a:r>
            <a:r>
              <a:rPr lang="ar-SY" sz="1800" b="1">
                <a:solidFill>
                  <a:srgbClr val="CCFF33"/>
                </a:solidFill>
              </a:rPr>
              <a:t> ، </a:t>
            </a:r>
            <a:r>
              <a:rPr lang="fr-FR" sz="1800" b="1">
                <a:solidFill>
                  <a:srgbClr val="CCFF33"/>
                </a:solidFill>
              </a:rPr>
              <a:t> Esomeprazole</a:t>
            </a:r>
            <a:r>
              <a:rPr lang="ar-SY" sz="1800" b="1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     </a:t>
            </a:r>
            <a:r>
              <a:rPr lang="ar-SY" sz="1800" b="1">
                <a:solidFill>
                  <a:srgbClr val="FF0000"/>
                </a:solidFill>
              </a:rPr>
              <a:t>الجرعة 20-40 ملغ باستثناء </a:t>
            </a:r>
            <a:r>
              <a:rPr lang="fr-FR" sz="1800" b="1">
                <a:solidFill>
                  <a:srgbClr val="FF0000"/>
                </a:solidFill>
              </a:rPr>
              <a:t>Lansoprazole</a:t>
            </a:r>
            <a:r>
              <a:rPr lang="ar-SY" sz="1800" b="1">
                <a:solidFill>
                  <a:srgbClr val="FF0000"/>
                </a:solidFill>
              </a:rPr>
              <a:t>  15-30 ملغ/ 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     مدة المعالجة 2-4 اسابيع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21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6682488" y="2133601"/>
            <a:ext cx="26853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</a:t>
            </a:r>
            <a:r>
              <a:rPr lang="ar-SA" sz="2000" b="1">
                <a:latin typeface="Arial" panose="020B0604020202020204" pitchFamily="34" charset="0"/>
              </a:rPr>
              <a:t>مضادات الهيستامين </a:t>
            </a:r>
            <a:r>
              <a:rPr lang="fr-FR" sz="2000" b="1">
                <a:latin typeface="Arial" panose="020B0604020202020204" pitchFamily="34" charset="0"/>
              </a:rPr>
              <a:t>H2 </a:t>
            </a:r>
            <a:r>
              <a:rPr lang="ar-SY" sz="2000" b="1">
                <a:latin typeface="Arial" panose="020B0604020202020204" pitchFamily="34" charset="0"/>
              </a:rPr>
              <a:t>: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657600" y="2667001"/>
            <a:ext cx="5410200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800" b="1">
                <a:solidFill>
                  <a:srgbClr val="CCFF33"/>
                </a:solidFill>
              </a:rPr>
              <a:t>Cimetidine 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fr-FR" sz="1800" b="1">
                <a:solidFill>
                  <a:srgbClr val="CCFF33"/>
                </a:solidFill>
              </a:rPr>
              <a:t>Ranitidine 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fr-FR" sz="1800" b="1">
                <a:solidFill>
                  <a:srgbClr val="CCFF33"/>
                </a:solidFill>
              </a:rPr>
              <a:t>Famotidin</a:t>
            </a:r>
            <a:r>
              <a:rPr lang="en-US" sz="1800" b="1">
                <a:solidFill>
                  <a:srgbClr val="CCFF33"/>
                </a:solidFill>
              </a:rPr>
              <a:t>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fr-FR" sz="1800" b="1">
                <a:solidFill>
                  <a:srgbClr val="CCFF33"/>
                </a:solidFill>
              </a:rPr>
              <a:t>Nizatidine</a:t>
            </a:r>
            <a:r>
              <a:rPr lang="ar-SY" sz="1800" b="1">
                <a:solidFill>
                  <a:srgbClr val="CCFF33"/>
                </a:solidFill>
              </a:rPr>
              <a:t>  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 مدة المعالجة 4-8 اسابيع</a:t>
            </a:r>
            <a:r>
              <a:rPr lang="fr-FR" sz="1800" b="1"/>
              <a:t>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302376" y="3733801"/>
            <a:ext cx="30702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استعمالها: </a:t>
            </a: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خيار ثانٍ في معالجة: 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72200" y="4238626"/>
            <a:ext cx="3043238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القرحات المعدية العفجية</a:t>
            </a:r>
            <a:r>
              <a:rPr lang="fr-FR" sz="1800" b="1">
                <a:latin typeface="Arial" panose="020B0604020202020204" pitchFamily="34" charset="0"/>
              </a:rPr>
              <a:t>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القلس المعدي المريئي</a:t>
            </a:r>
            <a:r>
              <a:rPr lang="fr-FR" sz="1800" b="1">
                <a:latin typeface="Arial" panose="020B0604020202020204" pitchFamily="34" charset="0"/>
              </a:rPr>
              <a:t>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1800" b="1">
                <a:latin typeface="Arial" panose="020B0604020202020204" pitchFamily="34" charset="0"/>
              </a:rPr>
              <a:t>قرحات الشدة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latin typeface="Arial" panose="020B0604020202020204" pitchFamily="34" charset="0"/>
              </a:rPr>
              <a:t>متلازمة </a:t>
            </a:r>
            <a:r>
              <a:rPr lang="fr-FR" sz="1800" b="1">
                <a:latin typeface="Arial" panose="020B0604020202020204" pitchFamily="34" charset="0"/>
              </a:rPr>
              <a:t>Zollinger-Ellison </a:t>
            </a:r>
            <a:endParaRPr lang="ar-SY" sz="18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4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6682488" y="2133601"/>
            <a:ext cx="26853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</a:t>
            </a:r>
            <a:r>
              <a:rPr lang="ar-SA" sz="2000" b="1">
                <a:latin typeface="Arial" panose="020B0604020202020204" pitchFamily="34" charset="0"/>
              </a:rPr>
              <a:t>مضادات الهيستامين </a:t>
            </a:r>
            <a:r>
              <a:rPr lang="fr-FR" sz="2000" b="1">
                <a:latin typeface="Arial" panose="020B0604020202020204" pitchFamily="34" charset="0"/>
              </a:rPr>
              <a:t>H2 </a:t>
            </a:r>
            <a:r>
              <a:rPr lang="ar-SY" sz="2000" b="1">
                <a:latin typeface="Arial" panose="020B0604020202020204" pitchFamily="34" charset="0"/>
              </a:rPr>
              <a:t>: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105150" y="2667001"/>
            <a:ext cx="61150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 typeface="Wingdings" pitchFamily="2" charset="2"/>
              <a:buChar char="v"/>
              <a:defRPr/>
            </a:pPr>
            <a:r>
              <a:rPr lang="fr-FR" b="1" dirty="0">
                <a:solidFill>
                  <a:srgbClr val="CCFF33"/>
                </a:solidFill>
              </a:rPr>
              <a:t>Cimetidine</a:t>
            </a:r>
            <a:r>
              <a:rPr lang="ar-SY" b="1" dirty="0">
                <a:solidFill>
                  <a:srgbClr val="CCFF33"/>
                </a:solidFill>
              </a:rPr>
              <a:t>:</a:t>
            </a:r>
            <a:endParaRPr lang="fr-FR" b="1" dirty="0">
              <a:solidFill>
                <a:srgbClr val="CCFF33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fr-FR" b="1" dirty="0">
                <a:solidFill>
                  <a:srgbClr val="CCFF33"/>
                </a:solidFill>
              </a:rPr>
              <a:t>      </a:t>
            </a:r>
            <a:r>
              <a:rPr lang="ar-SY" b="1" dirty="0">
                <a:solidFill>
                  <a:srgbClr val="FF0000"/>
                </a:solidFill>
              </a:rPr>
              <a:t>الجرعة 800 ملغ فموي في اليوم قبل النوم (جرعة الصيانة 400ملغ/ يوم)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5075178" y="3733800"/>
            <a:ext cx="3683060" cy="1588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1800" b="1" dirty="0">
                <a:latin typeface="Arial" panose="020B0604020202020204" pitchFamily="34" charset="0"/>
              </a:rPr>
              <a:t> يثبط الجملة الانزيمية </a:t>
            </a:r>
            <a:r>
              <a:rPr lang="en-US" sz="1800" b="1" dirty="0"/>
              <a:t>Cytochrom</a:t>
            </a:r>
            <a:r>
              <a:rPr lang="en-US" sz="1800" b="1" dirty="0">
                <a:latin typeface="Arial" panose="020B0604020202020204" pitchFamily="34" charset="0"/>
              </a:rPr>
              <a:t> </a:t>
            </a:r>
            <a:r>
              <a:rPr lang="en-US" sz="1800" b="1" dirty="0"/>
              <a:t>P450</a:t>
            </a:r>
            <a:endParaRPr lang="fr-FR" sz="1800" b="1" dirty="0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Arial" panose="020B0604020202020204" pitchFamily="34" charset="0"/>
              </a:rPr>
              <a:t>2. يمتلك تأثير مضاد اندروجين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Arial" panose="020B0604020202020204" pitchFamily="34" charset="0"/>
              </a:rPr>
              <a:t>3. يسبب فرط افراز برولاكتين</a:t>
            </a:r>
            <a:r>
              <a:rPr lang="fr-FR" sz="1800" b="1" dirty="0">
                <a:latin typeface="Arial" panose="020B0604020202020204" pitchFamily="34" charset="0"/>
              </a:rPr>
              <a:t> </a:t>
            </a:r>
            <a:endParaRPr lang="ar-SY" sz="1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63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682488" y="2133601"/>
            <a:ext cx="26853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</a:t>
            </a:r>
            <a:r>
              <a:rPr lang="ar-SA" sz="2000" b="1">
                <a:latin typeface="Arial" panose="020B0604020202020204" pitchFamily="34" charset="0"/>
              </a:rPr>
              <a:t>مضادات الهيستامين </a:t>
            </a:r>
            <a:r>
              <a:rPr lang="fr-FR" sz="2000" b="1">
                <a:latin typeface="Arial" panose="020B0604020202020204" pitchFamily="34" charset="0"/>
              </a:rPr>
              <a:t>H2 </a:t>
            </a:r>
            <a:r>
              <a:rPr lang="ar-SY" sz="2000" b="1">
                <a:latin typeface="Arial" panose="020B0604020202020204" pitchFamily="34" charset="0"/>
              </a:rPr>
              <a:t>: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168650" y="2667000"/>
            <a:ext cx="605155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 typeface="Wingdings" pitchFamily="2" charset="2"/>
              <a:buChar char="v"/>
              <a:defRPr/>
            </a:pPr>
            <a:r>
              <a:rPr lang="fr-FR" b="1" dirty="0">
                <a:solidFill>
                  <a:srgbClr val="CCFF33"/>
                </a:solidFill>
              </a:rPr>
              <a:t>Ranitidine </a:t>
            </a:r>
            <a:r>
              <a:rPr lang="ar-SY" b="1" dirty="0">
                <a:solidFill>
                  <a:srgbClr val="CCFF33"/>
                </a:solidFill>
              </a:rPr>
              <a:t>:</a:t>
            </a:r>
            <a:endParaRPr lang="fr-FR" b="1" dirty="0">
              <a:solidFill>
                <a:srgbClr val="CCFF33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fr-FR" b="1" dirty="0">
                <a:solidFill>
                  <a:srgbClr val="CCFF33"/>
                </a:solidFill>
              </a:rPr>
              <a:t>      </a:t>
            </a:r>
            <a:r>
              <a:rPr lang="ar-SY" b="1" dirty="0">
                <a:solidFill>
                  <a:srgbClr val="FF0000"/>
                </a:solidFill>
              </a:rPr>
              <a:t>الجرعة 300ملغ فموي في اليوم قبل النوم (جرعة الصيانة 150ملغ/ يوم)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FF0000"/>
                </a:solidFill>
              </a:rPr>
              <a:t>      وريدياً (أمبولة 50 ملغ/ 2مل) كل 6-8 ساعات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99026" y="4114801"/>
            <a:ext cx="3859213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أقوى من الـ </a:t>
            </a:r>
            <a:r>
              <a:rPr lang="en-US" b="1" dirty="0">
                <a:latin typeface="+mj-lt"/>
              </a:rPr>
              <a:t>Cimetidine</a:t>
            </a:r>
            <a:r>
              <a:rPr lang="ar-SY" b="1" dirty="0">
                <a:latin typeface="+mj-lt"/>
              </a:rPr>
              <a:t> </a:t>
            </a:r>
          </a:p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لا يثبط الجملة الانزيمية </a:t>
            </a:r>
            <a:r>
              <a:rPr lang="en-US" b="1" dirty="0">
                <a:latin typeface="Garamond"/>
              </a:rPr>
              <a:t>Cytochrom</a:t>
            </a:r>
            <a:r>
              <a:rPr lang="en-US" b="1" dirty="0">
                <a:latin typeface="Arial" pitchFamily="34" charset="0"/>
              </a:rPr>
              <a:t> </a:t>
            </a:r>
            <a:r>
              <a:rPr lang="en-US" b="1" dirty="0">
                <a:latin typeface="Garamond"/>
              </a:rPr>
              <a:t>P450</a:t>
            </a:r>
            <a:endParaRPr lang="fr-FR" b="1" dirty="0">
              <a:latin typeface="Arial" pitchFamily="34" charset="0"/>
            </a:endParaRP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3. لا يمتلك تأثير مضاد اندروجين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4. لا يسبب فرط افراز برولاكتين</a:t>
            </a:r>
            <a:r>
              <a:rPr lang="fr-FR" b="1" dirty="0">
                <a:latin typeface="Arial" pitchFamily="34" charset="0"/>
              </a:rPr>
              <a:t> </a:t>
            </a:r>
            <a:endParaRPr lang="ar-SY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5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6682488" y="2133601"/>
            <a:ext cx="26853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</a:t>
            </a:r>
            <a:r>
              <a:rPr lang="ar-SA" sz="2000" b="1">
                <a:latin typeface="Arial" panose="020B0604020202020204" pitchFamily="34" charset="0"/>
              </a:rPr>
              <a:t>مضادات الهيستامين </a:t>
            </a:r>
            <a:r>
              <a:rPr lang="fr-FR" sz="2000" b="1">
                <a:latin typeface="Arial" panose="020B0604020202020204" pitchFamily="34" charset="0"/>
              </a:rPr>
              <a:t>H2 </a:t>
            </a:r>
            <a:r>
              <a:rPr lang="ar-SY" sz="2000" b="1">
                <a:latin typeface="Arial" panose="020B0604020202020204" pitchFamily="34" charset="0"/>
              </a:rPr>
              <a:t>: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168650" y="2667000"/>
            <a:ext cx="605155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 typeface="Wingdings" pitchFamily="2" charset="2"/>
              <a:buChar char="v"/>
              <a:defRPr/>
            </a:pPr>
            <a:r>
              <a:rPr lang="fr-FR" b="1" dirty="0">
                <a:solidFill>
                  <a:srgbClr val="CCFF33"/>
                </a:solidFill>
              </a:rPr>
              <a:t>Nizatidine </a:t>
            </a:r>
            <a:r>
              <a:rPr lang="ar-SY" b="1" dirty="0">
                <a:solidFill>
                  <a:srgbClr val="CCFF33"/>
                </a:solidFill>
              </a:rPr>
              <a:t>:</a:t>
            </a:r>
            <a:endParaRPr lang="fr-FR" b="1" dirty="0">
              <a:solidFill>
                <a:srgbClr val="CCFF33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fr-FR" b="1" dirty="0">
                <a:solidFill>
                  <a:srgbClr val="CCFF33"/>
                </a:solidFill>
              </a:rPr>
              <a:t>      </a:t>
            </a:r>
            <a:r>
              <a:rPr lang="ar-SY" b="1" dirty="0">
                <a:solidFill>
                  <a:srgbClr val="FF0000"/>
                </a:solidFill>
              </a:rPr>
              <a:t>الجرعة 300ملغ فموي في اليوم قبل النوم (جرعة الصيانة 150ملغ/ يوم)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FF0000"/>
                </a:solidFill>
              </a:rPr>
              <a:t>      وريدياً (100 ملغ 3 مرات باليوم)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8437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692701" y="4114801"/>
            <a:ext cx="4065537" cy="52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- مشابه للـ </a:t>
            </a:r>
            <a:r>
              <a:rPr lang="en-US" b="1" dirty="0">
                <a:latin typeface="+mj-lt"/>
              </a:rPr>
              <a:t>Ranitidine</a:t>
            </a:r>
            <a:r>
              <a:rPr lang="ar-SY" b="1" dirty="0">
                <a:latin typeface="+mj-lt"/>
              </a:rPr>
              <a:t> من حيث التأثيرات والفعالية</a:t>
            </a:r>
          </a:p>
        </p:txBody>
      </p:sp>
    </p:spTree>
    <p:extLst>
      <p:ext uri="{BB962C8B-B14F-4D97-AF65-F5344CB8AC3E}">
        <p14:creationId xmlns:p14="http://schemas.microsoft.com/office/powerpoint/2010/main" val="44551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6682488" y="2133601"/>
            <a:ext cx="26853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</a:t>
            </a:r>
            <a:r>
              <a:rPr lang="ar-SA" sz="2000" b="1">
                <a:latin typeface="Arial" panose="020B0604020202020204" pitchFamily="34" charset="0"/>
              </a:rPr>
              <a:t>مضادات الهيستامين </a:t>
            </a:r>
            <a:r>
              <a:rPr lang="fr-FR" sz="2000" b="1">
                <a:latin typeface="Arial" panose="020B0604020202020204" pitchFamily="34" charset="0"/>
              </a:rPr>
              <a:t>H2 </a:t>
            </a:r>
            <a:r>
              <a:rPr lang="ar-SY" sz="2000" b="1">
                <a:latin typeface="Arial" panose="020B0604020202020204" pitchFamily="34" charset="0"/>
              </a:rPr>
              <a:t>: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428230" y="2667001"/>
            <a:ext cx="5791970" cy="100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 typeface="Wingdings" pitchFamily="2" charset="2"/>
              <a:buChar char="v"/>
              <a:defRPr/>
            </a:pPr>
            <a:r>
              <a:rPr lang="fr-FR" b="1" dirty="0">
                <a:solidFill>
                  <a:srgbClr val="CCFF33"/>
                </a:solidFill>
              </a:rPr>
              <a:t>Famotidine </a:t>
            </a:r>
            <a:r>
              <a:rPr lang="ar-SY" b="1" dirty="0">
                <a:solidFill>
                  <a:srgbClr val="CCFF33"/>
                </a:solidFill>
              </a:rPr>
              <a:t>:</a:t>
            </a:r>
            <a:endParaRPr lang="fr-FR" b="1" dirty="0">
              <a:solidFill>
                <a:srgbClr val="CCFF33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fr-FR" b="1" dirty="0">
                <a:solidFill>
                  <a:srgbClr val="CCFF33"/>
                </a:solidFill>
              </a:rPr>
              <a:t>      </a:t>
            </a:r>
            <a:r>
              <a:rPr lang="ar-SY" b="1" dirty="0">
                <a:solidFill>
                  <a:srgbClr val="FF0000"/>
                </a:solidFill>
              </a:rPr>
              <a:t>الجرعة 40ملغ فموي في اليوم قبل النوم (جرعة الصيانة 20ملغ/ يوم)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135406" y="3810001"/>
            <a:ext cx="2622833" cy="52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- أشد فعالية من الـ </a:t>
            </a:r>
            <a:r>
              <a:rPr lang="en-US" b="1" dirty="0">
                <a:latin typeface="+mj-lt"/>
              </a:rPr>
              <a:t>Ranitidine</a:t>
            </a:r>
            <a:r>
              <a:rPr lang="ar-SY" b="1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6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2286000" y="2166939"/>
            <a:ext cx="706755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3- مقلدات البروستاغلاندينات: </a:t>
            </a:r>
            <a:r>
              <a:rPr lang="fr-FR" sz="1800" b="1">
                <a:solidFill>
                  <a:srgbClr val="CCFF33"/>
                </a:solidFill>
              </a:rPr>
              <a:t>Misoprostol</a:t>
            </a:r>
            <a:r>
              <a:rPr lang="ar-SY" sz="1800" b="1">
                <a:solidFill>
                  <a:srgbClr val="CCFF33"/>
                </a:solidFill>
              </a:rPr>
              <a:t>  (مقلد </a:t>
            </a:r>
            <a:r>
              <a:rPr lang="en-US" sz="1800" b="1">
                <a:solidFill>
                  <a:srgbClr val="CCFF33"/>
                </a:solidFill>
              </a:rPr>
              <a:t>PGE1</a:t>
            </a:r>
            <a:r>
              <a:rPr lang="ar-SY" sz="1800" b="1">
                <a:solidFill>
                  <a:srgbClr val="CCFF33"/>
                </a:solidFill>
              </a:rPr>
              <a:t>)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rgbClr val="FF0000"/>
                </a:solidFill>
              </a:rPr>
              <a:t>      الجرعة 100 – 200 مكغ  فموي 4 مرات / يوم </a:t>
            </a:r>
            <a:endParaRPr lang="ar-SY" sz="2000" b="1">
              <a:latin typeface="Arial" panose="020B0604020202020204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136776" y="3429001"/>
            <a:ext cx="6854825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أقل فعالية من الـ </a:t>
            </a:r>
            <a:r>
              <a:rPr lang="en-US" b="1" dirty="0">
                <a:latin typeface="Arial" pitchFamily="34" charset="0"/>
              </a:rPr>
              <a:t>PPI</a:t>
            </a:r>
            <a:r>
              <a:rPr lang="ar-SY" b="1" dirty="0">
                <a:latin typeface="Arial" pitchFamily="34" charset="0"/>
              </a:rPr>
              <a:t> ومضادات الهيستامين </a:t>
            </a:r>
            <a:r>
              <a:rPr lang="en-US" b="1" dirty="0">
                <a:latin typeface="Arial" pitchFamily="34" charset="0"/>
              </a:rPr>
              <a:t>H2</a:t>
            </a:r>
            <a:r>
              <a:rPr lang="ar-SY" b="1" dirty="0">
                <a:latin typeface="Arial" pitchFamily="34" charset="0"/>
              </a:rPr>
              <a:t> في علاج القرحة الهضمية الفعالة</a:t>
            </a:r>
            <a:r>
              <a:rPr lang="ar-SY" b="1" dirty="0">
                <a:latin typeface="+mj-lt"/>
              </a:rPr>
              <a:t> </a:t>
            </a:r>
          </a:p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يستعمل  في المعالجة الوقائية والشافية للقرحات المحدثة بالـ </a:t>
            </a:r>
            <a:r>
              <a:rPr lang="en-US" b="1" dirty="0">
                <a:latin typeface="+mj-lt"/>
              </a:rPr>
              <a:t>NSAID</a:t>
            </a:r>
            <a:r>
              <a:rPr lang="en-US" sz="1600" b="1" dirty="0">
                <a:latin typeface="+mj-lt"/>
              </a:rPr>
              <a:t>S</a:t>
            </a:r>
            <a:r>
              <a:rPr lang="ar-SY" sz="1600" b="1" dirty="0">
                <a:latin typeface="+mj-lt"/>
              </a:rPr>
              <a:t> </a:t>
            </a:r>
            <a:r>
              <a:rPr lang="ar-SY" b="1" dirty="0">
                <a:latin typeface="+mj-lt"/>
                <a:cs typeface="+mj-cs"/>
              </a:rPr>
              <a:t>عند المرضى 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+mj-lt"/>
                <a:cs typeface="+mj-cs"/>
              </a:rPr>
              <a:t>     ذوو الخطورة العالية</a:t>
            </a:r>
            <a:endParaRPr lang="fr-FR" b="1" dirty="0">
              <a:latin typeface="+mj-lt"/>
              <a:cs typeface="+mj-cs"/>
            </a:endParaRP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3. يستعمل لتحريض الاجهاض (مقبض للرحم)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4. يمنع استعماله أثناء الحمل والارضاع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5. من أهم آثاره الجانبية الاسهال والغثيان</a:t>
            </a:r>
          </a:p>
        </p:txBody>
      </p:sp>
    </p:spTree>
    <p:extLst>
      <p:ext uri="{BB962C8B-B14F-4D97-AF65-F5344CB8AC3E}">
        <p14:creationId xmlns:p14="http://schemas.microsoft.com/office/powerpoint/2010/main" val="60153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5086666" y="2133601"/>
            <a:ext cx="4281172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4- الأدوية المضادة للموسكارين: </a:t>
            </a:r>
            <a:r>
              <a:rPr lang="fr-FR" sz="1800" b="1">
                <a:solidFill>
                  <a:srgbClr val="CCFF33"/>
                </a:solidFill>
              </a:rPr>
              <a:t>Dicyclomine</a:t>
            </a:r>
            <a:r>
              <a:rPr lang="ar-SY" sz="1800" b="1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rgbClr val="FF0000"/>
                </a:solidFill>
              </a:rPr>
              <a:t>    الجرعة 20 – 40 ملغ  فموي 4 مرات / يوم </a:t>
            </a:r>
            <a:endParaRPr lang="ar-SY" sz="20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7196138" y="1001714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6675438" y="1598614"/>
            <a:ext cx="302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مثبطات الافراز الحمضي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62200" y="3552826"/>
            <a:ext cx="6707188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أقل فعالية بكثير من الـ </a:t>
            </a:r>
            <a:r>
              <a:rPr lang="en-US" b="1" dirty="0">
                <a:latin typeface="Arial" pitchFamily="34" charset="0"/>
              </a:rPr>
              <a:t>PPI</a:t>
            </a:r>
            <a:r>
              <a:rPr lang="ar-SY" b="1" dirty="0">
                <a:latin typeface="Arial" pitchFamily="34" charset="0"/>
              </a:rPr>
              <a:t> ومضادات الهيستامين </a:t>
            </a:r>
            <a:r>
              <a:rPr lang="en-US" b="1" dirty="0">
                <a:latin typeface="Arial" pitchFamily="34" charset="0"/>
              </a:rPr>
              <a:t>H2</a:t>
            </a:r>
            <a:r>
              <a:rPr lang="ar-SY" b="1" dirty="0">
                <a:latin typeface="+mj-lt"/>
              </a:rPr>
              <a:t> </a:t>
            </a:r>
          </a:p>
          <a:p>
            <a:pPr marL="0" indent="0" algn="r" rtl="1" eaLnBrk="1" hangingPunct="1">
              <a:lnSpc>
                <a:spcPct val="180000"/>
              </a:lnSpc>
              <a:buFontTx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 يستعمل  كدواء مساعد في علاج الداء القرحي ومتلازمة زولينجر اليسون في الحالات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    المعندة على المعالجة النموذجية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latin typeface="Arial" pitchFamily="34" charset="0"/>
              </a:rPr>
              <a:t>3. استعمال محدود بسبب التأثيرات الجانبية (اضطراب نظم القلب، احتباس بولي ...)</a:t>
            </a:r>
          </a:p>
        </p:txBody>
      </p:sp>
    </p:spTree>
    <p:extLst>
      <p:ext uri="{BB962C8B-B14F-4D97-AF65-F5344CB8AC3E}">
        <p14:creationId xmlns:p14="http://schemas.microsoft.com/office/powerpoint/2010/main" val="404324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تدبير اضطرابات</a:t>
            </a:r>
            <a:r>
              <a:rPr lang="ar-SA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الجهاز الهضمي</a:t>
            </a:r>
            <a:r>
              <a:rPr lang="fr-F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0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6080126" y="2743200"/>
            <a:ext cx="3286125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rgbClr val="CCFF33"/>
                </a:solidFill>
              </a:rPr>
              <a:t>هيدروكسيد الألمنيوم</a:t>
            </a:r>
            <a:r>
              <a:rPr lang="fr-FR" sz="1800" b="1">
                <a:solidFill>
                  <a:srgbClr val="CCFF33"/>
                </a:solidFill>
              </a:rPr>
              <a:t> Al(OH) 3 </a:t>
            </a:r>
            <a:endParaRPr lang="fr-FR" sz="1800" b="1">
              <a:solidFill>
                <a:srgbClr val="CCFF33"/>
              </a:solidFill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rgbClr val="CCFF33"/>
                </a:solidFill>
              </a:rPr>
              <a:t>هيدروكسيد المغنيزيوم</a:t>
            </a:r>
            <a:r>
              <a:rPr lang="fr-FR" sz="1800" b="1">
                <a:solidFill>
                  <a:srgbClr val="CCFF33"/>
                </a:solidFill>
              </a:rPr>
              <a:t>Mg(OH)2 </a:t>
            </a:r>
            <a:r>
              <a:rPr lang="ar-SY" sz="1800" b="1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>
                <a:solidFill>
                  <a:srgbClr val="CCFF33"/>
                </a:solidFill>
              </a:rPr>
              <a:t>بيكربونات الصوديوم </a:t>
            </a:r>
            <a:r>
              <a:rPr lang="en-US" sz="1800" b="1">
                <a:solidFill>
                  <a:srgbClr val="CCFF33"/>
                </a:solidFill>
              </a:rPr>
              <a:t>NaHCo3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>
                <a:solidFill>
                  <a:srgbClr val="CCFF33"/>
                </a:solidFill>
              </a:rPr>
              <a:t>كربونات الكالسيوم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r>
              <a:rPr lang="en-US" sz="1800" b="1">
                <a:solidFill>
                  <a:srgbClr val="CCFF33"/>
                </a:solidFill>
              </a:rPr>
              <a:t>CaCo3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fr-FR" sz="1800" b="1">
              <a:solidFill>
                <a:srgbClr val="CCFF33"/>
              </a:solidFill>
            </a:endParaRP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8077201" y="4572001"/>
            <a:ext cx="1387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4441413" y="5105400"/>
            <a:ext cx="493436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2000" b="1">
                <a:latin typeface="Arial" panose="020B0604020202020204" pitchFamily="34" charset="0"/>
              </a:rPr>
              <a:t>علاج عرضي للألم المرتبط ب</a:t>
            </a:r>
            <a:r>
              <a:rPr lang="ar-SA" sz="2000" b="1">
                <a:latin typeface="Arial" panose="020B0604020202020204" pitchFamily="34" charset="0"/>
              </a:rPr>
              <a:t>القرحات المعدية العفجية</a:t>
            </a:r>
            <a:r>
              <a:rPr lang="fr-FR" sz="2000" b="1">
                <a:latin typeface="Arial" panose="020B0604020202020204" pitchFamily="34" charset="0"/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فرط الحموضة المعدية</a:t>
            </a:r>
            <a:r>
              <a:rPr lang="fr-FR" sz="2000" b="1">
                <a:latin typeface="Arial" panose="020B0604020202020204" pitchFamily="34" charset="0"/>
              </a:rPr>
              <a:t> </a:t>
            </a:r>
            <a:endParaRPr lang="ar-SY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التهاب غشاء المعدة</a:t>
            </a:r>
            <a:r>
              <a:rPr lang="fr-FR" sz="20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2534" name="Rectangle 3"/>
          <p:cNvSpPr>
            <a:spLocks noChangeArrowheads="1"/>
          </p:cNvSpPr>
          <p:nvPr/>
        </p:nvSpPr>
        <p:spPr bwMode="auto">
          <a:xfrm>
            <a:off x="5751514" y="1598614"/>
            <a:ext cx="39258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الأدوية التي تعدل الحمض المعدي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6627986" y="2133601"/>
            <a:ext cx="27398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1- </a:t>
            </a:r>
            <a:r>
              <a:rPr lang="ar-SA" sz="2000" b="1">
                <a:latin typeface="Arial" panose="020B0604020202020204" pitchFamily="34" charset="0"/>
              </a:rPr>
              <a:t>مضادات ال</a:t>
            </a:r>
            <a:r>
              <a:rPr lang="ar-SY" sz="2000" b="1">
                <a:latin typeface="Arial" panose="020B0604020202020204" pitchFamily="34" charset="0"/>
              </a:rPr>
              <a:t>حموضة المعدية: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5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7"/>
          <p:cNvSpPr txBox="1">
            <a:spLocks noChangeArrowheads="1"/>
          </p:cNvSpPr>
          <p:nvPr/>
        </p:nvSpPr>
        <p:spPr bwMode="auto">
          <a:xfrm>
            <a:off x="6999999" y="2590801"/>
            <a:ext cx="2191626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rgbClr val="FFFF00"/>
                </a:solidFill>
              </a:rPr>
              <a:t>أملاح الـ </a:t>
            </a:r>
            <a:r>
              <a:rPr lang="fr-FR" sz="1800" b="1">
                <a:solidFill>
                  <a:srgbClr val="FFFF00"/>
                </a:solidFill>
              </a:rPr>
              <a:t>Bismuth</a:t>
            </a:r>
            <a:r>
              <a:rPr lang="ar-SA" sz="1800" b="1">
                <a:solidFill>
                  <a:srgbClr val="FFFF00"/>
                </a:solidFill>
              </a:rPr>
              <a:t>:</a:t>
            </a:r>
            <a:r>
              <a:rPr lang="fr-FR" sz="1800" b="1">
                <a:solidFill>
                  <a:srgbClr val="FFFF00"/>
                </a:solidFill>
              </a:rPr>
              <a:t> </a:t>
            </a:r>
            <a:endParaRPr lang="fr-FR" sz="1800" b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2124076" y="3233738"/>
            <a:ext cx="6778625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1. </a:t>
            </a:r>
            <a:r>
              <a:rPr lang="ar-SA" sz="1800" b="1"/>
              <a:t>قاتلة لجراثيم الملتويات البوابية</a:t>
            </a:r>
            <a:r>
              <a:rPr lang="ar-SA" sz="1800"/>
              <a:t> </a:t>
            </a:r>
            <a:endParaRPr lang="fr-FR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2. تحرض افراز المخاط، وتشكل طبقة تغلف وتحمي</a:t>
            </a:r>
            <a:r>
              <a:rPr lang="ar-SA" sz="1800" b="1"/>
              <a:t> المخاطية المعدية المتقرحة والسليمة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3. تثبط فعالية الببسين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5751514" y="1598614"/>
            <a:ext cx="39258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الأدوية التي تعدل الحمض المعدي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6863626" y="2057401"/>
            <a:ext cx="25042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واقيات الغشاء المخاطي: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10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127795" y="2595564"/>
            <a:ext cx="6089231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buFont typeface="Wingdings" pitchFamily="2" charset="2"/>
              <a:buChar char="v"/>
              <a:defRPr/>
            </a:pPr>
            <a:r>
              <a:rPr lang="fr-FR" b="1" dirty="0">
                <a:solidFill>
                  <a:srgbClr val="FFFF00"/>
                </a:solidFill>
                <a:latin typeface="+mn-lt"/>
              </a:rPr>
              <a:t>Sucralfate</a:t>
            </a:r>
            <a:r>
              <a:rPr lang="ar-SA" b="1" dirty="0">
                <a:solidFill>
                  <a:srgbClr val="FFFF00"/>
                </a:solidFill>
                <a:latin typeface="+mn-lt"/>
              </a:rPr>
              <a:t>:</a:t>
            </a:r>
            <a:r>
              <a:rPr lang="fr-FR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ar-SA" b="1" dirty="0"/>
              <a:t>معقد مكون من هيدروكسيد الألمنيوم مع </a:t>
            </a:r>
            <a:r>
              <a:rPr lang="ar-SY" b="1" dirty="0"/>
              <a:t>سلفات </a:t>
            </a:r>
            <a:r>
              <a:rPr lang="ar-SA" b="1" dirty="0"/>
              <a:t>السكروز</a:t>
            </a:r>
            <a:r>
              <a:rPr lang="ar-SA" dirty="0"/>
              <a:t>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 </a:t>
            </a:r>
            <a:endParaRPr lang="fr-FR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2709863" y="3200400"/>
            <a:ext cx="6151562" cy="358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يشكل طبقة تغلف وتحمي</a:t>
            </a:r>
            <a:r>
              <a:rPr lang="ar-SA" sz="1800" b="1"/>
              <a:t> المخاطية المعدية المتقرحة والسليمة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2. يحرض اصطناع البروستاغلاندينات والمخاط والبيكربونات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3. يستعمل في علاج </a:t>
            </a:r>
            <a:r>
              <a:rPr lang="ar-SA" sz="1800" b="1">
                <a:latin typeface="Arial" panose="020B0604020202020204" pitchFamily="34" charset="0"/>
              </a:rPr>
              <a:t>القرحات العفجية</a:t>
            </a:r>
            <a:r>
              <a:rPr lang="fr-FR" sz="1800" b="1">
                <a:latin typeface="Arial" panose="020B0604020202020204" pitchFamily="34" charset="0"/>
              </a:rPr>
              <a:t> </a:t>
            </a:r>
            <a:r>
              <a:rPr lang="ar-SY" sz="1800" b="1">
                <a:latin typeface="Arial" panose="020B0604020202020204" pitchFamily="34" charset="0"/>
              </a:rPr>
              <a:t>والوقاية من النكس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4. يستعمل في المعالجة الهجومية بجرعة 1غ 4 مرات/ يوم أو 2 غ مرتان يومياً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5. جرعة الصيانة 1 غ مرتان يومياً أو 2 غ مرة واحدة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6. يتطلب وسطاً حامضياً لذلك لا يعطى مع مثبطات الافراز الحمضي المعدي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7. لا يقي من القرحات المحرضة بالـ</a:t>
            </a:r>
            <a:r>
              <a:rPr lang="en-US" sz="1800" b="1">
                <a:solidFill>
                  <a:srgbClr val="FFFFFF"/>
                </a:solidFill>
              </a:rPr>
              <a:t> NSAID</a:t>
            </a:r>
            <a:r>
              <a:rPr lang="en-US" sz="1600" b="1">
                <a:solidFill>
                  <a:srgbClr val="FFFFFF"/>
                </a:solidFill>
              </a:rPr>
              <a:t>S </a:t>
            </a:r>
            <a:r>
              <a:rPr lang="ar-SY" sz="1600" b="1">
                <a:solidFill>
                  <a:srgbClr val="FFFFFF"/>
                </a:solidFill>
              </a:rPr>
              <a:t> ولا يشفي القرحات المعدية</a:t>
            </a:r>
            <a:endParaRPr lang="fr-FR" sz="1800" b="1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751514" y="1598614"/>
            <a:ext cx="39258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الأدوية التي تعدل الحمض المعدي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6863626" y="2057401"/>
            <a:ext cx="25042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واقيات الغشاء المخاطي: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86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662239" y="2667000"/>
            <a:ext cx="6554787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1- مثبطات مضخة البروتون</a:t>
            </a:r>
            <a:r>
              <a:rPr lang="ar-SA" b="1" dirty="0">
                <a:solidFill>
                  <a:srgbClr val="FFFF00"/>
                </a:solidFill>
                <a:latin typeface="+mn-lt"/>
              </a:rPr>
              <a:t>:</a:t>
            </a:r>
            <a:r>
              <a:rPr lang="fr-FR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(2-4 أسابيع)</a:t>
            </a:r>
            <a:endParaRPr lang="ar-SY" b="1" dirty="0"/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Omeprazole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20 mg x 2/day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 أو (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Lansoprazole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30 mg x 2/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) 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2-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Clarithromycin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500 mg x 2/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(10 – 14 يوم)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3-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Amoxicillin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1 g x 2/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      (10 – 14 يوم)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  يمكن استبدال الـ </a:t>
            </a:r>
            <a:r>
              <a:rPr lang="en-US" b="1" dirty="0">
                <a:solidFill>
                  <a:srgbClr val="FFFF00"/>
                </a:solidFill>
              </a:rPr>
              <a:t>Amoxicillin</a:t>
            </a:r>
            <a:r>
              <a:rPr lang="ar-SY" b="1" dirty="0">
                <a:solidFill>
                  <a:srgbClr val="FFFF00"/>
                </a:solidFill>
              </a:rPr>
              <a:t> بالـ </a:t>
            </a:r>
            <a:r>
              <a:rPr lang="en-US" b="1" dirty="0">
                <a:solidFill>
                  <a:srgbClr val="FFFF00"/>
                </a:solidFill>
              </a:rPr>
              <a:t>Metronidazole</a:t>
            </a:r>
            <a:r>
              <a:rPr lang="ar-SY" b="1" dirty="0">
                <a:solidFill>
                  <a:srgbClr val="FFFF00"/>
                </a:solidFill>
              </a:rPr>
              <a:t>: </a:t>
            </a:r>
            <a:r>
              <a:rPr lang="en-US" b="1" dirty="0">
                <a:solidFill>
                  <a:srgbClr val="FFFF00"/>
                </a:solidFill>
              </a:rPr>
              <a:t>500 mg x 2/ day</a:t>
            </a:r>
            <a:r>
              <a:rPr lang="ar-SY" b="1" dirty="0">
                <a:solidFill>
                  <a:srgbClr val="FFFF00"/>
                </a:solidFill>
              </a:rPr>
              <a:t> </a:t>
            </a:r>
            <a:endParaRPr lang="fr-FR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4648201" y="1598614"/>
            <a:ext cx="50022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البروتوكولات المتبعة في علاج الداء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7689174" y="2057401"/>
            <a:ext cx="16786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1- العلاج الثلاثي: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6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662239" y="2743200"/>
            <a:ext cx="6554787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1- مثبطات مضخة البروتون</a:t>
            </a:r>
            <a:r>
              <a:rPr lang="ar-SA" b="1" dirty="0">
                <a:solidFill>
                  <a:srgbClr val="FFFF00"/>
                </a:solidFill>
                <a:latin typeface="+mn-lt"/>
              </a:rPr>
              <a:t>:</a:t>
            </a:r>
            <a:r>
              <a:rPr lang="fr-FR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(2-4 أسابيع)</a:t>
            </a:r>
            <a:endParaRPr lang="ar-SY" b="1" dirty="0"/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Omeprazole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20 mg x 2/day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 أو (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Lansoprazole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30 mg x 2/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) 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2- </a:t>
            </a:r>
            <a:r>
              <a:rPr lang="en-US" b="1" dirty="0">
                <a:solidFill>
                  <a:srgbClr val="FFFF00"/>
                </a:solidFill>
              </a:rPr>
              <a:t>Metronidazole</a:t>
            </a:r>
            <a:r>
              <a:rPr lang="ar-SY" b="1" dirty="0">
                <a:solidFill>
                  <a:srgbClr val="FFFF00"/>
                </a:solidFill>
              </a:rPr>
              <a:t>: </a:t>
            </a:r>
            <a:r>
              <a:rPr lang="en-US" b="1" dirty="0">
                <a:solidFill>
                  <a:srgbClr val="FFFF00"/>
                </a:solidFill>
              </a:rPr>
              <a:t>500 mg x 4/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(10 – 14 يوم)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3-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Tetracycline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500 mg x 4/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      (10 – 14 يوم)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4- 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Bismuth Subsalicylate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525 mg x 4 / day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(10 – 14 يوم)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4648201" y="1598614"/>
            <a:ext cx="50022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البروتوكولات المتبعة في علاج الداء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7586582" y="2057401"/>
            <a:ext cx="17812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2- العلاج الرباعي:</a:t>
            </a:r>
            <a:endParaRPr lang="fr-FR" sz="18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72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184401" y="2743200"/>
            <a:ext cx="7032625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1- ايقاف استعمال الـ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NSAIDS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ان أمكن واستبدالها بالباراسيتامول أو مثبطات الـ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COX2</a:t>
            </a:r>
            <a:endParaRPr lang="ar-SY" b="1" dirty="0">
              <a:solidFill>
                <a:srgbClr val="FFFF00"/>
              </a:solidFill>
              <a:latin typeface="+mn-lt"/>
            </a:endParaRP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2- استبعاد الاصابة بالملتويات البوابية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3- المعالجة بجرعات مناسبة من مثبطات مضخة البروتون</a:t>
            </a:r>
            <a:r>
              <a:rPr lang="ar-SA" b="1" dirty="0">
                <a:solidFill>
                  <a:srgbClr val="FFFF00"/>
                </a:solidFill>
                <a:latin typeface="+mn-lt"/>
              </a:rPr>
              <a:t>:</a:t>
            </a:r>
            <a:r>
              <a:rPr lang="fr-FR" b="1" dirty="0">
                <a:solidFill>
                  <a:srgbClr val="FFFF00"/>
                </a:solidFill>
                <a:latin typeface="+mn-lt"/>
              </a:rPr>
              <a:t>  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 (6- 8 أسابيع)</a:t>
            </a:r>
            <a:endParaRPr lang="ar-SY" b="1" dirty="0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4648201" y="1598614"/>
            <a:ext cx="50022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البروتوكولات المتبعة في علاج الداء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3849982" y="2057401"/>
            <a:ext cx="55178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Arial" panose="020B0604020202020204" pitchFamily="34" charset="0"/>
              </a:rPr>
              <a:t>- تدبير القرحات الناتجة عن مضادات الالتهاب غير الستيروئيدية:</a:t>
            </a:r>
            <a:endParaRPr lang="fr-FR" sz="18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81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868864" y="4279900"/>
            <a:ext cx="4427537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  <a:latin typeface="+mn-lt"/>
              </a:rPr>
              <a:t>1- </a:t>
            </a:r>
            <a:r>
              <a:rPr lang="en-US" b="1" dirty="0">
                <a:solidFill>
                  <a:srgbClr val="FFFF00"/>
                </a:solidFill>
                <a:latin typeface="+mn-lt"/>
              </a:rPr>
              <a:t>Misoprostol</a:t>
            </a:r>
            <a:r>
              <a:rPr lang="ar-SY" b="1" dirty="0">
                <a:solidFill>
                  <a:srgbClr val="FFFF00"/>
                </a:solidFill>
                <a:latin typeface="+mn-lt"/>
              </a:rPr>
              <a:t>: 100 – 200 مكغ </a:t>
            </a:r>
            <a:r>
              <a:rPr lang="en-US" b="1" dirty="0">
                <a:solidFill>
                  <a:srgbClr val="FFFF00"/>
                </a:solidFill>
              </a:rPr>
              <a:t>x</a:t>
            </a:r>
            <a:r>
              <a:rPr lang="ar-SY" b="1" dirty="0">
                <a:solidFill>
                  <a:srgbClr val="FFFF00"/>
                </a:solidFill>
              </a:rPr>
              <a:t> 4 مرات باليوم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</a:rPr>
              <a:t>2- </a:t>
            </a:r>
            <a:r>
              <a:rPr lang="en-US" b="1" dirty="0">
                <a:solidFill>
                  <a:srgbClr val="FFFF00"/>
                </a:solidFill>
              </a:rPr>
              <a:t>Omeprazole</a:t>
            </a:r>
            <a:r>
              <a:rPr lang="ar-SY" b="1" dirty="0">
                <a:solidFill>
                  <a:srgbClr val="FFFF00"/>
                </a:solidFill>
              </a:rPr>
              <a:t>: 20 – 40 ملغ يومياً</a:t>
            </a:r>
          </a:p>
          <a:p>
            <a:pPr marL="0" indent="0" algn="r" rtl="1" eaLnBrk="1" hangingPunct="1">
              <a:lnSpc>
                <a:spcPct val="180000"/>
              </a:lnSpc>
              <a:defRPr/>
            </a:pPr>
            <a:r>
              <a:rPr lang="ar-SY" b="1" dirty="0">
                <a:solidFill>
                  <a:srgbClr val="FFFF00"/>
                </a:solidFill>
              </a:rPr>
              <a:t>3- </a:t>
            </a:r>
            <a:r>
              <a:rPr lang="en-US" b="1" dirty="0">
                <a:solidFill>
                  <a:srgbClr val="FFFF00"/>
                </a:solidFill>
              </a:rPr>
              <a:t>Lansoprazole</a:t>
            </a:r>
            <a:r>
              <a:rPr lang="ar-SY" b="1" dirty="0">
                <a:solidFill>
                  <a:srgbClr val="FFFF00"/>
                </a:solidFill>
              </a:rPr>
              <a:t>: 15 – 30 ملغ يومياً</a:t>
            </a:r>
            <a:endParaRPr lang="ar-SY" b="1" dirty="0"/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6062664" y="1598614"/>
            <a:ext cx="36147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</a:rPr>
              <a:t>المعالجة الوقائية للداء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527176" y="2057400"/>
            <a:ext cx="7840663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Arial" panose="020B0604020202020204" pitchFamily="34" charset="0"/>
              </a:rPr>
              <a:t>1- المرضى الذين لديهم قرحات محدثة بالـ </a:t>
            </a:r>
            <a:r>
              <a:rPr lang="en-US" sz="1800" b="1">
                <a:latin typeface="Arial" panose="020B0604020202020204" pitchFamily="34" charset="0"/>
              </a:rPr>
              <a:t> </a:t>
            </a:r>
            <a:r>
              <a:rPr lang="en-US" sz="1800" b="1"/>
              <a:t>NSAIDS</a:t>
            </a:r>
            <a:r>
              <a:rPr lang="ar-SY" sz="1800" b="1"/>
              <a:t> ويحتاجون الى معالجة يومية طويلة الأمد بها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Arial" panose="020B0604020202020204" pitchFamily="34" charset="0"/>
              </a:rPr>
              <a:t>2- المرضى المسنين </a:t>
            </a:r>
            <a:r>
              <a:rPr lang="en-US" sz="1800" b="1">
                <a:latin typeface="Arial" panose="020B0604020202020204" pitchFamily="34" charset="0"/>
              </a:rPr>
              <a:t>&lt;</a:t>
            </a:r>
            <a:r>
              <a:rPr lang="ar-SY" sz="1800" b="1">
                <a:latin typeface="Arial" panose="020B0604020202020204" pitchFamily="34" charset="0"/>
              </a:rPr>
              <a:t> 60 سنة ويحتاجون معالجة بالـ </a:t>
            </a:r>
            <a:r>
              <a:rPr lang="en-US" sz="1800" b="1"/>
              <a:t>NSAIDS</a:t>
            </a:r>
            <a:r>
              <a:rPr lang="en-US" sz="1800" b="1">
                <a:solidFill>
                  <a:srgbClr val="FFFF00"/>
                </a:solidFill>
              </a:rPr>
              <a:t>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Arial" panose="020B0604020202020204" pitchFamily="34" charset="0"/>
              </a:rPr>
              <a:t>3- المرضى الذين لديهم سوابق قرحة هضمية أو اختلاطاتها ويتناولون الستيروئيدات أو مضادات التخثر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7081839" y="3886201"/>
            <a:ext cx="23066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من الخيارات المتاحة:</a:t>
            </a:r>
            <a:endParaRPr lang="fr-FR" sz="24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7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7153276" y="1447800"/>
            <a:ext cx="2524125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</a:rPr>
              <a:t>آليات حدوث الإقياء:</a:t>
            </a:r>
            <a:endParaRPr lang="fr-FR" sz="2400" b="1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Text Box 7"/>
          <p:cNvSpPr txBox="1">
            <a:spLocks noChangeArrowheads="1"/>
          </p:cNvSpPr>
          <p:nvPr/>
        </p:nvSpPr>
        <p:spPr bwMode="auto">
          <a:xfrm>
            <a:off x="5422900" y="2209800"/>
            <a:ext cx="40259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منطقة المستقبلات الكيميائية في خط الزناد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مركز الإقياء في البصلة</a:t>
            </a:r>
            <a:r>
              <a:rPr lang="ar-SY" sz="2000" b="1"/>
              <a:t> </a:t>
            </a:r>
            <a:endParaRPr lang="fr-FR" sz="2000" b="1"/>
          </a:p>
        </p:txBody>
      </p:sp>
    </p:spTree>
    <p:extLst>
      <p:ext uri="{BB962C8B-B14F-4D97-AF65-F5344CB8AC3E}">
        <p14:creationId xmlns:p14="http://schemas.microsoft.com/office/powerpoint/2010/main" val="331652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4820" name="Text Box 7"/>
          <p:cNvSpPr txBox="1">
            <a:spLocks noChangeArrowheads="1"/>
          </p:cNvSpPr>
          <p:nvPr/>
        </p:nvSpPr>
        <p:spPr bwMode="auto">
          <a:xfrm>
            <a:off x="4059402" y="2286001"/>
            <a:ext cx="5465599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مشتقات الـ </a:t>
            </a:r>
            <a:r>
              <a:rPr lang="en-US" sz="2000" b="1"/>
              <a:t>Phenothiazine</a:t>
            </a:r>
            <a:r>
              <a:rPr lang="ar-SY" sz="2000" b="1"/>
              <a:t>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800" b="1">
                <a:solidFill>
                  <a:srgbClr val="CCFF33"/>
                </a:solidFill>
              </a:rPr>
              <a:t>Chlorpromazine     </a:t>
            </a:r>
            <a:r>
              <a:rPr lang="ar-SA" sz="1800" b="1">
                <a:solidFill>
                  <a:srgbClr val="CCFF33"/>
                </a:solidFill>
              </a:rPr>
              <a:t>، </a:t>
            </a:r>
            <a:r>
              <a:rPr lang="fr-FR" sz="1800" b="1">
                <a:solidFill>
                  <a:srgbClr val="CCFF33"/>
                </a:solidFill>
              </a:rPr>
              <a:t>Prochlorperazine</a:t>
            </a:r>
            <a:r>
              <a:rPr lang="ar-SA" sz="1800" b="1">
                <a:solidFill>
                  <a:srgbClr val="CCFF33"/>
                </a:solidFill>
              </a:rPr>
              <a:t>،</a:t>
            </a:r>
            <a:r>
              <a:rPr lang="ar-SA" sz="1800" b="1"/>
              <a:t> </a:t>
            </a:r>
            <a:r>
              <a:rPr lang="fr-FR" sz="1800" b="1">
                <a:solidFill>
                  <a:srgbClr val="CCFF33"/>
                </a:solidFill>
              </a:rPr>
              <a:t>Metopimazine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</a:t>
            </a:r>
            <a:r>
              <a:rPr lang="ar-SA" sz="2000" b="1"/>
              <a:t>مشتقات الـ </a:t>
            </a:r>
            <a:r>
              <a:rPr lang="fr-FR" sz="2000" b="1"/>
              <a:t>Butyrophenon</a:t>
            </a:r>
            <a:r>
              <a:rPr lang="en-US" sz="2000" b="1"/>
              <a:t>e</a:t>
            </a:r>
            <a:r>
              <a:rPr lang="ar-SA" sz="2000" b="1"/>
              <a:t>:</a:t>
            </a:r>
            <a:endParaRPr lang="fr-FR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   </a:t>
            </a:r>
            <a:r>
              <a:rPr lang="ar-SA" sz="1800" b="1"/>
              <a:t> </a:t>
            </a:r>
            <a:r>
              <a:rPr lang="fr-FR" sz="1800" b="1">
                <a:solidFill>
                  <a:srgbClr val="CCFF33"/>
                </a:solidFill>
              </a:rPr>
              <a:t>Haloperidol</a:t>
            </a:r>
            <a:r>
              <a:rPr lang="ar-SY" sz="1800" b="1">
                <a:solidFill>
                  <a:srgbClr val="CCFF33"/>
                </a:solidFill>
              </a:rPr>
              <a:t>،</a:t>
            </a:r>
            <a:r>
              <a:rPr lang="ar-SA" sz="1800" b="1"/>
              <a:t> </a:t>
            </a:r>
            <a:r>
              <a:rPr lang="fr-FR" sz="1800" b="1">
                <a:solidFill>
                  <a:srgbClr val="CCFF33"/>
                </a:solidFill>
              </a:rPr>
              <a:t>Droperidol</a:t>
            </a:r>
            <a:r>
              <a:rPr lang="fr-FR" sz="1800">
                <a:solidFill>
                  <a:srgbClr val="CCFF33"/>
                </a:solidFill>
              </a:rPr>
              <a:t> 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8085138" y="4191000"/>
            <a:ext cx="1301750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400" b="1">
                <a:solidFill>
                  <a:srgbClr val="CCFF33"/>
                </a:solidFill>
              </a:rPr>
              <a:t>الاستعمال:</a:t>
            </a:r>
            <a:r>
              <a:rPr lang="fr-FR" sz="2400" b="1">
                <a:solidFill>
                  <a:srgbClr val="CCFF33"/>
                </a:solidFill>
              </a:rPr>
              <a:t> </a:t>
            </a:r>
            <a:endParaRPr lang="fr-FR" sz="24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303263" y="4953001"/>
            <a:ext cx="185820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علاج </a:t>
            </a:r>
            <a:r>
              <a:rPr lang="ar-SY" sz="1800" b="1"/>
              <a:t>الإقياءات المعندة</a:t>
            </a:r>
          </a:p>
        </p:txBody>
      </p:sp>
    </p:spTree>
    <p:extLst>
      <p:ext uri="{BB962C8B-B14F-4D97-AF65-F5344CB8AC3E}">
        <p14:creationId xmlns:p14="http://schemas.microsoft.com/office/powerpoint/2010/main" val="360473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7312026" y="2133600"/>
            <a:ext cx="2365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Metoclopramide</a:t>
            </a:r>
            <a:r>
              <a:rPr lang="fr-FR" sz="2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581922" y="2743201"/>
            <a:ext cx="3714478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>
                <a:latin typeface="Arial" panose="020B0604020202020204" pitchFamily="34" charset="0"/>
              </a:rPr>
              <a:t>مضاد إقياء ينتمي إلى </a:t>
            </a:r>
            <a:r>
              <a:rPr lang="ar-SY" sz="1800" b="1">
                <a:latin typeface="Arial" panose="020B0604020202020204" pitchFamily="34" charset="0"/>
              </a:rPr>
              <a:t>زمرة</a:t>
            </a:r>
            <a:r>
              <a:rPr lang="ar-SA" sz="1800" b="1">
                <a:latin typeface="Arial" panose="020B0604020202020204" pitchFamily="34" charset="0"/>
              </a:rPr>
              <a:t> الـ</a:t>
            </a:r>
            <a:r>
              <a:rPr lang="ar-SY" sz="1800" b="1">
                <a:latin typeface="Arial" panose="020B0604020202020204" pitchFamily="34" charset="0"/>
              </a:rPr>
              <a:t> </a:t>
            </a:r>
            <a:r>
              <a:rPr lang="ar-SA" sz="1800" b="1">
                <a:latin typeface="Arial" panose="020B0604020202020204" pitchFamily="34" charset="0"/>
              </a:rPr>
              <a:t> </a:t>
            </a:r>
            <a:r>
              <a:rPr lang="fr-FR" sz="1800" b="1">
                <a:latin typeface="Arial" panose="020B0604020202020204" pitchFamily="34" charset="0"/>
              </a:rPr>
              <a:t>Benzamid</a:t>
            </a:r>
            <a:r>
              <a:rPr lang="ar-SY" sz="1800" b="1">
                <a:latin typeface="Arial" panose="020B0604020202020204" pitchFamily="34" charset="0"/>
              </a:rPr>
              <a:t> </a:t>
            </a:r>
            <a:endParaRPr lang="fr-FR" sz="1800" b="1">
              <a:latin typeface="Arial" panose="020B0604020202020204" pitchFamily="34" charset="0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8229600" y="3397250"/>
            <a:ext cx="1157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آلية تأثيره: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6369051" y="4038601"/>
            <a:ext cx="2913063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حصار </a:t>
            </a:r>
            <a:r>
              <a:rPr lang="ar-SA" sz="1800" b="1"/>
              <a:t>مستقبلات الدوبامين </a:t>
            </a:r>
            <a:r>
              <a:rPr lang="ar-SY" sz="1800" b="1">
                <a:latin typeface="Arial" panose="020B0604020202020204" pitchFamily="34" charset="0"/>
              </a:rPr>
              <a:t> </a:t>
            </a:r>
            <a:r>
              <a:rPr lang="fr-FR" sz="1800" b="1"/>
              <a:t>D2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</a:t>
            </a:r>
            <a:r>
              <a:rPr lang="ar-SA" sz="1800" b="1"/>
              <a:t>تأثير</a:t>
            </a:r>
            <a:r>
              <a:rPr lang="ar-SY" sz="1800" b="1"/>
              <a:t> </a:t>
            </a:r>
            <a:r>
              <a:rPr lang="ar-SA" sz="1800" b="1"/>
              <a:t>محيطي</a:t>
            </a:r>
            <a:r>
              <a:rPr lang="ar-SY" sz="1800" b="1"/>
              <a:t> </a:t>
            </a:r>
            <a:r>
              <a:rPr lang="ar-SA" sz="1800" b="1"/>
              <a:t>مقلد للأستيل كولين</a:t>
            </a:r>
            <a:endParaRPr lang="fr-FR" sz="1800" b="1"/>
          </a:p>
        </p:txBody>
      </p:sp>
    </p:spTree>
    <p:extLst>
      <p:ext uri="{BB962C8B-B14F-4D97-AF65-F5344CB8AC3E}">
        <p14:creationId xmlns:p14="http://schemas.microsoft.com/office/powerpoint/2010/main" val="360424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6430964" y="928689"/>
            <a:ext cx="35131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تدبير الاضطرابات الهضمية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6229350" y="1765301"/>
            <a:ext cx="31369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2000" b="1">
                <a:latin typeface="Arial" panose="020B0604020202020204" pitchFamily="34" charset="0"/>
              </a:rPr>
              <a:t>تدبير الداء القرحي الهضمي</a:t>
            </a:r>
            <a:r>
              <a:rPr lang="fr-FR" sz="2000">
                <a:latin typeface="Arial" panose="020B0604020202020204" pitchFamily="34" charset="0"/>
              </a:rPr>
              <a:t> </a:t>
            </a:r>
            <a:endParaRPr lang="fr-FR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الأدوية</a:t>
            </a:r>
            <a:r>
              <a:rPr lang="ar-SY" sz="2000" b="1">
                <a:latin typeface="Arial" panose="020B0604020202020204" pitchFamily="34" charset="0"/>
              </a:rPr>
              <a:t> المضادة للغثيان والإقياء</a:t>
            </a:r>
            <a:endParaRPr lang="fr-FR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الأدوية ا</a:t>
            </a:r>
            <a:r>
              <a:rPr lang="ar-SY" sz="2000" b="1">
                <a:latin typeface="Arial" panose="020B0604020202020204" pitchFamily="34" charset="0"/>
              </a:rPr>
              <a:t>لمضادة ل</a:t>
            </a:r>
            <a:r>
              <a:rPr lang="ar-SA" sz="2000" b="1">
                <a:latin typeface="Arial" panose="020B0604020202020204" pitchFamily="34" charset="0"/>
              </a:rPr>
              <a:t>لإسهال </a:t>
            </a:r>
            <a:endParaRPr lang="ar-SY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2000" b="1">
                <a:latin typeface="Arial" panose="020B0604020202020204" pitchFamily="34" charset="0"/>
              </a:rPr>
              <a:t>الأدوية المضادة لل</a:t>
            </a:r>
            <a:r>
              <a:rPr lang="ar-SA" sz="2000" b="1">
                <a:latin typeface="Arial" panose="020B0604020202020204" pitchFamily="34" charset="0"/>
              </a:rPr>
              <a:t>إمساك</a:t>
            </a:r>
            <a:r>
              <a:rPr lang="fr-FR" sz="2000">
                <a:latin typeface="Arial" panose="020B0604020202020204" pitchFamily="34" charset="0"/>
              </a:rPr>
              <a:t> </a:t>
            </a:r>
            <a:endParaRPr lang="en-US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26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312026" y="2171700"/>
            <a:ext cx="2365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Metoclopramide</a:t>
            </a:r>
            <a:r>
              <a:rPr lang="fr-FR" sz="2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8343900" y="2819400"/>
            <a:ext cx="1042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التأثيرات: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6870" name="Text Box 7"/>
          <p:cNvSpPr txBox="1">
            <a:spLocks noChangeArrowheads="1"/>
          </p:cNvSpPr>
          <p:nvPr/>
        </p:nvSpPr>
        <p:spPr bwMode="auto">
          <a:xfrm>
            <a:off x="4154489" y="3505201"/>
            <a:ext cx="5127625" cy="157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يقوي المعصرة السفلية للمريء ويزيد الحركات الحوية للمريء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يزيد حركية المعدة والعفج ويسرع افراغ المعدة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يزيد الحركات الحوية المعوية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289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312026" y="2171700"/>
            <a:ext cx="2365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Metoclopramide</a:t>
            </a:r>
            <a:r>
              <a:rPr lang="fr-FR" sz="2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8281988" y="281940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الاستعمال: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6372226" y="3429001"/>
            <a:ext cx="2974975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علاج جميع حالات الإقياء والغثيان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</a:t>
            </a:r>
            <a:r>
              <a:rPr lang="ar-SA" sz="1800" b="1"/>
              <a:t>علاج القلس المعدي المريئي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</a:t>
            </a:r>
            <a:r>
              <a:rPr lang="ar-SA" sz="1800" b="1"/>
              <a:t>علاج عسر الهضم الوظيفي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الفواق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344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312026" y="2171700"/>
            <a:ext cx="2365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Metoclopramide</a:t>
            </a:r>
            <a:r>
              <a:rPr lang="fr-FR" sz="2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934326" y="2819400"/>
            <a:ext cx="14525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الآثار الجانبية: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7010400" y="3505201"/>
            <a:ext cx="23368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اضطرابات خارج هرمية</a:t>
            </a:r>
            <a:r>
              <a:rPr lang="ar-SA" sz="1800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فرط برولاكتين الدم</a:t>
            </a:r>
            <a:r>
              <a:rPr lang="fr-FR" sz="1800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نعاس</a:t>
            </a:r>
            <a:r>
              <a:rPr lang="fr-FR" sz="1800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إسهال</a:t>
            </a:r>
            <a:r>
              <a:rPr lang="fr-FR" sz="1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70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667001" y="14454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312026" y="1905000"/>
            <a:ext cx="2365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Metoclopramide</a:t>
            </a:r>
            <a:r>
              <a:rPr lang="fr-FR" sz="20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7488238" y="2438400"/>
            <a:ext cx="189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مضادات الاستطباب: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772026" y="2971801"/>
            <a:ext cx="4575175" cy="354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الحمل (الأشهر الثلاثة الأولى)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داء باركنسون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المشاركة مع مضادات الفعالية الكولينية كالأتروبين 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الصرع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fr-FR" sz="1800" b="1"/>
              <a:t> </a:t>
            </a:r>
            <a:r>
              <a:rPr lang="ar-SA" sz="1800" b="1"/>
              <a:t>النزف أو الإنسداد أو الانثقاب المعدي المعوي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الإعطاء مباشرة بعد عمل جراحي على الجهاز الهضمي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الورم النخامي المفرز للبرولاكتين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36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مضادات ال</a:t>
            </a:r>
            <a:r>
              <a:rPr lang="ar-SA" sz="2000" b="1">
                <a:solidFill>
                  <a:srgbClr val="CCFF33"/>
                </a:solidFill>
              </a:rPr>
              <a:t>مستقبلات الدوبامينية </a:t>
            </a:r>
            <a:r>
              <a:rPr lang="fr-FR" sz="2000" b="1">
                <a:solidFill>
                  <a:srgbClr val="CCFF33"/>
                </a:solidFill>
              </a:rPr>
              <a:t>D2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A" sz="1800">
              <a:solidFill>
                <a:srgbClr val="CCFF33"/>
              </a:solidFill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594600" y="2171700"/>
            <a:ext cx="208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Domperidon</a:t>
            </a:r>
            <a:r>
              <a:rPr lang="en-US" sz="2000" b="1">
                <a:solidFill>
                  <a:schemeClr val="hlink"/>
                </a:solidFill>
              </a:rPr>
              <a:t>e</a:t>
            </a:r>
            <a:r>
              <a:rPr lang="fr-FR" sz="20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616450" y="2743200"/>
            <a:ext cx="467995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مضاد اقياء يؤثر بحصاره الانتقائي لمستقبلات الدوبامين </a:t>
            </a:r>
            <a:r>
              <a:rPr lang="fr-FR" sz="1800" b="1"/>
              <a:t>D2</a:t>
            </a:r>
            <a:r>
              <a:rPr lang="fr-FR" sz="1800"/>
              <a:t> </a:t>
            </a:r>
          </a:p>
        </p:txBody>
      </p:sp>
      <p:sp>
        <p:nvSpPr>
          <p:cNvPr id="40966" name="Text Box 8"/>
          <p:cNvSpPr txBox="1">
            <a:spLocks noChangeArrowheads="1"/>
          </p:cNvSpPr>
          <p:nvPr/>
        </p:nvSpPr>
        <p:spPr bwMode="auto">
          <a:xfrm>
            <a:off x="8281988" y="324485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الاستعمال: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40967" name="Text Box 9"/>
          <p:cNvSpPr txBox="1">
            <a:spLocks noChangeArrowheads="1"/>
          </p:cNvSpPr>
          <p:nvPr/>
        </p:nvSpPr>
        <p:spPr bwMode="auto">
          <a:xfrm>
            <a:off x="5294314" y="3800476"/>
            <a:ext cx="4052887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جميع حالات الإقياء والغثيان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الإقياء والغثيان عند مرضى داء باركنسون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القلس المعدي المريئي</a:t>
            </a:r>
            <a:r>
              <a:rPr lang="fr-FR" sz="1800" b="1"/>
              <a:t>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عسر الهضم الوظيفي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859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2667001" y="1597839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2- </a:t>
            </a:r>
            <a:r>
              <a:rPr lang="ar-SA" sz="2000" b="1">
                <a:solidFill>
                  <a:srgbClr val="CCFF33"/>
                </a:solidFill>
              </a:rPr>
              <a:t>الحاصرات الانتقائية لمستقبلات السيروتونين </a:t>
            </a:r>
            <a:r>
              <a:rPr lang="fr-FR" sz="2000" b="1">
                <a:solidFill>
                  <a:srgbClr val="CCFF33"/>
                </a:solidFill>
              </a:rPr>
              <a:t>5HT3</a:t>
            </a:r>
            <a:r>
              <a:rPr lang="fr-FR" sz="2000">
                <a:solidFill>
                  <a:srgbClr val="CCFF33"/>
                </a:solidFill>
              </a:rPr>
              <a:t> </a:t>
            </a:r>
            <a:endParaRPr lang="ar-SA" sz="2000">
              <a:solidFill>
                <a:srgbClr val="CCFF33"/>
              </a:solidFill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063876" y="2247900"/>
            <a:ext cx="663892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1800" b="1"/>
              <a:t>Ondansetron</a:t>
            </a:r>
            <a:r>
              <a:rPr lang="ar-SA" sz="1800" b="1"/>
              <a:t>، </a:t>
            </a:r>
            <a:r>
              <a:rPr lang="fr-FR" sz="1800" b="1"/>
              <a:t>Granisetron</a:t>
            </a:r>
            <a:r>
              <a:rPr lang="ar-SA" sz="1800" b="1"/>
              <a:t>، </a:t>
            </a:r>
            <a:r>
              <a:rPr lang="fr-FR" sz="1800" b="1"/>
              <a:t>Tropisetron</a:t>
            </a:r>
            <a:r>
              <a:rPr lang="ar-SA" sz="1800" b="1"/>
              <a:t>، </a:t>
            </a:r>
            <a:r>
              <a:rPr lang="fr-FR" sz="1800" b="1"/>
              <a:t>Dolasetron</a:t>
            </a:r>
            <a:r>
              <a:rPr lang="ar-SA" sz="1800" b="1"/>
              <a:t>، </a:t>
            </a:r>
            <a:r>
              <a:rPr lang="fr-FR" sz="1800" b="1"/>
              <a:t>Palonosetron</a:t>
            </a:r>
            <a:endParaRPr lang="fr-FR" sz="1800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8281988" y="281940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الاستعمال: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936876" y="3429001"/>
            <a:ext cx="6373813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الإقياءات التالية للمعالجة </a:t>
            </a:r>
            <a:r>
              <a:rPr lang="ar-SY" sz="1800" b="1"/>
              <a:t>الشعاعية أو </a:t>
            </a:r>
            <a:r>
              <a:rPr lang="ar-SA" sz="1800" b="1"/>
              <a:t>الكيميائية للسرطانات </a:t>
            </a:r>
            <a:endParaRPr lang="ar-SY" sz="1800" b="1"/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/>
              <a:t>علاج الإقياءات التالية لعمل جراحي</a:t>
            </a:r>
            <a:r>
              <a:rPr lang="ar-SY" sz="1800" b="1"/>
              <a:t>  </a:t>
            </a:r>
            <a:r>
              <a:rPr lang="ar-SA" sz="1800" b="1"/>
              <a:t>الإقياءات المعندة على العلاجات الأخرى.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599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667001" y="1498600"/>
            <a:ext cx="714851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3- </a:t>
            </a:r>
            <a:r>
              <a:rPr lang="ar-SA" sz="2000" b="1">
                <a:solidFill>
                  <a:srgbClr val="CCFF33"/>
                </a:solidFill>
              </a:rPr>
              <a:t>مضادات المستقبلات الهيستامينية </a:t>
            </a:r>
            <a:r>
              <a:rPr lang="en-US" sz="2000" b="1">
                <a:solidFill>
                  <a:srgbClr val="CCFF33"/>
                </a:solidFill>
              </a:rPr>
              <a:t>H1</a:t>
            </a:r>
            <a:r>
              <a:rPr lang="ar-SY" sz="2000" b="1">
                <a:solidFill>
                  <a:srgbClr val="CCFF33"/>
                </a:solidFill>
              </a:rPr>
              <a:t>:</a:t>
            </a:r>
          </a:p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  </a:t>
            </a:r>
            <a:r>
              <a:rPr lang="ar-SA" sz="2000" b="1">
                <a:solidFill>
                  <a:srgbClr val="CCFF33"/>
                </a:solidFill>
              </a:rPr>
              <a:t> </a:t>
            </a:r>
            <a:r>
              <a:rPr lang="fr-FR" sz="1800" b="1"/>
              <a:t>Diphenhydramine</a:t>
            </a:r>
            <a:r>
              <a:rPr lang="ar-SA" sz="1800" b="1"/>
              <a:t>،</a:t>
            </a:r>
            <a:r>
              <a:rPr lang="ar-SA" sz="1800" b="1">
                <a:solidFill>
                  <a:srgbClr val="CCFF33"/>
                </a:solidFill>
              </a:rPr>
              <a:t> </a:t>
            </a:r>
            <a:r>
              <a:rPr lang="fr-FR" sz="1800" b="1"/>
              <a:t>Promethazine</a:t>
            </a:r>
            <a:r>
              <a:rPr lang="ar-SY" sz="1800" b="1"/>
              <a:t>، </a:t>
            </a:r>
            <a:r>
              <a:rPr lang="en-US" sz="1800" b="1"/>
              <a:t>Dimenhydrinate</a:t>
            </a:r>
            <a:endParaRPr lang="ar-SY" sz="1800" b="1"/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8281988" y="255905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الاستعمال: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2762250" y="3178176"/>
            <a:ext cx="6548438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الوقاية من داء الحركة (دوار السفر) ومعالجته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</a:t>
            </a:r>
            <a:r>
              <a:rPr lang="ar-SA" sz="1800" b="1"/>
              <a:t>علاج </a:t>
            </a:r>
            <a:r>
              <a:rPr lang="ar-SY" sz="1800" b="1"/>
              <a:t>عرضي لحالات الغثيان والإقياء باستثناء تلك الناجمة عن المعالجة الكيميائية</a:t>
            </a:r>
            <a:r>
              <a:rPr lang="fr-FR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3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2667001" y="1577201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4- </a:t>
            </a:r>
            <a:r>
              <a:rPr lang="ar-SA" sz="2000" b="1">
                <a:solidFill>
                  <a:srgbClr val="CCFF33"/>
                </a:solidFill>
              </a:rPr>
              <a:t>الأدوية المضادة للكولين</a:t>
            </a:r>
            <a:r>
              <a:rPr lang="ar-SY" sz="2000" b="1">
                <a:solidFill>
                  <a:srgbClr val="CCFF33"/>
                </a:solidFill>
              </a:rPr>
              <a:t>: </a:t>
            </a:r>
            <a:r>
              <a:rPr lang="en-US" sz="2000" b="1"/>
              <a:t>Scopolamine</a:t>
            </a:r>
            <a:r>
              <a:rPr lang="ar-SY" sz="2000" b="1"/>
              <a:t> (</a:t>
            </a:r>
            <a:r>
              <a:rPr lang="en-US" sz="2000" b="1"/>
              <a:t>Hyoscine</a:t>
            </a:r>
            <a:r>
              <a:rPr lang="ar-SY" sz="2000" b="1"/>
              <a:t>)</a:t>
            </a:r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4292600" y="2286000"/>
            <a:ext cx="51562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يستعمل في الوقاية من داء الحركة ومعالجته (أكثر الأدوية فعالية)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يعطى عن طريق الفم أو على شكل لصاقة عبر الجلد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يسبب آثار جانبية أتروبينية</a:t>
            </a:r>
          </a:p>
        </p:txBody>
      </p:sp>
    </p:spTree>
    <p:extLst>
      <p:ext uri="{BB962C8B-B14F-4D97-AF65-F5344CB8AC3E}">
        <p14:creationId xmlns:p14="http://schemas.microsoft.com/office/powerpoint/2010/main" val="21740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Rectangle 7"/>
          <p:cNvSpPr>
            <a:spLocks noChangeArrowheads="1"/>
          </p:cNvSpPr>
          <p:nvPr/>
        </p:nvSpPr>
        <p:spPr bwMode="auto">
          <a:xfrm>
            <a:off x="2667001" y="1474788"/>
            <a:ext cx="7148513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5- </a:t>
            </a:r>
            <a:r>
              <a:rPr lang="ar-SA" sz="2000" b="1">
                <a:solidFill>
                  <a:srgbClr val="CCFF33"/>
                </a:solidFill>
              </a:rPr>
              <a:t>الستيروئيدات القشرية السكرية</a:t>
            </a:r>
            <a:r>
              <a:rPr lang="ar-SY" sz="2000" b="1">
                <a:solidFill>
                  <a:srgbClr val="CCFF33"/>
                </a:solidFill>
              </a:rPr>
              <a:t>: </a:t>
            </a:r>
          </a:p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1800" b="1"/>
              <a:t>Dexamethasone    </a:t>
            </a:r>
            <a:r>
              <a:rPr lang="ar-SY" sz="1800" b="1"/>
              <a:t>،</a:t>
            </a:r>
            <a:r>
              <a:rPr lang="ar-SA" sz="1800" b="1"/>
              <a:t> </a:t>
            </a:r>
            <a:r>
              <a:rPr lang="fr-FR" sz="1800" b="1"/>
              <a:t>Methyl-Prednisolone</a:t>
            </a:r>
            <a:endParaRPr lang="ar-SA" sz="2000">
              <a:solidFill>
                <a:srgbClr val="CCFF33"/>
              </a:solidFill>
            </a:endParaRP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2238376" y="2667001"/>
            <a:ext cx="7210425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فعالة لوحدها في علاج الأشكال الخفيفة الى المتوسطة من الإقياءات التالية للمعالجة الكيميائية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تزيد من فعالية الأدوية الأخرى (</a:t>
            </a:r>
            <a:r>
              <a:rPr lang="en-US" sz="1800" b="1"/>
              <a:t>Ondansetron</a:t>
            </a:r>
            <a:r>
              <a:rPr lang="ar-SY" sz="1800" b="1"/>
              <a:t>) في علاج الأشكال الشديدة  </a:t>
            </a:r>
          </a:p>
        </p:txBody>
      </p:sp>
    </p:spTree>
    <p:extLst>
      <p:ext uri="{BB962C8B-B14F-4D97-AF65-F5344CB8AC3E}">
        <p14:creationId xmlns:p14="http://schemas.microsoft.com/office/powerpoint/2010/main" val="408034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3" name="Rectangle 7"/>
          <p:cNvSpPr>
            <a:spLocks noChangeArrowheads="1"/>
          </p:cNvSpPr>
          <p:nvPr/>
        </p:nvSpPr>
        <p:spPr bwMode="auto">
          <a:xfrm>
            <a:off x="2667001" y="1547252"/>
            <a:ext cx="7148513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6- مركبات القنب </a:t>
            </a:r>
            <a:r>
              <a:rPr lang="en-US" sz="2000" b="1">
                <a:solidFill>
                  <a:srgbClr val="CCFF33"/>
                </a:solidFill>
              </a:rPr>
              <a:t>Cannabinoids</a:t>
            </a:r>
            <a:r>
              <a:rPr lang="ar-SY" sz="2000" b="1">
                <a:solidFill>
                  <a:srgbClr val="CCFF33"/>
                </a:solidFill>
              </a:rPr>
              <a:t>: </a:t>
            </a:r>
          </a:p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1800" b="1"/>
              <a:t>Dronabinol    </a:t>
            </a:r>
            <a:r>
              <a:rPr lang="ar-SY" sz="1800" b="1"/>
              <a:t>،</a:t>
            </a:r>
            <a:r>
              <a:rPr lang="ar-SA" sz="1800" b="1"/>
              <a:t> </a:t>
            </a:r>
            <a:r>
              <a:rPr lang="en-US" sz="1800" b="1"/>
              <a:t>Nabilone</a:t>
            </a:r>
            <a:endParaRPr lang="ar-SA" sz="2000">
              <a:solidFill>
                <a:srgbClr val="CCFF33"/>
              </a:solidFill>
            </a:endParaRP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473200" y="2720976"/>
            <a:ext cx="8128000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فعالة في علاج الأشكال المتوسطة من الإقياءات التالية للمعالجة الكيميائية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من النادر أن تستخدم كخط أول بسبب آثارها الجانبية (أهلاس، اضطراب مزاج، تهدئة، دوار، عدم توجه)  </a:t>
            </a:r>
          </a:p>
        </p:txBody>
      </p:sp>
    </p:spTree>
    <p:extLst>
      <p:ext uri="{BB962C8B-B14F-4D97-AF65-F5344CB8AC3E}">
        <p14:creationId xmlns:p14="http://schemas.microsoft.com/office/powerpoint/2010/main" val="12198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778750" y="762001"/>
            <a:ext cx="2165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الهضمية: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8418514" y="1447801"/>
            <a:ext cx="1258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rgbClr val="CCFF33"/>
                </a:solidFill>
              </a:rPr>
              <a:t>-</a:t>
            </a:r>
            <a:r>
              <a:rPr lang="ar-SY" sz="2400" b="1">
                <a:solidFill>
                  <a:srgbClr val="CCFF33"/>
                </a:solidFill>
              </a:rPr>
              <a:t> التعريف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4877517" y="1338264"/>
            <a:ext cx="35044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أذية في الغشاء المخاطي للمعدة أو العفج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24751" y="2133600"/>
            <a:ext cx="18002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القرحة المعدية: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105400" y="2590801"/>
            <a:ext cx="3836988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الانحناء الصغير للمعدة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نساء </a:t>
            </a: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&gt; رجال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أكثر شيوعاً بعد سن الستين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انتان بالملتويات البوابية  في 70% من الحالات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fr-FR" sz="1800" b="1">
              <a:latin typeface="Arial" panose="020B0604020202020204" pitchFamily="34" charset="0"/>
            </a:endParaRPr>
          </a:p>
        </p:txBody>
      </p:sp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7491413" y="3962400"/>
            <a:ext cx="18335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القرحة العفجية: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2" name="Text Box 6"/>
          <p:cNvSpPr txBox="1">
            <a:spLocks noChangeArrowheads="1"/>
          </p:cNvSpPr>
          <p:nvPr/>
        </p:nvSpPr>
        <p:spPr bwMode="auto">
          <a:xfrm>
            <a:off x="5105400" y="4419601"/>
            <a:ext cx="3836988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البصلة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رجال </a:t>
            </a: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&gt; نساء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أكثر شيوعاً بين 30 – 50 سنة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انتان بالملتويات البوابية  في 90% من الحالات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fr-FR" sz="18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9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07" name="Rectangle 7"/>
          <p:cNvSpPr>
            <a:spLocks noChangeArrowheads="1"/>
          </p:cNvSpPr>
          <p:nvPr/>
        </p:nvSpPr>
        <p:spPr bwMode="auto">
          <a:xfrm>
            <a:off x="2667001" y="1547252"/>
            <a:ext cx="7148513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7- البنزوديازبينات </a:t>
            </a:r>
            <a:r>
              <a:rPr lang="en-US" sz="2000" b="1">
                <a:solidFill>
                  <a:srgbClr val="CCFF33"/>
                </a:solidFill>
              </a:rPr>
              <a:t>Benzodiazepines</a:t>
            </a:r>
            <a:r>
              <a:rPr lang="ar-SY" sz="2000" b="1">
                <a:solidFill>
                  <a:srgbClr val="CCFF33"/>
                </a:solidFill>
              </a:rPr>
              <a:t>: </a:t>
            </a:r>
          </a:p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sz="1800" b="1"/>
              <a:t>Lorazepam</a:t>
            </a:r>
            <a:r>
              <a:rPr lang="fr-FR" sz="1800" b="1"/>
              <a:t>    </a:t>
            </a:r>
            <a:r>
              <a:rPr lang="ar-SY" sz="1800" b="1"/>
              <a:t>،</a:t>
            </a:r>
            <a:r>
              <a:rPr lang="ar-SA" sz="1800" b="1"/>
              <a:t> </a:t>
            </a:r>
            <a:r>
              <a:rPr lang="en-US" sz="1800" b="1"/>
              <a:t>Alprazolam</a:t>
            </a:r>
            <a:endParaRPr lang="ar-SA" sz="2000">
              <a:solidFill>
                <a:srgbClr val="CCFF33"/>
              </a:solidFill>
            </a:endParaRP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3403600" y="2720975"/>
            <a:ext cx="61976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فعالية مضادة للاقياء ضعيفة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قد تنجم تأثيراتها المفيدة من خصائصها الحالة للقلق والمهدئة والمحدثة للنسيان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تفيد في علاج الإقياء الاستباقي للعلاج الكيميائي  </a:t>
            </a:r>
          </a:p>
        </p:txBody>
      </p:sp>
    </p:spTree>
    <p:extLst>
      <p:ext uri="{BB962C8B-B14F-4D97-AF65-F5344CB8AC3E}">
        <p14:creationId xmlns:p14="http://schemas.microsoft.com/office/powerpoint/2010/main" val="1191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5638801" y="914401"/>
            <a:ext cx="427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الاقياء: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2667001" y="1754208"/>
            <a:ext cx="71485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تدبير الغثيان والإقياء المحرض بالعلاج الكيميائي: 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1927226" y="2438400"/>
            <a:ext cx="7673975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من الأفضل أن يعطى العلاج الكيميائي خلال ساعات النوم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انقاص تناول الطعام لعدة ساعات قبل الجرعة العلاجية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اعطاء مضادات الإقياء قبل العلاج الكيميائي بـ 1-2 ساعة ويمكن أن يستمر لخمسة أيام بعد العلاج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الخيار الأول للعلاج هو حاصرات مستقبلات السيروتونين </a:t>
            </a:r>
            <a:r>
              <a:rPr lang="en-US" sz="1800" b="1"/>
              <a:t>5HT3</a:t>
            </a:r>
            <a:r>
              <a:rPr lang="ar-SY" sz="1800" b="1"/>
              <a:t>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اضافة الستيروئيدات القشرية السكرية (الديكساميتازون) يزيد من فعالية العلا ج المضاد للاقياء</a:t>
            </a:r>
          </a:p>
        </p:txBody>
      </p:sp>
    </p:spTree>
    <p:extLst>
      <p:ext uri="{BB962C8B-B14F-4D97-AF65-F5344CB8AC3E}">
        <p14:creationId xmlns:p14="http://schemas.microsoft.com/office/powerpoint/2010/main" val="223365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2676525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6359526" y="1612901"/>
            <a:ext cx="324167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2000" b="1">
                <a:latin typeface="Arial" panose="020B0604020202020204" pitchFamily="34" charset="0"/>
              </a:rPr>
              <a:t>الملينات</a:t>
            </a:r>
            <a:r>
              <a:rPr lang="ar-SA" sz="2000" b="1">
                <a:latin typeface="Arial" panose="020B0604020202020204" pitchFamily="34" charset="0"/>
              </a:rPr>
              <a:t> المطرية</a:t>
            </a:r>
            <a:r>
              <a:rPr lang="fr-FR" sz="2000" b="1">
                <a:latin typeface="Arial" panose="020B0604020202020204" pitchFamily="34" charset="0"/>
              </a:rPr>
              <a:t> </a:t>
            </a:r>
            <a:endParaRPr lang="ar-SY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الملينات الكتلوية</a:t>
            </a:r>
            <a:endParaRPr lang="ar-SY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الملينات المخرشة</a:t>
            </a:r>
            <a:r>
              <a:rPr lang="fr-FR" sz="2000" b="1">
                <a:latin typeface="Arial" panose="020B0604020202020204" pitchFamily="34" charset="0"/>
              </a:rPr>
              <a:t> </a:t>
            </a:r>
            <a:endParaRPr lang="ar-SY" sz="20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2000" b="1">
                <a:latin typeface="Arial" panose="020B0604020202020204" pitchFamily="34" charset="0"/>
              </a:rPr>
              <a:t>الملينات التناضحية (الاوسموزية)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1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676525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329424" y="1371600"/>
            <a:ext cx="2271776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Y" sz="2400" b="1">
                <a:latin typeface="Arial" panose="020B0604020202020204" pitchFamily="34" charset="0"/>
              </a:rPr>
              <a:t>الملينات</a:t>
            </a:r>
            <a:r>
              <a:rPr lang="ar-SA" sz="2400" b="1">
                <a:latin typeface="Arial" panose="020B0604020202020204" pitchFamily="34" charset="0"/>
              </a:rPr>
              <a:t> المطرية</a:t>
            </a:r>
            <a:r>
              <a:rPr lang="ar-SY" sz="2400" b="1">
                <a:latin typeface="Arial" panose="020B0604020202020204" pitchFamily="34" charset="0"/>
              </a:rPr>
              <a:t>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5981244" y="1981201"/>
            <a:ext cx="36977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Di–Octyl–Sulfosuccinate Na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>
                <a:solidFill>
                  <a:schemeClr val="hlink"/>
                </a:solidFill>
              </a:rPr>
              <a:t>زيت البارافين </a:t>
            </a:r>
            <a:r>
              <a:rPr lang="fr-FR" sz="2000" b="1">
                <a:solidFill>
                  <a:schemeClr val="hlink"/>
                </a:solidFill>
              </a:rPr>
              <a:t>Parafine Oil </a:t>
            </a:r>
            <a:endParaRPr lang="ar-SY" sz="2000" b="1">
              <a:solidFill>
                <a:schemeClr val="hlink"/>
              </a:solidFill>
            </a:endParaRPr>
          </a:p>
        </p:txBody>
      </p:sp>
      <p:sp>
        <p:nvSpPr>
          <p:cNvPr id="50182" name="Text Box 8"/>
          <p:cNvSpPr txBox="1">
            <a:spLocks noChangeArrowheads="1"/>
          </p:cNvSpPr>
          <p:nvPr/>
        </p:nvSpPr>
        <p:spPr bwMode="auto">
          <a:xfrm>
            <a:off x="7355027" y="3048000"/>
            <a:ext cx="2250937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2.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الكتلوية: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0183" name="Text Box 9"/>
          <p:cNvSpPr txBox="1">
            <a:spLocks noChangeArrowheads="1"/>
          </p:cNvSpPr>
          <p:nvPr/>
        </p:nvSpPr>
        <p:spPr bwMode="auto">
          <a:xfrm>
            <a:off x="4537423" y="3733801"/>
            <a:ext cx="510505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chemeClr val="hlink"/>
                </a:solidFill>
              </a:rPr>
              <a:t>Methyl cellulose</a:t>
            </a:r>
            <a:r>
              <a:rPr lang="ar-SA" sz="2000" b="1">
                <a:solidFill>
                  <a:schemeClr val="hlink"/>
                </a:solidFill>
              </a:rPr>
              <a:t>، بذور الـ </a:t>
            </a:r>
            <a:r>
              <a:rPr lang="fr-FR" sz="2000" b="1">
                <a:solidFill>
                  <a:schemeClr val="hlink"/>
                </a:solidFill>
              </a:rPr>
              <a:t>Psylium</a:t>
            </a:r>
            <a:r>
              <a:rPr lang="ar-SA" sz="2000" b="1">
                <a:solidFill>
                  <a:schemeClr val="hlink"/>
                </a:solidFill>
              </a:rPr>
              <a:t>،</a:t>
            </a:r>
            <a:r>
              <a:rPr lang="ar-SY" sz="2000" b="1">
                <a:solidFill>
                  <a:schemeClr val="hlink"/>
                </a:solidFill>
              </a:rPr>
              <a:t> </a:t>
            </a:r>
            <a:r>
              <a:rPr lang="fr-FR" sz="2000" b="1">
                <a:solidFill>
                  <a:schemeClr val="hlink"/>
                </a:solidFill>
              </a:rPr>
              <a:t>Agar-Agar</a:t>
            </a:r>
            <a:r>
              <a:rPr lang="ar-SA" sz="2000" b="1">
                <a:solidFill>
                  <a:schemeClr val="hlink"/>
                </a:solidFill>
              </a:rPr>
              <a:t>،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>
                <a:solidFill>
                  <a:schemeClr val="hlink"/>
                </a:solidFill>
              </a:rPr>
              <a:t>نخالة القمح، </a:t>
            </a:r>
            <a:r>
              <a:rPr lang="fr-FR" sz="2000" b="1">
                <a:solidFill>
                  <a:schemeClr val="hlink"/>
                </a:solidFill>
              </a:rPr>
              <a:t>Carboxymethyl Cellulose</a:t>
            </a:r>
            <a:r>
              <a:rPr lang="ar-SA" sz="2000" b="1">
                <a:solidFill>
                  <a:schemeClr val="hlink"/>
                </a:solidFill>
              </a:rPr>
              <a:t>.</a:t>
            </a:r>
            <a:r>
              <a:rPr lang="ar-SY" sz="20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50184" name="Text Box 10"/>
          <p:cNvSpPr txBox="1">
            <a:spLocks noChangeArrowheads="1"/>
          </p:cNvSpPr>
          <p:nvPr/>
        </p:nvSpPr>
        <p:spPr bwMode="auto">
          <a:xfrm>
            <a:off x="8281988" y="480060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/>
              <a:t>الاستعمال:</a:t>
            </a:r>
            <a:r>
              <a:rPr lang="fr-FR" sz="2000" b="1"/>
              <a:t> 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50185" name="Text Box 11"/>
          <p:cNvSpPr txBox="1">
            <a:spLocks noChangeArrowheads="1"/>
          </p:cNvSpPr>
          <p:nvPr/>
        </p:nvSpPr>
        <p:spPr bwMode="auto">
          <a:xfrm>
            <a:off x="7010401" y="5334001"/>
            <a:ext cx="2246313" cy="157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علاج الإمساك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علاج الإسهالات الحادة</a:t>
            </a:r>
            <a:r>
              <a:rPr lang="ar-SA" sz="1800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لإنقاص الشهية للطعام</a:t>
            </a:r>
            <a:r>
              <a:rPr lang="ar-SA" sz="1800">
                <a:solidFill>
                  <a:srgbClr val="CCFF33"/>
                </a:solidFill>
              </a:rPr>
              <a:t> </a:t>
            </a:r>
            <a:endParaRPr lang="ar-SY" sz="1800">
              <a:solidFill>
                <a:srgbClr val="CC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64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676525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6149614" y="1371600"/>
            <a:ext cx="3451587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3.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المنبهة أو المخرشة: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2479676" y="4214813"/>
            <a:ext cx="7199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>
                <a:solidFill>
                  <a:schemeClr val="hlink"/>
                </a:solidFill>
              </a:rPr>
              <a:t>مساحيق نباتية: كالسنا </a:t>
            </a:r>
            <a:r>
              <a:rPr lang="fr-FR" sz="2000" b="1">
                <a:solidFill>
                  <a:schemeClr val="hlink"/>
                </a:solidFill>
              </a:rPr>
              <a:t>Sen</a:t>
            </a:r>
            <a:r>
              <a:rPr lang="en-US" sz="2000" b="1">
                <a:solidFill>
                  <a:schemeClr val="hlink"/>
                </a:solidFill>
              </a:rPr>
              <a:t>n</a:t>
            </a:r>
            <a:r>
              <a:rPr lang="fr-FR" sz="2000" b="1">
                <a:solidFill>
                  <a:schemeClr val="hlink"/>
                </a:solidFill>
              </a:rPr>
              <a:t>a</a:t>
            </a:r>
            <a:r>
              <a:rPr lang="ar-SY" sz="2000" b="1">
                <a:solidFill>
                  <a:schemeClr val="hlink"/>
                </a:solidFill>
              </a:rPr>
              <a:t> </a:t>
            </a:r>
            <a:r>
              <a:rPr lang="ar-SA" sz="2000" b="1">
                <a:solidFill>
                  <a:schemeClr val="hlink"/>
                </a:solidFill>
              </a:rPr>
              <a:t>والراوند</a:t>
            </a:r>
            <a:r>
              <a:rPr lang="fr-FR" sz="2000" b="1">
                <a:solidFill>
                  <a:schemeClr val="hlink"/>
                </a:solidFill>
              </a:rPr>
              <a:t>Rhubarb </a:t>
            </a:r>
            <a:r>
              <a:rPr lang="ar-SY" sz="2000" b="1">
                <a:solidFill>
                  <a:schemeClr val="hlink"/>
                </a:solidFill>
              </a:rPr>
              <a:t> </a:t>
            </a:r>
            <a:r>
              <a:rPr lang="ar-SA" sz="2000" b="1">
                <a:solidFill>
                  <a:schemeClr val="hlink"/>
                </a:solidFill>
              </a:rPr>
              <a:t>والقشرة المقدسة </a:t>
            </a:r>
            <a:r>
              <a:rPr lang="fr-FR" sz="2000" b="1">
                <a:solidFill>
                  <a:schemeClr val="hlink"/>
                </a:solidFill>
              </a:rPr>
              <a:t>Cascara</a:t>
            </a:r>
            <a:endParaRPr lang="ar-SY" sz="2000" b="1">
              <a:solidFill>
                <a:schemeClr val="hlink"/>
              </a:solidFill>
            </a:endParaRPr>
          </a:p>
        </p:txBody>
      </p:sp>
      <p:sp>
        <p:nvSpPr>
          <p:cNvPr id="51206" name="Text Box 10"/>
          <p:cNvSpPr txBox="1">
            <a:spLocks noChangeArrowheads="1"/>
          </p:cNvSpPr>
          <p:nvPr/>
        </p:nvSpPr>
        <p:spPr bwMode="auto">
          <a:xfrm>
            <a:off x="5311776" y="2209801"/>
            <a:ext cx="39592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تنقص امتصاص الماء و الصوديوم في الأمعاء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تزيد إفراز الشوارد الى اللمعة المعوية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تخرش مخاطية المعدة والأمعاء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تنبه الضفائر العصبية </a:t>
            </a:r>
            <a:endParaRPr lang="ar-SY" sz="1800" b="1">
              <a:solidFill>
                <a:srgbClr val="CC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42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2667000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6149614" y="1371600"/>
            <a:ext cx="3451587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3.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المنبهة أو المخرشة: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8040688" y="2014538"/>
            <a:ext cx="1638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Bisacodyl</a:t>
            </a:r>
            <a:r>
              <a:rPr lang="fr-FR" sz="2000">
                <a:solidFill>
                  <a:schemeClr val="hlink"/>
                </a:solidFill>
              </a:rPr>
              <a:t> </a:t>
            </a:r>
            <a:endParaRPr lang="ar-SY" sz="2000">
              <a:solidFill>
                <a:schemeClr val="hlink"/>
              </a:solidFill>
            </a:endParaRP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4927601" y="3267076"/>
            <a:ext cx="43656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مخرش لمخاطية المعدة والأمعاء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التهاب غشاء معدة بالاستعمال المديد عن طريق الفم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التهاب مستقيم بالاستعمال المديد عن طريق الشرج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مغص بطني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>
              <a:solidFill>
                <a:srgbClr val="CCFF33"/>
              </a:solidFill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7934326" y="2635250"/>
            <a:ext cx="14525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/>
              <a:t>الآثار الجانبية:</a:t>
            </a:r>
            <a:r>
              <a:rPr lang="fr-FR" sz="2000" b="1"/>
              <a:t> 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38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2667000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6149614" y="1371600"/>
            <a:ext cx="3451587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3.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المنبهة أو المخرشة: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8040688" y="2014538"/>
            <a:ext cx="1638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Bisacodyl</a:t>
            </a:r>
            <a:r>
              <a:rPr lang="fr-FR" sz="2000">
                <a:solidFill>
                  <a:schemeClr val="hlink"/>
                </a:solidFill>
              </a:rPr>
              <a:t> </a:t>
            </a:r>
            <a:endParaRPr lang="ar-SY" sz="2000">
              <a:solidFill>
                <a:schemeClr val="hlink"/>
              </a:solidFill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5789613" y="3267075"/>
            <a:ext cx="3503612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الحمل والإرضاع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انسداد الأمعاء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الحالات الالتهابية الحادة للمعدة والأمعاء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عمليات فتح البطن الحادة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آلام أسفل البطن مجهولة السبب</a:t>
            </a:r>
            <a:r>
              <a:rPr lang="fr-FR" sz="1800" b="1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7488238" y="2635250"/>
            <a:ext cx="189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/>
              <a:t>مضادات الاستطباب:</a:t>
            </a:r>
            <a:r>
              <a:rPr lang="fr-FR" sz="2000" b="1"/>
              <a:t> </a:t>
            </a:r>
            <a:endParaRPr lang="fr-FR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96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2667000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149614" y="1371600"/>
            <a:ext cx="3451587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3.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المنبهة أو المخرشة: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577288" y="2009775"/>
            <a:ext cx="41017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>
                <a:solidFill>
                  <a:schemeClr val="hlink"/>
                </a:solidFill>
              </a:rPr>
              <a:t>بيكوسلفات الصوديوم </a:t>
            </a:r>
            <a:r>
              <a:rPr lang="fr-FR" sz="2000" b="1">
                <a:solidFill>
                  <a:schemeClr val="hlink"/>
                </a:solidFill>
              </a:rPr>
              <a:t>Picosulfate</a:t>
            </a:r>
            <a:r>
              <a:rPr lang="en-US" sz="2000" b="1">
                <a:solidFill>
                  <a:schemeClr val="hlink"/>
                </a:solidFill>
              </a:rPr>
              <a:t>-</a:t>
            </a:r>
            <a:r>
              <a:rPr lang="fr-FR" sz="2000" b="1">
                <a:solidFill>
                  <a:schemeClr val="hlink"/>
                </a:solidFill>
              </a:rPr>
              <a:t>Na</a:t>
            </a:r>
            <a:r>
              <a:rPr lang="fr-FR" sz="2000">
                <a:solidFill>
                  <a:schemeClr val="hlink"/>
                </a:solidFill>
              </a:rPr>
              <a:t> </a:t>
            </a:r>
            <a:r>
              <a:rPr lang="ar-SY" sz="2000">
                <a:solidFill>
                  <a:schemeClr val="hlink"/>
                </a:solidFill>
              </a:rPr>
              <a:t> </a:t>
            </a: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>
                <a:solidFill>
                  <a:schemeClr val="hlink"/>
                </a:solidFill>
              </a:rPr>
              <a:t>زيت الخروع </a:t>
            </a:r>
            <a:r>
              <a:rPr lang="fr-FR" sz="2000" b="1">
                <a:solidFill>
                  <a:schemeClr val="hlink"/>
                </a:solidFill>
              </a:rPr>
              <a:t>Castor Oil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Glycerin</a:t>
            </a:r>
            <a:r>
              <a:rPr lang="fr-FR" sz="2000">
                <a:solidFill>
                  <a:schemeClr val="hlink"/>
                </a:solidFill>
              </a:rPr>
              <a:t> </a:t>
            </a:r>
            <a:endParaRPr lang="ar-SY" sz="200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2667000" y="914401"/>
            <a:ext cx="723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المستخدمة في علاج الا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مساك (الملينات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Laxatives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7117828" y="1371600"/>
            <a:ext cx="2483372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4. الملينات</a:t>
            </a:r>
            <a:r>
              <a:rPr lang="ar-SA" sz="2400" b="1">
                <a:latin typeface="Arial" panose="020B0604020202020204" pitchFamily="34" charset="0"/>
              </a:rPr>
              <a:t> </a:t>
            </a:r>
            <a:r>
              <a:rPr lang="ar-SY" sz="2400" b="1">
                <a:latin typeface="Arial" panose="020B0604020202020204" pitchFamily="34" charset="0"/>
              </a:rPr>
              <a:t>التناضحية: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5275263" y="2938464"/>
            <a:ext cx="3897312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chemeClr val="hlink"/>
                </a:solidFill>
              </a:rPr>
              <a:t>أملاح المغنيزيوم</a:t>
            </a:r>
            <a:r>
              <a:rPr lang="fr-FR" sz="1800" b="1">
                <a:solidFill>
                  <a:schemeClr val="hlink"/>
                </a:solidFill>
              </a:rPr>
              <a:t>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chemeClr val="hlink"/>
                </a:solidFill>
              </a:rPr>
              <a:t>أملاح الصوديوم</a:t>
            </a:r>
            <a:r>
              <a:rPr lang="fr-FR" sz="1800" b="1">
                <a:solidFill>
                  <a:schemeClr val="hlink"/>
                </a:solidFill>
              </a:rPr>
              <a:t>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>
                <a:solidFill>
                  <a:schemeClr val="hlink"/>
                </a:solidFill>
              </a:rPr>
              <a:t>طرطرات الصوديوم والبوتاسيوم</a:t>
            </a:r>
            <a:r>
              <a:rPr lang="fr-FR" sz="1800" b="1">
                <a:solidFill>
                  <a:schemeClr val="hlink"/>
                </a:solidFill>
              </a:rPr>
              <a:t> </a:t>
            </a:r>
            <a:endParaRPr lang="ar-SY" sz="18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1800" b="1">
                <a:solidFill>
                  <a:schemeClr val="hlink"/>
                </a:solidFill>
              </a:rPr>
              <a:t>Macrogol</a:t>
            </a:r>
            <a:r>
              <a:rPr lang="ar-SA" sz="1800" b="1">
                <a:solidFill>
                  <a:schemeClr val="hlink"/>
                </a:solidFill>
              </a:rPr>
              <a:t> أو </a:t>
            </a:r>
            <a:r>
              <a:rPr lang="fr-FR" sz="1800" b="1">
                <a:solidFill>
                  <a:schemeClr val="hlink"/>
                </a:solidFill>
              </a:rPr>
              <a:t>Poly-Ethylene–Glycol </a:t>
            </a:r>
            <a:endParaRPr lang="ar-SY" sz="1800" b="1">
              <a:solidFill>
                <a:schemeClr val="hlink"/>
              </a:solidFill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7448459" y="2209801"/>
            <a:ext cx="19463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1- الملينات الملحية: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7640819" y="5149851"/>
            <a:ext cx="1754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2- </a:t>
            </a:r>
            <a:r>
              <a:rPr lang="fr-FR" sz="2000" b="1">
                <a:solidFill>
                  <a:srgbClr val="CCFF33"/>
                </a:solidFill>
              </a:rPr>
              <a:t>Lactulose</a:t>
            </a:r>
            <a:r>
              <a:rPr lang="fr-FR" sz="2000">
                <a:solidFill>
                  <a:srgbClr val="CCFF33"/>
                </a:solidFill>
              </a:rPr>
              <a:t> </a:t>
            </a:r>
            <a:r>
              <a:rPr lang="ar-SY" sz="2000" b="1">
                <a:solidFill>
                  <a:srgbClr val="CCFF33"/>
                </a:solidFill>
              </a:rPr>
              <a:t>:</a:t>
            </a:r>
            <a:r>
              <a:rPr lang="fr-FR" sz="2000" b="1">
                <a:solidFill>
                  <a:srgbClr val="CCFF3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7699376" y="914401"/>
            <a:ext cx="220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الاسهال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804968" y="1371600"/>
            <a:ext cx="3796232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1. </a:t>
            </a:r>
            <a:r>
              <a:rPr lang="ar-SA" sz="2400" b="1">
                <a:latin typeface="Arial" panose="020B0604020202020204" pitchFamily="34" charset="0"/>
              </a:rPr>
              <a:t>مثبطات الحركية المعدية المعوية</a:t>
            </a:r>
            <a:r>
              <a:rPr lang="ar-SY" sz="2400" b="1">
                <a:latin typeface="Arial" panose="020B0604020202020204" pitchFamily="34" charset="0"/>
              </a:rPr>
              <a:t>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7008813" y="1981201"/>
            <a:ext cx="216376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Diphenoxylate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Loperamide </a:t>
            </a:r>
            <a:endParaRPr lang="ar-SY" sz="2000" b="1">
              <a:solidFill>
                <a:schemeClr val="hlink"/>
              </a:solidFill>
            </a:endParaRPr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4717884" y="3224213"/>
            <a:ext cx="4908716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2. </a:t>
            </a:r>
            <a:r>
              <a:rPr lang="ar-SA" sz="2400" b="1"/>
              <a:t>العوامل الامتزازية </a:t>
            </a:r>
            <a:r>
              <a:rPr lang="fr-FR" sz="2400" b="1"/>
              <a:t>Agent Adsorbants</a:t>
            </a:r>
            <a:r>
              <a:rPr lang="fr-FR" sz="2400"/>
              <a:t> </a:t>
            </a:r>
            <a:r>
              <a:rPr lang="ar-SY" sz="2400" b="1">
                <a:latin typeface="Arial" panose="020B0604020202020204" pitchFamily="34" charset="0"/>
              </a:rPr>
              <a:t>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6327" name="Text Box 10"/>
          <p:cNvSpPr txBox="1">
            <a:spLocks noChangeArrowheads="1"/>
          </p:cNvSpPr>
          <p:nvPr/>
        </p:nvSpPr>
        <p:spPr bwMode="auto">
          <a:xfrm>
            <a:off x="4002089" y="4060826"/>
            <a:ext cx="517048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Bismuth – Sub – Salicylate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Kaolin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Silicate Aluminum </a:t>
            </a:r>
            <a:r>
              <a:rPr lang="ar-SY" sz="2000" b="1">
                <a:solidFill>
                  <a:schemeClr val="hlink"/>
                </a:solidFill>
              </a:rPr>
              <a:t>، </a:t>
            </a:r>
            <a:r>
              <a:rPr lang="fr-FR" sz="2000" b="1">
                <a:solidFill>
                  <a:schemeClr val="hlink"/>
                </a:solidFill>
              </a:rPr>
              <a:t>Hydroxide Aluminum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Trisilicate Mg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sz="2000" b="1">
                <a:solidFill>
                  <a:schemeClr val="hlink"/>
                </a:solidFill>
              </a:rPr>
              <a:t>Methyl Cellulose</a:t>
            </a:r>
            <a:endParaRPr lang="ar-SY" sz="2000" b="1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92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778750" y="762001"/>
            <a:ext cx="2165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الهضمية: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8012114" y="1447801"/>
            <a:ext cx="20716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rgbClr val="CCFF33"/>
                </a:solidFill>
              </a:rPr>
              <a:t>-</a:t>
            </a:r>
            <a:r>
              <a:rPr lang="ar-SY" sz="2400" b="1">
                <a:solidFill>
                  <a:srgbClr val="CCFF33"/>
                </a:solidFill>
              </a:rPr>
              <a:t> الآلية الإمراضية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427312" y="1338264"/>
            <a:ext cx="4573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خلل في التوازن بين عوامل الحماية وعوامل الخطورة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529513" y="2133600"/>
            <a:ext cx="17954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عوامل الحماية: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119814" y="2590800"/>
            <a:ext cx="28225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البروستاغلاندينات (</a:t>
            </a:r>
            <a:r>
              <a:rPr lang="en-US" sz="1800" b="1">
                <a:latin typeface="Arial" panose="020B0604020202020204" pitchFamily="34" charset="0"/>
              </a:rPr>
              <a:t>E</a:t>
            </a:r>
            <a:r>
              <a:rPr lang="ar-SY" sz="1800" b="1">
                <a:latin typeface="Arial" panose="020B0604020202020204" pitchFamily="34" charset="0"/>
              </a:rPr>
              <a:t>، </a:t>
            </a:r>
            <a:r>
              <a:rPr lang="en-US" sz="1800" b="1">
                <a:latin typeface="Arial" panose="020B0604020202020204" pitchFamily="34" charset="0"/>
              </a:rPr>
              <a:t>I2</a:t>
            </a:r>
            <a:r>
              <a:rPr lang="ar-SY" sz="1800" b="1">
                <a:latin typeface="Arial" panose="020B0604020202020204" pitchFamily="34" charset="0"/>
              </a:rPr>
              <a:t>)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افراز المخاط الواقي / البيكربونات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الجريان الدموي في المخاطية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التجدد السريع للمخاطية المعدية</a:t>
            </a:r>
          </a:p>
        </p:txBody>
      </p:sp>
      <p:sp>
        <p:nvSpPr>
          <p:cNvPr id="7175" name="Text Box 5"/>
          <p:cNvSpPr txBox="1">
            <a:spLocks noChangeArrowheads="1"/>
          </p:cNvSpPr>
          <p:nvPr/>
        </p:nvSpPr>
        <p:spPr bwMode="auto">
          <a:xfrm>
            <a:off x="7412039" y="3962400"/>
            <a:ext cx="19129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عوامل الخطورة: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6" name="Text Box 6"/>
          <p:cNvSpPr txBox="1">
            <a:spLocks noChangeArrowheads="1"/>
          </p:cNvSpPr>
          <p:nvPr/>
        </p:nvSpPr>
        <p:spPr bwMode="auto">
          <a:xfrm>
            <a:off x="4179888" y="4419601"/>
            <a:ext cx="47625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الانتان بالملتويات البوابية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الحموضة، الببسين، الجزر الصفراوي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النمط الغذائي، التدخين، الكحول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بعض الأدوية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الشدة النفسية والفيزيائية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الاستعداد الوراثي: (الزمرة 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مثلاً)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بعض الأمراض ( فرط نشاط جارات الدرق، زولينجر اليسون)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fr-FR" sz="18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24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7699376" y="914401"/>
            <a:ext cx="220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الاسهال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9139238" y="2819400"/>
            <a:ext cx="24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sz="2000" b="1">
                <a:solidFill>
                  <a:srgbClr val="CCFF33"/>
                </a:solidFill>
              </a:rPr>
              <a:t> </a:t>
            </a:r>
            <a:endParaRPr lang="fr-FR" sz="2000" b="1">
              <a:solidFill>
                <a:srgbClr val="CCFF33"/>
              </a:solidFill>
              <a:latin typeface="Arial" panose="020B0604020202020204" pitchFamily="34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6481436" y="3733800"/>
            <a:ext cx="3119765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3. </a:t>
            </a:r>
            <a:r>
              <a:rPr lang="ar-SA" sz="2400" b="1"/>
              <a:t>مضادات الجراثيم المعوية</a:t>
            </a:r>
            <a:r>
              <a:rPr lang="ar-SY" sz="2400" b="1">
                <a:latin typeface="Arial" panose="020B0604020202020204" pitchFamily="34" charset="0"/>
              </a:rPr>
              <a:t>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7349" name="Text Box 6"/>
          <p:cNvSpPr txBox="1">
            <a:spLocks noChangeArrowheads="1"/>
          </p:cNvSpPr>
          <p:nvPr/>
        </p:nvSpPr>
        <p:spPr bwMode="auto">
          <a:xfrm>
            <a:off x="4717884" y="1447800"/>
            <a:ext cx="4908716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Arial" panose="020B0604020202020204" pitchFamily="34" charset="0"/>
              </a:rPr>
              <a:t>2. </a:t>
            </a:r>
            <a:r>
              <a:rPr lang="ar-SA" sz="2400" b="1"/>
              <a:t>العوامل الامتزازية </a:t>
            </a:r>
            <a:r>
              <a:rPr lang="fr-FR" sz="2400" b="1"/>
              <a:t>Agent Adsorbants</a:t>
            </a:r>
            <a:r>
              <a:rPr lang="fr-FR" sz="2400"/>
              <a:t> </a:t>
            </a:r>
            <a:r>
              <a:rPr lang="ar-SY" sz="2400" b="1">
                <a:latin typeface="Arial" panose="020B0604020202020204" pitchFamily="34" charset="0"/>
              </a:rPr>
              <a:t>:</a:t>
            </a:r>
            <a:endParaRPr lang="fr-FR" sz="2400" b="1">
              <a:latin typeface="Arial" panose="020B0604020202020204" pitchFamily="34" charset="0"/>
            </a:endParaRPr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8281988" y="2133600"/>
            <a:ext cx="1104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/>
              <a:t>الاستعمال:</a:t>
            </a:r>
            <a:r>
              <a:rPr lang="fr-FR" sz="2000" b="1"/>
              <a:t> </a:t>
            </a:r>
            <a:endParaRPr lang="fr-FR" sz="2000" b="1">
              <a:latin typeface="Arial" panose="020B0604020202020204" pitchFamily="34" charset="0"/>
            </a:endParaRPr>
          </a:p>
        </p:txBody>
      </p:sp>
      <p:sp>
        <p:nvSpPr>
          <p:cNvPr id="57351" name="Text Box 9"/>
          <p:cNvSpPr txBox="1">
            <a:spLocks noChangeArrowheads="1"/>
          </p:cNvSpPr>
          <p:nvPr/>
        </p:nvSpPr>
        <p:spPr bwMode="auto">
          <a:xfrm>
            <a:off x="6199189" y="2667000"/>
            <a:ext cx="309403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علاج الإسهالات الحادة</a:t>
            </a:r>
            <a:r>
              <a:rPr lang="fr-FR" sz="1800">
                <a:solidFill>
                  <a:srgbClr val="CCFF33"/>
                </a:solidFill>
              </a:rPr>
              <a:t> </a:t>
            </a:r>
            <a:endParaRPr lang="ar-SY" sz="180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ar-SA" sz="1800" b="1">
                <a:solidFill>
                  <a:srgbClr val="CCFF33"/>
                </a:solidFill>
              </a:rPr>
              <a:t>للتخلص من انتفاخ البطن بالغازات</a:t>
            </a:r>
            <a:r>
              <a:rPr lang="ar-SA" sz="1800">
                <a:solidFill>
                  <a:srgbClr val="CCFF33"/>
                </a:solidFill>
              </a:rPr>
              <a:t> 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57352" name="Text Box 10"/>
          <p:cNvSpPr txBox="1">
            <a:spLocks noChangeArrowheads="1"/>
          </p:cNvSpPr>
          <p:nvPr/>
        </p:nvSpPr>
        <p:spPr bwMode="auto">
          <a:xfrm>
            <a:off x="3089275" y="4475164"/>
            <a:ext cx="6083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chemeClr val="hlink"/>
                </a:solidFill>
              </a:rPr>
              <a:t>الصادات الحيوية: </a:t>
            </a:r>
            <a:r>
              <a:rPr lang="ar-SY" sz="1800" b="1"/>
              <a:t>الأمينوزيدات والسلفاميدات</a:t>
            </a:r>
            <a:r>
              <a:rPr lang="fr-FR" sz="2000" b="1">
                <a:solidFill>
                  <a:schemeClr val="hlink"/>
                </a:solidFill>
              </a:rPr>
              <a:t> </a:t>
            </a:r>
            <a:endParaRPr lang="ar-SY" sz="2000" b="1">
              <a:solidFill>
                <a:schemeClr val="hlink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chemeClr val="hlink"/>
                </a:solidFill>
              </a:rPr>
              <a:t>المطهرات المعوية: </a:t>
            </a:r>
            <a:r>
              <a:rPr lang="fr-FR" sz="1800" b="1"/>
              <a:t>Di-IdohydroxyQuinolein</a:t>
            </a:r>
            <a:r>
              <a:rPr lang="ar-SA" sz="1800" b="1"/>
              <a:t> و </a:t>
            </a:r>
            <a:r>
              <a:rPr lang="fr-FR" sz="1800" b="1"/>
              <a:t>Nifuroxazide</a:t>
            </a:r>
            <a:endParaRPr lang="ar-SY" sz="2000" b="1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1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778750" y="762001"/>
            <a:ext cx="2165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الهضمية: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6629400" y="1371601"/>
            <a:ext cx="3187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rgbClr val="CCFF33"/>
                </a:solidFill>
              </a:rPr>
              <a:t>-</a:t>
            </a:r>
            <a:r>
              <a:rPr lang="ar-SY" sz="2400" b="1">
                <a:solidFill>
                  <a:srgbClr val="CCFF33"/>
                </a:solidFill>
              </a:rPr>
              <a:t> تنظيم افراز الحمض المعدي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7924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7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778750" y="762001"/>
            <a:ext cx="2165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الهضمية: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6894514" y="1371601"/>
            <a:ext cx="2655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rgbClr val="CCFF33"/>
                </a:solidFill>
              </a:rPr>
              <a:t>-</a:t>
            </a:r>
            <a:r>
              <a:rPr lang="ar-SY" sz="2400" b="1">
                <a:solidFill>
                  <a:srgbClr val="CCFF33"/>
                </a:solidFill>
              </a:rPr>
              <a:t> تشخيص الداء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7081839" y="1905000"/>
            <a:ext cx="22431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التظاهرات السريرية: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4056064" y="2362201"/>
            <a:ext cx="48863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ألم بطني شرسوفي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غثيان، إقياء، نقص شهية، عسرة هضم، نفخة وتطبل بطن....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7618413" y="3124200"/>
            <a:ext cx="17065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الاستقصاءات: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095500" y="3581400"/>
            <a:ext cx="6846888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buFont typeface="Arial" pitchFamily="34" charset="0"/>
              <a:buChar char="•"/>
              <a:defRPr/>
            </a:pPr>
            <a:r>
              <a:rPr lang="ar-SY" b="1" dirty="0">
                <a:latin typeface="Arial" pitchFamily="34" charset="0"/>
              </a:rPr>
              <a:t> التنظير الهضمي مع أ خذ خزعات: للبحث عن الملتويات البوابية واستبعاد سرطان المعدة</a:t>
            </a:r>
          </a:p>
          <a:p>
            <a:pPr algn="r" rtl="1" eaLnBrk="1" hangingPunct="1">
              <a:buFont typeface="Arial" pitchFamily="34" charset="0"/>
              <a:buChar char="•"/>
              <a:defRPr/>
            </a:pPr>
            <a:r>
              <a:rPr lang="ar-SY" b="1" dirty="0">
                <a:latin typeface="Arial" pitchFamily="34" charset="0"/>
              </a:rPr>
              <a:t> تشخيص الانتان بالملتويات البوابية:</a:t>
            </a: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الاختبار السريع باليورياز: خزعة من غار المعدة</a:t>
            </a: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الفحص النسيجي: أكثر حساسية</a:t>
            </a: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الزرع للخزعة: في حال فشل المعالجة</a:t>
            </a: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اختبار اليوريا في النفس: الكربون </a:t>
            </a:r>
            <a:r>
              <a:rPr lang="en-US" b="1" dirty="0">
                <a:latin typeface="Arial" pitchFamily="34" charset="0"/>
              </a:rPr>
              <a:t>C</a:t>
            </a:r>
            <a:r>
              <a:rPr lang="en-US" sz="1400" b="1" dirty="0">
                <a:latin typeface="Arial" pitchFamily="34" charset="0"/>
              </a:rPr>
              <a:t>13</a:t>
            </a:r>
            <a:endParaRPr lang="ar-SY" sz="1400" b="1" dirty="0">
              <a:latin typeface="Arial" pitchFamily="34" charset="0"/>
            </a:endParaRP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الاختبارات المصلية: الكشف عن الأجسام الضدية في الدم</a:t>
            </a:r>
          </a:p>
          <a:p>
            <a:pPr marL="342900" indent="-342900" algn="r" rtl="1" eaLnBrk="1" hangingPunct="1">
              <a:buFont typeface="+mj-lt"/>
              <a:buAutoNum type="arabicPeriod"/>
              <a:defRPr/>
            </a:pPr>
            <a:r>
              <a:rPr lang="ar-SY" b="1" dirty="0">
                <a:latin typeface="Arial" pitchFamily="34" charset="0"/>
              </a:rPr>
              <a:t>فحص البراز: الكشف عن المستضدات</a:t>
            </a:r>
          </a:p>
          <a:p>
            <a:pPr algn="r" rtl="1" eaLnBrk="1" hangingPunct="1">
              <a:defRPr/>
            </a:pPr>
            <a:endParaRPr lang="fr-FR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778750" y="762001"/>
            <a:ext cx="2165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القرح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الهضمية: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7070726" y="1371601"/>
            <a:ext cx="23034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rgbClr val="CCFF33"/>
                </a:solidFill>
              </a:rPr>
              <a:t>-</a:t>
            </a:r>
            <a:r>
              <a:rPr lang="ar-SY" sz="2400" b="1">
                <a:solidFill>
                  <a:srgbClr val="CCFF33"/>
                </a:solidFill>
              </a:rPr>
              <a:t> تدبير الداء القرحي</a:t>
            </a:r>
            <a:r>
              <a:rPr lang="ar-SA" sz="24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7632701" y="1905000"/>
            <a:ext cx="16922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أهداف العلاج: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6996022" y="2362200"/>
            <a:ext cx="194636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تشجيع شفاء القرحة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العلاج العرضي للألم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  <a:cs typeface="Times New Roman" panose="02020603050405020304" pitchFamily="18" charset="0"/>
              </a:rPr>
              <a:t> الوقاية من النكس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  <a:cs typeface="Times New Roman" panose="02020603050405020304" pitchFamily="18" charset="0"/>
              </a:rPr>
              <a:t> الوقاية من الاختلاطات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8186739" y="4171950"/>
            <a:ext cx="11382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التدبير:</a:t>
            </a:r>
            <a:endParaRPr lang="fr-FR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1319212" y="4649788"/>
            <a:ext cx="7623176" cy="190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ts val="22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اجراءات عامة: </a:t>
            </a:r>
            <a:r>
              <a:rPr lang="ar-SY" sz="1600" b="1">
                <a:solidFill>
                  <a:srgbClr val="92D050"/>
                </a:solidFill>
                <a:latin typeface="Arial" panose="020B0604020202020204" pitchFamily="34" charset="0"/>
              </a:rPr>
              <a:t>تخفيف التوتر وتعديل نمط الحياة، ايقاف التدخين، الامتناع عن تناول المشروبات الكحولية</a:t>
            </a:r>
          </a:p>
          <a:p>
            <a:pPr algn="r" rtl="1">
              <a:lnSpc>
                <a:spcPts val="2200"/>
              </a:lnSpc>
              <a:spcBef>
                <a:spcPct val="0"/>
              </a:spcBef>
              <a:buClrTx/>
              <a:buSzTx/>
              <a:buNone/>
            </a:pPr>
            <a:r>
              <a:rPr lang="ar-SY" sz="1600" b="1">
                <a:solidFill>
                  <a:srgbClr val="92D050"/>
                </a:solidFill>
                <a:latin typeface="Arial" panose="020B0604020202020204" pitchFamily="34" charset="0"/>
              </a:rPr>
              <a:t>                       والمشروبات الغازية والقهوة، تجنب الاستعمال العشوائي للأدوية التي قد تسبب القرحات ...  </a:t>
            </a:r>
            <a:endParaRPr lang="ar-SY" sz="1800" b="1"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استئصال الانتان بالملتويات البوابية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تثبيط أو تعديل الافراز الحمضي المعدي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المعالجة الجراحية: الاختلاطات، القرحة المعندة، الشك بالخباثة رغم سلبية الخزعة</a:t>
            </a:r>
          </a:p>
        </p:txBody>
      </p:sp>
    </p:spTree>
    <p:extLst>
      <p:ext uri="{BB962C8B-B14F-4D97-AF65-F5344CB8AC3E}">
        <p14:creationId xmlns:p14="http://schemas.microsoft.com/office/powerpoint/2010/main" val="211233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6122988" y="1598614"/>
            <a:ext cx="34020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استئصال ا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لملتويات البوابية: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1752600" y="4265614"/>
            <a:ext cx="74676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1600" b="1"/>
              <a:t>Amoxicillin </a:t>
            </a:r>
            <a:r>
              <a:rPr lang="ar-SY" sz="1600" b="1"/>
              <a:t>، </a:t>
            </a:r>
            <a:r>
              <a:rPr lang="fr-FR" sz="1600" b="1"/>
              <a:t>Clarithromycin</a:t>
            </a:r>
            <a:r>
              <a:rPr lang="ar-SY" sz="1600" b="1"/>
              <a:t>،</a:t>
            </a:r>
            <a:r>
              <a:rPr lang="ar-SA" sz="1600" b="1"/>
              <a:t> </a:t>
            </a:r>
            <a:r>
              <a:rPr lang="fr-FR" sz="1600" b="1"/>
              <a:t> Metronidazole</a:t>
            </a:r>
            <a:r>
              <a:rPr lang="ar-SY" sz="1600" b="1"/>
              <a:t>(</a:t>
            </a:r>
            <a:r>
              <a:rPr lang="en-US" sz="1600" b="1"/>
              <a:t>Tinidazole</a:t>
            </a:r>
            <a:r>
              <a:rPr lang="ar-SY" sz="1600" b="1"/>
              <a:t>)، </a:t>
            </a:r>
            <a:r>
              <a:rPr lang="fr-FR" sz="1600" b="1"/>
              <a:t>Tetracycline</a:t>
            </a:r>
            <a:r>
              <a:rPr lang="ar-SY" sz="1600" b="1"/>
              <a:t>، أ</a:t>
            </a:r>
            <a:r>
              <a:rPr lang="ar-SA" sz="1600" b="1"/>
              <a:t>ملاح البزموت.</a:t>
            </a:r>
            <a:endParaRPr lang="fr-FR" sz="1600" b="1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7196138" y="960439"/>
            <a:ext cx="26606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rgbClr val="CCFF33"/>
                </a:solidFill>
              </a:rPr>
              <a:t>-</a:t>
            </a:r>
            <a:r>
              <a:rPr lang="ar-SY" sz="2800" b="1">
                <a:solidFill>
                  <a:srgbClr val="CCFF33"/>
                </a:solidFill>
              </a:rPr>
              <a:t> تدبير الداء القرحي</a:t>
            </a:r>
            <a:r>
              <a:rPr lang="ar-SA" sz="2800" b="1">
                <a:solidFill>
                  <a:srgbClr val="CCFF33"/>
                </a:solidFill>
              </a:rPr>
              <a:t>: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5084764" y="2133600"/>
            <a:ext cx="4135437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التئام سريع للقرحات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</a:rPr>
              <a:t> انخفاض معدل النكس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  <a:cs typeface="Times New Roman" panose="02020603050405020304" pitchFamily="18" charset="0"/>
              </a:rPr>
              <a:t> العلاج بدواء واحد أقل فعالية ويؤدي لظهور مقاومة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>
                <a:latin typeface="Arial" panose="020B0604020202020204" pitchFamily="34" charset="0"/>
                <a:cs typeface="Times New Roman" panose="02020603050405020304" pitchFamily="18" charset="0"/>
              </a:rPr>
              <a:t> لا ينصح بتغيير الصادات المعتمدة واستبدالها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3"/>
          <p:cNvSpPr>
            <a:spLocks noChangeArrowheads="1"/>
          </p:cNvSpPr>
          <p:nvPr/>
        </p:nvSpPr>
        <p:spPr bwMode="auto">
          <a:xfrm>
            <a:off x="7005638" y="3805238"/>
            <a:ext cx="25193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rgbClr val="CCFF33"/>
                </a:solidFill>
                <a:latin typeface="Arial" panose="020B0604020202020204" pitchFamily="34" charset="0"/>
              </a:rPr>
              <a:t>الصادات المستعملة</a:t>
            </a:r>
            <a:r>
              <a:rPr lang="ar-SA" sz="2400" b="1">
                <a:solidFill>
                  <a:srgbClr val="CCFF33"/>
                </a:solidFill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5812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2507</Words>
  <Application>Microsoft Office PowerPoint</Application>
  <PresentationFormat>Widescreen</PresentationFormat>
  <Paragraphs>421</Paragraphs>
  <Slides>61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8</cp:revision>
  <dcterms:created xsi:type="dcterms:W3CDTF">2022-02-21T07:57:38Z</dcterms:created>
  <dcterms:modified xsi:type="dcterms:W3CDTF">2025-08-25T07:04:43Z</dcterms:modified>
</cp:coreProperties>
</file>