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0"/>
  </p:notesMasterIdLst>
  <p:sldIdLst>
    <p:sldId id="256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82" r:id="rId17"/>
    <p:sldId id="283" r:id="rId18"/>
    <p:sldId id="284" r:id="rId19"/>
    <p:sldId id="285" r:id="rId20"/>
    <p:sldId id="286" r:id="rId21"/>
    <p:sldId id="287" r:id="rId22"/>
    <p:sldId id="288" r:id="rId23"/>
    <p:sldId id="289" r:id="rId24"/>
    <p:sldId id="290" r:id="rId25"/>
    <p:sldId id="291" r:id="rId26"/>
    <p:sldId id="292" r:id="rId27"/>
    <p:sldId id="293" r:id="rId28"/>
    <p:sldId id="294" r:id="rId29"/>
    <p:sldId id="295" r:id="rId30"/>
    <p:sldId id="296" r:id="rId31"/>
    <p:sldId id="297" r:id="rId32"/>
    <p:sldId id="298" r:id="rId33"/>
    <p:sldId id="299" r:id="rId34"/>
    <p:sldId id="300" r:id="rId35"/>
    <p:sldId id="301" r:id="rId36"/>
    <p:sldId id="302" r:id="rId37"/>
    <p:sldId id="303" r:id="rId38"/>
    <p:sldId id="257" r:id="rId39"/>
    <p:sldId id="258" r:id="rId40"/>
    <p:sldId id="259" r:id="rId41"/>
    <p:sldId id="260" r:id="rId42"/>
    <p:sldId id="261" r:id="rId43"/>
    <p:sldId id="262" r:id="rId44"/>
    <p:sldId id="263" r:id="rId45"/>
    <p:sldId id="264" r:id="rId46"/>
    <p:sldId id="265" r:id="rId47"/>
    <p:sldId id="266" r:id="rId48"/>
    <p:sldId id="267" r:id="rId4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2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27356D-BC4B-4AE0-B119-DDFD978A9821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79E0B9-B95C-4637-B2EC-BDD7C4863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2100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عنصر نائب للملاحظات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ar-SY" smtClean="0"/>
          </a:p>
        </p:txBody>
      </p:sp>
      <p:sp>
        <p:nvSpPr>
          <p:cNvPr id="10244" name="عنصر نائب لرقم الشريحة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857DE2D-85C3-4616-98ED-7C6D76FE4BBC}" type="slidenum">
              <a:rPr lang="fr-FR" smtClean="0"/>
              <a:pPr>
                <a:spcBef>
                  <a:spcPct val="0"/>
                </a:spcBef>
              </a:pPr>
              <a:t>7</a:t>
            </a:fld>
            <a:endParaRPr lang="fr-FR" smtClean="0"/>
          </a:p>
        </p:txBody>
      </p:sp>
    </p:spTree>
    <p:extLst>
      <p:ext uri="{BB962C8B-B14F-4D97-AF65-F5344CB8AC3E}">
        <p14:creationId xmlns:p14="http://schemas.microsoft.com/office/powerpoint/2010/main" val="34929265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عنصر نائب للملاحظات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ar-SY" smtClean="0"/>
          </a:p>
        </p:txBody>
      </p:sp>
      <p:sp>
        <p:nvSpPr>
          <p:cNvPr id="17412" name="عنصر نائب لرقم الشريحة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C26D021-4A6D-413D-8BBB-8B36D9E9987D}" type="slidenum">
              <a:rPr lang="fr-FR" smtClean="0"/>
              <a:pPr>
                <a:spcBef>
                  <a:spcPct val="0"/>
                </a:spcBef>
              </a:pPr>
              <a:t>13</a:t>
            </a:fld>
            <a:endParaRPr lang="fr-FR" smtClean="0"/>
          </a:p>
        </p:txBody>
      </p:sp>
    </p:spTree>
    <p:extLst>
      <p:ext uri="{BB962C8B-B14F-4D97-AF65-F5344CB8AC3E}">
        <p14:creationId xmlns:p14="http://schemas.microsoft.com/office/powerpoint/2010/main" val="29186787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عنصر نائب للملاحظات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ar-SY" smtClean="0"/>
          </a:p>
        </p:txBody>
      </p:sp>
      <p:sp>
        <p:nvSpPr>
          <p:cNvPr id="34820" name="عنصر نائب لرقم الشريحة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E1D4031-4582-4B66-B6A2-E5C763710B19}" type="slidenum">
              <a:rPr lang="fr-FR" smtClean="0"/>
              <a:pPr>
                <a:spcBef>
                  <a:spcPct val="0"/>
                </a:spcBef>
              </a:pPr>
              <a:t>29</a:t>
            </a:fld>
            <a:endParaRPr lang="fr-FR" smtClean="0"/>
          </a:p>
        </p:txBody>
      </p:sp>
    </p:spTree>
    <p:extLst>
      <p:ext uri="{BB962C8B-B14F-4D97-AF65-F5344CB8AC3E}">
        <p14:creationId xmlns:p14="http://schemas.microsoft.com/office/powerpoint/2010/main" val="28958949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عنصر نائب للملاحظات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ar-SY" smtClean="0"/>
          </a:p>
        </p:txBody>
      </p:sp>
      <p:sp>
        <p:nvSpPr>
          <p:cNvPr id="36868" name="عنصر نائب لرقم الشريحة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F5FB37A-7EF9-47AF-8930-AFB2D8D9738A}" type="slidenum">
              <a:rPr lang="fr-FR" smtClean="0"/>
              <a:pPr>
                <a:spcBef>
                  <a:spcPct val="0"/>
                </a:spcBef>
              </a:pPr>
              <a:t>30</a:t>
            </a:fld>
            <a:endParaRPr lang="fr-FR" smtClean="0"/>
          </a:p>
        </p:txBody>
      </p:sp>
    </p:spTree>
    <p:extLst>
      <p:ext uri="{BB962C8B-B14F-4D97-AF65-F5344CB8AC3E}">
        <p14:creationId xmlns:p14="http://schemas.microsoft.com/office/powerpoint/2010/main" val="19670271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عنصر نائب للملاحظات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ar-SY" smtClean="0"/>
          </a:p>
        </p:txBody>
      </p:sp>
      <p:sp>
        <p:nvSpPr>
          <p:cNvPr id="38916" name="عنصر نائب لرقم الشريحة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1B997A6-A08B-4397-9154-28DAF3147093}" type="slidenum">
              <a:rPr lang="fr-FR" smtClean="0"/>
              <a:pPr>
                <a:spcBef>
                  <a:spcPct val="0"/>
                </a:spcBef>
              </a:pPr>
              <a:t>31</a:t>
            </a:fld>
            <a:endParaRPr lang="fr-FR" smtClean="0"/>
          </a:p>
        </p:txBody>
      </p:sp>
    </p:spTree>
    <p:extLst>
      <p:ext uri="{BB962C8B-B14F-4D97-AF65-F5344CB8AC3E}">
        <p14:creationId xmlns:p14="http://schemas.microsoft.com/office/powerpoint/2010/main" val="8246958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عنصر نائب للملاحظات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ar-SY" smtClean="0"/>
          </a:p>
        </p:txBody>
      </p:sp>
      <p:sp>
        <p:nvSpPr>
          <p:cNvPr id="40964" name="عنصر نائب لرقم الشريحة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9C9ED81-B55E-4E87-B7C4-02AA7E11735E}" type="slidenum">
              <a:rPr lang="fr-FR" smtClean="0"/>
              <a:pPr>
                <a:spcBef>
                  <a:spcPct val="0"/>
                </a:spcBef>
              </a:pPr>
              <a:t>32</a:t>
            </a:fld>
            <a:endParaRPr lang="fr-FR" smtClean="0"/>
          </a:p>
        </p:txBody>
      </p:sp>
    </p:spTree>
    <p:extLst>
      <p:ext uri="{BB962C8B-B14F-4D97-AF65-F5344CB8AC3E}">
        <p14:creationId xmlns:p14="http://schemas.microsoft.com/office/powerpoint/2010/main" val="9060079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0A2C256-11F4-448C-A8E6-4F3A4E2E30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FABE57A6-8E9D-429A-B054-D6047CB742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4F64177-F2C8-4ACF-AFBD-82527E429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D6B17-F12D-4691-A178-85E7B352EF88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67A0CA8-F715-4F6A-B7D8-BB173B5AD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CB3CD6F-DC56-45EF-A5C4-0B4D0941C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702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BFA6882-D821-4E10-A9F5-34DD8CCF54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A4AC3063-38AC-47F1-92E1-5D274C1693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9B25627-D8AD-416E-90C5-5F983B446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D6B17-F12D-4691-A178-85E7B352EF88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2E6F73B-1B7E-4306-A3C4-E42604506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3CEE37F-6B26-4668-AFEA-87B348B6A7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39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429AC575-2360-4BEC-8373-8040BAF642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9C8D05D1-29AF-4004-8D34-552F13F9EA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6DFEFB3-D10C-42A0-B765-36258CEE0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D6B17-F12D-4691-A178-85E7B352EF88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F891F7D-3B74-4463-9668-7468393182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568344F-1B4B-4EFD-9D3A-4C2FC0D06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128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54B2628-7AA7-4AE8-911C-84E24A1BCF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9AD35C7-4B4D-4938-94C5-574CD23415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4808689-56B5-422A-AF62-41C42F1BE3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D6B17-F12D-4691-A178-85E7B352EF88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E9F3A71-6F96-4988-8F18-1B488CD0D0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1F15D98-0643-4FFF-8303-92A753C0BA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885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DF88594-73B7-477F-8904-A52872F58C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6002BDE-2656-4A28-B0CF-107A119EB6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C2552E0-9910-4B2A-B690-AD5736DD4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D6B17-F12D-4691-A178-85E7B352EF88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9F82CDC-1086-40C5-8E9D-4F094F4F9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D81E89C-7717-4B22-8D94-1EFC35E507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728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9054438-3FA5-4E69-B7FA-20294661E6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C9D2E95-DD62-4C91-8839-B58E607CE7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0E6721A2-1D3C-4656-9852-A736A90B8C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5CB2C7E5-5E0A-493D-BCD7-2778327497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D6B17-F12D-4691-A178-85E7B352EF88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4124A73-4197-4CBB-9365-26411D9E4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1F71FC1-4E9A-462B-84C2-09ADE29AB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118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402D825-90B7-4300-9B4E-41143E83D2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7D7CA60-6D0F-4C02-B2E0-D76663D7FA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478AFA46-CF5B-4E75-96B4-7EF0267AE2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253CFB46-D841-4987-8043-9AA568B0AB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853412B8-5B52-47E7-81BF-0A68086B7C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4478CAD0-091A-47D0-8321-A1E399174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D6B17-F12D-4691-A178-85E7B352EF88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47A8BC31-433C-4E2B-BCD9-3C284894C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5635A53C-12AC-4DF1-8D44-92AF931BE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551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E0D8093-CB8A-4577-B297-2A5F32224D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B21BB2F2-F147-4A71-BD23-F8C1414D54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D6B17-F12D-4691-A178-85E7B352EF88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26585CE0-0B45-49C4-9DF2-86DB04A41F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DEB9F352-11AE-44A6-8081-1133B6293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683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D617D960-A8AE-474D-966B-DF7FBE185E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D6B17-F12D-4691-A178-85E7B352EF88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78E2A7F4-E80B-4AA0-A8D3-5C3BA229C2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CACA4A4A-19F3-4E2C-9E40-E8859DA24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322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198DBFA-A242-4BE2-85CC-AB8242F4FD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AC267F0-07BB-4F82-8770-784101BC0E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FEBD8A15-7316-4C1E-8E25-48C82D2829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C4C9C8C-909C-464F-8D61-14C925092A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D6B17-F12D-4691-A178-85E7B352EF88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F3B6B68-A437-406E-BFC2-CA240DE63D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9B78EA7-D75F-4655-BC7E-8E351F441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872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462F381-D2D4-4E43-9F5D-1B151A36AB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8A649086-0549-44FC-BE43-35C31E78D7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B907B675-446E-41BF-9472-D224847F8D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46D42EF-BF77-48EA-A136-3F14B48BC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D6B17-F12D-4691-A178-85E7B352EF88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EB7708D6-F9DD-428A-871C-BF8154C55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050B4D4-F43E-44BC-82A2-C6974243A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232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22000" r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D3656699-3672-4023-8664-CC56D404F5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4085EE0-BA82-455D-9991-EC336CEC46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6CC53D4-7882-4340-A7D2-260FA92791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5D6B17-F12D-4691-A178-85E7B352EF88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AA72F62-1F1A-4BEE-8E47-8A497328A3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DBE96AB-7863-4EFB-8B4D-58A104D39D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310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xmlns="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69944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7561264" y="838201"/>
            <a:ext cx="2497137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rgbClr val="FF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تدبير الربو القصبي:</a:t>
            </a:r>
            <a:endParaRPr lang="fr-FR" sz="2800" b="1">
              <a:solidFill>
                <a:srgbClr val="FFCC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7658156" y="2016125"/>
            <a:ext cx="2095445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solidFill>
                  <a:srgbClr val="CCFF33"/>
                </a:solidFill>
              </a:rPr>
              <a:t>1- </a:t>
            </a:r>
            <a:r>
              <a:rPr lang="ar-SA" sz="2000" b="1">
                <a:solidFill>
                  <a:srgbClr val="CCFF33"/>
                </a:solidFill>
              </a:rPr>
              <a:t>ال</a:t>
            </a:r>
            <a:r>
              <a:rPr lang="ar-SY" sz="2000" b="1">
                <a:solidFill>
                  <a:srgbClr val="CCFF33"/>
                </a:solidFill>
              </a:rPr>
              <a:t>موسعات القصبية</a:t>
            </a:r>
            <a:r>
              <a:rPr lang="ar-SA" sz="2000" b="1">
                <a:solidFill>
                  <a:srgbClr val="CCFF33"/>
                </a:solidFill>
              </a:rPr>
              <a:t>:</a:t>
            </a:r>
            <a:endParaRPr lang="ar-SA" sz="2000" b="1">
              <a:solidFill>
                <a:srgbClr val="CCFF33"/>
              </a:solidFill>
              <a:cs typeface="Times New Roman" panose="02020603050405020304" pitchFamily="18" charset="0"/>
            </a:endParaRP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1854200" y="2525714"/>
            <a:ext cx="7899400" cy="3646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buFont typeface="Wingdings" pitchFamily="2" charset="2"/>
              <a:buChar char="v"/>
              <a:defRPr/>
            </a:pPr>
            <a:r>
              <a:rPr lang="ar-SA" sz="2000" b="1" dirty="0"/>
              <a:t>منبهات مستقبلات بيتا </a:t>
            </a:r>
            <a:r>
              <a:rPr lang="el-GR" sz="2000" b="1" dirty="0"/>
              <a:t>β</a:t>
            </a:r>
            <a:r>
              <a:rPr lang="en-US" sz="2000" b="1" dirty="0"/>
              <a:t>2</a:t>
            </a:r>
            <a:r>
              <a:rPr lang="ar-SA" sz="2000" b="1" dirty="0"/>
              <a:t>:</a:t>
            </a:r>
            <a:r>
              <a:rPr lang="ar-SY" sz="2000" b="1" dirty="0"/>
              <a:t> </a:t>
            </a:r>
            <a:r>
              <a:rPr lang="ar-SY" b="1" dirty="0">
                <a:solidFill>
                  <a:schemeClr val="accent2"/>
                </a:solidFill>
              </a:rPr>
              <a:t>تطبق انشاقاً أو جهازياً </a:t>
            </a:r>
            <a:endParaRPr lang="ar-SA" b="1" dirty="0">
              <a:solidFill>
                <a:schemeClr val="accent2"/>
              </a:solidFill>
              <a:cs typeface="Times New Roman" pitchFamily="18" charset="0"/>
            </a:endParaRPr>
          </a:p>
          <a:p>
            <a:pPr marL="0" indent="0" algn="r" rtl="1" eaLnBrk="1" hangingPunct="1">
              <a:lnSpc>
                <a:spcPct val="150000"/>
              </a:lnSpc>
              <a:defRPr/>
            </a:pPr>
            <a:r>
              <a:rPr lang="ar-SY" b="1" dirty="0"/>
              <a:t>      - </a:t>
            </a:r>
            <a:r>
              <a:rPr lang="ar-SA" b="1" dirty="0"/>
              <a:t>قصيرة أمد التأثير</a:t>
            </a:r>
            <a:r>
              <a:rPr lang="ar-SY" b="1" dirty="0"/>
              <a:t>:</a:t>
            </a:r>
            <a:r>
              <a:rPr lang="ar-SY" b="1" dirty="0">
                <a:solidFill>
                  <a:schemeClr val="accent2"/>
                </a:solidFill>
              </a:rPr>
              <a:t> </a:t>
            </a:r>
            <a:r>
              <a:rPr lang="fr-FR" b="1" dirty="0">
                <a:solidFill>
                  <a:schemeClr val="accent2"/>
                </a:solidFill>
              </a:rPr>
              <a:t>Albuterol</a:t>
            </a:r>
            <a:r>
              <a:rPr lang="ar-SY" b="1" dirty="0">
                <a:solidFill>
                  <a:schemeClr val="accent2"/>
                </a:solidFill>
              </a:rPr>
              <a:t> (</a:t>
            </a:r>
            <a:r>
              <a:rPr lang="ar-SA" b="1" dirty="0">
                <a:solidFill>
                  <a:schemeClr val="accent2"/>
                </a:solidFill>
              </a:rPr>
              <a:t> </a:t>
            </a:r>
            <a:r>
              <a:rPr lang="fr-FR" b="1" dirty="0">
                <a:solidFill>
                  <a:schemeClr val="accent2"/>
                </a:solidFill>
              </a:rPr>
              <a:t>Salbutamol</a:t>
            </a:r>
            <a:r>
              <a:rPr lang="ar-SY" b="1" dirty="0">
                <a:solidFill>
                  <a:schemeClr val="accent2"/>
                </a:solidFill>
              </a:rPr>
              <a:t>)</a:t>
            </a:r>
            <a:r>
              <a:rPr lang="ar-SA" b="1" dirty="0">
                <a:solidFill>
                  <a:schemeClr val="accent2"/>
                </a:solidFill>
              </a:rPr>
              <a:t>، </a:t>
            </a:r>
            <a:r>
              <a:rPr lang="fr-FR" b="1" dirty="0">
                <a:solidFill>
                  <a:schemeClr val="accent2"/>
                </a:solidFill>
              </a:rPr>
              <a:t>Terbutaline</a:t>
            </a:r>
            <a:r>
              <a:rPr lang="ar-SA" b="1" dirty="0">
                <a:solidFill>
                  <a:schemeClr val="accent2"/>
                </a:solidFill>
              </a:rPr>
              <a:t>،، </a:t>
            </a:r>
            <a:r>
              <a:rPr lang="fr-FR" b="1" dirty="0">
                <a:solidFill>
                  <a:schemeClr val="accent2"/>
                </a:solidFill>
              </a:rPr>
              <a:t>Fenoterol</a:t>
            </a:r>
            <a:r>
              <a:rPr lang="ar-SA" b="1" dirty="0">
                <a:solidFill>
                  <a:schemeClr val="accent2"/>
                </a:solidFill>
              </a:rPr>
              <a:t>،</a:t>
            </a:r>
            <a:r>
              <a:rPr lang="fr-FR" b="1" dirty="0">
                <a:solidFill>
                  <a:schemeClr val="accent2"/>
                </a:solidFill>
              </a:rPr>
              <a:t>Soterenol</a:t>
            </a:r>
            <a:r>
              <a:rPr lang="fr-FR" dirty="0">
                <a:solidFill>
                  <a:schemeClr val="accent2"/>
                </a:solidFill>
              </a:rPr>
              <a:t> </a:t>
            </a:r>
            <a:endParaRPr lang="ar-SA" b="1" dirty="0">
              <a:solidFill>
                <a:schemeClr val="accent2"/>
              </a:solidFill>
              <a:cs typeface="Times New Roman" pitchFamily="18" charset="0"/>
            </a:endParaRPr>
          </a:p>
          <a:p>
            <a:pPr marL="0" indent="0" algn="r" rtl="1" eaLnBrk="1" hangingPunct="1">
              <a:lnSpc>
                <a:spcPct val="150000"/>
              </a:lnSpc>
              <a:defRPr/>
            </a:pPr>
            <a:r>
              <a:rPr lang="ar-SY" b="1" dirty="0"/>
              <a:t>      - </a:t>
            </a:r>
            <a:r>
              <a:rPr lang="ar-SA" b="1" dirty="0"/>
              <a:t>طويلة أمد التأثير</a:t>
            </a:r>
            <a:r>
              <a:rPr lang="ar-SY" b="1" dirty="0"/>
              <a:t>: </a:t>
            </a:r>
            <a:r>
              <a:rPr lang="ar-SA" b="1" dirty="0"/>
              <a:t> </a:t>
            </a:r>
            <a:r>
              <a:rPr lang="en-US" b="1" dirty="0">
                <a:solidFill>
                  <a:schemeClr val="accent2"/>
                </a:solidFill>
              </a:rPr>
              <a:t>Salmeterol</a:t>
            </a:r>
            <a:r>
              <a:rPr lang="ar-SY" b="1" dirty="0">
                <a:solidFill>
                  <a:schemeClr val="accent2"/>
                </a:solidFill>
              </a:rPr>
              <a:t> و</a:t>
            </a:r>
            <a:r>
              <a:rPr lang="ar-SA" b="1" dirty="0">
                <a:solidFill>
                  <a:schemeClr val="accent2"/>
                </a:solidFill>
              </a:rPr>
              <a:t> </a:t>
            </a:r>
            <a:r>
              <a:rPr lang="en-US" b="1" dirty="0">
                <a:solidFill>
                  <a:schemeClr val="accent2"/>
                </a:solidFill>
              </a:rPr>
              <a:t>Formoterol</a:t>
            </a:r>
            <a:r>
              <a:rPr lang="ar-SA" b="1" dirty="0">
                <a:solidFill>
                  <a:schemeClr val="accent2"/>
                </a:solidFill>
              </a:rPr>
              <a:t>.</a:t>
            </a:r>
            <a:endParaRPr lang="ar-SY" b="1" dirty="0">
              <a:solidFill>
                <a:schemeClr val="accent2"/>
              </a:solidFill>
            </a:endParaRPr>
          </a:p>
          <a:p>
            <a:pPr algn="r" rtl="1" eaLnBrk="1" hangingPunct="1">
              <a:lnSpc>
                <a:spcPct val="150000"/>
              </a:lnSpc>
              <a:buFont typeface="Wingdings" pitchFamily="2" charset="2"/>
              <a:buChar char="v"/>
              <a:defRPr/>
            </a:pPr>
            <a:r>
              <a:rPr lang="ar-SA" sz="2000" b="1" dirty="0"/>
              <a:t>مضادات ال</a:t>
            </a:r>
            <a:r>
              <a:rPr lang="ar-SY" sz="2000" b="1" dirty="0"/>
              <a:t>فعالية</a:t>
            </a:r>
            <a:r>
              <a:rPr lang="ar-SA" sz="2000" b="1" dirty="0"/>
              <a:t> الكولينية:</a:t>
            </a:r>
            <a:r>
              <a:rPr lang="ar-SY" sz="2000" b="1" dirty="0"/>
              <a:t> </a:t>
            </a:r>
            <a:r>
              <a:rPr lang="ar-SY" b="1" dirty="0">
                <a:solidFill>
                  <a:schemeClr val="accent2"/>
                </a:solidFill>
              </a:rPr>
              <a:t>تطبق انشاقاً</a:t>
            </a:r>
          </a:p>
          <a:p>
            <a:pPr marL="0" indent="0" algn="r" rtl="1" eaLnBrk="1" hangingPunct="1">
              <a:lnSpc>
                <a:spcPct val="150000"/>
              </a:lnSpc>
              <a:defRPr/>
            </a:pPr>
            <a:r>
              <a:rPr lang="ar-SY" sz="2000" b="1" dirty="0">
                <a:solidFill>
                  <a:srgbClr val="FFFFFF"/>
                </a:solidFill>
              </a:rPr>
              <a:t>    </a:t>
            </a:r>
            <a:r>
              <a:rPr lang="ar-SY" b="1" dirty="0">
                <a:solidFill>
                  <a:srgbClr val="FFFFFF"/>
                </a:solidFill>
              </a:rPr>
              <a:t> </a:t>
            </a:r>
            <a:r>
              <a:rPr lang="fr-FR" b="1" dirty="0">
                <a:solidFill>
                  <a:schemeClr val="accent2"/>
                </a:solidFill>
              </a:rPr>
              <a:t>Ipratro</a:t>
            </a:r>
            <a:r>
              <a:rPr lang="en-US" b="1" dirty="0">
                <a:solidFill>
                  <a:schemeClr val="accent2"/>
                </a:solidFill>
              </a:rPr>
              <a:t>p</a:t>
            </a:r>
            <a:r>
              <a:rPr lang="fr-FR" b="1" dirty="0">
                <a:solidFill>
                  <a:schemeClr val="accent2"/>
                </a:solidFill>
              </a:rPr>
              <a:t>ium Bromide</a:t>
            </a:r>
            <a:r>
              <a:rPr lang="ar-SA" b="1" dirty="0">
                <a:solidFill>
                  <a:schemeClr val="accent2"/>
                </a:solidFill>
              </a:rPr>
              <a:t> (</a:t>
            </a:r>
            <a:r>
              <a:rPr lang="fr-FR" b="1" dirty="0">
                <a:solidFill>
                  <a:schemeClr val="accent2"/>
                </a:solidFill>
              </a:rPr>
              <a:t>Atrovent</a:t>
            </a:r>
            <a:r>
              <a:rPr lang="ar-SA" b="1" dirty="0">
                <a:solidFill>
                  <a:schemeClr val="accent2"/>
                </a:solidFill>
              </a:rPr>
              <a:t>)</a:t>
            </a:r>
            <a:r>
              <a:rPr lang="ar-SY" b="1" dirty="0">
                <a:solidFill>
                  <a:schemeClr val="accent2"/>
                </a:solidFill>
              </a:rPr>
              <a:t>، </a:t>
            </a:r>
            <a:r>
              <a:rPr lang="en-US" b="1" dirty="0">
                <a:solidFill>
                  <a:schemeClr val="accent2"/>
                </a:solidFill>
              </a:rPr>
              <a:t>Tiotropium</a:t>
            </a:r>
          </a:p>
          <a:p>
            <a:pPr algn="r" rtl="1" eaLnBrk="1" hangingPunct="1">
              <a:lnSpc>
                <a:spcPct val="150000"/>
              </a:lnSpc>
              <a:buFont typeface="Wingdings" pitchFamily="2" charset="2"/>
              <a:buChar char="v"/>
              <a:defRPr/>
            </a:pPr>
            <a:r>
              <a:rPr lang="ar-SA" sz="2000" b="1" dirty="0"/>
              <a:t>مركبات الـ </a:t>
            </a:r>
            <a:r>
              <a:rPr lang="fr-FR" sz="2000" b="1" dirty="0"/>
              <a:t>Xanthine</a:t>
            </a:r>
            <a:r>
              <a:rPr lang="ar-SY" sz="2000" b="1" dirty="0"/>
              <a:t>: </a:t>
            </a:r>
            <a:r>
              <a:rPr lang="ar-SY" b="1" dirty="0">
                <a:solidFill>
                  <a:schemeClr val="accent2"/>
                </a:solidFill>
              </a:rPr>
              <a:t>تطبق جهازياً</a:t>
            </a:r>
          </a:p>
          <a:p>
            <a:pPr marL="0" indent="0" algn="r" rtl="1" eaLnBrk="1" hangingPunct="1">
              <a:lnSpc>
                <a:spcPct val="150000"/>
              </a:lnSpc>
              <a:defRPr/>
            </a:pPr>
            <a:r>
              <a:rPr lang="ar-SY" sz="2000" b="1" dirty="0">
                <a:solidFill>
                  <a:srgbClr val="FFFFFF"/>
                </a:solidFill>
              </a:rPr>
              <a:t>     </a:t>
            </a:r>
            <a:r>
              <a:rPr lang="fr-FR" b="1" dirty="0">
                <a:solidFill>
                  <a:schemeClr val="accent2"/>
                </a:solidFill>
              </a:rPr>
              <a:t>Theophylline</a:t>
            </a:r>
            <a:r>
              <a:rPr lang="ar-SY" b="1" dirty="0">
                <a:solidFill>
                  <a:schemeClr val="accent2"/>
                </a:solidFill>
              </a:rPr>
              <a:t>، </a:t>
            </a:r>
            <a:r>
              <a:rPr lang="fr-FR" b="1" dirty="0">
                <a:solidFill>
                  <a:schemeClr val="accent2"/>
                </a:solidFill>
              </a:rPr>
              <a:t>Aminophylline</a:t>
            </a:r>
            <a:endParaRPr lang="ar-SY" sz="2000" b="1" dirty="0">
              <a:solidFill>
                <a:schemeClr val="accent2"/>
              </a:solidFill>
            </a:endParaRPr>
          </a:p>
          <a:p>
            <a:pPr marL="0" indent="0" algn="r" rtl="1" eaLnBrk="1" hangingPunct="1">
              <a:lnSpc>
                <a:spcPct val="150000"/>
              </a:lnSpc>
              <a:defRPr/>
            </a:pPr>
            <a:endParaRPr lang="ar-SY" b="1" dirty="0">
              <a:solidFill>
                <a:srgbClr val="CCFF33"/>
              </a:solidFill>
            </a:endParaRPr>
          </a:p>
        </p:txBody>
      </p:sp>
      <p:sp>
        <p:nvSpPr>
          <p:cNvPr id="13317" name="Text Box 7"/>
          <p:cNvSpPr txBox="1">
            <a:spLocks noChangeArrowheads="1"/>
          </p:cNvSpPr>
          <p:nvPr/>
        </p:nvSpPr>
        <p:spPr bwMode="auto">
          <a:xfrm>
            <a:off x="7631762" y="1371601"/>
            <a:ext cx="2198038" cy="5795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400" b="1" dirty="0">
                <a:solidFill>
                  <a:schemeClr val="accent1"/>
                </a:solidFill>
              </a:rPr>
              <a:t>العلاج الدوائي العام:</a:t>
            </a:r>
            <a:endParaRPr lang="ar-SA" sz="1800" b="1" dirty="0">
              <a:solidFill>
                <a:schemeClr val="accent1"/>
              </a:solidFill>
              <a:latin typeface="Simplified Arabic" panose="02020603050405020304" pitchFamily="18" charset="-7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3991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7"/>
          <p:cNvSpPr txBox="1">
            <a:spLocks noChangeArrowheads="1"/>
          </p:cNvSpPr>
          <p:nvPr/>
        </p:nvSpPr>
        <p:spPr bwMode="auto">
          <a:xfrm>
            <a:off x="7555562" y="1447801"/>
            <a:ext cx="2198038" cy="5795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400" b="1" dirty="0">
                <a:solidFill>
                  <a:schemeClr val="accent1"/>
                </a:solidFill>
              </a:rPr>
              <a:t>العلاج الدوائي العام:</a:t>
            </a:r>
            <a:endParaRPr lang="ar-SA" sz="1800" b="1" dirty="0">
              <a:solidFill>
                <a:schemeClr val="accent1"/>
              </a:solidFill>
              <a:latin typeface="Simplified Arabic" panose="02020603050405020304" pitchFamily="18" charset="-78"/>
              <a:cs typeface="Times New Roman" panose="02020603050405020304" pitchFamily="18" charset="0"/>
            </a:endParaRPr>
          </a:p>
        </p:txBody>
      </p:sp>
      <p:sp>
        <p:nvSpPr>
          <p:cNvPr id="14339" name="Text Box 2"/>
          <p:cNvSpPr txBox="1">
            <a:spLocks noChangeArrowheads="1"/>
          </p:cNvSpPr>
          <p:nvPr/>
        </p:nvSpPr>
        <p:spPr bwMode="auto">
          <a:xfrm>
            <a:off x="7467600" y="914401"/>
            <a:ext cx="249713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rgbClr val="FF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تدبير الربو القصبي:</a:t>
            </a:r>
            <a:endParaRPr lang="fr-FR" sz="2400" b="1">
              <a:solidFill>
                <a:srgbClr val="FFCC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7229410" y="2133600"/>
            <a:ext cx="2600391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ar-SY" sz="2000" b="1">
                <a:solidFill>
                  <a:srgbClr val="CCFF33"/>
                </a:solidFill>
              </a:rPr>
              <a:t>2</a:t>
            </a:r>
            <a:r>
              <a:rPr lang="ar-SA" sz="2000" b="1">
                <a:solidFill>
                  <a:srgbClr val="CCFF33"/>
                </a:solidFill>
              </a:rPr>
              <a:t>- </a:t>
            </a:r>
            <a:r>
              <a:rPr lang="ar-SY" sz="2000" b="1">
                <a:solidFill>
                  <a:srgbClr val="CCFF33"/>
                </a:solidFill>
              </a:rPr>
              <a:t>الأدوية المضادة للالتهاب:</a:t>
            </a:r>
          </a:p>
        </p:txBody>
      </p:sp>
      <p:sp>
        <p:nvSpPr>
          <p:cNvPr id="14341" name="Text Box 3"/>
          <p:cNvSpPr txBox="1">
            <a:spLocks noChangeArrowheads="1"/>
          </p:cNvSpPr>
          <p:nvPr/>
        </p:nvSpPr>
        <p:spPr bwMode="auto">
          <a:xfrm>
            <a:off x="6506698" y="2667000"/>
            <a:ext cx="3134191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ar-SA" sz="2000" b="1"/>
              <a:t>ال</a:t>
            </a:r>
            <a:r>
              <a:rPr lang="ar-SY" sz="2000" b="1"/>
              <a:t>ستيروئيدات القشرية السكرية</a:t>
            </a:r>
            <a:r>
              <a:rPr lang="ar-SA" sz="2000" b="1"/>
              <a:t>:</a:t>
            </a:r>
            <a:endParaRPr lang="ar-SA" sz="2000" b="1">
              <a:cs typeface="Times New Roman" panose="02020603050405020304" pitchFamily="18" charset="0"/>
            </a:endParaRP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1981200" y="3240088"/>
            <a:ext cx="7348538" cy="2170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defRPr/>
            </a:pPr>
            <a:r>
              <a:rPr lang="ar-SY" b="1" dirty="0"/>
              <a:t>-</a:t>
            </a:r>
            <a:r>
              <a:rPr lang="ar-SA" b="1" dirty="0"/>
              <a:t> </a:t>
            </a:r>
            <a:r>
              <a:rPr lang="ar-SY" b="1" dirty="0"/>
              <a:t>الستيروئيدات السكرية الإنشاقية:</a:t>
            </a:r>
          </a:p>
          <a:p>
            <a:pPr algn="r" rtl="1" eaLnBrk="1" hangingPunct="1">
              <a:lnSpc>
                <a:spcPct val="150000"/>
              </a:lnSpc>
              <a:defRPr/>
            </a:pPr>
            <a:r>
              <a:rPr lang="ar-SY" b="1" dirty="0"/>
              <a:t> </a:t>
            </a:r>
            <a:r>
              <a:rPr lang="fr-FR" b="1" dirty="0">
                <a:solidFill>
                  <a:schemeClr val="accent2"/>
                </a:solidFill>
              </a:rPr>
              <a:t>Triamcinolone</a:t>
            </a:r>
            <a:r>
              <a:rPr lang="ar-SA" b="1" dirty="0">
                <a:solidFill>
                  <a:schemeClr val="accent2"/>
                </a:solidFill>
              </a:rPr>
              <a:t>، </a:t>
            </a:r>
            <a:r>
              <a:rPr lang="fr-FR" b="1" dirty="0">
                <a:solidFill>
                  <a:schemeClr val="accent2"/>
                </a:solidFill>
              </a:rPr>
              <a:t>Beclomethasone</a:t>
            </a:r>
            <a:r>
              <a:rPr lang="ar-SA" b="1" dirty="0">
                <a:solidFill>
                  <a:schemeClr val="accent2"/>
                </a:solidFill>
              </a:rPr>
              <a:t>، </a:t>
            </a:r>
            <a:r>
              <a:rPr lang="fr-FR" b="1" dirty="0">
                <a:solidFill>
                  <a:schemeClr val="accent2"/>
                </a:solidFill>
              </a:rPr>
              <a:t>Budesonide</a:t>
            </a:r>
            <a:r>
              <a:rPr lang="ar-SA" b="1" dirty="0">
                <a:solidFill>
                  <a:schemeClr val="accent2"/>
                </a:solidFill>
              </a:rPr>
              <a:t>،</a:t>
            </a:r>
            <a:r>
              <a:rPr lang="ar-SY" b="1" dirty="0">
                <a:solidFill>
                  <a:schemeClr val="accent2"/>
                </a:solidFill>
              </a:rPr>
              <a:t> </a:t>
            </a:r>
            <a:r>
              <a:rPr lang="en-US" b="1" dirty="0">
                <a:solidFill>
                  <a:schemeClr val="accent2"/>
                </a:solidFill>
              </a:rPr>
              <a:t>Flunisolide</a:t>
            </a:r>
            <a:r>
              <a:rPr lang="ar-SY" b="1" dirty="0">
                <a:solidFill>
                  <a:schemeClr val="accent2"/>
                </a:solidFill>
              </a:rPr>
              <a:t> ،</a:t>
            </a:r>
            <a:r>
              <a:rPr lang="ar-SA" b="1" dirty="0">
                <a:solidFill>
                  <a:schemeClr val="accent2"/>
                </a:solidFill>
              </a:rPr>
              <a:t> </a:t>
            </a:r>
            <a:r>
              <a:rPr lang="fr-FR" b="1" dirty="0">
                <a:solidFill>
                  <a:schemeClr val="accent2"/>
                </a:solidFill>
              </a:rPr>
              <a:t>Fluticasone</a:t>
            </a:r>
            <a:endParaRPr lang="ar-SY" b="1" dirty="0">
              <a:solidFill>
                <a:schemeClr val="accent2"/>
              </a:solidFill>
            </a:endParaRPr>
          </a:p>
          <a:p>
            <a:pPr algn="r" rtl="1" eaLnBrk="1" hangingPunct="1">
              <a:lnSpc>
                <a:spcPct val="150000"/>
              </a:lnSpc>
              <a:defRPr/>
            </a:pPr>
            <a:r>
              <a:rPr lang="ar-SY" b="1" dirty="0"/>
              <a:t>- الستيروئيدات السكرية الجهازية:</a:t>
            </a:r>
          </a:p>
          <a:p>
            <a:pPr algn="r" rtl="1" eaLnBrk="1" hangingPunct="1">
              <a:lnSpc>
                <a:spcPct val="150000"/>
              </a:lnSpc>
              <a:defRPr/>
            </a:pPr>
            <a:r>
              <a:rPr lang="ar-SY" b="1" dirty="0"/>
              <a:t> </a:t>
            </a:r>
            <a:r>
              <a:rPr lang="en-US" b="1" dirty="0">
                <a:solidFill>
                  <a:schemeClr val="accent2"/>
                </a:solidFill>
                <a:latin typeface="+mj-lt"/>
              </a:rPr>
              <a:t>Prednisolone</a:t>
            </a:r>
            <a:r>
              <a:rPr lang="ar-SY" b="1" dirty="0">
                <a:solidFill>
                  <a:schemeClr val="accent2"/>
                </a:solidFill>
                <a:latin typeface="+mj-lt"/>
              </a:rPr>
              <a:t>، </a:t>
            </a:r>
            <a:r>
              <a:rPr lang="en-US" b="1" dirty="0">
                <a:solidFill>
                  <a:schemeClr val="accent2"/>
                </a:solidFill>
                <a:latin typeface="+mj-lt"/>
              </a:rPr>
              <a:t>Dexamethasone</a:t>
            </a:r>
            <a:r>
              <a:rPr lang="ar-SY" b="1" dirty="0">
                <a:solidFill>
                  <a:schemeClr val="accent2"/>
                </a:solidFill>
                <a:latin typeface="+mj-lt"/>
              </a:rPr>
              <a:t>، </a:t>
            </a:r>
            <a:r>
              <a:rPr lang="en-US" b="1" dirty="0">
                <a:solidFill>
                  <a:schemeClr val="accent2"/>
                </a:solidFill>
                <a:latin typeface="+mj-lt"/>
              </a:rPr>
              <a:t>Hydrocortisone</a:t>
            </a:r>
            <a:r>
              <a:rPr lang="ar-SY" b="1" dirty="0">
                <a:solidFill>
                  <a:schemeClr val="accent2"/>
                </a:solidFill>
                <a:latin typeface="+mj-lt"/>
              </a:rPr>
              <a:t>.</a:t>
            </a:r>
          </a:p>
          <a:p>
            <a:pPr algn="r" rtl="1" eaLnBrk="1" hangingPunct="1">
              <a:lnSpc>
                <a:spcPct val="150000"/>
              </a:lnSpc>
              <a:defRPr/>
            </a:pPr>
            <a:endParaRPr lang="ar-SA" b="1" dirty="0">
              <a:solidFill>
                <a:srgbClr val="CCFF33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9569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7"/>
          <p:cNvSpPr txBox="1">
            <a:spLocks noChangeArrowheads="1"/>
          </p:cNvSpPr>
          <p:nvPr/>
        </p:nvSpPr>
        <p:spPr bwMode="auto">
          <a:xfrm>
            <a:off x="7555562" y="1477964"/>
            <a:ext cx="2198038" cy="5795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400" b="1">
                <a:solidFill>
                  <a:schemeClr val="accent1"/>
                </a:solidFill>
              </a:rPr>
              <a:t>العلاج الدوائي العام:</a:t>
            </a:r>
            <a:endParaRPr lang="ar-SA" sz="1800" b="1">
              <a:solidFill>
                <a:schemeClr val="accent1"/>
              </a:solidFill>
              <a:latin typeface="Simplified Arabic" panose="02020603050405020304" pitchFamily="18" charset="-78"/>
              <a:cs typeface="Times New Roman" panose="02020603050405020304" pitchFamily="18" charset="0"/>
            </a:endParaRPr>
          </a:p>
        </p:txBody>
      </p:sp>
      <p:sp>
        <p:nvSpPr>
          <p:cNvPr id="15363" name="Text Box 2"/>
          <p:cNvSpPr txBox="1">
            <a:spLocks noChangeArrowheads="1"/>
          </p:cNvSpPr>
          <p:nvPr/>
        </p:nvSpPr>
        <p:spPr bwMode="auto">
          <a:xfrm>
            <a:off x="7467600" y="914401"/>
            <a:ext cx="249713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rgbClr val="FF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تدبير الربو القصبي:</a:t>
            </a:r>
            <a:endParaRPr lang="fr-FR" sz="2400" b="1">
              <a:solidFill>
                <a:srgbClr val="FFCC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7162735" y="2133600"/>
            <a:ext cx="2600391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ar-SY" sz="2000" b="1">
                <a:solidFill>
                  <a:srgbClr val="CCFF33"/>
                </a:solidFill>
              </a:rPr>
              <a:t>2</a:t>
            </a:r>
            <a:r>
              <a:rPr lang="ar-SA" sz="2000" b="1">
                <a:solidFill>
                  <a:srgbClr val="CCFF33"/>
                </a:solidFill>
              </a:rPr>
              <a:t>- </a:t>
            </a:r>
            <a:r>
              <a:rPr lang="ar-SY" sz="2000" b="1">
                <a:solidFill>
                  <a:srgbClr val="CCFF33"/>
                </a:solidFill>
              </a:rPr>
              <a:t>الأدوية المضادة للالتهاب:</a:t>
            </a:r>
          </a:p>
        </p:txBody>
      </p:sp>
      <p:sp>
        <p:nvSpPr>
          <p:cNvPr id="15365" name="Text Box 3"/>
          <p:cNvSpPr txBox="1">
            <a:spLocks noChangeArrowheads="1"/>
          </p:cNvSpPr>
          <p:nvPr/>
        </p:nvSpPr>
        <p:spPr bwMode="auto">
          <a:xfrm>
            <a:off x="7345568" y="2743200"/>
            <a:ext cx="2408032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ar-SY" sz="2000" b="1"/>
              <a:t>مضادات اللوكوترينات</a:t>
            </a:r>
            <a:r>
              <a:rPr lang="ar-SA" sz="2000" b="1"/>
              <a:t>:</a:t>
            </a:r>
            <a:endParaRPr lang="ar-SA" sz="2000" b="1">
              <a:cs typeface="Times New Roman" panose="02020603050405020304" pitchFamily="18" charset="0"/>
            </a:endParaRPr>
          </a:p>
        </p:txBody>
      </p: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3733801" y="3200401"/>
            <a:ext cx="5667375" cy="969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defRPr/>
            </a:pPr>
            <a:r>
              <a:rPr lang="ar-SY" sz="2000" b="1" dirty="0"/>
              <a:t>- مثبطات اصطناع اللوكوترينات: </a:t>
            </a:r>
            <a:r>
              <a:rPr lang="en-US" b="1" dirty="0">
                <a:solidFill>
                  <a:schemeClr val="accent2"/>
                </a:solidFill>
                <a:latin typeface="+mj-lt"/>
              </a:rPr>
              <a:t>Zileuton</a:t>
            </a:r>
            <a:endParaRPr lang="ar-SY" b="1" dirty="0">
              <a:solidFill>
                <a:schemeClr val="accent2"/>
              </a:solidFill>
              <a:latin typeface="+mj-lt"/>
            </a:endParaRPr>
          </a:p>
          <a:p>
            <a:pPr algn="r" rtl="1" eaLnBrk="1" hangingPunct="1">
              <a:lnSpc>
                <a:spcPct val="150000"/>
              </a:lnSpc>
              <a:defRPr/>
            </a:pPr>
            <a:r>
              <a:rPr lang="ar-SY" b="1" dirty="0"/>
              <a:t>- حاصرات مستقبلات اللوكوترينات:</a:t>
            </a:r>
            <a:r>
              <a:rPr lang="fr-FR" b="1" dirty="0">
                <a:solidFill>
                  <a:srgbClr val="CCFF33"/>
                </a:solidFill>
                <a:cs typeface="Times New Roman" pitchFamily="18" charset="0"/>
              </a:rPr>
              <a:t> </a:t>
            </a:r>
            <a:r>
              <a:rPr lang="fr-FR" b="1" dirty="0">
                <a:solidFill>
                  <a:schemeClr val="accent2"/>
                </a:solidFill>
                <a:cs typeface="Times New Roman" pitchFamily="18" charset="0"/>
              </a:rPr>
              <a:t>Zafirleukast</a:t>
            </a:r>
            <a:r>
              <a:rPr lang="fr-FR" b="1" dirty="0">
                <a:solidFill>
                  <a:srgbClr val="CCFF33"/>
                </a:solidFill>
                <a:cs typeface="Times New Roman" pitchFamily="18" charset="0"/>
              </a:rPr>
              <a:t> </a:t>
            </a:r>
            <a:r>
              <a:rPr lang="ar-SA" b="1" dirty="0">
                <a:solidFill>
                  <a:schemeClr val="accent2"/>
                </a:solidFill>
                <a:cs typeface="Times New Roman" pitchFamily="18" charset="0"/>
              </a:rPr>
              <a:t> و</a:t>
            </a:r>
            <a:r>
              <a:rPr lang="ar-SA" b="1" dirty="0">
                <a:solidFill>
                  <a:srgbClr val="CCFF33"/>
                </a:solidFill>
                <a:cs typeface="Times New Roman" pitchFamily="18" charset="0"/>
              </a:rPr>
              <a:t> </a:t>
            </a:r>
            <a:r>
              <a:rPr lang="fr-FR" b="1" dirty="0">
                <a:solidFill>
                  <a:schemeClr val="accent2"/>
                </a:solidFill>
                <a:cs typeface="Times New Roman" pitchFamily="18" charset="0"/>
              </a:rPr>
              <a:t>Monteleukast</a:t>
            </a:r>
            <a:endParaRPr lang="ar-SY" b="1" dirty="0">
              <a:solidFill>
                <a:schemeClr val="accent2"/>
              </a:solidFill>
            </a:endParaRPr>
          </a:p>
        </p:txBody>
      </p:sp>
      <p:sp>
        <p:nvSpPr>
          <p:cNvPr id="15367" name="Text Box 3"/>
          <p:cNvSpPr txBox="1">
            <a:spLocks noChangeArrowheads="1"/>
          </p:cNvSpPr>
          <p:nvPr/>
        </p:nvSpPr>
        <p:spPr bwMode="auto">
          <a:xfrm>
            <a:off x="4369794" y="4267200"/>
            <a:ext cx="5353645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en-US" sz="2000" b="1"/>
              <a:t>Cromoglycate Na</a:t>
            </a:r>
            <a:r>
              <a:rPr lang="ar-SY" sz="2000" b="1"/>
              <a:t> و </a:t>
            </a:r>
            <a:r>
              <a:rPr lang="en-US" sz="2000" b="1"/>
              <a:t>Nedocromil</a:t>
            </a:r>
            <a:r>
              <a:rPr lang="ar-SY" sz="2000" b="1"/>
              <a:t> و </a:t>
            </a:r>
            <a:r>
              <a:rPr lang="en-US" sz="2000" b="1"/>
              <a:t>Ketotifen</a:t>
            </a:r>
            <a:r>
              <a:rPr lang="ar-SA" sz="2000" b="1"/>
              <a:t>:</a:t>
            </a:r>
            <a:endParaRPr lang="ar-SA" sz="2000" b="1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0095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7"/>
          <p:cNvSpPr txBox="1">
            <a:spLocks noChangeArrowheads="1"/>
          </p:cNvSpPr>
          <p:nvPr/>
        </p:nvSpPr>
        <p:spPr bwMode="auto">
          <a:xfrm>
            <a:off x="7555562" y="1447801"/>
            <a:ext cx="2198038" cy="5795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400" b="1" dirty="0">
                <a:solidFill>
                  <a:schemeClr val="accent1"/>
                </a:solidFill>
              </a:rPr>
              <a:t>العلاج الدوائي العام:</a:t>
            </a:r>
            <a:endParaRPr lang="ar-SA" sz="1800" b="1" dirty="0">
              <a:solidFill>
                <a:schemeClr val="accent1"/>
              </a:solidFill>
              <a:latin typeface="Simplified Arabic" panose="02020603050405020304" pitchFamily="18" charset="-78"/>
              <a:cs typeface="Times New Roman" panose="02020603050405020304" pitchFamily="18" charset="0"/>
            </a:endParaRPr>
          </a:p>
        </p:txBody>
      </p:sp>
      <p:sp>
        <p:nvSpPr>
          <p:cNvPr id="16387" name="Text Box 2"/>
          <p:cNvSpPr txBox="1">
            <a:spLocks noChangeArrowheads="1"/>
          </p:cNvSpPr>
          <p:nvPr/>
        </p:nvSpPr>
        <p:spPr bwMode="auto">
          <a:xfrm>
            <a:off x="7467600" y="914401"/>
            <a:ext cx="249713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rgbClr val="FF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تدبير الربو القصبي:</a:t>
            </a:r>
            <a:endParaRPr lang="fr-FR" sz="2400" b="1">
              <a:solidFill>
                <a:srgbClr val="FFCC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7900952" y="2057400"/>
            <a:ext cx="1776448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ar-SY" sz="2000" b="1">
                <a:solidFill>
                  <a:srgbClr val="CCFF33"/>
                </a:solidFill>
              </a:rPr>
              <a:t>3</a:t>
            </a:r>
            <a:r>
              <a:rPr lang="ar-SA" sz="2000" b="1">
                <a:solidFill>
                  <a:srgbClr val="CCFF33"/>
                </a:solidFill>
              </a:rPr>
              <a:t>- </a:t>
            </a:r>
            <a:r>
              <a:rPr lang="ar-SY" sz="2000" b="1">
                <a:solidFill>
                  <a:srgbClr val="CCFF33"/>
                </a:solidFill>
              </a:rPr>
              <a:t>العلاج المناعي: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4004861" y="2590800"/>
            <a:ext cx="5596340" cy="9691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9pPr>
          </a:lstStyle>
          <a:p>
            <a:pPr marL="0" indent="0" algn="r" rtl="1" eaLnBrk="1" hangingPunct="1">
              <a:lnSpc>
                <a:spcPct val="150000"/>
              </a:lnSpc>
              <a:buFont typeface="Wingdings" pitchFamily="2" charset="2"/>
              <a:buChar char="v"/>
              <a:defRPr/>
            </a:pPr>
            <a:r>
              <a:rPr lang="en-US" sz="2000" b="1" dirty="0"/>
              <a:t>Omalizumab </a:t>
            </a:r>
            <a:r>
              <a:rPr lang="ar-SY" sz="2000" b="1" dirty="0"/>
              <a:t> (</a:t>
            </a:r>
            <a:r>
              <a:rPr lang="en-US" sz="2000" b="1" dirty="0"/>
              <a:t>Anti – IgE</a:t>
            </a:r>
            <a:r>
              <a:rPr lang="ar-SY" sz="2000" b="1" dirty="0"/>
              <a:t>): </a:t>
            </a:r>
            <a:r>
              <a:rPr lang="ar-SY" b="1" dirty="0">
                <a:solidFill>
                  <a:schemeClr val="accent2"/>
                </a:solidFill>
              </a:rPr>
              <a:t>حقنة تحت الجلد كل 4 أسابيع</a:t>
            </a:r>
            <a:endParaRPr lang="en-US" sz="2000" b="1" dirty="0">
              <a:solidFill>
                <a:schemeClr val="accent2"/>
              </a:solidFill>
            </a:endParaRPr>
          </a:p>
          <a:p>
            <a:pPr algn="r" rtl="1" eaLnBrk="1" hangingPunct="1">
              <a:lnSpc>
                <a:spcPct val="150000"/>
              </a:lnSpc>
              <a:buFont typeface="Wingdings" pitchFamily="2" charset="2"/>
              <a:buChar char="v"/>
              <a:defRPr/>
            </a:pPr>
            <a:r>
              <a:rPr lang="ar-SA" sz="2000" b="1" dirty="0"/>
              <a:t> </a:t>
            </a:r>
            <a:r>
              <a:rPr lang="en-US" sz="2000" b="1" dirty="0"/>
              <a:t>Anti – I L4</a:t>
            </a:r>
            <a:r>
              <a:rPr lang="ar-SY" sz="2000" b="1" dirty="0"/>
              <a:t> و </a:t>
            </a:r>
            <a:r>
              <a:rPr lang="en-US" sz="2000" b="1" dirty="0"/>
              <a:t>Anti – I L5</a:t>
            </a:r>
            <a:r>
              <a:rPr lang="ar-SY" sz="2000" b="1" dirty="0"/>
              <a:t> : </a:t>
            </a:r>
            <a:r>
              <a:rPr lang="ar-SY" sz="2000" b="1" dirty="0">
                <a:solidFill>
                  <a:schemeClr val="accent2"/>
                </a:solidFill>
              </a:rPr>
              <a:t>وريدي</a:t>
            </a:r>
          </a:p>
        </p:txBody>
      </p:sp>
    </p:spTree>
    <p:extLst>
      <p:ext uri="{BB962C8B-B14F-4D97-AF65-F5344CB8AC3E}">
        <p14:creationId xmlns:p14="http://schemas.microsoft.com/office/powerpoint/2010/main" val="2717305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7"/>
          <p:cNvSpPr txBox="1">
            <a:spLocks noChangeArrowheads="1"/>
          </p:cNvSpPr>
          <p:nvPr/>
        </p:nvSpPr>
        <p:spPr bwMode="auto">
          <a:xfrm>
            <a:off x="7678994" y="1477964"/>
            <a:ext cx="2074607" cy="5795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400" b="1" dirty="0">
                <a:solidFill>
                  <a:schemeClr val="accent1"/>
                </a:solidFill>
              </a:rPr>
              <a:t>العلاج الداعم العام:</a:t>
            </a:r>
            <a:endParaRPr lang="ar-SA" sz="1800" b="1" dirty="0">
              <a:solidFill>
                <a:schemeClr val="accent1"/>
              </a:solidFill>
              <a:latin typeface="Simplified Arabic" panose="02020603050405020304" pitchFamily="18" charset="-78"/>
              <a:cs typeface="Times New Roman" panose="02020603050405020304" pitchFamily="18" charset="0"/>
            </a:endParaRPr>
          </a:p>
        </p:txBody>
      </p:sp>
      <p:sp>
        <p:nvSpPr>
          <p:cNvPr id="18435" name="Text Box 2"/>
          <p:cNvSpPr txBox="1">
            <a:spLocks noChangeArrowheads="1"/>
          </p:cNvSpPr>
          <p:nvPr/>
        </p:nvSpPr>
        <p:spPr bwMode="auto">
          <a:xfrm>
            <a:off x="7467600" y="914401"/>
            <a:ext cx="249713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rgbClr val="FF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تدبير الربو القصبي:</a:t>
            </a:r>
            <a:endParaRPr lang="fr-FR" sz="2400" b="1">
              <a:solidFill>
                <a:srgbClr val="FFCC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4951414" y="2166938"/>
            <a:ext cx="4878387" cy="2862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ar-SY" sz="2000" b="1" dirty="0"/>
              <a:t>1</a:t>
            </a:r>
            <a:r>
              <a:rPr lang="ar-SA" sz="2000" b="1" dirty="0"/>
              <a:t>- </a:t>
            </a:r>
            <a:r>
              <a:rPr lang="ar-SY" sz="2000" b="1" dirty="0"/>
              <a:t>الوقاية من التعرض للمحسسات والمهيجات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ar-SY" sz="2000" b="1" dirty="0"/>
              <a:t>2- عدم التدخين في المنزل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ar-SY" sz="2000" b="1" dirty="0"/>
              <a:t>3- عدم اقتناء حيوانات منزلية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ar-SY" sz="2000" b="1" dirty="0"/>
              <a:t>4- ازالة كل ما يحتوي عت الغبار المنزلي من غرفة النوم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ar-SY" sz="2000" b="1" dirty="0"/>
              <a:t>5- تثقيف المرضى وذويهم عن المرض وتدبيره وانذاره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ar-SY" sz="2000" b="1" dirty="0"/>
              <a:t>6- العلاج الفيزيائي التنفسي</a:t>
            </a:r>
          </a:p>
        </p:txBody>
      </p:sp>
    </p:spTree>
    <p:extLst>
      <p:ext uri="{BB962C8B-B14F-4D97-AF65-F5344CB8AC3E}">
        <p14:creationId xmlns:p14="http://schemas.microsoft.com/office/powerpoint/2010/main" val="3223119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200" name="Group 16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3605187"/>
              </p:ext>
            </p:extLst>
          </p:nvPr>
        </p:nvGraphicFramePr>
        <p:xfrm>
          <a:off x="1752600" y="2209801"/>
          <a:ext cx="8229600" cy="3021014"/>
        </p:xfrm>
        <a:graphic>
          <a:graphicData uri="http://schemas.openxmlformats.org/drawingml/2006/table">
            <a:tbl>
              <a:tblPr rtl="1"/>
              <a:tblGrid>
                <a:gridCol w="2073801"/>
                <a:gridCol w="2280751"/>
                <a:gridCol w="3875048"/>
              </a:tblGrid>
              <a:tr h="623090">
                <a:tc>
                  <a:txBody>
                    <a:bodyPr/>
                    <a:lstStyle/>
                    <a:p>
                      <a:pPr marL="0" marR="0" lvl="0" indent="0" algn="justLow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Y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Simplified Arabic" pitchFamily="18" charset="-78"/>
                          <a:ea typeface="Times New Roman" pitchFamily="18" charset="0"/>
                          <a:cs typeface="Simplified Arabic" pitchFamily="18" charset="-78"/>
                        </a:rPr>
                        <a:t>شدة الربو</a:t>
                      </a:r>
                      <a:endParaRPr kumimoji="0" lang="ar-S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Simplified Arabic" pitchFamily="18" charset="-78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Low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Simplified Arabic" pitchFamily="18" charset="-78"/>
                          <a:ea typeface="Times New Roman" pitchFamily="18" charset="0"/>
                          <a:cs typeface="Simplified Arabic" pitchFamily="18" charset="-78"/>
                        </a:rPr>
                        <a:t>نوب التقبض القصبي</a:t>
                      </a:r>
                      <a:endParaRPr kumimoji="0" lang="ar-S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Simplified Arabic" pitchFamily="18" charset="-78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Low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Simplified Arabic" pitchFamily="18" charset="-78"/>
                          <a:ea typeface="Times New Roman" pitchFamily="18" charset="0"/>
                          <a:cs typeface="Simplified Arabic" pitchFamily="18" charset="-78"/>
                        </a:rPr>
                        <a:t>نتائج قياس الجريان الذروي أو قياس النفس</a:t>
                      </a:r>
                      <a:endParaRPr kumimoji="0" lang="ar-S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Simplified Arabic" pitchFamily="18" charset="-78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4483">
                <a:tc>
                  <a:txBody>
                    <a:bodyPr/>
                    <a:lstStyle/>
                    <a:p>
                      <a:pPr marL="0" marR="0" lvl="0" indent="0" algn="justLow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implified Arabic" pitchFamily="18" charset="-78"/>
                          <a:ea typeface="Times New Roman" pitchFamily="18" charset="0"/>
                          <a:cs typeface="Simplified Arabic" pitchFamily="18" charset="-78"/>
                        </a:rPr>
                        <a:t>خفيف متقطع</a:t>
                      </a:r>
                      <a:endParaRPr kumimoji="0" lang="ar-S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Simplified Arabic" pitchFamily="18" charset="-78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Low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implified Arabic" pitchFamily="18" charset="-78"/>
                          <a:ea typeface="Times New Roman" pitchFamily="18" charset="0"/>
                          <a:cs typeface="Simplified Arabic" pitchFamily="18" charset="-78"/>
                        </a:rPr>
                        <a:t>أقل من مرتين أسبوعيا</a:t>
                      </a:r>
                      <a:endParaRPr kumimoji="0" lang="ar-S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Simplified Arabic" pitchFamily="18" charset="-78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Low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implified Arabic" pitchFamily="18" charset="-78"/>
                          <a:ea typeface="Times New Roman" pitchFamily="18" charset="0"/>
                          <a:cs typeface="Simplified Arabic" pitchFamily="18" charset="-78"/>
                        </a:rPr>
                        <a:t>طبيعية تقريبا (80% من الطبيعي أو أكثر)</a:t>
                      </a:r>
                      <a:endParaRPr kumimoji="0" lang="ar-S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Simplified Arabic" pitchFamily="18" charset="-78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3090">
                <a:tc>
                  <a:txBody>
                    <a:bodyPr/>
                    <a:lstStyle/>
                    <a:p>
                      <a:pPr marL="0" marR="0" lvl="0" indent="0" algn="justLow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implified Arabic" pitchFamily="18" charset="-78"/>
                          <a:ea typeface="Times New Roman" pitchFamily="18" charset="0"/>
                          <a:cs typeface="Simplified Arabic" pitchFamily="18" charset="-78"/>
                        </a:rPr>
                        <a:t>خفيف مستمر</a:t>
                      </a:r>
                      <a:endParaRPr kumimoji="0" lang="ar-S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Simplified Arabic" pitchFamily="18" charset="-78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Low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implified Arabic" pitchFamily="18" charset="-78"/>
                          <a:ea typeface="Times New Roman" pitchFamily="18" charset="0"/>
                          <a:cs typeface="Simplified Arabic" pitchFamily="18" charset="-78"/>
                        </a:rPr>
                        <a:t>أكثر من مرتين أسبوعيا</a:t>
                      </a:r>
                      <a:endParaRPr kumimoji="0" lang="ar-S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Simplified Arabic" pitchFamily="18" charset="-78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Low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implified Arabic" pitchFamily="18" charset="-78"/>
                          <a:ea typeface="Times New Roman" pitchFamily="18" charset="0"/>
                          <a:cs typeface="Simplified Arabic" pitchFamily="18" charset="-78"/>
                        </a:rPr>
                        <a:t>طبيعية تقريبا (80% من الطبيعي أو أكثر)</a:t>
                      </a:r>
                      <a:endParaRPr kumimoji="0" lang="ar-S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Simplified Arabic" pitchFamily="18" charset="-78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0796">
                <a:tc>
                  <a:txBody>
                    <a:bodyPr/>
                    <a:lstStyle/>
                    <a:p>
                      <a:pPr marL="0" marR="0" lvl="0" indent="0" algn="justLow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implified Arabic" pitchFamily="18" charset="-78"/>
                          <a:ea typeface="Times New Roman" pitchFamily="18" charset="0"/>
                          <a:cs typeface="Simplified Arabic" pitchFamily="18" charset="-78"/>
                        </a:rPr>
                        <a:t>متوسط مستمر</a:t>
                      </a:r>
                      <a:endParaRPr kumimoji="0" lang="ar-S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Simplified Arabic" pitchFamily="18" charset="-78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Low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implified Arabic" pitchFamily="18" charset="-78"/>
                          <a:ea typeface="Times New Roman" pitchFamily="18" charset="0"/>
                          <a:cs typeface="Simplified Arabic" pitchFamily="18" charset="-78"/>
                        </a:rPr>
                        <a:t>يومية</a:t>
                      </a:r>
                      <a:endParaRPr kumimoji="0" lang="ar-S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Simplified Arabic" pitchFamily="18" charset="-78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Low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Y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implified Arabic" pitchFamily="18" charset="-78"/>
                          <a:ea typeface="Times New Roman" pitchFamily="18" charset="0"/>
                          <a:cs typeface="Simplified Arabic" pitchFamily="18" charset="-78"/>
                        </a:rPr>
                        <a:t>60-80% من الطبيعي</a:t>
                      </a:r>
                      <a:endParaRPr kumimoji="0" lang="ar-SY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Simplified Arabic" pitchFamily="18" charset="-78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555">
                <a:tc>
                  <a:txBody>
                    <a:bodyPr/>
                    <a:lstStyle/>
                    <a:p>
                      <a:pPr marL="0" marR="0" lvl="0" indent="0" algn="justLow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implified Arabic" pitchFamily="18" charset="-78"/>
                          <a:ea typeface="Times New Roman" pitchFamily="18" charset="0"/>
                          <a:cs typeface="Simplified Arabic" pitchFamily="18" charset="-78"/>
                        </a:rPr>
                        <a:t>شديد مستمر</a:t>
                      </a:r>
                      <a:endParaRPr kumimoji="0" lang="ar-S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Simplified Arabic" pitchFamily="18" charset="-78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Low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implified Arabic" pitchFamily="18" charset="-78"/>
                          <a:ea typeface="Times New Roman" pitchFamily="18" charset="0"/>
                          <a:cs typeface="Simplified Arabic" pitchFamily="18" charset="-78"/>
                        </a:rPr>
                        <a:t>مستمرة</a:t>
                      </a:r>
                      <a:endParaRPr kumimoji="0" lang="ar-S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Simplified Arabic" pitchFamily="18" charset="-78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Low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implified Arabic" pitchFamily="18" charset="-78"/>
                          <a:ea typeface="Times New Roman" pitchFamily="18" charset="0"/>
                          <a:cs typeface="Simplified Arabic" pitchFamily="18" charset="-78"/>
                        </a:rPr>
                        <a:t>أقل من</a:t>
                      </a:r>
                      <a:r>
                        <a:rPr kumimoji="0" lang="ar-SY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implified Arabic" pitchFamily="18" charset="-78"/>
                          <a:ea typeface="Times New Roman" pitchFamily="18" charset="0"/>
                          <a:cs typeface="Simplified Arabic" pitchFamily="18" charset="-78"/>
                        </a:rPr>
                        <a:t> 60% من الطبيعي</a:t>
                      </a:r>
                      <a:endParaRPr kumimoji="0" lang="ar-SY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Simplified Arabic" pitchFamily="18" charset="-78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9484" name="Text Box 2"/>
          <p:cNvSpPr txBox="1">
            <a:spLocks noChangeArrowheads="1"/>
          </p:cNvSpPr>
          <p:nvPr/>
        </p:nvSpPr>
        <p:spPr bwMode="auto">
          <a:xfrm>
            <a:off x="7561264" y="838201"/>
            <a:ext cx="2497137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rgbClr val="FF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تدبير الربو القصبي:</a:t>
            </a:r>
            <a:endParaRPr lang="fr-FR" sz="2800" b="1">
              <a:solidFill>
                <a:srgbClr val="FFCC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485" name="Text Box 3"/>
          <p:cNvSpPr txBox="1">
            <a:spLocks noChangeArrowheads="1"/>
          </p:cNvSpPr>
          <p:nvPr/>
        </p:nvSpPr>
        <p:spPr bwMode="auto">
          <a:xfrm>
            <a:off x="8317104" y="1477964"/>
            <a:ext cx="1588897" cy="5795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400" b="1" dirty="0">
                <a:solidFill>
                  <a:schemeClr val="accent1"/>
                </a:solidFill>
              </a:rPr>
              <a:t>تصنيف الربو</a:t>
            </a:r>
            <a:r>
              <a:rPr lang="ar-SA" sz="2400" b="1" dirty="0">
                <a:solidFill>
                  <a:schemeClr val="accent1"/>
                </a:solidFill>
              </a:rPr>
              <a:t>:</a:t>
            </a:r>
            <a:endParaRPr lang="ar-SA" sz="20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5414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6115050" y="838201"/>
            <a:ext cx="39433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rgbClr val="FF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تدبير الربو القصبي حسب الشدة:</a:t>
            </a:r>
            <a:endParaRPr lang="fr-FR" sz="2800" b="1">
              <a:solidFill>
                <a:srgbClr val="FFCC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7041858" y="1524001"/>
            <a:ext cx="2787943" cy="5795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400" b="1" dirty="0">
                <a:solidFill>
                  <a:schemeClr val="accent1"/>
                </a:solidFill>
              </a:rPr>
              <a:t>1- الربو الخفيف المتقطع</a:t>
            </a:r>
            <a:r>
              <a:rPr lang="ar-SA" sz="2400" b="1" dirty="0">
                <a:solidFill>
                  <a:schemeClr val="accent1"/>
                </a:solidFill>
              </a:rPr>
              <a:t>:</a:t>
            </a:r>
            <a:endParaRPr lang="ar-SA" sz="24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4191001" y="2209801"/>
            <a:ext cx="5292725" cy="143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buFont typeface="Wingdings" pitchFamily="2" charset="2"/>
              <a:buChar char="v"/>
              <a:defRPr/>
            </a:pPr>
            <a:r>
              <a:rPr lang="ar-SY" sz="2000" b="1" dirty="0"/>
              <a:t>العلاج الوقائي : غير ضروري</a:t>
            </a:r>
          </a:p>
          <a:p>
            <a:pPr algn="r" rtl="1" eaLnBrk="1" hangingPunct="1">
              <a:lnSpc>
                <a:spcPct val="150000"/>
              </a:lnSpc>
              <a:buFont typeface="Wingdings" pitchFamily="2" charset="2"/>
              <a:buChar char="v"/>
              <a:defRPr/>
            </a:pPr>
            <a:r>
              <a:rPr lang="ar-SY" sz="2000" b="1" dirty="0"/>
              <a:t>علاج الأعراض: منبه </a:t>
            </a:r>
            <a:r>
              <a:rPr lang="el-GR" sz="2000" b="1" dirty="0"/>
              <a:t>β2 </a:t>
            </a:r>
            <a:r>
              <a:rPr lang="ar-SY" sz="2000" b="1" dirty="0"/>
              <a:t> قصير أمد التأثير انشاقي:</a:t>
            </a:r>
          </a:p>
          <a:p>
            <a:pPr marL="0" indent="0" algn="r" rtl="1" eaLnBrk="1" hangingPunct="1">
              <a:lnSpc>
                <a:spcPct val="150000"/>
              </a:lnSpc>
              <a:defRPr/>
            </a:pPr>
            <a:r>
              <a:rPr lang="ar-SY" b="1" dirty="0"/>
              <a:t>      </a:t>
            </a:r>
            <a:r>
              <a:rPr lang="en-US" b="1" dirty="0">
                <a:solidFill>
                  <a:schemeClr val="accent2"/>
                </a:solidFill>
              </a:rPr>
              <a:t>Salbutamol</a:t>
            </a:r>
            <a:r>
              <a:rPr lang="ar-SY" b="1" dirty="0">
                <a:solidFill>
                  <a:schemeClr val="accent2"/>
                </a:solidFill>
              </a:rPr>
              <a:t>: بخة أو بختان عند الحاجة (البخة = 100 مكغ)</a:t>
            </a:r>
          </a:p>
        </p:txBody>
      </p:sp>
    </p:spTree>
    <p:extLst>
      <p:ext uri="{BB962C8B-B14F-4D97-AF65-F5344CB8AC3E}">
        <p14:creationId xmlns:p14="http://schemas.microsoft.com/office/powerpoint/2010/main" val="3001669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6115050" y="838201"/>
            <a:ext cx="39433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rgbClr val="FF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تدبير الربو القصبي حسب الشدة:</a:t>
            </a:r>
            <a:endParaRPr lang="fr-FR" sz="2800" b="1">
              <a:solidFill>
                <a:srgbClr val="FFCC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6998577" y="1524001"/>
            <a:ext cx="2831223" cy="5795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400" b="1" dirty="0">
                <a:solidFill>
                  <a:schemeClr val="accent1"/>
                </a:solidFill>
              </a:rPr>
              <a:t>2- الربو الخفيف المستمر</a:t>
            </a:r>
            <a:r>
              <a:rPr lang="ar-SA" sz="2400" b="1" dirty="0">
                <a:solidFill>
                  <a:schemeClr val="accent1"/>
                </a:solidFill>
              </a:rPr>
              <a:t>:</a:t>
            </a:r>
            <a:endParaRPr lang="ar-SA" sz="24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3767139" y="2209800"/>
            <a:ext cx="5716587" cy="374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buFont typeface="Wingdings" pitchFamily="2" charset="2"/>
              <a:buChar char="v"/>
              <a:defRPr/>
            </a:pPr>
            <a:r>
              <a:rPr lang="ar-SY" sz="2000" b="1" dirty="0"/>
              <a:t>العلاج الوقائي:</a:t>
            </a:r>
          </a:p>
          <a:p>
            <a:pPr marL="0" indent="0" algn="r" rtl="1" eaLnBrk="1" hangingPunct="1">
              <a:lnSpc>
                <a:spcPct val="150000"/>
              </a:lnSpc>
              <a:defRPr/>
            </a:pPr>
            <a:r>
              <a:rPr lang="ar-SY" sz="2000" b="1" dirty="0"/>
              <a:t>    - الخيار الأول: جرعة منخفضة من ستيروئيد انشاقي</a:t>
            </a:r>
          </a:p>
          <a:p>
            <a:pPr marL="0" indent="0" algn="r" rtl="1" eaLnBrk="1" hangingPunct="1">
              <a:lnSpc>
                <a:spcPct val="150000"/>
              </a:lnSpc>
              <a:defRPr/>
            </a:pPr>
            <a:r>
              <a:rPr lang="ar-SY" sz="2000" b="1" dirty="0"/>
              <a:t>     </a:t>
            </a:r>
            <a:r>
              <a:rPr lang="en-US" b="1" dirty="0">
                <a:solidFill>
                  <a:schemeClr val="accent2"/>
                </a:solidFill>
              </a:rPr>
              <a:t>Beclomethasone</a:t>
            </a:r>
            <a:r>
              <a:rPr lang="ar-SY" b="1" dirty="0">
                <a:solidFill>
                  <a:schemeClr val="accent2"/>
                </a:solidFill>
              </a:rPr>
              <a:t>: بخة مرتان يومياً (البخة = 250 مكغ)</a:t>
            </a:r>
          </a:p>
          <a:p>
            <a:pPr marL="0" indent="0" algn="r" rtl="1" eaLnBrk="1" hangingPunct="1">
              <a:lnSpc>
                <a:spcPct val="150000"/>
              </a:lnSpc>
              <a:defRPr/>
            </a:pPr>
            <a:r>
              <a:rPr lang="ar-SY" sz="2000" b="1" dirty="0"/>
              <a:t>    - اذا اقتضى الأمر يمكن ادخال: </a:t>
            </a:r>
            <a:r>
              <a:rPr lang="ar-SY" sz="2000" b="1" dirty="0">
                <a:solidFill>
                  <a:schemeClr val="accent2"/>
                </a:solidFill>
              </a:rPr>
              <a:t>(4-8 أسابيع)</a:t>
            </a:r>
          </a:p>
          <a:p>
            <a:pPr marL="0" indent="0" algn="r" rtl="1" eaLnBrk="1" hangingPunct="1">
              <a:lnSpc>
                <a:spcPct val="150000"/>
              </a:lnSpc>
              <a:defRPr/>
            </a:pPr>
            <a:r>
              <a:rPr lang="ar-SY" sz="2000" b="1" dirty="0"/>
              <a:t>      </a:t>
            </a:r>
            <a:r>
              <a:rPr lang="en-US" b="1" dirty="0">
                <a:solidFill>
                  <a:schemeClr val="accent2"/>
                </a:solidFill>
              </a:rPr>
              <a:t>Monteleukast</a:t>
            </a:r>
            <a:r>
              <a:rPr lang="ar-SY" b="1" dirty="0">
                <a:solidFill>
                  <a:schemeClr val="accent2"/>
                </a:solidFill>
              </a:rPr>
              <a:t>: 5-10 ملغ مرة واحدة يومياً فموياً</a:t>
            </a:r>
          </a:p>
          <a:p>
            <a:pPr marL="0" indent="0" algn="r" rtl="1" eaLnBrk="1" hangingPunct="1">
              <a:lnSpc>
                <a:spcPct val="150000"/>
              </a:lnSpc>
              <a:defRPr/>
            </a:pPr>
            <a:r>
              <a:rPr lang="ar-SY" sz="2000" b="1" dirty="0">
                <a:solidFill>
                  <a:schemeClr val="accent2"/>
                </a:solidFill>
              </a:rPr>
              <a:t>   </a:t>
            </a:r>
            <a:r>
              <a:rPr lang="ar-SY" b="1" dirty="0">
                <a:solidFill>
                  <a:schemeClr val="accent2"/>
                </a:solidFill>
              </a:rPr>
              <a:t>أو </a:t>
            </a:r>
            <a:r>
              <a:rPr lang="en-US" b="1" dirty="0">
                <a:solidFill>
                  <a:schemeClr val="accent2"/>
                </a:solidFill>
              </a:rPr>
              <a:t> Cromoglycate Na</a:t>
            </a:r>
            <a:r>
              <a:rPr lang="ar-SY" b="1" dirty="0">
                <a:solidFill>
                  <a:schemeClr val="accent2"/>
                </a:solidFill>
              </a:rPr>
              <a:t> أو </a:t>
            </a:r>
            <a:r>
              <a:rPr lang="en-US" b="1" dirty="0">
                <a:solidFill>
                  <a:schemeClr val="accent2"/>
                </a:solidFill>
              </a:rPr>
              <a:t> Nedocromil</a:t>
            </a:r>
            <a:r>
              <a:rPr lang="ar-SY" b="1" dirty="0">
                <a:solidFill>
                  <a:schemeClr val="accent2"/>
                </a:solidFill>
              </a:rPr>
              <a:t>بختان 2-4 مرات يومياً </a:t>
            </a:r>
          </a:p>
          <a:p>
            <a:pPr algn="r" rtl="1" eaLnBrk="1" hangingPunct="1">
              <a:lnSpc>
                <a:spcPct val="150000"/>
              </a:lnSpc>
              <a:buFont typeface="Wingdings" pitchFamily="2" charset="2"/>
              <a:buChar char="v"/>
              <a:defRPr/>
            </a:pPr>
            <a:r>
              <a:rPr lang="ar-SY" sz="2000" b="1" dirty="0"/>
              <a:t>علاج الأعراض: منبه </a:t>
            </a:r>
            <a:r>
              <a:rPr lang="el-GR" sz="2000" b="1" dirty="0"/>
              <a:t>β2 </a:t>
            </a:r>
            <a:r>
              <a:rPr lang="ar-SY" sz="2000" b="1" dirty="0"/>
              <a:t> قصير أمد التأثير انشاقي:</a:t>
            </a:r>
          </a:p>
          <a:p>
            <a:pPr marL="0" indent="0" algn="r" rtl="1" eaLnBrk="1" hangingPunct="1">
              <a:lnSpc>
                <a:spcPct val="150000"/>
              </a:lnSpc>
              <a:defRPr/>
            </a:pPr>
            <a:r>
              <a:rPr lang="ar-SY" b="1" dirty="0"/>
              <a:t>      </a:t>
            </a:r>
            <a:r>
              <a:rPr lang="en-US" b="1" dirty="0">
                <a:solidFill>
                  <a:schemeClr val="accent2"/>
                </a:solidFill>
              </a:rPr>
              <a:t>Salbutamol</a:t>
            </a:r>
            <a:r>
              <a:rPr lang="ar-SY" b="1" dirty="0">
                <a:solidFill>
                  <a:schemeClr val="accent2"/>
                </a:solidFill>
              </a:rPr>
              <a:t>: بخة أو بختان 3-4 مرات يومياً</a:t>
            </a:r>
          </a:p>
        </p:txBody>
      </p:sp>
    </p:spTree>
    <p:extLst>
      <p:ext uri="{BB962C8B-B14F-4D97-AF65-F5344CB8AC3E}">
        <p14:creationId xmlns:p14="http://schemas.microsoft.com/office/powerpoint/2010/main" val="3038069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6115050" y="838201"/>
            <a:ext cx="39433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rgbClr val="FF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تدبير الربو القصبي حسب الشدة:</a:t>
            </a:r>
            <a:endParaRPr lang="fr-FR" sz="2800" b="1">
              <a:solidFill>
                <a:srgbClr val="FFCC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6876750" y="1524001"/>
            <a:ext cx="2953051" cy="5795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400" b="1" dirty="0">
                <a:solidFill>
                  <a:schemeClr val="accent1"/>
                </a:solidFill>
              </a:rPr>
              <a:t>2- الربو المتوسط المستمر</a:t>
            </a:r>
            <a:r>
              <a:rPr lang="ar-SA" sz="2400" b="1" dirty="0">
                <a:solidFill>
                  <a:schemeClr val="accent1"/>
                </a:solidFill>
              </a:rPr>
              <a:t>:</a:t>
            </a:r>
            <a:endParaRPr lang="ar-SA" sz="24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2133601" y="2209800"/>
            <a:ext cx="7350125" cy="4616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buFont typeface="Wingdings" pitchFamily="2" charset="2"/>
              <a:buChar char="v"/>
              <a:defRPr/>
            </a:pPr>
            <a:r>
              <a:rPr lang="ar-SY" sz="2000" b="1" dirty="0"/>
              <a:t>العلاج الوقائي:</a:t>
            </a:r>
          </a:p>
          <a:p>
            <a:pPr marL="0" indent="0" algn="r" rtl="1" eaLnBrk="1" hangingPunct="1">
              <a:lnSpc>
                <a:spcPct val="150000"/>
              </a:lnSpc>
              <a:defRPr/>
            </a:pPr>
            <a:r>
              <a:rPr lang="ar-SY" sz="2000" b="1" dirty="0"/>
              <a:t>    - جرعة خفيفة الى متوسطة من ستيروئيد انشاقي</a:t>
            </a:r>
          </a:p>
          <a:p>
            <a:pPr marL="0" indent="0" algn="r" rtl="1" eaLnBrk="1" hangingPunct="1">
              <a:lnSpc>
                <a:spcPct val="150000"/>
              </a:lnSpc>
              <a:defRPr/>
            </a:pPr>
            <a:r>
              <a:rPr lang="ar-SY" sz="2000" b="1" dirty="0"/>
              <a:t>     </a:t>
            </a:r>
            <a:r>
              <a:rPr lang="en-US" b="1" dirty="0">
                <a:solidFill>
                  <a:schemeClr val="accent2"/>
                </a:solidFill>
              </a:rPr>
              <a:t>Beclomethasone</a:t>
            </a:r>
            <a:r>
              <a:rPr lang="ar-SY" b="1" dirty="0">
                <a:solidFill>
                  <a:schemeClr val="accent2"/>
                </a:solidFill>
              </a:rPr>
              <a:t>: بخة أو بختان مرتان يومياً (البخة = 250 مكغ)</a:t>
            </a:r>
          </a:p>
          <a:p>
            <a:pPr marL="0" indent="0" algn="r" rtl="1" eaLnBrk="1" hangingPunct="1">
              <a:lnSpc>
                <a:spcPct val="150000"/>
              </a:lnSpc>
              <a:defRPr/>
            </a:pPr>
            <a:r>
              <a:rPr lang="ar-SY" sz="2000" b="1" dirty="0"/>
              <a:t>    - اضافة الى أحد الخيارات التالية: </a:t>
            </a:r>
          </a:p>
          <a:p>
            <a:pPr marL="0" indent="0" algn="r" rtl="1" eaLnBrk="1" hangingPunct="1">
              <a:lnSpc>
                <a:spcPct val="150000"/>
              </a:lnSpc>
              <a:defRPr/>
            </a:pPr>
            <a:r>
              <a:rPr lang="en-US" sz="2000" b="1" dirty="0"/>
              <a:t>   </a:t>
            </a:r>
            <a:r>
              <a:rPr lang="ar-SY" sz="2000" b="1" dirty="0"/>
              <a:t>   </a:t>
            </a:r>
            <a:r>
              <a:rPr lang="ar-SY" b="1" dirty="0"/>
              <a:t>منبه </a:t>
            </a:r>
            <a:r>
              <a:rPr lang="el-GR" b="1" dirty="0"/>
              <a:t>β2 </a:t>
            </a:r>
            <a:r>
              <a:rPr lang="ar-SY" b="1" dirty="0"/>
              <a:t> طويل أمد التأثير: </a:t>
            </a:r>
            <a:r>
              <a:rPr lang="en-US" b="1" dirty="0">
                <a:solidFill>
                  <a:schemeClr val="accent2"/>
                </a:solidFill>
              </a:rPr>
              <a:t>Salmeterol </a:t>
            </a:r>
            <a:r>
              <a:rPr lang="ar-SY" b="1" dirty="0">
                <a:solidFill>
                  <a:schemeClr val="accent2"/>
                </a:solidFill>
              </a:rPr>
              <a:t> بختان مرتان يومياُ (البخة = 25مكغ)</a:t>
            </a:r>
          </a:p>
          <a:p>
            <a:pPr marL="0" indent="0" algn="r" rtl="1" eaLnBrk="1" hangingPunct="1">
              <a:lnSpc>
                <a:spcPct val="150000"/>
              </a:lnSpc>
              <a:defRPr/>
            </a:pPr>
            <a:r>
              <a:rPr lang="ar-SY" b="1" dirty="0">
                <a:solidFill>
                  <a:schemeClr val="accent2"/>
                </a:solidFill>
              </a:rPr>
              <a:t>                                    أو </a:t>
            </a:r>
            <a:r>
              <a:rPr lang="en-US" b="1" dirty="0">
                <a:solidFill>
                  <a:schemeClr val="accent2"/>
                </a:solidFill>
              </a:rPr>
              <a:t>Formoterol</a:t>
            </a:r>
            <a:r>
              <a:rPr lang="ar-SY" b="1" dirty="0">
                <a:solidFill>
                  <a:schemeClr val="accent2"/>
                </a:solidFill>
              </a:rPr>
              <a:t> بختة أو بختان مرتان يومياُ (البخة = 12 مكغ)</a:t>
            </a:r>
          </a:p>
          <a:p>
            <a:pPr marL="0" indent="0" algn="r" rtl="1" eaLnBrk="1" hangingPunct="1">
              <a:lnSpc>
                <a:spcPct val="150000"/>
              </a:lnSpc>
              <a:defRPr/>
            </a:pPr>
            <a:r>
              <a:rPr lang="ar-SY" sz="2000" b="1" dirty="0">
                <a:solidFill>
                  <a:schemeClr val="accent2"/>
                </a:solidFill>
              </a:rPr>
              <a:t>       </a:t>
            </a:r>
            <a:r>
              <a:rPr lang="ar-SY" b="1" dirty="0"/>
              <a:t>أو</a:t>
            </a:r>
            <a:r>
              <a:rPr lang="en-US" b="1" dirty="0"/>
              <a:t>Monteleukast   </a:t>
            </a:r>
            <a:r>
              <a:rPr lang="ar-SY" b="1" dirty="0"/>
              <a:t>: </a:t>
            </a:r>
            <a:r>
              <a:rPr lang="ar-SY" b="1" dirty="0">
                <a:solidFill>
                  <a:schemeClr val="accent2"/>
                </a:solidFill>
              </a:rPr>
              <a:t>5-10 ملغ مرة واحدة يومياً فموياً</a:t>
            </a:r>
          </a:p>
          <a:p>
            <a:pPr marL="0" indent="0" algn="r" rtl="1" eaLnBrk="1" hangingPunct="1">
              <a:lnSpc>
                <a:spcPct val="150000"/>
              </a:lnSpc>
              <a:defRPr/>
            </a:pPr>
            <a:r>
              <a:rPr lang="ar-SY" sz="2000" b="1" dirty="0">
                <a:solidFill>
                  <a:schemeClr val="accent2"/>
                </a:solidFill>
              </a:rPr>
              <a:t>        </a:t>
            </a:r>
            <a:r>
              <a:rPr lang="ar-SY" b="1" dirty="0"/>
              <a:t>أو </a:t>
            </a:r>
            <a:r>
              <a:rPr lang="en-US" b="1" dirty="0"/>
              <a:t>Theophylline</a:t>
            </a:r>
            <a:r>
              <a:rPr lang="ar-SY" b="1" dirty="0"/>
              <a:t> </a:t>
            </a:r>
            <a:r>
              <a:rPr lang="ar-SY" b="1" dirty="0" smtClean="0"/>
              <a:t>مديد</a:t>
            </a:r>
            <a:r>
              <a:rPr lang="en-US" b="1" dirty="0" smtClean="0"/>
              <a:t>:</a:t>
            </a:r>
            <a:r>
              <a:rPr lang="ar-SY" b="1" dirty="0" smtClean="0"/>
              <a:t> </a:t>
            </a:r>
            <a:r>
              <a:rPr lang="ar-SY" b="1" dirty="0">
                <a:solidFill>
                  <a:schemeClr val="accent2"/>
                </a:solidFill>
              </a:rPr>
              <a:t>10 ملغ / كغ / يوم  (300 ملغ مرتان يومياً)</a:t>
            </a:r>
          </a:p>
          <a:p>
            <a:pPr algn="r" rtl="1" eaLnBrk="1" hangingPunct="1">
              <a:lnSpc>
                <a:spcPct val="150000"/>
              </a:lnSpc>
              <a:buFont typeface="Wingdings" pitchFamily="2" charset="2"/>
              <a:buChar char="v"/>
              <a:defRPr/>
            </a:pPr>
            <a:r>
              <a:rPr lang="ar-SY" sz="2000" b="1" dirty="0"/>
              <a:t>علاج الأعراض: منبه</a:t>
            </a:r>
            <a:r>
              <a:rPr lang="el-GR" sz="2000" b="1" dirty="0"/>
              <a:t>β2 </a:t>
            </a:r>
            <a:r>
              <a:rPr lang="ar-SY" sz="2000" b="1" dirty="0"/>
              <a:t> قصير أمد التأثير انشاقي:</a:t>
            </a:r>
          </a:p>
          <a:p>
            <a:pPr marL="0" indent="0" algn="r" rtl="1" eaLnBrk="1" hangingPunct="1">
              <a:lnSpc>
                <a:spcPct val="150000"/>
              </a:lnSpc>
              <a:defRPr/>
            </a:pPr>
            <a:r>
              <a:rPr lang="ar-SY" b="1" dirty="0"/>
              <a:t>      </a:t>
            </a:r>
            <a:r>
              <a:rPr lang="en-US" b="1" dirty="0">
                <a:solidFill>
                  <a:schemeClr val="accent2"/>
                </a:solidFill>
              </a:rPr>
              <a:t>Salbutamol</a:t>
            </a:r>
            <a:r>
              <a:rPr lang="ar-SY" b="1" dirty="0">
                <a:solidFill>
                  <a:schemeClr val="accent2"/>
                </a:solidFill>
              </a:rPr>
              <a:t>: بختان 3-4 مرات يومياً</a:t>
            </a:r>
          </a:p>
        </p:txBody>
      </p:sp>
    </p:spTree>
    <p:extLst>
      <p:ext uri="{BB962C8B-B14F-4D97-AF65-F5344CB8AC3E}">
        <p14:creationId xmlns:p14="http://schemas.microsoft.com/office/powerpoint/2010/main" val="1393641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6115050" y="838201"/>
            <a:ext cx="39433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 dirty="0">
                <a:solidFill>
                  <a:srgbClr val="FF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تدبير الربو القصبي حسب الشدة:</a:t>
            </a:r>
            <a:endParaRPr lang="fr-FR" sz="2800" b="1" dirty="0">
              <a:solidFill>
                <a:srgbClr val="FFCC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7094756" y="1371601"/>
            <a:ext cx="2735044" cy="5795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400" b="1" dirty="0">
                <a:solidFill>
                  <a:schemeClr val="accent1"/>
                </a:solidFill>
              </a:rPr>
              <a:t>2- الربو الشديد المستمر</a:t>
            </a:r>
            <a:r>
              <a:rPr lang="ar-SA" sz="2400" b="1" dirty="0">
                <a:solidFill>
                  <a:schemeClr val="accent1"/>
                </a:solidFill>
              </a:rPr>
              <a:t>:</a:t>
            </a:r>
            <a:endParaRPr lang="ar-SA" sz="24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2347913" y="1828801"/>
            <a:ext cx="7135812" cy="4848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buFont typeface="Wingdings" pitchFamily="2" charset="2"/>
              <a:buChar char="v"/>
              <a:defRPr/>
            </a:pPr>
            <a:r>
              <a:rPr lang="ar-SY" sz="2000" b="1" dirty="0"/>
              <a:t>العلاج الوقائي:</a:t>
            </a:r>
          </a:p>
          <a:p>
            <a:pPr marL="0" indent="0" algn="r" rtl="1" eaLnBrk="1" hangingPunct="1">
              <a:lnSpc>
                <a:spcPct val="150000"/>
              </a:lnSpc>
              <a:defRPr/>
            </a:pPr>
            <a:r>
              <a:rPr lang="ar-SY" sz="2000" b="1" dirty="0"/>
              <a:t>    - جرعة متوسطة الى عالية من ستيروئيد انشاقي</a:t>
            </a:r>
          </a:p>
          <a:p>
            <a:pPr marL="0" indent="0" algn="r" rtl="1" eaLnBrk="1" hangingPunct="1">
              <a:lnSpc>
                <a:spcPct val="150000"/>
              </a:lnSpc>
              <a:defRPr/>
            </a:pPr>
            <a:r>
              <a:rPr lang="ar-SY" sz="2000" b="1" dirty="0"/>
              <a:t>     </a:t>
            </a:r>
            <a:r>
              <a:rPr lang="en-US" b="1" dirty="0">
                <a:solidFill>
                  <a:schemeClr val="accent2"/>
                </a:solidFill>
              </a:rPr>
              <a:t>Beclomethasone</a:t>
            </a:r>
            <a:r>
              <a:rPr lang="ar-SY" b="1" dirty="0">
                <a:solidFill>
                  <a:schemeClr val="accent2"/>
                </a:solidFill>
              </a:rPr>
              <a:t>: 2-4 بخات مرتان يومياً (البخة = 250 مكغ)</a:t>
            </a:r>
          </a:p>
          <a:p>
            <a:pPr marL="0" indent="0" algn="r" rtl="1" eaLnBrk="1" hangingPunct="1">
              <a:lnSpc>
                <a:spcPct val="150000"/>
              </a:lnSpc>
              <a:defRPr/>
            </a:pPr>
            <a:r>
              <a:rPr lang="ar-SY" b="1" dirty="0"/>
              <a:t>      مع منبه </a:t>
            </a:r>
            <a:r>
              <a:rPr lang="el-GR" b="1" dirty="0"/>
              <a:t>β2 </a:t>
            </a:r>
            <a:r>
              <a:rPr lang="ar-SY" b="1" dirty="0"/>
              <a:t> طويل أمد التأثير: </a:t>
            </a:r>
            <a:r>
              <a:rPr lang="en-US" b="1" dirty="0">
                <a:solidFill>
                  <a:schemeClr val="accent2"/>
                </a:solidFill>
              </a:rPr>
              <a:t>Salmeterol </a:t>
            </a:r>
            <a:r>
              <a:rPr lang="ar-SY" b="1" dirty="0">
                <a:solidFill>
                  <a:schemeClr val="accent2"/>
                </a:solidFill>
              </a:rPr>
              <a:t> 2-4بخات مرتان يومياُ (البخة = 25مكغ)</a:t>
            </a:r>
          </a:p>
          <a:p>
            <a:pPr marL="0" indent="0" algn="r" rtl="1" eaLnBrk="1" hangingPunct="1">
              <a:lnSpc>
                <a:spcPct val="150000"/>
              </a:lnSpc>
              <a:defRPr/>
            </a:pPr>
            <a:r>
              <a:rPr lang="ar-SY" b="1" dirty="0">
                <a:solidFill>
                  <a:schemeClr val="accent2"/>
                </a:solidFill>
              </a:rPr>
              <a:t>                                    أو </a:t>
            </a:r>
            <a:r>
              <a:rPr lang="en-US" b="1" dirty="0">
                <a:solidFill>
                  <a:schemeClr val="accent2"/>
                </a:solidFill>
              </a:rPr>
              <a:t>Formoterol</a:t>
            </a:r>
            <a:r>
              <a:rPr lang="ar-SY" b="1" dirty="0">
                <a:solidFill>
                  <a:schemeClr val="accent2"/>
                </a:solidFill>
              </a:rPr>
              <a:t> مرتان يومياُ </a:t>
            </a:r>
          </a:p>
          <a:p>
            <a:pPr marL="0" indent="0" algn="r" rtl="1" eaLnBrk="1" hangingPunct="1">
              <a:lnSpc>
                <a:spcPct val="150000"/>
              </a:lnSpc>
              <a:defRPr/>
            </a:pPr>
            <a:r>
              <a:rPr lang="ar-SY" b="1" dirty="0"/>
              <a:t>- اضافة الى واحد أو أكثر من الخيارات التالية: </a:t>
            </a:r>
            <a:endParaRPr lang="ar-SY" b="1" dirty="0">
              <a:solidFill>
                <a:srgbClr val="CCFF33"/>
              </a:solidFill>
            </a:endParaRPr>
          </a:p>
          <a:p>
            <a:pPr marL="285750" indent="-285750" algn="r" rtl="1" ea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b="1" dirty="0">
                <a:solidFill>
                  <a:schemeClr val="accent2"/>
                </a:solidFill>
              </a:rPr>
              <a:t>Monteleukast </a:t>
            </a:r>
            <a:r>
              <a:rPr lang="ar-SY" b="1" dirty="0">
                <a:solidFill>
                  <a:schemeClr val="accent2"/>
                </a:solidFill>
              </a:rPr>
              <a:t>: 5-10 ملغ مرة واحدة يومياً فموياً</a:t>
            </a:r>
          </a:p>
          <a:p>
            <a:pPr marL="285750" indent="-285750" algn="r" rtl="1" ea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b="1" dirty="0">
                <a:solidFill>
                  <a:schemeClr val="accent2"/>
                </a:solidFill>
              </a:rPr>
              <a:t>Theophylline</a:t>
            </a:r>
            <a:r>
              <a:rPr lang="ar-SY" b="1" dirty="0">
                <a:solidFill>
                  <a:schemeClr val="accent2"/>
                </a:solidFill>
              </a:rPr>
              <a:t> مديد: 10 ملغ / كغ / يوم  (300 ملغ مرتان يومياً)</a:t>
            </a:r>
          </a:p>
          <a:p>
            <a:pPr marL="285750" indent="-285750" algn="r" rtl="1" ea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ar-SY" b="1" dirty="0">
                <a:solidFill>
                  <a:schemeClr val="accent2"/>
                </a:solidFill>
              </a:rPr>
              <a:t>ستيروئيد جهازي: </a:t>
            </a:r>
            <a:r>
              <a:rPr lang="en-US" b="1" dirty="0">
                <a:solidFill>
                  <a:schemeClr val="accent2"/>
                </a:solidFill>
              </a:rPr>
              <a:t>Prednisolone</a:t>
            </a:r>
            <a:r>
              <a:rPr lang="ar-SY" b="1" dirty="0">
                <a:solidFill>
                  <a:schemeClr val="accent2"/>
                </a:solidFill>
              </a:rPr>
              <a:t> (5 – 20 ملغ يومياً)</a:t>
            </a:r>
          </a:p>
          <a:p>
            <a:pPr algn="r" rtl="1" eaLnBrk="1" hangingPunct="1">
              <a:lnSpc>
                <a:spcPct val="150000"/>
              </a:lnSpc>
              <a:buFont typeface="Wingdings" pitchFamily="2" charset="2"/>
              <a:buChar char="v"/>
              <a:defRPr/>
            </a:pPr>
            <a:r>
              <a:rPr lang="ar-SY" sz="2000" b="1" dirty="0"/>
              <a:t>علاج الأعراض: منبه</a:t>
            </a:r>
            <a:r>
              <a:rPr lang="el-GR" sz="2000" b="1" dirty="0"/>
              <a:t>β2 </a:t>
            </a:r>
            <a:r>
              <a:rPr lang="ar-SY" sz="2000" b="1" dirty="0"/>
              <a:t> قصير أمد التأثير انشاقي:</a:t>
            </a:r>
          </a:p>
          <a:p>
            <a:pPr marL="0" indent="0" algn="r" rtl="1" eaLnBrk="1" hangingPunct="1">
              <a:lnSpc>
                <a:spcPct val="150000"/>
              </a:lnSpc>
              <a:defRPr/>
            </a:pPr>
            <a:r>
              <a:rPr lang="ar-SY" b="1" dirty="0"/>
              <a:t>      </a:t>
            </a:r>
            <a:r>
              <a:rPr lang="en-US" b="1" dirty="0">
                <a:solidFill>
                  <a:schemeClr val="accent2"/>
                </a:solidFill>
              </a:rPr>
              <a:t>Salbutamol</a:t>
            </a:r>
            <a:r>
              <a:rPr lang="ar-SY" b="1" dirty="0">
                <a:solidFill>
                  <a:schemeClr val="accent2"/>
                </a:solidFill>
              </a:rPr>
              <a:t>: بختان 3-4 مرات يومياً</a:t>
            </a:r>
          </a:p>
        </p:txBody>
      </p:sp>
    </p:spTree>
    <p:extLst>
      <p:ext uri="{BB962C8B-B14F-4D97-AF65-F5344CB8AC3E}">
        <p14:creationId xmlns:p14="http://schemas.microsoft.com/office/powerpoint/2010/main" val="1367624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7467600" y="914401"/>
            <a:ext cx="249713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rgbClr val="FF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تدبير الربو القصبي:</a:t>
            </a:r>
            <a:endParaRPr lang="fr-FR" sz="2800" b="1">
              <a:solidFill>
                <a:srgbClr val="FFCC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1674814" y="1685925"/>
            <a:ext cx="8002587" cy="1754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 dirty="0">
                <a:cs typeface="Times New Roman" panose="02020603050405020304" pitchFamily="18" charset="0"/>
              </a:rPr>
              <a:t>- الربو مرض التهابي  مزمن يتميز بفرط ارتكاس السبل الهوائية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 dirty="0">
                <a:cs typeface="Times New Roman" panose="02020603050405020304" pitchFamily="18" charset="0"/>
              </a:rPr>
              <a:t>- يتحرض لدى التعرض لمنبهات مختلفة (محسسات، جهد فيزيائي، شدة نفسية، انتان فيروسي ...)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 dirty="0">
                <a:cs typeface="Times New Roman" panose="02020603050405020304" pitchFamily="18" charset="0"/>
              </a:rPr>
              <a:t>- يتظاهر سريرياً بنوب من التقبض القصبي الحاد الذي يسبب ضيق نفس، سعال، تسرع تنفس (زلة تنفسية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 dirty="0">
                <a:cs typeface="Times New Roman" panose="02020603050405020304" pitchFamily="18" charset="0"/>
              </a:rPr>
              <a:t>   </a:t>
            </a:r>
            <a:r>
              <a:rPr lang="ar-SY" sz="1800" b="1" dirty="0" err="1">
                <a:cs typeface="Times New Roman" panose="02020603050405020304" pitchFamily="18" charset="0"/>
              </a:rPr>
              <a:t>زفيرية</a:t>
            </a:r>
            <a:r>
              <a:rPr lang="ar-SY" sz="1800" b="1" dirty="0">
                <a:cs typeface="Times New Roman" panose="02020603050405020304" pitchFamily="18" charset="0"/>
              </a:rPr>
              <a:t> مع تطاول زمن الزفير).</a:t>
            </a:r>
          </a:p>
        </p:txBody>
      </p:sp>
    </p:spTree>
    <p:extLst>
      <p:ext uri="{BB962C8B-B14F-4D97-AF65-F5344CB8AC3E}">
        <p14:creationId xmlns:p14="http://schemas.microsoft.com/office/powerpoint/2010/main" val="2937613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Group 16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4265671"/>
              </p:ext>
            </p:extLst>
          </p:nvPr>
        </p:nvGraphicFramePr>
        <p:xfrm>
          <a:off x="1905000" y="228600"/>
          <a:ext cx="8382000" cy="6400800"/>
        </p:xfrm>
        <a:graphic>
          <a:graphicData uri="http://schemas.openxmlformats.org/drawingml/2006/table">
            <a:tbl>
              <a:tblPr rtl="1"/>
              <a:tblGrid>
                <a:gridCol w="1918417"/>
                <a:gridCol w="4010962"/>
                <a:gridCol w="2452621"/>
              </a:tblGrid>
              <a:tr h="709565">
                <a:tc>
                  <a:txBody>
                    <a:bodyPr/>
                    <a:lstStyle/>
                    <a:p>
                      <a:pPr marL="0" marR="0" lvl="0" indent="0" algn="justLow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Simplified Arabic" pitchFamily="18" charset="-78"/>
                          <a:ea typeface="Times New Roman" pitchFamily="18" charset="0"/>
                          <a:cs typeface="Simplified Arabic" pitchFamily="18" charset="-78"/>
                        </a:rPr>
                        <a:t>التصنيف</a:t>
                      </a:r>
                      <a:endParaRPr kumimoji="0" lang="ar-S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4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Simplified Arabic" pitchFamily="18" charset="-78"/>
                      </a:endParaRPr>
                    </a:p>
                  </a:txBody>
                  <a:tcPr marL="91446" marR="9144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Low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Simplified Arabic" pitchFamily="18" charset="-78"/>
                          <a:ea typeface="Times New Roman" pitchFamily="18" charset="0"/>
                          <a:cs typeface="Simplified Arabic" pitchFamily="18" charset="-78"/>
                        </a:rPr>
                        <a:t>الضبط طويل الأمد</a:t>
                      </a:r>
                      <a:endParaRPr kumimoji="0" lang="ar-S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4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Simplified Arabic" pitchFamily="18" charset="-78"/>
                      </a:endParaRPr>
                    </a:p>
                  </a:txBody>
                  <a:tcPr marL="91446" marR="9144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Low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Simplified Arabic" pitchFamily="18" charset="-78"/>
                          <a:ea typeface="Times New Roman" pitchFamily="18" charset="0"/>
                          <a:cs typeface="Simplified Arabic" pitchFamily="18" charset="-78"/>
                        </a:rPr>
                        <a:t>التفريج  السريع للأعراض</a:t>
                      </a:r>
                      <a:endParaRPr kumimoji="0" lang="ar-S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4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Simplified Arabic" pitchFamily="18" charset="-78"/>
                      </a:endParaRPr>
                    </a:p>
                  </a:txBody>
                  <a:tcPr marL="91446" marR="9144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1152">
                <a:tc>
                  <a:txBody>
                    <a:bodyPr/>
                    <a:lstStyle/>
                    <a:p>
                      <a:pPr marL="0" marR="0" lvl="0" indent="0" algn="justLow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Simplified Arabic" pitchFamily="18" charset="-78"/>
                          <a:ea typeface="Times New Roman" pitchFamily="18" charset="0"/>
                          <a:cs typeface="Simplified Arabic" pitchFamily="18" charset="-78"/>
                        </a:rPr>
                        <a:t>خفيف متقطع</a:t>
                      </a:r>
                      <a:endParaRPr kumimoji="0" lang="ar-S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Simplified Arabic" pitchFamily="18" charset="-78"/>
                      </a:endParaRPr>
                    </a:p>
                  </a:txBody>
                  <a:tcPr marL="91446" marR="9144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Low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implified Arabic" pitchFamily="18" charset="-78"/>
                          <a:ea typeface="Times New Roman" pitchFamily="18" charset="0"/>
                          <a:cs typeface="Simplified Arabic" pitchFamily="18" charset="-78"/>
                        </a:rPr>
                        <a:t>لا حاجة لدواء يومي</a:t>
                      </a:r>
                      <a:endParaRPr kumimoji="0" lang="ar-S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Simplified Arabic" pitchFamily="18" charset="-78"/>
                      </a:endParaRPr>
                    </a:p>
                  </a:txBody>
                  <a:tcPr marL="91446" marR="9144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Low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implified Arabic" pitchFamily="18" charset="-78"/>
                          <a:ea typeface="Times New Roman" pitchFamily="18" charset="0"/>
                          <a:cs typeface="Simplified Arabic" pitchFamily="18" charset="-78"/>
                        </a:rPr>
                        <a:t>منبه </a:t>
                      </a:r>
                      <a:r>
                        <a:rPr kumimoji="0" lang="fr-F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18" charset="-78"/>
                        </a:rPr>
                        <a:t>β</a:t>
                      </a:r>
                      <a:r>
                        <a:rPr kumimoji="0" lang="fr-F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implified Arabic" pitchFamily="18" charset="-78"/>
                          <a:ea typeface="Times New Roman" pitchFamily="18" charset="0"/>
                          <a:cs typeface="Simplified Arabic" pitchFamily="18" charset="-78"/>
                        </a:rPr>
                        <a:t>2</a:t>
                      </a:r>
                      <a:r>
                        <a:rPr kumimoji="0" lang="ar-SA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implified Arabic" pitchFamily="18" charset="-78"/>
                          <a:ea typeface="Times New Roman" pitchFamily="18" charset="0"/>
                          <a:cs typeface="Simplified Arabic" pitchFamily="18" charset="-78"/>
                        </a:rPr>
                        <a:t> قصير أمد التأثير</a:t>
                      </a:r>
                      <a:endParaRPr kumimoji="0" lang="ar-S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6" marR="9144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11672">
                <a:tc>
                  <a:txBody>
                    <a:bodyPr/>
                    <a:lstStyle/>
                    <a:p>
                      <a:pPr marL="0" marR="0" lvl="0" indent="0" algn="justLow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Simplified Arabic" pitchFamily="18" charset="-78"/>
                          <a:ea typeface="Times New Roman" pitchFamily="18" charset="0"/>
                          <a:cs typeface="Simplified Arabic" pitchFamily="18" charset="-78"/>
                        </a:rPr>
                        <a:t>خفيف مستمر</a:t>
                      </a:r>
                      <a:endParaRPr kumimoji="0" lang="ar-S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Simplified Arabic" pitchFamily="18" charset="-78"/>
                      </a:endParaRPr>
                    </a:p>
                  </a:txBody>
                  <a:tcPr marL="91446" marR="9144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Low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Y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implified Arabic" pitchFamily="18" charset="-78"/>
                          <a:ea typeface="Times New Roman" pitchFamily="18" charset="0"/>
                          <a:cs typeface="Simplified Arabic" pitchFamily="18" charset="-78"/>
                        </a:rPr>
                        <a:t>- </a:t>
                      </a:r>
                      <a:r>
                        <a:rPr kumimoji="0" lang="ar-SA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implified Arabic" pitchFamily="18" charset="-78"/>
                          <a:ea typeface="Times New Roman" pitchFamily="18" charset="0"/>
                          <a:cs typeface="Simplified Arabic" pitchFamily="18" charset="-78"/>
                        </a:rPr>
                        <a:t>جرعة صغيرة من ستيروئيد انشاقي</a:t>
                      </a:r>
                      <a:endParaRPr kumimoji="0" lang="ar-SY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implified Arabic" pitchFamily="18" charset="-78"/>
                        <a:ea typeface="Times New Roman" pitchFamily="18" charset="0"/>
                        <a:cs typeface="Simplified Arabic" pitchFamily="18" charset="-78"/>
                      </a:endParaRPr>
                    </a:p>
                    <a:p>
                      <a:pPr marL="0" marR="0" lvl="0" indent="0" algn="justLow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Y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implified Arabic" pitchFamily="18" charset="-78"/>
                          <a:ea typeface="Times New Roman" pitchFamily="18" charset="0"/>
                          <a:cs typeface="Simplified Arabic" pitchFamily="18" charset="-78"/>
                        </a:rPr>
                        <a:t>- 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implified Arabic" pitchFamily="18" charset="-78"/>
                          <a:ea typeface="Times New Roman" pitchFamily="18" charset="0"/>
                          <a:cs typeface="Simplified Arabic" pitchFamily="18" charset="-78"/>
                        </a:rPr>
                        <a:t>Monteleukast</a:t>
                      </a:r>
                      <a:r>
                        <a:rPr kumimoji="0" lang="ar-SY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implified Arabic" pitchFamily="18" charset="-78"/>
                          <a:ea typeface="Times New Roman" pitchFamily="18" charset="0"/>
                          <a:cs typeface="Simplified Arabic" pitchFamily="18" charset="-78"/>
                        </a:rPr>
                        <a:t> أو</a:t>
                      </a:r>
                    </a:p>
                    <a:p>
                      <a:pPr marL="0" marR="0" lvl="0" indent="0" algn="justLow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Y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implified Arabic" pitchFamily="18" charset="-78"/>
                          <a:ea typeface="Times New Roman" pitchFamily="18" charset="0"/>
                          <a:cs typeface="Simplified Arabic" pitchFamily="18" charset="-78"/>
                        </a:rPr>
                        <a:t>- 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implified Arabic" pitchFamily="18" charset="-78"/>
                          <a:ea typeface="Times New Roman" pitchFamily="18" charset="0"/>
                          <a:cs typeface="Simplified Arabic" pitchFamily="18" charset="-78"/>
                        </a:rPr>
                        <a:t>Na-Cromoglycate</a:t>
                      </a:r>
                      <a:r>
                        <a:rPr kumimoji="0" lang="ar-SY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implified Arabic" pitchFamily="18" charset="-78"/>
                          <a:ea typeface="Times New Roman" pitchFamily="18" charset="0"/>
                          <a:cs typeface="Simplified Arabic" pitchFamily="18" charset="-78"/>
                        </a:rPr>
                        <a:t> أو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implified Arabic" pitchFamily="18" charset="-78"/>
                        <a:ea typeface="Times New Roman" pitchFamily="18" charset="0"/>
                        <a:cs typeface="Simplified Arabic" pitchFamily="18" charset="-78"/>
                      </a:endParaRPr>
                    </a:p>
                    <a:p>
                      <a:pPr marL="0" marR="0" lvl="0" indent="0" algn="justLow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Y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implified Arabic" pitchFamily="18" charset="-78"/>
                          <a:ea typeface="Times New Roman" pitchFamily="18" charset="0"/>
                          <a:cs typeface="Simplified Arabic" pitchFamily="18" charset="-78"/>
                        </a:rPr>
                        <a:t>- 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implified Arabic" pitchFamily="18" charset="-78"/>
                          <a:ea typeface="Times New Roman" pitchFamily="18" charset="0"/>
                          <a:cs typeface="Simplified Arabic" pitchFamily="18" charset="-78"/>
                        </a:rPr>
                        <a:t>Nedocromil</a:t>
                      </a:r>
                      <a:r>
                        <a:rPr kumimoji="0" lang="ar-SY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implified Arabic" pitchFamily="18" charset="-78"/>
                          <a:ea typeface="Times New Roman" pitchFamily="18" charset="0"/>
                          <a:cs typeface="Simplified Arabic" pitchFamily="18" charset="-78"/>
                        </a:rPr>
                        <a:t> (4-8 اسابيع)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implified Arabic" pitchFamily="18" charset="-78"/>
                        <a:ea typeface="Times New Roman" pitchFamily="18" charset="0"/>
                        <a:cs typeface="Simplified Arabic" pitchFamily="18" charset="-78"/>
                      </a:endParaRPr>
                    </a:p>
                    <a:p>
                      <a:pPr marL="0" marR="0" lvl="0" indent="0" algn="justLow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r-SY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implified Arabic" pitchFamily="18" charset="-78"/>
                        <a:ea typeface="Times New Roman" pitchFamily="18" charset="0"/>
                        <a:cs typeface="Simplified Arabic" pitchFamily="18" charset="-78"/>
                      </a:endParaRPr>
                    </a:p>
                    <a:p>
                      <a:pPr marL="0" marR="0" lvl="0" indent="0" algn="justLow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r-S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Simplified Arabic" pitchFamily="18" charset="-78"/>
                      </a:endParaRPr>
                    </a:p>
                  </a:txBody>
                  <a:tcPr marL="91446" marR="9144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Low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implified Arabic" pitchFamily="18" charset="-78"/>
                          <a:ea typeface="Times New Roman" pitchFamily="18" charset="0"/>
                          <a:cs typeface="Simplified Arabic" pitchFamily="18" charset="-78"/>
                        </a:rPr>
                        <a:t>منبه </a:t>
                      </a:r>
                      <a:r>
                        <a:rPr kumimoji="0" lang="fr-F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18" charset="-78"/>
                        </a:rPr>
                        <a:t>β</a:t>
                      </a:r>
                      <a:r>
                        <a:rPr kumimoji="0" lang="fr-F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implified Arabic" pitchFamily="18" charset="-78"/>
                          <a:ea typeface="Times New Roman" pitchFamily="18" charset="0"/>
                          <a:cs typeface="Simplified Arabic" pitchFamily="18" charset="-78"/>
                        </a:rPr>
                        <a:t>2</a:t>
                      </a:r>
                      <a:r>
                        <a:rPr kumimoji="0" lang="ar-SA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implified Arabic" pitchFamily="18" charset="-78"/>
                          <a:ea typeface="Times New Roman" pitchFamily="18" charset="0"/>
                          <a:cs typeface="Simplified Arabic" pitchFamily="18" charset="-78"/>
                        </a:rPr>
                        <a:t> قصير أمد التأثير</a:t>
                      </a:r>
                      <a:endParaRPr kumimoji="0" lang="ar-S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6" marR="9144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25493">
                <a:tc>
                  <a:txBody>
                    <a:bodyPr/>
                    <a:lstStyle/>
                    <a:p>
                      <a:pPr marL="0" marR="0" lvl="0" indent="0" algn="justLow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Simplified Arabic" pitchFamily="18" charset="-78"/>
                          <a:ea typeface="Times New Roman" pitchFamily="18" charset="0"/>
                          <a:cs typeface="Simplified Arabic" pitchFamily="18" charset="-78"/>
                        </a:rPr>
                        <a:t>متوسط مستمر</a:t>
                      </a:r>
                      <a:endParaRPr kumimoji="0" lang="ar-S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Simplified Arabic" pitchFamily="18" charset="-78"/>
                      </a:endParaRPr>
                    </a:p>
                  </a:txBody>
                  <a:tcPr marL="91446" marR="9144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Low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Y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implified Arabic" pitchFamily="18" charset="-78"/>
                          <a:ea typeface="Times New Roman" pitchFamily="18" charset="0"/>
                          <a:cs typeface="Simplified Arabic" pitchFamily="18" charset="-78"/>
                        </a:rPr>
                        <a:t>- </a:t>
                      </a:r>
                      <a:r>
                        <a:rPr kumimoji="0" lang="ar-SA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implified Arabic" pitchFamily="18" charset="-78"/>
                          <a:ea typeface="Times New Roman" pitchFamily="18" charset="0"/>
                          <a:cs typeface="Simplified Arabic" pitchFamily="18" charset="-78"/>
                        </a:rPr>
                        <a:t>جرعة خفيفة إلى متوسطة من ستيروئيد انشاقي مع</a:t>
                      </a:r>
                      <a:r>
                        <a:rPr kumimoji="0" lang="ar-SY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implified Arabic" pitchFamily="18" charset="-78"/>
                          <a:ea typeface="Times New Roman" pitchFamily="18" charset="0"/>
                          <a:cs typeface="Simplified Arabic" pitchFamily="18" charset="-78"/>
                        </a:rPr>
                        <a:t>:</a:t>
                      </a:r>
                    </a:p>
                    <a:p>
                      <a:pPr marL="0" marR="0" lvl="0" indent="0" algn="justLow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Y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implified Arabic" pitchFamily="18" charset="-78"/>
                          <a:ea typeface="Times New Roman" pitchFamily="18" charset="0"/>
                          <a:cs typeface="Simplified Arabic" pitchFamily="18" charset="-78"/>
                        </a:rPr>
                        <a:t>- </a:t>
                      </a:r>
                      <a:r>
                        <a:rPr kumimoji="0" lang="ar-SA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implified Arabic" pitchFamily="18" charset="-78"/>
                          <a:ea typeface="Times New Roman" pitchFamily="18" charset="0"/>
                          <a:cs typeface="Simplified Arabic" pitchFamily="18" charset="-78"/>
                        </a:rPr>
                        <a:t>منبه </a:t>
                      </a:r>
                      <a:r>
                        <a:rPr kumimoji="0" lang="fr-F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18" charset="-78"/>
                        </a:rPr>
                        <a:t>β</a:t>
                      </a:r>
                      <a:r>
                        <a:rPr kumimoji="0" lang="fr-F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implified Arabic" pitchFamily="18" charset="-78"/>
                          <a:ea typeface="Times New Roman" pitchFamily="18" charset="0"/>
                          <a:cs typeface="Simplified Arabic" pitchFamily="18" charset="-78"/>
                        </a:rPr>
                        <a:t>2</a:t>
                      </a:r>
                      <a:r>
                        <a:rPr kumimoji="0" lang="ar-SA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implified Arabic" pitchFamily="18" charset="-78"/>
                          <a:ea typeface="Times New Roman" pitchFamily="18" charset="0"/>
                          <a:cs typeface="Simplified Arabic" pitchFamily="18" charset="-78"/>
                        </a:rPr>
                        <a:t> طويل أمد التأثير</a:t>
                      </a:r>
                      <a:r>
                        <a:rPr kumimoji="0" lang="ar-SY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implified Arabic" pitchFamily="18" charset="-78"/>
                          <a:ea typeface="Times New Roman" pitchFamily="18" charset="0"/>
                          <a:cs typeface="Simplified Arabic" pitchFamily="18" charset="-78"/>
                        </a:rPr>
                        <a:t> أو</a:t>
                      </a:r>
                    </a:p>
                    <a:p>
                      <a:pPr marL="0" marR="0" lvl="0" indent="0" algn="justLow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Y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-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Monteleukast </a:t>
                      </a:r>
                      <a:r>
                        <a:rPr kumimoji="0" lang="ar-SY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 أو </a:t>
                      </a:r>
                    </a:p>
                    <a:p>
                      <a:pPr marL="0" marR="0" lvl="0" indent="0" algn="justLow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Y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- 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Theophylline</a:t>
                      </a:r>
                      <a:endParaRPr kumimoji="0" lang="ar-S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6" marR="9144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Low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implified Arabic" pitchFamily="18" charset="-78"/>
                          <a:ea typeface="Times New Roman" pitchFamily="18" charset="0"/>
                          <a:cs typeface="Simplified Arabic" pitchFamily="18" charset="-78"/>
                        </a:rPr>
                        <a:t>منبه </a:t>
                      </a:r>
                      <a:r>
                        <a:rPr kumimoji="0" lang="fr-F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18" charset="-78"/>
                        </a:rPr>
                        <a:t>β</a:t>
                      </a:r>
                      <a:r>
                        <a:rPr kumimoji="0" lang="fr-F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implified Arabic" pitchFamily="18" charset="-78"/>
                          <a:ea typeface="Times New Roman" pitchFamily="18" charset="0"/>
                          <a:cs typeface="Simplified Arabic" pitchFamily="18" charset="-78"/>
                        </a:rPr>
                        <a:t>2</a:t>
                      </a:r>
                      <a:r>
                        <a:rPr kumimoji="0" lang="ar-SA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implified Arabic" pitchFamily="18" charset="-78"/>
                          <a:ea typeface="Times New Roman" pitchFamily="18" charset="0"/>
                          <a:cs typeface="Simplified Arabic" pitchFamily="18" charset="-78"/>
                        </a:rPr>
                        <a:t> قصير أمد التأثير</a:t>
                      </a:r>
                      <a:endParaRPr kumimoji="0" lang="ar-S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6" marR="9144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42918">
                <a:tc>
                  <a:txBody>
                    <a:bodyPr/>
                    <a:lstStyle/>
                    <a:p>
                      <a:pPr marL="0" marR="0" lvl="0" indent="0" algn="justLow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Simplified Arabic" pitchFamily="18" charset="-78"/>
                          <a:ea typeface="Times New Roman" pitchFamily="18" charset="0"/>
                          <a:cs typeface="Simplified Arabic" pitchFamily="18" charset="-78"/>
                        </a:rPr>
                        <a:t>شديد مستمر</a:t>
                      </a:r>
                      <a:endParaRPr kumimoji="0" lang="ar-S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Simplified Arabic" pitchFamily="18" charset="-78"/>
                      </a:endParaRPr>
                    </a:p>
                  </a:txBody>
                  <a:tcPr marL="91446" marR="9144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Low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implified Arabic" pitchFamily="18" charset="-78"/>
                          <a:ea typeface="Times New Roman" pitchFamily="18" charset="0"/>
                          <a:cs typeface="Simplified Arabic" pitchFamily="18" charset="-78"/>
                        </a:rPr>
                        <a:t>جرعة متوسطة إلى عالية من ستيروئيد انشاقي مع منبه </a:t>
                      </a:r>
                      <a:r>
                        <a:rPr kumimoji="0" lang="fr-F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18" charset="-78"/>
                        </a:rPr>
                        <a:t>β</a:t>
                      </a:r>
                      <a:r>
                        <a:rPr kumimoji="0" lang="fr-F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implified Arabic" pitchFamily="18" charset="-78"/>
                          <a:ea typeface="Times New Roman" pitchFamily="18" charset="0"/>
                          <a:cs typeface="Simplified Arabic" pitchFamily="18" charset="-78"/>
                        </a:rPr>
                        <a:t>2</a:t>
                      </a:r>
                      <a:r>
                        <a:rPr kumimoji="0" lang="ar-SA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implified Arabic" pitchFamily="18" charset="-78"/>
                          <a:ea typeface="Times New Roman" pitchFamily="18" charset="0"/>
                          <a:cs typeface="Simplified Arabic" pitchFamily="18" charset="-78"/>
                        </a:rPr>
                        <a:t> طويل أمد التأثير</a:t>
                      </a:r>
                      <a:r>
                        <a:rPr kumimoji="0" lang="ar-SY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implified Arabic" pitchFamily="18" charset="-78"/>
                          <a:ea typeface="Times New Roman" pitchFamily="18" charset="0"/>
                          <a:cs typeface="Simplified Arabic" pitchFamily="18" charset="-78"/>
                        </a:rPr>
                        <a:t> مع واحد أو أكثر من: 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Monteleukast</a:t>
                      </a:r>
                      <a:r>
                        <a:rPr kumimoji="0" lang="ar-SY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implified Arabic" pitchFamily="18" charset="-78"/>
                          <a:ea typeface="Times New Roman" pitchFamily="18" charset="0"/>
                          <a:cs typeface="Simplified Arabic" pitchFamily="18" charset="-78"/>
                        </a:rPr>
                        <a:t>، تيوفيللين مديد، ستيروئيد جهازي</a:t>
                      </a:r>
                      <a:endParaRPr kumimoji="0" lang="ar-S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6" marR="9144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Low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implified Arabic" pitchFamily="18" charset="-78"/>
                          <a:ea typeface="Times New Roman" pitchFamily="18" charset="0"/>
                          <a:cs typeface="Simplified Arabic" pitchFamily="18" charset="-78"/>
                        </a:rPr>
                        <a:t>منبه </a:t>
                      </a:r>
                      <a:r>
                        <a:rPr kumimoji="0" lang="fr-F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Simplified Arabic" pitchFamily="18" charset="-78"/>
                        </a:rPr>
                        <a:t>β</a:t>
                      </a:r>
                      <a:r>
                        <a:rPr kumimoji="0" lang="fr-F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implified Arabic" pitchFamily="18" charset="-78"/>
                          <a:ea typeface="Times New Roman" pitchFamily="18" charset="0"/>
                          <a:cs typeface="Simplified Arabic" pitchFamily="18" charset="-78"/>
                        </a:rPr>
                        <a:t>2</a:t>
                      </a:r>
                      <a:r>
                        <a:rPr kumimoji="0" lang="ar-SA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implified Arabic" pitchFamily="18" charset="-78"/>
                          <a:ea typeface="Times New Roman" pitchFamily="18" charset="0"/>
                          <a:cs typeface="Simplified Arabic" pitchFamily="18" charset="-78"/>
                        </a:rPr>
                        <a:t> قصير أمد التأثير</a:t>
                      </a:r>
                      <a:endParaRPr kumimoji="0" lang="ar-S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6" marR="9144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1275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7"/>
          <p:cNvSpPr txBox="1">
            <a:spLocks noChangeArrowheads="1"/>
          </p:cNvSpPr>
          <p:nvPr/>
        </p:nvSpPr>
        <p:spPr bwMode="auto">
          <a:xfrm>
            <a:off x="4524284" y="2106614"/>
            <a:ext cx="522931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q"/>
            </a:pPr>
            <a:r>
              <a:rPr lang="ar-SY" sz="2400" b="1">
                <a:solidFill>
                  <a:srgbClr val="CCFF33"/>
                </a:solidFill>
              </a:rPr>
              <a:t>العلاج الدوائي: </a:t>
            </a:r>
            <a:r>
              <a:rPr lang="ar-SY" sz="1800" b="1"/>
              <a:t>في حال عدم التحسن ننتقل للخطوة التالية:</a:t>
            </a:r>
            <a:endParaRPr lang="ar-SA" sz="1800" b="1">
              <a:solidFill>
                <a:srgbClr val="FFFFFF"/>
              </a:solidFill>
              <a:latin typeface="Simplified Arabic" panose="02020603050405020304" pitchFamily="18" charset="-78"/>
              <a:cs typeface="Times New Roman" panose="02020603050405020304" pitchFamily="18" charset="0"/>
            </a:endParaRPr>
          </a:p>
        </p:txBody>
      </p:sp>
      <p:sp>
        <p:nvSpPr>
          <p:cNvPr id="25603" name="Text Box 2"/>
          <p:cNvSpPr txBox="1">
            <a:spLocks noChangeArrowheads="1"/>
          </p:cNvSpPr>
          <p:nvPr/>
        </p:nvSpPr>
        <p:spPr bwMode="auto">
          <a:xfrm>
            <a:off x="7467600" y="914401"/>
            <a:ext cx="249713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rgbClr val="FF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تدبير الربو القصبي:</a:t>
            </a:r>
            <a:endParaRPr lang="fr-FR" sz="2400" b="1">
              <a:solidFill>
                <a:srgbClr val="FFCC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951038" y="2792414"/>
            <a:ext cx="7878762" cy="3462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defRPr/>
            </a:pPr>
            <a:r>
              <a:rPr lang="ar-SA" sz="2000" b="1" dirty="0"/>
              <a:t>1- </a:t>
            </a:r>
            <a:r>
              <a:rPr lang="ar-SY" sz="2000" b="1" dirty="0"/>
              <a:t>الخطوة الأولى: </a:t>
            </a:r>
            <a:r>
              <a:rPr lang="ar-SA" b="1" dirty="0"/>
              <a:t>منبهات </a:t>
            </a:r>
            <a:r>
              <a:rPr lang="el-GR" b="1" dirty="0"/>
              <a:t>β</a:t>
            </a:r>
            <a:r>
              <a:rPr lang="en-US" b="1" dirty="0"/>
              <a:t>2</a:t>
            </a:r>
            <a:r>
              <a:rPr lang="ar-SA" b="1" dirty="0"/>
              <a:t> قصيرة أمد التأثير</a:t>
            </a:r>
            <a:r>
              <a:rPr lang="ar-SY" b="1" dirty="0"/>
              <a:t> انشاقاً: </a:t>
            </a:r>
          </a:p>
          <a:p>
            <a:pPr algn="r" rtl="1" eaLnBrk="1" hangingPunct="1">
              <a:lnSpc>
                <a:spcPct val="150000"/>
              </a:lnSpc>
              <a:defRPr/>
            </a:pPr>
            <a:r>
              <a:rPr lang="ar-SA" b="1" dirty="0"/>
              <a:t> </a:t>
            </a:r>
            <a:r>
              <a:rPr lang="ar-SY" b="1" dirty="0">
                <a:solidFill>
                  <a:schemeClr val="accent2"/>
                </a:solidFill>
              </a:rPr>
              <a:t>سالبوتامول: 5 ملغ في 3 مل سيروم ملحي 0,9% (مع الأكسجين) تعاد كل 15 – 20 د عند الضرورة </a:t>
            </a:r>
          </a:p>
          <a:p>
            <a:pPr algn="r" rtl="1" eaLnBrk="1" hangingPunct="1">
              <a:lnSpc>
                <a:spcPct val="150000"/>
              </a:lnSpc>
              <a:defRPr/>
            </a:pPr>
            <a:r>
              <a:rPr lang="ar-SY" sz="2000" b="1" dirty="0"/>
              <a:t>2</a:t>
            </a:r>
            <a:r>
              <a:rPr lang="ar-SA" sz="2000" b="1" dirty="0"/>
              <a:t>- </a:t>
            </a:r>
            <a:r>
              <a:rPr lang="ar-SY" sz="2000" b="1" dirty="0"/>
              <a:t>الخطوة الثانية: </a:t>
            </a:r>
            <a:r>
              <a:rPr lang="ar-SY" b="1" dirty="0"/>
              <a:t>الستيروئيدات القشرية السكرية: </a:t>
            </a:r>
            <a:r>
              <a:rPr lang="ar-SY" b="1" dirty="0">
                <a:solidFill>
                  <a:schemeClr val="accent2"/>
                </a:solidFill>
              </a:rPr>
              <a:t>(متابعة 5 أيام)</a:t>
            </a:r>
          </a:p>
          <a:p>
            <a:pPr algn="r" rtl="1" eaLnBrk="1" hangingPunct="1">
              <a:lnSpc>
                <a:spcPct val="150000"/>
              </a:lnSpc>
              <a:defRPr/>
            </a:pPr>
            <a:r>
              <a:rPr lang="ar-SY" b="1" dirty="0">
                <a:solidFill>
                  <a:schemeClr val="accent2"/>
                </a:solidFill>
              </a:rPr>
              <a:t>بريدنيزولون وريدي أو فموي 30-40 ملغ مباشرة  أو </a:t>
            </a:r>
            <a:r>
              <a:rPr lang="en-US" b="1" dirty="0">
                <a:solidFill>
                  <a:schemeClr val="accent2"/>
                </a:solidFill>
              </a:rPr>
              <a:t>Hydrocortisone</a:t>
            </a:r>
            <a:r>
              <a:rPr lang="ar-SY" b="1" dirty="0">
                <a:solidFill>
                  <a:schemeClr val="accent2"/>
                </a:solidFill>
              </a:rPr>
              <a:t> 100 – 200ملغ وريدي </a:t>
            </a:r>
          </a:p>
          <a:p>
            <a:pPr marL="0" indent="0" algn="r" rtl="1" eaLnBrk="1" hangingPunct="1">
              <a:lnSpc>
                <a:spcPct val="150000"/>
              </a:lnSpc>
              <a:defRPr/>
            </a:pPr>
            <a:r>
              <a:rPr lang="ar-SY" sz="2000" b="1" dirty="0"/>
              <a:t>3- الخطوة الثالثة: </a:t>
            </a:r>
            <a:r>
              <a:rPr lang="ar-SA" b="1" dirty="0"/>
              <a:t>مضادات ال</a:t>
            </a:r>
            <a:r>
              <a:rPr lang="ar-SY" b="1" dirty="0"/>
              <a:t>فعالية</a:t>
            </a:r>
            <a:r>
              <a:rPr lang="ar-SA" b="1" dirty="0"/>
              <a:t> الكولينية:</a:t>
            </a:r>
            <a:endParaRPr lang="ar-SY" b="1" dirty="0"/>
          </a:p>
          <a:p>
            <a:pPr marL="0" indent="0" algn="r" rtl="1" eaLnBrk="1" hangingPunct="1">
              <a:lnSpc>
                <a:spcPct val="150000"/>
              </a:lnSpc>
              <a:defRPr/>
            </a:pPr>
            <a:r>
              <a:rPr lang="ar-SY" b="1" dirty="0"/>
              <a:t> </a:t>
            </a:r>
            <a:r>
              <a:rPr lang="fr-FR" b="1" dirty="0">
                <a:solidFill>
                  <a:schemeClr val="accent2"/>
                </a:solidFill>
              </a:rPr>
              <a:t>Ipratro</a:t>
            </a:r>
            <a:r>
              <a:rPr lang="en-US" b="1" dirty="0">
                <a:solidFill>
                  <a:schemeClr val="accent2"/>
                </a:solidFill>
              </a:rPr>
              <a:t>p</a:t>
            </a:r>
            <a:r>
              <a:rPr lang="fr-FR" b="1" dirty="0">
                <a:solidFill>
                  <a:schemeClr val="accent2"/>
                </a:solidFill>
              </a:rPr>
              <a:t>ium Bromide</a:t>
            </a:r>
            <a:r>
              <a:rPr lang="ar-SA" b="1" dirty="0">
                <a:solidFill>
                  <a:schemeClr val="accent2"/>
                </a:solidFill>
              </a:rPr>
              <a:t> (</a:t>
            </a:r>
            <a:r>
              <a:rPr lang="fr-FR" b="1" dirty="0">
                <a:solidFill>
                  <a:schemeClr val="accent2"/>
                </a:solidFill>
              </a:rPr>
              <a:t>Atrovent</a:t>
            </a:r>
            <a:r>
              <a:rPr lang="ar-SA" b="1" dirty="0">
                <a:solidFill>
                  <a:schemeClr val="accent2"/>
                </a:solidFill>
              </a:rPr>
              <a:t>)</a:t>
            </a:r>
            <a:r>
              <a:rPr lang="ar-SY" b="1" dirty="0">
                <a:solidFill>
                  <a:schemeClr val="accent2"/>
                </a:solidFill>
              </a:rPr>
              <a:t>: </a:t>
            </a:r>
            <a:r>
              <a:rPr lang="ar-SY" sz="1600" b="1" dirty="0">
                <a:solidFill>
                  <a:schemeClr val="accent2"/>
                </a:solidFill>
              </a:rPr>
              <a:t>- أقل من 6 سنوات: 100 مكغ</a:t>
            </a:r>
          </a:p>
          <a:p>
            <a:pPr marL="0" indent="0" algn="r" rtl="1" eaLnBrk="1" hangingPunct="1">
              <a:lnSpc>
                <a:spcPct val="150000"/>
              </a:lnSpc>
              <a:defRPr/>
            </a:pPr>
            <a:r>
              <a:rPr lang="ar-SY" sz="1600" b="1" dirty="0">
                <a:solidFill>
                  <a:schemeClr val="accent2"/>
                </a:solidFill>
              </a:rPr>
              <a:t>                                                           - 6-12 سنة: 250 مكغ</a:t>
            </a:r>
          </a:p>
          <a:p>
            <a:pPr marL="0" indent="0" algn="r" rtl="1" eaLnBrk="1" hangingPunct="1">
              <a:lnSpc>
                <a:spcPct val="150000"/>
              </a:lnSpc>
              <a:defRPr/>
            </a:pPr>
            <a:r>
              <a:rPr lang="ar-SY" sz="1600" b="1" dirty="0">
                <a:solidFill>
                  <a:schemeClr val="accent2"/>
                </a:solidFill>
              </a:rPr>
              <a:t>                                                           - أكثر من 12 سنة: 500 مكغ كل 4 ساعات</a:t>
            </a:r>
          </a:p>
        </p:txBody>
      </p:sp>
      <p:sp>
        <p:nvSpPr>
          <p:cNvPr id="25605" name="Text Box 7"/>
          <p:cNvSpPr txBox="1">
            <a:spLocks noChangeArrowheads="1"/>
          </p:cNvSpPr>
          <p:nvPr/>
        </p:nvSpPr>
        <p:spPr bwMode="auto">
          <a:xfrm>
            <a:off x="6361434" y="1524001"/>
            <a:ext cx="3381054" cy="5795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400" b="1" dirty="0">
                <a:solidFill>
                  <a:schemeClr val="accent1"/>
                </a:solidFill>
              </a:rPr>
              <a:t>علاج نوبة الربو الحادة الشديدة:</a:t>
            </a:r>
            <a:endParaRPr lang="ar-SA" sz="1800" b="1" dirty="0">
              <a:solidFill>
                <a:schemeClr val="accent1"/>
              </a:solidFill>
              <a:latin typeface="Simplified Arabic" panose="02020603050405020304" pitchFamily="18" charset="-7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193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7"/>
          <p:cNvSpPr txBox="1">
            <a:spLocks noChangeArrowheads="1"/>
          </p:cNvSpPr>
          <p:nvPr/>
        </p:nvSpPr>
        <p:spPr bwMode="auto">
          <a:xfrm>
            <a:off x="4524284" y="2106614"/>
            <a:ext cx="522931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q"/>
            </a:pPr>
            <a:r>
              <a:rPr lang="ar-SY" sz="2400" b="1">
                <a:solidFill>
                  <a:srgbClr val="CCFF33"/>
                </a:solidFill>
              </a:rPr>
              <a:t>العلاج الدوائي: </a:t>
            </a:r>
            <a:r>
              <a:rPr lang="ar-SY" sz="1800" b="1"/>
              <a:t>في حال عدم التحسن ننتقل للخطوة التالية:</a:t>
            </a:r>
            <a:endParaRPr lang="ar-SA" sz="1800" b="1">
              <a:solidFill>
                <a:srgbClr val="FFFFFF"/>
              </a:solidFill>
              <a:latin typeface="Simplified Arabic" panose="02020603050405020304" pitchFamily="18" charset="-78"/>
              <a:cs typeface="Times New Roman" panose="02020603050405020304" pitchFamily="18" charset="0"/>
            </a:endParaRPr>
          </a:p>
        </p:txBody>
      </p:sp>
      <p:sp>
        <p:nvSpPr>
          <p:cNvPr id="26627" name="Text Box 2"/>
          <p:cNvSpPr txBox="1">
            <a:spLocks noChangeArrowheads="1"/>
          </p:cNvSpPr>
          <p:nvPr/>
        </p:nvSpPr>
        <p:spPr bwMode="auto">
          <a:xfrm>
            <a:off x="7467600" y="914401"/>
            <a:ext cx="249713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rgbClr val="FF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تدبير الربو القصبي:</a:t>
            </a:r>
            <a:endParaRPr lang="fr-FR" sz="2400" b="1">
              <a:solidFill>
                <a:srgbClr val="FFCC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2833688" y="2792413"/>
            <a:ext cx="6996112" cy="3092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defRPr/>
            </a:pPr>
            <a:r>
              <a:rPr lang="en-US" sz="2000" b="1" dirty="0"/>
              <a:t>4</a:t>
            </a:r>
            <a:r>
              <a:rPr lang="ar-SA" sz="2000" b="1" dirty="0"/>
              <a:t>- </a:t>
            </a:r>
            <a:r>
              <a:rPr lang="ar-SY" sz="2000" b="1" dirty="0"/>
              <a:t>الخطوة الرابعة: </a:t>
            </a:r>
            <a:r>
              <a:rPr lang="ar-SY" b="1" dirty="0"/>
              <a:t>أمينو فيلين وريدي</a:t>
            </a:r>
          </a:p>
          <a:p>
            <a:pPr algn="r" rtl="1" eaLnBrk="1" hangingPunct="1">
              <a:lnSpc>
                <a:spcPct val="150000"/>
              </a:lnSpc>
              <a:defRPr/>
            </a:pPr>
            <a:r>
              <a:rPr lang="ar-SA" b="1" dirty="0"/>
              <a:t> </a:t>
            </a:r>
            <a:r>
              <a:rPr lang="ar-SY" b="1" dirty="0">
                <a:solidFill>
                  <a:schemeClr val="accent2"/>
                </a:solidFill>
              </a:rPr>
              <a:t>جرعة هجومية: 5 ملغ/كغ خلال 20 دقيقة ثم تسريب وريدي 0,5 ملغ/كغ / ساعة</a:t>
            </a:r>
          </a:p>
          <a:p>
            <a:pPr algn="r" rtl="1" eaLnBrk="1" hangingPunct="1">
              <a:lnSpc>
                <a:spcPct val="150000"/>
              </a:lnSpc>
              <a:defRPr/>
            </a:pPr>
            <a:r>
              <a:rPr lang="ar-SY" sz="2000" b="1" dirty="0"/>
              <a:t>5</a:t>
            </a:r>
            <a:r>
              <a:rPr lang="ar-SA" sz="2000" b="1" dirty="0"/>
              <a:t>- </a:t>
            </a:r>
            <a:r>
              <a:rPr lang="ar-SY" sz="2000" b="1" dirty="0"/>
              <a:t>الخطوة الخامسة: </a:t>
            </a:r>
            <a:r>
              <a:rPr lang="ar-SY" b="1" dirty="0"/>
              <a:t>سلفات المغنيزيوم وريدي</a:t>
            </a:r>
          </a:p>
          <a:p>
            <a:pPr marL="0" indent="0" algn="r" rtl="1" eaLnBrk="1" hangingPunct="1">
              <a:lnSpc>
                <a:spcPct val="150000"/>
              </a:lnSpc>
              <a:defRPr/>
            </a:pPr>
            <a:r>
              <a:rPr lang="ar-SY" b="1" dirty="0">
                <a:solidFill>
                  <a:srgbClr val="CCFF33"/>
                </a:solidFill>
              </a:rPr>
              <a:t>  </a:t>
            </a:r>
            <a:r>
              <a:rPr lang="ar-SY" b="1" dirty="0">
                <a:solidFill>
                  <a:schemeClr val="accent2"/>
                </a:solidFill>
              </a:rPr>
              <a:t>25 ملغ / كغ تسريب وريدي خلال 20 دقيقة (2 غ حد أقصى)</a:t>
            </a:r>
          </a:p>
          <a:p>
            <a:pPr algn="r" rtl="1" eaLnBrk="1" hangingPunct="1">
              <a:lnSpc>
                <a:spcPct val="150000"/>
              </a:lnSpc>
              <a:defRPr/>
            </a:pPr>
            <a:r>
              <a:rPr lang="ar-SY" b="1" dirty="0"/>
              <a:t>6- الخطوة السادسة: الاحالة الى قسم العناية المشددة واعطاء </a:t>
            </a:r>
            <a:r>
              <a:rPr lang="ar-SA" b="1" dirty="0"/>
              <a:t>منبهات </a:t>
            </a:r>
            <a:r>
              <a:rPr lang="el-GR" b="1" dirty="0"/>
              <a:t>β</a:t>
            </a:r>
            <a:r>
              <a:rPr lang="en-US" b="1" dirty="0"/>
              <a:t>2</a:t>
            </a:r>
            <a:r>
              <a:rPr lang="ar-SA" b="1" dirty="0"/>
              <a:t> </a:t>
            </a:r>
            <a:r>
              <a:rPr lang="ar-SY" b="1" dirty="0"/>
              <a:t>وريدياً</a:t>
            </a:r>
          </a:p>
          <a:p>
            <a:pPr algn="r" rtl="1" eaLnBrk="1" hangingPunct="1">
              <a:lnSpc>
                <a:spcPct val="150000"/>
              </a:lnSpc>
              <a:defRPr/>
            </a:pPr>
            <a:r>
              <a:rPr lang="ar-SY" b="1" dirty="0"/>
              <a:t>   </a:t>
            </a:r>
            <a:r>
              <a:rPr lang="ar-SY" b="1" dirty="0">
                <a:solidFill>
                  <a:schemeClr val="accent2"/>
                </a:solidFill>
              </a:rPr>
              <a:t>سالبوتامول: حقن ريدي بطيء 250 مكغ تكرر عند الضرورة أو</a:t>
            </a:r>
          </a:p>
          <a:p>
            <a:pPr algn="r" rtl="1" eaLnBrk="1" hangingPunct="1">
              <a:lnSpc>
                <a:spcPct val="150000"/>
              </a:lnSpc>
              <a:defRPr/>
            </a:pPr>
            <a:r>
              <a:rPr lang="ar-SY" b="1" dirty="0">
                <a:solidFill>
                  <a:schemeClr val="accent2"/>
                </a:solidFill>
              </a:rPr>
              <a:t>                   تسريب وريدي 5 مكغ / د مبدئياً تعدل حسب الاستجابة ومعدل ضربات القلب</a:t>
            </a:r>
            <a:endParaRPr lang="fr-FR" b="1" dirty="0">
              <a:solidFill>
                <a:schemeClr val="accent2"/>
              </a:solidFill>
            </a:endParaRPr>
          </a:p>
        </p:txBody>
      </p:sp>
      <p:sp>
        <p:nvSpPr>
          <p:cNvPr id="26629" name="Text Box 7"/>
          <p:cNvSpPr txBox="1">
            <a:spLocks noChangeArrowheads="1"/>
          </p:cNvSpPr>
          <p:nvPr/>
        </p:nvSpPr>
        <p:spPr bwMode="auto">
          <a:xfrm>
            <a:off x="6361434" y="1524001"/>
            <a:ext cx="3381054" cy="5795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400" b="1" dirty="0">
                <a:solidFill>
                  <a:schemeClr val="accent1"/>
                </a:solidFill>
              </a:rPr>
              <a:t>علاج نوبة الربو الحادة الشديدة:</a:t>
            </a:r>
            <a:endParaRPr lang="ar-SA" sz="1800" b="1" dirty="0">
              <a:solidFill>
                <a:schemeClr val="accent1"/>
              </a:solidFill>
              <a:latin typeface="Simplified Arabic" panose="02020603050405020304" pitchFamily="18" charset="-7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4348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7"/>
          <p:cNvSpPr txBox="1">
            <a:spLocks noChangeArrowheads="1"/>
          </p:cNvSpPr>
          <p:nvPr/>
        </p:nvSpPr>
        <p:spPr bwMode="auto">
          <a:xfrm>
            <a:off x="7850516" y="2106614"/>
            <a:ext cx="190308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q"/>
            </a:pPr>
            <a:r>
              <a:rPr lang="ar-SY" sz="2400" b="1">
                <a:solidFill>
                  <a:srgbClr val="CCFF33"/>
                </a:solidFill>
              </a:rPr>
              <a:t>العلاج الداعم:</a:t>
            </a:r>
            <a:endParaRPr lang="ar-SA" sz="1800" b="1">
              <a:solidFill>
                <a:srgbClr val="FFFFFF"/>
              </a:solidFill>
              <a:latin typeface="Simplified Arabic" panose="02020603050405020304" pitchFamily="18" charset="-78"/>
              <a:cs typeface="Times New Roman" panose="02020603050405020304" pitchFamily="18" charset="0"/>
            </a:endParaRPr>
          </a:p>
        </p:txBody>
      </p:sp>
      <p:sp>
        <p:nvSpPr>
          <p:cNvPr id="27651" name="Text Box 2"/>
          <p:cNvSpPr txBox="1">
            <a:spLocks noChangeArrowheads="1"/>
          </p:cNvSpPr>
          <p:nvPr/>
        </p:nvSpPr>
        <p:spPr bwMode="auto">
          <a:xfrm>
            <a:off x="7467600" y="914401"/>
            <a:ext cx="249713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rgbClr val="FF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تدبير الربو القصبي:</a:t>
            </a:r>
            <a:endParaRPr lang="fr-FR" sz="2400" b="1">
              <a:solidFill>
                <a:srgbClr val="FFCC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4978400" y="2792413"/>
            <a:ext cx="4851400" cy="1477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Char char="-"/>
            </a:pPr>
            <a:r>
              <a:rPr lang="ar-SY" sz="2000" b="1"/>
              <a:t>تهدئة المريض واراحته، وضعية نصف الجلوس</a:t>
            </a:r>
            <a:endParaRPr lang="ar-SY" sz="1800" b="1"/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Char char="-"/>
            </a:pPr>
            <a:r>
              <a:rPr lang="ar-SY" sz="2000" b="1"/>
              <a:t>تطبيق الأكسجين بمعدل جريان عالي ( 40 – 60%)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Char char="-"/>
            </a:pPr>
            <a:r>
              <a:rPr lang="ar-SY" sz="2000" b="1"/>
              <a:t>الاماهة الوريدية الجيدة </a:t>
            </a:r>
          </a:p>
        </p:txBody>
      </p:sp>
      <p:sp>
        <p:nvSpPr>
          <p:cNvPr id="27653" name="Text Box 7"/>
          <p:cNvSpPr txBox="1">
            <a:spLocks noChangeArrowheads="1"/>
          </p:cNvSpPr>
          <p:nvPr/>
        </p:nvSpPr>
        <p:spPr bwMode="auto">
          <a:xfrm>
            <a:off x="6361434" y="1524001"/>
            <a:ext cx="3381054" cy="5795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400" b="1" dirty="0">
                <a:solidFill>
                  <a:schemeClr val="accent1"/>
                </a:solidFill>
              </a:rPr>
              <a:t>علاج نوبة الربو الحادة الشديدة:</a:t>
            </a:r>
            <a:endParaRPr lang="ar-SA" sz="1800" b="1" dirty="0">
              <a:solidFill>
                <a:schemeClr val="accent1"/>
              </a:solidFill>
              <a:latin typeface="Simplified Arabic" panose="02020603050405020304" pitchFamily="18" charset="-7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2915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4627564" y="914401"/>
            <a:ext cx="5507037" cy="892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تدبير</a:t>
            </a:r>
            <a:r>
              <a:rPr lang="ar-SA" sz="2800" b="1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الداء الرئوي الساد المزمن:</a:t>
            </a:r>
            <a:r>
              <a:rPr lang="ar-SY" sz="2800" b="1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COPD</a:t>
            </a:r>
            <a:endParaRPr lang="ar-SY" sz="2800" b="1" dirty="0">
              <a:solidFill>
                <a:schemeClr val="accent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sz="2400" b="1" dirty="0">
                <a:solidFill>
                  <a:schemeClr val="accent4"/>
                </a:solidFill>
              </a:rPr>
              <a:t>Chronic Obstructive Pulmonary Disease</a:t>
            </a:r>
            <a:r>
              <a:rPr lang="fr-FR" sz="1800" dirty="0">
                <a:solidFill>
                  <a:schemeClr val="accent4"/>
                </a:solidFill>
              </a:rPr>
              <a:t> </a:t>
            </a:r>
          </a:p>
        </p:txBody>
      </p:sp>
      <p:sp>
        <p:nvSpPr>
          <p:cNvPr id="28675" name="Text Box 3"/>
          <p:cNvSpPr txBox="1">
            <a:spLocks noChangeArrowheads="1"/>
          </p:cNvSpPr>
          <p:nvPr/>
        </p:nvSpPr>
        <p:spPr bwMode="auto">
          <a:xfrm>
            <a:off x="5697667" y="1903414"/>
            <a:ext cx="4057521" cy="498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85750" indent="-28575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ar-SY" sz="2000" b="1" dirty="0">
                <a:cs typeface="Times New Roman" panose="02020603050405020304" pitchFamily="18" charset="0"/>
              </a:rPr>
              <a:t>انسداد  مزمن  لا عكوس في الطرق الهوائية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1809750" y="2362200"/>
            <a:ext cx="7945438" cy="323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9pPr>
          </a:lstStyle>
          <a:p>
            <a:pPr marL="285750" indent="-285750" algn="r" rtl="1" ea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ar-SY" sz="2000" b="1" dirty="0">
                <a:cs typeface="Times New Roman" pitchFamily="18" charset="0"/>
              </a:rPr>
              <a:t>العلامات الأساسية المميزة :</a:t>
            </a:r>
          </a:p>
          <a:p>
            <a:pPr algn="r" rtl="1" eaLnBrk="1" hangingPunct="1">
              <a:lnSpc>
                <a:spcPct val="150000"/>
              </a:lnSpc>
              <a:defRPr/>
            </a:pPr>
            <a:r>
              <a:rPr lang="ar-SY" b="1" dirty="0">
                <a:solidFill>
                  <a:schemeClr val="accent2"/>
                </a:solidFill>
                <a:cs typeface="Times New Roman" pitchFamily="18" charset="0"/>
              </a:rPr>
              <a:t>    - عسر تنفس مرتبط بالجهد مع تفاوت نسبي من يوم لآخر</a:t>
            </a:r>
          </a:p>
          <a:p>
            <a:pPr algn="r" rtl="1" eaLnBrk="1" hangingPunct="1">
              <a:lnSpc>
                <a:spcPct val="150000"/>
              </a:lnSpc>
              <a:defRPr/>
            </a:pPr>
            <a:r>
              <a:rPr lang="ar-SY" b="1" dirty="0">
                <a:solidFill>
                  <a:schemeClr val="accent2"/>
                </a:solidFill>
                <a:cs typeface="Times New Roman" pitchFamily="18" charset="0"/>
              </a:rPr>
              <a:t>     - انسداد ثابت بالطرق الهوائية مع عكوسية خفيفة أو حتى لا عكوسية لدى استعمال الموسعات القصبية</a:t>
            </a:r>
          </a:p>
          <a:p>
            <a:pPr algn="r" rtl="1" eaLnBrk="1" hangingPunct="1">
              <a:lnSpc>
                <a:spcPct val="150000"/>
              </a:lnSpc>
              <a:defRPr/>
            </a:pPr>
            <a:r>
              <a:rPr lang="ar-SY" b="1" dirty="0">
                <a:solidFill>
                  <a:schemeClr val="accent2"/>
                </a:solidFill>
                <a:cs typeface="Times New Roman" pitchFamily="18" charset="0"/>
              </a:rPr>
              <a:t>      - سعال منتج لقشع</a:t>
            </a:r>
            <a:endParaRPr lang="ar-SY" sz="2000" b="1" dirty="0">
              <a:solidFill>
                <a:schemeClr val="accent2"/>
              </a:solidFill>
              <a:cs typeface="Times New Roman" pitchFamily="18" charset="0"/>
            </a:endParaRPr>
          </a:p>
          <a:p>
            <a:pPr marL="285750" indent="-285750" algn="r" rtl="1" ea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ar-SY" sz="2000" b="1" dirty="0">
                <a:cs typeface="Times New Roman" pitchFamily="18" charset="0"/>
              </a:rPr>
              <a:t>أكثر من 90% من الـ </a:t>
            </a:r>
            <a:r>
              <a:rPr lang="en-US" sz="2000" b="1" dirty="0">
                <a:cs typeface="Times New Roman" pitchFamily="18" charset="0"/>
              </a:rPr>
              <a:t>COPD</a:t>
            </a:r>
            <a:r>
              <a:rPr lang="ar-SY" sz="2000" b="1" dirty="0">
                <a:cs typeface="Times New Roman" pitchFamily="18" charset="0"/>
              </a:rPr>
              <a:t> مرتبط بالتدخين</a:t>
            </a:r>
          </a:p>
          <a:p>
            <a:pPr marL="285750" indent="-285750" algn="r" rtl="1" ea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ar-SY" sz="2000" b="1" dirty="0">
                <a:cs typeface="Times New Roman" pitchFamily="18" charset="0"/>
              </a:rPr>
              <a:t>تدهور الوظيفة التنفسية أسرع ب</a:t>
            </a:r>
            <a:r>
              <a:rPr lang="ar-SA" sz="2000" b="1" dirty="0">
                <a:cs typeface="Times New Roman" pitchFamily="18" charset="0"/>
              </a:rPr>
              <a:t>ـ</a:t>
            </a:r>
            <a:r>
              <a:rPr lang="ar-SY" sz="2000" b="1" dirty="0">
                <a:cs typeface="Times New Roman" pitchFamily="18" charset="0"/>
              </a:rPr>
              <a:t>2-3 مرات لدى المدخنين</a:t>
            </a:r>
          </a:p>
          <a:p>
            <a:pPr marL="285750" indent="-285750" algn="r" rtl="1" ea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ar-SY" sz="2000" b="1" dirty="0">
                <a:cs typeface="Times New Roman" pitchFamily="18" charset="0"/>
              </a:rPr>
              <a:t>لدى ايقاف التدخين يصبح المعدل مماثلاً</a:t>
            </a:r>
          </a:p>
        </p:txBody>
      </p:sp>
    </p:spTree>
    <p:extLst>
      <p:ext uri="{BB962C8B-B14F-4D97-AF65-F5344CB8AC3E}">
        <p14:creationId xmlns:p14="http://schemas.microsoft.com/office/powerpoint/2010/main" val="134378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2"/>
          <p:cNvSpPr txBox="1">
            <a:spLocks noChangeArrowheads="1"/>
          </p:cNvSpPr>
          <p:nvPr/>
        </p:nvSpPr>
        <p:spPr bwMode="auto">
          <a:xfrm>
            <a:off x="4987926" y="914401"/>
            <a:ext cx="514667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تدبير</a:t>
            </a:r>
            <a:r>
              <a:rPr lang="ar-SA" sz="2800" b="1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الداء الرئوي الساد المزمن:</a:t>
            </a:r>
            <a:r>
              <a:rPr lang="ar-SY" sz="2800" b="1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COPD</a:t>
            </a:r>
            <a:r>
              <a:rPr lang="fr-FR" sz="1800" dirty="0">
                <a:solidFill>
                  <a:schemeClr val="accent4"/>
                </a:solidFill>
              </a:rPr>
              <a:t> </a:t>
            </a:r>
          </a:p>
        </p:txBody>
      </p:sp>
      <p:sp>
        <p:nvSpPr>
          <p:cNvPr id="29699" name="Text Box 3"/>
          <p:cNvSpPr txBox="1">
            <a:spLocks noChangeArrowheads="1"/>
          </p:cNvSpPr>
          <p:nvPr/>
        </p:nvSpPr>
        <p:spPr bwMode="auto">
          <a:xfrm>
            <a:off x="5697667" y="1676400"/>
            <a:ext cx="4057521" cy="498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85750" indent="-28575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ar-SY" sz="2000" b="1" dirty="0">
                <a:cs typeface="Times New Roman" panose="02020603050405020304" pitchFamily="18" charset="0"/>
              </a:rPr>
              <a:t>انسداد  مزمن  لا عكوس في الطرق الهوائية</a:t>
            </a:r>
          </a:p>
        </p:txBody>
      </p:sp>
      <p:sp>
        <p:nvSpPr>
          <p:cNvPr id="29700" name="Text Box 3"/>
          <p:cNvSpPr txBox="1">
            <a:spLocks noChangeArrowheads="1"/>
          </p:cNvSpPr>
          <p:nvPr/>
        </p:nvSpPr>
        <p:spPr bwMode="auto">
          <a:xfrm>
            <a:off x="7877766" y="2255839"/>
            <a:ext cx="1875834" cy="5795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400" b="1" dirty="0">
                <a:solidFill>
                  <a:schemeClr val="accent1"/>
                </a:solidFill>
              </a:rPr>
              <a:t>يقسم التدبير الى</a:t>
            </a:r>
            <a:r>
              <a:rPr lang="ar-SA" sz="2400" b="1" dirty="0">
                <a:solidFill>
                  <a:schemeClr val="accent1"/>
                </a:solidFill>
              </a:rPr>
              <a:t>:</a:t>
            </a:r>
            <a:endParaRPr lang="ar-SA" sz="20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29701" name="Text Box 3"/>
          <p:cNvSpPr txBox="1">
            <a:spLocks noChangeArrowheads="1"/>
          </p:cNvSpPr>
          <p:nvPr/>
        </p:nvSpPr>
        <p:spPr bwMode="auto">
          <a:xfrm>
            <a:off x="4419664" y="3040064"/>
            <a:ext cx="5213286" cy="8735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Symbol" panose="05050102010706020507" pitchFamily="18" charset="2"/>
              <a:buChar char=""/>
            </a:pPr>
            <a:r>
              <a:rPr lang="ar-SY" sz="1800" b="1">
                <a:solidFill>
                  <a:schemeClr val="accent2"/>
                </a:solidFill>
                <a:latin typeface="Simplified Arabic" panose="02020603050405020304" pitchFamily="18" charset="-78"/>
                <a:cs typeface="Times New Roman" panose="02020603050405020304" pitchFamily="18" charset="0"/>
              </a:rPr>
              <a:t>تدبير المرض الحاد : معالجة الهجمة الحادة</a:t>
            </a:r>
            <a:endParaRPr lang="ar-SA" sz="1800" b="1">
              <a:solidFill>
                <a:schemeClr val="accent2"/>
              </a:solidFill>
              <a:latin typeface="Simplified Arabic" panose="02020603050405020304" pitchFamily="18" charset="-78"/>
              <a:cs typeface="Times New Roman" panose="02020603050405020304" pitchFamily="18" charset="0"/>
            </a:endParaRP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Symbol" panose="05050102010706020507" pitchFamily="18" charset="2"/>
              <a:buChar char=""/>
            </a:pPr>
            <a:r>
              <a:rPr lang="ar-SY" sz="1800" b="1">
                <a:solidFill>
                  <a:schemeClr val="accent2"/>
                </a:solidFill>
                <a:latin typeface="Simplified Arabic" panose="02020603050405020304" pitchFamily="18" charset="-78"/>
                <a:cs typeface="Times New Roman" panose="02020603050405020304" pitchFamily="18" charset="0"/>
              </a:rPr>
              <a:t>تدبير المرض المزمن : تحقيق أقصى استجابة توسعية للقصبات.</a:t>
            </a:r>
          </a:p>
        </p:txBody>
      </p:sp>
    </p:spTree>
    <p:extLst>
      <p:ext uri="{BB962C8B-B14F-4D97-AF65-F5344CB8AC3E}">
        <p14:creationId xmlns:p14="http://schemas.microsoft.com/office/powerpoint/2010/main" val="3161182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3"/>
          <p:cNvSpPr txBox="1">
            <a:spLocks noChangeArrowheads="1"/>
          </p:cNvSpPr>
          <p:nvPr/>
        </p:nvSpPr>
        <p:spPr bwMode="auto">
          <a:xfrm>
            <a:off x="6867526" y="2016125"/>
            <a:ext cx="2886075" cy="554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 dirty="0">
                <a:solidFill>
                  <a:srgbClr val="CCFF33"/>
                </a:solidFill>
              </a:rPr>
              <a:t>1- </a:t>
            </a:r>
            <a:r>
              <a:rPr lang="ar-SA" sz="2000" b="1" dirty="0">
                <a:solidFill>
                  <a:srgbClr val="CCFF33"/>
                </a:solidFill>
              </a:rPr>
              <a:t>ال</a:t>
            </a:r>
            <a:r>
              <a:rPr lang="ar-SY" sz="2000" b="1" dirty="0">
                <a:solidFill>
                  <a:srgbClr val="CCFF33"/>
                </a:solidFill>
              </a:rPr>
              <a:t>موسعات القصبية الإنشاقية</a:t>
            </a:r>
            <a:r>
              <a:rPr lang="ar-SA" sz="2000" b="1" dirty="0">
                <a:solidFill>
                  <a:srgbClr val="CCFF33"/>
                </a:solidFill>
              </a:rPr>
              <a:t>:</a:t>
            </a:r>
            <a:endParaRPr lang="ar-SA" sz="2000" b="1" dirty="0">
              <a:solidFill>
                <a:srgbClr val="CCFF33"/>
              </a:solidFill>
              <a:cs typeface="Times New Roman" panose="02020603050405020304" pitchFamily="18" charset="0"/>
            </a:endParaRP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1854200" y="2525714"/>
            <a:ext cx="7899400" cy="2308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buFont typeface="Wingdings" pitchFamily="2" charset="2"/>
              <a:buChar char="v"/>
              <a:defRPr/>
            </a:pPr>
            <a:r>
              <a:rPr lang="ar-SA" sz="2000" b="1" dirty="0"/>
              <a:t>منبهات مستقبلات بيتا </a:t>
            </a:r>
            <a:r>
              <a:rPr lang="el-GR" sz="2000" b="1" dirty="0"/>
              <a:t>β</a:t>
            </a:r>
            <a:r>
              <a:rPr lang="en-US" sz="2000" b="1" dirty="0"/>
              <a:t>2</a:t>
            </a:r>
            <a:r>
              <a:rPr lang="ar-SA" sz="2000" b="1" dirty="0"/>
              <a:t>:</a:t>
            </a:r>
            <a:endParaRPr lang="ar-SA" b="1" dirty="0">
              <a:solidFill>
                <a:srgbClr val="CCFF33"/>
              </a:solidFill>
              <a:cs typeface="Times New Roman" pitchFamily="18" charset="0"/>
            </a:endParaRPr>
          </a:p>
          <a:p>
            <a:pPr marL="0" indent="0" algn="r" rtl="1" eaLnBrk="1" hangingPunct="1">
              <a:lnSpc>
                <a:spcPct val="150000"/>
              </a:lnSpc>
              <a:defRPr/>
            </a:pPr>
            <a:r>
              <a:rPr lang="ar-SY" b="1" dirty="0"/>
              <a:t>      - </a:t>
            </a:r>
            <a:r>
              <a:rPr lang="ar-SA" b="1" dirty="0"/>
              <a:t>قصيرة أمد التأثير</a:t>
            </a:r>
            <a:r>
              <a:rPr lang="ar-SY" b="1" dirty="0"/>
              <a:t>: </a:t>
            </a:r>
            <a:r>
              <a:rPr lang="fr-FR" b="1" dirty="0">
                <a:solidFill>
                  <a:schemeClr val="accent2"/>
                </a:solidFill>
              </a:rPr>
              <a:t>Albuterol</a:t>
            </a:r>
            <a:r>
              <a:rPr lang="ar-SY" b="1" dirty="0">
                <a:solidFill>
                  <a:schemeClr val="accent2"/>
                </a:solidFill>
              </a:rPr>
              <a:t> (</a:t>
            </a:r>
            <a:r>
              <a:rPr lang="ar-SA" b="1" dirty="0">
                <a:solidFill>
                  <a:schemeClr val="accent2"/>
                </a:solidFill>
              </a:rPr>
              <a:t> </a:t>
            </a:r>
            <a:r>
              <a:rPr lang="fr-FR" b="1" dirty="0">
                <a:solidFill>
                  <a:schemeClr val="accent2"/>
                </a:solidFill>
              </a:rPr>
              <a:t>Salbutamol</a:t>
            </a:r>
            <a:r>
              <a:rPr lang="ar-SY" b="1" dirty="0">
                <a:solidFill>
                  <a:schemeClr val="accent2"/>
                </a:solidFill>
              </a:rPr>
              <a:t>)</a:t>
            </a:r>
            <a:r>
              <a:rPr lang="ar-SA" b="1" dirty="0">
                <a:solidFill>
                  <a:schemeClr val="accent2"/>
                </a:solidFill>
              </a:rPr>
              <a:t>، </a:t>
            </a:r>
            <a:r>
              <a:rPr lang="fr-FR" b="1" dirty="0">
                <a:solidFill>
                  <a:schemeClr val="accent2"/>
                </a:solidFill>
              </a:rPr>
              <a:t>Terbutaline</a:t>
            </a:r>
            <a:r>
              <a:rPr lang="ar-SA" b="1" dirty="0">
                <a:solidFill>
                  <a:schemeClr val="accent2"/>
                </a:solidFill>
              </a:rPr>
              <a:t>،، </a:t>
            </a:r>
            <a:r>
              <a:rPr lang="fr-FR" b="1" dirty="0">
                <a:solidFill>
                  <a:schemeClr val="accent2"/>
                </a:solidFill>
              </a:rPr>
              <a:t>Fenoterol</a:t>
            </a:r>
            <a:r>
              <a:rPr lang="ar-SA" b="1" dirty="0">
                <a:solidFill>
                  <a:schemeClr val="accent2"/>
                </a:solidFill>
              </a:rPr>
              <a:t>،</a:t>
            </a:r>
            <a:r>
              <a:rPr lang="fr-FR" b="1" dirty="0">
                <a:solidFill>
                  <a:schemeClr val="accent2"/>
                </a:solidFill>
              </a:rPr>
              <a:t>Soterenol</a:t>
            </a:r>
            <a:r>
              <a:rPr lang="fr-FR" dirty="0">
                <a:solidFill>
                  <a:schemeClr val="accent2"/>
                </a:solidFill>
              </a:rPr>
              <a:t> </a:t>
            </a:r>
            <a:endParaRPr lang="ar-SA" b="1" dirty="0">
              <a:solidFill>
                <a:schemeClr val="accent2"/>
              </a:solidFill>
              <a:cs typeface="Times New Roman" pitchFamily="18" charset="0"/>
            </a:endParaRPr>
          </a:p>
          <a:p>
            <a:pPr marL="0" indent="0" algn="r" rtl="1" eaLnBrk="1" hangingPunct="1">
              <a:lnSpc>
                <a:spcPct val="150000"/>
              </a:lnSpc>
              <a:defRPr/>
            </a:pPr>
            <a:r>
              <a:rPr lang="ar-SY" b="1" dirty="0"/>
              <a:t>      - </a:t>
            </a:r>
            <a:r>
              <a:rPr lang="ar-SA" b="1" dirty="0"/>
              <a:t>طويلة أمد التأثير</a:t>
            </a:r>
            <a:r>
              <a:rPr lang="ar-SY" b="1" dirty="0"/>
              <a:t>: </a:t>
            </a:r>
            <a:r>
              <a:rPr lang="ar-SA" b="1" dirty="0"/>
              <a:t> </a:t>
            </a:r>
            <a:r>
              <a:rPr lang="en-US" b="1" dirty="0">
                <a:solidFill>
                  <a:schemeClr val="accent2"/>
                </a:solidFill>
              </a:rPr>
              <a:t>Salmeterol</a:t>
            </a:r>
            <a:r>
              <a:rPr lang="ar-SY" b="1" dirty="0">
                <a:solidFill>
                  <a:schemeClr val="accent2"/>
                </a:solidFill>
              </a:rPr>
              <a:t> و</a:t>
            </a:r>
            <a:r>
              <a:rPr lang="ar-SA" b="1" dirty="0">
                <a:solidFill>
                  <a:schemeClr val="accent2"/>
                </a:solidFill>
              </a:rPr>
              <a:t> </a:t>
            </a:r>
            <a:r>
              <a:rPr lang="en-US" b="1" dirty="0">
                <a:solidFill>
                  <a:schemeClr val="accent2"/>
                </a:solidFill>
              </a:rPr>
              <a:t>Formoterol</a:t>
            </a:r>
            <a:r>
              <a:rPr lang="ar-SA" b="1" dirty="0">
                <a:solidFill>
                  <a:schemeClr val="accent2"/>
                </a:solidFill>
              </a:rPr>
              <a:t>.</a:t>
            </a:r>
            <a:endParaRPr lang="ar-SY" b="1" dirty="0">
              <a:solidFill>
                <a:schemeClr val="accent2"/>
              </a:solidFill>
            </a:endParaRPr>
          </a:p>
          <a:p>
            <a:pPr algn="r" rtl="1" eaLnBrk="1" hangingPunct="1">
              <a:lnSpc>
                <a:spcPct val="150000"/>
              </a:lnSpc>
              <a:buFont typeface="Wingdings" pitchFamily="2" charset="2"/>
              <a:buChar char="v"/>
              <a:defRPr/>
            </a:pPr>
            <a:r>
              <a:rPr lang="ar-SA" sz="2000" b="1" dirty="0"/>
              <a:t>مضادات ال</a:t>
            </a:r>
            <a:r>
              <a:rPr lang="ar-SY" sz="2000" b="1" dirty="0"/>
              <a:t>فعالية</a:t>
            </a:r>
            <a:r>
              <a:rPr lang="ar-SA" sz="2000" b="1" dirty="0"/>
              <a:t> الكولينية</a:t>
            </a:r>
            <a:r>
              <a:rPr lang="ar-SY" sz="2000" b="1" dirty="0"/>
              <a:t>:</a:t>
            </a:r>
            <a:endParaRPr lang="ar-SY" b="1" dirty="0"/>
          </a:p>
          <a:p>
            <a:pPr marL="0" indent="0" algn="r" rtl="1" eaLnBrk="1" hangingPunct="1">
              <a:lnSpc>
                <a:spcPct val="150000"/>
              </a:lnSpc>
              <a:defRPr/>
            </a:pPr>
            <a:r>
              <a:rPr lang="ar-SY" sz="2000" b="1" dirty="0">
                <a:solidFill>
                  <a:schemeClr val="accent2"/>
                </a:solidFill>
              </a:rPr>
              <a:t>    </a:t>
            </a:r>
            <a:r>
              <a:rPr lang="ar-SY" b="1" dirty="0">
                <a:solidFill>
                  <a:schemeClr val="accent2"/>
                </a:solidFill>
              </a:rPr>
              <a:t> </a:t>
            </a:r>
            <a:r>
              <a:rPr lang="fr-FR" b="1" dirty="0">
                <a:solidFill>
                  <a:schemeClr val="accent2"/>
                </a:solidFill>
              </a:rPr>
              <a:t>Ipratro</a:t>
            </a:r>
            <a:r>
              <a:rPr lang="en-US" b="1" dirty="0">
                <a:solidFill>
                  <a:schemeClr val="accent2"/>
                </a:solidFill>
              </a:rPr>
              <a:t>p</a:t>
            </a:r>
            <a:r>
              <a:rPr lang="fr-FR" b="1" dirty="0">
                <a:solidFill>
                  <a:schemeClr val="accent2"/>
                </a:solidFill>
              </a:rPr>
              <a:t>ium Bromide</a:t>
            </a:r>
            <a:r>
              <a:rPr lang="ar-SA" b="1" dirty="0">
                <a:solidFill>
                  <a:schemeClr val="accent2"/>
                </a:solidFill>
              </a:rPr>
              <a:t> (</a:t>
            </a:r>
            <a:r>
              <a:rPr lang="fr-FR" b="1" dirty="0">
                <a:solidFill>
                  <a:schemeClr val="accent2"/>
                </a:solidFill>
              </a:rPr>
              <a:t>Atrovent</a:t>
            </a:r>
            <a:r>
              <a:rPr lang="ar-SA" b="1" dirty="0">
                <a:solidFill>
                  <a:schemeClr val="accent2"/>
                </a:solidFill>
              </a:rPr>
              <a:t>)</a:t>
            </a:r>
            <a:r>
              <a:rPr lang="ar-SY" b="1" dirty="0">
                <a:solidFill>
                  <a:schemeClr val="accent2"/>
                </a:solidFill>
              </a:rPr>
              <a:t>، </a:t>
            </a:r>
            <a:r>
              <a:rPr lang="en-US" b="1" dirty="0">
                <a:solidFill>
                  <a:schemeClr val="accent2"/>
                </a:solidFill>
              </a:rPr>
              <a:t>Tiotropium</a:t>
            </a:r>
          </a:p>
        </p:txBody>
      </p:sp>
      <p:sp>
        <p:nvSpPr>
          <p:cNvPr id="30724" name="Text Box 7"/>
          <p:cNvSpPr txBox="1">
            <a:spLocks noChangeArrowheads="1"/>
          </p:cNvSpPr>
          <p:nvPr/>
        </p:nvSpPr>
        <p:spPr bwMode="auto">
          <a:xfrm>
            <a:off x="7631762" y="1371601"/>
            <a:ext cx="2198038" cy="5795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400" b="1" dirty="0">
                <a:solidFill>
                  <a:schemeClr val="accent1"/>
                </a:solidFill>
              </a:rPr>
              <a:t>العلاج الدوائي العام:</a:t>
            </a:r>
            <a:endParaRPr lang="ar-SA" sz="1800" b="1" dirty="0">
              <a:solidFill>
                <a:schemeClr val="accent1"/>
              </a:solidFill>
              <a:latin typeface="Simplified Arabic" panose="02020603050405020304" pitchFamily="18" charset="-78"/>
              <a:cs typeface="Times New Roman" panose="02020603050405020304" pitchFamily="18" charset="0"/>
            </a:endParaRPr>
          </a:p>
        </p:txBody>
      </p:sp>
      <p:sp>
        <p:nvSpPr>
          <p:cNvPr id="30725" name="Text Box 2"/>
          <p:cNvSpPr txBox="1">
            <a:spLocks noChangeArrowheads="1"/>
          </p:cNvSpPr>
          <p:nvPr/>
        </p:nvSpPr>
        <p:spPr bwMode="auto">
          <a:xfrm>
            <a:off x="5046664" y="771526"/>
            <a:ext cx="5087937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تدبير</a:t>
            </a:r>
            <a:r>
              <a:rPr lang="ar-SA" sz="2800" b="1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الداء الرئوي الساد المزمن:</a:t>
            </a:r>
            <a:r>
              <a:rPr lang="ar-SY" sz="2800" b="1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COPD</a:t>
            </a:r>
            <a:endParaRPr lang="ar-SY" sz="2800" b="1" dirty="0">
              <a:solidFill>
                <a:schemeClr val="accent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5663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7"/>
          <p:cNvSpPr txBox="1">
            <a:spLocks noChangeArrowheads="1"/>
          </p:cNvSpPr>
          <p:nvPr/>
        </p:nvSpPr>
        <p:spPr bwMode="auto">
          <a:xfrm>
            <a:off x="7631762" y="1501776"/>
            <a:ext cx="2198038" cy="5795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400" b="1" dirty="0">
                <a:solidFill>
                  <a:schemeClr val="accent1"/>
                </a:solidFill>
              </a:rPr>
              <a:t>العلاج الدوائي العام:</a:t>
            </a:r>
            <a:endParaRPr lang="ar-SA" sz="1800" b="1" dirty="0">
              <a:solidFill>
                <a:schemeClr val="accent1"/>
              </a:solidFill>
              <a:latin typeface="Simplified Arabic" panose="02020603050405020304" pitchFamily="18" charset="-78"/>
              <a:cs typeface="Times New Roman" panose="02020603050405020304" pitchFamily="18" charset="0"/>
            </a:endParaRPr>
          </a:p>
        </p:txBody>
      </p:sp>
      <p:sp>
        <p:nvSpPr>
          <p:cNvPr id="31747" name="Text Box 2"/>
          <p:cNvSpPr txBox="1">
            <a:spLocks noChangeArrowheads="1"/>
          </p:cNvSpPr>
          <p:nvPr/>
        </p:nvSpPr>
        <p:spPr bwMode="auto">
          <a:xfrm>
            <a:off x="5046664" y="847726"/>
            <a:ext cx="5087937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تدبير</a:t>
            </a:r>
            <a:r>
              <a:rPr lang="ar-SA" sz="2800" b="1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الداء الرئوي الساد المزمن:</a:t>
            </a:r>
            <a:r>
              <a:rPr lang="ar-SY" sz="2800" b="1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COPD</a:t>
            </a:r>
            <a:endParaRPr lang="ar-SY" sz="2800" b="1" dirty="0">
              <a:solidFill>
                <a:schemeClr val="accent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7229410" y="2187575"/>
            <a:ext cx="2600391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ar-SY" sz="2000" b="1">
                <a:solidFill>
                  <a:srgbClr val="CCFF33"/>
                </a:solidFill>
              </a:rPr>
              <a:t>2</a:t>
            </a:r>
            <a:r>
              <a:rPr lang="ar-SA" sz="2000" b="1">
                <a:solidFill>
                  <a:srgbClr val="CCFF33"/>
                </a:solidFill>
              </a:rPr>
              <a:t>- </a:t>
            </a:r>
            <a:r>
              <a:rPr lang="ar-SY" sz="2000" b="1">
                <a:solidFill>
                  <a:srgbClr val="CCFF33"/>
                </a:solidFill>
              </a:rPr>
              <a:t>الأدوية المضادة للالتهاب:</a:t>
            </a:r>
          </a:p>
        </p:txBody>
      </p:sp>
      <p:sp>
        <p:nvSpPr>
          <p:cNvPr id="31749" name="Text Box 3"/>
          <p:cNvSpPr txBox="1">
            <a:spLocks noChangeArrowheads="1"/>
          </p:cNvSpPr>
          <p:nvPr/>
        </p:nvSpPr>
        <p:spPr bwMode="auto">
          <a:xfrm>
            <a:off x="6506698" y="2720975"/>
            <a:ext cx="3134191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ar-SA" sz="2000" b="1"/>
              <a:t>ال</a:t>
            </a:r>
            <a:r>
              <a:rPr lang="ar-SY" sz="2000" b="1"/>
              <a:t>ستيروئيدات القشرية السكرية</a:t>
            </a:r>
            <a:r>
              <a:rPr lang="ar-SA" sz="2000" b="1"/>
              <a:t>:</a:t>
            </a:r>
            <a:endParaRPr lang="ar-SA" sz="2000" b="1">
              <a:cs typeface="Times New Roman" panose="02020603050405020304" pitchFamily="18" charset="0"/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1981200" y="3330575"/>
            <a:ext cx="7348538" cy="1754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defRPr/>
            </a:pPr>
            <a:r>
              <a:rPr lang="ar-SY" b="1" dirty="0"/>
              <a:t>-</a:t>
            </a:r>
            <a:r>
              <a:rPr lang="ar-SA" b="1" dirty="0"/>
              <a:t> </a:t>
            </a:r>
            <a:r>
              <a:rPr lang="ar-SY" b="1" dirty="0"/>
              <a:t>الستيروئيدات السكرية الإنشاقية:</a:t>
            </a:r>
          </a:p>
          <a:p>
            <a:pPr algn="r" rtl="1" eaLnBrk="1" hangingPunct="1">
              <a:lnSpc>
                <a:spcPct val="150000"/>
              </a:lnSpc>
              <a:defRPr/>
            </a:pPr>
            <a:r>
              <a:rPr lang="ar-SY" b="1" dirty="0">
                <a:solidFill>
                  <a:schemeClr val="accent2"/>
                </a:solidFill>
              </a:rPr>
              <a:t> </a:t>
            </a:r>
            <a:r>
              <a:rPr lang="fr-FR" b="1" dirty="0">
                <a:solidFill>
                  <a:schemeClr val="accent2"/>
                </a:solidFill>
              </a:rPr>
              <a:t>Triamcinolone</a:t>
            </a:r>
            <a:r>
              <a:rPr lang="ar-SA" b="1" dirty="0">
                <a:solidFill>
                  <a:schemeClr val="accent2"/>
                </a:solidFill>
              </a:rPr>
              <a:t>، </a:t>
            </a:r>
            <a:r>
              <a:rPr lang="fr-FR" b="1" dirty="0">
                <a:solidFill>
                  <a:schemeClr val="accent2"/>
                </a:solidFill>
              </a:rPr>
              <a:t>Beclomethasone</a:t>
            </a:r>
            <a:r>
              <a:rPr lang="ar-SA" b="1" dirty="0">
                <a:solidFill>
                  <a:schemeClr val="accent2"/>
                </a:solidFill>
              </a:rPr>
              <a:t>، </a:t>
            </a:r>
            <a:r>
              <a:rPr lang="fr-FR" b="1" dirty="0">
                <a:solidFill>
                  <a:schemeClr val="accent2"/>
                </a:solidFill>
              </a:rPr>
              <a:t>Budesonide</a:t>
            </a:r>
            <a:r>
              <a:rPr lang="ar-SA" b="1" dirty="0">
                <a:solidFill>
                  <a:schemeClr val="accent2"/>
                </a:solidFill>
              </a:rPr>
              <a:t>،</a:t>
            </a:r>
            <a:r>
              <a:rPr lang="ar-SY" b="1" dirty="0">
                <a:solidFill>
                  <a:schemeClr val="accent2"/>
                </a:solidFill>
              </a:rPr>
              <a:t> </a:t>
            </a:r>
            <a:r>
              <a:rPr lang="en-US" b="1" dirty="0">
                <a:solidFill>
                  <a:schemeClr val="accent2"/>
                </a:solidFill>
              </a:rPr>
              <a:t>Flunisolide</a:t>
            </a:r>
            <a:r>
              <a:rPr lang="ar-SY" b="1" dirty="0">
                <a:solidFill>
                  <a:schemeClr val="accent2"/>
                </a:solidFill>
              </a:rPr>
              <a:t> ،</a:t>
            </a:r>
            <a:r>
              <a:rPr lang="ar-SA" b="1" dirty="0">
                <a:solidFill>
                  <a:schemeClr val="accent2"/>
                </a:solidFill>
              </a:rPr>
              <a:t> </a:t>
            </a:r>
            <a:r>
              <a:rPr lang="fr-FR" b="1" dirty="0">
                <a:solidFill>
                  <a:schemeClr val="accent2"/>
                </a:solidFill>
              </a:rPr>
              <a:t>Fluticasone</a:t>
            </a:r>
            <a:endParaRPr lang="ar-SY" b="1" dirty="0">
              <a:solidFill>
                <a:schemeClr val="accent2"/>
              </a:solidFill>
            </a:endParaRPr>
          </a:p>
          <a:p>
            <a:pPr algn="r" rtl="1" eaLnBrk="1" hangingPunct="1">
              <a:lnSpc>
                <a:spcPct val="150000"/>
              </a:lnSpc>
              <a:defRPr/>
            </a:pPr>
            <a:r>
              <a:rPr lang="ar-SY" b="1" dirty="0"/>
              <a:t>- الستيروئيدات السكرية الجهازية:</a:t>
            </a:r>
          </a:p>
          <a:p>
            <a:pPr algn="r" rtl="1" eaLnBrk="1" hangingPunct="1">
              <a:lnSpc>
                <a:spcPct val="150000"/>
              </a:lnSpc>
              <a:defRPr/>
            </a:pPr>
            <a:r>
              <a:rPr lang="ar-SY" b="1" dirty="0"/>
              <a:t> </a:t>
            </a:r>
            <a:r>
              <a:rPr lang="en-US" b="1" dirty="0">
                <a:solidFill>
                  <a:schemeClr val="accent2"/>
                </a:solidFill>
                <a:latin typeface="+mj-lt"/>
              </a:rPr>
              <a:t>Prednisolone  </a:t>
            </a:r>
            <a:endParaRPr lang="ar-SA" b="1" dirty="0">
              <a:solidFill>
                <a:schemeClr val="accent2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051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7"/>
          <p:cNvSpPr txBox="1">
            <a:spLocks noChangeArrowheads="1"/>
          </p:cNvSpPr>
          <p:nvPr/>
        </p:nvSpPr>
        <p:spPr bwMode="auto">
          <a:xfrm>
            <a:off x="7631762" y="1501776"/>
            <a:ext cx="2198038" cy="5795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400" b="1" dirty="0">
                <a:solidFill>
                  <a:schemeClr val="accent1"/>
                </a:solidFill>
              </a:rPr>
              <a:t>العلاج الدوائي العام:</a:t>
            </a:r>
            <a:endParaRPr lang="ar-SA" sz="1800" b="1" dirty="0">
              <a:solidFill>
                <a:schemeClr val="accent1"/>
              </a:solidFill>
              <a:latin typeface="Simplified Arabic" panose="02020603050405020304" pitchFamily="18" charset="-78"/>
              <a:cs typeface="Times New Roman" panose="02020603050405020304" pitchFamily="18" charset="0"/>
            </a:endParaRPr>
          </a:p>
        </p:txBody>
      </p:sp>
      <p:sp>
        <p:nvSpPr>
          <p:cNvPr id="32771" name="Text Box 2"/>
          <p:cNvSpPr txBox="1">
            <a:spLocks noChangeArrowheads="1"/>
          </p:cNvSpPr>
          <p:nvPr/>
        </p:nvSpPr>
        <p:spPr bwMode="auto">
          <a:xfrm>
            <a:off x="5046664" y="847726"/>
            <a:ext cx="5087937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تدبير</a:t>
            </a:r>
            <a:r>
              <a:rPr lang="ar-SA" sz="2800" b="1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الداء الرئوي الساد المزمن:</a:t>
            </a:r>
            <a:r>
              <a:rPr lang="ar-SY" sz="2800" b="1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COPD</a:t>
            </a:r>
            <a:endParaRPr lang="ar-SY" sz="2800" b="1">
              <a:solidFill>
                <a:schemeClr val="accent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5583126" y="2187575"/>
            <a:ext cx="4246675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ar-SY" sz="2000" b="1" dirty="0">
                <a:solidFill>
                  <a:srgbClr val="CCFF33"/>
                </a:solidFill>
              </a:rPr>
              <a:t>3</a:t>
            </a:r>
            <a:r>
              <a:rPr lang="ar-SA" sz="2000" b="1" dirty="0">
                <a:solidFill>
                  <a:srgbClr val="CCFF33"/>
                </a:solidFill>
              </a:rPr>
              <a:t>- </a:t>
            </a:r>
            <a:r>
              <a:rPr lang="ar-SY" sz="2000" b="1" dirty="0">
                <a:solidFill>
                  <a:srgbClr val="CCFF33"/>
                </a:solidFill>
              </a:rPr>
              <a:t>الصادات الحيوية: </a:t>
            </a:r>
            <a:r>
              <a:rPr lang="ar-SY" sz="1600" b="1" dirty="0"/>
              <a:t>من أجل هجمات الـ </a:t>
            </a:r>
            <a:r>
              <a:rPr lang="en-US" sz="1600" b="1" dirty="0"/>
              <a:t>COPD</a:t>
            </a:r>
            <a:r>
              <a:rPr lang="ar-SY" sz="1600" b="1" dirty="0"/>
              <a:t> الحاد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ar-SY" sz="2000" b="1" dirty="0">
                <a:solidFill>
                  <a:srgbClr val="CCFF33"/>
                </a:solidFill>
              </a:rPr>
              <a:t>     </a:t>
            </a:r>
            <a:r>
              <a:rPr lang="ar-SY" sz="1800" b="1" dirty="0">
                <a:solidFill>
                  <a:schemeClr val="accent2"/>
                </a:solidFill>
              </a:rPr>
              <a:t>ماكروليدات، بنسيلينات، تتراسكلينات</a:t>
            </a:r>
          </a:p>
        </p:txBody>
      </p:sp>
      <p:sp>
        <p:nvSpPr>
          <p:cNvPr id="32773" name="مستطيل 1"/>
          <p:cNvSpPr>
            <a:spLocks noChangeArrowheads="1"/>
          </p:cNvSpPr>
          <p:nvPr/>
        </p:nvSpPr>
        <p:spPr bwMode="auto">
          <a:xfrm>
            <a:off x="3657600" y="3505201"/>
            <a:ext cx="6172200" cy="9694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 dirty="0">
                <a:solidFill>
                  <a:srgbClr val="CCFF33"/>
                </a:solidFill>
              </a:rPr>
              <a:t>4- حالات المخاط:</a:t>
            </a:r>
            <a:r>
              <a:rPr lang="ar-SY" sz="1800" dirty="0">
                <a:solidFill>
                  <a:srgbClr val="CCFF33"/>
                </a:solidFill>
              </a:rPr>
              <a:t>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 dirty="0">
                <a:solidFill>
                  <a:srgbClr val="CCFF33"/>
                </a:solidFill>
              </a:rPr>
              <a:t>     </a:t>
            </a:r>
            <a:r>
              <a:rPr lang="ar-SY" sz="1800" b="1" dirty="0">
                <a:solidFill>
                  <a:schemeClr val="accent2"/>
                </a:solidFill>
              </a:rPr>
              <a:t>الكاربوسيستئين </a:t>
            </a:r>
            <a:r>
              <a:rPr lang="en-US" sz="1800" b="1" dirty="0">
                <a:solidFill>
                  <a:schemeClr val="accent2"/>
                </a:solidFill>
              </a:rPr>
              <a:t>Carbocisteine</a:t>
            </a:r>
            <a:r>
              <a:rPr lang="ar-SY" sz="1800" b="1" dirty="0">
                <a:solidFill>
                  <a:schemeClr val="accent2"/>
                </a:solidFill>
              </a:rPr>
              <a:t>  والميسيستئين  </a:t>
            </a:r>
            <a:r>
              <a:rPr lang="en-US" sz="1800" b="1" dirty="0">
                <a:solidFill>
                  <a:schemeClr val="accent2"/>
                </a:solidFill>
              </a:rPr>
              <a:t>Mecysteine</a:t>
            </a:r>
            <a:r>
              <a:rPr lang="ar-SY" sz="1800" b="1" dirty="0">
                <a:solidFill>
                  <a:srgbClr val="CCFF33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89406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7"/>
          <p:cNvSpPr txBox="1">
            <a:spLocks noChangeArrowheads="1"/>
          </p:cNvSpPr>
          <p:nvPr/>
        </p:nvSpPr>
        <p:spPr bwMode="auto">
          <a:xfrm>
            <a:off x="8430058" y="1501776"/>
            <a:ext cx="1399742" cy="5795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400" b="1" dirty="0">
                <a:solidFill>
                  <a:schemeClr val="accent1"/>
                </a:solidFill>
              </a:rPr>
              <a:t>العلاج العام:</a:t>
            </a:r>
            <a:endParaRPr lang="ar-SA" sz="1800" b="1" dirty="0">
              <a:solidFill>
                <a:schemeClr val="accent1"/>
              </a:solidFill>
              <a:latin typeface="Simplified Arabic" panose="02020603050405020304" pitchFamily="18" charset="-78"/>
              <a:cs typeface="Times New Roman" panose="02020603050405020304" pitchFamily="18" charset="0"/>
            </a:endParaRPr>
          </a:p>
        </p:txBody>
      </p:sp>
      <p:sp>
        <p:nvSpPr>
          <p:cNvPr id="33795" name="Text Box 2"/>
          <p:cNvSpPr txBox="1">
            <a:spLocks noChangeArrowheads="1"/>
          </p:cNvSpPr>
          <p:nvPr/>
        </p:nvSpPr>
        <p:spPr bwMode="auto">
          <a:xfrm>
            <a:off x="5046664" y="847726"/>
            <a:ext cx="5087937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تدبير</a:t>
            </a:r>
            <a:r>
              <a:rPr lang="ar-SA" sz="2800" b="1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الداء الرئوي الساد المزمن:</a:t>
            </a:r>
            <a:r>
              <a:rPr lang="ar-SY" sz="2800" b="1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COPD</a:t>
            </a:r>
            <a:endParaRPr lang="ar-SY" sz="2800" b="1" dirty="0">
              <a:solidFill>
                <a:schemeClr val="accent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3773488" y="2187576"/>
            <a:ext cx="6056312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ar-SY" sz="2000" b="1" dirty="0">
                <a:solidFill>
                  <a:srgbClr val="CCFF33"/>
                </a:solidFill>
              </a:rPr>
              <a:t>5</a:t>
            </a:r>
            <a:r>
              <a:rPr lang="ar-SA" sz="2000" b="1" dirty="0">
                <a:solidFill>
                  <a:srgbClr val="CCFF33"/>
                </a:solidFill>
              </a:rPr>
              <a:t>- </a:t>
            </a:r>
            <a:r>
              <a:rPr lang="ar-SY" sz="2000" b="1" dirty="0">
                <a:solidFill>
                  <a:srgbClr val="CCFF33"/>
                </a:solidFill>
              </a:rPr>
              <a:t>ايقاف التدخين: </a:t>
            </a:r>
            <a:r>
              <a:rPr lang="ar-SY" sz="1800" b="1" dirty="0"/>
              <a:t>الاجراء المؤثر الوحيد القادر على ابطاء تفاقم الـ </a:t>
            </a:r>
            <a:r>
              <a:rPr lang="en-US" sz="1800" b="1" dirty="0"/>
              <a:t>COPD</a:t>
            </a:r>
            <a:endParaRPr lang="ar-SY" sz="1800" b="1" dirty="0"/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ar-SY" sz="1800" b="1" dirty="0">
                <a:solidFill>
                  <a:schemeClr val="accent2"/>
                </a:solidFill>
              </a:rPr>
              <a:t>     - قوة الارادة  والدعم الاجتماعي (برامج ايقاف التدخين)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ar-SY" sz="1800" b="1" dirty="0">
                <a:solidFill>
                  <a:schemeClr val="accent2"/>
                </a:solidFill>
              </a:rPr>
              <a:t>     - الوخز بالإبر الصينية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ar-SY" sz="1800" b="1" dirty="0">
                <a:solidFill>
                  <a:schemeClr val="accent2"/>
                </a:solidFill>
              </a:rPr>
              <a:t>     - العلاج ببدائل النيكوتين: علكة النيكوتين، </a:t>
            </a:r>
            <a:r>
              <a:rPr lang="ar-SY" sz="1800" b="1" dirty="0" err="1">
                <a:solidFill>
                  <a:schemeClr val="accent2"/>
                </a:solidFill>
              </a:rPr>
              <a:t>لصاقة</a:t>
            </a:r>
            <a:r>
              <a:rPr lang="ar-SY" sz="1800" b="1" dirty="0">
                <a:solidFill>
                  <a:schemeClr val="accent2"/>
                </a:solidFill>
              </a:rPr>
              <a:t> جلدية</a:t>
            </a:r>
          </a:p>
        </p:txBody>
      </p:sp>
    </p:spTree>
    <p:extLst>
      <p:ext uri="{BB962C8B-B14F-4D97-AF65-F5344CB8AC3E}">
        <p14:creationId xmlns:p14="http://schemas.microsoft.com/office/powerpoint/2010/main" val="2267421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7467600" y="914401"/>
            <a:ext cx="249713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rgbClr val="FF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تدبير الربو القصبي:</a:t>
            </a:r>
            <a:endParaRPr lang="fr-FR" sz="2800" b="1">
              <a:solidFill>
                <a:srgbClr val="FFCC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6846888" y="2286001"/>
            <a:ext cx="2755900" cy="300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85750" indent="-28575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ar-SY" sz="1800" b="1" dirty="0">
                <a:cs typeface="Times New Roman" panose="02020603050405020304" pitchFamily="18" charset="0"/>
              </a:rPr>
              <a:t>عوامل وراثية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ar-SY" sz="1800" b="1" dirty="0">
                <a:cs typeface="Times New Roman" panose="02020603050405020304" pitchFamily="18" charset="0"/>
              </a:rPr>
              <a:t>المحسسات </a:t>
            </a:r>
            <a:endParaRPr lang="en-US" sz="1800" b="1" dirty="0">
              <a:cs typeface="Times New Roman" panose="02020603050405020304" pitchFamily="18" charset="0"/>
            </a:endParaRP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ar-SY" sz="1800" b="1" dirty="0">
                <a:cs typeface="Times New Roman" panose="02020603050405020304" pitchFamily="18" charset="0"/>
              </a:rPr>
              <a:t>التدخين والتلوث الهوائي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ar-SY" sz="1800" b="1" dirty="0">
                <a:cs typeface="Times New Roman" panose="02020603050405020304" pitchFamily="18" charset="0"/>
              </a:rPr>
              <a:t>الانتانات التنفسية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ar-SY" sz="1800" b="1" dirty="0">
                <a:cs typeface="Times New Roman" panose="02020603050405020304" pitchFamily="18" charset="0"/>
              </a:rPr>
              <a:t>الشدة النفسية والجهد الفيزيائي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ar-SY" sz="1800" b="1" dirty="0">
                <a:cs typeface="Times New Roman" panose="02020603050405020304" pitchFamily="18" charset="0"/>
              </a:rPr>
              <a:t>اسباب غذائية، دوائية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ar-SY" sz="1800" b="1" dirty="0">
                <a:cs typeface="Times New Roman" panose="02020603050405020304" pitchFamily="18" charset="0"/>
              </a:rPr>
              <a:t>البدانة  </a:t>
            </a:r>
          </a:p>
        </p:txBody>
      </p:sp>
      <p:sp>
        <p:nvSpPr>
          <p:cNvPr id="5124" name="Text Box 3"/>
          <p:cNvSpPr txBox="1">
            <a:spLocks noChangeArrowheads="1"/>
          </p:cNvSpPr>
          <p:nvPr/>
        </p:nvSpPr>
        <p:spPr bwMode="auto">
          <a:xfrm>
            <a:off x="7893798" y="1569428"/>
            <a:ext cx="1859803" cy="5795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400" b="1" dirty="0">
                <a:solidFill>
                  <a:schemeClr val="accent1"/>
                </a:solidFill>
              </a:rPr>
              <a:t>العوامل المؤهبة</a:t>
            </a:r>
            <a:r>
              <a:rPr lang="ar-SA" sz="2400" b="1" dirty="0">
                <a:solidFill>
                  <a:schemeClr val="accent1"/>
                </a:solidFill>
              </a:rPr>
              <a:t>:</a:t>
            </a:r>
            <a:endParaRPr lang="ar-SA" sz="24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1564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7"/>
          <p:cNvSpPr txBox="1">
            <a:spLocks noChangeArrowheads="1"/>
          </p:cNvSpPr>
          <p:nvPr/>
        </p:nvSpPr>
        <p:spPr bwMode="auto">
          <a:xfrm>
            <a:off x="8430058" y="1501776"/>
            <a:ext cx="1399742" cy="5795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400" b="1" dirty="0">
                <a:solidFill>
                  <a:schemeClr val="accent1"/>
                </a:solidFill>
              </a:rPr>
              <a:t>العلاج العام:</a:t>
            </a:r>
            <a:endParaRPr lang="ar-SA" sz="1800" b="1" dirty="0">
              <a:solidFill>
                <a:schemeClr val="accent1"/>
              </a:solidFill>
              <a:latin typeface="Simplified Arabic" panose="02020603050405020304" pitchFamily="18" charset="-78"/>
              <a:cs typeface="Times New Roman" panose="02020603050405020304" pitchFamily="18" charset="0"/>
            </a:endParaRPr>
          </a:p>
        </p:txBody>
      </p:sp>
      <p:sp>
        <p:nvSpPr>
          <p:cNvPr id="35843" name="Text Box 2"/>
          <p:cNvSpPr txBox="1">
            <a:spLocks noChangeArrowheads="1"/>
          </p:cNvSpPr>
          <p:nvPr/>
        </p:nvSpPr>
        <p:spPr bwMode="auto">
          <a:xfrm>
            <a:off x="5046664" y="847726"/>
            <a:ext cx="5087937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تدبير</a:t>
            </a:r>
            <a:r>
              <a:rPr lang="ar-SA" sz="2800" b="1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الداء الرئوي الساد المزمن:</a:t>
            </a:r>
            <a:r>
              <a:rPr lang="ar-SY" sz="2800" b="1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COPD</a:t>
            </a:r>
            <a:endParaRPr lang="ar-SY" sz="2800" b="1">
              <a:solidFill>
                <a:schemeClr val="accent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844" name="Text Box 4"/>
          <p:cNvSpPr txBox="1">
            <a:spLocks noChangeArrowheads="1"/>
          </p:cNvSpPr>
          <p:nvPr/>
        </p:nvSpPr>
        <p:spPr bwMode="auto">
          <a:xfrm>
            <a:off x="3773334" y="2187576"/>
            <a:ext cx="6056466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ar-SY" sz="2000" b="1">
                <a:solidFill>
                  <a:srgbClr val="CCFF33"/>
                </a:solidFill>
              </a:rPr>
              <a:t>5</a:t>
            </a:r>
            <a:r>
              <a:rPr lang="ar-SA" sz="2000" b="1">
                <a:solidFill>
                  <a:srgbClr val="CCFF33"/>
                </a:solidFill>
              </a:rPr>
              <a:t>- </a:t>
            </a:r>
            <a:r>
              <a:rPr lang="ar-SY" sz="2000" b="1">
                <a:solidFill>
                  <a:srgbClr val="CCFF33"/>
                </a:solidFill>
              </a:rPr>
              <a:t>ايقاف التدخين: </a:t>
            </a:r>
            <a:r>
              <a:rPr lang="ar-SY" sz="1800" b="1"/>
              <a:t>الاجراء المؤثر الوحيد القادر على ابطاء تفاقم الـ </a:t>
            </a:r>
            <a:r>
              <a:rPr lang="en-US" sz="1800" b="1"/>
              <a:t>COPD</a:t>
            </a:r>
            <a:endParaRPr lang="ar-SY" sz="1800" b="1"/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ar-SY" sz="1800" b="1">
                <a:solidFill>
                  <a:srgbClr val="CCFF33"/>
                </a:solidFill>
              </a:rPr>
              <a:t>   </a:t>
            </a:r>
            <a:r>
              <a:rPr lang="ar-SY" sz="2000" b="1"/>
              <a:t>- </a:t>
            </a:r>
            <a:r>
              <a:rPr lang="en-US" sz="2000" b="1"/>
              <a:t>Bupropion</a:t>
            </a:r>
            <a:r>
              <a:rPr lang="ar-SY" sz="2000" b="1"/>
              <a:t>: </a:t>
            </a: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2057401" y="3213100"/>
            <a:ext cx="7451725" cy="3416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ar-SY" b="1" dirty="0">
                <a:solidFill>
                  <a:schemeClr val="accent2"/>
                </a:solidFill>
              </a:rPr>
              <a:t>مضاد اكتئاب ينقص الرغبة في التدخين </a:t>
            </a:r>
          </a:p>
          <a:p>
            <a:pPr algn="r" rtl="1" ea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ar-SY" b="1" dirty="0">
                <a:solidFill>
                  <a:schemeClr val="accent2"/>
                </a:solidFill>
              </a:rPr>
              <a:t>يؤثر من خلال تثبيط عودة الالتقاط العصبوني للدوبامين والنورأدرينالين</a:t>
            </a:r>
          </a:p>
          <a:p>
            <a:pPr algn="r" rtl="1" ea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ar-SY" b="1" dirty="0">
                <a:solidFill>
                  <a:schemeClr val="accent2"/>
                </a:solidFill>
              </a:rPr>
              <a:t>من آثاره الجانبية: </a:t>
            </a:r>
            <a:r>
              <a:rPr lang="ar-SY" b="1" dirty="0"/>
              <a:t>الأكثر شيوعاً: </a:t>
            </a:r>
            <a:r>
              <a:rPr lang="ar-SY" b="1" dirty="0">
                <a:solidFill>
                  <a:schemeClr val="accent2"/>
                </a:solidFill>
              </a:rPr>
              <a:t>جفاف فم، أرق، تعرق، عصاب، رعاش</a:t>
            </a:r>
          </a:p>
          <a:p>
            <a:pPr marL="0" indent="0" algn="r" rtl="1" eaLnBrk="1" hangingPunct="1">
              <a:lnSpc>
                <a:spcPct val="150000"/>
              </a:lnSpc>
              <a:defRPr/>
            </a:pPr>
            <a:r>
              <a:rPr lang="ar-SY" b="1" dirty="0">
                <a:solidFill>
                  <a:srgbClr val="CCFF33"/>
                </a:solidFill>
              </a:rPr>
              <a:t>                            </a:t>
            </a:r>
            <a:r>
              <a:rPr lang="ar-SY" b="1" dirty="0"/>
              <a:t>الأقل شيوعاً: </a:t>
            </a:r>
            <a:r>
              <a:rPr lang="ar-SY" b="1" dirty="0">
                <a:solidFill>
                  <a:schemeClr val="accent2"/>
                </a:solidFill>
              </a:rPr>
              <a:t>زيادة تواتر النوب الاختلاجية، ارتفاع التوتر الشرياني</a:t>
            </a:r>
          </a:p>
          <a:p>
            <a:pPr algn="r" rtl="1" ea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ar-SY" b="1" dirty="0">
                <a:solidFill>
                  <a:schemeClr val="accent2"/>
                </a:solidFill>
              </a:rPr>
              <a:t>من مضادات استطبابه: الصرع، اضطراب الشهية العصبي المنشأ، الأشخاص الذين يخضعون</a:t>
            </a:r>
          </a:p>
          <a:p>
            <a:pPr marL="0" indent="0" algn="r" rtl="1" eaLnBrk="1" hangingPunct="1">
              <a:lnSpc>
                <a:spcPct val="150000"/>
              </a:lnSpc>
              <a:defRPr/>
            </a:pPr>
            <a:r>
              <a:rPr lang="ar-SY" b="1" dirty="0">
                <a:solidFill>
                  <a:schemeClr val="accent2"/>
                </a:solidFill>
              </a:rPr>
              <a:t>         لسحب الكحول أو البنزوديازبينات </a:t>
            </a:r>
          </a:p>
          <a:p>
            <a:pPr algn="r" rtl="1" ea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ar-SY" b="1" dirty="0">
                <a:solidFill>
                  <a:schemeClr val="accent2"/>
                </a:solidFill>
              </a:rPr>
              <a:t>الجرعة 150 ملغ يومياً 3-6 أيام ثم 150 ملغ مرتان يومياً لمدة لا تزيد عن 9 أسابيع</a:t>
            </a:r>
          </a:p>
          <a:p>
            <a:pPr algn="r" rtl="1" ea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ar-SY" b="1" dirty="0">
                <a:solidFill>
                  <a:schemeClr val="accent2"/>
                </a:solidFill>
              </a:rPr>
              <a:t>يجب البدء بالعلاج قبل 1-2 اسبوع من الاقلاع عن التدخين.</a:t>
            </a:r>
          </a:p>
        </p:txBody>
      </p:sp>
    </p:spTree>
    <p:extLst>
      <p:ext uri="{BB962C8B-B14F-4D97-AF65-F5344CB8AC3E}">
        <p14:creationId xmlns:p14="http://schemas.microsoft.com/office/powerpoint/2010/main" val="3883142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7"/>
          <p:cNvSpPr txBox="1">
            <a:spLocks noChangeArrowheads="1"/>
          </p:cNvSpPr>
          <p:nvPr/>
        </p:nvSpPr>
        <p:spPr bwMode="auto">
          <a:xfrm>
            <a:off x="8430058" y="1501776"/>
            <a:ext cx="1399742" cy="5795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400" b="1" dirty="0">
                <a:solidFill>
                  <a:schemeClr val="accent1"/>
                </a:solidFill>
              </a:rPr>
              <a:t>العلاج العام:</a:t>
            </a:r>
            <a:endParaRPr lang="ar-SA" sz="1800" b="1" dirty="0">
              <a:solidFill>
                <a:schemeClr val="accent1"/>
              </a:solidFill>
              <a:latin typeface="Simplified Arabic" panose="02020603050405020304" pitchFamily="18" charset="-78"/>
              <a:cs typeface="Times New Roman" panose="02020603050405020304" pitchFamily="18" charset="0"/>
            </a:endParaRPr>
          </a:p>
        </p:txBody>
      </p:sp>
      <p:sp>
        <p:nvSpPr>
          <p:cNvPr id="37891" name="Text Box 2"/>
          <p:cNvSpPr txBox="1">
            <a:spLocks noChangeArrowheads="1"/>
          </p:cNvSpPr>
          <p:nvPr/>
        </p:nvSpPr>
        <p:spPr bwMode="auto">
          <a:xfrm>
            <a:off x="5046664" y="847726"/>
            <a:ext cx="5087937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تدبير</a:t>
            </a:r>
            <a:r>
              <a:rPr lang="ar-SA" sz="2800" b="1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الداء الرئوي الساد المزمن:</a:t>
            </a:r>
            <a:r>
              <a:rPr lang="ar-SY" sz="2800" b="1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COPD</a:t>
            </a:r>
            <a:endParaRPr lang="ar-SY" sz="2800" b="1" dirty="0">
              <a:solidFill>
                <a:schemeClr val="accent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3773488" y="2187575"/>
            <a:ext cx="6056312" cy="10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ar-SY" sz="2000" b="1">
                <a:solidFill>
                  <a:srgbClr val="CCFF33"/>
                </a:solidFill>
              </a:rPr>
              <a:t>5</a:t>
            </a:r>
            <a:r>
              <a:rPr lang="ar-SA" sz="2000" b="1">
                <a:solidFill>
                  <a:srgbClr val="CCFF33"/>
                </a:solidFill>
              </a:rPr>
              <a:t>- </a:t>
            </a:r>
            <a:r>
              <a:rPr lang="ar-SY" sz="2000" b="1">
                <a:solidFill>
                  <a:srgbClr val="CCFF33"/>
                </a:solidFill>
              </a:rPr>
              <a:t>ايقاف التدخين: </a:t>
            </a:r>
            <a:r>
              <a:rPr lang="ar-SY" sz="1800" b="1"/>
              <a:t>الاجراء المؤثر الوحيد القادر على ابطاء تفاقم الـ </a:t>
            </a:r>
            <a:r>
              <a:rPr lang="en-US" sz="1800" b="1"/>
              <a:t>COPD</a:t>
            </a:r>
            <a:endParaRPr lang="ar-SY" sz="1800" b="1"/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ar-SY" sz="2000" b="1"/>
              <a:t>   - </a:t>
            </a:r>
            <a:r>
              <a:rPr lang="en-US" sz="2000" b="1"/>
              <a:t>Varenicline</a:t>
            </a:r>
            <a:r>
              <a:rPr lang="ar-SY" sz="2000" b="1"/>
              <a:t>:</a:t>
            </a: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1477963" y="3213101"/>
            <a:ext cx="8031163" cy="2170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ar-SY" b="1" dirty="0">
                <a:solidFill>
                  <a:schemeClr val="accent2"/>
                </a:solidFill>
              </a:rPr>
              <a:t>مقلد جزئي انتقائي لمستقبلات النيكوتين يساع</a:t>
            </a:r>
            <a:r>
              <a:rPr lang="ar-SA" b="1" dirty="0">
                <a:solidFill>
                  <a:schemeClr val="accent2"/>
                </a:solidFill>
              </a:rPr>
              <a:t>د</a:t>
            </a:r>
            <a:r>
              <a:rPr lang="ar-SY" b="1" dirty="0">
                <a:solidFill>
                  <a:schemeClr val="accent2"/>
                </a:solidFill>
              </a:rPr>
              <a:t> في الاقلاع عن التدخين </a:t>
            </a:r>
          </a:p>
          <a:p>
            <a:pPr algn="r" rtl="1" ea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ar-SY" b="1" dirty="0">
                <a:solidFill>
                  <a:schemeClr val="accent2"/>
                </a:solidFill>
              </a:rPr>
              <a:t>من آثاره الجانبية: </a:t>
            </a:r>
            <a:r>
              <a:rPr lang="ar-SY" b="1" dirty="0"/>
              <a:t>الأكثر شيوعاً: </a:t>
            </a:r>
            <a:r>
              <a:rPr lang="ar-SY" b="1" dirty="0">
                <a:solidFill>
                  <a:schemeClr val="accent2"/>
                </a:solidFill>
              </a:rPr>
              <a:t>غثيان واقياء، امساك، جفاف فم، صداع، دوخة، اضطراب النوم</a:t>
            </a:r>
          </a:p>
          <a:p>
            <a:pPr marL="0" indent="0" algn="r" rtl="1" eaLnBrk="1" hangingPunct="1">
              <a:lnSpc>
                <a:spcPct val="150000"/>
              </a:lnSpc>
              <a:defRPr/>
            </a:pPr>
            <a:r>
              <a:rPr lang="ar-SY" b="1" dirty="0">
                <a:solidFill>
                  <a:srgbClr val="CCFF33"/>
                </a:solidFill>
              </a:rPr>
              <a:t>                             </a:t>
            </a:r>
            <a:r>
              <a:rPr lang="ar-SY" b="1" dirty="0"/>
              <a:t>نادراً: </a:t>
            </a:r>
            <a:r>
              <a:rPr lang="ar-SY" b="1" dirty="0">
                <a:solidFill>
                  <a:schemeClr val="accent2"/>
                </a:solidFill>
              </a:rPr>
              <a:t>اكتئاب وأفكار انتحارية</a:t>
            </a:r>
          </a:p>
          <a:p>
            <a:pPr algn="r" rtl="1" ea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ar-SY" b="1" dirty="0">
                <a:solidFill>
                  <a:schemeClr val="accent2"/>
                </a:solidFill>
              </a:rPr>
              <a:t>الجرعة 0,5 ملغ يومياً 3 أيام ثم 0,5 ملغ مرتان يومياً لمدة 4 أيام ثم 1 ملغ مرتان يومياً 11 اسبوع</a:t>
            </a:r>
          </a:p>
          <a:p>
            <a:pPr algn="r" rtl="1" ea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ar-SY" b="1" dirty="0">
                <a:solidFill>
                  <a:schemeClr val="accent2"/>
                </a:solidFill>
              </a:rPr>
              <a:t>يجب البدء بالعلاج قبل 1-2 أسبوع</a:t>
            </a:r>
            <a:r>
              <a:rPr lang="ar-SA" b="1" dirty="0">
                <a:solidFill>
                  <a:schemeClr val="accent2"/>
                </a:solidFill>
              </a:rPr>
              <a:t> من</a:t>
            </a:r>
            <a:r>
              <a:rPr lang="ar-SY" b="1" dirty="0">
                <a:solidFill>
                  <a:schemeClr val="accent2"/>
                </a:solidFill>
              </a:rPr>
              <a:t> ايقاف التدخين.</a:t>
            </a:r>
          </a:p>
        </p:txBody>
      </p:sp>
    </p:spTree>
    <p:extLst>
      <p:ext uri="{BB962C8B-B14F-4D97-AF65-F5344CB8AC3E}">
        <p14:creationId xmlns:p14="http://schemas.microsoft.com/office/powerpoint/2010/main" val="3528317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7"/>
          <p:cNvSpPr txBox="1">
            <a:spLocks noChangeArrowheads="1"/>
          </p:cNvSpPr>
          <p:nvPr/>
        </p:nvSpPr>
        <p:spPr bwMode="auto">
          <a:xfrm>
            <a:off x="8430058" y="1501776"/>
            <a:ext cx="1399742" cy="5795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400" b="1" dirty="0">
                <a:solidFill>
                  <a:schemeClr val="accent1"/>
                </a:solidFill>
              </a:rPr>
              <a:t>العلاج العام:</a:t>
            </a:r>
            <a:endParaRPr lang="ar-SA" sz="1800" b="1" dirty="0">
              <a:solidFill>
                <a:schemeClr val="accent1"/>
              </a:solidFill>
              <a:latin typeface="Simplified Arabic" panose="02020603050405020304" pitchFamily="18" charset="-78"/>
              <a:cs typeface="Times New Roman" panose="02020603050405020304" pitchFamily="18" charset="0"/>
            </a:endParaRPr>
          </a:p>
        </p:txBody>
      </p:sp>
      <p:sp>
        <p:nvSpPr>
          <p:cNvPr id="39939" name="Text Box 2"/>
          <p:cNvSpPr txBox="1">
            <a:spLocks noChangeArrowheads="1"/>
          </p:cNvSpPr>
          <p:nvPr/>
        </p:nvSpPr>
        <p:spPr bwMode="auto">
          <a:xfrm>
            <a:off x="5046664" y="847726"/>
            <a:ext cx="5087937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تدبير</a:t>
            </a:r>
            <a:r>
              <a:rPr lang="ar-SA" sz="2800" b="1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الداء الرئوي الساد المزمن:</a:t>
            </a:r>
            <a:r>
              <a:rPr lang="ar-SY" sz="2800" b="1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COPD</a:t>
            </a:r>
            <a:endParaRPr lang="ar-SY" sz="2800" b="1" dirty="0">
              <a:solidFill>
                <a:schemeClr val="accent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940" name="Text Box 4"/>
          <p:cNvSpPr txBox="1">
            <a:spLocks noChangeArrowheads="1"/>
          </p:cNvSpPr>
          <p:nvPr/>
        </p:nvSpPr>
        <p:spPr bwMode="auto">
          <a:xfrm>
            <a:off x="4078288" y="2187576"/>
            <a:ext cx="5751512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ar-SY" sz="2000" b="1" dirty="0">
                <a:solidFill>
                  <a:srgbClr val="CCFF33"/>
                </a:solidFill>
              </a:rPr>
              <a:t>6</a:t>
            </a:r>
            <a:r>
              <a:rPr lang="ar-SA" sz="2000" b="1" dirty="0">
                <a:solidFill>
                  <a:srgbClr val="CCFF33"/>
                </a:solidFill>
              </a:rPr>
              <a:t>- </a:t>
            </a:r>
            <a:r>
              <a:rPr lang="ar-SY" sz="2000" b="1" dirty="0">
                <a:solidFill>
                  <a:srgbClr val="CCFF33"/>
                </a:solidFill>
              </a:rPr>
              <a:t>الجراحة: </a:t>
            </a:r>
            <a:r>
              <a:rPr lang="ar-SY" sz="1800" b="1" dirty="0"/>
              <a:t>الحالات الشديدة من المرض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ar-SY" sz="1800" b="1" dirty="0">
                <a:solidFill>
                  <a:schemeClr val="accent2"/>
                </a:solidFill>
              </a:rPr>
              <a:t>     - زرع الرئة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ar-SY" sz="1800" b="1" dirty="0">
                <a:solidFill>
                  <a:schemeClr val="accent2"/>
                </a:solidFill>
              </a:rPr>
              <a:t>      - تصغير حجم الرئة (ازالة الأجزاء الأكثر تضرراً بسبب النفاخ الرئوي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ar-SY" sz="1800" b="1" dirty="0">
                <a:solidFill>
                  <a:schemeClr val="accent2"/>
                </a:solidFill>
              </a:rPr>
              <a:t>        لتسمح للأجزاء الجيدة بالتمدد والعمل بشكل أفضل      </a:t>
            </a:r>
          </a:p>
        </p:txBody>
      </p:sp>
    </p:spTree>
    <p:extLst>
      <p:ext uri="{BB962C8B-B14F-4D97-AF65-F5344CB8AC3E}">
        <p14:creationId xmlns:p14="http://schemas.microsoft.com/office/powerpoint/2010/main" val="2283714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174" name="Group 16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9047980"/>
              </p:ext>
            </p:extLst>
          </p:nvPr>
        </p:nvGraphicFramePr>
        <p:xfrm>
          <a:off x="1752600" y="1600201"/>
          <a:ext cx="8686800" cy="2925763"/>
        </p:xfrm>
        <a:graphic>
          <a:graphicData uri="http://schemas.openxmlformats.org/drawingml/2006/table">
            <a:tbl>
              <a:tblPr rtl="1"/>
              <a:tblGrid>
                <a:gridCol w="1787525"/>
                <a:gridCol w="2722562"/>
                <a:gridCol w="4176713"/>
              </a:tblGrid>
              <a:tr h="468313">
                <a:tc>
                  <a:txBody>
                    <a:bodyPr/>
                    <a:lstStyle/>
                    <a:p>
                      <a:pPr marL="0" marR="0" lvl="0" indent="0" algn="justLow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Simplified Arabic" pitchFamily="18" charset="-78"/>
                          <a:ea typeface="Times New Roman" pitchFamily="18" charset="0"/>
                          <a:cs typeface="Simplified Arabic" pitchFamily="18" charset="-78"/>
                        </a:rPr>
                        <a:t>المرحلة</a:t>
                      </a:r>
                      <a:endParaRPr kumimoji="0" lang="ar-S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Simplified Arabic" pitchFamily="18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Low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Simplified Arabic" pitchFamily="18" charset="-78"/>
                          <a:ea typeface="Times New Roman" pitchFamily="18" charset="0"/>
                          <a:cs typeface="Simplified Arabic" pitchFamily="18" charset="-78"/>
                        </a:rPr>
                        <a:t>الميزات</a:t>
                      </a:r>
                      <a:endParaRPr kumimoji="0" lang="ar-S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Simplified Arabic" pitchFamily="18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Low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Simplified Arabic" pitchFamily="18" charset="-78"/>
                          <a:ea typeface="Times New Roman" pitchFamily="18" charset="0"/>
                          <a:cs typeface="Simplified Arabic" pitchFamily="18" charset="-78"/>
                        </a:rPr>
                        <a:t>الضبط الطويل الأمد</a:t>
                      </a:r>
                      <a:endParaRPr kumimoji="0" lang="ar-S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Simplified Arabic" pitchFamily="18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725">
                <a:tc>
                  <a:txBody>
                    <a:bodyPr/>
                    <a:lstStyle/>
                    <a:p>
                      <a:pPr marL="0" marR="0" lvl="0" indent="0" algn="justLow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Simplified Arabic" pitchFamily="18" charset="-78"/>
                          <a:ea typeface="Times New Roman" pitchFamily="18" charset="0"/>
                          <a:cs typeface="Simplified Arabic" pitchFamily="18" charset="-78"/>
                        </a:rPr>
                        <a:t>COPD : I </a:t>
                      </a:r>
                      <a:r>
                        <a:rPr kumimoji="0" lang="ar-SY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Simplified Arabic" pitchFamily="18" charset="-78"/>
                          <a:ea typeface="Times New Roman" pitchFamily="18" charset="0"/>
                          <a:cs typeface="Simplified Arabic" pitchFamily="18" charset="-78"/>
                        </a:rPr>
                        <a:t> </a:t>
                      </a:r>
                      <a:r>
                        <a:rPr kumimoji="0" lang="ar-SA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Simplified Arabic" pitchFamily="18" charset="-78"/>
                          <a:ea typeface="Times New Roman" pitchFamily="18" charset="0"/>
                          <a:cs typeface="Simplified Arabic" pitchFamily="18" charset="-78"/>
                        </a:rPr>
                        <a:t>خفيف</a:t>
                      </a:r>
                      <a:endParaRPr kumimoji="0" lang="ar-S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Low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implified Arabic" pitchFamily="18" charset="-78"/>
                          <a:ea typeface="Times New Roman" pitchFamily="18" charset="0"/>
                          <a:cs typeface="Simplified Arabic" pitchFamily="18" charset="-78"/>
                        </a:rPr>
                        <a:t>FEV1</a:t>
                      </a:r>
                      <a:r>
                        <a:rPr kumimoji="0" lang="ar-SA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implified Arabic" pitchFamily="18" charset="-78"/>
                          <a:ea typeface="Times New Roman" pitchFamily="18" charset="0"/>
                          <a:cs typeface="Simplified Arabic" pitchFamily="18" charset="-78"/>
                        </a:rPr>
                        <a:t> 80% من الطبيعي</a:t>
                      </a:r>
                      <a:endParaRPr kumimoji="0" lang="ar-S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Low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implified Arabic" pitchFamily="18" charset="-78"/>
                          <a:ea typeface="Times New Roman" pitchFamily="18" charset="0"/>
                          <a:cs typeface="Simplified Arabic" pitchFamily="18" charset="-78"/>
                        </a:rPr>
                        <a:t>موسع قصبي قصير أمد التأثير عند الحاجة</a:t>
                      </a:r>
                      <a:endParaRPr kumimoji="0" lang="ar-S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Simplified Arabic" pitchFamily="18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19150">
                <a:tc>
                  <a:txBody>
                    <a:bodyPr/>
                    <a:lstStyle/>
                    <a:p>
                      <a:pPr marL="0" marR="0" lvl="0" indent="0" algn="justLow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Simplified Arabic" pitchFamily="18" charset="-78"/>
                          <a:ea typeface="Times New Roman" pitchFamily="18" charset="0"/>
                          <a:cs typeface="Simplified Arabic" pitchFamily="18" charset="-78"/>
                        </a:rPr>
                        <a:t>COPD : II</a:t>
                      </a:r>
                      <a:r>
                        <a:rPr kumimoji="0" lang="ar-SA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Simplified Arabic" pitchFamily="18" charset="-78"/>
                          <a:ea typeface="Times New Roman" pitchFamily="18" charset="0"/>
                          <a:cs typeface="Simplified Arabic" pitchFamily="18" charset="-78"/>
                        </a:rPr>
                        <a:t> متوسط</a:t>
                      </a:r>
                      <a:endParaRPr kumimoji="0" lang="ar-S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Low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implified Arabic" pitchFamily="18" charset="-78"/>
                          <a:ea typeface="Times New Roman" pitchFamily="18" charset="0"/>
                          <a:cs typeface="Simplified Arabic" pitchFamily="18" charset="-78"/>
                        </a:rPr>
                        <a:t>FEV1</a:t>
                      </a:r>
                      <a:r>
                        <a:rPr kumimoji="0" lang="ar-SA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implified Arabic" pitchFamily="18" charset="-78"/>
                          <a:ea typeface="Times New Roman" pitchFamily="18" charset="0"/>
                          <a:cs typeface="Simplified Arabic" pitchFamily="18" charset="-78"/>
                        </a:rPr>
                        <a:t> 50-80% من الطبيعي</a:t>
                      </a:r>
                      <a:endParaRPr kumimoji="0" lang="ar-S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Low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implified Arabic" pitchFamily="18" charset="-78"/>
                          <a:ea typeface="Times New Roman" pitchFamily="18" charset="0"/>
                          <a:cs typeface="Simplified Arabic" pitchFamily="18" charset="-78"/>
                        </a:rPr>
                        <a:t>معالجة منتظمة بواحد أو أكثر من الموسعات القصبية + ستيروئيد قشري انشاقي</a:t>
                      </a:r>
                      <a:endParaRPr kumimoji="0" lang="ar-S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Simplified Arabic" pitchFamily="18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71575">
                <a:tc>
                  <a:txBody>
                    <a:bodyPr/>
                    <a:lstStyle/>
                    <a:p>
                      <a:pPr marL="0" marR="0" lvl="0" indent="0" algn="justLow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Simplified Arabic" pitchFamily="18" charset="-78"/>
                          <a:ea typeface="Times New Roman" pitchFamily="18" charset="0"/>
                          <a:cs typeface="Simplified Arabic" pitchFamily="18" charset="-78"/>
                        </a:rPr>
                        <a:t>COPD : III</a:t>
                      </a:r>
                      <a:r>
                        <a:rPr kumimoji="0" lang="ar-SA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Simplified Arabic" pitchFamily="18" charset="-78"/>
                          <a:ea typeface="Times New Roman" pitchFamily="18" charset="0"/>
                          <a:cs typeface="Simplified Arabic" pitchFamily="18" charset="-78"/>
                        </a:rPr>
                        <a:t> شديد</a:t>
                      </a:r>
                      <a:endParaRPr kumimoji="0" lang="ar-S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Low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implified Arabic" pitchFamily="18" charset="-78"/>
                          <a:ea typeface="Times New Roman" pitchFamily="18" charset="0"/>
                          <a:cs typeface="Simplified Arabic" pitchFamily="18" charset="-78"/>
                        </a:rPr>
                        <a:t>FEV1</a:t>
                      </a:r>
                      <a:r>
                        <a:rPr kumimoji="0" lang="ar-SA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implified Arabic" pitchFamily="18" charset="-78"/>
                          <a:ea typeface="Times New Roman" pitchFamily="18" charset="0"/>
                          <a:cs typeface="Simplified Arabic" pitchFamily="18" charset="-78"/>
                        </a:rPr>
                        <a:t> 30% من الطبيعي</a:t>
                      </a:r>
                      <a:endParaRPr kumimoji="0" lang="ar-S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Low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implified Arabic" pitchFamily="18" charset="-78"/>
                          <a:ea typeface="Times New Roman" pitchFamily="18" charset="0"/>
                          <a:cs typeface="Simplified Arabic" pitchFamily="18" charset="-78"/>
                        </a:rPr>
                        <a:t>معالجة منتظمة بواحد أو أكثر من الموسعات القصبية + ستيروئيد قشري انشاقي + صادات حيوية من أجل تفاقم </a:t>
                      </a:r>
                      <a:r>
                        <a:rPr kumimoji="0" lang="fr-F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implified Arabic" pitchFamily="18" charset="-78"/>
                          <a:ea typeface="Times New Roman" pitchFamily="18" charset="0"/>
                          <a:cs typeface="Simplified Arabic" pitchFamily="18" charset="-78"/>
                        </a:rPr>
                        <a:t>COPD</a:t>
                      </a:r>
                      <a:r>
                        <a:rPr kumimoji="0" lang="ar-SA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implified Arabic" pitchFamily="18" charset="-78"/>
                          <a:ea typeface="Times New Roman" pitchFamily="18" charset="0"/>
                          <a:cs typeface="Simplified Arabic" pitchFamily="18" charset="-78"/>
                        </a:rPr>
                        <a:t> الحاد (زيادة المفرزات وتقيحها)</a:t>
                      </a:r>
                      <a:endParaRPr kumimoji="0" lang="ar-S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2008" name="Text Box 2"/>
          <p:cNvSpPr txBox="1">
            <a:spLocks noChangeArrowheads="1"/>
          </p:cNvSpPr>
          <p:nvPr/>
        </p:nvSpPr>
        <p:spPr bwMode="auto">
          <a:xfrm>
            <a:off x="5046664" y="847726"/>
            <a:ext cx="5087937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تدبير</a:t>
            </a:r>
            <a:r>
              <a:rPr lang="ar-SA" sz="2800" b="1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الداء الرئوي الساد المزمن:</a:t>
            </a:r>
            <a:r>
              <a:rPr lang="ar-SY" sz="2800" b="1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COPD</a:t>
            </a:r>
            <a:endParaRPr lang="ar-SY" sz="2800" b="1" dirty="0">
              <a:solidFill>
                <a:schemeClr val="accent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115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940050" y="2133601"/>
            <a:ext cx="6889750" cy="4848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defRPr/>
            </a:pPr>
            <a:r>
              <a:rPr lang="ar-SA" sz="2000" b="1" dirty="0"/>
              <a:t>1- </a:t>
            </a:r>
            <a:r>
              <a:rPr lang="ar-SY" sz="2000" b="1" dirty="0"/>
              <a:t>أكسجين: مبدئياً 28%</a:t>
            </a:r>
          </a:p>
          <a:p>
            <a:pPr algn="r" rtl="1" eaLnBrk="1" hangingPunct="1">
              <a:lnSpc>
                <a:spcPct val="150000"/>
              </a:lnSpc>
              <a:defRPr/>
            </a:pPr>
            <a:r>
              <a:rPr lang="ar-SY" b="1" dirty="0"/>
              <a:t>2- موسعات قصبية إنشاقية: </a:t>
            </a:r>
          </a:p>
          <a:p>
            <a:pPr algn="r" rtl="1" eaLnBrk="1" hangingPunct="1">
              <a:lnSpc>
                <a:spcPct val="150000"/>
              </a:lnSpc>
              <a:defRPr/>
            </a:pPr>
            <a:r>
              <a:rPr lang="ar-SY" b="1" dirty="0"/>
              <a:t>    </a:t>
            </a:r>
            <a:r>
              <a:rPr lang="en-US" b="1" dirty="0">
                <a:solidFill>
                  <a:schemeClr val="accent2"/>
                </a:solidFill>
              </a:rPr>
              <a:t>Salbutamol</a:t>
            </a:r>
            <a:r>
              <a:rPr lang="ar-SY" b="1" dirty="0">
                <a:solidFill>
                  <a:schemeClr val="accent2"/>
                </a:solidFill>
              </a:rPr>
              <a:t>: 5 ملغ  و </a:t>
            </a:r>
            <a:r>
              <a:rPr lang="fr-FR" b="1" dirty="0">
                <a:solidFill>
                  <a:schemeClr val="accent2"/>
                </a:solidFill>
              </a:rPr>
              <a:t>Ipratro</a:t>
            </a:r>
            <a:r>
              <a:rPr lang="en-US" b="1" dirty="0">
                <a:solidFill>
                  <a:schemeClr val="accent2"/>
                </a:solidFill>
              </a:rPr>
              <a:t>p</a:t>
            </a:r>
            <a:r>
              <a:rPr lang="fr-FR" b="1" dirty="0">
                <a:solidFill>
                  <a:schemeClr val="accent2"/>
                </a:solidFill>
              </a:rPr>
              <a:t>ium Bromide</a:t>
            </a:r>
            <a:r>
              <a:rPr lang="ar-SA" b="1" dirty="0">
                <a:solidFill>
                  <a:schemeClr val="accent2"/>
                </a:solidFill>
              </a:rPr>
              <a:t> </a:t>
            </a:r>
            <a:r>
              <a:rPr lang="ar-SY" b="1" dirty="0">
                <a:solidFill>
                  <a:schemeClr val="accent2"/>
                </a:solidFill>
              </a:rPr>
              <a:t>500 مكغ 4-6 مرات باليوم </a:t>
            </a:r>
          </a:p>
          <a:p>
            <a:pPr algn="r" rtl="1" eaLnBrk="1" hangingPunct="1">
              <a:lnSpc>
                <a:spcPct val="150000"/>
              </a:lnSpc>
              <a:defRPr/>
            </a:pPr>
            <a:r>
              <a:rPr lang="ar-SY" sz="2000" b="1" dirty="0"/>
              <a:t>3- </a:t>
            </a:r>
            <a:r>
              <a:rPr lang="ar-SY" b="1" dirty="0"/>
              <a:t>ستيروئيدات قشرية سكرية جهازية:</a:t>
            </a:r>
          </a:p>
          <a:p>
            <a:pPr algn="r" rtl="1" eaLnBrk="1" hangingPunct="1">
              <a:lnSpc>
                <a:spcPct val="150000"/>
              </a:lnSpc>
              <a:defRPr/>
            </a:pPr>
            <a:r>
              <a:rPr lang="ar-SY" b="1" dirty="0">
                <a:solidFill>
                  <a:srgbClr val="CCFF33"/>
                </a:solidFill>
              </a:rPr>
              <a:t>     </a:t>
            </a:r>
            <a:r>
              <a:rPr lang="en-US" b="1" dirty="0">
                <a:solidFill>
                  <a:schemeClr val="accent2"/>
                </a:solidFill>
              </a:rPr>
              <a:t>Prednisolone</a:t>
            </a:r>
            <a:r>
              <a:rPr lang="ar-SY" b="1" dirty="0">
                <a:solidFill>
                  <a:schemeClr val="accent2"/>
                </a:solidFill>
              </a:rPr>
              <a:t> 30-40 ملغ (7-10 أيام)</a:t>
            </a:r>
          </a:p>
          <a:p>
            <a:pPr marL="0" indent="0" algn="r" rtl="1" eaLnBrk="1" hangingPunct="1">
              <a:lnSpc>
                <a:spcPct val="150000"/>
              </a:lnSpc>
              <a:defRPr/>
            </a:pPr>
            <a:r>
              <a:rPr lang="ar-SY" sz="2000" b="1" dirty="0"/>
              <a:t>4- صادات حيوية:</a:t>
            </a:r>
          </a:p>
          <a:p>
            <a:pPr marL="0" indent="0" algn="r" rtl="1" eaLnBrk="1" hangingPunct="1">
              <a:lnSpc>
                <a:spcPct val="150000"/>
              </a:lnSpc>
              <a:defRPr/>
            </a:pPr>
            <a:r>
              <a:rPr lang="ar-SY" sz="2000" b="1" dirty="0"/>
              <a:t>     </a:t>
            </a:r>
            <a:r>
              <a:rPr lang="en-US" b="1" dirty="0">
                <a:solidFill>
                  <a:schemeClr val="accent2"/>
                </a:solidFill>
              </a:rPr>
              <a:t>Amoxicillin</a:t>
            </a:r>
            <a:r>
              <a:rPr lang="ar-SY" b="1" dirty="0">
                <a:solidFill>
                  <a:schemeClr val="accent2"/>
                </a:solidFill>
              </a:rPr>
              <a:t>  500 ملغ  3 مرات باليوم   (</a:t>
            </a:r>
            <a:r>
              <a:rPr lang="en-US" b="1" dirty="0">
                <a:solidFill>
                  <a:schemeClr val="accent2"/>
                </a:solidFill>
              </a:rPr>
              <a:t>Amoxicillin</a:t>
            </a:r>
            <a:r>
              <a:rPr lang="ar-SY" b="1" dirty="0">
                <a:solidFill>
                  <a:schemeClr val="accent2"/>
                </a:solidFill>
              </a:rPr>
              <a:t> / </a:t>
            </a:r>
            <a:r>
              <a:rPr lang="en-US" b="1" dirty="0">
                <a:solidFill>
                  <a:schemeClr val="accent2"/>
                </a:solidFill>
              </a:rPr>
              <a:t>Clavulanic acid</a:t>
            </a:r>
            <a:r>
              <a:rPr lang="ar-SY" b="1" dirty="0">
                <a:solidFill>
                  <a:schemeClr val="accent2"/>
                </a:solidFill>
              </a:rPr>
              <a:t>)</a:t>
            </a:r>
          </a:p>
          <a:p>
            <a:pPr marL="0" indent="0" algn="r" rtl="1" eaLnBrk="1" hangingPunct="1">
              <a:lnSpc>
                <a:spcPct val="150000"/>
              </a:lnSpc>
              <a:defRPr/>
            </a:pPr>
            <a:r>
              <a:rPr lang="ar-SY" b="1" dirty="0">
                <a:solidFill>
                  <a:schemeClr val="accent2"/>
                </a:solidFill>
              </a:rPr>
              <a:t>  أو </a:t>
            </a:r>
            <a:r>
              <a:rPr lang="en-US" b="1" dirty="0">
                <a:solidFill>
                  <a:schemeClr val="accent2"/>
                </a:solidFill>
              </a:rPr>
              <a:t>Doxycycline</a:t>
            </a:r>
            <a:r>
              <a:rPr lang="ar-SY" b="1" dirty="0">
                <a:solidFill>
                  <a:schemeClr val="accent2"/>
                </a:solidFill>
              </a:rPr>
              <a:t> 200 ملغ في اليوم الأول ثم 100 ملغ يومياً</a:t>
            </a:r>
          </a:p>
          <a:p>
            <a:pPr marL="0" indent="0" algn="r" rtl="1" eaLnBrk="1" hangingPunct="1">
              <a:lnSpc>
                <a:spcPct val="150000"/>
              </a:lnSpc>
              <a:defRPr/>
            </a:pPr>
            <a:r>
              <a:rPr lang="ar-SY" b="1" dirty="0">
                <a:solidFill>
                  <a:schemeClr val="accent2"/>
                </a:solidFill>
              </a:rPr>
              <a:t>  أو ماكروليد (ايريتروماسين، أزيترومايسين..)</a:t>
            </a:r>
          </a:p>
          <a:p>
            <a:pPr marL="0" indent="0" algn="r" rtl="1" eaLnBrk="1" hangingPunct="1">
              <a:lnSpc>
                <a:spcPct val="150000"/>
              </a:lnSpc>
              <a:defRPr/>
            </a:pPr>
            <a:r>
              <a:rPr lang="ar-SY" sz="1600" b="1" dirty="0">
                <a:solidFill>
                  <a:srgbClr val="CCFF33"/>
                </a:solidFill>
              </a:rPr>
              <a:t>  </a:t>
            </a:r>
            <a:r>
              <a:rPr lang="ar-SY" sz="2000" b="1" dirty="0"/>
              <a:t>5- في حال الفشل: أمينوفللين وريدي ؟؟؟؟ </a:t>
            </a:r>
          </a:p>
          <a:p>
            <a:pPr marL="0" indent="0" algn="r" rtl="1" eaLnBrk="1" hangingPunct="1">
              <a:lnSpc>
                <a:spcPct val="150000"/>
              </a:lnSpc>
              <a:defRPr/>
            </a:pPr>
            <a:r>
              <a:rPr lang="ar-SY" sz="1600" b="1" dirty="0">
                <a:solidFill>
                  <a:srgbClr val="CCFF33"/>
                </a:solidFill>
              </a:rPr>
              <a:t> </a:t>
            </a:r>
            <a:endParaRPr lang="ar-SY" sz="1600" b="1" dirty="0"/>
          </a:p>
        </p:txBody>
      </p:sp>
      <p:sp>
        <p:nvSpPr>
          <p:cNvPr id="43011" name="Text Box 7"/>
          <p:cNvSpPr txBox="1">
            <a:spLocks noChangeArrowheads="1"/>
          </p:cNvSpPr>
          <p:nvPr/>
        </p:nvSpPr>
        <p:spPr bwMode="auto">
          <a:xfrm>
            <a:off x="6532956" y="1524001"/>
            <a:ext cx="3209532" cy="5795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400" b="1" dirty="0">
                <a:solidFill>
                  <a:schemeClr val="accent1"/>
                </a:solidFill>
              </a:rPr>
              <a:t>علاج الهجمة الحادة المتفاقمة:</a:t>
            </a:r>
            <a:endParaRPr lang="ar-SA" sz="1800" b="1" dirty="0">
              <a:solidFill>
                <a:schemeClr val="accent1"/>
              </a:solidFill>
              <a:latin typeface="Simplified Arabic" panose="02020603050405020304" pitchFamily="18" charset="-78"/>
              <a:cs typeface="Times New Roman" panose="02020603050405020304" pitchFamily="18" charset="0"/>
            </a:endParaRPr>
          </a:p>
        </p:txBody>
      </p:sp>
      <p:sp>
        <p:nvSpPr>
          <p:cNvPr id="43012" name="Text Box 2"/>
          <p:cNvSpPr txBox="1">
            <a:spLocks noChangeArrowheads="1"/>
          </p:cNvSpPr>
          <p:nvPr/>
        </p:nvSpPr>
        <p:spPr bwMode="auto">
          <a:xfrm>
            <a:off x="4987926" y="914401"/>
            <a:ext cx="514667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تدبير</a:t>
            </a:r>
            <a:r>
              <a:rPr lang="ar-SA" sz="2800" b="1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الداء الرئوي الساد المزمن:</a:t>
            </a:r>
            <a:r>
              <a:rPr lang="ar-SY" sz="2800" b="1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COPD</a:t>
            </a:r>
            <a:r>
              <a:rPr lang="fr-FR" sz="1800" dirty="0">
                <a:solidFill>
                  <a:schemeClr val="accent4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66866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ext Box 2"/>
          <p:cNvSpPr txBox="1">
            <a:spLocks noChangeArrowheads="1"/>
          </p:cNvSpPr>
          <p:nvPr/>
        </p:nvSpPr>
        <p:spPr bwMode="auto">
          <a:xfrm>
            <a:off x="4168776" y="914401"/>
            <a:ext cx="59658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الأدوية التي تستخدم لعلاج التهاب الأنف التحسسي</a:t>
            </a:r>
            <a:r>
              <a:rPr lang="ar-SY" sz="2800" b="1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fr-FR" sz="2800" b="1" dirty="0">
              <a:solidFill>
                <a:schemeClr val="accent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035" name="Text Box 3"/>
          <p:cNvSpPr txBox="1">
            <a:spLocks noChangeArrowheads="1"/>
          </p:cNvSpPr>
          <p:nvPr/>
        </p:nvSpPr>
        <p:spPr bwMode="auto">
          <a:xfrm>
            <a:off x="2303464" y="1649413"/>
            <a:ext cx="7678737" cy="318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 dirty="0"/>
              <a:t>1- مضادات الهيستامين </a:t>
            </a:r>
            <a:r>
              <a:rPr lang="en-US" sz="2000" b="1" dirty="0"/>
              <a:t>H1</a:t>
            </a:r>
            <a:r>
              <a:rPr lang="ar-SY" sz="2000" b="1" dirty="0"/>
              <a:t>: </a:t>
            </a:r>
            <a:r>
              <a:rPr lang="ar-SY" sz="1800" b="1" dirty="0">
                <a:solidFill>
                  <a:schemeClr val="accent2"/>
                </a:solidFill>
              </a:rPr>
              <a:t>فموي أو موضعي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800" b="1" dirty="0">
                <a:solidFill>
                  <a:schemeClr val="accent2"/>
                </a:solidFill>
              </a:rPr>
              <a:t>Loratadin</a:t>
            </a:r>
            <a:r>
              <a:rPr lang="ar-SY" sz="1800" b="1" dirty="0">
                <a:solidFill>
                  <a:schemeClr val="accent2"/>
                </a:solidFill>
              </a:rPr>
              <a:t>،</a:t>
            </a:r>
            <a:r>
              <a:rPr lang="ar-SA" sz="1800" b="1" dirty="0">
                <a:solidFill>
                  <a:schemeClr val="accent2"/>
                </a:solidFill>
              </a:rPr>
              <a:t> </a:t>
            </a:r>
            <a:r>
              <a:rPr lang="fr-FR" sz="1800" b="1" dirty="0">
                <a:solidFill>
                  <a:schemeClr val="accent2"/>
                </a:solidFill>
              </a:rPr>
              <a:t>Chlorpheniramine</a:t>
            </a:r>
            <a:r>
              <a:rPr lang="ar-SA" sz="1800" b="1" dirty="0">
                <a:solidFill>
                  <a:schemeClr val="accent2"/>
                </a:solidFill>
              </a:rPr>
              <a:t>، </a:t>
            </a:r>
            <a:r>
              <a:rPr lang="fr-FR" sz="1800" b="1" dirty="0" smtClean="0">
                <a:solidFill>
                  <a:schemeClr val="accent2"/>
                </a:solidFill>
              </a:rPr>
              <a:t>Diphenhydramine</a:t>
            </a:r>
            <a:r>
              <a:rPr lang="ar-SA" sz="1800" b="1" dirty="0" smtClean="0">
                <a:solidFill>
                  <a:schemeClr val="accent2"/>
                </a:solidFill>
              </a:rPr>
              <a:t>،</a:t>
            </a:r>
            <a:r>
              <a:rPr lang="en-US" sz="1800" b="1" dirty="0">
                <a:solidFill>
                  <a:schemeClr val="accent2"/>
                </a:solidFill>
              </a:rPr>
              <a:t>Fexofenadine</a:t>
            </a:r>
            <a:r>
              <a:rPr lang="en-US" sz="1800" dirty="0">
                <a:solidFill>
                  <a:schemeClr val="accent2"/>
                </a:solidFill>
              </a:rPr>
              <a:t> </a:t>
            </a:r>
            <a:r>
              <a:rPr lang="ar-SY" sz="1800" dirty="0">
                <a:solidFill>
                  <a:schemeClr val="accent2"/>
                </a:solidFill>
              </a:rPr>
              <a:t>، </a:t>
            </a:r>
            <a:r>
              <a:rPr lang="en-US" sz="1800" b="1" dirty="0">
                <a:solidFill>
                  <a:schemeClr val="accent2"/>
                </a:solidFill>
              </a:rPr>
              <a:t>Azelastine</a:t>
            </a:r>
            <a:r>
              <a:rPr lang="ar-SY" sz="1800" b="1" dirty="0">
                <a:solidFill>
                  <a:schemeClr val="accent2"/>
                </a:solidFill>
              </a:rPr>
              <a:t>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 dirty="0"/>
              <a:t>2- منبهات مستقبلات ألفا </a:t>
            </a:r>
            <a:r>
              <a:rPr lang="el-GR" sz="2000" b="1" dirty="0"/>
              <a:t>α</a:t>
            </a:r>
            <a:r>
              <a:rPr lang="ar-SY" sz="2000" b="1" dirty="0"/>
              <a:t> الأدرينرجية: </a:t>
            </a:r>
            <a:r>
              <a:rPr lang="ar-SY" sz="1800" b="1" dirty="0">
                <a:solidFill>
                  <a:schemeClr val="accent2"/>
                </a:solidFill>
              </a:rPr>
              <a:t>فموي أو موضعي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1800" b="1" dirty="0">
                <a:solidFill>
                  <a:schemeClr val="accent2"/>
                </a:solidFill>
              </a:rPr>
              <a:t> </a:t>
            </a:r>
            <a:r>
              <a:rPr lang="en-US" sz="1800" b="1" dirty="0">
                <a:solidFill>
                  <a:schemeClr val="accent2"/>
                </a:solidFill>
              </a:rPr>
              <a:t>Phenylephrine</a:t>
            </a:r>
            <a:r>
              <a:rPr lang="ar-SY" sz="1800" b="1" dirty="0">
                <a:solidFill>
                  <a:schemeClr val="accent2"/>
                </a:solidFill>
              </a:rPr>
              <a:t>،</a:t>
            </a:r>
            <a:r>
              <a:rPr lang="en-US" sz="1800" b="1" dirty="0">
                <a:solidFill>
                  <a:schemeClr val="accent2"/>
                </a:solidFill>
              </a:rPr>
              <a:t>Oxymetazolin</a:t>
            </a:r>
            <a:r>
              <a:rPr lang="fr-FR" sz="1800" dirty="0">
                <a:solidFill>
                  <a:schemeClr val="accent2"/>
                </a:solidFill>
              </a:rPr>
              <a:t> </a:t>
            </a:r>
            <a:endParaRPr lang="ar-SY" sz="1800" dirty="0">
              <a:solidFill>
                <a:schemeClr val="accent2"/>
              </a:solidFill>
            </a:endParaRP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 dirty="0"/>
              <a:t>3- الستيروئيدات القشرية: </a:t>
            </a:r>
            <a:r>
              <a:rPr lang="ar-SY" sz="1800" b="1" dirty="0">
                <a:solidFill>
                  <a:schemeClr val="accent2"/>
                </a:solidFill>
              </a:rPr>
              <a:t>موضعي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800" b="1" dirty="0">
                <a:solidFill>
                  <a:schemeClr val="accent2"/>
                </a:solidFill>
              </a:rPr>
              <a:t>Beclomethasone</a:t>
            </a:r>
            <a:r>
              <a:rPr lang="ar-SY" sz="1800" b="1" dirty="0">
                <a:solidFill>
                  <a:schemeClr val="accent2"/>
                </a:solidFill>
              </a:rPr>
              <a:t>، </a:t>
            </a:r>
            <a:r>
              <a:rPr lang="en-US" sz="1800" b="1" dirty="0">
                <a:solidFill>
                  <a:schemeClr val="accent2"/>
                </a:solidFill>
              </a:rPr>
              <a:t>Flunisolide</a:t>
            </a:r>
            <a:r>
              <a:rPr lang="ar-SY" sz="1800" b="1" dirty="0">
                <a:solidFill>
                  <a:schemeClr val="accent2"/>
                </a:solidFill>
              </a:rPr>
              <a:t>، </a:t>
            </a:r>
            <a:r>
              <a:rPr lang="en-US" sz="1800" b="1" dirty="0">
                <a:solidFill>
                  <a:schemeClr val="accent2"/>
                </a:solidFill>
              </a:rPr>
              <a:t>Fluticasone</a:t>
            </a:r>
            <a:r>
              <a:rPr lang="ar-SY" sz="1800" b="1" dirty="0">
                <a:solidFill>
                  <a:schemeClr val="accent2"/>
                </a:solidFill>
              </a:rPr>
              <a:t>، </a:t>
            </a:r>
            <a:r>
              <a:rPr lang="en-US" sz="1800" b="1" dirty="0">
                <a:solidFill>
                  <a:schemeClr val="accent2"/>
                </a:solidFill>
              </a:rPr>
              <a:t>Triamcinolone</a:t>
            </a:r>
            <a:r>
              <a:rPr lang="ar-SA" sz="1800" b="1" dirty="0">
                <a:solidFill>
                  <a:schemeClr val="accent2"/>
                </a:solidFill>
              </a:rPr>
              <a:t> </a:t>
            </a:r>
            <a:endParaRPr lang="ar-SY" sz="1800" b="1" dirty="0">
              <a:solidFill>
                <a:schemeClr val="accent2"/>
              </a:solidFill>
            </a:endParaRP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 dirty="0"/>
              <a:t>4- </a:t>
            </a:r>
            <a:r>
              <a:rPr lang="fr-FR" sz="2000" b="1" dirty="0"/>
              <a:t>Na Cromoglycate</a:t>
            </a:r>
            <a:r>
              <a:rPr lang="ar-SA" sz="2000" b="1" dirty="0"/>
              <a:t>:</a:t>
            </a:r>
            <a:r>
              <a:rPr lang="en-US" sz="2000" b="1" dirty="0"/>
              <a:t> </a:t>
            </a:r>
            <a:r>
              <a:rPr lang="ar-SY" sz="2000" b="1" dirty="0"/>
              <a:t> </a:t>
            </a:r>
            <a:r>
              <a:rPr lang="ar-SY" sz="1800" b="1" dirty="0">
                <a:solidFill>
                  <a:schemeClr val="accent2"/>
                </a:solidFill>
              </a:rPr>
              <a:t>موضعي</a:t>
            </a:r>
            <a:endParaRPr lang="ar-SA" sz="18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5631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6027738" y="914401"/>
            <a:ext cx="410686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الأدوية التي تستخدم لعلاج </a:t>
            </a:r>
            <a:r>
              <a:rPr lang="ar-SY" sz="2800" b="1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السعال:</a:t>
            </a:r>
            <a:endParaRPr lang="fr-FR" sz="2800" b="1" dirty="0">
              <a:solidFill>
                <a:schemeClr val="accent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059" name="Text Box 3"/>
          <p:cNvSpPr txBox="1">
            <a:spLocks noChangeArrowheads="1"/>
          </p:cNvSpPr>
          <p:nvPr/>
        </p:nvSpPr>
        <p:spPr bwMode="auto">
          <a:xfrm>
            <a:off x="7022928" y="1649414"/>
            <a:ext cx="2959273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1- </a:t>
            </a:r>
            <a:r>
              <a:rPr lang="ar-SA" sz="2000" b="1"/>
              <a:t>الـ </a:t>
            </a:r>
            <a:r>
              <a:rPr lang="en-US" sz="2000" b="1"/>
              <a:t>Codeine</a:t>
            </a:r>
            <a:r>
              <a:rPr lang="en-US" sz="2000"/>
              <a:t> </a:t>
            </a:r>
            <a:r>
              <a:rPr lang="ar-SY" sz="2000" b="1"/>
              <a:t>:</a:t>
            </a:r>
            <a:endParaRPr lang="ar-SY" sz="2000"/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2- </a:t>
            </a:r>
            <a:r>
              <a:rPr lang="ar-SA" sz="2000" b="1"/>
              <a:t>الـ </a:t>
            </a:r>
            <a:r>
              <a:rPr lang="en-US" sz="2000" b="1"/>
              <a:t>Dextromethorphan</a:t>
            </a:r>
            <a:r>
              <a:rPr lang="en-US" sz="2000"/>
              <a:t> </a:t>
            </a:r>
            <a:r>
              <a:rPr lang="ar-SY" sz="2000" b="1"/>
              <a:t>:</a:t>
            </a:r>
            <a:endParaRPr lang="ar-SA" sz="2000" b="1"/>
          </a:p>
        </p:txBody>
      </p:sp>
    </p:spTree>
    <p:extLst>
      <p:ext uri="{BB962C8B-B14F-4D97-AF65-F5344CB8AC3E}">
        <p14:creationId xmlns:p14="http://schemas.microsoft.com/office/powerpoint/2010/main" val="2811147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ext Box 2"/>
          <p:cNvSpPr txBox="1">
            <a:spLocks noChangeArrowheads="1"/>
          </p:cNvSpPr>
          <p:nvPr/>
        </p:nvSpPr>
        <p:spPr bwMode="auto">
          <a:xfrm>
            <a:off x="6511926" y="914401"/>
            <a:ext cx="36226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حالات المخاط وطاردات البلغم:</a:t>
            </a:r>
            <a:endParaRPr lang="fr-FR" sz="2800" b="1" dirty="0">
              <a:solidFill>
                <a:schemeClr val="accent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083" name="Text Box 3"/>
          <p:cNvSpPr txBox="1">
            <a:spLocks noChangeArrowheads="1"/>
          </p:cNvSpPr>
          <p:nvPr/>
        </p:nvSpPr>
        <p:spPr bwMode="auto">
          <a:xfrm>
            <a:off x="4432300" y="1643064"/>
            <a:ext cx="5549900" cy="2308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 dirty="0"/>
              <a:t>1- حالات المخاط:</a:t>
            </a:r>
            <a:r>
              <a:rPr lang="ar-SY" sz="1800" dirty="0"/>
              <a:t>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 dirty="0">
                <a:solidFill>
                  <a:schemeClr val="accent2"/>
                </a:solidFill>
              </a:rPr>
              <a:t>     الكاربوسيستئين </a:t>
            </a:r>
            <a:r>
              <a:rPr lang="en-US" sz="1800" b="1" dirty="0">
                <a:solidFill>
                  <a:schemeClr val="accent2"/>
                </a:solidFill>
              </a:rPr>
              <a:t>Carbocisteine</a:t>
            </a:r>
            <a:r>
              <a:rPr lang="ar-SY" sz="1800" b="1" dirty="0">
                <a:solidFill>
                  <a:schemeClr val="accent2"/>
                </a:solidFill>
              </a:rPr>
              <a:t>  والميسيستئين  </a:t>
            </a:r>
            <a:r>
              <a:rPr lang="en-US" sz="1800" b="1" dirty="0">
                <a:solidFill>
                  <a:schemeClr val="accent2"/>
                </a:solidFill>
              </a:rPr>
              <a:t>Mecysteine</a:t>
            </a:r>
            <a:r>
              <a:rPr lang="ar-SY" sz="1800" b="1" dirty="0">
                <a:solidFill>
                  <a:schemeClr val="accent2"/>
                </a:solidFill>
              </a:rPr>
              <a:t>.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ar-SY" sz="2000" dirty="0">
              <a:solidFill>
                <a:srgbClr val="CCFF33"/>
              </a:solidFill>
            </a:endParaRP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 dirty="0"/>
              <a:t>2- </a:t>
            </a:r>
            <a:r>
              <a:rPr lang="ar-SY" sz="1800" b="1" dirty="0"/>
              <a:t>طاردات البلغم أو المقشعات</a:t>
            </a:r>
            <a:r>
              <a:rPr lang="ar-SY" sz="2000" b="1" dirty="0"/>
              <a:t>: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800" b="1" dirty="0">
                <a:solidFill>
                  <a:schemeClr val="accent2"/>
                </a:solidFill>
              </a:rPr>
              <a:t>Guaiphenesin      </a:t>
            </a:r>
            <a:r>
              <a:rPr lang="ar-SY" sz="1800" b="1" dirty="0">
                <a:solidFill>
                  <a:schemeClr val="accent2"/>
                </a:solidFill>
              </a:rPr>
              <a:t>، العنصل </a:t>
            </a:r>
            <a:r>
              <a:rPr lang="en-US" sz="1800" b="1" dirty="0">
                <a:solidFill>
                  <a:schemeClr val="accent2"/>
                </a:solidFill>
              </a:rPr>
              <a:t>Squil</a:t>
            </a:r>
            <a:r>
              <a:rPr lang="ar-SY" sz="1800" b="1" dirty="0">
                <a:solidFill>
                  <a:schemeClr val="accent2"/>
                </a:solidFill>
              </a:rPr>
              <a:t>، وبعض الزيوت الطيارة.</a:t>
            </a:r>
            <a:r>
              <a:rPr lang="fr-FR" sz="1800" dirty="0">
                <a:solidFill>
                  <a:schemeClr val="accent2"/>
                </a:solidFill>
              </a:rPr>
              <a:t> </a:t>
            </a:r>
            <a:endParaRPr lang="ar-SA" sz="18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9203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xmlns="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599097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xmlns="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35932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7467600" y="914401"/>
            <a:ext cx="249713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rgbClr val="FF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تدبير الربو القصبي:</a:t>
            </a:r>
            <a:endParaRPr lang="fr-FR" sz="2800" b="1">
              <a:solidFill>
                <a:srgbClr val="FFCC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7200900" y="2286000"/>
            <a:ext cx="2401888" cy="3416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85750" indent="-28575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ar-SY" sz="1800" b="1" dirty="0">
                <a:cs typeface="Times New Roman" panose="02020603050405020304" pitchFamily="18" charset="0"/>
              </a:rPr>
              <a:t>المحسسات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ar-SY" sz="1800" b="1" dirty="0">
                <a:cs typeface="Times New Roman" panose="02020603050405020304" pitchFamily="18" charset="0"/>
              </a:rPr>
              <a:t>التدخين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ar-SY" sz="1800" b="1" dirty="0">
                <a:cs typeface="Times New Roman" panose="02020603050405020304" pitchFamily="18" charset="0"/>
              </a:rPr>
              <a:t>الانتانات التنفسية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ar-SY" sz="1800" b="1" dirty="0">
                <a:cs typeface="Times New Roman" panose="02020603050405020304" pitchFamily="18" charset="0"/>
              </a:rPr>
              <a:t>تبدلات الطقس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ar-SY" sz="1800" b="1" dirty="0">
                <a:cs typeface="Times New Roman" panose="02020603050405020304" pitchFamily="18" charset="0"/>
              </a:rPr>
              <a:t>فرط التهوية القسري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ar-SY" sz="1800" b="1" dirty="0">
                <a:cs typeface="Times New Roman" panose="02020603050405020304" pitchFamily="18" charset="0"/>
              </a:rPr>
              <a:t>الشدة النفسية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ar-SY" sz="1800" b="1" dirty="0">
                <a:cs typeface="Times New Roman" panose="02020603050405020304" pitchFamily="18" charset="0"/>
              </a:rPr>
              <a:t>الجهد الفيزيائي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ar-SY" sz="1800" b="1" dirty="0">
                <a:cs typeface="Times New Roman" panose="02020603050405020304" pitchFamily="18" charset="0"/>
              </a:rPr>
              <a:t>المضافات الغذائية، الأدوية</a:t>
            </a:r>
          </a:p>
        </p:txBody>
      </p:sp>
      <p:sp>
        <p:nvSpPr>
          <p:cNvPr id="6148" name="Text Box 3"/>
          <p:cNvSpPr txBox="1">
            <a:spLocks noChangeArrowheads="1"/>
          </p:cNvSpPr>
          <p:nvPr/>
        </p:nvSpPr>
        <p:spPr bwMode="auto">
          <a:xfrm>
            <a:off x="7874561" y="1581151"/>
            <a:ext cx="1879040" cy="5795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400" b="1" dirty="0">
                <a:solidFill>
                  <a:schemeClr val="accent1"/>
                </a:solidFill>
              </a:rPr>
              <a:t>محرضات النوبة</a:t>
            </a:r>
            <a:r>
              <a:rPr lang="ar-SA" sz="2400" b="1" dirty="0">
                <a:solidFill>
                  <a:schemeClr val="accent1"/>
                </a:solidFill>
              </a:rPr>
              <a:t>:</a:t>
            </a:r>
            <a:endParaRPr lang="ar-SA" sz="24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3608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xmlns="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655560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xmlns="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41790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xmlns="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004126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xmlns="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451327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xmlns="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382622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xmlns="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715667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xmlns="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454632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xmlns="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66617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xmlns="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96935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7467600" y="914401"/>
            <a:ext cx="249713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rgbClr val="FF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تدبير الربو القصبي:</a:t>
            </a:r>
            <a:endParaRPr lang="fr-FR" sz="2800" b="1">
              <a:solidFill>
                <a:srgbClr val="FFCC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5808664" y="2286001"/>
            <a:ext cx="3794125" cy="1338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85750" indent="-28575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ar-SY" sz="1800" b="1" dirty="0">
                <a:cs typeface="Times New Roman" panose="02020603050405020304" pitchFamily="18" charset="0"/>
              </a:rPr>
              <a:t>تقبض قصبي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ar-SY" sz="1800" b="1" dirty="0">
                <a:cs typeface="Times New Roman" panose="02020603050405020304" pitchFamily="18" charset="0"/>
              </a:rPr>
              <a:t>التهاب جدار القصبات مع وذمة مخاطية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ar-SY" sz="1800" b="1" dirty="0">
                <a:cs typeface="Times New Roman" panose="02020603050405020304" pitchFamily="18" charset="0"/>
              </a:rPr>
              <a:t>زيادة افراز المخاط (انسداد بمخاط لزج كثيف)</a:t>
            </a:r>
          </a:p>
        </p:txBody>
      </p:sp>
      <p:sp>
        <p:nvSpPr>
          <p:cNvPr id="7172" name="Text Box 3"/>
          <p:cNvSpPr txBox="1">
            <a:spLocks noChangeArrowheads="1"/>
          </p:cNvSpPr>
          <p:nvPr/>
        </p:nvSpPr>
        <p:spPr bwMode="auto">
          <a:xfrm>
            <a:off x="5037244" y="1581151"/>
            <a:ext cx="4716356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400" b="1" dirty="0">
                <a:solidFill>
                  <a:schemeClr val="accent1"/>
                </a:solidFill>
              </a:rPr>
              <a:t>الفيزيولوجيا المرضية</a:t>
            </a:r>
            <a:r>
              <a:rPr lang="ar-SA" sz="2400" b="1" dirty="0">
                <a:solidFill>
                  <a:schemeClr val="accent1"/>
                </a:solidFill>
              </a:rPr>
              <a:t>:</a:t>
            </a:r>
            <a:r>
              <a:rPr lang="ar-SY" sz="2400" b="1" dirty="0">
                <a:solidFill>
                  <a:schemeClr val="accent1"/>
                </a:solidFill>
              </a:rPr>
              <a:t> </a:t>
            </a:r>
            <a:r>
              <a:rPr lang="ar-SY" sz="2000" b="1" dirty="0">
                <a:solidFill>
                  <a:schemeClr val="accent2"/>
                </a:solidFill>
              </a:rPr>
              <a:t>انسداد في الطرق الهوائية:</a:t>
            </a:r>
            <a:endParaRPr lang="ar-SA" sz="2000" b="1" dirty="0">
              <a:solidFill>
                <a:schemeClr val="accent2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6696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7467600" y="914401"/>
            <a:ext cx="249713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rgbClr val="FF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تدبير الربو القصبي:</a:t>
            </a:r>
            <a:endParaRPr lang="fr-FR" sz="2800" b="1">
              <a:solidFill>
                <a:srgbClr val="FFCC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1311276" y="2286001"/>
            <a:ext cx="8442325" cy="923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9pPr>
          </a:lstStyle>
          <a:p>
            <a:pPr marL="285750" indent="-285750" algn="r" rtl="1" ea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ar-SY" b="1" dirty="0">
                <a:cs typeface="Times New Roman" pitchFamily="18" charset="0"/>
              </a:rPr>
              <a:t>أهم الخلايا: </a:t>
            </a:r>
            <a:r>
              <a:rPr lang="en-US" b="1" dirty="0">
                <a:latin typeface="+mj-lt"/>
                <a:cs typeface="Times New Roman" pitchFamily="18" charset="0"/>
              </a:rPr>
              <a:t>Mast cells</a:t>
            </a:r>
            <a:r>
              <a:rPr lang="ar-SY" b="1" dirty="0">
                <a:latin typeface="+mj-lt"/>
                <a:cs typeface="Times New Roman" pitchFamily="18" charset="0"/>
              </a:rPr>
              <a:t>، </a:t>
            </a:r>
            <a:r>
              <a:rPr lang="en-US" b="1" dirty="0">
                <a:latin typeface="+mj-lt"/>
                <a:cs typeface="Times New Roman" pitchFamily="18" charset="0"/>
              </a:rPr>
              <a:t>Eosinophils</a:t>
            </a:r>
            <a:r>
              <a:rPr lang="ar-SY" b="1" dirty="0">
                <a:latin typeface="+mj-lt"/>
                <a:cs typeface="Times New Roman" pitchFamily="18" charset="0"/>
              </a:rPr>
              <a:t>، </a:t>
            </a:r>
            <a:r>
              <a:rPr lang="en-US" b="1" dirty="0">
                <a:latin typeface="+mj-lt"/>
                <a:cs typeface="Times New Roman" pitchFamily="18" charset="0"/>
              </a:rPr>
              <a:t>Lymphocytes</a:t>
            </a:r>
            <a:r>
              <a:rPr lang="ar-SY" b="1" dirty="0">
                <a:latin typeface="+mj-lt"/>
                <a:cs typeface="Times New Roman" pitchFamily="18" charset="0"/>
              </a:rPr>
              <a:t>، </a:t>
            </a:r>
            <a:r>
              <a:rPr lang="en-US" b="1" dirty="0">
                <a:latin typeface="+mj-lt"/>
                <a:cs typeface="Times New Roman" pitchFamily="18" charset="0"/>
              </a:rPr>
              <a:t>Neutrophils</a:t>
            </a:r>
            <a:r>
              <a:rPr lang="ar-SY" b="1" dirty="0">
                <a:latin typeface="+mj-lt"/>
                <a:cs typeface="Times New Roman" pitchFamily="18" charset="0"/>
              </a:rPr>
              <a:t>.</a:t>
            </a:r>
          </a:p>
          <a:p>
            <a:pPr marL="285750" indent="-285750" algn="r" rtl="1" ea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ar-SY" b="1" dirty="0">
                <a:cs typeface="Times New Roman" pitchFamily="18" charset="0"/>
              </a:rPr>
              <a:t>أهم العوامل الكيميائية: </a:t>
            </a:r>
            <a:r>
              <a:rPr lang="en-US" b="1" dirty="0">
                <a:latin typeface="+mj-lt"/>
                <a:cs typeface="Times New Roman" pitchFamily="18" charset="0"/>
              </a:rPr>
              <a:t>IGE</a:t>
            </a:r>
            <a:r>
              <a:rPr lang="ar-SY" b="1" dirty="0">
                <a:latin typeface="+mj-lt"/>
                <a:cs typeface="Times New Roman" pitchFamily="18" charset="0"/>
              </a:rPr>
              <a:t>، الهيستامين، اللوكوترينات، البروستاغلاندينات، الانترلوكينات، </a:t>
            </a:r>
            <a:r>
              <a:rPr lang="en-US" b="1" dirty="0">
                <a:latin typeface="+mj-lt"/>
                <a:cs typeface="Times New Roman" pitchFamily="18" charset="0"/>
              </a:rPr>
              <a:t>PAF</a:t>
            </a:r>
            <a:r>
              <a:rPr lang="ar-SY" b="1" dirty="0">
                <a:latin typeface="+mj-lt"/>
                <a:cs typeface="Times New Roman" pitchFamily="18" charset="0"/>
              </a:rPr>
              <a:t>، </a:t>
            </a:r>
            <a:r>
              <a:rPr lang="en-US" b="1" dirty="0">
                <a:cs typeface="Times New Roman" pitchFamily="18" charset="0"/>
              </a:rPr>
              <a:t>TNF</a:t>
            </a:r>
            <a:r>
              <a:rPr lang="ar-SY" b="1" dirty="0">
                <a:cs typeface="Times New Roman" pitchFamily="18" charset="0"/>
              </a:rPr>
              <a:t> </a:t>
            </a:r>
          </a:p>
        </p:txBody>
      </p:sp>
      <p:sp>
        <p:nvSpPr>
          <p:cNvPr id="8196" name="Text Box 3"/>
          <p:cNvSpPr txBox="1">
            <a:spLocks noChangeArrowheads="1"/>
          </p:cNvSpPr>
          <p:nvPr/>
        </p:nvSpPr>
        <p:spPr bwMode="auto">
          <a:xfrm>
            <a:off x="3349284" y="1581151"/>
            <a:ext cx="6404317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400" b="1" dirty="0">
                <a:solidFill>
                  <a:schemeClr val="accent1"/>
                </a:solidFill>
              </a:rPr>
              <a:t>الحدثية الالتهابية</a:t>
            </a:r>
            <a:r>
              <a:rPr lang="ar-SA" sz="2400" b="1" dirty="0">
                <a:solidFill>
                  <a:schemeClr val="accent1"/>
                </a:solidFill>
              </a:rPr>
              <a:t>:</a:t>
            </a:r>
            <a:r>
              <a:rPr lang="ar-SY" sz="2400" b="1" dirty="0">
                <a:solidFill>
                  <a:schemeClr val="accent1"/>
                </a:solidFill>
              </a:rPr>
              <a:t> </a:t>
            </a:r>
            <a:r>
              <a:rPr lang="ar-SY" sz="2000" b="1" dirty="0">
                <a:solidFill>
                  <a:schemeClr val="accent2"/>
                </a:solidFill>
              </a:rPr>
              <a:t>مشاركة بين مجموعة من الخلايا والعوامل الكيميائية:</a:t>
            </a:r>
            <a:endParaRPr lang="ar-SA" sz="2000" b="1" dirty="0">
              <a:solidFill>
                <a:schemeClr val="accent2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0793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7467600" y="838201"/>
            <a:ext cx="249713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rgbClr val="FF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تدبير الربو القصبي:</a:t>
            </a:r>
            <a:endParaRPr lang="fr-FR" sz="2800" b="1">
              <a:solidFill>
                <a:srgbClr val="FFCC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6701162" y="1371601"/>
            <a:ext cx="3052439" cy="5795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400" b="1" dirty="0">
                <a:solidFill>
                  <a:schemeClr val="accent1"/>
                </a:solidFill>
              </a:rPr>
              <a:t>أهداف المعالجة العامة للربو</a:t>
            </a:r>
            <a:r>
              <a:rPr lang="ar-SA" sz="2400" b="1" dirty="0">
                <a:solidFill>
                  <a:schemeClr val="accent1"/>
                </a:solidFill>
              </a:rPr>
              <a:t>:</a:t>
            </a:r>
            <a:endParaRPr lang="ar-SA" sz="20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9220" name="Text Box 3"/>
          <p:cNvSpPr txBox="1">
            <a:spLocks noChangeArrowheads="1"/>
          </p:cNvSpPr>
          <p:nvPr/>
        </p:nvSpPr>
        <p:spPr bwMode="auto">
          <a:xfrm>
            <a:off x="2362201" y="1905000"/>
            <a:ext cx="7229475" cy="2586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Symbol" panose="05050102010706020507" pitchFamily="18" charset="2"/>
              <a:buChar char=""/>
            </a:pPr>
            <a:r>
              <a:rPr lang="ar-SY" sz="1800" b="1" dirty="0">
                <a:latin typeface="Simplified Arabic" panose="02020603050405020304" pitchFamily="18" charset="-78"/>
                <a:cs typeface="Times New Roman" panose="02020603050405020304" pitchFamily="18" charset="0"/>
              </a:rPr>
              <a:t>الحد من ظهور</a:t>
            </a:r>
            <a:r>
              <a:rPr lang="ar-SA" sz="1800" b="1" dirty="0">
                <a:latin typeface="Simplified Arabic" panose="02020603050405020304" pitchFamily="18" charset="-78"/>
                <a:cs typeface="Times New Roman" panose="02020603050405020304" pitchFamily="18" charset="0"/>
              </a:rPr>
              <a:t> الأعراض المزمنة </a:t>
            </a:r>
            <a:r>
              <a:rPr lang="ar-SY" sz="1800" b="1" dirty="0">
                <a:latin typeface="Simplified Arabic" panose="02020603050405020304" pitchFamily="18" charset="-78"/>
                <a:cs typeface="Times New Roman" panose="02020603050405020304" pitchFamily="18" charset="0"/>
              </a:rPr>
              <a:t>ومنع تفاقمها</a:t>
            </a:r>
            <a:r>
              <a:rPr lang="ar-SA" sz="1800" b="1" dirty="0">
                <a:latin typeface="Simplified Arabic" panose="02020603050405020304" pitchFamily="18" charset="-78"/>
                <a:cs typeface="Times New Roman" panose="02020603050405020304" pitchFamily="18" charset="0"/>
              </a:rPr>
              <a:t>.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Symbol" panose="05050102010706020507" pitchFamily="18" charset="2"/>
              <a:buChar char=""/>
            </a:pPr>
            <a:r>
              <a:rPr lang="ar-SY" sz="1800" b="1" dirty="0">
                <a:latin typeface="Simplified Arabic" panose="02020603050405020304" pitchFamily="18" charset="-78"/>
                <a:cs typeface="Times New Roman" panose="02020603050405020304" pitchFamily="18" charset="0"/>
              </a:rPr>
              <a:t>انقاص تواتر وشدة النوب والسيطرة عليها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Symbol" panose="05050102010706020507" pitchFamily="18" charset="2"/>
              <a:buChar char=""/>
            </a:pPr>
            <a:r>
              <a:rPr lang="ar-SY" sz="1800" b="1" dirty="0">
                <a:latin typeface="Simplified Arabic" panose="02020603050405020304" pitchFamily="18" charset="-78"/>
                <a:cs typeface="Times New Roman" panose="02020603050405020304" pitchFamily="18" charset="0"/>
              </a:rPr>
              <a:t>انقاص خطر الوفاة بالربو الحاد</a:t>
            </a:r>
            <a:endParaRPr lang="ar-SA" sz="1800" b="1" dirty="0">
              <a:latin typeface="Simplified Arabic" panose="02020603050405020304" pitchFamily="18" charset="-78"/>
              <a:cs typeface="Times New Roman" panose="02020603050405020304" pitchFamily="18" charset="0"/>
            </a:endParaRP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Symbol" panose="05050102010706020507" pitchFamily="18" charset="2"/>
              <a:buChar char=""/>
            </a:pPr>
            <a:r>
              <a:rPr lang="ar-SA" sz="1800" b="1" dirty="0">
                <a:latin typeface="Simplified Arabic" panose="02020603050405020304" pitchFamily="18" charset="-78"/>
                <a:cs typeface="Times New Roman" panose="02020603050405020304" pitchFamily="18" charset="0"/>
              </a:rPr>
              <a:t>الحفاظ على الوظيفة التنفسية شبه طبيعية.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Symbol" panose="05050102010706020507" pitchFamily="18" charset="2"/>
              <a:buChar char=""/>
            </a:pPr>
            <a:r>
              <a:rPr lang="ar-SA" sz="1800" b="1" dirty="0">
                <a:latin typeface="Simplified Arabic" panose="02020603050405020304" pitchFamily="18" charset="-78"/>
                <a:cs typeface="Times New Roman" panose="02020603050405020304" pitchFamily="18" charset="0"/>
              </a:rPr>
              <a:t>الحفاظ على الفعاليات الجسدية شبه طبيعية.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Symbol" panose="05050102010706020507" pitchFamily="18" charset="2"/>
              <a:buChar char=""/>
            </a:pPr>
            <a:r>
              <a:rPr lang="ar-SY" sz="1800" b="1" dirty="0">
                <a:latin typeface="Simplified Arabic" panose="02020603050405020304" pitchFamily="18" charset="-78"/>
                <a:cs typeface="Times New Roman" panose="02020603050405020304" pitchFamily="18" charset="0"/>
              </a:rPr>
              <a:t>الاقلال قدر الامكان من حدوث التأثيرات الجانبية غير المرغوبة الناتجة عن المعالجة الدوائية</a:t>
            </a:r>
          </a:p>
        </p:txBody>
      </p:sp>
      <p:sp>
        <p:nvSpPr>
          <p:cNvPr id="9221" name="Text Box 3"/>
          <p:cNvSpPr txBox="1">
            <a:spLocks noChangeArrowheads="1"/>
          </p:cNvSpPr>
          <p:nvPr/>
        </p:nvSpPr>
        <p:spPr bwMode="auto">
          <a:xfrm>
            <a:off x="6384248" y="4495801"/>
            <a:ext cx="3320140" cy="5795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400" b="1">
                <a:solidFill>
                  <a:schemeClr val="accent1"/>
                </a:solidFill>
              </a:rPr>
              <a:t>سنحقق هذه الأهداف من خلال </a:t>
            </a:r>
            <a:r>
              <a:rPr lang="ar-SA" sz="2400" b="1">
                <a:solidFill>
                  <a:schemeClr val="accent1"/>
                </a:solidFill>
              </a:rPr>
              <a:t>:</a:t>
            </a:r>
            <a:endParaRPr lang="ar-SA" sz="2000" b="1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9222" name="Text Box 3"/>
          <p:cNvSpPr txBox="1">
            <a:spLocks noChangeArrowheads="1"/>
          </p:cNvSpPr>
          <p:nvPr/>
        </p:nvSpPr>
        <p:spPr bwMode="auto">
          <a:xfrm>
            <a:off x="5791201" y="5029200"/>
            <a:ext cx="3648075" cy="1754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Symbol" panose="05050102010706020507" pitchFamily="18" charset="2"/>
              <a:buChar char=""/>
            </a:pPr>
            <a:r>
              <a:rPr lang="ar-SY" sz="1800" b="1">
                <a:latin typeface="Simplified Arabic" panose="02020603050405020304" pitchFamily="18" charset="-78"/>
                <a:cs typeface="Times New Roman" panose="02020603050405020304" pitchFamily="18" charset="0"/>
              </a:rPr>
              <a:t>الوقاية من التعرض للعوامل المحرضة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Symbol" panose="05050102010706020507" pitchFamily="18" charset="2"/>
              <a:buChar char=""/>
            </a:pPr>
            <a:r>
              <a:rPr lang="ar-SY" sz="1800" b="1">
                <a:latin typeface="Simplified Arabic" panose="02020603050405020304" pitchFamily="18" charset="-78"/>
                <a:cs typeface="Times New Roman" panose="02020603050405020304" pitchFamily="18" charset="0"/>
              </a:rPr>
              <a:t>انقاص الالتهاب في القصبات وفرط الفعالية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Symbol" panose="05050102010706020507" pitchFamily="18" charset="2"/>
              <a:buChar char=""/>
            </a:pPr>
            <a:r>
              <a:rPr lang="ar-SY" sz="1800" b="1">
                <a:latin typeface="Simplified Arabic" panose="02020603050405020304" pitchFamily="18" charset="-78"/>
                <a:cs typeface="Times New Roman" panose="02020603050405020304" pitchFamily="18" charset="0"/>
              </a:rPr>
              <a:t>معالجة الانسداد في القصبات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Symbol" panose="05050102010706020507" pitchFamily="18" charset="2"/>
              <a:buChar char=""/>
            </a:pPr>
            <a:r>
              <a:rPr lang="ar-SY" sz="1800" b="1">
                <a:latin typeface="Simplified Arabic" panose="02020603050405020304" pitchFamily="18" charset="-78"/>
                <a:cs typeface="Times New Roman" panose="02020603050405020304" pitchFamily="18" charset="0"/>
              </a:rPr>
              <a:t>الوقاية من حدوث ا</a:t>
            </a:r>
            <a:r>
              <a:rPr lang="ar-SA" sz="1800" b="1">
                <a:latin typeface="Simplified Arabic" panose="02020603050405020304" pitchFamily="18" charset="-78"/>
                <a:cs typeface="Times New Roman" panose="02020603050405020304" pitchFamily="18" charset="0"/>
              </a:rPr>
              <a:t>لنوب</a:t>
            </a:r>
            <a:endParaRPr lang="ar-SY" sz="1800" b="1">
              <a:latin typeface="Simplified Arabic" panose="02020603050405020304" pitchFamily="18" charset="-7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2821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7467600" y="914401"/>
            <a:ext cx="249713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rgbClr val="FF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تدبير الربو القصبي:</a:t>
            </a:r>
            <a:endParaRPr lang="fr-FR" sz="2800" b="1">
              <a:solidFill>
                <a:srgbClr val="FFCC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7122752" y="1581151"/>
            <a:ext cx="2630848" cy="5795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400" b="1" dirty="0">
                <a:solidFill>
                  <a:schemeClr val="accent1"/>
                </a:solidFill>
              </a:rPr>
              <a:t>تعتمد معالجة الربو على</a:t>
            </a:r>
            <a:r>
              <a:rPr lang="ar-SA" sz="2400" b="1" dirty="0">
                <a:solidFill>
                  <a:schemeClr val="accent1"/>
                </a:solidFill>
              </a:rPr>
              <a:t>:</a:t>
            </a:r>
            <a:endParaRPr lang="ar-SA" sz="20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11268" name="Text Box 3"/>
          <p:cNvSpPr txBox="1">
            <a:spLocks noChangeArrowheads="1"/>
          </p:cNvSpPr>
          <p:nvPr/>
        </p:nvSpPr>
        <p:spPr bwMode="auto">
          <a:xfrm>
            <a:off x="3120032" y="2212976"/>
            <a:ext cx="6471643" cy="8735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Symbol" panose="05050102010706020507" pitchFamily="18" charset="2"/>
              <a:buChar char=""/>
            </a:pPr>
            <a:r>
              <a:rPr lang="ar-SY" sz="1800" b="1" dirty="0">
                <a:latin typeface="Simplified Arabic" panose="02020603050405020304" pitchFamily="18" charset="-78"/>
                <a:cs typeface="Times New Roman" panose="02020603050405020304" pitchFamily="18" charset="0"/>
              </a:rPr>
              <a:t>السيطرة على الالتهاب المستمر وفرط تفعيل القصبات باستعمال مضادات الالتهاب</a:t>
            </a:r>
            <a:r>
              <a:rPr lang="ar-SA" sz="1800" b="1" dirty="0">
                <a:latin typeface="Simplified Arabic" panose="02020603050405020304" pitchFamily="18" charset="-78"/>
                <a:cs typeface="Times New Roman" panose="02020603050405020304" pitchFamily="18" charset="0"/>
              </a:rPr>
              <a:t>.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Symbol" panose="05050102010706020507" pitchFamily="18" charset="2"/>
              <a:buChar char=""/>
            </a:pPr>
            <a:r>
              <a:rPr lang="ar-SY" sz="1800" b="1" dirty="0">
                <a:latin typeface="Simplified Arabic" panose="02020603050405020304" pitchFamily="18" charset="-78"/>
                <a:cs typeface="Times New Roman" panose="02020603050405020304" pitchFamily="18" charset="0"/>
              </a:rPr>
              <a:t>السيطرة على الانسداد القصبي باستعمال الموسعات القصبية.</a:t>
            </a:r>
          </a:p>
        </p:txBody>
      </p:sp>
    </p:spTree>
    <p:extLst>
      <p:ext uri="{BB962C8B-B14F-4D97-AF65-F5344CB8AC3E}">
        <p14:creationId xmlns:p14="http://schemas.microsoft.com/office/powerpoint/2010/main" val="1854733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7467600" y="914401"/>
            <a:ext cx="249713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rgbClr val="FF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تدبير الربو القصبي:</a:t>
            </a:r>
            <a:endParaRPr lang="fr-FR" sz="2800" b="1">
              <a:solidFill>
                <a:srgbClr val="FFCC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8591102" y="1581151"/>
            <a:ext cx="1162498" cy="5795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400" b="1" dirty="0">
                <a:solidFill>
                  <a:schemeClr val="accent1"/>
                </a:solidFill>
              </a:rPr>
              <a:t>يقسم الى</a:t>
            </a:r>
            <a:r>
              <a:rPr lang="ar-SA" sz="2400" b="1" dirty="0">
                <a:solidFill>
                  <a:schemeClr val="accent1"/>
                </a:solidFill>
              </a:rPr>
              <a:t>:</a:t>
            </a:r>
            <a:endParaRPr lang="ar-SA" sz="20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12292" name="Text Box 3"/>
          <p:cNvSpPr txBox="1">
            <a:spLocks noChangeArrowheads="1"/>
          </p:cNvSpPr>
          <p:nvPr/>
        </p:nvSpPr>
        <p:spPr bwMode="auto">
          <a:xfrm>
            <a:off x="6231461" y="2212976"/>
            <a:ext cx="3360214" cy="8735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Symbol" panose="05050102010706020507" pitchFamily="18" charset="2"/>
              <a:buChar char=""/>
            </a:pPr>
            <a:r>
              <a:rPr lang="ar-SY" sz="1800" b="1" dirty="0">
                <a:latin typeface="Simplified Arabic" panose="02020603050405020304" pitchFamily="18" charset="-78"/>
                <a:cs typeface="Times New Roman" panose="02020603050405020304" pitchFamily="18" charset="0"/>
              </a:rPr>
              <a:t>تدبير المرض الحاد (معالجة النوبة)</a:t>
            </a:r>
            <a:r>
              <a:rPr lang="ar-SA" sz="1800" b="1" dirty="0">
                <a:latin typeface="Simplified Arabic" panose="02020603050405020304" pitchFamily="18" charset="-78"/>
                <a:cs typeface="Times New Roman" panose="02020603050405020304" pitchFamily="18" charset="0"/>
              </a:rPr>
              <a:t>.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Symbol" panose="05050102010706020507" pitchFamily="18" charset="2"/>
              <a:buChar char=""/>
            </a:pPr>
            <a:r>
              <a:rPr lang="ar-SY" sz="1800" b="1" dirty="0">
                <a:latin typeface="Simplified Arabic" panose="02020603050405020304" pitchFamily="18" charset="-78"/>
                <a:cs typeface="Times New Roman" panose="02020603050405020304" pitchFamily="18" charset="0"/>
              </a:rPr>
              <a:t>تدبير المرض المزمن (معالجة وقائية).</a:t>
            </a:r>
          </a:p>
        </p:txBody>
      </p:sp>
    </p:spTree>
    <p:extLst>
      <p:ext uri="{BB962C8B-B14F-4D97-AF65-F5344CB8AC3E}">
        <p14:creationId xmlns:p14="http://schemas.microsoft.com/office/powerpoint/2010/main" val="735287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2271</Words>
  <Application>Microsoft Office PowerPoint</Application>
  <PresentationFormat>Widescreen</PresentationFormat>
  <Paragraphs>328</Paragraphs>
  <Slides>48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58" baseType="lpstr">
      <vt:lpstr>Aller</vt:lpstr>
      <vt:lpstr>Arial</vt:lpstr>
      <vt:lpstr>Calibri</vt:lpstr>
      <vt:lpstr>Calibri Light</vt:lpstr>
      <vt:lpstr>Garamond</vt:lpstr>
      <vt:lpstr>Simplified Arabic</vt:lpstr>
      <vt:lpstr>Symbol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Localadmin</dc:creator>
  <cp:lastModifiedBy>LELLO</cp:lastModifiedBy>
  <cp:revision>35</cp:revision>
  <dcterms:created xsi:type="dcterms:W3CDTF">2022-02-21T07:57:38Z</dcterms:created>
  <dcterms:modified xsi:type="dcterms:W3CDTF">2025-08-25T09:14:00Z</dcterms:modified>
</cp:coreProperties>
</file>