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4092576" y="914401"/>
            <a:ext cx="5872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استطباب مضادات الالتهاب الستيروئيدية: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4698948" y="1447801"/>
            <a:ext cx="5061002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ارتفاع الضغط الشرياني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القرحات المعدية العفجية أو سوابق إصابة قرحية.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3- قصور القلب          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القصور الكلوي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5- تشمع الكبد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6- الأمراض النفسية </a:t>
            </a:r>
            <a:r>
              <a:rPr lang="en-US" sz="1800" b="1"/>
              <a:t>Psychose</a:t>
            </a:r>
            <a:r>
              <a:rPr lang="ar-SY" sz="1800" b="1"/>
              <a:t> الشديدة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 7- السكري المعتمد على الأنسولين والمصحوب بحماض خلوني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8- السل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9- بعض الإصابات الفيروسية كالإصابة بحمة الحلأ بأنواعها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10- تخلخل العظام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11- الصرع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12- الحمل (الثلث الأول) والإرضاع.</a:t>
            </a:r>
            <a:r>
              <a:rPr lang="ar-SY" sz="1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792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986088" y="914401"/>
            <a:ext cx="6978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الجرعات والاستعمال السريري لأكثر الستيروئيدات شيوعاً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427308" y="1685926"/>
            <a:ext cx="52500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>
                <a:cs typeface="Times New Roman" panose="02020603050405020304" pitchFamily="18" charset="0"/>
              </a:rPr>
              <a:t>Hydrocortisone</a:t>
            </a:r>
            <a:r>
              <a:rPr lang="ar-SY" sz="2400" b="1">
                <a:cs typeface="Times New Roman" panose="02020603050405020304" pitchFamily="18" charset="0"/>
              </a:rPr>
              <a:t>:</a:t>
            </a:r>
            <a:r>
              <a:rPr lang="ar-SA" sz="2400" b="1">
                <a:cs typeface="Times New Roman" panose="02020603050405020304" pitchFamily="18" charset="0"/>
              </a:rPr>
              <a:t> </a:t>
            </a:r>
            <a:r>
              <a:rPr lang="ar-SA" sz="2000" b="1">
                <a:solidFill>
                  <a:srgbClr val="CCFF33"/>
                </a:solidFill>
                <a:cs typeface="Times New Roman" panose="02020603050405020304" pitchFamily="18" charset="0"/>
              </a:rPr>
              <a:t>الهرمون الستيروئيدي الطبيعي</a:t>
            </a:r>
            <a:endParaRPr lang="ar-SY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2727325" y="2547938"/>
            <a:ext cx="6573838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المعالجة المعاوضة لقصور قشر الكظر: </a:t>
            </a:r>
            <a:r>
              <a:rPr lang="ar-SA" sz="1800" b="1">
                <a:solidFill>
                  <a:srgbClr val="CCFF33"/>
                </a:solidFill>
              </a:rPr>
              <a:t>فموياً 20 ملغ صباحاً و10 ملغ بعد الظهر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ar-SA" sz="1800" b="1">
              <a:solidFill>
                <a:srgbClr val="CCFF33"/>
              </a:solidFill>
            </a:endParaRP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 </a:t>
            </a:r>
            <a:r>
              <a:rPr lang="ar-SA" sz="1800" b="1"/>
              <a:t>نوبة الربو والصدمات: </a:t>
            </a:r>
            <a:r>
              <a:rPr lang="ar-SA" sz="1800" b="1">
                <a:solidFill>
                  <a:srgbClr val="CCFF33"/>
                </a:solidFill>
              </a:rPr>
              <a:t>100- 200 ملغ كل 6 ساعات حقناً</a:t>
            </a:r>
            <a:r>
              <a:rPr lang="ar-SY" sz="1800" b="1">
                <a:solidFill>
                  <a:srgbClr val="CCFF33"/>
                </a:solidFill>
              </a:rPr>
              <a:t> 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ت</a:t>
            </a:r>
            <a:r>
              <a:rPr lang="ar-SA" sz="1800" b="1"/>
              <a:t>طبيق موضعي كما في الأكزيما  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50020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986088" y="914401"/>
            <a:ext cx="6978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الجرعات والاستعمال السريري لأكثر الستيروئيدات شيوعاً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7332078" y="1685926"/>
            <a:ext cx="23453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>
                <a:cs typeface="Times New Roman" panose="02020603050405020304" pitchFamily="18" charset="0"/>
              </a:rPr>
              <a:t>Prednisolone</a:t>
            </a:r>
            <a:r>
              <a:rPr lang="ar-SY" sz="2400" b="1">
                <a:cs typeface="Times New Roman" panose="02020603050405020304" pitchFamily="18" charset="0"/>
              </a:rPr>
              <a:t>:</a:t>
            </a:r>
            <a:endParaRPr lang="ar-SY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435100" y="2895601"/>
            <a:ext cx="796925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المعالجة الجهازية المضادة للالتهاب والمثبطة للمناعة: </a:t>
            </a:r>
            <a:r>
              <a:rPr lang="ar-SA" sz="1800" b="1">
                <a:solidFill>
                  <a:srgbClr val="CCFF33"/>
                </a:solidFill>
              </a:rPr>
              <a:t>التهاب مفاصل رثياني، التهاب كولون قرحي ..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 </a:t>
            </a:r>
            <a:r>
              <a:rPr lang="ar-SA" sz="1800" b="1"/>
              <a:t>الربو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</a:t>
            </a:r>
            <a:r>
              <a:rPr lang="ar-SA" sz="1800" b="1"/>
              <a:t>ابيضاضات الدم اللمفاوية واللمفومات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      الجرعة:</a:t>
            </a:r>
            <a:r>
              <a:rPr lang="ar-SA" sz="1800" b="1">
                <a:solidFill>
                  <a:srgbClr val="CCFF33"/>
                </a:solidFill>
              </a:rPr>
              <a:t> 5 – 60 ملغ يومياً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ar-SA" sz="1800" b="1">
              <a:solidFill>
                <a:srgbClr val="CCFF33"/>
              </a:solidFill>
            </a:endParaRP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1800" b="1"/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4803776" y="2286000"/>
            <a:ext cx="4575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rgbClr val="CCFF33"/>
                </a:solidFill>
              </a:rPr>
              <a:t>ت</a:t>
            </a:r>
            <a:r>
              <a:rPr lang="ar-SA" sz="1800" b="1">
                <a:solidFill>
                  <a:srgbClr val="CCFF33"/>
                </a:solidFill>
              </a:rPr>
              <a:t>أثير مضاد للالتهاب أقوى بـ 5 مرات من</a:t>
            </a:r>
            <a:r>
              <a:rPr lang="ar-SY" sz="1800" b="1">
                <a:solidFill>
                  <a:srgbClr val="CCFF33"/>
                </a:solidFill>
              </a:rPr>
              <a:t> الهيدروكورتيزون</a:t>
            </a:r>
          </a:p>
        </p:txBody>
      </p:sp>
    </p:spTree>
    <p:extLst>
      <p:ext uri="{BB962C8B-B14F-4D97-AF65-F5344CB8AC3E}">
        <p14:creationId xmlns:p14="http://schemas.microsoft.com/office/powerpoint/2010/main" val="253732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2986088" y="914401"/>
            <a:ext cx="6978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الجرعات والاستعمال السريري لأكثر الستيروئيدات شيوعاً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937548" y="1685926"/>
            <a:ext cx="27398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>
                <a:cs typeface="Times New Roman" panose="02020603050405020304" pitchFamily="18" charset="0"/>
              </a:rPr>
              <a:t>Dexamethasone</a:t>
            </a:r>
            <a:r>
              <a:rPr lang="ar-SY" sz="2400" b="1">
                <a:cs typeface="Times New Roman" panose="02020603050405020304" pitchFamily="18" charset="0"/>
              </a:rPr>
              <a:t>:</a:t>
            </a:r>
            <a:endParaRPr lang="ar-SY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648450" y="2895601"/>
            <a:ext cx="27559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الوذمة الدماغية: 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 </a:t>
            </a:r>
            <a:r>
              <a:rPr lang="ar-SA" sz="1800" b="1"/>
              <a:t>الربو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</a:t>
            </a:r>
            <a:r>
              <a:rPr lang="ar-SA" sz="1800" b="1"/>
              <a:t> تشخيص تناذر كوشينغ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      الجرعة:</a:t>
            </a:r>
            <a:r>
              <a:rPr lang="ar-SA" sz="1800" b="1">
                <a:solidFill>
                  <a:srgbClr val="CCFF33"/>
                </a:solidFill>
              </a:rPr>
              <a:t> 0,5 - 9 ملغ يومياً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ar-SA" sz="1800" b="1">
              <a:solidFill>
                <a:srgbClr val="CCFF33"/>
              </a:solidFill>
            </a:endParaRP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1800" b="1"/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3678350" y="2286001"/>
            <a:ext cx="57006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rgbClr val="CCFF33"/>
                </a:solidFill>
              </a:rPr>
              <a:t>ت</a:t>
            </a:r>
            <a:r>
              <a:rPr lang="ar-SA" sz="1800" b="1">
                <a:solidFill>
                  <a:srgbClr val="CCFF33"/>
                </a:solidFill>
              </a:rPr>
              <a:t>أثير مضاد للالتهاب ومثبط للمناعة أقوى بـ 25 مرة من</a:t>
            </a:r>
            <a:r>
              <a:rPr lang="ar-SY" sz="1800" b="1">
                <a:solidFill>
                  <a:srgbClr val="CCFF33"/>
                </a:solidFill>
              </a:rPr>
              <a:t> الهيدروكورتيزون</a:t>
            </a:r>
          </a:p>
        </p:txBody>
      </p:sp>
    </p:spTree>
    <p:extLst>
      <p:ext uri="{BB962C8B-B14F-4D97-AF65-F5344CB8AC3E}">
        <p14:creationId xmlns:p14="http://schemas.microsoft.com/office/powerpoint/2010/main" val="345563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2986088" y="914401"/>
            <a:ext cx="6978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الجرعات والاستعمال السريري لأكثر الستيروئيدات شيوعاً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027316" y="1524001"/>
            <a:ext cx="26500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>
                <a:cs typeface="Times New Roman" panose="02020603050405020304" pitchFamily="18" charset="0"/>
              </a:rPr>
              <a:t>Betamethasone</a:t>
            </a:r>
            <a:r>
              <a:rPr lang="ar-SY" sz="2400" b="1">
                <a:cs typeface="Times New Roman" panose="02020603050405020304" pitchFamily="18" charset="0"/>
              </a:rPr>
              <a:t>:</a:t>
            </a:r>
            <a:endParaRPr lang="ar-SY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6221414" y="2133601"/>
            <a:ext cx="3182937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الوذمة الدماغية: </a:t>
            </a:r>
            <a:r>
              <a:rPr lang="ar-SA" sz="1800" b="1">
                <a:solidFill>
                  <a:srgbClr val="CCFF33"/>
                </a:solidFill>
              </a:rPr>
              <a:t>4 - 20 ملغ يومياً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ar-SA" sz="1800" b="1"/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</a:t>
            </a:r>
            <a:r>
              <a:rPr lang="ar-SA" sz="1800" b="1"/>
              <a:t> الأكزيما  </a:t>
            </a:r>
            <a:endParaRPr lang="ar-SY" sz="1800" b="1"/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6886252" y="3200401"/>
            <a:ext cx="27911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>
                <a:cs typeface="Times New Roman" panose="02020603050405020304" pitchFamily="18" charset="0"/>
              </a:rPr>
              <a:t>Beclomethasone</a:t>
            </a:r>
            <a:r>
              <a:rPr lang="ar-SY" sz="2400" b="1">
                <a:cs typeface="Times New Roman" panose="02020603050405020304" pitchFamily="18" charset="0"/>
              </a:rPr>
              <a:t>:</a:t>
            </a:r>
            <a:endParaRPr lang="ar-SY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5180014" y="3810001"/>
            <a:ext cx="4224337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الربو: بالطريق الإنشاقي </a:t>
            </a:r>
            <a:r>
              <a:rPr lang="ar-SA" sz="1800" b="1">
                <a:solidFill>
                  <a:srgbClr val="CCFF33"/>
                </a:solidFill>
              </a:rPr>
              <a:t>200 - 1000مكغ يومياً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ar-SA" sz="1800" b="1"/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</a:t>
            </a:r>
            <a:r>
              <a:rPr lang="ar-SA" sz="1800" b="1"/>
              <a:t> الأكزيما  </a:t>
            </a:r>
            <a:endParaRPr lang="ar-SY" sz="1800" b="1"/>
          </a:p>
        </p:txBody>
      </p:sp>
      <p:sp>
        <p:nvSpPr>
          <p:cNvPr id="16391" name="Text Box 3"/>
          <p:cNvSpPr txBox="1">
            <a:spLocks noChangeArrowheads="1"/>
          </p:cNvSpPr>
          <p:nvPr/>
        </p:nvSpPr>
        <p:spPr bwMode="auto">
          <a:xfrm>
            <a:off x="7134396" y="4743451"/>
            <a:ext cx="25430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>
                <a:cs typeface="Times New Roman" panose="02020603050405020304" pitchFamily="18" charset="0"/>
              </a:rPr>
              <a:t>Triamcinolone</a:t>
            </a:r>
            <a:r>
              <a:rPr lang="ar-SY" sz="2400" b="1">
                <a:cs typeface="Times New Roman" panose="02020603050405020304" pitchFamily="18" charset="0"/>
              </a:rPr>
              <a:t>:</a:t>
            </a:r>
            <a:endParaRPr lang="ar-SY" sz="2000" b="1">
              <a:solidFill>
                <a:srgbClr val="CCFF33"/>
              </a:solidFill>
              <a:cs typeface="Times New Roman" panose="02020603050405020304" pitchFamily="18" charset="0"/>
            </a:endParaRPr>
          </a:p>
        </p:txBody>
      </p:sp>
      <p:sp>
        <p:nvSpPr>
          <p:cNvPr id="16392" name="Text Box 5"/>
          <p:cNvSpPr txBox="1">
            <a:spLocks noChangeArrowheads="1"/>
          </p:cNvSpPr>
          <p:nvPr/>
        </p:nvSpPr>
        <p:spPr bwMode="auto">
          <a:xfrm>
            <a:off x="2203450" y="5367339"/>
            <a:ext cx="7200900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</a:t>
            </a:r>
            <a:r>
              <a:rPr lang="ar-SA" sz="1800" b="1"/>
              <a:t> التهاب المفاصل والأنسجة الرخوة:</a:t>
            </a:r>
            <a:r>
              <a:rPr lang="ar-SY" sz="1800" b="1"/>
              <a:t> </a:t>
            </a:r>
            <a:r>
              <a:rPr lang="ar-SA" sz="1800" b="1">
                <a:solidFill>
                  <a:srgbClr val="CCFF33"/>
                </a:solidFill>
              </a:rPr>
              <a:t>حقن ضمن المفصل 2,5 – 40 ملغ حسب حجم المفصل</a:t>
            </a:r>
            <a:r>
              <a:rPr lang="ar-SY" sz="1800" b="1">
                <a:solidFill>
                  <a:srgbClr val="CCFF33"/>
                </a:solidFill>
              </a:rPr>
              <a:t> </a:t>
            </a:r>
            <a:endParaRPr lang="ar-SA" sz="1800" b="1"/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</a:t>
            </a:r>
            <a:r>
              <a:rPr lang="ar-SA" sz="1800" b="1"/>
              <a:t> الأكزيما   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31504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461126" y="914401"/>
            <a:ext cx="35036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القشرية المعدنية: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520115" y="1514475"/>
            <a:ext cx="2212849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Aldosterone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Deoxycorticosterone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Fludrocortisone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4185358" y="3124200"/>
            <a:ext cx="579684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تستعمل في علاج قصور قشر الكظر بالمشاركة مع الهيدروكورتيزون</a:t>
            </a:r>
            <a:endParaRPr lang="ar-SA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/>
              <a:t>جرعة الـ </a:t>
            </a:r>
            <a:r>
              <a:rPr lang="en-US" sz="2000" b="1">
                <a:solidFill>
                  <a:srgbClr val="CCFF33"/>
                </a:solidFill>
              </a:rPr>
              <a:t>Fludrocortisone</a:t>
            </a:r>
            <a:r>
              <a:rPr lang="ar-SA" sz="2000" b="1">
                <a:solidFill>
                  <a:srgbClr val="CCFF33"/>
                </a:solidFill>
              </a:rPr>
              <a:t> 50 – 200 مكغ باليوم</a:t>
            </a:r>
            <a:endParaRPr lang="ar-SY" sz="20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2000" b="1"/>
          </a:p>
        </p:txBody>
      </p:sp>
    </p:spTree>
    <p:extLst>
      <p:ext uri="{BB962C8B-B14F-4D97-AF65-F5344CB8AC3E}">
        <p14:creationId xmlns:p14="http://schemas.microsoft.com/office/powerpoint/2010/main" val="32397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105526" y="914401"/>
            <a:ext cx="3859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معاكسات الستيروئيدية القشرية: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133976" y="1685925"/>
            <a:ext cx="4543425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cs typeface="Times New Roman" panose="02020603050405020304" pitchFamily="18" charset="0"/>
              </a:rPr>
              <a:t>1- </a:t>
            </a:r>
            <a:r>
              <a:rPr lang="ar-SY" sz="2400" b="1">
                <a:cs typeface="Times New Roman" panose="02020603050405020304" pitchFamily="18" charset="0"/>
              </a:rPr>
              <a:t>مثبطات  اصطناع الستيروئيدات القشرية: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cs typeface="Times New Roman" panose="02020603050405020304" pitchFamily="18" charset="0"/>
              </a:rPr>
              <a:t>  </a:t>
            </a:r>
            <a:r>
              <a:rPr lang="en-US" sz="2000" b="1">
                <a:solidFill>
                  <a:srgbClr val="CCFF33"/>
                </a:solidFill>
                <a:cs typeface="Times New Roman" panose="02020603050405020304" pitchFamily="18" charset="0"/>
              </a:rPr>
              <a:t>Metyrapone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CCFF33"/>
                </a:solidFill>
                <a:cs typeface="Times New Roman" panose="02020603050405020304" pitchFamily="18" charset="0"/>
              </a:rPr>
              <a:t>Aminoglutethimide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CCFF33"/>
                </a:solidFill>
                <a:cs typeface="Times New Roman" panose="02020603050405020304" pitchFamily="18" charset="0"/>
              </a:rPr>
              <a:t>Ketoconazole  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4945063" y="3683000"/>
            <a:ext cx="4768850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cs typeface="Times New Roman" panose="02020603050405020304" pitchFamily="18" charset="0"/>
              </a:rPr>
              <a:t>2- حاصرات مستقبلات الستيروئيدات القشرية: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cs typeface="Times New Roman" panose="02020603050405020304" pitchFamily="18" charset="0"/>
              </a:rPr>
              <a:t>  </a:t>
            </a:r>
            <a:r>
              <a:rPr lang="en-US" sz="2000" b="1">
                <a:solidFill>
                  <a:srgbClr val="CCFF33"/>
                </a:solidFill>
                <a:cs typeface="Times New Roman" panose="02020603050405020304" pitchFamily="18" charset="0"/>
              </a:rPr>
              <a:t>Mifepristone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CCFF33"/>
                </a:solidFill>
                <a:cs typeface="Times New Roman" panose="02020603050405020304" pitchFamily="18" charset="0"/>
              </a:rPr>
              <a:t>Spironolactone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CCFF33"/>
                </a:solidFill>
                <a:cs typeface="Times New Roman" panose="02020603050405020304" pitchFamily="18" charset="0"/>
              </a:rPr>
              <a:t>Eplerenone  </a:t>
            </a:r>
          </a:p>
        </p:txBody>
      </p:sp>
    </p:spTree>
    <p:extLst>
      <p:ext uri="{BB962C8B-B14F-4D97-AF65-F5344CB8AC3E}">
        <p14:creationId xmlns:p14="http://schemas.microsoft.com/office/powerpoint/2010/main" val="264902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Rot="1" noChangeArrowheads="1"/>
          </p:cNvSpPr>
          <p:nvPr/>
        </p:nvSpPr>
        <p:spPr bwMode="auto">
          <a:xfrm>
            <a:off x="1935163" y="2819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مضادات الالتهاب الستيروئيدية</a:t>
            </a:r>
            <a:b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</a:b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90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172201" y="1004888"/>
            <a:ext cx="3770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الالتهاب الستيروئيدية: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828801" y="1524001"/>
            <a:ext cx="7953375" cy="504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/>
              <a:t> مركبات تعطى حقنا وعن طريق الفم </a:t>
            </a:r>
            <a:r>
              <a:rPr lang="ar-SA" sz="1800" b="1"/>
              <a:t>مثل</a:t>
            </a:r>
            <a:r>
              <a:rPr lang="ar-SY" sz="1800" b="1"/>
              <a:t>:</a:t>
            </a:r>
            <a:endParaRPr lang="en-US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Hydrocortisone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Prednisone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Prednisolone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Methyl-Prednisolone</a:t>
            </a:r>
            <a:r>
              <a:rPr lang="ar-SY" sz="1800" b="1">
                <a:solidFill>
                  <a:srgbClr val="CCFF33"/>
                </a:solidFill>
              </a:rPr>
              <a:t>،</a:t>
            </a:r>
            <a:r>
              <a:rPr lang="en-US" sz="1800" b="1">
                <a:solidFill>
                  <a:srgbClr val="CCFF33"/>
                </a:solidFill>
              </a:rPr>
              <a:t>  </a:t>
            </a:r>
            <a:r>
              <a:rPr lang="ar-SY" sz="1800" b="1">
                <a:solidFill>
                  <a:srgbClr val="CCFF33"/>
                </a:solidFill>
              </a:rPr>
              <a:t>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solidFill>
                  <a:srgbClr val="CCFF33"/>
                </a:solidFill>
              </a:rPr>
              <a:t> </a:t>
            </a:r>
            <a:r>
              <a:rPr lang="en-US" sz="1800" b="1">
                <a:solidFill>
                  <a:srgbClr val="CCFF33"/>
                </a:solidFill>
              </a:rPr>
              <a:t>Dexamethasone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Betamethasone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Triamcinolone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Cortivasol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Beclomethasone</a:t>
            </a:r>
            <a:r>
              <a:rPr lang="ar-SY" sz="1800" b="1">
                <a:solidFill>
                  <a:srgbClr val="CCFF33"/>
                </a:solidFill>
              </a:rPr>
              <a:t>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/>
              <a:t> مركبات تعطى بشكل إنشاق لعلاج الربو</a:t>
            </a:r>
            <a:r>
              <a:rPr lang="ar-SA" sz="1800" b="1"/>
              <a:t> مثل</a:t>
            </a:r>
            <a:r>
              <a:rPr lang="ar-SY" sz="1800" b="1"/>
              <a:t>:</a:t>
            </a:r>
            <a:endParaRPr lang="en-US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Beclomethasone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Dexamethasone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Flunisolide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Budesonide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Fluticason</a:t>
            </a:r>
            <a:r>
              <a:rPr lang="ar-SA" sz="1800" b="1"/>
              <a:t> 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/>
              <a:t> مركبات تعطى إنشاق أنفي في </a:t>
            </a:r>
            <a:r>
              <a:rPr lang="ar-SA" sz="1800" b="1"/>
              <a:t>علاج </a:t>
            </a:r>
            <a:r>
              <a:rPr lang="ar-SY" sz="1800" b="1"/>
              <a:t>التهاب أنف تحسسي والتهاب جيوب أنفية مثل:</a:t>
            </a:r>
            <a:endParaRPr lang="en-US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Prednisolone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Flunisolide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Fluticason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Triamcinolone</a:t>
            </a:r>
            <a:r>
              <a:rPr lang="ar-SY" sz="1800" b="1">
                <a:solidFill>
                  <a:srgbClr val="CCFF33"/>
                </a:solidFill>
              </a:rPr>
              <a:t>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/>
              <a:t> مركبات </a:t>
            </a:r>
            <a:r>
              <a:rPr lang="ar-SA" sz="1800" b="1"/>
              <a:t>تهيأ</a:t>
            </a:r>
            <a:r>
              <a:rPr lang="ar-SY" sz="1800" b="1"/>
              <a:t> بشكل كريمات ومراهم  جلدية مثل:</a:t>
            </a:r>
            <a:endParaRPr lang="en-US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Fluocinolon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Fluocortolon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Diflucortolon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Clobetasol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FF33"/>
                </a:solidFill>
              </a:rPr>
              <a:t>Triamcinolone </a:t>
            </a:r>
            <a:r>
              <a:rPr lang="ar-SY" sz="1800" b="1">
                <a:solidFill>
                  <a:srgbClr val="CCFF33"/>
                </a:solidFill>
              </a:rPr>
              <a:t> و </a:t>
            </a:r>
            <a:r>
              <a:rPr lang="en-US" sz="1800" b="1">
                <a:solidFill>
                  <a:srgbClr val="CCFF33"/>
                </a:solidFill>
              </a:rPr>
              <a:t>Betamethasone</a:t>
            </a:r>
            <a:r>
              <a:rPr lang="ar-SY" sz="1800" b="1"/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1800" b="1"/>
              <a:t> مركبات </a:t>
            </a:r>
            <a:r>
              <a:rPr lang="ar-SA" sz="1800" b="1"/>
              <a:t>تهيأ</a:t>
            </a:r>
            <a:r>
              <a:rPr lang="ar-SY" sz="1800" b="1"/>
              <a:t> بشكل</a:t>
            </a:r>
            <a:r>
              <a:rPr lang="ar-SY" sz="1800"/>
              <a:t> </a:t>
            </a:r>
            <a:r>
              <a:rPr lang="ar-SY" sz="1800" b="1"/>
              <a:t>قطرات عينية لعلاج الإصابات العينية الالتهابية والتحسسية: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Y" sz="1800" b="1"/>
              <a:t> </a:t>
            </a:r>
            <a:r>
              <a:rPr lang="en-US" sz="1800" b="1">
                <a:solidFill>
                  <a:srgbClr val="CCFF33"/>
                </a:solidFill>
              </a:rPr>
              <a:t>Dexamethasone</a:t>
            </a:r>
            <a:r>
              <a:rPr lang="ar-SY" sz="1800" b="1">
                <a:solidFill>
                  <a:srgbClr val="CCFF33"/>
                </a:solidFill>
              </a:rPr>
              <a:t>، </a:t>
            </a:r>
            <a:r>
              <a:rPr lang="en-US" sz="1800" b="1">
                <a:solidFill>
                  <a:srgbClr val="CCFF33"/>
                </a:solidFill>
              </a:rPr>
              <a:t>Betamethason</a:t>
            </a:r>
            <a:r>
              <a:rPr lang="ar-SY" sz="1800" b="1">
                <a:solidFill>
                  <a:srgbClr val="CCFF3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942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19200"/>
            <a:ext cx="67818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053013" y="381001"/>
            <a:ext cx="4889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تأثير مضادات الالتهاب الستيروئيدية: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82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251450" y="914401"/>
            <a:ext cx="4713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تأثيرات الستيروئيدات القشرية السكرية: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4689476" y="1600200"/>
            <a:ext cx="4695825" cy="386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latin typeface="Arial" panose="020B0604020202020204" pitchFamily="34" charset="0"/>
              </a:rPr>
              <a:t>تأثير مضاد التهاب والتحسس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latin typeface="Arial" panose="020B0604020202020204" pitchFamily="34" charset="0"/>
              </a:rPr>
              <a:t>تأثير مثبط للمناعة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latin typeface="Arial" panose="020B0604020202020204" pitchFamily="34" charset="0"/>
              </a:rPr>
              <a:t>تأثير على خلايا الدم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latin typeface="Arial" panose="020B0604020202020204" pitchFamily="34" charset="0"/>
              </a:rPr>
              <a:t>تأثير على استقلاب السكريات والبروتينات والشحوم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2000" b="1">
                <a:latin typeface="Arial" panose="020B0604020202020204" pitchFamily="34" charset="0"/>
              </a:rPr>
              <a:t>تأثير على التوازن المائي الشاردي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تأثير على المحور وطاء- نخامى- قشر الكظر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تأثير على العضلات والعظام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تأثير على الأوعية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تأثير على المعدة</a:t>
            </a:r>
          </a:p>
          <a:p>
            <a:pPr algn="r" rtl="1" eaLnBrk="1" hangingPunct="1">
              <a:lnSpc>
                <a:spcPct val="13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تأثير على الجملة العصبية المركزية</a:t>
            </a:r>
            <a:endParaRPr lang="ar-SY" sz="20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00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"/>
            <a:ext cx="82296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557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951414" y="914401"/>
            <a:ext cx="5013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استعمالات مضادات الالتهاب الستيروئيدية: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684588" y="1450976"/>
            <a:ext cx="5992812" cy="526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علاج قصور قشر الكظر</a:t>
            </a:r>
            <a:r>
              <a:rPr lang="en-US" sz="1800" b="1"/>
              <a:t>:</a:t>
            </a:r>
            <a:r>
              <a:rPr lang="ar-SY" sz="1800"/>
              <a:t> </a:t>
            </a:r>
            <a:r>
              <a:rPr lang="en-US" sz="1800"/>
              <a:t> </a:t>
            </a:r>
            <a:r>
              <a:rPr lang="ar-SA" sz="1800" b="1">
                <a:solidFill>
                  <a:srgbClr val="CCFF33"/>
                </a:solidFill>
              </a:rPr>
              <a:t>(</a:t>
            </a:r>
            <a:r>
              <a:rPr lang="en-US" sz="1800" b="1">
                <a:solidFill>
                  <a:srgbClr val="CCFF33"/>
                </a:solidFill>
              </a:rPr>
              <a:t>Hydrocortisone</a:t>
            </a:r>
            <a:r>
              <a:rPr lang="ar-SA" sz="1800" b="1">
                <a:solidFill>
                  <a:srgbClr val="CCFF33"/>
                </a:solidFill>
              </a:rPr>
              <a:t> + </a:t>
            </a:r>
            <a:r>
              <a:rPr lang="en-US" sz="1800" b="1">
                <a:solidFill>
                  <a:srgbClr val="CCFF33"/>
                </a:solidFill>
              </a:rPr>
              <a:t>Fludrocortisone</a:t>
            </a:r>
            <a:r>
              <a:rPr lang="ar-SA" sz="1800" b="1">
                <a:solidFill>
                  <a:srgbClr val="CCFF33"/>
                </a:solidFill>
              </a:rPr>
              <a:t>)</a:t>
            </a:r>
            <a:endParaRPr lang="ar-SY" sz="18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تشخيص تناذر </a:t>
            </a:r>
            <a:r>
              <a:rPr lang="en-US" sz="1800" b="1"/>
              <a:t>Cushing</a:t>
            </a:r>
            <a:r>
              <a:rPr lang="ar-SA" sz="1800" b="1"/>
              <a:t>: </a:t>
            </a:r>
            <a:r>
              <a:rPr lang="ar-SA" sz="1800" b="1">
                <a:solidFill>
                  <a:srgbClr val="CCFF33"/>
                </a:solidFill>
              </a:rPr>
              <a:t>(اختبار التثبيط بالـ </a:t>
            </a:r>
            <a:r>
              <a:rPr lang="en-US" sz="1800" b="1">
                <a:solidFill>
                  <a:srgbClr val="CCFF33"/>
                </a:solidFill>
              </a:rPr>
              <a:t>Dexamethasone</a:t>
            </a:r>
            <a:r>
              <a:rPr lang="ar-SA" sz="1800" b="1">
                <a:solidFill>
                  <a:srgbClr val="CCFF33"/>
                </a:solidFill>
              </a:rPr>
              <a:t>)</a:t>
            </a:r>
            <a:endParaRPr lang="ar-SY" sz="2000" b="1">
              <a:solidFill>
                <a:srgbClr val="CCFF33"/>
              </a:solidFill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كأدوية مضادة للالتهاب في </a:t>
            </a:r>
            <a:r>
              <a:rPr lang="ar-SA" sz="1800" b="1"/>
              <a:t>جميع الحالات الالتهابية</a:t>
            </a:r>
            <a:endParaRPr lang="ar-SY" sz="2000" b="1">
              <a:solidFill>
                <a:srgbClr val="CCFF33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كأدوية مضادة للحالات التحسسية</a:t>
            </a:r>
            <a:endParaRPr lang="ar-SY" sz="180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كأدوية مضادة للسرطانات</a:t>
            </a:r>
            <a:r>
              <a:rPr lang="ar-SY" sz="1800"/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لعلاج الأمراض الدموية</a:t>
            </a:r>
            <a:r>
              <a:rPr lang="ar-SY" sz="1800"/>
              <a:t>  </a:t>
            </a:r>
            <a:endParaRPr lang="ar-SY" sz="20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كأدوية مثبطة للمناعة</a:t>
            </a:r>
            <a:r>
              <a:rPr lang="fr-FR" sz="1800"/>
              <a:t> </a:t>
            </a:r>
            <a:endParaRPr lang="ar-SY" sz="1800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في الوذمات الدماغية</a:t>
            </a:r>
            <a:r>
              <a:rPr lang="ar-SY" sz="1800"/>
              <a:t> </a:t>
            </a:r>
            <a:endParaRPr lang="ar-SY" sz="2000" b="1">
              <a:solidFill>
                <a:srgbClr val="CCFF33"/>
              </a:solidFill>
              <a:latin typeface="Arial" panose="020B0604020202020204" pitchFamily="34" charset="0"/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في التناذر النفروزي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لعلاج الاقياءات الناجمة عن المعالجة الكيميائية للسرطانات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/>
              <a:t> </a:t>
            </a:r>
            <a:r>
              <a:rPr lang="ar-SY" sz="1800" b="1"/>
              <a:t>لعلاج فرط كالسيوم الدم الحاد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تسريع نضج الرئة عند الخدج</a:t>
            </a:r>
            <a:r>
              <a:rPr lang="fr-FR" sz="1800"/>
              <a:t> </a:t>
            </a:r>
            <a:endParaRPr lang="ar-SY" sz="1800"/>
          </a:p>
        </p:txBody>
      </p:sp>
    </p:spTree>
    <p:extLst>
      <p:ext uri="{BB962C8B-B14F-4D97-AF65-F5344CB8AC3E}">
        <p14:creationId xmlns:p14="http://schemas.microsoft.com/office/powerpoint/2010/main" val="29819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4457700" y="914401"/>
            <a:ext cx="5507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 لمضادات الالتهاب الستيروئيدية: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2059207" y="1603376"/>
            <a:ext cx="7659469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تناذر </a:t>
            </a:r>
            <a:r>
              <a:rPr lang="en-US" sz="1800" b="1"/>
              <a:t>Cushing</a:t>
            </a:r>
            <a:r>
              <a:rPr lang="ar-SY" sz="1800" b="1"/>
              <a:t>: عودة توزع شحم الجسم، الوجه البدري، الشعرانية، العد، الأرق، زيادة الشهية.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لاتنسج في قشر الكظر مما يعرض لقصور كظري حاد عند التوقف الفجائي عن تناولها.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اضطرابات عصبية ونفسية: نرفزة، قلق، أرق، </a:t>
            </a:r>
            <a:r>
              <a:rPr lang="ar-SA" sz="1800" b="1"/>
              <a:t>اكتئاب، </a:t>
            </a:r>
            <a:r>
              <a:rPr lang="ar-SY" sz="1800" b="1"/>
              <a:t>اختلاجات.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آثار هضمية: التهاب معدة، قرحات، نزف هضمي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</a:t>
            </a:r>
            <a:r>
              <a:rPr lang="ar-SA" sz="1800" b="1"/>
              <a:t>تأهب ل</a:t>
            </a:r>
            <a:r>
              <a:rPr lang="ar-SY" sz="1800" b="1"/>
              <a:t>حدوث الانتانات</a:t>
            </a:r>
            <a:r>
              <a:rPr lang="ar-SA" sz="1800" b="1"/>
              <a:t> وزيادة حدة الانتانات الجرثومية والفيروسية والفطرية 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6- آثار دموية: نقص اللمفاويات وزيادة المعتدلات والصفيحات والكريات الحمر</a:t>
            </a:r>
            <a:r>
              <a:rPr lang="ar-SA" sz="1800" b="1"/>
              <a:t> والخضاب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7- آثار عينية: الزرق والساد</a:t>
            </a:r>
            <a:r>
              <a:rPr lang="ar-SA" sz="1800" b="1"/>
              <a:t> (ب</a:t>
            </a:r>
            <a:r>
              <a:rPr lang="ar-SY" sz="1800" b="1"/>
              <a:t>الاستعمال الموضعي والعام</a:t>
            </a:r>
            <a:r>
              <a:rPr lang="ar-SA" sz="1800" b="1"/>
              <a:t>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8- ارتفاع سكر الدم وتفاقم الداء السكري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9-</a:t>
            </a:r>
            <a:r>
              <a:rPr lang="ar-SA" sz="1800" b="1"/>
              <a:t> تخلخل العظام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10- تفاقم الصرع والأمراض النفسية</a:t>
            </a:r>
            <a:r>
              <a:rPr lang="ar-SA" sz="1800"/>
              <a:t> </a:t>
            </a:r>
            <a:endParaRPr lang="ar-SY" sz="1800"/>
          </a:p>
        </p:txBody>
      </p:sp>
    </p:spTree>
    <p:extLst>
      <p:ext uri="{BB962C8B-B14F-4D97-AF65-F5344CB8AC3E}">
        <p14:creationId xmlns:p14="http://schemas.microsoft.com/office/powerpoint/2010/main" val="392705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4611688" y="914401"/>
            <a:ext cx="5353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 للستيروئيدات السكرية الجلدية: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292577" y="1676401"/>
            <a:ext cx="423718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لاتنسج جلدي (ضمور بشرة) </a:t>
            </a:r>
            <a:endParaRPr lang="ar-SA" sz="1800" b="1"/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2</a:t>
            </a:r>
            <a:r>
              <a:rPr lang="ar-SY" sz="1800" b="1"/>
              <a:t>- تشققات جلدية 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تأخر اندمال الجروح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نقص تصبغ الجلد</a:t>
            </a: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شعرانية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6- حدوث انتانات إضافية جرثومية وفطرية وفيروسية.</a:t>
            </a:r>
          </a:p>
        </p:txBody>
      </p:sp>
    </p:spTree>
    <p:extLst>
      <p:ext uri="{BB962C8B-B14F-4D97-AF65-F5344CB8AC3E}">
        <p14:creationId xmlns:p14="http://schemas.microsoft.com/office/powerpoint/2010/main" val="26736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756</Words>
  <Application>Microsoft Office PowerPoint</Application>
  <PresentationFormat>Widescreen</PresentationFormat>
  <Paragraphs>126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2</cp:revision>
  <dcterms:created xsi:type="dcterms:W3CDTF">2022-02-21T07:57:38Z</dcterms:created>
  <dcterms:modified xsi:type="dcterms:W3CDTF">2025-08-25T10:01:10Z</dcterms:modified>
</cp:coreProperties>
</file>