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97" r:id="rId3"/>
    <p:sldId id="307" r:id="rId4"/>
    <p:sldId id="306" r:id="rId5"/>
    <p:sldId id="363" r:id="rId6"/>
    <p:sldId id="434" r:id="rId7"/>
    <p:sldId id="364" r:id="rId8"/>
    <p:sldId id="365" r:id="rId9"/>
    <p:sldId id="298" r:id="rId10"/>
    <p:sldId id="367" r:id="rId11"/>
    <p:sldId id="368" r:id="rId12"/>
    <p:sldId id="432" r:id="rId13"/>
    <p:sldId id="369" r:id="rId14"/>
    <p:sldId id="370" r:id="rId15"/>
    <p:sldId id="371" r:id="rId16"/>
    <p:sldId id="372" r:id="rId17"/>
    <p:sldId id="373" r:id="rId18"/>
    <p:sldId id="374" r:id="rId19"/>
    <p:sldId id="428" r:id="rId20"/>
    <p:sldId id="429" r:id="rId21"/>
    <p:sldId id="430" r:id="rId22"/>
    <p:sldId id="317" r:id="rId23"/>
    <p:sldId id="318" r:id="rId24"/>
    <p:sldId id="321" r:id="rId25"/>
    <p:sldId id="410" r:id="rId26"/>
    <p:sldId id="415" r:id="rId27"/>
    <p:sldId id="412" r:id="rId28"/>
    <p:sldId id="414" r:id="rId29"/>
    <p:sldId id="416" r:id="rId30"/>
    <p:sldId id="420" r:id="rId31"/>
    <p:sldId id="422" r:id="rId32"/>
    <p:sldId id="423" r:id="rId33"/>
    <p:sldId id="375" r:id="rId34"/>
    <p:sldId id="426" r:id="rId35"/>
    <p:sldId id="435" r:id="rId36"/>
    <p:sldId id="427" r:id="rId37"/>
    <p:sldId id="42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662" autoAdjust="0"/>
  </p:normalViewPr>
  <p:slideViewPr>
    <p:cSldViewPr snapToGrid="0">
      <p:cViewPr varScale="1">
        <p:scale>
          <a:sx n="70" d="100"/>
          <a:sy n="70" d="100"/>
        </p:scale>
        <p:origin x="-8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7356D-BC4B-4AE0-B119-DDFD978A9821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E0B9-B95C-4637-B2EC-BDD7C486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0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2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29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2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A2C256-11F4-448C-A8E6-4F3A4E2E3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BE57A6-8E9D-429A-B054-D6047CB74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F64177-F2C8-4ACF-AFBD-82527E42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E3C0-8370-4057-9C4D-852702B8BCE6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7A0CA8-F715-4F6A-B7D8-BB173B5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B3CD6F-DC56-45EF-A5C4-0B4D0941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0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FA6882-D821-4E10-A9F5-34DD8CCF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AC3063-38AC-47F1-92E1-5D274C169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B25627-D8AD-416E-90C5-5F983B44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7012-4314-40D3-A35E-0D68B651E176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E6F73B-1B7E-4306-A3C4-E4260450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CEE37F-6B26-4668-AFEA-87B348B6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29AC575-2360-4BEC-8373-8040BAF64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8D05D1-29AF-4004-8D34-552F13F9E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DFEFB3-D10C-42A0-B765-36258CEE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F814-DE48-4FE3-81F7-04229D33BF33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891F7D-3B74-4463-9668-74683931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68344F-1B4B-4EFD-9D3A-4C2FC0D0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2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4B2628-7AA7-4AE8-911C-84E24A1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AD35C7-4B4D-4938-94C5-574CD2341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808689-56B5-422A-AF62-41C42F1BE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24B5-43DE-4782-B558-F38942809BFF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9F3A71-6F96-4988-8F18-1B488CD0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15D98-0643-4FFF-8303-92A753C0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8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F88594-73B7-477F-8904-A52872F5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002BDE-2656-4A28-B0CF-107A119EB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2552E0-9910-4B2A-B690-AD5736DD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2A12-3552-4C20-AC47-47337C22FDAE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F82CDC-1086-40C5-8E9D-4F094F4F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81E89C-7717-4B22-8D94-1EFC35E5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2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054438-3FA5-4E69-B7FA-20294661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9D2E95-DD62-4C91-8839-B58E607CE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6721A2-1D3C-4656-9852-A736A90B8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B2C7E5-5E0A-493D-BCD7-27783274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BBA4-5760-4FF9-B59F-DE9C8E93D560}" type="datetime1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4124A73-4197-4CBB-9365-26411D9E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F71FC1-4E9A-462B-84C2-09ADE29A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1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02D825-90B7-4300-9B4E-41143E83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D7CA60-6D0F-4C02-B2E0-D76663D7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8AFA46-CF5B-4E75-96B4-7EF0267AE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3CFB46-D841-4987-8043-9AA568B0A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53412B8-5B52-47E7-81BF-0A68086B7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478CAD0-091A-47D0-8321-A1E39917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56F0-192A-4237-ADDD-0E2BB1D0B7D8}" type="datetime1">
              <a:rPr lang="en-US" smtClean="0"/>
              <a:t>8/24/2025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7A8BC31-433C-4E2B-BCD9-3C284894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635A53C-12AC-4DF1-8D44-92AF931B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5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D8093-CB8A-4577-B297-2A5F3222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21BB2F2-F147-4A71-BD23-F8C1414D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9F4C-22B7-41AC-A06F-EE258AF0C09C}" type="datetime1">
              <a:rPr lang="en-US" smtClean="0"/>
              <a:t>8/24/2025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6585CE0-0B45-49C4-9DF2-86DB04A4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EB9F352-11AE-44A6-8081-1133B629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617D960-A8AE-474D-966B-DF7FBE18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2CD4-186F-4DD9-80CB-945C72E9E5DB}" type="datetime1">
              <a:rPr lang="en-US" smtClean="0"/>
              <a:t>8/24/2025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E2A7F4-E80B-4AA0-A8D3-5C3BA229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CA4A4A-19F3-4E2C-9E40-E8859DA2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8DBFA-A242-4BE2-85CC-AB8242F4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C267F0-07BB-4F82-8770-784101BC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EBD8A15-7316-4C1E-8E25-48C82D282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4C9C8C-909C-464F-8D61-14C92509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E92F-3E51-4DEE-A090-C1FC9999B578}" type="datetime1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3B6B68-A437-406E-BFC2-CA240DE6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B78EA7-D75F-4655-BC7E-8E351F44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7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62F381-D2D4-4E43-9F5D-1B151A36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A649086-0549-44FC-BE43-35C31E78D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07B675-446E-41BF-9472-D224847F8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6D42EF-BF77-48EA-A136-3F14B48B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A166-4FB5-4F9D-90D9-FBF3D94E9DCA}" type="datetime1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7708D6-F9DD-428A-871C-BF8154C5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50B4D4-F43E-44BC-82A2-C6974243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656699-3672-4023-8664-CC56D404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085EE0-BA82-455D-9991-EC336CEC4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CC53D4-7882-4340-A7D2-260FA9279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DC5D-0F84-41D1-B40F-35AECA8DCA52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A72F62-1F1A-4BEE-8E47-8A497328A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BE96AB-7863-4EFB-8B4D-58A104D39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1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nara.edu.s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nara.edu.sy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nara.edu.sy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nara.edu.s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ra.edu.s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3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1270" y="1412034"/>
            <a:ext cx="978945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كلية </a:t>
            </a:r>
            <a:r>
              <a:rPr lang="ar-SY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الهندسة المعلوماتية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Y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 </a:t>
            </a:r>
            <a:r>
              <a:rPr lang="ar-SY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برمجة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Java Programming</a:t>
            </a:r>
            <a:endParaRPr lang="ar-SY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Y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ا. د. علي عمران سليمان </a:t>
            </a:r>
          </a:p>
          <a:p>
            <a:pPr algn="ctr"/>
            <a:endParaRPr lang="ar-SY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Y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محاضرات الأسبوع الأول</a:t>
            </a:r>
          </a:p>
          <a:p>
            <a:pPr algn="ctr"/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Introduction</a:t>
            </a:r>
            <a:endParaRPr lang="ar-SY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Y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itchFamily="2" charset="-78"/>
              </a:rPr>
              <a:t>الفصل </a:t>
            </a:r>
            <a:r>
              <a:rPr lang="ar-SY" sz="3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itchFamily="2" charset="-78"/>
              </a:rPr>
              <a:t>الصيفي 2024-2025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69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272" y="233649"/>
            <a:ext cx="4551218" cy="9176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new instance of a class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251521" y="1411251"/>
            <a:ext cx="11744862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Y" sz="2700" b="1" dirty="0"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700" b="1" dirty="0">
                <a:latin typeface="Sakkal Majalla" pitchFamily="2" charset="-78"/>
                <a:cs typeface="Sakkal Majalla" pitchFamily="2" charset="-78"/>
              </a:rPr>
              <a:t>إنشاء</a:t>
            </a:r>
            <a:r>
              <a:rPr lang="en-US" sz="27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7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كائن </a:t>
            </a:r>
            <a:r>
              <a:rPr lang="ar-SY" sz="2700" b="1" dirty="0" smtClean="0">
                <a:latin typeface="Sakkal Majalla" pitchFamily="2" charset="-78"/>
                <a:cs typeface="Sakkal Majalla" pitchFamily="2" charset="-78"/>
              </a:rPr>
              <a:t>يتم </a:t>
            </a:r>
            <a:r>
              <a:rPr lang="ar-SA" sz="2700" b="1" dirty="0">
                <a:latin typeface="Sakkal Majalla" pitchFamily="2" charset="-78"/>
                <a:cs typeface="Sakkal Majalla" pitchFamily="2" charset="-78"/>
              </a:rPr>
              <a:t>استدعاء </a:t>
            </a:r>
            <a:r>
              <a:rPr lang="ar-SY" sz="2700" b="1" u="sng" dirty="0">
                <a:latin typeface="Sakkal Majalla" pitchFamily="2" charset="-78"/>
                <a:cs typeface="Sakkal Majalla" pitchFamily="2" charset="-78"/>
              </a:rPr>
              <a:t>المنهج الباني </a:t>
            </a:r>
            <a:r>
              <a:rPr lang="ar-SY" sz="2700" b="1" dirty="0" smtClean="0">
                <a:latin typeface="Sakkal Majalla" pitchFamily="2" charset="-78"/>
                <a:cs typeface="Sakkal Majalla" pitchFamily="2" charset="-78"/>
              </a:rPr>
              <a:t>للصنف من </a:t>
            </a:r>
            <a:r>
              <a:rPr lang="ar-SY" sz="2700" b="1" dirty="0">
                <a:latin typeface="Sakkal Majalla" pitchFamily="2" charset="-78"/>
                <a:cs typeface="Sakkal Majalla" pitchFamily="2" charset="-78"/>
              </a:rPr>
              <a:t>خلال المعامل </a:t>
            </a:r>
            <a:r>
              <a:rPr lang="en-US" sz="2700" b="1" dirty="0" smtClean="0">
                <a:latin typeface="Sakkal Majalla" pitchFamily="2" charset="-78"/>
                <a:cs typeface="Sakkal Majalla" pitchFamily="2" charset="-78"/>
              </a:rPr>
              <a:t>new</a:t>
            </a:r>
            <a:r>
              <a:rPr lang="ar-SY" sz="2700" b="1" dirty="0" smtClean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Y" sz="2700" b="1" u="sng" dirty="0" smtClean="0">
                <a:latin typeface="Sakkal Majalla" pitchFamily="2" charset="-78"/>
                <a:cs typeface="Sakkal Majalla" pitchFamily="2" charset="-78"/>
              </a:rPr>
              <a:t>في </a:t>
            </a:r>
            <a:r>
              <a:rPr lang="ar-SY" sz="2700" b="1" u="sng" dirty="0">
                <a:latin typeface="Sakkal Majalla" pitchFamily="2" charset="-78"/>
                <a:cs typeface="Sakkal Majalla" pitchFamily="2" charset="-78"/>
              </a:rPr>
              <a:t>الجافا </a:t>
            </a:r>
            <a:r>
              <a:rPr lang="ar-SY" sz="2700" b="1" u="sng" dirty="0" smtClean="0">
                <a:latin typeface="Sakkal Majalla" pitchFamily="2" charset="-78"/>
                <a:cs typeface="Sakkal Majalla" pitchFamily="2" charset="-78"/>
              </a:rPr>
              <a:t>الحجز للكائنات ديناميكياً </a:t>
            </a:r>
            <a:r>
              <a:rPr lang="ar-SY" sz="2700" b="1" u="sng" dirty="0">
                <a:latin typeface="Sakkal Majalla" pitchFamily="2" charset="-78"/>
                <a:cs typeface="Sakkal Majalla" pitchFamily="2" charset="-78"/>
              </a:rPr>
              <a:t>فقط</a:t>
            </a:r>
            <a:r>
              <a:rPr lang="ar-SY" sz="2700" b="1" dirty="0">
                <a:latin typeface="Sakkal Majalla" pitchFamily="2" charset="-78"/>
                <a:cs typeface="Sakkal Majalla" pitchFamily="2" charset="-78"/>
              </a:rPr>
              <a:t>:</a:t>
            </a:r>
            <a:endParaRPr lang="en-US" sz="2700" b="1" dirty="0">
              <a:latin typeface="Sakkal Majalla" pitchFamily="2" charset="-78"/>
              <a:cs typeface="Sakkal Majalla" pitchFamily="2" charset="-78"/>
            </a:endParaRPr>
          </a:p>
          <a:p>
            <a:pPr algn="l" rtl="1"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latin typeface="Sakkal Majalla" pitchFamily="2" charset="-78"/>
                <a:cs typeface="Sakkal Majalla" pitchFamily="2" charset="-78"/>
              </a:rPr>
              <a:t>Scanner input = new Scanner (System.in);</a:t>
            </a: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نجد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ثلاثة أحداث:</a:t>
            </a:r>
            <a:endParaRPr lang="ar-SY" sz="2800" b="1" dirty="0">
              <a:latin typeface="Sakkal Majalla" pitchFamily="2" charset="-78"/>
              <a:cs typeface="Sakkal Majalla" pitchFamily="2" charset="-78"/>
            </a:endParaRPr>
          </a:p>
          <a:p>
            <a:pPr marL="914400" lvl="1" indent="-45720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سيتم البحث ضمن الذاكرة عن أماكن متماسة كافية للغرض وحجزها </a:t>
            </a:r>
            <a:r>
              <a:rPr lang="ar-SY" sz="2600" b="1" dirty="0" smtClean="0">
                <a:latin typeface="Sakkal Majalla" pitchFamily="2" charset="-78"/>
                <a:cs typeface="Sakkal Majalla" pitchFamily="2" charset="-78"/>
              </a:rPr>
              <a:t>(أي </a:t>
            </a:r>
            <a:r>
              <a:rPr lang="ar-SA" sz="2600" b="1" dirty="0" smtClean="0">
                <a:latin typeface="Sakkal Majalla" pitchFamily="2" charset="-78"/>
                <a:cs typeface="Sakkal Majalla" pitchFamily="2" charset="-78"/>
              </a:rPr>
              <a:t>تخصيص 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مثيل ديناميكي</a:t>
            </a:r>
            <a:r>
              <a:rPr lang="ar-IQ" sz="26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في الذاكرة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 ).</a:t>
            </a:r>
          </a:p>
          <a:p>
            <a:pPr marL="914400" lvl="1" indent="-45720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يتم تهيئة جميع متغيرات الحالة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 (حقول الصنف وليس المتغيرات المحلية)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ب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القيم الافتراضية </a:t>
            </a:r>
            <a:r>
              <a:rPr lang="ar-SA" sz="2600" b="1" dirty="0" smtClean="0">
                <a:latin typeface="Sakkal Majalla" pitchFamily="2" charset="-78"/>
                <a:cs typeface="Sakkal Majalla" pitchFamily="2" charset="-78"/>
              </a:rPr>
              <a:t>القياسية</a:t>
            </a:r>
            <a:r>
              <a:rPr lang="ar-SY" sz="2600" b="1" dirty="0" smtClean="0"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lvl="1" algn="just" rtl="1">
              <a:lnSpc>
                <a:spcPct val="100000"/>
              </a:lnSpc>
              <a:spcBef>
                <a:spcPts val="0"/>
              </a:spcBef>
            </a:pPr>
            <a:r>
              <a:rPr lang="ar-SY" sz="800" b="1" dirty="0">
                <a:latin typeface="Sakkal Majalla" pitchFamily="2" charset="-78"/>
                <a:cs typeface="Sakkal Majalla" pitchFamily="2" charset="-78"/>
              </a:rPr>
              <a:t> </a:t>
            </a:r>
            <a:endParaRPr lang="ar-SY" sz="800" b="1" dirty="0" smtClean="0">
              <a:latin typeface="Sakkal Majalla" pitchFamily="2" charset="-78"/>
              <a:cs typeface="Sakkal Majalla" pitchFamily="2" charset="-78"/>
            </a:endParaRPr>
          </a:p>
          <a:p>
            <a:pPr lvl="1" algn="just" rtl="1">
              <a:lnSpc>
                <a:spcPct val="100000"/>
              </a:lnSpc>
              <a:spcBef>
                <a:spcPts val="0"/>
              </a:spcBef>
            </a:pPr>
            <a:r>
              <a:rPr lang="ar-SA" sz="2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600" b="1" u="sng" dirty="0">
                <a:latin typeface="Sakkal Majalla" pitchFamily="2" charset="-78"/>
                <a:cs typeface="Sakkal Majalla" pitchFamily="2" charset="-78"/>
              </a:rPr>
              <a:t>null</a:t>
            </a:r>
            <a:r>
              <a:rPr lang="en-US" sz="26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للمتغيرات المرجعية </a:t>
            </a:r>
            <a:r>
              <a:rPr lang="en-US" sz="2600" dirty="0">
                <a:latin typeface="Sakkal Majalla" pitchFamily="2" charset="-78"/>
                <a:cs typeface="Sakkal Majalla" pitchFamily="2" charset="-78"/>
              </a:rPr>
              <a:t>reference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IQ" sz="2600" b="1" dirty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sz="2600" b="1" u="sng" dirty="0">
                <a:latin typeface="Sakkal Majalla" pitchFamily="2" charset="-78"/>
                <a:cs typeface="Sakkal Majalla" pitchFamily="2" charset="-78"/>
              </a:rPr>
              <a:t>0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 ل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كل الا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نو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ع 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العددية، </a:t>
            </a:r>
            <a:r>
              <a:rPr lang="en-US" sz="2600" b="1" u="sng" dirty="0">
                <a:latin typeface="Sakkal Majalla" pitchFamily="2" charset="-78"/>
                <a:cs typeface="Sakkal Majalla" pitchFamily="2" charset="-78"/>
              </a:rPr>
              <a:t>false</a:t>
            </a:r>
            <a:r>
              <a:rPr lang="ar-IQ" sz="2600" dirty="0">
                <a:latin typeface="Sakkal Majalla" pitchFamily="2" charset="-78"/>
                <a:cs typeface="Sakkal Majalla" pitchFamily="2" charset="-78"/>
              </a:rPr>
              <a:t> للمنطقبة</a:t>
            </a:r>
            <a:r>
              <a:rPr lang="en-US" sz="2600" dirty="0">
                <a:latin typeface="Sakkal Majalla" pitchFamily="2" charset="-78"/>
                <a:cs typeface="Sakkal Majalla" pitchFamily="2" charset="-78"/>
              </a:rPr>
              <a:t>Boolean</a:t>
            </a:r>
            <a:r>
              <a:rPr lang="en-US" sz="26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IQ" sz="26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600" dirty="0"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IQ" sz="2600" dirty="0">
                <a:latin typeface="Sakkal Majalla" pitchFamily="2" charset="-78"/>
                <a:cs typeface="Sakkal Majalla" pitchFamily="2" charset="-78"/>
              </a:rPr>
              <a:t>عند الاسناد ل</a:t>
            </a:r>
            <a:r>
              <a:rPr lang="ar-SY" sz="2600" dirty="0">
                <a:latin typeface="Sakkal Majalla" pitchFamily="2" charset="-78"/>
                <a:cs typeface="Sakkal Majalla" pitchFamily="2" charset="-78"/>
              </a:rPr>
              <a:t>اتقبل 0</a:t>
            </a:r>
            <a:r>
              <a:rPr lang="en-US" sz="26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600" dirty="0" smtClean="0">
                <a:latin typeface="Sakkal Majalla" pitchFamily="2" charset="-78"/>
                <a:cs typeface="Sakkal Majalla" pitchFamily="2" charset="-78"/>
              </a:rPr>
              <a:t>أو</a:t>
            </a:r>
            <a:r>
              <a:rPr lang="en-US" sz="2600" smtClean="0">
                <a:latin typeface="Sakkal Majalla" pitchFamily="2" charset="-78"/>
                <a:cs typeface="Sakkal Majalla" pitchFamily="2" charset="-78"/>
              </a:rPr>
              <a:t>FALSE </a:t>
            </a:r>
            <a:r>
              <a:rPr lang="ar-SY" sz="260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600" dirty="0">
                <a:latin typeface="Sakkal Majalla" pitchFamily="2" charset="-78"/>
                <a:cs typeface="Sakkal Majalla" pitchFamily="2" charset="-78"/>
              </a:rPr>
              <a:t>الاحرف الكبيرة</a:t>
            </a:r>
            <a:r>
              <a:rPr lang="en-US" sz="26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600" dirty="0">
                <a:latin typeface="Sakkal Majalla" pitchFamily="2" charset="-78"/>
                <a:cs typeface="Sakkal Majalla" pitchFamily="2" charset="-78"/>
              </a:rPr>
              <a:t>في</a:t>
            </a:r>
            <a:r>
              <a:rPr lang="en-US" sz="2600" dirty="0">
                <a:latin typeface="Sakkal Majalla" pitchFamily="2" charset="-78"/>
                <a:cs typeface="Sakkal Majalla" pitchFamily="2" charset="-78"/>
              </a:rPr>
              <a:t>Java</a:t>
            </a:r>
            <a:r>
              <a:rPr lang="ar-SY" sz="26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600" dirty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IQ" sz="26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600" dirty="0">
                <a:latin typeface="Sakkal Majalla" pitchFamily="2" charset="-78"/>
                <a:cs typeface="Sakkal Majalla" pitchFamily="2" charset="-78"/>
              </a:rPr>
              <a:t>والمحرفية تكون </a:t>
            </a:r>
            <a:r>
              <a:rPr lang="en-US" sz="2600" b="1" u="sng" dirty="0">
                <a:latin typeface="Sakkal Majalla" pitchFamily="2" charset="-78"/>
                <a:cs typeface="Sakkal Majalla" pitchFamily="2" charset="-78"/>
              </a:rPr>
              <a:t>‘\u0000’</a:t>
            </a:r>
            <a:r>
              <a:rPr lang="ar-SY" sz="2600" dirty="0">
                <a:latin typeface="Sakkal Majalla" pitchFamily="2" charset="-78"/>
                <a:cs typeface="Sakkal Majalla" pitchFamily="2" charset="-78"/>
              </a:rPr>
              <a:t>وتعرف </a:t>
            </a:r>
            <a:r>
              <a:rPr lang="en-US" sz="2600" dirty="0">
                <a:latin typeface="Sakkal Majalla" pitchFamily="2" charset="-78"/>
                <a:cs typeface="Sakkal Majalla" pitchFamily="2" charset="-78"/>
              </a:rPr>
              <a:t>null char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 و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قد يقوم 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الباني 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بتعيين قيم أكثر أهمية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 (غير الافتراضية)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 لأي من متغيرات الحالة، وإجراء أي 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عمليات 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حسا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بية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 إضافية </a:t>
            </a:r>
            <a:r>
              <a:rPr lang="ar-IQ" sz="2600" b="1" dirty="0">
                <a:latin typeface="Sakkal Majalla" pitchFamily="2" charset="-78"/>
                <a:cs typeface="Sakkal Majalla" pitchFamily="2" charset="-78"/>
              </a:rPr>
              <a:t>مرغوب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 إجراؤها 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عند 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إنشاء هذا الكائن</a:t>
            </a:r>
            <a:r>
              <a:rPr lang="ar-SA" sz="2600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SY" sz="2600" b="1" dirty="0" smtClean="0">
              <a:latin typeface="Sakkal Majalla" pitchFamily="2" charset="-78"/>
              <a:cs typeface="Sakkal Majalla" pitchFamily="2" charset="-78"/>
            </a:endParaRPr>
          </a:p>
          <a:p>
            <a:pPr lvl="1" algn="just" rtl="1">
              <a:lnSpc>
                <a:spcPct val="100000"/>
              </a:lnSpc>
              <a:spcBef>
                <a:spcPts val="0"/>
              </a:spcBef>
            </a:pPr>
            <a:endParaRPr lang="ar-SY" sz="800" b="1" dirty="0">
              <a:latin typeface="Sakkal Majalla" pitchFamily="2" charset="-78"/>
              <a:cs typeface="Sakkal Majalla" pitchFamily="2" charset="-78"/>
            </a:endParaRPr>
          </a:p>
          <a:p>
            <a:pPr marL="971550" lvl="1" indent="-51435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بعد 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تنفيذ الباني 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يُرجع </a:t>
            </a:r>
            <a:r>
              <a:rPr lang="en-US" sz="26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returns </a:t>
            </a:r>
            <a:r>
              <a:rPr lang="ar-SY" sz="26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المُعامل </a:t>
            </a:r>
            <a:r>
              <a:rPr lang="en-US" sz="26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new </a:t>
            </a:r>
            <a:r>
              <a:rPr lang="ar-SY" sz="26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مرجعًا </a:t>
            </a:r>
            <a:r>
              <a:rPr lang="en-US" sz="26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reference</a:t>
            </a:r>
            <a:r>
              <a:rPr lang="en-US" sz="26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6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(أي عنوان 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بداية الحجز للكائن في ال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ذاكرة) إلى الكائن الذي تم إنشاؤه حديثًا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600" b="1" dirty="0" smtClean="0">
                <a:latin typeface="Sakkal Majalla" pitchFamily="2" charset="-78"/>
                <a:cs typeface="Sakkal Majalla" pitchFamily="2" charset="-78"/>
              </a:rPr>
              <a:t>والموجود في الطرف اليساري من إشارة النسب في 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مثالنا </a:t>
            </a:r>
            <a:r>
              <a:rPr lang="en-US" sz="2600" dirty="0">
                <a:latin typeface="Sakkal Majalla" pitchFamily="2" charset="-78"/>
                <a:cs typeface="Sakkal Majalla" pitchFamily="2" charset="-78"/>
              </a:rPr>
              <a:t>input 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وإذا لم يجد حجماً كافياً فسيتم إعادة 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null</a:t>
            </a: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 أي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nothing</a:t>
            </a: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) و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تخزين </a:t>
            </a: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قيمة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هذا العنوان في متغير الكائن.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SY" dirty="0"/>
              <a:t> جامعة المنارة - هندسة معلوماتية – ف2 برمجة 3 م1،  2024/2025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272" y="233649"/>
            <a:ext cx="4551218" cy="9176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access control modifiers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354842" y="1330035"/>
            <a:ext cx="11493721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التحكم  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ب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مُعدِّلات الوصول المختلفة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 (</a:t>
            </a:r>
            <a:r>
              <a:rPr lang="ar-IQ" sz="2600" b="1" dirty="0">
                <a:latin typeface="Sakkal Majalla" pitchFamily="2" charset="-78"/>
                <a:cs typeface="Sakkal Majalla" pitchFamily="2" charset="-78"/>
              </a:rPr>
              <a:t>توجد اربع </a:t>
            </a:r>
            <a:r>
              <a:rPr lang="ar-SY" sz="2600" b="1" dirty="0" smtClean="0">
                <a:latin typeface="Sakkal Majalla" pitchFamily="2" charset="-78"/>
                <a:cs typeface="Sakkal Majalla" pitchFamily="2" charset="-78"/>
              </a:rPr>
              <a:t>محددات للوصول لكل من </a:t>
            </a:r>
            <a:r>
              <a:rPr lang="ar-IQ" sz="2600" b="1" dirty="0" smtClean="0">
                <a:latin typeface="Sakkal Majalla" pitchFamily="2" charset="-78"/>
                <a:cs typeface="Sakkal Majalla" pitchFamily="2" charset="-78"/>
              </a:rPr>
              <a:t>الأصناف</a:t>
            </a:r>
            <a:r>
              <a:rPr lang="ar-SY" sz="2600" b="1" dirty="0" smtClean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IQ" sz="2600" b="1" dirty="0" smtClean="0">
                <a:latin typeface="Sakkal Majalla" pitchFamily="2" charset="-78"/>
                <a:cs typeface="Sakkal Majalla" pitchFamily="2" charset="-78"/>
              </a:rPr>
              <a:t>المناهج </a:t>
            </a:r>
            <a:r>
              <a:rPr lang="ar-IQ" sz="2600" b="1" dirty="0">
                <a:latin typeface="Sakkal Majalla" pitchFamily="2" charset="-78"/>
                <a:cs typeface="Sakkal Majalla" pitchFamily="2" charset="-78"/>
              </a:rPr>
              <a:t>وحقول</a:t>
            </a:r>
            <a:r>
              <a:rPr lang="ar-IQ" sz="2600" b="1" dirty="0">
                <a:latin typeface="Sakkal Majalla" pitchFamily="2" charset="-78"/>
                <a:cs typeface="Sakkal Majalla" pitchFamily="2" charset="-78"/>
              </a:rPr>
              <a:t> المعطيات</a:t>
            </a:r>
            <a:r>
              <a:rPr lang="ar-SY" sz="2600" b="1" dirty="0"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:</a:t>
            </a:r>
            <a:endParaRPr lang="ar-IQ" sz="26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ar-SY" sz="900" b="1" dirty="0">
              <a:latin typeface="Sakkal Majalla" pitchFamily="2" charset="-78"/>
              <a:cs typeface="Sakkal Majalla" pitchFamily="2" charset="-78"/>
            </a:endParaRPr>
          </a:p>
          <a:p>
            <a:pPr marL="971550" lvl="1" indent="-51435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 u="sng" dirty="0">
                <a:latin typeface="Sakkal Majalla" pitchFamily="2" charset="-78"/>
                <a:cs typeface="Sakkal Majalla" pitchFamily="2" charset="-78"/>
              </a:rPr>
              <a:t>public </a:t>
            </a:r>
            <a:r>
              <a:rPr lang="ar-IQ" sz="2200" b="1" u="sng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200" b="1" u="sng" dirty="0"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2200" b="1" u="sng" dirty="0">
                <a:latin typeface="Sakkal Majalla" pitchFamily="2" charset="-78"/>
                <a:cs typeface="Sakkal Majalla" pitchFamily="2" charset="-78"/>
              </a:rPr>
              <a:t>حدد وصول </a:t>
            </a:r>
            <a:r>
              <a:rPr lang="ar-SY" sz="2200" b="1" u="sng" dirty="0">
                <a:latin typeface="Sakkal Majalla" pitchFamily="2" charset="-78"/>
                <a:cs typeface="Sakkal Majalla" pitchFamily="2" charset="-78"/>
              </a:rPr>
              <a:t>عام :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أي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أن جميع ا</a:t>
            </a:r>
            <a:r>
              <a:rPr lang="ar-IQ" sz="2400" b="1" dirty="0">
                <a:latin typeface="Sakkal Majalla" pitchFamily="2" charset="-78"/>
                <a:cs typeface="Sakkal Majalla" pitchFamily="2" charset="-78"/>
              </a:rPr>
              <a:t>عضاء ا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لأصناف</a:t>
            </a:r>
            <a:r>
              <a:rPr lang="ar-IQ" sz="2400" b="1" dirty="0">
                <a:latin typeface="Sakkal Majalla" pitchFamily="2" charset="-78"/>
                <a:cs typeface="Sakkal Majalla" pitchFamily="2" charset="-78"/>
              </a:rPr>
              <a:t> الاخرى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 يمكنها الوصول إلى </a:t>
            </a:r>
            <a:r>
              <a:rPr lang="ar-IQ" sz="2400" b="1" dirty="0">
                <a:latin typeface="Sakkal Majalla" pitchFamily="2" charset="-78"/>
                <a:cs typeface="Sakkal Majalla" pitchFamily="2" charset="-78"/>
              </a:rPr>
              <a:t>الاعضاء العامة ل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لصنف،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IQ" sz="2400" b="1" dirty="0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Y" sz="2400" b="1" dirty="0" smtClean="0">
                <a:latin typeface="Sakkal Majalla" pitchFamily="2" charset="-78"/>
                <a:cs typeface="Sakkal Majalla" pitchFamily="2" charset="-78"/>
              </a:rPr>
              <a:t>نكرر </a:t>
            </a:r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يجب </a:t>
            </a:r>
            <a:r>
              <a:rPr lang="ar-IQ" sz="2400" b="1" dirty="0">
                <a:latin typeface="Sakkal Majalla" pitchFamily="2" charset="-78"/>
                <a:cs typeface="Sakkal Majalla" pitchFamily="2" charset="-78"/>
              </a:rPr>
              <a:t>وضع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 كل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صنف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عامة في ملف منفصل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باسمه، مثلاً 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className.java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marL="914400" lvl="1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ar-SY" sz="900" b="1" dirty="0">
              <a:latin typeface="Sakkal Majalla" pitchFamily="2" charset="-78"/>
              <a:cs typeface="Sakkal Majalla" pitchFamily="2" charset="-78"/>
            </a:endParaRPr>
          </a:p>
          <a:p>
            <a:pPr marL="971550" lvl="1" indent="-51435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sz="2200" b="1" u="sng" dirty="0">
                <a:latin typeface="Sakkal Majalla" pitchFamily="2" charset="-78"/>
                <a:cs typeface="Sakkal Majalla" pitchFamily="2" charset="-78"/>
              </a:rPr>
              <a:t>protected </a:t>
            </a:r>
            <a:r>
              <a:rPr lang="ar-IQ" sz="2200" b="1" u="sng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200" b="1" u="sng" dirty="0"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2200" b="1" u="sng" dirty="0">
                <a:latin typeface="Sakkal Majalla" pitchFamily="2" charset="-78"/>
                <a:cs typeface="Sakkal Majalla" pitchFamily="2" charset="-78"/>
              </a:rPr>
              <a:t>حدد وصول محمي</a:t>
            </a:r>
            <a:r>
              <a:rPr lang="ar-SY" sz="2200" b="1" u="sng" dirty="0"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أي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أن الوصول إل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IQ" sz="2400" b="1" dirty="0">
                <a:latin typeface="Sakkal Majalla" pitchFamily="2" charset="-78"/>
                <a:cs typeface="Sakkal Majalla" pitchFamily="2" charset="-78"/>
              </a:rPr>
              <a:t> الاعضاء المحمي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 يُمنح فقط للمجموعات التالية من الأصناف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marL="1371600" lvl="2" indent="-457200" algn="just" rtl="1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IQ" sz="2400" b="1" dirty="0">
                <a:latin typeface="Sakkal Majalla" pitchFamily="2" charset="-78"/>
                <a:cs typeface="Sakkal Majalla" pitchFamily="2" charset="-78"/>
              </a:rPr>
              <a:t>عضاء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الأصناف التي تنتمي إلى نفس الحزمة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التي ينتمي لها الصنف وتُعرف بمستوى الوصول الخاص بالحزمة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package-private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ar-SY" sz="2400" b="1" dirty="0">
              <a:latin typeface="Sakkal Majalla" pitchFamily="2" charset="-78"/>
              <a:cs typeface="Sakkal Majalla" pitchFamily="2" charset="-78"/>
            </a:endParaRPr>
          </a:p>
          <a:p>
            <a:pPr marL="1371600" lvl="2" indent="-457200" algn="just" rtl="1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ar-IQ" sz="2400" b="1" dirty="0">
                <a:latin typeface="Sakkal Majalla" pitchFamily="2" charset="-78"/>
                <a:cs typeface="Sakkal Majalla" pitchFamily="2" charset="-78"/>
              </a:rPr>
              <a:t>يضاق إليها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IQ" sz="2400" b="1" dirty="0">
                <a:latin typeface="Sakkal Majalla" pitchFamily="2" charset="-78"/>
                <a:cs typeface="Sakkal Majalla" pitchFamily="2" charset="-78"/>
              </a:rPr>
              <a:t>عضاء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الأصناف ا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الوارثة لهذا الصنف.</a:t>
            </a:r>
          </a:p>
          <a:p>
            <a:pPr marL="1371600" lvl="2" indent="-457200" algn="just" rtl="1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endParaRPr lang="ar-SY" sz="900" b="1" dirty="0">
              <a:latin typeface="Sakkal Majalla" pitchFamily="2" charset="-78"/>
              <a:cs typeface="Sakkal Majalla" pitchFamily="2" charset="-78"/>
            </a:endParaRPr>
          </a:p>
          <a:p>
            <a:pPr marL="971550" lvl="1" indent="-51435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ar-SY" sz="2400" b="1" u="sng" dirty="0"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2400" b="1" u="sng" dirty="0">
                <a:latin typeface="Sakkal Majalla" pitchFamily="2" charset="-78"/>
                <a:cs typeface="Sakkal Majalla" pitchFamily="2" charset="-78"/>
              </a:rPr>
              <a:t>حدد وصول </a:t>
            </a:r>
            <a:r>
              <a:rPr lang="ar-IQ" sz="2400" b="1" u="sng" dirty="0">
                <a:latin typeface="Sakkal Majalla" pitchFamily="2" charset="-78"/>
                <a:cs typeface="Sakkal Majalla" pitchFamily="2" charset="-78"/>
              </a:rPr>
              <a:t>على </a:t>
            </a:r>
            <a:r>
              <a:rPr lang="ar-SY" sz="2400" b="1" u="sng" dirty="0">
                <a:latin typeface="Sakkal Majalla" pitchFamily="2" charset="-78"/>
                <a:cs typeface="Sakkal Majalla" pitchFamily="2" charset="-78"/>
              </a:rPr>
              <a:t>مستوى الحزمة </a:t>
            </a:r>
            <a:r>
              <a:rPr lang="en-US" sz="2400" b="1" u="sng" dirty="0">
                <a:latin typeface="Sakkal Majalla" pitchFamily="2" charset="-78"/>
                <a:cs typeface="Sakkal Majalla" pitchFamily="2" charset="-78"/>
              </a:rPr>
              <a:t>package-private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.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في حالة عدم وجود أي معدِّل صريح للتحكم بالوصول، فستكون الحالة الافتراضية 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US" sz="2400" dirty="0"/>
              <a:t>friendly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en-US" sz="2400" dirty="0"/>
              <a:t>default</a:t>
            </a:r>
            <a:r>
              <a:rPr lang="ar-IQ" sz="2400" dirty="0"/>
              <a:t>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له أي يسمح ل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IQ" sz="2400" b="1" dirty="0">
                <a:latin typeface="Sakkal Majalla" pitchFamily="2" charset="-78"/>
                <a:cs typeface="Sakkal Majalla" pitchFamily="2" charset="-78"/>
              </a:rPr>
              <a:t>عضاء ا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لأصناف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في نفس الحزمة بالوصول إلى أعضائه.</a:t>
            </a:r>
            <a:endParaRPr lang="ar-IQ" sz="2400" b="1" dirty="0">
              <a:latin typeface="Sakkal Majalla" pitchFamily="2" charset="-78"/>
              <a:cs typeface="Sakkal Majalla" pitchFamily="2" charset="-78"/>
            </a:endParaRPr>
          </a:p>
          <a:p>
            <a:pPr marL="971550" lvl="1" indent="-51435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endParaRPr lang="ar-SY" sz="900" b="1" dirty="0">
              <a:latin typeface="Sakkal Majalla" pitchFamily="2" charset="-78"/>
              <a:cs typeface="Sakkal Majalla" pitchFamily="2" charset="-78"/>
            </a:endParaRPr>
          </a:p>
          <a:p>
            <a:pPr marL="971550" lvl="1" indent="-51435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sz="2200" b="1" u="sng" dirty="0">
                <a:latin typeface="Sakkal Majalla" pitchFamily="2" charset="-78"/>
                <a:cs typeface="Sakkal Majalla" pitchFamily="2" charset="-78"/>
              </a:rPr>
              <a:t>private </a:t>
            </a:r>
            <a:r>
              <a:rPr lang="ar-IQ" sz="2200" b="1" u="sng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200" b="1" u="sng" dirty="0"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2200" b="1" u="sng" dirty="0">
                <a:latin typeface="Sakkal Majalla" pitchFamily="2" charset="-78"/>
                <a:cs typeface="Sakkal Majalla" pitchFamily="2" charset="-78"/>
              </a:rPr>
              <a:t>حدد وصول</a:t>
            </a:r>
            <a:r>
              <a:rPr lang="ar-IQ" sz="2200" b="1" u="sng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200" b="1" u="sng" dirty="0">
                <a:latin typeface="Sakkal Majalla" pitchFamily="2" charset="-78"/>
                <a:cs typeface="Sakkal Majalla" pitchFamily="2" charset="-78"/>
              </a:rPr>
              <a:t>خاص: </a:t>
            </a:r>
            <a:r>
              <a:rPr lang="ar-SY" sz="2200" b="1" dirty="0">
                <a:latin typeface="Sakkal Majalla" pitchFamily="2" charset="-78"/>
                <a:cs typeface="Sakkal Majalla" pitchFamily="2" charset="-78"/>
              </a:rPr>
              <a:t>أن الوصول إلى أعضائه يتم فقط للتعليمات البرمجية الموجودة داخل تلك الصنف. </a:t>
            </a:r>
            <a:r>
              <a:rPr lang="ar-IQ" sz="2200" b="1" dirty="0">
                <a:latin typeface="Sakkal Majalla" pitchFamily="2" charset="-78"/>
                <a:cs typeface="Sakkal Majalla" pitchFamily="2" charset="-78"/>
              </a:rPr>
              <a:t>والخاص </a:t>
            </a:r>
            <a:r>
              <a:rPr lang="ar-SY" sz="2200" b="1" dirty="0">
                <a:latin typeface="Sakkal Majalla" pitchFamily="2" charset="-78"/>
                <a:cs typeface="Sakkal Majalla" pitchFamily="2" charset="-78"/>
              </a:rPr>
              <a:t>لا</a:t>
            </a:r>
            <a:r>
              <a:rPr lang="ar-IQ" sz="2200" b="1" dirty="0"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Y" sz="2200" b="1" dirty="0">
                <a:latin typeface="Sakkal Majalla" pitchFamily="2" charset="-78"/>
                <a:cs typeface="Sakkal Majalla" pitchFamily="2" charset="-78"/>
              </a:rPr>
              <a:t>وارث</a:t>
            </a:r>
            <a:r>
              <a:rPr lang="ar-IQ" sz="2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200" b="1" dirty="0">
                <a:latin typeface="Sakkal Majalla" pitchFamily="2" charset="-78"/>
                <a:cs typeface="Sakkal Majalla" pitchFamily="2" charset="-78"/>
              </a:rPr>
              <a:t> ولا </a:t>
            </a:r>
            <a:r>
              <a:rPr lang="ar-IQ" sz="2200" b="1" dirty="0">
                <a:latin typeface="Sakkal Majalla" pitchFamily="2" charset="-78"/>
                <a:cs typeface="Sakkal Majalla" pitchFamily="2" charset="-78"/>
              </a:rPr>
              <a:t>يمكن</a:t>
            </a:r>
            <a:r>
              <a:rPr lang="ar-SY" sz="22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IQ" sz="2200" b="1" dirty="0">
                <a:latin typeface="Sakkal Majalla" pitchFamily="2" charset="-78"/>
                <a:cs typeface="Sakkal Majalla" pitchFamily="2" charset="-78"/>
              </a:rPr>
              <a:t>لل</a:t>
            </a:r>
            <a:r>
              <a:rPr lang="ar-SY" sz="2200" b="1" dirty="0">
                <a:latin typeface="Sakkal Majalla" pitchFamily="2" charset="-78"/>
                <a:cs typeface="Sakkal Majalla" pitchFamily="2" charset="-78"/>
              </a:rPr>
              <a:t>أصناف</a:t>
            </a:r>
            <a:r>
              <a:rPr lang="ar-IQ" sz="2200" b="1" dirty="0">
                <a:latin typeface="Sakkal Majalla" pitchFamily="2" charset="-78"/>
                <a:cs typeface="Sakkal Majalla" pitchFamily="2" charset="-78"/>
              </a:rPr>
              <a:t> الا</a:t>
            </a:r>
            <a:r>
              <a:rPr lang="ar-SY" sz="2200" b="1" dirty="0">
                <a:latin typeface="Sakkal Majalla" pitchFamily="2" charset="-78"/>
                <a:cs typeface="Sakkal Majalla" pitchFamily="2" charset="-78"/>
              </a:rPr>
              <a:t>خرى الوصول </a:t>
            </a:r>
            <a:r>
              <a:rPr lang="ar-SY" sz="2200" b="1" dirty="0" smtClean="0">
                <a:latin typeface="Sakkal Majalla" pitchFamily="2" charset="-78"/>
                <a:cs typeface="Sakkal Majalla" pitchFamily="2" charset="-78"/>
              </a:rPr>
              <a:t>إلى </a:t>
            </a:r>
            <a:r>
              <a:rPr lang="ar-IQ" sz="2200" b="1" dirty="0" smtClean="0">
                <a:latin typeface="Sakkal Majalla" pitchFamily="2" charset="-78"/>
                <a:cs typeface="Sakkal Majalla" pitchFamily="2" charset="-78"/>
              </a:rPr>
              <a:t>الصنف </a:t>
            </a:r>
            <a:r>
              <a:rPr lang="ar-IQ" sz="2200" b="1" dirty="0">
                <a:latin typeface="Sakkal Majalla" pitchFamily="2" charset="-78"/>
                <a:cs typeface="Sakkal Majalla" pitchFamily="2" charset="-78"/>
              </a:rPr>
              <a:t>الخاص أو</a:t>
            </a:r>
            <a:r>
              <a:rPr lang="ar-SY" sz="22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IQ" sz="2200" b="1" dirty="0"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SY" sz="2200" b="1" dirty="0">
                <a:latin typeface="Sakkal Majalla" pitchFamily="2" charset="-78"/>
                <a:cs typeface="Sakkal Majalla" pitchFamily="2" charset="-78"/>
              </a:rPr>
              <a:t>أعضاء </a:t>
            </a:r>
            <a:r>
              <a:rPr lang="ar-IQ" sz="2200" b="1" dirty="0">
                <a:latin typeface="Sakkal Majalla" pitchFamily="2" charset="-78"/>
                <a:cs typeface="Sakkal Majalla" pitchFamily="2" charset="-78"/>
              </a:rPr>
              <a:t>الخاصة</a:t>
            </a:r>
            <a:r>
              <a:rPr lang="ar-SY" sz="22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IQ" sz="2200" b="1" dirty="0"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Y" sz="2200" b="1" dirty="0">
                <a:latin typeface="Sakkal Majalla" pitchFamily="2" charset="-78"/>
                <a:cs typeface="Sakkal Majalla" pitchFamily="2" charset="-78"/>
              </a:rPr>
              <a:t>لصنف.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SY" dirty="0"/>
              <a:t> جامعة المنارة - هندسة معلوماتية – ف2 برمجة 3 م1،  2024/2025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9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6BE734C-4207-4F7C-6A46-53EBEEB56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7CE4C6-46AB-6291-89C4-8165D1C0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272" y="233649"/>
            <a:ext cx="4551218" cy="9176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access control modifiers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DD98C58-760C-E5E4-C137-712906B6A5C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6EF43FEF-BF1B-03B1-AF12-EFB41F423A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47EBE70-98D0-484C-A733-5B75DA68B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>
            <a:extLst>
              <a:ext uri="{FF2B5EF4-FFF2-40B4-BE49-F238E27FC236}">
                <a16:creationId xmlns="" xmlns:a16="http://schemas.microsoft.com/office/drawing/2014/main" id="{61DECD02-F973-C5DF-595B-2EDB8FFF84BB}"/>
              </a:ext>
            </a:extLst>
          </p:cNvPr>
          <p:cNvSpPr txBox="1">
            <a:spLocks/>
          </p:cNvSpPr>
          <p:nvPr/>
        </p:nvSpPr>
        <p:spPr>
          <a:xfrm>
            <a:off x="354842" y="1330035"/>
            <a:ext cx="11493721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ar-SY" sz="2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5EE6B32-1722-E796-E53B-0CC9A508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FA7EFB7D-97C0-1F5A-640A-6B32498E914C}"/>
              </a:ext>
            </a:extLst>
          </p:cNvPr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SY" dirty="0"/>
              <a:t> جامعة المنارة - هندسة معلوماتية – ف2 برمجة 3 م1،  2024/2025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971B3A39-B07B-2A6F-0BE6-31D45C7DD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833515"/>
              </p:ext>
            </p:extLst>
          </p:nvPr>
        </p:nvGraphicFramePr>
        <p:xfrm>
          <a:off x="1890196" y="3901428"/>
          <a:ext cx="8424535" cy="2300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907">
                  <a:extLst>
                    <a:ext uri="{9D8B030D-6E8A-4147-A177-3AD203B41FA5}">
                      <a16:colId xmlns="" xmlns:a16="http://schemas.microsoft.com/office/drawing/2014/main" val="3328549927"/>
                    </a:ext>
                  </a:extLst>
                </a:gridCol>
                <a:gridCol w="1684907">
                  <a:extLst>
                    <a:ext uri="{9D8B030D-6E8A-4147-A177-3AD203B41FA5}">
                      <a16:colId xmlns="" xmlns:a16="http://schemas.microsoft.com/office/drawing/2014/main" val="3891715282"/>
                    </a:ext>
                  </a:extLst>
                </a:gridCol>
                <a:gridCol w="1684907">
                  <a:extLst>
                    <a:ext uri="{9D8B030D-6E8A-4147-A177-3AD203B41FA5}">
                      <a16:colId xmlns="" xmlns:a16="http://schemas.microsoft.com/office/drawing/2014/main" val="3655533271"/>
                    </a:ext>
                  </a:extLst>
                </a:gridCol>
                <a:gridCol w="1684907">
                  <a:extLst>
                    <a:ext uri="{9D8B030D-6E8A-4147-A177-3AD203B41FA5}">
                      <a16:colId xmlns="" xmlns:a16="http://schemas.microsoft.com/office/drawing/2014/main" val="306428943"/>
                    </a:ext>
                  </a:extLst>
                </a:gridCol>
                <a:gridCol w="1684907">
                  <a:extLst>
                    <a:ext uri="{9D8B030D-6E8A-4147-A177-3AD203B41FA5}">
                      <a16:colId xmlns="" xmlns:a16="http://schemas.microsoft.com/office/drawing/2014/main" val="1315529080"/>
                    </a:ext>
                  </a:extLst>
                </a:gridCol>
              </a:tblGrid>
              <a:tr h="456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Modifier</a:t>
                      </a:r>
                      <a:endParaRPr lang="en-US" sz="2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Person</a:t>
                      </a:r>
                      <a:endParaRPr lang="en-US" sz="2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Sakkal Majalla" panose="02000000000000000000" pitchFamily="2" charset="-78"/>
                          <a:ea typeface="Calibri"/>
                          <a:cs typeface="Sakkal Majalla" panose="02000000000000000000" pitchFamily="2" charset="-78"/>
                        </a:rPr>
                        <a:t>Customer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Student</a:t>
                      </a:r>
                      <a:endParaRPr lang="en-US" sz="2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kern="1200" noProof="0" dirty="0">
                          <a:solidFill>
                            <a:schemeClr val="lt1"/>
                          </a:solidFill>
                          <a:effectLst/>
                          <a:latin typeface="Sakkal Majalla" panose="02000000000000000000" pitchFamily="2" charset="-78"/>
                          <a:ea typeface="Calibri"/>
                          <a:cs typeface="Sakkal Majalla" panose="02000000000000000000" pitchFamily="2" charset="-78"/>
                        </a:rPr>
                        <a:t>Department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extLst>
                  <a:ext uri="{0D108BD9-81ED-4DB2-BD59-A6C34878D82A}">
                    <a16:rowId xmlns="" xmlns:a16="http://schemas.microsoft.com/office/drawing/2014/main" val="578952489"/>
                  </a:ext>
                </a:extLst>
              </a:tr>
              <a:tr h="456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public</a:t>
                      </a:r>
                      <a:endParaRPr lang="en-US" sz="24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Y</a:t>
                      </a:r>
                      <a:endParaRPr lang="en-US" sz="2400" b="1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Y</a:t>
                      </a:r>
                      <a:endParaRPr lang="en-US" sz="2400" b="1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Y</a:t>
                      </a:r>
                      <a:endParaRPr lang="en-US" sz="2400" b="1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Y</a:t>
                      </a:r>
                      <a:endParaRPr lang="en-US" sz="2400" b="1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extLst>
                  <a:ext uri="{0D108BD9-81ED-4DB2-BD59-A6C34878D82A}">
                    <a16:rowId xmlns="" xmlns:a16="http://schemas.microsoft.com/office/drawing/2014/main" val="3868277262"/>
                  </a:ext>
                </a:extLst>
              </a:tr>
              <a:tr h="456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protected</a:t>
                      </a:r>
                      <a:endParaRPr lang="en-US" sz="2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Y</a:t>
                      </a:r>
                      <a:endParaRPr lang="en-US" sz="2400" b="1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Y</a:t>
                      </a:r>
                      <a:endParaRPr lang="en-US" sz="2400" b="1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Y</a:t>
                      </a:r>
                      <a:endParaRPr lang="en-US" sz="2400" b="1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N</a:t>
                      </a:r>
                      <a:endParaRPr lang="en-US" sz="2400" b="1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extLst>
                  <a:ext uri="{0D108BD9-81ED-4DB2-BD59-A6C34878D82A}">
                    <a16:rowId xmlns="" xmlns:a16="http://schemas.microsoft.com/office/drawing/2014/main" val="2288812974"/>
                  </a:ext>
                </a:extLst>
              </a:tr>
              <a:tr h="4735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No modifier</a:t>
                      </a:r>
                      <a:endParaRPr lang="en-US" sz="2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Y</a:t>
                      </a:r>
                      <a:endParaRPr lang="en-US" sz="2400" b="1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Y</a:t>
                      </a:r>
                      <a:endParaRPr lang="en-US" sz="2400" b="1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N</a:t>
                      </a:r>
                      <a:endParaRPr lang="en-US" sz="2400" b="1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N</a:t>
                      </a:r>
                      <a:endParaRPr lang="en-US" sz="2400" b="1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extLst>
                  <a:ext uri="{0D108BD9-81ED-4DB2-BD59-A6C34878D82A}">
                    <a16:rowId xmlns="" xmlns:a16="http://schemas.microsoft.com/office/drawing/2014/main" val="2423213606"/>
                  </a:ext>
                </a:extLst>
              </a:tr>
              <a:tr h="456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private</a:t>
                      </a:r>
                      <a:endParaRPr lang="en-US" sz="24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Y</a:t>
                      </a:r>
                      <a:endParaRPr lang="en-US" sz="2400" b="1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N</a:t>
                      </a:r>
                      <a:endParaRPr lang="en-US" sz="2400" b="1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N</a:t>
                      </a:r>
                      <a:endParaRPr lang="en-US" sz="2400" b="1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N</a:t>
                      </a:r>
                      <a:endParaRPr lang="en-US" sz="2400" b="1" dirty="0"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76684" marR="76684" marT="0" marB="0"/>
                </a:tc>
                <a:extLst>
                  <a:ext uri="{0D108BD9-81ED-4DB2-BD59-A6C34878D82A}">
                    <a16:rowId xmlns="" xmlns:a16="http://schemas.microsoft.com/office/drawing/2014/main" val="3371206656"/>
                  </a:ext>
                </a:extLst>
              </a:tr>
            </a:tbl>
          </a:graphicData>
        </a:graphic>
      </p:graphicFrame>
      <p:grpSp>
        <p:nvGrpSpPr>
          <p:cNvPr id="11" name="Canvas 2">
            <a:extLst>
              <a:ext uri="{FF2B5EF4-FFF2-40B4-BE49-F238E27FC236}">
                <a16:creationId xmlns="" xmlns:a16="http://schemas.microsoft.com/office/drawing/2014/main" id="{CF20CD48-5D0D-D03A-4F1C-70784C72AC69}"/>
              </a:ext>
            </a:extLst>
          </p:cNvPr>
          <p:cNvGrpSpPr/>
          <p:nvPr/>
        </p:nvGrpSpPr>
        <p:grpSpPr>
          <a:xfrm>
            <a:off x="3572509" y="1924072"/>
            <a:ext cx="5046980" cy="1642110"/>
            <a:chOff x="0" y="0"/>
            <a:chExt cx="5046980" cy="164211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DB50BD4-DD6F-EE6E-DA40-EB5A7936036A}"/>
                </a:ext>
              </a:extLst>
            </p:cNvPr>
            <p:cNvSpPr/>
            <p:nvPr/>
          </p:nvSpPr>
          <p:spPr>
            <a:xfrm>
              <a:off x="0" y="0"/>
              <a:ext cx="5046980" cy="1642110"/>
            </a:xfrm>
            <a:prstGeom prst="rect">
              <a:avLst/>
            </a:prstGeom>
            <a:solidFill>
              <a:prstClr val="white"/>
            </a:solidFill>
          </p:spPr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54879E9A-281B-0F1E-E7BE-52FEA7D8A5E7}"/>
                </a:ext>
              </a:extLst>
            </p:cNvPr>
            <p:cNvSpPr/>
            <p:nvPr/>
          </p:nvSpPr>
          <p:spPr>
            <a:xfrm>
              <a:off x="214604" y="54673"/>
              <a:ext cx="1511559" cy="1492898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DF47413-7831-2285-4471-903817DB6FB5}"/>
                </a:ext>
              </a:extLst>
            </p:cNvPr>
            <p:cNvSpPr/>
            <p:nvPr/>
          </p:nvSpPr>
          <p:spPr>
            <a:xfrm>
              <a:off x="3249771" y="54686"/>
              <a:ext cx="1511300" cy="1492885"/>
            </a:xfrm>
            <a:prstGeom prst="rec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C21641EF-8145-7F7C-C5A2-9630EF96C25B}"/>
                </a:ext>
              </a:extLst>
            </p:cNvPr>
            <p:cNvSpPr/>
            <p:nvPr/>
          </p:nvSpPr>
          <p:spPr>
            <a:xfrm>
              <a:off x="391886" y="297269"/>
              <a:ext cx="1156996" cy="401216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/>
              <a:r>
                <a:rPr lang="en-US" sz="20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Person</a:t>
              </a:r>
              <a:endParaRPr lang="en-US" sz="2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BE0A349-089B-9F27-74F8-369D5BFFC1EE}"/>
                </a:ext>
              </a:extLst>
            </p:cNvPr>
            <p:cNvSpPr/>
            <p:nvPr/>
          </p:nvSpPr>
          <p:spPr>
            <a:xfrm>
              <a:off x="403934" y="934469"/>
              <a:ext cx="1156970" cy="389167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Customer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7D01FE7-0665-D024-A60E-20CBDE6473D6}"/>
                </a:ext>
              </a:extLst>
            </p:cNvPr>
            <p:cNvSpPr/>
            <p:nvPr/>
          </p:nvSpPr>
          <p:spPr>
            <a:xfrm>
              <a:off x="3445714" y="301492"/>
              <a:ext cx="1156970" cy="400685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buNone/>
              </a:pPr>
              <a:endParaRPr lang="en-US" sz="20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  <a:p>
              <a:pPr marL="0" marR="0" algn="ctr">
                <a:buNone/>
              </a:pPr>
              <a:r>
                <a:rPr lang="en-US" sz="20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Student</a:t>
              </a:r>
              <a:endParaRPr lang="en-US" sz="2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  <a:p>
              <a:pPr marL="0" marR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820EA1E8-0D71-01B2-68BC-990ED405504B}"/>
                </a:ext>
              </a:extLst>
            </p:cNvPr>
            <p:cNvSpPr/>
            <p:nvPr/>
          </p:nvSpPr>
          <p:spPr>
            <a:xfrm>
              <a:off x="3386722" y="953145"/>
              <a:ext cx="1315357" cy="388620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Department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="" xmlns:a16="http://schemas.microsoft.com/office/drawing/2014/main" id="{4D28D469-037A-59AA-5497-26AC423031A4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 flipH="1">
              <a:off x="1548882" y="497877"/>
              <a:ext cx="190889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 Box 1251791422">
              <a:extLst>
                <a:ext uri="{FF2B5EF4-FFF2-40B4-BE49-F238E27FC236}">
                  <a16:creationId xmlns="" xmlns:a16="http://schemas.microsoft.com/office/drawing/2014/main" id="{F4ADE0E7-0B3D-37FA-3F26-35F470D7CFFB}"/>
                </a:ext>
              </a:extLst>
            </p:cNvPr>
            <p:cNvSpPr txBox="1"/>
            <p:nvPr/>
          </p:nvSpPr>
          <p:spPr>
            <a:xfrm>
              <a:off x="2006082" y="36002"/>
              <a:ext cx="1085302" cy="37274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/>
              <a:r>
                <a:rPr lang="en-US" sz="20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Subclass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9495E5D-966A-570D-86BA-98FB1981ACC0}"/>
              </a:ext>
            </a:extLst>
          </p:cNvPr>
          <p:cNvSpPr txBox="1"/>
          <p:nvPr/>
        </p:nvSpPr>
        <p:spPr>
          <a:xfrm>
            <a:off x="1047877" y="1472750"/>
            <a:ext cx="7992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4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			Package One		      Package Two</a:t>
            </a:r>
            <a:endParaRPr lang="en-US" sz="24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1CC1567-2C4B-ED58-A438-AC4FCD4BACD2}"/>
              </a:ext>
            </a:extLst>
          </p:cNvPr>
          <p:cNvSpPr txBox="1"/>
          <p:nvPr/>
        </p:nvSpPr>
        <p:spPr>
          <a:xfrm>
            <a:off x="600536" y="2725194"/>
            <a:ext cx="25793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tabLst>
                <a:tab pos="1026160" algn="l"/>
              </a:tabLst>
            </a:pPr>
            <a:r>
              <a:rPr lang="en-US" sz="24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Visibility for a ref. var. defined in Person</a:t>
            </a:r>
          </a:p>
        </p:txBody>
      </p:sp>
    </p:spTree>
    <p:extLst>
      <p:ext uri="{BB962C8B-B14F-4D97-AF65-F5344CB8AC3E}">
        <p14:creationId xmlns:p14="http://schemas.microsoft.com/office/powerpoint/2010/main" val="28637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272" y="233649"/>
            <a:ext cx="4551218" cy="9176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The static Modifier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98764" y="1330035"/>
            <a:ext cx="11305309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520" y="1213550"/>
            <a:ext cx="116493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Arial" pitchFamily="34" charset="0"/>
              <a:buChar char="•"/>
            </a:pP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b="1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static modifier </a:t>
            </a:r>
            <a:r>
              <a:rPr lang="ar-SY" sz="2800" b="1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في </a:t>
            </a:r>
            <a:r>
              <a:rPr lang="en-US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Java 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يمكن أن يحدد ل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أي </a:t>
            </a:r>
            <a:r>
              <a:rPr lang="ar-SY" sz="2800" b="1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كائن</a:t>
            </a:r>
            <a:r>
              <a:rPr lang="ar-SY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en-US" sz="2800" b="1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Object</a:t>
            </a:r>
            <a:r>
              <a:rPr lang="ar-IQ" sz="2800" b="1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أو </a:t>
            </a:r>
            <a:r>
              <a:rPr lang="ar-SY" sz="2800" b="1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منهج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b="1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Method</a:t>
            </a:r>
            <a:r>
              <a:rPr lang="en-US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ضمن الصنف نجد: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عندما يتم الإعلان عن كائن</a:t>
            </a:r>
            <a:r>
              <a:rPr lang="ar-SY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أومتغير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من صنف على أنه</a:t>
            </a:r>
            <a:r>
              <a:rPr lang="en-US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static</a:t>
            </a:r>
            <a:r>
              <a:rPr lang="en-US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، فإن قيمته ترتبط بالصنف ككل، بدلاً من ارتباطها مع كل مثيل مشتق من الصنف، أي تُستخدم المتغيرات </a:t>
            </a:r>
            <a:r>
              <a:rPr lang="en-US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static</a:t>
            </a:r>
            <a:r>
              <a:rPr lang="en-US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معلومات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global</a:t>
            </a: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عن الصنف.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عندما يتم الإعلان عن </a:t>
            </a:r>
            <a:r>
              <a:rPr lang="ar-SY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منهج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من صنف ما على أنه </a:t>
            </a:r>
            <a:r>
              <a:rPr lang="en-US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static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، فإنه يرتبط أيضًا بالصنف نفسه، وليس بكائن معين من الصنف. عادةً ما يتم استدعاؤه باستخدام اسم الصنف نقطه اسم المنهج.</a:t>
            </a:r>
          </a:p>
          <a:p>
            <a:pPr marL="285750" indent="-285750" algn="just" rtl="1">
              <a:buFont typeface="Arial" pitchFamily="34" charset="0"/>
              <a:buChar char="•"/>
            </a:pPr>
            <a:r>
              <a:rPr lang="en-US" sz="2800" b="1" u="sng" dirty="0">
                <a:latin typeface="Sakkal Majalla" pitchFamily="2" charset="-78"/>
                <a:cs typeface="Sakkal Majalla" pitchFamily="2" charset="-78"/>
              </a:rPr>
              <a:t>abstract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يمكن الإعلان عن </a:t>
            </a:r>
            <a:r>
              <a:rPr lang="ar-SY" sz="2800" b="1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منهج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من صنف ما على أنه مجرد، وفي هذه الحالة يتم توفير توقيعه أو بصمته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signature</a:t>
            </a:r>
            <a:r>
              <a:rPr lang="en-US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ولكن بدون تنفيذ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implementation</a:t>
            </a:r>
            <a:r>
              <a:rPr lang="en-US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جسم المنهج.</a:t>
            </a:r>
          </a:p>
          <a:p>
            <a:pPr marL="285750" indent="-285750" algn="just" rtl="1">
              <a:buFont typeface="Arial" pitchFamily="34" charset="0"/>
              <a:buChar char="•"/>
            </a:pPr>
            <a:r>
              <a:rPr lang="en-US" sz="2800" b="1" u="sng" dirty="0">
                <a:latin typeface="Sakkal Majalla" pitchFamily="2" charset="-78"/>
                <a:cs typeface="Sakkal Majalla" pitchFamily="2" charset="-78"/>
              </a:rPr>
              <a:t>final</a:t>
            </a:r>
            <a:r>
              <a:rPr lang="en-US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IQ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للمتغيرات</a:t>
            </a:r>
            <a:r>
              <a:rPr lang="ar-IQ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، للمراجع وللمناهج)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للمتغيرات </a:t>
            </a:r>
            <a:r>
              <a:rPr lang="ar-IQ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يجب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تهيئة </a:t>
            </a:r>
            <a:r>
              <a:rPr lang="ar-SY" sz="2800" b="1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المتغير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الذي تم التصريح عنه بالمعدِّل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final</a:t>
            </a:r>
            <a:r>
              <a:rPr lang="en-US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كجزء من الإعلان عنه، وتعتبر قيمة ثابته لا تتغير وهو ضمنا </a:t>
            </a:r>
            <a:r>
              <a:rPr lang="en-US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static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، 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للمتغير المرجعي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reference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، فسيشير دائمًا إلى نفس مكان الكائن ولكن يمكن تغيير محتوى الكائن.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SY" sz="2800" b="1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للمناهج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لا يمكن أن يعمل لها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overridden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سيتم معالجتها في الوراثة 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32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272" y="233649"/>
            <a:ext cx="2385419" cy="9176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Data Hiding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98764" y="1263527"/>
            <a:ext cx="11305309" cy="494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يخفي الكائن حقوله الداخلية الخاصة 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 التعليمات البرمجية الموجودة خارج 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الصنف وبالتالي لايمكن استخدامها</a:t>
            </a:r>
            <a:r>
              <a:rPr lang="ar-SA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Y" sz="28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marL="342900" indent="-3429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ar-SY" sz="28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marL="342900" indent="-3429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فقط مناهج الصنف يمكنها الوصول مباشرة إلى البيانات الداخلية للكائن </a:t>
            </a:r>
            <a:r>
              <a:rPr lang="ar-IQ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لمعرفتها أ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وتغييرها، ولكي نصل إليها من خارج الصنف يجب أن تكون عامة، وبالتالي يمكن وضع الاحتياطات المناسبة عند برمجتها لمنع المستثمر من عمل غير منطقي أي حماية المعطيات من الاستثمار الخاطئ.</a:t>
            </a:r>
          </a:p>
          <a:p>
            <a:pPr marL="342900" indent="-342900" algn="r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ar-SY" sz="28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marL="342900" indent="-3429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b="1" dirty="0">
                <a:latin typeface="Sakkal Majalla" pitchFamily="2" charset="-78"/>
                <a:cs typeface="Sakkal Majalla" pitchFamily="2" charset="-78"/>
              </a:rPr>
              <a:t>Data</a:t>
            </a: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b="1" dirty="0">
                <a:latin typeface="Sakkal Majalla" pitchFamily="2" charset="-78"/>
                <a:cs typeface="Sakkal Majalla" pitchFamily="2" charset="-78"/>
              </a:rPr>
              <a:t>hiding</a:t>
            </a: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إخفاء البيانات: يعد أمرًا مهمًا لأن الأصناف تُستخدم عادةً كمكونات في أنظمة البرامج الكبيرة، والتي تضم فريقًا من المبرمجين ويستخدمها العديد من المستثمرين.</a:t>
            </a:r>
          </a:p>
          <a:p>
            <a:pPr marL="342900" indent="-3429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ar-SY" sz="28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marL="342900" indent="-3429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يساعد إخفاء البيانات في تعزيز </a:t>
            </a: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integrity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صحة بيانات </a:t>
            </a:r>
            <a:r>
              <a:rPr lang="ar-IQ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لكائن</a:t>
            </a:r>
            <a:r>
              <a:rPr lang="ar-IQ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ات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marL="342900" indent="-342900" algn="r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8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marL="342900" indent="-342900" algn="r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2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272" y="233649"/>
            <a:ext cx="4551218" cy="9176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Sakkal Majalla" pitchFamily="2" charset="-78"/>
                <a:ea typeface="+mn-ea"/>
                <a:cs typeface="Sakkal Majalla" pitchFamily="2" charset="-78"/>
              </a:rPr>
              <a:t>declaring  instance  variables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251520" y="1381550"/>
            <a:ext cx="11649327" cy="4748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u="sng" dirty="0">
                <a:latin typeface="Sakkal Majalla" pitchFamily="2" charset="-78"/>
                <a:cs typeface="Sakkal Majalla" pitchFamily="2" charset="-78"/>
              </a:rPr>
              <a:t>general syntax</a:t>
            </a:r>
            <a:r>
              <a:rPr lang="ar-SY" sz="2800" b="1" u="sng" dirty="0">
                <a:latin typeface="Sakkal Majalla" pitchFamily="2" charset="-78"/>
                <a:cs typeface="Sakkal Majalla" pitchFamily="2" charset="-78"/>
              </a:rPr>
              <a:t> الشكل العام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للتصريح عن متغير مثل أو أكثر من صنف يكون بالشكل التالي: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ar-SY" sz="1000" b="1" dirty="0">
              <a:latin typeface="Sakkal Majalla" pitchFamily="2" charset="-78"/>
              <a:cs typeface="Sakkal Majalla" pitchFamily="2" charset="-78"/>
            </a:endParaRPr>
          </a:p>
          <a:p>
            <a:pPr algn="just" rtl="1">
              <a:lnSpc>
                <a:spcPct val="100000"/>
              </a:lnSpc>
              <a:spcBef>
                <a:spcPts val="0"/>
              </a:spcBef>
            </a:pP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en-US" sz="2700" dirty="0">
                <a:latin typeface="Sakkal Majalla" pitchFamily="2" charset="-78"/>
                <a:cs typeface="Sakkal Majalla" pitchFamily="2" charset="-78"/>
              </a:rPr>
              <a:t>Java</a:t>
            </a:r>
            <a:r>
              <a:rPr lang="ar-SY" sz="27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700" b="1" u="sng" dirty="0" smtClean="0">
                <a:latin typeface="Sakkal Majalla" pitchFamily="2" charset="-78"/>
                <a:cs typeface="Sakkal Majalla" pitchFamily="2" charset="-78"/>
              </a:rPr>
              <a:t>لغة</a:t>
            </a:r>
            <a:r>
              <a:rPr lang="en-US" sz="2700" b="1" u="sng" dirty="0" smtClean="0">
                <a:latin typeface="Sakkal Majalla" pitchFamily="2" charset="-78"/>
                <a:cs typeface="Sakkal Majalla" pitchFamily="2" charset="-78"/>
              </a:rPr>
              <a:t>strongly </a:t>
            </a:r>
            <a:r>
              <a:rPr lang="en-US" sz="2700" b="1" u="sng" dirty="0">
                <a:latin typeface="Sakkal Majalla" pitchFamily="2" charset="-78"/>
                <a:cs typeface="Sakkal Majalla" pitchFamily="2" charset="-78"/>
              </a:rPr>
              <a:t>typed </a:t>
            </a:r>
            <a:r>
              <a:rPr lang="ar-SY" sz="2700" b="1" u="sng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700" b="1" dirty="0">
                <a:latin typeface="Sakkal Majalla" pitchFamily="2" charset="-78"/>
                <a:cs typeface="Sakkal Majalla" pitchFamily="2" charset="-78"/>
              </a:rPr>
              <a:t>أي لكل متغير </a:t>
            </a:r>
            <a:r>
              <a:rPr lang="ar-SY" sz="2700" b="1" dirty="0" smtClean="0">
                <a:latin typeface="Sakkal Majalla" pitchFamily="2" charset="-78"/>
                <a:cs typeface="Sakkal Majalla" pitchFamily="2" charset="-78"/>
              </a:rPr>
              <a:t>نمطاً محدداً </a:t>
            </a:r>
            <a:r>
              <a:rPr lang="ar-SY" sz="2700" b="1" dirty="0">
                <a:latin typeface="Sakkal Majalla" pitchFamily="2" charset="-78"/>
                <a:cs typeface="Sakkal Majalla" pitchFamily="2" charset="-78"/>
              </a:rPr>
              <a:t>على خلاف </a:t>
            </a:r>
            <a:r>
              <a:rPr lang="en-US" sz="2700" b="1" dirty="0">
                <a:latin typeface="Sakkal Majalla" pitchFamily="2" charset="-78"/>
                <a:cs typeface="Sakkal Majalla" pitchFamily="2" charset="-78"/>
              </a:rPr>
              <a:t>python</a:t>
            </a:r>
            <a:r>
              <a:rPr lang="ar-SY" sz="2700" b="1" dirty="0">
                <a:latin typeface="Sakkal Majalla" pitchFamily="2" charset="-78"/>
                <a:cs typeface="Sakkal Majalla" pitchFamily="2" charset="-78"/>
              </a:rPr>
              <a:t> هي </a:t>
            </a:r>
            <a:r>
              <a:rPr lang="en-US" sz="2700" b="1" u="sng" dirty="0">
                <a:latin typeface="Sakkal Majalla" pitchFamily="2" charset="-78"/>
                <a:cs typeface="Sakkal Majalla" pitchFamily="2" charset="-78"/>
              </a:rPr>
              <a:t>dynamic </a:t>
            </a:r>
            <a:r>
              <a:rPr lang="en-US" sz="2700" b="1" u="sng" dirty="0" smtClean="0">
                <a:latin typeface="Sakkal Majalla" pitchFamily="2" charset="-78"/>
                <a:cs typeface="Sakkal Majalla" pitchFamily="2" charset="-78"/>
              </a:rPr>
              <a:t>typed</a:t>
            </a:r>
            <a:r>
              <a:rPr lang="ar-SY" sz="27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700" b="1" dirty="0" smtClean="0">
                <a:latin typeface="Sakkal Majalla" pitchFamily="2" charset="-78"/>
                <a:cs typeface="Sakkal Majalla" pitchFamily="2" charset="-78"/>
              </a:rPr>
              <a:t>يحدد </a:t>
            </a:r>
            <a:r>
              <a:rPr lang="ar-SY" sz="2700" b="1" dirty="0">
                <a:latin typeface="Sakkal Majalla" pitchFamily="2" charset="-78"/>
                <a:cs typeface="Sakkal Majalla" pitchFamily="2" charset="-78"/>
              </a:rPr>
              <a:t>النمط بالاسناد</a:t>
            </a:r>
            <a:r>
              <a:rPr lang="ar-SY" sz="2700" b="1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algn="just" rtl="1">
              <a:lnSpc>
                <a:spcPct val="100000"/>
              </a:lnSpc>
              <a:spcBef>
                <a:spcPts val="0"/>
              </a:spcBef>
            </a:pPr>
            <a:endParaRPr lang="ar-SY" sz="2700" b="1" dirty="0">
              <a:latin typeface="Sakkal Majalla" pitchFamily="2" charset="-78"/>
              <a:cs typeface="Sakkal Majalla" pitchFamily="2" charset="-7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2800" dirty="0">
                <a:latin typeface="Sakkal Majalla" pitchFamily="2" charset="-78"/>
                <a:cs typeface="Sakkal Majalla" pitchFamily="2" charset="-78"/>
              </a:rPr>
              <a:t>[</a:t>
            </a:r>
            <a:r>
              <a:rPr lang="fr-FR" sz="2800" i="1" dirty="0" err="1">
                <a:latin typeface="Sakkal Majalla" pitchFamily="2" charset="-78"/>
                <a:cs typeface="Sakkal Majalla" pitchFamily="2" charset="-78"/>
              </a:rPr>
              <a:t>modifiers</a:t>
            </a:r>
            <a:r>
              <a:rPr lang="fr-FR" sz="2800" dirty="0">
                <a:latin typeface="Sakkal Majalla" pitchFamily="2" charset="-78"/>
                <a:cs typeface="Sakkal Majalla" pitchFamily="2" charset="-78"/>
              </a:rPr>
              <a:t>] </a:t>
            </a:r>
            <a:r>
              <a:rPr lang="fr-FR" sz="2800" i="1" u="sng" dirty="0" smtClean="0">
                <a:latin typeface="Sakkal Majalla" pitchFamily="2" charset="-78"/>
                <a:cs typeface="Sakkal Majalla" pitchFamily="2" charset="-78"/>
              </a:rPr>
              <a:t>type</a:t>
            </a:r>
            <a:r>
              <a:rPr lang="ar-SY" sz="2800" dirty="0" smtClean="0"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fr-FR" sz="2800" i="1" u="sng" dirty="0" smtClean="0">
                <a:latin typeface="Sakkal Majalla" pitchFamily="2" charset="-78"/>
                <a:cs typeface="Sakkal Majalla" pitchFamily="2" charset="-78"/>
              </a:rPr>
              <a:t>identifier1</a:t>
            </a:r>
            <a:r>
              <a:rPr lang="fr-FR" sz="2800" dirty="0">
                <a:latin typeface="Sakkal Majalla" pitchFamily="2" charset="-78"/>
                <a:cs typeface="Sakkal Majalla" pitchFamily="2" charset="-78"/>
              </a:rPr>
              <a:t>[=</a:t>
            </a:r>
            <a:r>
              <a:rPr lang="fr-FR" sz="2800" i="1" dirty="0">
                <a:latin typeface="Sakkal Majalla" pitchFamily="2" charset="-78"/>
                <a:cs typeface="Sakkal Majalla" pitchFamily="2" charset="-78"/>
              </a:rPr>
              <a:t>initialValue1</a:t>
            </a:r>
            <a:r>
              <a:rPr lang="fr-FR" sz="2800" dirty="0">
                <a:latin typeface="Sakkal Majalla" pitchFamily="2" charset="-78"/>
                <a:cs typeface="Sakkal Majalla" pitchFamily="2" charset="-78"/>
              </a:rPr>
              <a:t>], </a:t>
            </a:r>
            <a:r>
              <a:rPr lang="fr-FR" sz="2800" i="1" dirty="0">
                <a:latin typeface="Sakkal Majalla" pitchFamily="2" charset="-78"/>
                <a:cs typeface="Sakkal Majalla" pitchFamily="2" charset="-78"/>
              </a:rPr>
              <a:t>identifier2</a:t>
            </a:r>
            <a:r>
              <a:rPr lang="fr-FR" sz="2800" dirty="0">
                <a:latin typeface="Sakkal Majalla" pitchFamily="2" charset="-78"/>
                <a:cs typeface="Sakkal Majalla" pitchFamily="2" charset="-78"/>
              </a:rPr>
              <a:t>[=</a:t>
            </a:r>
            <a:r>
              <a:rPr lang="fr-FR" sz="2800" i="1" dirty="0">
                <a:latin typeface="Sakkal Majalla" pitchFamily="2" charset="-78"/>
                <a:cs typeface="Sakkal Majalla" pitchFamily="2" charset="-78"/>
              </a:rPr>
              <a:t>initialValue2</a:t>
            </a:r>
            <a:r>
              <a:rPr lang="fr-FR" sz="2800" dirty="0">
                <a:latin typeface="Sakkal Majalla" pitchFamily="2" charset="-78"/>
                <a:cs typeface="Sakkal Majalla" pitchFamily="2" charset="-78"/>
              </a:rPr>
              <a:t>];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	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	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				                    مثال: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	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private </a:t>
            </a:r>
            <a:r>
              <a:rPr lang="en-US" sz="2800" b="1" dirty="0" err="1">
                <a:latin typeface="Sakkal Majalla" pitchFamily="2" charset="-78"/>
                <a:cs typeface="Sakkal Majalla" pitchFamily="2" charset="-78"/>
              </a:rPr>
              <a:t>int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count;</a:t>
            </a:r>
          </a:p>
          <a:p>
            <a:pPr marL="1200150" lvl="2" indent="-285750" algn="just" rtl="1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حيث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private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هي نمط الوصول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.modifier</a:t>
            </a:r>
            <a:endParaRPr lang="ar-SY" sz="2800" dirty="0">
              <a:latin typeface="Sakkal Majalla" pitchFamily="2" charset="-78"/>
              <a:cs typeface="Sakkal Majalla" pitchFamily="2" charset="-78"/>
            </a:endParaRPr>
          </a:p>
          <a:p>
            <a:pPr marL="1200150" lvl="2" indent="-285750" algn="just" rtl="1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800" dirty="0" err="1">
                <a:latin typeface="Sakkal Majalla" pitchFamily="2" charset="-78"/>
                <a:cs typeface="Sakkal Majalla" pitchFamily="2" charset="-78"/>
              </a:rPr>
              <a:t>int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هي نوع المتعير.</a:t>
            </a:r>
          </a:p>
          <a:p>
            <a:pPr marL="1200150" lvl="2" indent="-285750" algn="just" rtl="1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count</a:t>
            </a: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اسم المتعير</a:t>
            </a: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  <a:p>
            <a:pPr marL="1200150" lvl="2" indent="-285750" algn="just" rtl="1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endParaRPr lang="ar-SY" sz="1000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نظراً لعدم التعريف والتجهيز بقيمة، بشكل تلقائي سيتم اسناد القيم الافتراضية صفر لإنه عدد كما مر سابقاً.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27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272" y="233649"/>
            <a:ext cx="4551218" cy="9176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Sakkal Majalla" pitchFamily="2" charset="-78"/>
                <a:ea typeface="+mn-ea"/>
                <a:cs typeface="Sakkal Majalla" pitchFamily="2" charset="-78"/>
              </a:rPr>
              <a:t>declaring method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98764" y="1330035"/>
            <a:ext cx="11305309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u="sng" dirty="0" smtClean="0">
                <a:latin typeface="Sakkal Majalla" pitchFamily="2" charset="-78"/>
                <a:cs typeface="Sakkal Majalla" pitchFamily="2" charset="-78"/>
              </a:rPr>
              <a:t>general </a:t>
            </a:r>
            <a:r>
              <a:rPr lang="en-US" sz="2800" u="sng" dirty="0">
                <a:latin typeface="Sakkal Majalla" pitchFamily="2" charset="-78"/>
                <a:cs typeface="Sakkal Majalla" pitchFamily="2" charset="-78"/>
              </a:rPr>
              <a:t>syntax</a:t>
            </a:r>
            <a:r>
              <a:rPr lang="ar-SY" sz="2800" u="sng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u="sng" dirty="0">
                <a:latin typeface="Sakkal Majalla" pitchFamily="2" charset="-78"/>
                <a:cs typeface="Sakkal Majalla" pitchFamily="2" charset="-78"/>
              </a:rPr>
              <a:t>الشكل العام للتصريح عن منهج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من صنف يكون بالشكل التالي: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	[</a:t>
            </a:r>
            <a:r>
              <a:rPr lang="en-US" sz="2800" i="1" dirty="0">
                <a:latin typeface="Sakkal Majalla" pitchFamily="2" charset="-78"/>
                <a:cs typeface="Sakkal Majalla" pitchFamily="2" charset="-78"/>
              </a:rPr>
              <a:t>modifiers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] </a:t>
            </a:r>
            <a:r>
              <a:rPr lang="en-US" sz="2800" i="1" dirty="0" err="1">
                <a:latin typeface="Sakkal Majalla" pitchFamily="2" charset="-78"/>
                <a:cs typeface="Sakkal Majalla" pitchFamily="2" charset="-78"/>
              </a:rPr>
              <a:t>returnType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i="1" dirty="0" err="1">
                <a:latin typeface="Sakkal Majalla" pitchFamily="2" charset="-78"/>
                <a:cs typeface="Sakkal Majalla" pitchFamily="2" charset="-78"/>
              </a:rPr>
              <a:t>methodName</a:t>
            </a:r>
            <a:r>
              <a:rPr lang="en-US" sz="2800" i="1" dirty="0">
                <a:latin typeface="Sakkal Majalla" pitchFamily="2" charset="-78"/>
                <a:cs typeface="Sakkal Majalla" pitchFamily="2" charset="-78"/>
              </a:rPr>
              <a:t>(type1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i="1" dirty="0">
                <a:latin typeface="Sakkal Majalla" pitchFamily="2" charset="-78"/>
                <a:cs typeface="Sakkal Majalla" pitchFamily="2" charset="-78"/>
              </a:rPr>
              <a:t>param1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 ,..., </a:t>
            </a:r>
            <a:r>
              <a:rPr lang="en-US" sz="2800" i="1" dirty="0" err="1">
                <a:latin typeface="Sakkal Majalla" pitchFamily="2" charset="-78"/>
                <a:cs typeface="Sakkal Majalla" pitchFamily="2" charset="-78"/>
              </a:rPr>
              <a:t>typen</a:t>
            </a:r>
            <a:r>
              <a:rPr lang="ar-SY" sz="2800" i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i="1" dirty="0" err="1">
                <a:latin typeface="Sakkal Majalla" pitchFamily="2" charset="-78"/>
                <a:cs typeface="Sakkal Majalla" pitchFamily="2" charset="-78"/>
              </a:rPr>
              <a:t>paramn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			{ // method body . . . } </a:t>
            </a:r>
          </a:p>
          <a:p>
            <a:pPr algn="just" rtl="1">
              <a:lnSpc>
                <a:spcPct val="100000"/>
              </a:lnSpc>
              <a:spcBef>
                <a:spcPts val="0"/>
              </a:spcBef>
            </a:pPr>
            <a:r>
              <a:rPr lang="ar-SY" sz="1000" dirty="0">
                <a:latin typeface="Sakkal Majalla" pitchFamily="2" charset="-78"/>
                <a:cs typeface="Sakkal Majalla" pitchFamily="2" charset="-78"/>
              </a:rPr>
              <a:t>                 </a:t>
            </a:r>
            <a:r>
              <a:rPr lang="ar-SY" sz="2000" b="1" dirty="0">
                <a:latin typeface="Sakkal Majalla" pitchFamily="2" charset="-78"/>
                <a:cs typeface="Sakkal Majalla" pitchFamily="2" charset="-78"/>
              </a:rPr>
              <a:t>مثال:</a:t>
            </a:r>
            <a:endParaRPr lang="en-US" sz="2000" b="1" dirty="0">
              <a:latin typeface="Sakkal Majalla" pitchFamily="2" charset="-78"/>
              <a:cs typeface="Sakkal Majalla" pitchFamily="2" charset="-7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	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public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void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increment(</a:t>
            </a:r>
            <a:r>
              <a:rPr lang="en-US" sz="2800" dirty="0" err="1">
                <a:latin typeface="Sakkal Majalla" pitchFamily="2" charset="-78"/>
                <a:cs typeface="Sakkal Majalla" pitchFamily="2" charset="-78"/>
              </a:rPr>
              <a:t>int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delta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)   {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count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+=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delta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; }</a:t>
            </a:r>
            <a:endParaRPr lang="ar-SY" sz="2800" b="1" dirty="0">
              <a:latin typeface="Sakkal Majalla" pitchFamily="2" charset="-78"/>
              <a:cs typeface="Sakkal Majalla" pitchFamily="2" charset="-7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Sakkal Majalla" pitchFamily="2" charset="-78"/>
              <a:cs typeface="Sakkal Majalla" pitchFamily="2" charset="-78"/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modifiers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 such as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public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,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private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, and </a:t>
            </a:r>
            <a:r>
              <a:rPr lang="en-US" sz="2400" dirty="0" smtClean="0">
                <a:latin typeface="Sakkal Majalla" pitchFamily="2" charset="-78"/>
                <a:cs typeface="Sakkal Majalla" pitchFamily="2" charset="-78"/>
              </a:rPr>
              <a:t>protected , nothing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default</a:t>
            </a:r>
            <a:r>
              <a:rPr lang="en-US" sz="2400" b="1" dirty="0" smtClean="0">
                <a:latin typeface="Sakkal Majalla" pitchFamily="2" charset="-78"/>
                <a:cs typeface="Sakkal Majalla" pitchFamily="2" charset="-78"/>
              </a:rPr>
              <a:t>. </a:t>
            </a:r>
            <a:endParaRPr lang="en-US" sz="2400" b="1" dirty="0">
              <a:latin typeface="Sakkal Majalla" pitchFamily="2" charset="-78"/>
              <a:cs typeface="Sakkal Majalla" pitchFamily="2" charset="-78"/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err="1">
                <a:latin typeface="Sakkal Majalla" pitchFamily="2" charset="-78"/>
                <a:cs typeface="Sakkal Majalla" pitchFamily="2" charset="-78"/>
              </a:rPr>
              <a:t>returnType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defines the type of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value returned 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by the method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. 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err="1">
                <a:latin typeface="Sakkal Majalla" pitchFamily="2" charset="-78"/>
                <a:cs typeface="Sakkal Majalla" pitchFamily="2" charset="-78"/>
              </a:rPr>
              <a:t>methodName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can be any valid Java identifier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The list of parameters (or 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Parameter variable declaration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and their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types declares 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the local variables that are to be passed as arguments to this method</a:t>
            </a:r>
            <a:r>
              <a:rPr lang="en-US" sz="2400" b="1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u="sng" dirty="0">
                <a:latin typeface="Sakkal Majalla" pitchFamily="2" charset="-78"/>
                <a:cs typeface="Sakkal Majalla" pitchFamily="2" charset="-78"/>
              </a:rPr>
              <a:t>Note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: Variables defined inside a method do not take the default values </a:t>
            </a:r>
            <a:r>
              <a:rPr lang="en-US" sz="2400" b="1" dirty="0" smtClean="0">
                <a:latin typeface="Sakkal Majalla" pitchFamily="2" charset="-78"/>
                <a:cs typeface="Sakkal Majalla" pitchFamily="2" charset="-78"/>
              </a:rPr>
              <a:t>automatically.</a:t>
            </a:r>
            <a:endParaRPr lang="en-US" sz="2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36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272" y="233649"/>
            <a:ext cx="4551218" cy="9176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Sakkal Majalla" pitchFamily="2" charset="-78"/>
                <a:ea typeface="+mn-ea"/>
                <a:cs typeface="Sakkal Majalla" pitchFamily="2" charset="-78"/>
              </a:rPr>
              <a:t>declaring constructor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 </a:t>
            </a:r>
            <a:endParaRPr lang="en-US" sz="2800" b="1" dirty="0"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321972" y="1330035"/>
            <a:ext cx="11482101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b="1" dirty="0">
                <a:latin typeface="Sakkal Majalla" pitchFamily="2" charset="-78"/>
                <a:cs typeface="Sakkal Majalla" pitchFamily="2" charset="-78"/>
              </a:rPr>
              <a:t>constructor </a:t>
            </a:r>
            <a:r>
              <a:rPr lang="ar-SY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SY" b="1" dirty="0" smtClean="0">
                <a:latin typeface="Sakkal Majalla" pitchFamily="2" charset="-78"/>
                <a:cs typeface="Sakkal Majalla" pitchFamily="2" charset="-78"/>
              </a:rPr>
              <a:t>باني له الخصائص الأتية:</a:t>
            </a:r>
            <a:endParaRPr lang="en-US" b="1" dirty="0" smtClean="0">
              <a:latin typeface="Sakkal Majalla" pitchFamily="2" charset="-78"/>
              <a:cs typeface="Sakkal Majalla" pitchFamily="2" charset="-78"/>
            </a:endParaRPr>
          </a:p>
          <a:p>
            <a:pPr marL="914400" lvl="1" indent="-45720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هو نوع خاص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 special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type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 من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مناهج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الصنف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موجود افتراضيًا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 , تقوم 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java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 ومعظم اللغات ببنائة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ar-SY" sz="2400" b="1" dirty="0">
              <a:latin typeface="Sakkal Majalla" pitchFamily="2" charset="-78"/>
              <a:cs typeface="Sakkal Majalla" pitchFamily="2" charset="-78"/>
            </a:endParaRPr>
          </a:p>
          <a:p>
            <a:pPr marL="914400" lvl="1" indent="-45720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يتم استدعا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ء الباني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المكتوب </a:t>
            </a:r>
            <a:r>
              <a:rPr lang="ar-SY" sz="2400" b="1" dirty="0" smtClean="0">
                <a:latin typeface="Sakkal Majalla" pitchFamily="2" charset="-78"/>
                <a:cs typeface="Sakkal Majalla" pitchFamily="2" charset="-78"/>
              </a:rPr>
              <a:t>المناسب </a:t>
            </a:r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تلقائيًا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called automatically </a:t>
            </a:r>
            <a:r>
              <a:rPr lang="ar-SY" sz="24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عند إنشاء </a:t>
            </a:r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كائن</a:t>
            </a:r>
            <a:r>
              <a:rPr lang="ar-SY" sz="2400" b="1" dirty="0" smtClean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وإذا لم </a:t>
            </a:r>
            <a:r>
              <a:rPr lang="ar-SY" sz="2400" b="1" dirty="0" smtClean="0">
                <a:latin typeface="Sakkal Majalla" pitchFamily="2" charset="-78"/>
                <a:cs typeface="Sakkal Majalla" pitchFamily="2" charset="-78"/>
              </a:rPr>
              <a:t>يكتب باني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ينادى الافتراضي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ar-SY" sz="2400" b="1" dirty="0">
              <a:latin typeface="Sakkal Majalla" pitchFamily="2" charset="-78"/>
              <a:cs typeface="Sakkal Majalla" pitchFamily="2" charset="-78"/>
            </a:endParaRPr>
          </a:p>
          <a:p>
            <a:pPr marL="914400" lvl="1" indent="-45720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يتم استخدامه </a:t>
            </a:r>
            <a:r>
              <a:rPr lang="ar-SY" sz="2400" b="1" dirty="0" smtClean="0">
                <a:latin typeface="Sakkal Majalla" pitchFamily="2" charset="-78"/>
                <a:cs typeface="Sakkal Majalla" pitchFamily="2" charset="-78"/>
              </a:rPr>
              <a:t>للحجز في ذاكرة الحاسب و</a:t>
            </a:r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لتهيئة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حقول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الكائن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الذي يتم </a:t>
            </a:r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إنشاؤه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بحيث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كون في حالة أولية م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نسجم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ة ومستقرة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 بالقيم الإقتراضية الأولية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.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أو بأية قيم مرغوبه تمرر  له.</a:t>
            </a:r>
          </a:p>
          <a:p>
            <a:pPr marL="914400" lvl="1" indent="-45720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يمكنه إجراء عمليات حسابية أكثر تعقيدًا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من إسناد القيم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في وقت إنشاء الكائن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 من خلال تضمينها في الباني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ar-SY" sz="2400" b="1" dirty="0">
              <a:latin typeface="Sakkal Majalla" pitchFamily="2" charset="-78"/>
              <a:cs typeface="Sakkal Majalla" pitchFamily="2" charset="-78"/>
            </a:endParaRPr>
          </a:p>
          <a:p>
            <a:pPr marL="342900" indent="-3429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A" b="1" dirty="0">
                <a:latin typeface="Sakkal Majalla" pitchFamily="2" charset="-78"/>
                <a:cs typeface="Sakkal Majalla" pitchFamily="2" charset="-78"/>
              </a:rPr>
              <a:t>الصيغة العامة للتصريح عن مُنشئ في </a:t>
            </a:r>
            <a:r>
              <a:rPr lang="en-US" b="1" dirty="0">
                <a:latin typeface="Sakkal Majalla" pitchFamily="2" charset="-78"/>
                <a:cs typeface="Sakkal Majalla" pitchFamily="2" charset="-78"/>
              </a:rPr>
              <a:t>Java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هي كما يلي:</a:t>
            </a:r>
            <a:endParaRPr lang="ar-SY" b="1" dirty="0">
              <a:latin typeface="Sakkal Majalla" pitchFamily="2" charset="-78"/>
              <a:cs typeface="Sakkal Majalla" pitchFamily="2" charset="-78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2800" i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[modifiers]</a:t>
            </a:r>
            <a:r>
              <a:rPr lang="en-US" sz="28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name(type0</a:t>
            </a:r>
            <a:r>
              <a:rPr lang="en-US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parameter0</a:t>
            </a:r>
            <a:r>
              <a:rPr lang="en-US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, ..., </a:t>
            </a:r>
            <a:r>
              <a:rPr lang="en-US" sz="2800" i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typen</a:t>
            </a:r>
            <a:r>
              <a:rPr lang="en-US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−1 </a:t>
            </a:r>
            <a:r>
              <a:rPr lang="en-US" sz="2800" i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parametern</a:t>
            </a:r>
            <a:r>
              <a:rPr lang="en-US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−1</a:t>
            </a:r>
            <a:r>
              <a:rPr lang="en-US" sz="28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en-US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	 { </a:t>
            </a:r>
            <a:r>
              <a:rPr lang="en-US" sz="28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/* </a:t>
            </a:r>
            <a:r>
              <a:rPr lang="en-US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constructor body . . </a:t>
            </a:r>
            <a:r>
              <a:rPr lang="en-US" sz="28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.*/ </a:t>
            </a:r>
            <a:r>
              <a:rPr lang="en-US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}</a:t>
            </a:r>
            <a:endParaRPr lang="ar-SY" sz="28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ar-SY" sz="24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	</a:t>
            </a:r>
            <a:r>
              <a:rPr lang="en-US" sz="24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en-US" sz="24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modifiers</a:t>
            </a:r>
            <a:r>
              <a:rPr lang="en-US" sz="24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typically public </a:t>
            </a:r>
            <a:r>
              <a:rPr lang="en-US" sz="24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And can be </a:t>
            </a:r>
            <a:r>
              <a:rPr lang="en-US" sz="24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protected</a:t>
            </a:r>
            <a:r>
              <a:rPr lang="en-US" sz="24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private</a:t>
            </a:r>
            <a:r>
              <a:rPr lang="en-US" sz="24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, or the default</a:t>
            </a:r>
            <a:r>
              <a:rPr lang="ar-SY" sz="24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package-level</a:t>
            </a:r>
            <a:r>
              <a:rPr lang="en-US" sz="18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visibility</a:t>
            </a: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But</a:t>
            </a:r>
            <a:r>
              <a:rPr lang="ar-SY" sz="1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b="1" u="sng" dirty="0"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cannot</a:t>
            </a: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be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	</a:t>
            </a:r>
            <a:r>
              <a:rPr lang="en-US" sz="18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</a:t>
            </a:r>
            <a:r>
              <a:rPr lang="en-US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static</a:t>
            </a:r>
            <a:r>
              <a:rPr lang="en-US" sz="1800" b="1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, </a:t>
            </a:r>
            <a:r>
              <a:rPr lang="en-US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abstract</a:t>
            </a:r>
            <a:r>
              <a:rPr lang="en-US" sz="1800" b="1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, </a:t>
            </a:r>
            <a:r>
              <a:rPr lang="en-US" b="1" u="sng" dirty="0"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or</a:t>
            </a:r>
            <a:r>
              <a:rPr lang="en-US" sz="1800" b="1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final</a:t>
            </a:r>
            <a:r>
              <a:rPr lang="en-US" sz="1800" b="1" u="sng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	- </a:t>
            </a:r>
            <a:r>
              <a:rPr lang="en-US" b="1" dirty="0"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We</a:t>
            </a: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don’t</a:t>
            </a: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specify</a:t>
            </a: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a</a:t>
            </a: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return</a:t>
            </a: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type</a:t>
            </a: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for</a:t>
            </a: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a constructor </a:t>
            </a: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not even void</a:t>
            </a: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).</a:t>
            </a:r>
            <a:endParaRPr lang="en-US" sz="1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	-</a:t>
            </a:r>
            <a:r>
              <a:rPr lang="en-US" b="1" dirty="0">
                <a:solidFill>
                  <a:prstClr val="black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The name must be the same name as the class</a:t>
            </a:r>
            <a:r>
              <a:rPr lang="en-US" sz="1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r>
              <a:rPr lang="en-US" sz="1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	</a:t>
            </a:r>
            <a:r>
              <a:rPr lang="en-US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Counter  d = new Counter(5);</a:t>
            </a:r>
            <a:endParaRPr lang="ar-SY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just" rtl="1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Sakkal Majalla" pitchFamily="2" charset="-78"/>
                <a:cs typeface="Sakkal Majalla" pitchFamily="2" charset="-78"/>
              </a:rPr>
              <a:t>	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18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272" y="233649"/>
            <a:ext cx="4551218" cy="9176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Sakkal Majalla" pitchFamily="2" charset="-78"/>
                <a:ea typeface="+mn-ea"/>
                <a:cs typeface="Sakkal Majalla" pitchFamily="2" charset="-78"/>
              </a:rPr>
              <a:t>The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b="1" dirty="0">
                <a:latin typeface="Sakkal Majalla" pitchFamily="2" charset="-78"/>
                <a:ea typeface="+mn-ea"/>
                <a:cs typeface="Sakkal Majalla" pitchFamily="2" charset="-78"/>
              </a:rPr>
              <a:t>Keyword this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251520" y="1330035"/>
            <a:ext cx="11659126" cy="4874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الكلمة المفتاحية 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this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: تعبر عن اسم المؤشر الدال إلى نفس الكائن.</a:t>
            </a: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ar-SY" sz="105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هناك ثلاثة أسباب شائعة لضرورة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استخدام 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this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(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المرجع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 من داخل جسم الطريقة:</a:t>
            </a:r>
            <a:endParaRPr lang="ar-SY" sz="28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ar-SY" sz="105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لتخزين المرجع في متغير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مرجعي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، أو إرساله كمعامل إلى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منهج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أخرى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توقع مثيلاً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(مرجعاً)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من هذا النوع كوسيطة. (نقول أن المتغير المحلي يخفي متغير الحالة).</a:t>
            </a:r>
            <a:endParaRPr lang="ar-SY" sz="28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ar-SY" sz="105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للتمييز بين متغير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حقل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ومتغير محلي بنفس الاسم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، في حال كان الحقل 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static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يستخدم اسم الصنف بدل 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this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ar-SY" sz="28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ar-SY" sz="105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عند التحميل الزائد بطريقة </a:t>
            </a:r>
            <a:r>
              <a:rPr lang="ar-IQ" sz="2800" b="1" dirty="0" smtClean="0">
                <a:latin typeface="Sakkal Majalla" pitchFamily="2" charset="-78"/>
                <a:cs typeface="Sakkal Majalla" pitchFamily="2" charset="-78"/>
              </a:rPr>
              <a:t>الاضافة</a:t>
            </a:r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في نفس الصنف </a:t>
            </a:r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وتكون اول تعليمة ضمن الطريقة:</a:t>
            </a:r>
            <a:r>
              <a:rPr lang="ar-IQ" sz="28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endParaRPr lang="en-US" sz="2800" b="1" dirty="0" smtClean="0">
              <a:latin typeface="Sakkal Majalla" pitchFamily="2" charset="-78"/>
              <a:cs typeface="Sakkal Majalla" pitchFamily="2" charset="-78"/>
            </a:endParaRPr>
          </a:p>
          <a:p>
            <a:pPr marL="914400" lvl="1" indent="-457200" algn="just" rt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يمكن للطريقة التي تم الاضافة عليها (المحملة تحميل زائد) أن تنادي النسخة ماقبل </a:t>
            </a:r>
            <a:r>
              <a:rPr lang="ar-IQ" sz="2800" b="1" dirty="0" smtClean="0">
                <a:latin typeface="Sakkal Majalla" pitchFamily="2" charset="-78"/>
                <a:cs typeface="Sakkal Majalla" pitchFamily="2" charset="-78"/>
              </a:rPr>
              <a:t>الإضافة</a:t>
            </a:r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 (التحميل)</a:t>
            </a:r>
            <a:r>
              <a:rPr lang="ar-IQ" sz="28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مثل </a:t>
            </a:r>
            <a:r>
              <a:rPr lang="en-US" sz="2800" b="1" dirty="0" err="1">
                <a:latin typeface="Sakkal Majalla" pitchFamily="2" charset="-78"/>
                <a:cs typeface="Sakkal Majalla" pitchFamily="2" charset="-78"/>
              </a:rPr>
              <a:t>this.methodNsme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US" sz="2800" b="1" dirty="0" err="1">
                <a:latin typeface="Sakkal Majalla" pitchFamily="2" charset="-78"/>
                <a:cs typeface="Sakkal Majalla" pitchFamily="2" charset="-78"/>
              </a:rPr>
              <a:t>parameterList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.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  <a:p>
            <a:pPr marL="914400" lvl="1" indent="-457200" algn="just" rt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ar-IQ" sz="2800" b="1" dirty="0" smtClean="0">
                <a:latin typeface="Sakkal Majalla" pitchFamily="2" charset="-78"/>
                <a:cs typeface="Sakkal Majalla" pitchFamily="2" charset="-78"/>
              </a:rPr>
              <a:t>كذلك</a:t>
            </a:r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السماح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لجسم </a:t>
            </a:r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باني </a:t>
            </a:r>
            <a:r>
              <a:rPr lang="ar-IQ" sz="2800" b="1" dirty="0" smtClean="0">
                <a:latin typeface="Sakkal Majalla" pitchFamily="2" charset="-78"/>
                <a:cs typeface="Sakkal Majalla" pitchFamily="2" charset="-78"/>
              </a:rPr>
              <a:t>حمل </a:t>
            </a: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تحميل زائد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باستدعاء جسم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باني </a:t>
            </a: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تم </a:t>
            </a:r>
            <a:r>
              <a:rPr lang="ar-IQ" sz="2800" b="1" dirty="0" smtClean="0">
                <a:latin typeface="Sakkal Majalla" pitchFamily="2" charset="-78"/>
                <a:cs typeface="Sakkal Majalla" pitchFamily="2" charset="-78"/>
              </a:rPr>
              <a:t>تحميله</a:t>
            </a:r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b="1" dirty="0" smtClean="0">
                <a:latin typeface="Sakkal Majalla" pitchFamily="2" charset="-78"/>
                <a:cs typeface="Sakkal Majalla" pitchFamily="2" charset="-78"/>
              </a:rPr>
              <a:t> this(</a:t>
            </a:r>
            <a:r>
              <a:rPr lang="en-US" sz="2800" b="1" dirty="0" err="1" smtClean="0">
                <a:latin typeface="Sakkal Majalla" pitchFamily="2" charset="-78"/>
                <a:cs typeface="Sakkal Majalla" pitchFamily="2" charset="-78"/>
              </a:rPr>
              <a:t>parameterList</a:t>
            </a:r>
            <a:r>
              <a:rPr lang="en-US" sz="2800" b="1" dirty="0" smtClean="0"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في نفس الصنف وهنا لايذكر اسم الباني.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	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55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365125"/>
            <a:ext cx="4876800" cy="7016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Objects and Classes </a:t>
            </a:r>
            <a:r>
              <a:rPr lang="en-US" b="1" dirty="0">
                <a:latin typeface="Sakkal Majalla" pitchFamily="2" charset="-78"/>
                <a:cs typeface="Sakkal Majalla" pitchFamily="2" charset="-78"/>
              </a:rPr>
              <a:t>1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7" y="121433"/>
            <a:ext cx="810889" cy="114209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hlinkClick r:id="rId4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3645" y="1360667"/>
            <a:ext cx="969161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Arial" pitchFamily="34" charset="0"/>
              <a:buChar char="•"/>
            </a:pP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:Class</a:t>
            </a: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الصنف كود يصف أنماط الكائنات التي يمكن أن تشتق منه أي أنه مفهوم مجرد لايمثل في ذاكرت الحاسب، يصف</a:t>
            </a: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marL="971550" lvl="1" indent="-514350" algn="just" rtl="1">
              <a:buFont typeface="+mj-lt"/>
              <a:buAutoNum type="arabicPeriod"/>
            </a:pP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المعطيات التي يمكن للكائنات أن تملكها (حقول المعطيات، أو المعطيات الأعضاء، الخصائص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Properties</a:t>
            </a: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جميعها تعبر عن الصفات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Attribute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)، </a:t>
            </a:r>
            <a:endParaRPr lang="ar-IQ" sz="2800" b="1" dirty="0">
              <a:latin typeface="Sakkal Majalla" pitchFamily="2" charset="-78"/>
              <a:cs typeface="Sakkal Majalla" pitchFamily="2" charset="-78"/>
            </a:endParaRPr>
          </a:p>
          <a:p>
            <a:pPr marL="971550" lvl="1" indent="-514350" algn="just" rtl="1">
              <a:buFont typeface="+mj-lt"/>
              <a:buAutoNum type="arabicPeriod"/>
            </a:pP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الأحداث التي يمكن للكائن أن يتضمنها(المناهج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methods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، الأداء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Actions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، العمليات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operations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جميعها تعبر عن السوكيات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behaviors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).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r" rtl="1">
              <a:buFont typeface="Arial" pitchFamily="34" charset="0"/>
              <a:buChar char="•"/>
            </a:pPr>
            <a:endParaRPr lang="ar-SY" sz="16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يمكن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التفكير بالصنف كمخطط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blueprint </a:t>
            </a: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لبناء الكائنات الفعلية (النمط).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  <a:p>
            <a:pPr marL="914400" lvl="1" indent="-457200" algn="just" rtl="1">
              <a:buFont typeface="Courier New" pitchFamily="49" charset="0"/>
              <a:buChar char="o"/>
            </a:pPr>
            <a:endParaRPr lang="ar-SY" sz="9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عند جريان البرنامج، يمكن أن تستخدم الاصناف من أجل بناء العديد من الكائنات في الذاكرة وبالأنواع المطلوبة.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endParaRPr lang="ar-SY" sz="9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الصنف</a:t>
            </a: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هو مصدر الكائنات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وتعرف بأمثال الصنف.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19</a:t>
            </a:fld>
            <a:r>
              <a:rPr lang="en-US" dirty="0"/>
              <a:t>/29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1400" b="1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sz="14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92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37" y="198379"/>
            <a:ext cx="3138054" cy="1006475"/>
          </a:xfrm>
        </p:spPr>
        <p:txBody>
          <a:bodyPr/>
          <a:lstStyle/>
          <a:p>
            <a:pPr algn="ctr"/>
            <a:r>
              <a:rPr lang="en-US" b="1" dirty="0">
                <a:latin typeface="Sakkal Majalla" pitchFamily="2" charset="-78"/>
                <a:cs typeface="Sakkal Majalla" pitchFamily="2" charset="-78"/>
              </a:rPr>
              <a:t>Contents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7" y="121433"/>
            <a:ext cx="810889" cy="114209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hlinkClick r:id="rId3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001184"/>
              </p:ext>
            </p:extLst>
          </p:nvPr>
        </p:nvGraphicFramePr>
        <p:xfrm>
          <a:off x="1052008" y="1402090"/>
          <a:ext cx="10898875" cy="379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99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088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71691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1-Java Primer. </a:t>
                      </a:r>
                    </a:p>
                    <a:p>
                      <a:pPr algn="l" rtl="0"/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  <a:p>
                      <a:pPr algn="l" rtl="0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1.1 </a:t>
                      </a:r>
                      <a:r>
                        <a:rPr lang="en-US" sz="2400" b="1" dirty="0">
                          <a:latin typeface="Sakkal Majalla" pitchFamily="2" charset="-78"/>
                          <a:cs typeface="Sakkal Majalla" pitchFamily="2" charset="-78"/>
                        </a:rPr>
                        <a:t>Comments,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Base Types</a:t>
                      </a:r>
                    </a:p>
                    <a:p>
                      <a:pPr algn="l" rtl="0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1.2 </a:t>
                      </a:r>
                      <a:r>
                        <a:rPr lang="en-US" sz="2400" b="1" dirty="0">
                          <a:latin typeface="Sakkal Majalla" pitchFamily="2" charset="-78"/>
                          <a:cs typeface="Sakkal Majalla" pitchFamily="2" charset="-78"/>
                        </a:rPr>
                        <a:t>Classes and Objects </a:t>
                      </a:r>
                      <a:r>
                        <a:rPr lang="en-US" sz="2300" b="1" dirty="0">
                          <a:latin typeface="Sakkal Majalla" pitchFamily="2" charset="-78"/>
                          <a:cs typeface="Sakkal Majalla" pitchFamily="2" charset="-78"/>
                        </a:rPr>
                        <a:t>( Defining, Access Control Modifiers, static, abstract, final Modifier),</a:t>
                      </a:r>
                      <a:r>
                        <a:rPr lang="en-US" sz="2300" b="1" baseline="0" dirty="0"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en-US" sz="2300" b="1" dirty="0">
                          <a:latin typeface="Sakkal Majalla" pitchFamily="2" charset="-78"/>
                          <a:cs typeface="Sakkal Majalla" pitchFamily="2" charset="-78"/>
                        </a:rPr>
                        <a:t>Declaring , (Instance Variables, Methods,</a:t>
                      </a:r>
                      <a:r>
                        <a:rPr lang="en-US" sz="2300" b="1" baseline="0" dirty="0"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en-US" sz="2300" b="1" dirty="0">
                          <a:latin typeface="Sakkal Majalla" pitchFamily="2" charset="-78"/>
                          <a:cs typeface="Sakkal Majalla" pitchFamily="2" charset="-78"/>
                        </a:rPr>
                        <a:t>Parameters, Constructors, main Method)</a:t>
                      </a:r>
                      <a:endParaRPr lang="en-US" sz="2300" b="1" kern="1200" dirty="0">
                        <a:solidFill>
                          <a:schemeClr val="tx1"/>
                        </a:solidFill>
                        <a:effectLst/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1.3 Strings, Wrappers, Arrays, and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Enum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Types (</a:t>
                      </a:r>
                      <a:r>
                        <a:rPr lang="en-US" sz="2300" b="1" kern="120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Concatenation, </a:t>
                      </a:r>
                      <a:r>
                        <a:rPr lang="en-US" sz="2300" b="1" kern="1200" dirty="0" err="1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StringBuilder</a:t>
                      </a:r>
                      <a:r>
                        <a:rPr lang="en-US" sz="2300" b="1" kern="120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Class, Wrapper Types, Automatic Boxing Unboxing).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kern="120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1.4 Arrays,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Enum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1.5 Expressions.</a:t>
                      </a:r>
                    </a:p>
                    <a:p>
                      <a:pPr algn="l" rtl="0"/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1.6 Simple Input and Output (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Simple Output Methods, Scanner Class).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</a:p>
                    <a:p>
                      <a:pPr algn="l" rtl="0"/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1.7 </a:t>
                      </a:r>
                      <a:r>
                        <a:rPr lang="en-US" sz="2800" dirty="0">
                          <a:latin typeface="Sakkal Majalla" pitchFamily="2" charset="-78"/>
                          <a:cs typeface="Sakkal Majalla" pitchFamily="2" charset="-78"/>
                        </a:rPr>
                        <a:t>Packages and Imports.</a:t>
                      </a:r>
                    </a:p>
                    <a:p>
                      <a:pPr algn="l" rtl="0"/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1.8 </a:t>
                      </a:r>
                      <a:r>
                        <a:rPr lang="en-US" sz="2800" dirty="0">
                          <a:latin typeface="Sakkal Majalla" pitchFamily="2" charset="-78"/>
                          <a:cs typeface="Sakkal Majalla" pitchFamily="2" charset="-78"/>
                        </a:rPr>
                        <a:t>Software Development.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سهم لأعلى 5">
            <a:hlinkClick r:id="" action="ppaction://noaction"/>
          </p:cNvPr>
          <p:cNvSpPr/>
          <p:nvPr/>
        </p:nvSpPr>
        <p:spPr>
          <a:xfrm>
            <a:off x="251520" y="6165304"/>
            <a:ext cx="21602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69817" y="5026342"/>
            <a:ext cx="10474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References</a:t>
            </a:r>
          </a:p>
          <a:p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-  </a:t>
            </a:r>
            <a:r>
              <a:rPr lang="en-US" sz="2400" dirty="0" err="1">
                <a:latin typeface="Sakkal Majalla" pitchFamily="2" charset="-78"/>
                <a:cs typeface="Sakkal Majalla" pitchFamily="2" charset="-78"/>
              </a:rPr>
              <a:t>Deitel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  &amp; </a:t>
            </a:r>
            <a:r>
              <a:rPr lang="en-US" sz="2400" dirty="0" err="1">
                <a:latin typeface="Sakkal Majalla" pitchFamily="2" charset="-78"/>
                <a:cs typeface="Sakkal Majalla" pitchFamily="2" charset="-78"/>
              </a:rPr>
              <a:t>Deitel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,</a:t>
            </a:r>
            <a:r>
              <a:rPr lang="ar-SY" sz="24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Java How to Program,  Pearson; 10th Ed(201</a:t>
            </a:r>
            <a:r>
              <a:rPr lang="ar-SY" sz="2400" dirty="0">
                <a:latin typeface="Sakkal Majalla" pitchFamily="2" charset="-78"/>
                <a:cs typeface="Sakkal Majalla" pitchFamily="2" charset="-78"/>
              </a:rPr>
              <a:t>5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)</a:t>
            </a:r>
          </a:p>
          <a:p>
            <a:pPr algn="r" rtl="1"/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  - 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د.علي سليمان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بنى معطيات بلغة 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JAVA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 جامعة تشرين 20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13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-20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14</a:t>
            </a:r>
            <a:endParaRPr lang="en-US" sz="2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90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365125"/>
            <a:ext cx="4876800" cy="7016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Objects and Classes </a:t>
            </a:r>
            <a:r>
              <a:rPr lang="en-US" b="1" dirty="0">
                <a:latin typeface="Sakkal Majalla" pitchFamily="2" charset="-78"/>
                <a:cs typeface="Sakkal Majalla" pitchFamily="2" charset="-78"/>
              </a:rPr>
              <a:t>2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7" y="121433"/>
            <a:ext cx="810889" cy="114209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hlinkClick r:id="rId4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0721" y="1621851"/>
            <a:ext cx="683009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i="1" dirty="0">
                <a:latin typeface="Sakkal Majalla" pitchFamily="2" charset="-78"/>
                <a:ea typeface="Calibri"/>
                <a:cs typeface="Sakkal Majalla" pitchFamily="2" charset="-78"/>
              </a:rPr>
              <a:t>Example</a:t>
            </a:r>
            <a:r>
              <a:rPr lang="en-US" sz="1400" dirty="0">
                <a:ea typeface="Calibri"/>
                <a:cs typeface="Arial"/>
              </a:rPr>
              <a:t>:			</a:t>
            </a:r>
            <a:r>
              <a:rPr lang="en-US" sz="2800" b="1" dirty="0">
                <a:latin typeface="Sakkal Majalla" pitchFamily="2" charset="-78"/>
                <a:ea typeface="Calibri"/>
                <a:cs typeface="Sakkal Majalla" pitchFamily="2" charset="-78"/>
              </a:rPr>
              <a:t>This expression creates a </a:t>
            </a:r>
            <a:endParaRPr lang="en-US" sz="2800" dirty="0">
              <a:latin typeface="Sakkal Majalla" pitchFamily="2" charset="-78"/>
              <a:ea typeface="Calibri"/>
              <a:cs typeface="Sakkal Majalla" pitchFamily="2" charset="-78"/>
            </a:endParaRPr>
          </a:p>
          <a:p>
            <a:pPr marL="13716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2800" b="1" dirty="0">
                <a:latin typeface="Sakkal Majalla" pitchFamily="2" charset="-78"/>
                <a:ea typeface="Calibri"/>
                <a:cs typeface="Sakkal Majalla" pitchFamily="2" charset="-78"/>
              </a:rPr>
              <a:t>	</a:t>
            </a:r>
            <a:r>
              <a:rPr lang="en-US" sz="2800" b="1" dirty="0">
                <a:latin typeface="Sakkal Majalla" pitchFamily="2" charset="-78"/>
                <a:ea typeface="Calibri"/>
                <a:cs typeface="Sakkal Majalla" pitchFamily="2" charset="-78"/>
              </a:rPr>
              <a:t>Scanner object in memory.</a:t>
            </a:r>
            <a:endParaRPr lang="en-US" sz="2800" dirty="0">
              <a:latin typeface="Sakkal Majalla" pitchFamily="2" charset="-78"/>
              <a:ea typeface="Calibri"/>
              <a:cs typeface="Sakkal Majall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7216" y="3053488"/>
            <a:ext cx="511710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886200" algn="l"/>
              </a:tabLst>
            </a:pPr>
            <a:r>
              <a:rPr lang="en-US" sz="2800" b="1" dirty="0">
                <a:latin typeface="Sakkal Majalla" pitchFamily="2" charset="-78"/>
                <a:ea typeface="Calibri"/>
                <a:cs typeface="Sakkal Majalla" pitchFamily="2" charset="-78"/>
              </a:rPr>
              <a:t>Scanner input  =  new Scanner(System.in);</a:t>
            </a:r>
            <a:endParaRPr lang="en-US" sz="2800" dirty="0">
              <a:latin typeface="Sakkal Majalla" pitchFamily="2" charset="-78"/>
              <a:ea typeface="Calibri"/>
              <a:cs typeface="Sakkal Majall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4210516"/>
            <a:ext cx="412179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ar-SY" sz="2400" b="1" dirty="0">
                <a:latin typeface="Sakkal Majalla" pitchFamily="2" charset="-78"/>
                <a:ea typeface="Calibri"/>
                <a:cs typeface="Sakkal Majalla" pitchFamily="2" charset="-78"/>
              </a:rPr>
              <a:t>       </a:t>
            </a:r>
            <a:r>
              <a:rPr lang="en-US" sz="2400" b="1" dirty="0">
                <a:latin typeface="Sakkal Majalla" pitchFamily="2" charset="-78"/>
                <a:ea typeface="Calibri"/>
                <a:cs typeface="Sakkal Majalla" pitchFamily="2" charset="-78"/>
              </a:rPr>
              <a:t>The object's memory address</a:t>
            </a:r>
            <a:endParaRPr lang="en-US" sz="2400" dirty="0">
              <a:latin typeface="Sakkal Majalla" pitchFamily="2" charset="-78"/>
              <a:ea typeface="Calibri"/>
              <a:cs typeface="Sakkal Majalla" pitchFamily="2" charset="-78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Sakkal Majalla" pitchFamily="2" charset="-78"/>
                <a:ea typeface="Calibri"/>
                <a:cs typeface="Sakkal Majalla" pitchFamily="2" charset="-78"/>
              </a:rPr>
              <a:t>      is assigned to the input variable.</a:t>
            </a:r>
            <a:endParaRPr lang="en-US" sz="2400" dirty="0">
              <a:latin typeface="Sakkal Majalla" pitchFamily="2" charset="-78"/>
              <a:ea typeface="Calibri"/>
              <a:cs typeface="Sakkal Majalla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03797" y="2640923"/>
            <a:ext cx="7447897" cy="3433287"/>
            <a:chOff x="1403797" y="2640923"/>
            <a:chExt cx="7447897" cy="3433287"/>
          </a:xfrm>
        </p:grpSpPr>
        <p:sp>
          <p:nvSpPr>
            <p:cNvPr id="11" name="Rectangle 10"/>
            <p:cNvSpPr/>
            <p:nvPr/>
          </p:nvSpPr>
          <p:spPr>
            <a:xfrm>
              <a:off x="1403797" y="4910391"/>
              <a:ext cx="1833433" cy="1163819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ea typeface="Calibri"/>
                  <a:cs typeface="Sakkal Majalla" pitchFamily="2" charset="-78"/>
                </a:rPr>
                <a:t>Input Variable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itchFamily="2" charset="-78"/>
                <a:ea typeface="Calibri"/>
                <a:cs typeface="Sakkal Majalla" pitchFamily="2" charset="-78"/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 rot="5400000">
              <a:off x="6204462" y="1622469"/>
              <a:ext cx="504409" cy="2541318"/>
            </a:xfrm>
            <a:prstGeom prst="leftBrace">
              <a:avLst>
                <a:gd name="adj1" fmla="val 23355"/>
                <a:gd name="adj2" fmla="val 53290"/>
              </a:avLst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5400000">
              <a:off x="4379979" y="3079776"/>
              <a:ext cx="731213" cy="888083"/>
            </a:xfrm>
            <a:prstGeom prst="arc">
              <a:avLst>
                <a:gd name="adj1" fmla="val 16200000"/>
                <a:gd name="adj2" fmla="val 5796725"/>
              </a:avLst>
            </a:prstGeom>
            <a:noFill/>
            <a:ln w="28575" cap="flat" cmpd="sng" algn="ctr">
              <a:solidFill>
                <a:srgbClr val="8064A2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18261" y="4910391"/>
              <a:ext cx="1833433" cy="1163819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ea typeface="Calibri"/>
                  <a:cs typeface="Sakkal Majalla" pitchFamily="2" charset="-78"/>
                </a:rPr>
                <a:t>Scanner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itchFamily="2" charset="-78"/>
                <a:ea typeface="Calibri"/>
                <a:cs typeface="Sakkal Majalla" pitchFamily="2" charset="-78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ea typeface="Calibri"/>
                  <a:cs typeface="Sakkal Majalla" pitchFamily="2" charset="-78"/>
                </a:rPr>
                <a:t>object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itchFamily="2" charset="-78"/>
                <a:ea typeface="Calibri"/>
                <a:cs typeface="Sakkal Majalla" pitchFamily="2" charset="-78"/>
              </a:endParaRPr>
            </a:p>
          </p:txBody>
        </p:sp>
        <p:cxnSp>
          <p:nvCxnSpPr>
            <p:cNvPr id="15" name="Straight Arrow Connector 14"/>
            <p:cNvCxnSpPr>
              <a:stCxn id="11" idx="3"/>
              <a:endCxn id="14" idx="1"/>
            </p:cNvCxnSpPr>
            <p:nvPr/>
          </p:nvCxnSpPr>
          <p:spPr>
            <a:xfrm>
              <a:off x="3237230" y="5492301"/>
              <a:ext cx="378103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8064A2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20</a:t>
            </a:fld>
            <a:r>
              <a:rPr lang="en-US" dirty="0"/>
              <a:t>/29</a:t>
            </a: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1400" b="1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sz="14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8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33865" y="1457628"/>
            <a:ext cx="109043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3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The box variable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itchFamily="2" charset="-78"/>
              <a:cs typeface="Sakkal Majalla" pitchFamily="2" charset="-78"/>
            </a:endParaRPr>
          </a:p>
          <a:p>
            <a:pPr marL="0" marR="0" lvl="0" indent="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holds the address of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itchFamily="2" charset="-78"/>
              <a:cs typeface="Sakkal Majalla" pitchFamily="2" charset="-78"/>
            </a:endParaRPr>
          </a:p>
          <a:p>
            <a:pPr marL="0" marR="0" lvl="0" indent="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  the Rectangle object.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itchFamily="2" charset="-78"/>
              <a:cs typeface="Sakkal Majalla" pitchFamily="2" charset="-78"/>
            </a:endParaRPr>
          </a:p>
          <a:p>
            <a:pPr marL="0" marR="0" lvl="0" indent="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365125"/>
            <a:ext cx="4876800" cy="10341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Sakkal Majalla" pitchFamily="2" charset="-78"/>
                <a:cs typeface="Sakkal Majalla" pitchFamily="2" charset="-78"/>
              </a:rPr>
              <a:t>Creating a Rectangle object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7" y="121433"/>
            <a:ext cx="810889" cy="114209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hlinkClick r:id="rId4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83910" y="2455520"/>
            <a:ext cx="4094480" cy="1168400"/>
            <a:chOff x="0" y="0"/>
            <a:chExt cx="4094922" cy="1168841"/>
          </a:xfrm>
        </p:grpSpPr>
        <p:sp>
          <p:nvSpPr>
            <p:cNvPr id="14" name="Rectangle 13"/>
            <p:cNvSpPr/>
            <p:nvPr/>
          </p:nvSpPr>
          <p:spPr>
            <a:xfrm>
              <a:off x="2297927" y="0"/>
              <a:ext cx="1796995" cy="116884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</a:pPr>
              <a:r>
                <a:rPr lang="en-US" sz="2400" b="1" dirty="0">
                  <a:effectLst/>
                  <a:latin typeface="Sakkal Majalla" pitchFamily="2" charset="-78"/>
                  <a:ea typeface="Calibri"/>
                  <a:cs typeface="Sakkal Majalla" pitchFamily="2" charset="-78"/>
                </a:rPr>
                <a:t>length:</a:t>
              </a:r>
              <a:endParaRPr lang="en-US" sz="2400" dirty="0">
                <a:effectLst/>
                <a:latin typeface="Sakkal Majalla" pitchFamily="2" charset="-78"/>
                <a:ea typeface="Calibri"/>
                <a:cs typeface="Sakkal Majalla" pitchFamily="2" charset="-78"/>
              </a:endParaRPr>
            </a:p>
            <a:p>
              <a:pPr marL="0" marR="0">
                <a:spcBef>
                  <a:spcPts val="0"/>
                </a:spcBef>
              </a:pPr>
              <a:r>
                <a:rPr lang="en-US" sz="2400" b="1" dirty="0">
                  <a:effectLst/>
                  <a:latin typeface="Sakkal Majalla" pitchFamily="2" charset="-78"/>
                  <a:ea typeface="Calibri"/>
                  <a:cs typeface="Sakkal Majalla" pitchFamily="2" charset="-78"/>
                </a:rPr>
                <a:t>width:  </a:t>
              </a:r>
              <a:endParaRPr lang="en-US" sz="2400" dirty="0">
                <a:effectLst/>
                <a:latin typeface="Sakkal Majalla" pitchFamily="2" charset="-78"/>
                <a:ea typeface="Calibri"/>
                <a:cs typeface="Sakkal Majalla" pitchFamily="2" charset="-7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52084" y="612250"/>
              <a:ext cx="628015" cy="357505"/>
            </a:xfrm>
            <a:prstGeom prst="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b="1" dirty="0">
                  <a:effectLst/>
                  <a:latin typeface="Sakkal Majalla" pitchFamily="2" charset="-78"/>
                  <a:ea typeface="Calibri"/>
                  <a:cs typeface="Sakkal Majalla" pitchFamily="2" charset="-78"/>
                </a:rPr>
                <a:t>0.0</a:t>
              </a:r>
              <a:endParaRPr lang="en-US" sz="2400" dirty="0">
                <a:effectLst/>
                <a:latin typeface="Sakkal Majalla" pitchFamily="2" charset="-78"/>
                <a:ea typeface="Calibri"/>
                <a:cs typeface="Sakkal Majalla" pitchFamily="2" charset="-7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52084" y="143123"/>
              <a:ext cx="628015" cy="357505"/>
            </a:xfrm>
            <a:prstGeom prst="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b="1">
                  <a:effectLst/>
                  <a:latin typeface="Sakkal Majalla" pitchFamily="2" charset="-78"/>
                  <a:ea typeface="Calibri"/>
                  <a:cs typeface="Sakkal Majalla" pitchFamily="2" charset="-78"/>
                </a:rPr>
                <a:t>0.0</a:t>
              </a:r>
              <a:endParaRPr lang="en-US" sz="2400">
                <a:effectLst/>
                <a:latin typeface="Sakkal Majalla" pitchFamily="2" charset="-78"/>
                <a:ea typeface="Calibri"/>
                <a:cs typeface="Sakkal Majalla" pitchFamily="2" charset="-7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405516"/>
              <a:ext cx="1248217" cy="357505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b="1" dirty="0">
                  <a:effectLst/>
                  <a:latin typeface="Sakkal Majalla" pitchFamily="2" charset="-78"/>
                  <a:ea typeface="Calibri"/>
                  <a:cs typeface="Sakkal Majalla" pitchFamily="2" charset="-78"/>
                </a:rPr>
                <a:t>address</a:t>
              </a:r>
              <a:endParaRPr lang="en-US" sz="2400" dirty="0">
                <a:effectLst/>
                <a:latin typeface="Sakkal Majalla" pitchFamily="2" charset="-78"/>
                <a:ea typeface="Calibri"/>
                <a:cs typeface="Sakkal Majalla" pitchFamily="2" charset="-78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248355" y="588396"/>
              <a:ext cx="105015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2238561" y="2682215"/>
            <a:ext cx="0" cy="3575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747956" y="1631114"/>
            <a:ext cx="29663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3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 Rectangle object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254375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1829" y="2972485"/>
            <a:ext cx="5514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Rectangle </a:t>
            </a:r>
            <a:r>
              <a:rPr lang="en-US" sz="2400" dirty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box</a:t>
            </a:r>
            <a:r>
              <a:rPr lang="en-US" sz="2400" b="1" dirty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= </a:t>
            </a:r>
            <a:r>
              <a:rPr lang="en-US" sz="2400" dirty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new</a:t>
            </a:r>
            <a:r>
              <a:rPr lang="en-US" sz="2400" b="1" dirty="0">
                <a:solidFill>
                  <a:prstClr val="black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 Rectangle (); </a:t>
            </a:r>
            <a:endParaRPr lang="en-US" sz="2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21</a:t>
            </a:fld>
            <a:r>
              <a:rPr lang="en-US" dirty="0"/>
              <a:t>/29</a:t>
            </a: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1400" b="1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sz="14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34286" y="4114468"/>
            <a:ext cx="4470142" cy="1168400"/>
            <a:chOff x="0" y="0"/>
            <a:chExt cx="4229239" cy="1168841"/>
          </a:xfrm>
        </p:grpSpPr>
        <p:sp>
          <p:nvSpPr>
            <p:cNvPr id="25" name="Rectangle 24"/>
            <p:cNvSpPr/>
            <p:nvPr/>
          </p:nvSpPr>
          <p:spPr>
            <a:xfrm>
              <a:off x="2297927" y="0"/>
              <a:ext cx="1931312" cy="116884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</a:pPr>
              <a:r>
                <a:rPr lang="en-US" sz="2400" b="1" dirty="0">
                  <a:effectLst/>
                  <a:latin typeface="Sakkal Majalla" pitchFamily="2" charset="-78"/>
                  <a:ea typeface="Calibri"/>
                  <a:cs typeface="Sakkal Majalla" pitchFamily="2" charset="-78"/>
                </a:rPr>
                <a:t>length:</a:t>
              </a:r>
              <a:endParaRPr lang="en-US" sz="2400" dirty="0">
                <a:effectLst/>
                <a:latin typeface="Sakkal Majalla" pitchFamily="2" charset="-78"/>
                <a:ea typeface="Calibri"/>
                <a:cs typeface="Sakkal Majalla" pitchFamily="2" charset="-78"/>
              </a:endParaRPr>
            </a:p>
            <a:p>
              <a:pPr marL="0" marR="0">
                <a:spcBef>
                  <a:spcPts val="0"/>
                </a:spcBef>
              </a:pPr>
              <a:r>
                <a:rPr lang="en-US" sz="2400" b="1" dirty="0">
                  <a:effectLst/>
                  <a:latin typeface="Sakkal Majalla" pitchFamily="2" charset="-78"/>
                  <a:ea typeface="Calibri"/>
                  <a:cs typeface="Sakkal Majalla" pitchFamily="2" charset="-78"/>
                </a:rPr>
                <a:t>width:  </a:t>
              </a:r>
              <a:endParaRPr lang="en-US" sz="2400" dirty="0">
                <a:effectLst/>
                <a:latin typeface="Sakkal Majalla" pitchFamily="2" charset="-78"/>
                <a:ea typeface="Calibri"/>
                <a:cs typeface="Sakkal Majalla" pitchFamily="2" charset="-7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52084" y="612250"/>
              <a:ext cx="842837" cy="357505"/>
            </a:xfrm>
            <a:prstGeom prst="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b="1" dirty="0">
                  <a:effectLst/>
                  <a:latin typeface="Sakkal Majalla" pitchFamily="2" charset="-78"/>
                  <a:ea typeface="Calibri"/>
                  <a:cs typeface="Sakkal Majalla" pitchFamily="2" charset="-78"/>
                </a:rPr>
                <a:t>0.0</a:t>
              </a:r>
              <a:endParaRPr lang="en-US" sz="2400" dirty="0">
                <a:effectLst/>
                <a:latin typeface="Sakkal Majalla" pitchFamily="2" charset="-78"/>
                <a:ea typeface="Calibri"/>
                <a:cs typeface="Sakkal Majalla" pitchFamily="2" charset="-7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52083" y="143123"/>
              <a:ext cx="842838" cy="357505"/>
            </a:xfrm>
            <a:prstGeom prst="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b="1" dirty="0">
                  <a:latin typeface="Sakkal Majalla" pitchFamily="2" charset="-78"/>
                  <a:ea typeface="Calibri"/>
                  <a:cs typeface="Sakkal Majalla" pitchFamily="2" charset="-78"/>
                </a:rPr>
                <a:t>1</a:t>
              </a:r>
              <a:r>
                <a:rPr lang="en-US" sz="2400" b="1" dirty="0">
                  <a:effectLst/>
                  <a:latin typeface="Sakkal Majalla" pitchFamily="2" charset="-78"/>
                  <a:ea typeface="Calibri"/>
                  <a:cs typeface="Sakkal Majalla" pitchFamily="2" charset="-78"/>
                </a:rPr>
                <a:t>0.0</a:t>
              </a:r>
              <a:endParaRPr lang="en-US" sz="2400" dirty="0">
                <a:effectLst/>
                <a:latin typeface="Sakkal Majalla" pitchFamily="2" charset="-78"/>
                <a:ea typeface="Calibri"/>
                <a:cs typeface="Sakkal Majalla" pitchFamily="2" charset="-7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405516"/>
              <a:ext cx="1248217" cy="357505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b="1" dirty="0">
                  <a:effectLst/>
                  <a:latin typeface="Sakkal Majalla" pitchFamily="2" charset="-78"/>
                  <a:ea typeface="Calibri"/>
                  <a:cs typeface="Sakkal Majalla" pitchFamily="2" charset="-78"/>
                </a:rPr>
                <a:t>address</a:t>
              </a:r>
              <a:endParaRPr lang="en-US" sz="2400" dirty="0">
                <a:effectLst/>
                <a:latin typeface="Sakkal Majalla" pitchFamily="2" charset="-78"/>
                <a:ea typeface="Calibri"/>
                <a:cs typeface="Sakkal Majalla" pitchFamily="2" charset="-78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248355" y="588396"/>
              <a:ext cx="105015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667669" y="4301949"/>
            <a:ext cx="4051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Calling the </a:t>
            </a:r>
            <a:r>
              <a:rPr lang="en-US" sz="2400" b="1" dirty="0" err="1">
                <a:latin typeface="Sakkal Majalla" pitchFamily="2" charset="-78"/>
                <a:cs typeface="Sakkal Majalla" pitchFamily="2" charset="-78"/>
              </a:rPr>
              <a:t>setLength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 Method</a:t>
            </a:r>
            <a:endParaRPr lang="en-US" sz="2400" dirty="0">
              <a:latin typeface="Sakkal Majalla" pitchFamily="2" charset="-78"/>
              <a:cs typeface="Sakkal Majalla" pitchFamily="2" charset="-78"/>
            </a:endParaRPr>
          </a:p>
          <a:p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b="1" dirty="0" err="1">
                <a:latin typeface="Sakkal Majalla" pitchFamily="2" charset="-78"/>
                <a:cs typeface="Sakkal Majalla" pitchFamily="2" charset="-78"/>
              </a:rPr>
              <a:t>box.setLength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(10.0); </a:t>
            </a:r>
            <a:endParaRPr lang="en-US" sz="2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9741" y="5306492"/>
            <a:ext cx="7303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This is the state of the box object after the </a:t>
            </a:r>
            <a:r>
              <a:rPr lang="en-US" sz="2400" dirty="0" err="1">
                <a:latin typeface="Sakkal Majalla" pitchFamily="2" charset="-78"/>
                <a:cs typeface="Sakkal Majalla" pitchFamily="2" charset="-78"/>
              </a:rPr>
              <a:t>setLength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 method executes.</a:t>
            </a:r>
            <a:endParaRPr lang="en-US" sz="24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22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18" y="1485581"/>
            <a:ext cx="11204072" cy="91766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latin typeface="Sakkal Majalla" pitchFamily="2" charset="-78"/>
                <a:ea typeface="Calibri"/>
                <a:cs typeface="Sakkal Majalla" pitchFamily="2" charset="-78"/>
              </a:rPr>
              <a:t>Object-oriented programming (OOP) is a 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programming paradigm </a:t>
            </a:r>
            <a:r>
              <a:rPr lang="en-US" sz="2800" b="1" dirty="0">
                <a:latin typeface="Sakkal Majalla" pitchFamily="2" charset="-78"/>
                <a:ea typeface="Calibri"/>
                <a:cs typeface="Sakkal Majalla" pitchFamily="2" charset="-78"/>
              </a:rPr>
              <a:t>based on concept of “</a:t>
            </a:r>
            <a:r>
              <a:rPr lang="en-US" sz="2800" b="1" dirty="0">
                <a:solidFill>
                  <a:srgbClr val="0070C0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object</a:t>
            </a:r>
            <a:r>
              <a:rPr lang="en-US" sz="2800" b="1" dirty="0">
                <a:latin typeface="Sakkal Majalla" pitchFamily="2" charset="-78"/>
                <a:ea typeface="Calibri"/>
                <a:cs typeface="Sakkal Majalla" pitchFamily="2" charset="-78"/>
              </a:rPr>
              <a:t>”</a:t>
            </a:r>
            <a:br>
              <a:rPr lang="en-US" sz="2800" b="1" dirty="0">
                <a:latin typeface="Sakkal Majalla" pitchFamily="2" charset="-78"/>
                <a:ea typeface="Calibri"/>
                <a:cs typeface="Sakkal Majalla" pitchFamily="2" charset="-78"/>
              </a:rPr>
            </a:br>
            <a:r>
              <a:rPr lang="en-US" sz="3100" b="1" dirty="0">
                <a:latin typeface="Sakkal Majalla" pitchFamily="2" charset="-78"/>
                <a:ea typeface="Calibri"/>
                <a:cs typeface="Sakkal Majalla" pitchFamily="2" charset="-78"/>
              </a:rPr>
              <a:t>Object: is s thing (Tangible – Intangible)</a:t>
            </a:r>
            <a:endParaRPr lang="en-US" sz="3100" dirty="0">
              <a:effectLst/>
              <a:latin typeface="Sakkal Majalla" pitchFamily="2" charset="-78"/>
              <a:ea typeface="Calibri"/>
              <a:cs typeface="Sakkal Majalla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662538" y="1785837"/>
            <a:ext cx="11305309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3"/>
          <a:stretch/>
        </p:blipFill>
        <p:spPr bwMode="auto">
          <a:xfrm>
            <a:off x="329333" y="2674952"/>
            <a:ext cx="11249771" cy="32597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35672" y="386049"/>
            <a:ext cx="4551218" cy="917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>
                <a:latin typeface="Sakkal Majalla" pitchFamily="2" charset="-78"/>
                <a:ea typeface="Calibri"/>
                <a:cs typeface="Sakkal Majalla" pitchFamily="2" charset="-78"/>
              </a:rPr>
              <a:t>Objects</a:t>
            </a:r>
            <a:endParaRPr lang="en-US" sz="1800" dirty="0">
              <a:latin typeface="Sakkal Majalla" pitchFamily="2" charset="-78"/>
              <a:ea typeface="Calibri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76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272" y="233649"/>
            <a:ext cx="4551218" cy="91766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Objects in Super market Program </a:t>
            </a:r>
            <a:endParaRPr lang="en-US" sz="2400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98764" y="1330035"/>
            <a:ext cx="11305309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30580" y="2113593"/>
            <a:ext cx="7730837" cy="3364254"/>
            <a:chOff x="2701636" y="2177564"/>
            <a:chExt cx="7730837" cy="3364254"/>
          </a:xfrm>
        </p:grpSpPr>
        <p:grpSp>
          <p:nvGrpSpPr>
            <p:cNvPr id="17" name="Group 16"/>
            <p:cNvGrpSpPr/>
            <p:nvPr/>
          </p:nvGrpSpPr>
          <p:grpSpPr>
            <a:xfrm>
              <a:off x="2701636" y="2177564"/>
              <a:ext cx="7730837" cy="3364254"/>
              <a:chOff x="0" y="158452"/>
              <a:chExt cx="3918214" cy="132808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158452"/>
                <a:ext cx="3918214" cy="1328083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kern="0" dirty="0">
                    <a:solidFill>
                      <a:sysClr val="windowText" lastClr="000000"/>
                    </a:solidFill>
                    <a:latin typeface="Sakkal Majalla" pitchFamily="2" charset="-78"/>
                    <a:ea typeface="Calibri"/>
                    <a:cs typeface="Sakkal Majalla" pitchFamily="2" charset="-78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kern="0" dirty="0">
                    <a:solidFill>
                      <a:sysClr val="windowText" lastClr="000000"/>
                    </a:solidFill>
                    <a:latin typeface="Sakkal Majalla" pitchFamily="2" charset="-78"/>
                    <a:ea typeface="Calibri"/>
                    <a:cs typeface="Sakkal Majalla" pitchFamily="2" charset="-78"/>
                  </a:rPr>
                  <a:t> 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99371" y="567235"/>
                <a:ext cx="802640" cy="301552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kern="0" dirty="0">
                    <a:solidFill>
                      <a:sysClr val="windowText" lastClr="000000"/>
                    </a:solidFill>
                    <a:latin typeface="Sakkal Majalla" pitchFamily="2" charset="-78"/>
                    <a:ea typeface="Calibri"/>
                    <a:cs typeface="Sakkal Majalla" pitchFamily="2" charset="-78"/>
                  </a:rPr>
                  <a:t>Product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48944" y="567235"/>
                <a:ext cx="802640" cy="301552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kern="0" dirty="0">
                    <a:solidFill>
                      <a:sysClr val="windowText" lastClr="000000"/>
                    </a:solidFill>
                    <a:latin typeface="Sakkal Majalla" pitchFamily="2" charset="-78"/>
                    <a:ea typeface="Calibri"/>
                    <a:cs typeface="Sakkal Majalla" pitchFamily="2" charset="-78"/>
                  </a:rPr>
                  <a:t>Customer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678028" y="567235"/>
                <a:ext cx="802640" cy="301552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kern="0">
                    <a:solidFill>
                      <a:sysClr val="windowText" lastClr="000000"/>
                    </a:solidFill>
                    <a:latin typeface="Sakkal Majalla" pitchFamily="2" charset="-78"/>
                    <a:ea typeface="Calibri"/>
                    <a:cs typeface="Sakkal Majalla" pitchFamily="2" charset="-78"/>
                  </a:rPr>
                  <a:t>Cashier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99371" y="1092020"/>
                <a:ext cx="801452" cy="300990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kern="0">
                    <a:solidFill>
                      <a:sysClr val="windowText" lastClr="000000"/>
                    </a:solidFill>
                    <a:latin typeface="Sakkal Majalla" pitchFamily="2" charset="-78"/>
                    <a:ea typeface="Calibri"/>
                    <a:cs typeface="Sakkal Majalla" pitchFamily="2" charset="-78"/>
                  </a:rPr>
                  <a:t>Cart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48944" y="1092020"/>
                <a:ext cx="802640" cy="300990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kern="0">
                    <a:solidFill>
                      <a:sysClr val="windowText" lastClr="000000"/>
                    </a:solidFill>
                    <a:latin typeface="Sakkal Majalla" pitchFamily="2" charset="-78"/>
                    <a:ea typeface="Calibri"/>
                    <a:cs typeface="Sakkal Majalla" pitchFamily="2" charset="-78"/>
                  </a:rPr>
                  <a:t>Bager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693932" y="1092020"/>
                <a:ext cx="786737" cy="300990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kern="0" dirty="0">
                    <a:solidFill>
                      <a:sysClr val="windowText" lastClr="000000"/>
                    </a:solidFill>
                    <a:latin typeface="Sakkal Majalla" pitchFamily="2" charset="-78"/>
                    <a:ea typeface="Calibri"/>
                    <a:cs typeface="Sakkal Majalla" pitchFamily="2" charset="-78"/>
                  </a:rPr>
                  <a:t>Loyalty Card</a:t>
                </a: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096941" y="2299903"/>
              <a:ext cx="2940228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>
                  <a:latin typeface="Sakkal Majalla" pitchFamily="2" charset="-78"/>
                  <a:ea typeface="Calibri"/>
                  <a:cs typeface="Sakkal Majalla" pitchFamily="2" charset="-78"/>
                </a:rPr>
                <a:t>Super Market Environment</a:t>
              </a:r>
              <a:endParaRPr lang="en-US" sz="2400" dirty="0">
                <a:latin typeface="Sakkal Majalla" pitchFamily="2" charset="-78"/>
                <a:ea typeface="Calibri"/>
                <a:cs typeface="Sakkal Majalla" pitchFamily="2" charset="-78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23</a:t>
            </a:fld>
            <a:endParaRPr lang="en-US" dirty="0"/>
          </a:p>
        </p:txBody>
      </p:sp>
      <p:sp>
        <p:nvSpPr>
          <p:cNvPr id="27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50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2" y="233649"/>
            <a:ext cx="3394363" cy="91766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akkal Majalla" pitchFamily="2" charset="-78"/>
                <a:ea typeface="Calibri"/>
                <a:cs typeface="Sakkal Majalla" pitchFamily="2" charset="-78"/>
              </a:rPr>
              <a:t>Object Is comprised Of ?</a:t>
            </a:r>
            <a:endParaRPr lang="en-US" sz="2400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98764" y="1330035"/>
            <a:ext cx="11305309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1699" y="1330035"/>
            <a:ext cx="4920031" cy="4750531"/>
            <a:chOff x="5022200" y="1468481"/>
            <a:chExt cx="4920031" cy="4750531"/>
          </a:xfrm>
        </p:grpSpPr>
        <p:sp>
          <p:nvSpPr>
            <p:cNvPr id="29" name="Rectangle 28"/>
            <p:cNvSpPr/>
            <p:nvPr/>
          </p:nvSpPr>
          <p:spPr>
            <a:xfrm>
              <a:off x="5022200" y="1468481"/>
              <a:ext cx="21715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latin typeface="Sakkal Majalla" pitchFamily="2" charset="-78"/>
                  <a:cs typeface="Sakkal Majalla" pitchFamily="2" charset="-78"/>
                </a:rPr>
                <a:t>StudentObject</a:t>
              </a:r>
              <a:endParaRPr lang="en-US" sz="2800" b="1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390613" y="2009637"/>
              <a:ext cx="2310042" cy="206390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3"/>
              <a:r>
                <a:rPr lang="en-US" sz="2800" dirty="0">
                  <a:latin typeface="Sakkal Majalla" pitchFamily="2" charset="-78"/>
                  <a:cs typeface="Sakkal Majalla" pitchFamily="2" charset="-78"/>
                </a:rPr>
                <a:t>Data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1- </a:t>
              </a:r>
              <a:r>
                <a:rPr lang="en-US" sz="2000" b="1" dirty="0" err="1">
                  <a:latin typeface="Sakkal Majalla" pitchFamily="2" charset="-78"/>
                  <a:cs typeface="Sakkal Majalla" pitchFamily="2" charset="-78"/>
                </a:rPr>
                <a:t>Student_name</a:t>
              </a:r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  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2- </a:t>
              </a:r>
              <a:r>
                <a:rPr lang="en-US" sz="2000" b="1" dirty="0" err="1">
                  <a:latin typeface="Sakkal Majalla" pitchFamily="2" charset="-78"/>
                  <a:cs typeface="Sakkal Majalla" pitchFamily="2" charset="-78"/>
                </a:rPr>
                <a:t>University_Id</a:t>
              </a:r>
              <a:endParaRPr lang="en-US" sz="2000" b="1" dirty="0">
                <a:latin typeface="Sakkal Majalla" pitchFamily="2" charset="-78"/>
                <a:cs typeface="Sakkal Majalla" pitchFamily="2" charset="-78"/>
              </a:endParaRP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 3- </a:t>
              </a:r>
              <a:r>
                <a:rPr lang="en-US" sz="2000" b="1" dirty="0" err="1">
                  <a:latin typeface="Sakkal Majalla" pitchFamily="2" charset="-78"/>
                  <a:cs typeface="Sakkal Majalla" pitchFamily="2" charset="-78"/>
                </a:rPr>
                <a:t>Birth_Date</a:t>
              </a:r>
              <a:endParaRPr lang="en-US" sz="2000" b="1" dirty="0">
                <a:latin typeface="Sakkal Majalla" pitchFamily="2" charset="-78"/>
                <a:cs typeface="Sakkal Majalla" pitchFamily="2" charset="-78"/>
              </a:endParaRP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 4- Address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5-GPA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 6- </a:t>
              </a:r>
              <a:r>
                <a:rPr lang="en-US" sz="2000" b="1" dirty="0" err="1">
                  <a:latin typeface="Sakkal Majalla" pitchFamily="2" charset="-78"/>
                  <a:cs typeface="Sakkal Majalla" pitchFamily="2" charset="-78"/>
                </a:rPr>
                <a:t>Study_Level</a:t>
              </a:r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  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889393" y="4294171"/>
              <a:ext cx="3052838" cy="192484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3"/>
              <a:r>
                <a:rPr lang="en-US" sz="2800" b="1" dirty="0">
                  <a:latin typeface="Sakkal Majalla" pitchFamily="2" charset="-78"/>
                  <a:cs typeface="Sakkal Majalla" pitchFamily="2" charset="-78"/>
                </a:rPr>
                <a:t>Operations ( ) 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1- Modify GPA() 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2- Change Study level ()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 3- Get Student Name () 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4- Get Student Address ()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01444" y="1290745"/>
            <a:ext cx="4920031" cy="4852944"/>
            <a:chOff x="5022200" y="1311476"/>
            <a:chExt cx="4920031" cy="4852944"/>
          </a:xfrm>
        </p:grpSpPr>
        <p:sp>
          <p:nvSpPr>
            <p:cNvPr id="20" name="Rectangle 19"/>
            <p:cNvSpPr/>
            <p:nvPr/>
          </p:nvSpPr>
          <p:spPr>
            <a:xfrm>
              <a:off x="5022200" y="1311476"/>
              <a:ext cx="18671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u="sng" dirty="0">
                  <a:latin typeface="Sakkal Majalla" pitchFamily="2" charset="-78"/>
                  <a:cs typeface="Sakkal Majalla" pitchFamily="2" charset="-78"/>
                </a:rPr>
                <a:t>Car Object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390613" y="1945534"/>
              <a:ext cx="2310042" cy="212800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3"/>
              <a:r>
                <a:rPr lang="en-US" sz="2800" dirty="0">
                  <a:latin typeface="Sakkal Majalla" pitchFamily="2" charset="-78"/>
                  <a:cs typeface="Sakkal Majalla" pitchFamily="2" charset="-78"/>
                </a:rPr>
                <a:t>Data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1- Factory 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2- Model 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3- </a:t>
              </a:r>
              <a:r>
                <a:rPr lang="en-US" sz="2000" b="1" dirty="0" err="1">
                  <a:latin typeface="Sakkal Majalla" pitchFamily="2" charset="-78"/>
                  <a:cs typeface="Sakkal Majalla" pitchFamily="2" charset="-78"/>
                </a:rPr>
                <a:t>Fuel_Capacity</a:t>
              </a:r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 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4- </a:t>
              </a:r>
              <a:r>
                <a:rPr lang="en-US" sz="2000" b="1" dirty="0" err="1">
                  <a:latin typeface="Sakkal Majalla" pitchFamily="2" charset="-78"/>
                  <a:cs typeface="Sakkal Majalla" pitchFamily="2" charset="-78"/>
                </a:rPr>
                <a:t>No_of_doors</a:t>
              </a:r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 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5-Color 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6- Shape 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889393" y="4239579"/>
              <a:ext cx="3052838" cy="192484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3"/>
              <a:r>
                <a:rPr lang="en-US" sz="2800" b="1" dirty="0">
                  <a:latin typeface="Sakkal Majalla" pitchFamily="2" charset="-78"/>
                  <a:cs typeface="Sakkal Majalla" pitchFamily="2" charset="-78"/>
                </a:rPr>
                <a:t>Operations ( ) 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1- Set Factory Name()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 2- Change Color () 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3- Get Car Info () 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4- ………..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24</a:t>
            </a:fld>
            <a:endParaRPr lang="en-US" dirty="0"/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66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309" y="233649"/>
            <a:ext cx="4821382" cy="91766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What is Class ? Why we need It ?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98764" y="1330035"/>
            <a:ext cx="11305309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933293"/>
              </p:ext>
            </p:extLst>
          </p:nvPr>
        </p:nvGraphicFramePr>
        <p:xfrm>
          <a:off x="3503669" y="1263528"/>
          <a:ext cx="8014647" cy="488980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6715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1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715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89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lang="en-US" sz="2100" u="sng" dirty="0">
                          <a:effectLst/>
                        </a:rPr>
                        <a:t> 1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Data: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 </a:t>
                      </a:r>
                      <a:r>
                        <a:rPr lang="en-US" sz="1800" dirty="0" err="1">
                          <a:effectLst/>
                        </a:rPr>
                        <a:t>Birth_Date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Address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5-GPA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Operations ( 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Get Student Name ()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Change Study level ()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3-</a:t>
                      </a:r>
                      <a:r>
                        <a:rPr lang="en-US" sz="1600" dirty="0">
                          <a:effectLst/>
                        </a:rPr>
                        <a:t>Modify GPA()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Get Student Address () </a:t>
                      </a:r>
                    </a:p>
                  </a:txBody>
                  <a:tcPr marL="103492" marR="103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u="sng" dirty="0">
                          <a:effectLst/>
                        </a:rPr>
                        <a:t>Student 2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Data: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 </a:t>
                      </a:r>
                      <a:r>
                        <a:rPr lang="en-US" sz="1800" dirty="0" err="1">
                          <a:effectLst/>
                        </a:rPr>
                        <a:t>Birth_Date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Address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Operations ( 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1- Get Student Name ()</a:t>
                      </a:r>
                      <a:endParaRPr lang="ar-SY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2- Change Study level ()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4- Get Student Address ()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103492" marR="103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u="sng" dirty="0">
                          <a:effectLst/>
                        </a:rPr>
                        <a:t>Student 3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Data: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5-GPA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Operations ( 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Get Student Name ()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2- Change Study level ()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3- Modify GPA()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5- Get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()</a:t>
                      </a:r>
                    </a:p>
                  </a:txBody>
                  <a:tcPr marL="103492" marR="10349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25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98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309" y="233649"/>
            <a:ext cx="4821382" cy="91766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What is Class ? Why we need It ?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98764" y="1330035"/>
            <a:ext cx="11305309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618832"/>
              </p:ext>
            </p:extLst>
          </p:nvPr>
        </p:nvGraphicFramePr>
        <p:xfrm>
          <a:off x="846161" y="1261795"/>
          <a:ext cx="10686196" cy="488980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6715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1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715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715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89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Class Student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 </a:t>
                      </a:r>
                      <a:r>
                        <a:rPr lang="en-US" sz="1800" dirty="0" err="1">
                          <a:effectLst/>
                        </a:rPr>
                        <a:t>Birth_Date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Address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5-GPA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b="1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Operations ( )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Get Student Name ()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Change Study level ()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3-Modify GPA()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Get Student Address ()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03492" marR="103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lang="en-US" sz="2100" u="sng" dirty="0">
                          <a:effectLst/>
                        </a:rPr>
                        <a:t> 1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Data: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 </a:t>
                      </a:r>
                      <a:r>
                        <a:rPr lang="en-US" sz="1800" dirty="0" err="1">
                          <a:effectLst/>
                        </a:rPr>
                        <a:t>Birth_Date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Address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5-GPA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Operations ( 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Get Student Name ()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Change Study level ()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3-</a:t>
                      </a:r>
                      <a:r>
                        <a:rPr lang="en-US" sz="1600" dirty="0">
                          <a:effectLst/>
                        </a:rPr>
                        <a:t>Modify GPA()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Get Student Address ()</a:t>
                      </a:r>
                    </a:p>
                  </a:txBody>
                  <a:tcPr marL="103492" marR="103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u="sng" dirty="0">
                          <a:effectLst/>
                        </a:rPr>
                        <a:t>Student 2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Data: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 </a:t>
                      </a:r>
                      <a:r>
                        <a:rPr lang="en-US" sz="1800" dirty="0" err="1">
                          <a:effectLst/>
                        </a:rPr>
                        <a:t>Birth_Date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Address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Operations ( 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1- Get Student Name ()</a:t>
                      </a:r>
                      <a:endParaRPr lang="ar-SY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2- Change Study level ()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4- Get Student Address ()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103492" marR="103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u="sng" dirty="0">
                          <a:effectLst/>
                        </a:rPr>
                        <a:t>Student 3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Data: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5-GPA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Operations ( 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Get Student Name ()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2- Change Study level ()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3- Modify GPA()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5- Get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()</a:t>
                      </a:r>
                    </a:p>
                  </a:txBody>
                  <a:tcPr marL="103492" marR="10349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26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62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309" y="233649"/>
            <a:ext cx="4821382" cy="91766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What is Class ? Why we need It ?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98764" y="1330035"/>
            <a:ext cx="11305309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186625"/>
              </p:ext>
            </p:extLst>
          </p:nvPr>
        </p:nvGraphicFramePr>
        <p:xfrm>
          <a:off x="846161" y="1261795"/>
          <a:ext cx="10686196" cy="488980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6715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1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715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715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89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Class Student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 </a:t>
                      </a:r>
                      <a:r>
                        <a:rPr lang="en-US" sz="1800" dirty="0" err="1">
                          <a:effectLst/>
                        </a:rPr>
                        <a:t>Birth_Date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Address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5-GPA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effectLst/>
                        </a:rPr>
                        <a:t>7- 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Operations ( )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Get Student Name ()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Change Study level ()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3-Modify GPA()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Get Student Address ()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03492" marR="103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lang="en-US" sz="2100" u="sng" dirty="0">
                          <a:effectLst/>
                        </a:rPr>
                        <a:t> 1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Data: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 </a:t>
                      </a:r>
                      <a:r>
                        <a:rPr lang="en-US" sz="1800" dirty="0" err="1">
                          <a:effectLst/>
                        </a:rPr>
                        <a:t>Birth_Date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Address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5-GPA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 Email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Operations ( 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Get Student Name ()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Change Study level ()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3-</a:t>
                      </a:r>
                      <a:r>
                        <a:rPr lang="en-US" sz="1600" dirty="0">
                          <a:effectLst/>
                        </a:rPr>
                        <a:t>Modify GPA()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Get Student Address ()</a:t>
                      </a:r>
                    </a:p>
                  </a:txBody>
                  <a:tcPr marL="103492" marR="103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u="sng" dirty="0">
                          <a:effectLst/>
                        </a:rPr>
                        <a:t>Student 2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Data: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 </a:t>
                      </a:r>
                      <a:r>
                        <a:rPr lang="en-US" sz="1800" dirty="0" err="1">
                          <a:effectLst/>
                        </a:rPr>
                        <a:t>Birth_Date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Address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effectLst/>
                        </a:rPr>
                        <a:t>7- Email</a:t>
                      </a:r>
                      <a:endParaRPr lang="en-US" sz="16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Operations ( 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1- Get Student Name ()</a:t>
                      </a:r>
                      <a:endParaRPr lang="ar-SY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2- Change Study level ()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4- Get Student Address ()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103492" marR="103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u="sng" dirty="0">
                          <a:effectLst/>
                        </a:rPr>
                        <a:t>Student 3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Data: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5-GPA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effectLst/>
                        </a:rPr>
                        <a:t>7- Email</a:t>
                      </a:r>
                      <a:endParaRPr lang="en-US" sz="16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Operations ( 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Get Student Name ()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2- Change Study level ()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3- Modify GPA()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5- Get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()</a:t>
                      </a:r>
                    </a:p>
                  </a:txBody>
                  <a:tcPr marL="103492" marR="10349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27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49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309" y="233649"/>
            <a:ext cx="4821382" cy="91766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What is Class ? Why we need It ?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98764" y="1330035"/>
            <a:ext cx="11305309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616314"/>
              </p:ext>
            </p:extLst>
          </p:nvPr>
        </p:nvGraphicFramePr>
        <p:xfrm>
          <a:off x="846161" y="1261795"/>
          <a:ext cx="10686196" cy="508254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6715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1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715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715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89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Class Student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 </a:t>
                      </a:r>
                      <a:r>
                        <a:rPr lang="en-US" sz="1800" dirty="0" err="1">
                          <a:effectLst/>
                        </a:rPr>
                        <a:t>Birth_Date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Address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5-GPA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effectLst/>
                        </a:rPr>
                        <a:t>7- 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Operations ( )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Get Student Name ()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Change Study level ()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3-Modify GPA()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Get Student Address ()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5- Print Student Info ()</a:t>
                      </a:r>
                      <a:endParaRPr lang="en-US" sz="17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03492" marR="103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lang="en-US" sz="2100" u="sng" dirty="0">
                          <a:effectLst/>
                        </a:rPr>
                        <a:t> 1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Data: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 </a:t>
                      </a:r>
                      <a:r>
                        <a:rPr lang="en-US" sz="1800" dirty="0" err="1">
                          <a:effectLst/>
                        </a:rPr>
                        <a:t>Birth_Date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Address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5-GPA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 Email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Operations ( 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Get Student Name ()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Change Study level ()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3-</a:t>
                      </a:r>
                      <a:r>
                        <a:rPr lang="en-US" sz="1600" dirty="0">
                          <a:effectLst/>
                        </a:rPr>
                        <a:t>Modify GPA()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Get Student Address ()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5- Print Student Info ()</a:t>
                      </a:r>
                      <a:endParaRPr lang="en-US" sz="1800" dirty="0">
                        <a:effectLst/>
                      </a:endParaRPr>
                    </a:p>
                  </a:txBody>
                  <a:tcPr marL="103492" marR="103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u="sng" dirty="0">
                          <a:effectLst/>
                        </a:rPr>
                        <a:t>Student 2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Data: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 </a:t>
                      </a:r>
                      <a:r>
                        <a:rPr lang="en-US" sz="1800" dirty="0" err="1">
                          <a:effectLst/>
                        </a:rPr>
                        <a:t>Birth_Date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Address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effectLst/>
                        </a:rPr>
                        <a:t>7- Email</a:t>
                      </a:r>
                      <a:endParaRPr lang="en-US" sz="16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Operations ( 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1- Get Student Name ()</a:t>
                      </a:r>
                      <a:endParaRPr lang="ar-SY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2- Change Study level ()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4- Get Student Address ()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5- Print Student Info ()</a:t>
                      </a:r>
                      <a:endParaRPr lang="en-US" sz="1800" dirty="0">
                        <a:effectLst/>
                      </a:endParaRPr>
                    </a:p>
                  </a:txBody>
                  <a:tcPr marL="103492" marR="1034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u="sng" dirty="0">
                          <a:effectLst/>
                        </a:rPr>
                        <a:t>Student 3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Data: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5-GPA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effectLst/>
                        </a:rPr>
                        <a:t>7- Email</a:t>
                      </a:r>
                      <a:endParaRPr lang="en-US" sz="16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Operations ( 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Get Student Name ()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2- Change Study level () </a:t>
                      </a:r>
                      <a:endParaRPr lang="en-US" sz="1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3- Modify GPA()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5- Get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()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5- Print Student Info ()</a:t>
                      </a:r>
                      <a:endParaRPr lang="en-US" sz="1800" dirty="0">
                        <a:effectLst/>
                      </a:endParaRPr>
                    </a:p>
                  </a:txBody>
                  <a:tcPr marL="103492" marR="10349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28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72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309" y="233649"/>
            <a:ext cx="4821382" cy="91766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What is Class ? Why we need It ?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98764" y="1330035"/>
            <a:ext cx="11305309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31862"/>
              </p:ext>
            </p:extLst>
          </p:nvPr>
        </p:nvGraphicFramePr>
        <p:xfrm>
          <a:off x="846161" y="1261795"/>
          <a:ext cx="2671549" cy="506501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6715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89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Class Student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 </a:t>
                      </a:r>
                      <a:r>
                        <a:rPr lang="en-US" sz="1800" dirty="0" err="1">
                          <a:effectLst/>
                        </a:rPr>
                        <a:t>Birth_Date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Address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5-GPA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effectLst/>
                        </a:rPr>
                        <a:t>7- 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Operations ( )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Get Student Name ()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Change Study level ()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3-Modify GPA()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Get Student Address ()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5- Print Student Info ()</a:t>
                      </a:r>
                      <a:endParaRPr lang="en-US" sz="17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03492" marR="10349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29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18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37" y="198379"/>
            <a:ext cx="3138054" cy="1006475"/>
          </a:xfrm>
        </p:spPr>
        <p:txBody>
          <a:bodyPr/>
          <a:lstStyle/>
          <a:p>
            <a:pPr algn="ctr"/>
            <a:r>
              <a:rPr lang="en-US" b="1" dirty="0">
                <a:latin typeface="Sakkal Majalla" pitchFamily="2" charset="-78"/>
                <a:cs typeface="Sakkal Majalla" pitchFamily="2" charset="-78"/>
              </a:rPr>
              <a:t>Contents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7" y="121433"/>
            <a:ext cx="810889" cy="114209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hlinkClick r:id="rId3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421140"/>
              </p:ext>
            </p:extLst>
          </p:nvPr>
        </p:nvGraphicFramePr>
        <p:xfrm>
          <a:off x="919052" y="1388236"/>
          <a:ext cx="10898875" cy="3876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04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98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6752">
                <a:tc>
                  <a:txBody>
                    <a:bodyPr/>
                    <a:lstStyle/>
                    <a:p>
                      <a:pPr rtl="1"/>
                      <a:r>
                        <a:rPr lang="en-US" sz="3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Object-Oriented Design </a:t>
                      </a:r>
                    </a:p>
                    <a:p>
                      <a:pPr rtl="1"/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Goals, Principles and Patterns </a:t>
                      </a:r>
                    </a:p>
                    <a:p>
                      <a:pPr rtl="1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2.2 Inheritance </a:t>
                      </a:r>
                    </a:p>
                    <a:p>
                      <a:pPr rtl="1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2.3 Interfaces and Abstract Classes </a:t>
                      </a:r>
                    </a:p>
                    <a:p>
                      <a:pPr rtl="1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2.4 Exceptions </a:t>
                      </a:r>
                    </a:p>
                    <a:p>
                      <a:pPr rtl="1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2.5 Casting and Generics</a:t>
                      </a:r>
                    </a:p>
                    <a:p>
                      <a:pPr rtl="1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 Nested Classes </a:t>
                      </a:r>
                    </a:p>
                    <a:p>
                      <a:pPr algn="l" rtl="0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2.7 Exercises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 rtl="0"/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GUI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Introduction</a:t>
                      </a:r>
                      <a:b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Overview of Swing Components</a:t>
                      </a:r>
                      <a:b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  	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JLabel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  	Event Handling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  	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TextFields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  	How Event Handling Works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سهم لأعلى 5">
            <a:hlinkClick r:id="" action="ppaction://noaction"/>
          </p:cNvPr>
          <p:cNvSpPr/>
          <p:nvPr/>
        </p:nvSpPr>
        <p:spPr>
          <a:xfrm>
            <a:off x="251520" y="6165304"/>
            <a:ext cx="21602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69817" y="5116495"/>
            <a:ext cx="10474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References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  </a:t>
            </a:r>
            <a:endParaRPr lang="en-US" sz="2400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-  </a:t>
            </a:r>
            <a:r>
              <a:rPr lang="en-US" sz="2400" dirty="0" err="1">
                <a:latin typeface="Sakkal Majalla" pitchFamily="2" charset="-78"/>
                <a:cs typeface="Sakkal Majalla" pitchFamily="2" charset="-78"/>
              </a:rPr>
              <a:t>Deitel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  &amp; </a:t>
            </a:r>
            <a:r>
              <a:rPr lang="en-US" sz="2400" dirty="0" err="1">
                <a:latin typeface="Sakkal Majalla" pitchFamily="2" charset="-78"/>
                <a:cs typeface="Sakkal Majalla" pitchFamily="2" charset="-78"/>
              </a:rPr>
              <a:t>Deitel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,</a:t>
            </a:r>
            <a:r>
              <a:rPr lang="ar-SY" sz="24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Java How to Program,  Pearson; 10th Ed(201</a:t>
            </a:r>
            <a:r>
              <a:rPr lang="ar-SY" sz="2400" dirty="0">
                <a:latin typeface="Sakkal Majalla" pitchFamily="2" charset="-78"/>
                <a:cs typeface="Sakkal Majalla" pitchFamily="2" charset="-78"/>
              </a:rPr>
              <a:t>5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)</a:t>
            </a:r>
          </a:p>
          <a:p>
            <a:pPr algn="r" rtl="1"/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  - 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د.علي سليمان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بنى معطيات بلغة 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JAVA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 جامعة تشرين 20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13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-20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14</a:t>
            </a:r>
            <a:endParaRPr lang="en-US" sz="2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67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309" y="233649"/>
            <a:ext cx="4821382" cy="91766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What is Class ? Why we need It ?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98764" y="1330035"/>
            <a:ext cx="11305309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951779"/>
              </p:ext>
            </p:extLst>
          </p:nvPr>
        </p:nvGraphicFramePr>
        <p:xfrm>
          <a:off x="846161" y="1261795"/>
          <a:ext cx="2671549" cy="506501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6715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89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Class Student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 </a:t>
                      </a:r>
                      <a:r>
                        <a:rPr lang="en-US" sz="1800" dirty="0" err="1">
                          <a:effectLst/>
                        </a:rPr>
                        <a:t>Birth_Date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Address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5-GPA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effectLst/>
                        </a:rPr>
                        <a:t>7- 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Operations ( )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Get Student Name ()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Change Study level ()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3-Modify GPA()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Get Student Address ()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5- Print Student Info ()</a:t>
                      </a:r>
                      <a:endParaRPr lang="en-US" sz="17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03492" marR="10349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30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239" y="1201259"/>
            <a:ext cx="2682875" cy="5243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1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309" y="233649"/>
            <a:ext cx="4821382" cy="91766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What is Class ? Why we need It ?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98764" y="1330035"/>
            <a:ext cx="11305309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881449"/>
              </p:ext>
            </p:extLst>
          </p:nvPr>
        </p:nvGraphicFramePr>
        <p:xfrm>
          <a:off x="846161" y="1261795"/>
          <a:ext cx="2671549" cy="506501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6715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89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Class Student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 </a:t>
                      </a:r>
                      <a:r>
                        <a:rPr lang="en-US" sz="1800" dirty="0" err="1">
                          <a:effectLst/>
                        </a:rPr>
                        <a:t>Birth_Date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Address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5-GPA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effectLst/>
                        </a:rPr>
                        <a:t>7- 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Operations ( )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Get Student Name ()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Change Study level ()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3-Modify GPA()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Get Student Address ()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5- Print Student Info ()</a:t>
                      </a:r>
                      <a:endParaRPr lang="en-US" sz="17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03492" marR="10349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4590" y="2067213"/>
            <a:ext cx="99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=Adam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37239" y="1201259"/>
            <a:ext cx="3710224" cy="5243513"/>
            <a:chOff x="4137239" y="1201259"/>
            <a:chExt cx="3710224" cy="524351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239" y="1201259"/>
              <a:ext cx="2682875" cy="52435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28238" y="2080861"/>
              <a:ext cx="991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=Adam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5533" y="2363335"/>
              <a:ext cx="1214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=1232024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14590" y="2670833"/>
              <a:ext cx="1455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=20/10/2003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14590" y="3040165"/>
              <a:ext cx="1455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=Hama TTT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01441" y="3349767"/>
              <a:ext cx="1455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 3.5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4657" y="3652295"/>
              <a:ext cx="1455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 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4657" y="3959878"/>
              <a:ext cx="1902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 Adam@YY.com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8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309" y="233649"/>
            <a:ext cx="4821382" cy="91766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What is Class ? Why we need It ?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98764" y="1330035"/>
            <a:ext cx="11305309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34407"/>
              </p:ext>
            </p:extLst>
          </p:nvPr>
        </p:nvGraphicFramePr>
        <p:xfrm>
          <a:off x="846161" y="1261795"/>
          <a:ext cx="2671549" cy="506501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6715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89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Class Student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</a:t>
                      </a:r>
                      <a:r>
                        <a:rPr lang="en-US" sz="1800" dirty="0" err="1">
                          <a:effectLst/>
                        </a:rPr>
                        <a:t>Student_name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</a:t>
                      </a:r>
                      <a:r>
                        <a:rPr lang="en-US" sz="1800" dirty="0" err="1">
                          <a:effectLst/>
                        </a:rPr>
                        <a:t>University_Id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 </a:t>
                      </a:r>
                      <a:r>
                        <a:rPr lang="en-US" sz="1800" dirty="0" err="1">
                          <a:effectLst/>
                        </a:rPr>
                        <a:t>Birth_Date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Address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5-GPA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6- </a:t>
                      </a:r>
                      <a:r>
                        <a:rPr lang="en-US" sz="1800" dirty="0" err="1">
                          <a:effectLst/>
                        </a:rPr>
                        <a:t>Study_Level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effectLst/>
                        </a:rPr>
                        <a:t>7- 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Operations ( )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 Get Student Name ()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2- Change Study level ()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3-Modify GPA()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4- Get Student Address ()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5- Print Student Info ()</a:t>
                      </a:r>
                      <a:endParaRPr lang="en-US" sz="17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03492" marR="10349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32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4590" y="2067213"/>
            <a:ext cx="99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=Adam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37239" y="1201259"/>
            <a:ext cx="3710224" cy="5243513"/>
            <a:chOff x="4137239" y="1201259"/>
            <a:chExt cx="3710224" cy="524351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239" y="1201259"/>
              <a:ext cx="2682875" cy="52435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28238" y="2080861"/>
              <a:ext cx="991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=Adam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5533" y="2363335"/>
              <a:ext cx="1214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=1232024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14590" y="2670833"/>
              <a:ext cx="1455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=20/10/2003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14590" y="3040165"/>
              <a:ext cx="1455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=Hama TTT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01441" y="3349767"/>
              <a:ext cx="1455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 3.5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4657" y="3652295"/>
              <a:ext cx="1455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 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4657" y="3959878"/>
              <a:ext cx="1902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 Adam@YY.com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88407" y="1189883"/>
            <a:ext cx="3710224" cy="5243513"/>
            <a:chOff x="4137239" y="1201259"/>
            <a:chExt cx="3710224" cy="524351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239" y="1201259"/>
              <a:ext cx="2682875" cy="52435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928238" y="2080861"/>
              <a:ext cx="991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=Sam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55533" y="2363335"/>
              <a:ext cx="1214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=1242025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14590" y="2670833"/>
              <a:ext cx="1455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=10/5/2003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14590" y="3040165"/>
              <a:ext cx="1455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</a:t>
              </a:r>
              <a:r>
                <a:rPr lang="en-US" b="1" dirty="0" err="1">
                  <a:solidFill>
                    <a:srgbClr val="FF0000"/>
                  </a:solidFill>
                </a:rPr>
                <a:t>homs</a:t>
              </a:r>
              <a:r>
                <a:rPr lang="en-US" b="1" dirty="0">
                  <a:solidFill>
                    <a:srgbClr val="FF0000"/>
                  </a:solidFill>
                </a:rPr>
                <a:t> III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01441" y="3349767"/>
              <a:ext cx="1455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 3.6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4657" y="3652295"/>
              <a:ext cx="1455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 6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4657" y="3959878"/>
              <a:ext cx="1902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 Sam@YY.com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75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00270" y="2338570"/>
            <a:ext cx="4685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انتهت </a:t>
            </a:r>
            <a:r>
              <a:rPr lang="ar-SY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محاضرة </a:t>
            </a:r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الأسبوع </a:t>
            </a:r>
            <a:r>
              <a:rPr lang="ar-SY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الأولى </a:t>
            </a:r>
            <a:endParaRPr lang="ar-SA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80D3E011-3D1E-4480-907D-18E699AF53EF}" type="slidenum">
              <a:rPr lang="en-GB" smtClean="0"/>
              <a:t>33</a:t>
            </a:fld>
            <a:endParaRPr lang="en-GB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21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272" y="233649"/>
            <a:ext cx="4551218" cy="91766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latin typeface="Sakkal Majalla" pitchFamily="2" charset="-78"/>
                <a:ea typeface="Calibri"/>
                <a:cs typeface="Sakkal Majalla" pitchFamily="2" charset="-78"/>
              </a:rPr>
              <a:t>Objects in College Management Program</a:t>
            </a:r>
            <a:endParaRPr lang="en-US" sz="1800" dirty="0">
              <a:effectLst/>
              <a:latin typeface="Sakkal Majalla" pitchFamily="2" charset="-78"/>
              <a:ea typeface="Calibri"/>
              <a:cs typeface="Sakkal Majalla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98764" y="1330035"/>
            <a:ext cx="11305309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318764" y="1847138"/>
            <a:ext cx="7426031" cy="3501174"/>
            <a:chOff x="2720559" y="1860993"/>
            <a:chExt cx="7426031" cy="3501174"/>
          </a:xfrm>
        </p:grpSpPr>
        <p:grpSp>
          <p:nvGrpSpPr>
            <p:cNvPr id="8" name="Group 7"/>
            <p:cNvGrpSpPr/>
            <p:nvPr/>
          </p:nvGrpSpPr>
          <p:grpSpPr>
            <a:xfrm>
              <a:off x="2720559" y="1860993"/>
              <a:ext cx="7426031" cy="3501174"/>
              <a:chOff x="-57476" y="7484"/>
              <a:chExt cx="3851959" cy="135608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57476" y="7484"/>
                <a:ext cx="3851959" cy="135608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ea typeface="Calibri"/>
                    <a:cs typeface="Sakkal Majalla" pitchFamily="2" charset="-78"/>
                  </a:rPr>
                  <a:t> 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ea typeface="Calibri"/>
                  <a:cs typeface="Sakkal Majalla" pitchFamily="2" charset="-78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ea typeface="Calibri"/>
                    <a:cs typeface="Sakkal Majalla" pitchFamily="2" charset="-78"/>
                  </a:rPr>
                  <a:t> 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38539" y="383901"/>
                <a:ext cx="802640" cy="301625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ea typeface="Calibri"/>
                    <a:cs typeface="Sakkal Majalla" pitchFamily="2" charset="-78"/>
                  </a:rPr>
                  <a:t>Student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ea typeface="Calibri"/>
                  <a:cs typeface="Sakkal Majalla" pitchFamily="2" charset="-7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88112" y="383901"/>
                <a:ext cx="802640" cy="301625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ea typeface="Calibri"/>
                    <a:cs typeface="Sakkal Majalla" pitchFamily="2" charset="-78"/>
                  </a:rPr>
                  <a:t>Course</a:t>
                </a: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ea typeface="Calibri"/>
                  <a:cs typeface="Sakkal Majalla" pitchFamily="2" charset="-7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417197" y="383901"/>
                <a:ext cx="802640" cy="301625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ea typeface="Calibri"/>
                    <a:cs typeface="Sakkal Majalla" pitchFamily="2" charset="-78"/>
                  </a:rPr>
                  <a:t>Teacher</a:t>
                </a: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ea typeface="Calibri"/>
                  <a:cs typeface="Sakkal Majalla" pitchFamily="2" charset="-7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66978" y="908688"/>
                <a:ext cx="953576" cy="301625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ea typeface="Calibri"/>
                    <a:cs typeface="Sakkal Majalla" pitchFamily="2" charset="-78"/>
                  </a:rPr>
                  <a:t>Class Room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ea typeface="Calibri"/>
                  <a:cs typeface="Sakkal Majalla" pitchFamily="2" charset="-7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288112" y="908688"/>
                <a:ext cx="1231900" cy="301625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ea typeface="Calibri"/>
                    <a:cs typeface="Sakkal Majalla" pitchFamily="2" charset="-78"/>
                  </a:rPr>
                  <a:t>Grading Report</a:t>
                </a: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ea typeface="Calibri"/>
                  <a:cs typeface="Sakkal Majalla" pitchFamily="2" charset="-7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08028" y="908688"/>
                <a:ext cx="1049020" cy="301625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itchFamily="2" charset="-78"/>
                    <a:ea typeface="Calibri"/>
                    <a:cs typeface="Sakkal Majalla" pitchFamily="2" charset="-78"/>
                  </a:rPr>
                  <a:t>Department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itchFamily="2" charset="-78"/>
                  <a:ea typeface="Calibri"/>
                  <a:cs typeface="Sakkal Majalla" pitchFamily="2" charset="-78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4509871" y="1995360"/>
              <a:ext cx="3172257" cy="517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400" b="1" kern="0" dirty="0">
                  <a:solidFill>
                    <a:sysClr val="windowText" lastClr="000000"/>
                  </a:solidFill>
                  <a:latin typeface="Sakkal Majalla" pitchFamily="2" charset="-78"/>
                  <a:ea typeface="Calibri"/>
                  <a:cs typeface="Sakkal Majalla" pitchFamily="2" charset="-78"/>
                </a:rPr>
                <a:t>College Environment</a:t>
              </a:r>
              <a:endParaRPr lang="en-US" sz="2400" kern="0" dirty="0">
                <a:solidFill>
                  <a:sysClr val="windowText" lastClr="000000"/>
                </a:solidFill>
                <a:latin typeface="Sakkal Majalla" pitchFamily="2" charset="-78"/>
                <a:ea typeface="Calibri"/>
                <a:cs typeface="Sakkal Majalla" pitchFamily="2" charset="-78"/>
              </a:endParaRP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34</a:t>
            </a:fld>
            <a:endParaRPr lang="en-US" dirty="0"/>
          </a:p>
        </p:txBody>
      </p:sp>
      <p:sp>
        <p:nvSpPr>
          <p:cNvPr id="19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54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272" y="233649"/>
            <a:ext cx="4551218" cy="917660"/>
          </a:xfrm>
        </p:spPr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Function</a:t>
            </a:r>
            <a:r>
              <a:rPr lang="en-US" sz="2800" b="1" dirty="0" smtClean="0">
                <a:solidFill>
                  <a:srgbClr val="FF0000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 </a:t>
            </a:r>
            <a:r>
              <a:rPr lang="en-US" sz="2800" b="1" dirty="0" err="1" smtClean="0">
                <a:latin typeface="Sakkal Majalla" pitchFamily="2" charset="-78"/>
                <a:ea typeface="Calibri"/>
                <a:cs typeface="Sakkal Majalla" pitchFamily="2" charset="-78"/>
              </a:rPr>
              <a:t>vs</a:t>
            </a:r>
            <a:r>
              <a:rPr lang="en-US" sz="2800" b="1" dirty="0" smtClean="0">
                <a:latin typeface="Sakkal Majalla" pitchFamily="2" charset="-78"/>
                <a:ea typeface="Calibri"/>
                <a:cs typeface="Sakkal Majalla" pitchFamily="2" charset="-78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Method</a:t>
            </a:r>
            <a:r>
              <a:rPr lang="en-US" sz="2800" b="1" dirty="0" smtClean="0">
                <a:latin typeface="Sakkal Majalla" pitchFamily="2" charset="-78"/>
                <a:ea typeface="Calibri"/>
                <a:cs typeface="Sakkal Majalla" pitchFamily="2" charset="-78"/>
              </a:rPr>
              <a:t> </a:t>
            </a:r>
            <a:r>
              <a:rPr lang="en-US" sz="2800" b="1" dirty="0" err="1" smtClean="0">
                <a:latin typeface="Sakkal Majalla" pitchFamily="2" charset="-78"/>
                <a:ea typeface="Calibri"/>
                <a:cs typeface="Sakkal Majalla" pitchFamily="2" charset="-78"/>
              </a:rPr>
              <a:t>vs</a:t>
            </a:r>
            <a:r>
              <a:rPr lang="en-US" sz="2800" b="1" dirty="0" smtClean="0">
                <a:latin typeface="Sakkal Majalla" pitchFamily="2" charset="-78"/>
                <a:ea typeface="Calibri"/>
                <a:cs typeface="Sakkal Majalla" pitchFamily="2" charset="-78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Sakkal Majalla" pitchFamily="2" charset="-78"/>
                <a:ea typeface="Calibri"/>
                <a:cs typeface="Sakkal Majalla" pitchFamily="2" charset="-78"/>
              </a:rPr>
              <a:t>Procedure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98764" y="1330035"/>
            <a:ext cx="11305309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35</a:t>
            </a:fld>
            <a:endParaRPr lang="en-US" dirty="0"/>
          </a:p>
        </p:txBody>
      </p:sp>
      <p:sp>
        <p:nvSpPr>
          <p:cNvPr id="19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263528"/>
            <a:ext cx="106108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3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2" y="233649"/>
            <a:ext cx="3394363" cy="91766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akkal Majalla" pitchFamily="2" charset="-78"/>
                <a:ea typeface="Calibri"/>
                <a:cs typeface="Sakkal Majalla" pitchFamily="2" charset="-78"/>
              </a:rPr>
              <a:t>Object Is comprised Of ?</a:t>
            </a:r>
            <a:endParaRPr lang="en-US" sz="2400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98764" y="1330035"/>
            <a:ext cx="11305309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	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48791" y="2133600"/>
            <a:ext cx="5274918" cy="3242824"/>
            <a:chOff x="1122218" y="692479"/>
            <a:chExt cx="4568337" cy="2473282"/>
          </a:xfrm>
        </p:grpSpPr>
        <p:sp>
          <p:nvSpPr>
            <p:cNvPr id="3" name="Rectangle 2"/>
            <p:cNvSpPr/>
            <p:nvPr/>
          </p:nvSpPr>
          <p:spPr>
            <a:xfrm>
              <a:off x="1122218" y="692479"/>
              <a:ext cx="1385455" cy="571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u="sng" dirty="0">
                  <a:latin typeface="Sakkal Majalla" pitchFamily="2" charset="-78"/>
                  <a:cs typeface="Sakkal Majalla" pitchFamily="2" charset="-78"/>
                </a:rPr>
                <a:t>Object</a:t>
              </a:r>
              <a:r>
                <a:rPr lang="en-US" b="1" dirty="0">
                  <a:latin typeface="Sakkal Majalla" pitchFamily="2" charset="-78"/>
                  <a:cs typeface="Sakkal Majalla" pitchFamily="2" charset="-78"/>
                </a:rPr>
                <a:t> </a:t>
              </a:r>
              <a:endParaRPr lang="en-US" dirty="0">
                <a:latin typeface="Sakkal Majalla" pitchFamily="2" charset="-78"/>
                <a:cs typeface="Sakkal Majalla" pitchFamily="2" charset="-78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814945" y="1274615"/>
              <a:ext cx="0" cy="15240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14945" y="1634835"/>
              <a:ext cx="997528" cy="138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14945" y="2770907"/>
              <a:ext cx="1995055" cy="138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2812473" y="1274615"/>
              <a:ext cx="1385454" cy="7620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akkal Majalla" pitchFamily="2" charset="-78"/>
                  <a:cs typeface="Sakkal Majalla" pitchFamily="2" charset="-78"/>
                </a:rPr>
                <a:t>Data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505200" y="2403761"/>
              <a:ext cx="2185355" cy="762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Sakkal Majalla" pitchFamily="2" charset="-78"/>
                  <a:cs typeface="Sakkal Majalla" pitchFamily="2" charset="-78"/>
                </a:rPr>
                <a:t>Operations()</a:t>
              </a:r>
              <a:endParaRPr lang="en-US" sz="2800" dirty="0"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79242" y="1330035"/>
            <a:ext cx="4675999" cy="4695939"/>
            <a:chOff x="5022200" y="1468481"/>
            <a:chExt cx="4675999" cy="4695939"/>
          </a:xfrm>
        </p:grpSpPr>
        <p:sp>
          <p:nvSpPr>
            <p:cNvPr id="29" name="Rectangle 28"/>
            <p:cNvSpPr/>
            <p:nvPr/>
          </p:nvSpPr>
          <p:spPr>
            <a:xfrm>
              <a:off x="5022200" y="1468481"/>
              <a:ext cx="147924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Sakkal Majalla" pitchFamily="2" charset="-78"/>
                  <a:cs typeface="Sakkal Majalla" pitchFamily="2" charset="-78"/>
                </a:rPr>
                <a:t>Product</a:t>
              </a:r>
              <a:r>
                <a:rPr lang="en-US" b="1" dirty="0">
                  <a:latin typeface="Sakkal Majalla" pitchFamily="2" charset="-78"/>
                  <a:cs typeface="Sakkal Majalla" pitchFamily="2" charset="-78"/>
                </a:rPr>
                <a:t>  </a:t>
              </a:r>
              <a:r>
                <a:rPr lang="en-US" sz="2800" b="1" dirty="0">
                  <a:latin typeface="Sakkal Majalla" pitchFamily="2" charset="-78"/>
                  <a:cs typeface="Sakkal Majalla" pitchFamily="2" charset="-78"/>
                </a:rPr>
                <a:t>Object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390613" y="2009637"/>
              <a:ext cx="2310042" cy="206390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3"/>
              <a:r>
                <a:rPr lang="en-US" sz="2800" dirty="0">
                  <a:latin typeface="Sakkal Majalla" pitchFamily="2" charset="-78"/>
                  <a:cs typeface="Sakkal Majalla" pitchFamily="2" charset="-78"/>
                </a:rPr>
                <a:t>Data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1- Product _name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2- Product _code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3- Price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4- Producer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 5-Discount</a:t>
              </a:r>
              <a:endParaRPr lang="en-US" sz="2000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889393" y="4239579"/>
              <a:ext cx="2808806" cy="192484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3"/>
              <a:r>
                <a:rPr lang="en-US" sz="2800" b="1" dirty="0">
                  <a:latin typeface="Sakkal Majalla" pitchFamily="2" charset="-78"/>
                  <a:cs typeface="Sakkal Majalla" pitchFamily="2" charset="-78"/>
                </a:rPr>
                <a:t>Operations ( ) 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1- </a:t>
              </a:r>
              <a:r>
                <a:rPr lang="en-US" sz="2000" b="1" dirty="0" err="1">
                  <a:latin typeface="Sakkal Majalla" pitchFamily="2" charset="-78"/>
                  <a:cs typeface="Sakkal Majalla" pitchFamily="2" charset="-78"/>
                </a:rPr>
                <a:t>ModifyPrice</a:t>
              </a:r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 () 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2- </a:t>
              </a:r>
              <a:r>
                <a:rPr lang="en-US" sz="2000" b="1" dirty="0" err="1">
                  <a:latin typeface="Sakkal Majalla" pitchFamily="2" charset="-78"/>
                  <a:cs typeface="Sakkal Majalla" pitchFamily="2" charset="-78"/>
                </a:rPr>
                <a:t>SetDiscount</a:t>
              </a:r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 () 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3- </a:t>
              </a:r>
              <a:r>
                <a:rPr lang="en-US" sz="2000" b="1" dirty="0" err="1">
                  <a:latin typeface="Sakkal Majalla" pitchFamily="2" charset="-78"/>
                  <a:cs typeface="Sakkal Majalla" pitchFamily="2" charset="-78"/>
                </a:rPr>
                <a:t>GetProductName</a:t>
              </a:r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 ()</a:t>
              </a:r>
            </a:p>
            <a:p>
              <a:pPr marL="0" lvl="3"/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 4- </a:t>
              </a:r>
              <a:r>
                <a:rPr lang="en-US" sz="2000" b="1" dirty="0" err="1">
                  <a:latin typeface="Sakkal Majalla" pitchFamily="2" charset="-78"/>
                  <a:cs typeface="Sakkal Majalla" pitchFamily="2" charset="-78"/>
                </a:rPr>
                <a:t>GetProductPrice</a:t>
              </a:r>
              <a:r>
                <a:rPr lang="en-US" sz="2000" b="1" dirty="0">
                  <a:latin typeface="Sakkal Majalla" pitchFamily="2" charset="-78"/>
                  <a:cs typeface="Sakkal Majalla" pitchFamily="2" charset="-78"/>
                </a:rPr>
                <a:t> ()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36</a:t>
            </a:fld>
            <a:endParaRPr lang="en-US" dirty="0"/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01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11" name="TextBox 10">
            <a:hlinkClick r:id="rId3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80D3E011-3D1E-4480-907D-18E699AF53EF}" type="slidenum">
              <a:rPr lang="en-GB" smtClean="0"/>
              <a:t>37</a:t>
            </a:fld>
            <a:endParaRPr lang="en-GB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6" t="20709" r="35281" b="6250"/>
          <a:stretch/>
        </p:blipFill>
        <p:spPr bwMode="auto">
          <a:xfrm>
            <a:off x="251520" y="121431"/>
            <a:ext cx="4626592" cy="614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22201" y="1263528"/>
            <a:ext cx="63792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Edit :Program is created in an editor and stored on disk in a file whose name ends with </a:t>
            </a:r>
            <a:r>
              <a:rPr lang="en-US" b="1" dirty="0"/>
              <a:t>.java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Compile: Compiler creates </a:t>
            </a:r>
            <a:r>
              <a:rPr lang="en-US" dirty="0" err="1"/>
              <a:t>bytecodes</a:t>
            </a:r>
            <a:r>
              <a:rPr lang="en-US" dirty="0"/>
              <a:t> and stores them on disk in a file whose name ends with .</a:t>
            </a:r>
            <a:r>
              <a:rPr lang="en-US" b="1" dirty="0"/>
              <a:t>class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Load: Class loader reads .</a:t>
            </a:r>
            <a:r>
              <a:rPr lang="en-US" b="1" dirty="0"/>
              <a:t>class</a:t>
            </a:r>
            <a:r>
              <a:rPr lang="en-US" dirty="0"/>
              <a:t> files containing </a:t>
            </a:r>
            <a:r>
              <a:rPr lang="en-US" dirty="0" err="1"/>
              <a:t>bytecodes</a:t>
            </a:r>
            <a:r>
              <a:rPr lang="en-US" dirty="0"/>
              <a:t> from disk and puts those </a:t>
            </a:r>
            <a:r>
              <a:rPr lang="en-US" dirty="0" err="1"/>
              <a:t>bytecodes</a:t>
            </a:r>
            <a:r>
              <a:rPr lang="en-US" dirty="0"/>
              <a:t> in memory: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Verify: </a:t>
            </a:r>
            <a:r>
              <a:rPr lang="en-US" dirty="0" err="1"/>
              <a:t>Bytecode</a:t>
            </a:r>
            <a:r>
              <a:rPr lang="en-US" dirty="0"/>
              <a:t> verifier confirms that all </a:t>
            </a:r>
            <a:r>
              <a:rPr lang="en-US" dirty="0" err="1"/>
              <a:t>bytecodes</a:t>
            </a:r>
            <a:r>
              <a:rPr lang="en-US" dirty="0"/>
              <a:t> are valid and do not violate Java’s security restrictions.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Execution: To execute the program, the JVM reads </a:t>
            </a:r>
            <a:r>
              <a:rPr lang="en-US" dirty="0" err="1"/>
              <a:t>bytecodes</a:t>
            </a:r>
            <a:r>
              <a:rPr lang="en-US" dirty="0"/>
              <a:t> and just-in-time (JIT) compiles (i.e., translates) them into a language that the computer can understand. As the program executes, it may store data values in primary memory</a:t>
            </a:r>
          </a:p>
          <a:p>
            <a:r>
              <a:rPr lang="en-US" dirty="0"/>
              <a:t>Edit (.java)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Compile (.class) 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Load (puts in </a:t>
            </a:r>
            <a:r>
              <a:rPr lang="en-US" dirty="0" err="1"/>
              <a:t>mem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Verify 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Execution (JVM reads </a:t>
            </a:r>
            <a:r>
              <a:rPr lang="en-US" dirty="0" err="1"/>
              <a:t>bytecodes</a:t>
            </a:r>
            <a:r>
              <a:rPr lang="en-US" dirty="0"/>
              <a:t> and just-in-time (JIT) compiles them into a language)</a:t>
            </a:r>
          </a:p>
        </p:txBody>
      </p:sp>
    </p:spTree>
    <p:extLst>
      <p:ext uri="{BB962C8B-B14F-4D97-AF65-F5344CB8AC3E}">
        <p14:creationId xmlns:p14="http://schemas.microsoft.com/office/powerpoint/2010/main" val="4921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37" y="198379"/>
            <a:ext cx="3138054" cy="1006475"/>
          </a:xfrm>
        </p:spPr>
        <p:txBody>
          <a:bodyPr/>
          <a:lstStyle/>
          <a:p>
            <a:pPr algn="ctr"/>
            <a:r>
              <a:rPr lang="en-US" b="1" dirty="0">
                <a:latin typeface="Sakkal Majalla" pitchFamily="2" charset="-78"/>
                <a:cs typeface="Sakkal Majalla" pitchFamily="2" charset="-78"/>
              </a:rPr>
              <a:t>Contents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7" y="121433"/>
            <a:ext cx="810889" cy="114209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hlinkClick r:id="rId3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626461"/>
              </p:ext>
            </p:extLst>
          </p:nvPr>
        </p:nvGraphicFramePr>
        <p:xfrm>
          <a:off x="646563" y="1770611"/>
          <a:ext cx="10898875" cy="307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04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98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70661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  	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JButton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  	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JCheckBox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JRadioButton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  	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JComboBox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3.10  	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JList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3.11  	Multiple-Selection Lists</a:t>
                      </a:r>
                      <a:b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3.12  	Mouse Event Handling</a:t>
                      </a:r>
                      <a:endParaRPr lang="ar-SY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3.13  	Adapter Classes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3.14  	Key Event Handling</a:t>
                      </a:r>
                    </a:p>
                    <a:p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3.15  	Layout Managers (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FlowLayout,BorderLayout,GridLayout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3.16  	Panels</a:t>
                      </a:r>
                    </a:p>
                    <a:p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JavaFx</a:t>
                      </a:r>
                      <a:endParaRPr lang="ar-SY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سهم لأعلى 5">
            <a:hlinkClick r:id="" action="ppaction://noaction"/>
          </p:cNvPr>
          <p:cNvSpPr/>
          <p:nvPr/>
        </p:nvSpPr>
        <p:spPr>
          <a:xfrm>
            <a:off x="251520" y="6165304"/>
            <a:ext cx="21602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69817" y="4959456"/>
            <a:ext cx="10474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References</a:t>
            </a:r>
          </a:p>
          <a:p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-  </a:t>
            </a:r>
            <a:r>
              <a:rPr lang="en-US" sz="2400" dirty="0" err="1">
                <a:latin typeface="Sakkal Majalla" pitchFamily="2" charset="-78"/>
                <a:cs typeface="Sakkal Majalla" pitchFamily="2" charset="-78"/>
              </a:rPr>
              <a:t>Deitel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  &amp; </a:t>
            </a:r>
            <a:r>
              <a:rPr lang="en-US" sz="2400" dirty="0" err="1">
                <a:latin typeface="Sakkal Majalla" pitchFamily="2" charset="-78"/>
                <a:cs typeface="Sakkal Majalla" pitchFamily="2" charset="-78"/>
              </a:rPr>
              <a:t>Deitel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,</a:t>
            </a:r>
            <a:r>
              <a:rPr lang="ar-SY" sz="24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Java How to Program,  Pearson; 10th Ed(201</a:t>
            </a:r>
            <a:r>
              <a:rPr lang="ar-SY" sz="2400" dirty="0">
                <a:latin typeface="Sakkal Majalla" pitchFamily="2" charset="-78"/>
                <a:cs typeface="Sakkal Majalla" pitchFamily="2" charset="-78"/>
              </a:rPr>
              <a:t>5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)</a:t>
            </a:r>
          </a:p>
          <a:p>
            <a:pPr algn="r" rtl="1"/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  - 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د.علي سليمان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بنى معطيات بلغة </a:t>
            </a:r>
            <a:r>
              <a:rPr lang="en-US" sz="2400" b="1" dirty="0">
                <a:latin typeface="Sakkal Majalla" pitchFamily="2" charset="-78"/>
                <a:cs typeface="Sakkal Majalla" pitchFamily="2" charset="-78"/>
              </a:rPr>
              <a:t>JAVA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 جامعة تشرين 20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13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-20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14</a:t>
            </a:r>
            <a:endParaRPr lang="en-US" sz="2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SY" dirty="0"/>
              <a:t> جامعة المنارة - هندسة معلوماتية – ف2 برمجة 3 م1،  2024/2025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6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272" y="233649"/>
            <a:ext cx="4551218" cy="9176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What IS Object Oriented Programming 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757509" y="1330035"/>
            <a:ext cx="10676981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940158" y="1685784"/>
            <a:ext cx="99277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Arial" pitchFamily="34" charset="0"/>
              <a:buChar char="•"/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البرمجة 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غرضية التوجه 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Object Oriented Programming OOP)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هي نموذج برمجة </a:t>
            </a:r>
            <a:r>
              <a:rPr lang="en-US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programming paradigm 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يعتمد على مفهوم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"الكائنات"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marL="457200" indent="-457200" algn="just" rtl="1">
              <a:buFont typeface="Arial" pitchFamily="34" charset="0"/>
              <a:buChar char="•"/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نموذج البرمجة: هو نمط 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style 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من البرمجة 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او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 طريقة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 way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للتفكير في بناء البرمجيات.</a:t>
            </a:r>
            <a:endParaRPr lang="ar-SY" sz="32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buFont typeface="Arial" pitchFamily="34" charset="0"/>
              <a:buChar char="•"/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لا ي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رتبط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 نموذج البرمجة 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ب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لغة معينة بل 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هو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طريقة لبناء برنامج أو منهجية </a:t>
            </a:r>
            <a:r>
              <a:rPr lang="en-US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methodology 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للتطبيق.</a:t>
            </a:r>
            <a:endParaRPr lang="ar-SY" sz="32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buFont typeface="Arial" pitchFamily="34" charset="0"/>
              <a:buChar char="•"/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تسهل بعض اللغات الكتابة في بعض النماذج دون غيرها.</a:t>
            </a:r>
            <a:endParaRPr lang="ar-SY" sz="32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buFont typeface="Arial" pitchFamily="34" charset="0"/>
              <a:buChar char="•"/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تسمح بعض لغات البرمجة للمبرمج بتطبيق أكثر من نموذج واحد</a:t>
            </a:r>
            <a:r>
              <a:rPr lang="ar-SY" sz="32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200" b="1" dirty="0">
                <a:latin typeface="Sakkal Majalla" pitchFamily="2" charset="-78"/>
                <a:cs typeface="Sakkal Majalla" pitchFamily="2" charset="-78"/>
              </a:rPr>
              <a:t>C++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>
                <a:latin typeface="Sakkal Majalla" pitchFamily="2" charset="-78"/>
                <a:cs typeface="Sakkal Majalla" pitchFamily="2" charset="-78"/>
              </a:rPr>
              <a:t> جامعة المنارة - هندسة معلوماتية – ف2 برمجة 3 م1،  2024/2025</a:t>
            </a:r>
            <a:endParaRPr lang="en-GB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34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065AE54-D7B2-A356-E086-67D71FF96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16948D-FD36-A1EA-7C9F-9A54D66D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272" y="233649"/>
            <a:ext cx="4551218" cy="9176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Programming Paradigms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85D8A9A-E9EB-CD34-1C71-70E51463C9BC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37FBCDA6-8868-8FC9-AB52-1B0F56508037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1EF5273-6D9F-5304-3BB4-A1677D2F8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>
            <a:extLst>
              <a:ext uri="{FF2B5EF4-FFF2-40B4-BE49-F238E27FC236}">
                <a16:creationId xmlns="" xmlns:a16="http://schemas.microsoft.com/office/drawing/2014/main" id="{89F76646-A118-13EA-5D93-1C85B88DD534}"/>
              </a:ext>
            </a:extLst>
          </p:cNvPr>
          <p:cNvSpPr txBox="1">
            <a:spLocks/>
          </p:cNvSpPr>
          <p:nvPr/>
        </p:nvSpPr>
        <p:spPr>
          <a:xfrm>
            <a:off x="757509" y="1330035"/>
            <a:ext cx="10676981" cy="493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750DA8A-B497-B3D0-7488-D0D3B027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C90FE8A1-76B3-FB95-3EDE-02BF48AD3B0D}"/>
              </a:ext>
            </a:extLst>
          </p:cNvPr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SY" dirty="0"/>
              <a:t> جامعة المنارة - هندسة معلوماتية – ف2 برمجة 3 م1،  2024/2025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BE67CB2C-B94D-8836-7A6E-1BCEBF526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756837"/>
              </p:ext>
            </p:extLst>
          </p:nvPr>
        </p:nvGraphicFramePr>
        <p:xfrm>
          <a:off x="450376" y="1446476"/>
          <a:ext cx="11354936" cy="4695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871">
                  <a:extLst>
                    <a:ext uri="{9D8B030D-6E8A-4147-A177-3AD203B41FA5}">
                      <a16:colId xmlns="" xmlns:a16="http://schemas.microsoft.com/office/drawing/2014/main" val="1751357950"/>
                    </a:ext>
                  </a:extLst>
                </a:gridCol>
                <a:gridCol w="2217252">
                  <a:extLst>
                    <a:ext uri="{9D8B030D-6E8A-4147-A177-3AD203B41FA5}">
                      <a16:colId xmlns="" xmlns:a16="http://schemas.microsoft.com/office/drawing/2014/main" val="1877983186"/>
                    </a:ext>
                  </a:extLst>
                </a:gridCol>
                <a:gridCol w="7219813">
                  <a:extLst>
                    <a:ext uri="{9D8B030D-6E8A-4147-A177-3AD203B41FA5}">
                      <a16:colId xmlns="" xmlns:a16="http://schemas.microsoft.com/office/drawing/2014/main" val="1305817129"/>
                    </a:ext>
                  </a:extLst>
                </a:gridCol>
              </a:tblGrid>
              <a:tr h="590157"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2800" dirty="0">
                          <a:solidFill>
                            <a:srgbClr val="FFC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Programming Paradigms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1104774"/>
                  </a:ext>
                </a:extLst>
              </a:tr>
              <a:tr h="67775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The programming paradigm refers to a way of conceptualizing and structuring the tasks a computer performs.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1404522"/>
                  </a:ext>
                </a:extLst>
              </a:tr>
              <a:tr h="447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Paradigm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Languages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5475093"/>
                  </a:ext>
                </a:extLst>
              </a:tr>
              <a:tr h="457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Functional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LISP, Scheme, Haskell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Emphasizes the evaluation of expressions, called functions</a:t>
                      </a:r>
                    </a:p>
                  </a:txBody>
                  <a:tcPr/>
                </a:tc>
              </a:tr>
              <a:tr h="685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Procedural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BASIC, Pascal, COBOL, FORTRAN, 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Emphasizes linear steps that provide the computer with instructions on how to solve a problem or carry out a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6418080"/>
                  </a:ext>
                </a:extLst>
              </a:tr>
              <a:tr h="685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Object-oriented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Smalltalk, C++, 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Formulates programs as a series of objects and methods that interact to perform a specific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5456244"/>
                  </a:ext>
                </a:extLst>
              </a:tr>
              <a:tr h="387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Declarative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Prolog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Focuses on the use of facts and rules to describe a problem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6189091"/>
                  </a:ext>
                </a:extLst>
              </a:tr>
              <a:tr h="630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Event-driven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Visual Basic, C#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Focuses on selecting user interface elements and defining event-handling routines that are triggered by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various</a:t>
                      </a:r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mouse or keyboard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9463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4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272" y="233649"/>
            <a:ext cx="4551218" cy="9176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Some notes about Java 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167426" y="1227002"/>
            <a:ext cx="11732654" cy="5089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قد </a:t>
            </a:r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يتضمن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أي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ملف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مكتوب بلغة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Java </a:t>
            </a:r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 عدة أصناف </a:t>
            </a:r>
            <a:r>
              <a:rPr lang="en-US" sz="28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class</a:t>
            </a:r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، إنما 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صنفاً </a:t>
            </a:r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واحداً </a:t>
            </a: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فقط </a:t>
            </a:r>
            <a:r>
              <a:rPr lang="ar-SY" sz="28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عام، يخزن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الملف باسمه على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القر</a:t>
            </a:r>
            <a:r>
              <a:rPr lang="ar-IQ" sz="2800" b="1" smtClean="0">
                <a:latin typeface="Sakkal Majalla" pitchFamily="2" charset="-78"/>
                <a:cs typeface="Sakkal Majalla" pitchFamily="2" charset="-78"/>
              </a:rPr>
              <a:t>ص.</a:t>
            </a:r>
            <a:endParaRPr lang="ar-SY" sz="28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قد يحتوي أي برنامج على عدد كبير من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المناهج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methods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، واحد منها ه</a:t>
            </a: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المنهج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الرئيس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main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method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، وإذا اشتملت على </a:t>
            </a:r>
            <a:r>
              <a:rPr lang="ar-SY" sz="28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منهج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واحدة فقط </a:t>
            </a:r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هو المنهج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الرئيس، والتي يبدأ منه التنفيذ و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عرف بنقطة الدخول إلى البرنامج.</a:t>
            </a:r>
            <a:endParaRPr lang="ar-SY" sz="28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يتضمن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الصنف (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وال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ذي ي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شبه المخطط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blueprint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وصفًا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لبيانات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الا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عض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اء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data member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حقول البيانات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,</a:t>
            </a: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data fields</a:t>
            </a: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،خصائص البيانات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 properties of data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والمعروف باسم السم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ات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u="sng" dirty="0">
                <a:latin typeface="Sakkal Majalla" pitchFamily="2" charset="-78"/>
                <a:cs typeface="Sakkal Majalla" pitchFamily="2" charset="-78"/>
              </a:rPr>
              <a:t>attribute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،و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المناهج الا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عض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اء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member method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أو العمليات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operations </a:t>
            </a: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 أو الأحداث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Actions</a:t>
            </a: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 والمعروفة بالسلوكيات </a:t>
            </a:r>
            <a:r>
              <a:rPr lang="en-US" sz="2800" u="sng" dirty="0">
                <a:latin typeface="Sakkal Majalla" pitchFamily="2" charset="-78"/>
                <a:cs typeface="Sakkal Majalla" pitchFamily="2" charset="-78"/>
              </a:rPr>
              <a:t>behaviors</a:t>
            </a: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 (وتؤمن التواصل مع </a:t>
            </a:r>
            <a:r>
              <a:rPr lang="ar-IQ" sz="2800" dirty="0">
                <a:latin typeface="Sakkal Majalla" pitchFamily="2" charset="-78"/>
                <a:cs typeface="Sakkal Majalla" pitchFamily="2" charset="-78"/>
              </a:rPr>
              <a:t>اعضاء الصنف و اعضاء </a:t>
            </a:r>
            <a:r>
              <a:rPr lang="ar-SY" sz="2800" dirty="0" smtClean="0">
                <a:latin typeface="Sakkal Majalla" pitchFamily="2" charset="-78"/>
                <a:cs typeface="Sakkal Majalla" pitchFamily="2" charset="-78"/>
              </a:rPr>
              <a:t>بقية </a:t>
            </a: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الأصناف)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ar-SY" sz="28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الأصناف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هي مصدر ال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كائنات، أي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يتم اشتقاق الكائنات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Objects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من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الاصناف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وتُعرف بالأمث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instances</a:t>
            </a:r>
            <a:r>
              <a:rPr lang="ar-SY" sz="2800" dirty="0"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 </a:t>
            </a:r>
            <a:endParaRPr lang="ar-SY" sz="28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تملك </a:t>
            </a:r>
            <a:r>
              <a:rPr lang="ar-IQ" sz="2800" b="1" u="sng" dirty="0">
                <a:latin typeface="Sakkal Majalla" pitchFamily="2" charset="-78"/>
                <a:cs typeface="Sakkal Majalla" pitchFamily="2" charset="-78"/>
              </a:rPr>
              <a:t>الاصناف</a:t>
            </a: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Y" sz="2800" b="1" u="sng" dirty="0">
                <a:latin typeface="Sakkal Majalla" pitchFamily="2" charset="-78"/>
                <a:cs typeface="Sakkal Majalla" pitchFamily="2" charset="-78"/>
              </a:rPr>
              <a:t>المناهج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u="sng" dirty="0">
                <a:latin typeface="Sakkal Majalla" pitchFamily="2" charset="-78"/>
                <a:cs typeface="Sakkal Majalla" pitchFamily="2" charset="-78"/>
              </a:rPr>
              <a:t>والبيانات</a:t>
            </a: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صرح عن</a:t>
            </a: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ها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 محدد</a:t>
            </a: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وصول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access 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specifiers</a:t>
            </a:r>
            <a:r>
              <a:rPr lang="ar-IQ" sz="2800" dirty="0">
                <a:latin typeface="Sakkal Majalla" pitchFamily="2" charset="-78"/>
                <a:cs typeface="Sakkal Majalla" pitchFamily="2" charset="-78"/>
              </a:rPr>
              <a:t> يسبق اسمها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ar-SY" sz="28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كتب </a:t>
            </a:r>
            <a:r>
              <a:rPr lang="ar-IQ" sz="2800" b="1" dirty="0"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كود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داخل جسم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الصنف </a:t>
            </a:r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حكما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en-US" sz="2800" b="1" dirty="0" smtClean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يفضل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تضمين التعليقات </a:t>
            </a: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comments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التي تسهل </a:t>
            </a:r>
            <a:r>
              <a:rPr lang="ar-SY" sz="2800" b="1" dirty="0">
                <a:latin typeface="Sakkal Majalla" pitchFamily="2" charset="-78"/>
                <a:cs typeface="Sakkal Majalla" pitchFamily="2" charset="-78"/>
              </a:rPr>
              <a:t>تذكر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البرنامج</a:t>
            </a:r>
            <a:r>
              <a:rPr lang="ar-SY" sz="2800" b="1" dirty="0" smtClean="0">
                <a:latin typeface="Sakkal Majalla" pitchFamily="2" charset="-78"/>
                <a:cs typeface="Sakkal Majalla" pitchFamily="2" charset="-78"/>
              </a:rPr>
              <a:t> من خلال بناء ملف نصي بالأداة </a:t>
            </a:r>
            <a:r>
              <a:rPr lang="en-US" sz="2800" b="1" dirty="0" err="1" smtClean="0">
                <a:latin typeface="Sakkal Majalla" pitchFamily="2" charset="-78"/>
                <a:cs typeface="Sakkal Majalla" pitchFamily="2" charset="-78"/>
              </a:rPr>
              <a:t>Javadoc</a:t>
            </a:r>
            <a:r>
              <a:rPr lang="en-US" sz="28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SY" sz="2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SY" dirty="0"/>
              <a:t> جامعة المنارة - هندسة معلوماتية – ف2 برمجة 3 م1،  2024/2025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0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272" y="233649"/>
            <a:ext cx="4551218" cy="9176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Some notes about Java 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121431"/>
            <a:ext cx="810889" cy="1142097"/>
          </a:xfrm>
          <a:prstGeom prst="rect">
            <a:avLst/>
          </a:prstGeom>
        </p:spPr>
      </p:pic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4612944" y="1306146"/>
            <a:ext cx="7356144" cy="4916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Y" b="1" dirty="0">
                <a:latin typeface="Sakkal Majalla" pitchFamily="2" charset="-78"/>
                <a:cs typeface="Sakkal Majalla" pitchFamily="2" charset="-78"/>
              </a:rPr>
              <a:t>يمر البرنامج في </a:t>
            </a:r>
            <a:r>
              <a:rPr lang="en-US" b="1" dirty="0">
                <a:latin typeface="Sakkal Majalla" pitchFamily="2" charset="-78"/>
                <a:cs typeface="Sakkal Majalla" pitchFamily="2" charset="-78"/>
              </a:rPr>
              <a:t>Java</a:t>
            </a:r>
            <a:r>
              <a:rPr lang="ar-SY" b="1" dirty="0">
                <a:latin typeface="Sakkal Majalla" pitchFamily="2" charset="-78"/>
                <a:cs typeface="Sakkal Majalla" pitchFamily="2" charset="-78"/>
              </a:rPr>
              <a:t> بالمراحل الخمس التالية:</a:t>
            </a: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Sakkal Majalla" pitchFamily="2" charset="-78"/>
                <a:cs typeface="Sakkal Majalla" pitchFamily="2" charset="-78"/>
              </a:rPr>
              <a:t>Edit</a:t>
            </a:r>
            <a:r>
              <a:rPr lang="ar-SY" dirty="0"/>
              <a:t>: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تتم كتابة برامج </a:t>
            </a:r>
            <a:r>
              <a:rPr lang="en-US" b="1" dirty="0">
                <a:latin typeface="Sakkal Majalla" pitchFamily="2" charset="-78"/>
                <a:cs typeface="Sakkal Majalla" pitchFamily="2" charset="-78"/>
              </a:rPr>
              <a:t>Java </a:t>
            </a:r>
            <a:r>
              <a:rPr lang="ar-SY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بلغة عالية المستوى بامتداد </a:t>
            </a:r>
            <a:r>
              <a:rPr lang="en-US" b="1" dirty="0">
                <a:latin typeface="Sakkal Majalla" pitchFamily="2" charset="-78"/>
                <a:cs typeface="Sakkal Majalla" pitchFamily="2" charset="-78"/>
              </a:rPr>
              <a:t>java </a:t>
            </a:r>
            <a:r>
              <a:rPr lang="ar-SY" b="1" dirty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Sakkal Majalla" pitchFamily="2" charset="-78"/>
                <a:cs typeface="Sakkal Majalla" pitchFamily="2" charset="-78"/>
              </a:rPr>
              <a:t>Compile</a:t>
            </a:r>
            <a:r>
              <a:rPr lang="en-US" dirty="0"/>
              <a:t> </a:t>
            </a:r>
            <a:r>
              <a:rPr lang="ar-SY" dirty="0"/>
              <a:t>: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Y" b="1" dirty="0"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تم </a:t>
            </a:r>
            <a:r>
              <a:rPr lang="ar-SY" b="1" dirty="0" smtClean="0">
                <a:latin typeface="Sakkal Majalla" pitchFamily="2" charset="-78"/>
                <a:cs typeface="Sakkal Majalla" pitchFamily="2" charset="-78"/>
              </a:rPr>
              <a:t>مطابقته (قد تستخدم الأداة </a:t>
            </a:r>
            <a:r>
              <a:rPr lang="en-US" b="1" dirty="0" err="1" smtClean="0">
                <a:latin typeface="Sakkal Majalla" pitchFamily="2" charset="-78"/>
                <a:cs typeface="Sakkal Majalla" pitchFamily="2" charset="-78"/>
              </a:rPr>
              <a:t>javac</a:t>
            </a:r>
            <a:r>
              <a:rPr lang="en-US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b="1" dirty="0" err="1">
                <a:latin typeface="Sakkal Majalla" pitchFamily="2" charset="-78"/>
                <a:cs typeface="Sakkal Majalla" pitchFamily="2" charset="-78"/>
              </a:rPr>
              <a:t>className</a:t>
            </a:r>
            <a:r>
              <a:rPr lang="en-US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b="1" dirty="0" smtClean="0"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لتحويله إلى لغة وسيطة تُعرف باسم </a:t>
            </a:r>
            <a:r>
              <a:rPr lang="en-US" dirty="0" err="1">
                <a:latin typeface="Sakkal Majalla" pitchFamily="2" charset="-78"/>
                <a:cs typeface="Sakkal Majalla" pitchFamily="2" charset="-78"/>
              </a:rPr>
              <a:t>bytecodes</a:t>
            </a:r>
            <a:r>
              <a:rPr lang="ar-SY" b="1" dirty="0">
                <a:latin typeface="Sakkal Majalla" pitchFamily="2" charset="-78"/>
                <a:cs typeface="Sakkal Majalla" pitchFamily="2" charset="-78"/>
              </a:rPr>
              <a:t> و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تخزينه </a:t>
            </a:r>
            <a:r>
              <a:rPr lang="ar-SY" b="1" dirty="0">
                <a:latin typeface="Sakkal Majalla" pitchFamily="2" charset="-78"/>
                <a:cs typeface="Sakkal Majalla" pitchFamily="2" charset="-78"/>
              </a:rPr>
              <a:t>على القرص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بامتداد </a:t>
            </a:r>
            <a:r>
              <a:rPr lang="en-US" b="1" dirty="0">
                <a:latin typeface="Sakkal Majalla" pitchFamily="2" charset="-78"/>
                <a:cs typeface="Sakkal Majalla" pitchFamily="2" charset="-78"/>
              </a:rPr>
              <a:t>class </a:t>
            </a:r>
            <a:r>
              <a:rPr lang="ar-SY" b="1" dirty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Sakkal Majalla" pitchFamily="2" charset="-78"/>
                <a:cs typeface="Sakkal Majalla" pitchFamily="2" charset="-78"/>
              </a:rPr>
              <a:t>Load</a:t>
            </a:r>
            <a:r>
              <a:rPr lang="en-US" dirty="0"/>
              <a:t> </a:t>
            </a:r>
            <a:r>
              <a:rPr lang="ar-SY" dirty="0"/>
              <a:t>: </a:t>
            </a:r>
            <a:r>
              <a:rPr lang="ar-SY" b="1" dirty="0">
                <a:latin typeface="Sakkal Majalla" pitchFamily="2" charset="-78"/>
                <a:cs typeface="Sakkal Majalla" pitchFamily="2" charset="-78"/>
              </a:rPr>
              <a:t>شحنه للذاكرة.</a:t>
            </a: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Sakkal Majalla" pitchFamily="2" charset="-78"/>
                <a:cs typeface="Sakkal Majalla" pitchFamily="2" charset="-78"/>
              </a:rPr>
              <a:t>Verify</a:t>
            </a:r>
            <a:r>
              <a:rPr lang="en-US" dirty="0"/>
              <a:t> </a:t>
            </a:r>
            <a:r>
              <a:rPr lang="ar-SY" dirty="0"/>
              <a:t>: </a:t>
            </a:r>
            <a:r>
              <a:rPr lang="ar-SY" b="1" dirty="0">
                <a:latin typeface="Sakkal Majalla" pitchFamily="2" charset="-78"/>
                <a:cs typeface="Sakkal Majalla" pitchFamily="2" charset="-78"/>
              </a:rPr>
              <a:t>التأكد من صحة </a:t>
            </a:r>
            <a:r>
              <a:rPr lang="en-US" dirty="0" err="1">
                <a:latin typeface="Sakkal Majalla" pitchFamily="2" charset="-78"/>
                <a:cs typeface="Sakkal Majalla" pitchFamily="2" charset="-78"/>
              </a:rPr>
              <a:t>bytecodes</a:t>
            </a:r>
            <a:r>
              <a:rPr lang="en-US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b="1" dirty="0"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Sakkal Majalla" pitchFamily="2" charset="-78"/>
                <a:cs typeface="Sakkal Majalla" pitchFamily="2" charset="-78"/>
              </a:rPr>
              <a:t>Execution</a:t>
            </a:r>
            <a:r>
              <a:rPr lang="en-US" dirty="0"/>
              <a:t> </a:t>
            </a:r>
            <a:r>
              <a:rPr lang="ar-SY" dirty="0"/>
              <a:t>: </a:t>
            </a:r>
            <a:r>
              <a:rPr lang="ar-SY" b="1" u="sng" dirty="0">
                <a:latin typeface="Sakkal Majalla" pitchFamily="2" charset="-78"/>
                <a:cs typeface="Sakkal Majalla" pitchFamily="2" charset="-78"/>
              </a:rPr>
              <a:t>تفسير</a:t>
            </a:r>
            <a:r>
              <a:rPr lang="ar-SY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dirty="0" err="1">
                <a:latin typeface="Sakkal Majalla" pitchFamily="2" charset="-78"/>
                <a:cs typeface="Sakkal Majalla" pitchFamily="2" charset="-78"/>
              </a:rPr>
              <a:t>bytecodes</a:t>
            </a:r>
            <a:r>
              <a:rPr lang="en-US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b="1" dirty="0" smtClean="0">
                <a:latin typeface="Sakkal Majalla" pitchFamily="2" charset="-78"/>
                <a:cs typeface="Sakkal Majalla" pitchFamily="2" charset="-78"/>
              </a:rPr>
              <a:t>من قبل </a:t>
            </a:r>
            <a:r>
              <a:rPr lang="en-US" b="1" dirty="0" smtClean="0">
                <a:latin typeface="Sakkal Majalla" pitchFamily="2" charset="-78"/>
                <a:cs typeface="Sakkal Majalla" pitchFamily="2" charset="-78"/>
              </a:rPr>
              <a:t>JVM</a:t>
            </a:r>
            <a:r>
              <a:rPr lang="ar-SY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للحصول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على</a:t>
            </a:r>
            <a:r>
              <a:rPr lang="ar-SY" b="1" dirty="0">
                <a:latin typeface="Sakkal Majalla" pitchFamily="2" charset="-78"/>
                <a:cs typeface="Sakkal Majalla" pitchFamily="2" charset="-78"/>
              </a:rPr>
              <a:t> البرنامج بلغة الآلة </a:t>
            </a:r>
            <a:r>
              <a:rPr lang="ar-SY" b="1" dirty="0" smtClean="0">
                <a:latin typeface="Sakkal Majalla" pitchFamily="2" charset="-78"/>
                <a:cs typeface="Sakkal Majalla" pitchFamily="2" charset="-78"/>
              </a:rPr>
              <a:t>المتوافق مع المنصة التي سينفذ </a:t>
            </a:r>
            <a:r>
              <a:rPr lang="ar-SY" b="1" dirty="0">
                <a:latin typeface="Sakkal Majalla" pitchFamily="2" charset="-78"/>
                <a:cs typeface="Sakkal Majalla" pitchFamily="2" charset="-78"/>
              </a:rPr>
              <a:t>عليها للحصول على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 النتائج </a:t>
            </a:r>
            <a:r>
              <a:rPr lang="ar-SY" b="1" dirty="0" smtClean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US" b="1" dirty="0" smtClean="0">
                <a:latin typeface="Sakkal Majalla" pitchFamily="2" charset="-78"/>
                <a:cs typeface="Sakkal Majalla" pitchFamily="2" charset="-78"/>
              </a:rPr>
              <a:t>portability</a:t>
            </a:r>
            <a:r>
              <a:rPr lang="ar-SY" b="1" dirty="0">
                <a:latin typeface="Sakkal Majalla" pitchFamily="2" charset="-78"/>
                <a:cs typeface="Sakkal Majalla" pitchFamily="2" charset="-78"/>
              </a:rPr>
              <a:t>) (قد تستخدم الأداة </a:t>
            </a:r>
            <a:r>
              <a:rPr lang="en-US" b="1" dirty="0" smtClean="0">
                <a:latin typeface="Sakkal Majalla" pitchFamily="2" charset="-78"/>
                <a:cs typeface="Sakkal Majalla" pitchFamily="2" charset="-78"/>
              </a:rPr>
              <a:t>java </a:t>
            </a:r>
            <a:r>
              <a:rPr lang="en-US" b="1" dirty="0" err="1" smtClean="0">
                <a:latin typeface="Sakkal Majalla" pitchFamily="2" charset="-78"/>
                <a:cs typeface="Sakkal Majalla" pitchFamily="2" charset="-78"/>
              </a:rPr>
              <a:t>className</a:t>
            </a:r>
            <a:r>
              <a:rPr lang="en-US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b="1" dirty="0" smtClean="0"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en-US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900" b="1" dirty="0">
              <a:latin typeface="Sakkal Majalla" pitchFamily="2" charset="-78"/>
              <a:cs typeface="Sakkal Majalla" pitchFamily="2" charset="-78"/>
            </a:endParaRPr>
          </a:p>
          <a:p>
            <a:pPr marL="457200" indent="-457200" algn="just" rt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ar-SA" b="1" dirty="0">
                <a:latin typeface="Sakkal Majalla" pitchFamily="2" charset="-78"/>
                <a:cs typeface="Sakkal Majalla" pitchFamily="2" charset="-78"/>
              </a:rPr>
              <a:t>في معظم لغات البرمجة، قد تظهر الأخطاء </a:t>
            </a:r>
            <a:r>
              <a:rPr lang="ar-IQ" b="1" dirty="0">
                <a:latin typeface="Sakkal Majalla" pitchFamily="2" charset="-78"/>
                <a:cs typeface="Sakkal Majalla" pitchFamily="2" charset="-78"/>
              </a:rPr>
              <a:t>التالية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أثناء:</a:t>
            </a:r>
            <a:endParaRPr lang="ar-SY" b="1" dirty="0">
              <a:latin typeface="Sakkal Majalla" pitchFamily="2" charset="-78"/>
              <a:cs typeface="Sakkal Majalla" pitchFamily="2" charset="-78"/>
            </a:endParaRPr>
          </a:p>
          <a:p>
            <a:pPr marL="914400" lvl="1" indent="-457200" algn="just" rtl="1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مطابقة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البرامج </a:t>
            </a:r>
            <a:r>
              <a:rPr lang="ar-IQ" sz="2400" b="1" dirty="0">
                <a:latin typeface="Sakkal Majalla" pitchFamily="2" charset="-78"/>
                <a:cs typeface="Sakkal Majalla" pitchFamily="2" charset="-78"/>
              </a:rPr>
              <a:t>مثل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تخطي قواعد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 اللغة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تعرف 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syntax error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ar-SY" sz="2400" b="1" dirty="0">
              <a:latin typeface="Sakkal Majalla" pitchFamily="2" charset="-78"/>
              <a:cs typeface="Sakkal Majalla" pitchFamily="2" charset="-78"/>
            </a:endParaRPr>
          </a:p>
          <a:p>
            <a:pPr marL="914400" lvl="1" indent="-457200" algn="just" rtl="1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عند تشغيل البرنامج </a:t>
            </a:r>
            <a:r>
              <a:rPr lang="ar-IQ" sz="2400" b="1" dirty="0">
                <a:latin typeface="Sakkal Majalla" pitchFamily="2" charset="-78"/>
                <a:cs typeface="Sakkal Majalla" pitchFamily="2" charset="-78"/>
              </a:rPr>
              <a:t>مثل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إ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دخ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ل قيم خطأ،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تعرف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runtime error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ar-SY" sz="2400" b="1" dirty="0">
              <a:latin typeface="Sakkal Majalla" pitchFamily="2" charset="-78"/>
              <a:cs typeface="Sakkal Majalla" pitchFamily="2" charset="-78"/>
            </a:endParaRPr>
          </a:p>
          <a:p>
            <a:pPr marL="914400" lvl="1" indent="-457200" algn="just" rtl="1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إعطاء نتائج غير </a:t>
            </a:r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متوقعة</a:t>
            </a:r>
            <a:r>
              <a:rPr lang="ar-SY" sz="2400" b="1" dirty="0" smtClean="0"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IQ" sz="24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400" b="1" dirty="0" smtClean="0">
                <a:latin typeface="Sakkal Majalla" pitchFamily="2" charset="-78"/>
                <a:cs typeface="Sakkal Majalla" pitchFamily="2" charset="-78"/>
              </a:rPr>
              <a:t>استبدال عملبة بغيرها</a:t>
            </a:r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IQ" sz="24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Y" sz="2400" b="1" dirty="0">
                <a:latin typeface="Sakkal Majalla" pitchFamily="2" charset="-78"/>
                <a:cs typeface="Sakkal Majalla" pitchFamily="2" charset="-78"/>
              </a:rPr>
              <a:t>تعرف </a:t>
            </a:r>
            <a:r>
              <a:rPr lang="en-US" sz="2400" dirty="0">
                <a:latin typeface="Sakkal Majalla" pitchFamily="2" charset="-78"/>
                <a:cs typeface="Sakkal Majalla" pitchFamily="2" charset="-78"/>
              </a:rPr>
              <a:t>logical error</a:t>
            </a:r>
            <a:r>
              <a:rPr lang="ar-SA" sz="24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en-US" sz="2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SY" dirty="0"/>
              <a:t> جامعة المنارة - هندسة معلوماتية – ف2 برمجة 3 م1،  2024/2025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6" t="20709" r="35281" b="6250"/>
          <a:stretch/>
        </p:blipFill>
        <p:spPr bwMode="auto">
          <a:xfrm>
            <a:off x="74096" y="121432"/>
            <a:ext cx="4597432" cy="610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0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018" y="204495"/>
            <a:ext cx="4918364" cy="1142097"/>
          </a:xfrm>
        </p:spPr>
        <p:txBody>
          <a:bodyPr>
            <a:normAutofit/>
          </a:bodyPr>
          <a:lstStyle/>
          <a:p>
            <a:pPr algn="ctr" rtl="1"/>
            <a:r>
              <a:rPr lang="en-US" sz="3600" b="1" dirty="0">
                <a:latin typeface="Sakkal Majalla" pitchFamily="2" charset="-78"/>
                <a:cs typeface="Sakkal Majalla" pitchFamily="2" charset="-78"/>
              </a:rPr>
              <a:t>An overview of the Java programming language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C2BDA3-C725-4F76-9878-9B736E5AD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55" y="285207"/>
            <a:ext cx="810889" cy="114209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14F6DFB-91AE-4704-A819-B6C079D6821F}"/>
              </a:ext>
            </a:extLst>
          </p:cNvPr>
          <p:cNvCxnSpPr/>
          <p:nvPr/>
        </p:nvCxnSpPr>
        <p:spPr>
          <a:xfrm>
            <a:off x="0" y="6316824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hlinkClick r:id="rId3"/>
            <a:extLst>
              <a:ext uri="{FF2B5EF4-FFF2-40B4-BE49-F238E27FC236}">
                <a16:creationId xmlns="" xmlns:a16="http://schemas.microsoft.com/office/drawing/2014/main" id="{D4F175E0-9A60-41BE-B8F3-1D790BEC0289}"/>
              </a:ext>
            </a:extLst>
          </p:cNvPr>
          <p:cNvSpPr txBox="1"/>
          <p:nvPr/>
        </p:nvSpPr>
        <p:spPr>
          <a:xfrm>
            <a:off x="5022201" y="6428792"/>
            <a:ext cx="214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ller" panose="02000503030000020004" pitchFamily="2" charset="0"/>
              </a:rPr>
              <a:t>https://manara.edu.sy/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5" y="1389670"/>
            <a:ext cx="8821681" cy="487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ar-SY" dirty="0"/>
              <a:t>/26 </a:t>
            </a:r>
            <a:fld id="{F2DEC28D-54D4-4785-ABA8-4C39A3606371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251520" y="6381328"/>
            <a:ext cx="357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ar-SY" dirty="0"/>
              <a:t> جامعة المنارة - هندسة معلوماتية – ف2 برمجة 3 م1،  2024/2025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0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8443</TotalTime>
  <Words>3317</Words>
  <Application>Microsoft Office PowerPoint</Application>
  <PresentationFormat>Custom</PresentationFormat>
  <Paragraphs>838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Contents 1</vt:lpstr>
      <vt:lpstr>Contents 2</vt:lpstr>
      <vt:lpstr>Contents 3</vt:lpstr>
      <vt:lpstr>What IS Object Oriented Programming ?</vt:lpstr>
      <vt:lpstr>Programming Paradigms</vt:lpstr>
      <vt:lpstr>Some notes about Java 1</vt:lpstr>
      <vt:lpstr>Some notes about Java 2</vt:lpstr>
      <vt:lpstr>An overview of the Java programming language</vt:lpstr>
      <vt:lpstr>new instance of a class</vt:lpstr>
      <vt:lpstr>access control modifiers</vt:lpstr>
      <vt:lpstr>access control modifiers</vt:lpstr>
      <vt:lpstr>The static Modifier</vt:lpstr>
      <vt:lpstr>Data Hiding</vt:lpstr>
      <vt:lpstr>declaring  instance  variables</vt:lpstr>
      <vt:lpstr>declaring method</vt:lpstr>
      <vt:lpstr>declaring constructor </vt:lpstr>
      <vt:lpstr>The Keyword this</vt:lpstr>
      <vt:lpstr>Objects and Classes 1</vt:lpstr>
      <vt:lpstr>Objects and Classes 2</vt:lpstr>
      <vt:lpstr>Creating a Rectangle object</vt:lpstr>
      <vt:lpstr>Object-oriented programming (OOP) is a programming paradigm based on concept of “object” Object: is s thing (Tangible – Intangible)</vt:lpstr>
      <vt:lpstr>Objects in Super market Program </vt:lpstr>
      <vt:lpstr>Object Is comprised Of ?</vt:lpstr>
      <vt:lpstr>What is Class ? Why we need It ?</vt:lpstr>
      <vt:lpstr>What is Class ? Why we need It ?</vt:lpstr>
      <vt:lpstr>What is Class ? Why we need It ?</vt:lpstr>
      <vt:lpstr>What is Class ? Why we need It ?</vt:lpstr>
      <vt:lpstr>What is Class ? Why we need It ?</vt:lpstr>
      <vt:lpstr>What is Class ? Why we need It ?</vt:lpstr>
      <vt:lpstr>What is Class ? Why we need It ?</vt:lpstr>
      <vt:lpstr>What is Class ? Why we need It ?</vt:lpstr>
      <vt:lpstr>PowerPoint Presentation</vt:lpstr>
      <vt:lpstr>Objects in College Management Program</vt:lpstr>
      <vt:lpstr>Function vs Method vs Procedure</vt:lpstr>
      <vt:lpstr>Object Is comprised Of 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hp</cp:lastModifiedBy>
  <cp:revision>735</cp:revision>
  <dcterms:created xsi:type="dcterms:W3CDTF">2022-02-21T07:57:38Z</dcterms:created>
  <dcterms:modified xsi:type="dcterms:W3CDTF">2025-08-24T12:31:00Z</dcterms:modified>
</cp:coreProperties>
</file>