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sldIdLst>
    <p:sldId id="376" r:id="rId2"/>
    <p:sldId id="377" r:id="rId3"/>
    <p:sldId id="381" r:id="rId4"/>
    <p:sldId id="382" r:id="rId5"/>
    <p:sldId id="429" r:id="rId6"/>
    <p:sldId id="384" r:id="rId7"/>
    <p:sldId id="385" r:id="rId8"/>
    <p:sldId id="387" r:id="rId9"/>
    <p:sldId id="388" r:id="rId10"/>
    <p:sldId id="390" r:id="rId11"/>
    <p:sldId id="391" r:id="rId12"/>
    <p:sldId id="392" r:id="rId13"/>
    <p:sldId id="393" r:id="rId14"/>
    <p:sldId id="394" r:id="rId15"/>
    <p:sldId id="430" r:id="rId16"/>
    <p:sldId id="397" r:id="rId17"/>
    <p:sldId id="398" r:id="rId18"/>
    <p:sldId id="424" r:id="rId19"/>
    <p:sldId id="399" r:id="rId20"/>
    <p:sldId id="400" r:id="rId21"/>
    <p:sldId id="401" r:id="rId22"/>
    <p:sldId id="402" r:id="rId23"/>
    <p:sldId id="428" r:id="rId24"/>
    <p:sldId id="405" r:id="rId25"/>
    <p:sldId id="406" r:id="rId26"/>
    <p:sldId id="407" r:id="rId27"/>
    <p:sldId id="408" r:id="rId28"/>
    <p:sldId id="431" r:id="rId29"/>
    <p:sldId id="433" r:id="rId30"/>
    <p:sldId id="432" r:id="rId31"/>
    <p:sldId id="425" r:id="rId32"/>
    <p:sldId id="426" r:id="rId33"/>
    <p:sldId id="427" r:id="rId34"/>
    <p:sldId id="386" r:id="rId35"/>
    <p:sldId id="389" r:id="rId36"/>
    <p:sldId id="396"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2" autoAdjust="0"/>
  </p:normalViewPr>
  <p:slideViewPr>
    <p:cSldViewPr snapToGrid="0">
      <p:cViewPr varScale="1">
        <p:scale>
          <a:sx n="108" d="100"/>
          <a:sy n="108" d="100"/>
        </p:scale>
        <p:origin x="114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27356D-BC4B-4AE0-B119-DDFD978A9821}" type="datetimeFigureOut">
              <a:rPr lang="en-US" smtClean="0"/>
              <a:t>8/26/2025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79E0B9-B95C-4637-B2EC-BDD7C4863D4F}" type="slidenum">
              <a:rPr lang="en-US" smtClean="0"/>
              <a:t>‹#›</a:t>
            </a:fld>
            <a:endParaRPr lang="en-US"/>
          </a:p>
        </p:txBody>
      </p:sp>
    </p:spTree>
    <p:extLst>
      <p:ext uri="{BB962C8B-B14F-4D97-AF65-F5344CB8AC3E}">
        <p14:creationId xmlns:p14="http://schemas.microsoft.com/office/powerpoint/2010/main" val="4159210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a:t>
            </a:fld>
            <a:endParaRPr lang="en-US"/>
          </a:p>
        </p:txBody>
      </p:sp>
    </p:spTree>
    <p:extLst>
      <p:ext uri="{BB962C8B-B14F-4D97-AF65-F5344CB8AC3E}">
        <p14:creationId xmlns:p14="http://schemas.microsoft.com/office/powerpoint/2010/main" val="529601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11</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12</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13</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14</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15</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16</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17</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18</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19</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20</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3</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21</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22</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4C159-7853-55A2-261B-2003A242B0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874CC8-7453-3B87-EB66-A9340A6BBE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DF62A6-631F-82BA-1DFC-71830520B6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450FA0-9B27-F667-0540-25B34E93099E}"/>
              </a:ext>
            </a:extLst>
          </p:cNvPr>
          <p:cNvSpPr>
            <a:spLocks noGrp="1"/>
          </p:cNvSpPr>
          <p:nvPr>
            <p:ph type="sldNum" sz="quarter" idx="10"/>
          </p:nvPr>
        </p:nvSpPr>
        <p:spPr/>
        <p:txBody>
          <a:bodyPr/>
          <a:lstStyle/>
          <a:p>
            <a:fld id="{F279E0B9-B95C-4637-B2EC-BDD7C4863D4F}" type="slidenum">
              <a:rPr lang="en-US" smtClean="0"/>
              <a:t>23</a:t>
            </a:fld>
            <a:endParaRPr lang="en-US"/>
          </a:p>
        </p:txBody>
      </p:sp>
    </p:spTree>
    <p:extLst>
      <p:ext uri="{BB962C8B-B14F-4D97-AF65-F5344CB8AC3E}">
        <p14:creationId xmlns:p14="http://schemas.microsoft.com/office/powerpoint/2010/main" val="40429898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24</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25</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26</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31</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32</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33</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34</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4</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35</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36</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5</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6</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7</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8</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9</a:t>
            </a:fld>
            <a:endParaRPr lang="en-US"/>
          </a:p>
        </p:txBody>
      </p:sp>
    </p:spTree>
    <p:extLst>
      <p:ext uri="{BB962C8B-B14F-4D97-AF65-F5344CB8AC3E}">
        <p14:creationId xmlns:p14="http://schemas.microsoft.com/office/powerpoint/2010/main" val="17235299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79E0B9-B95C-4637-B2EC-BDD7C4863D4F}" type="slidenum">
              <a:rPr lang="en-US" smtClean="0"/>
              <a:t>10</a:t>
            </a:fld>
            <a:endParaRPr lang="en-US"/>
          </a:p>
        </p:txBody>
      </p:sp>
    </p:spTree>
    <p:extLst>
      <p:ext uri="{BB962C8B-B14F-4D97-AF65-F5344CB8AC3E}">
        <p14:creationId xmlns:p14="http://schemas.microsoft.com/office/powerpoint/2010/main" val="1723529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2C256-11F4-448C-A8E6-4F3A4E2E30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BE57A6-8E9D-429A-B054-D6047CB742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F64177-F2C8-4ACF-AFBD-82527E4297C5}"/>
              </a:ext>
            </a:extLst>
          </p:cNvPr>
          <p:cNvSpPr>
            <a:spLocks noGrp="1"/>
          </p:cNvSpPr>
          <p:nvPr>
            <p:ph type="dt" sz="half" idx="10"/>
          </p:nvPr>
        </p:nvSpPr>
        <p:spPr/>
        <p:txBody>
          <a:bodyPr/>
          <a:lstStyle/>
          <a:p>
            <a:fld id="{9174E3C0-8370-4057-9C4D-852702B8BCE6}" type="datetime1">
              <a:rPr lang="en-US" smtClean="0"/>
              <a:t>8/26/2025</a:t>
            </a:fld>
            <a:endParaRPr lang="en-US"/>
          </a:p>
        </p:txBody>
      </p:sp>
      <p:sp>
        <p:nvSpPr>
          <p:cNvPr id="5" name="Footer Placeholder 4">
            <a:extLst>
              <a:ext uri="{FF2B5EF4-FFF2-40B4-BE49-F238E27FC236}">
                <a16:creationId xmlns:a16="http://schemas.microsoft.com/office/drawing/2014/main" id="{967A0CA8-F715-4F6A-B7D8-BB173B5AD5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B3CD6F-DC56-45EF-A5C4-0B4D0941C14C}"/>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101370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A6882-D821-4E10-A9F5-34DD8CCF54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AC3063-38AC-47F1-92E1-5D274C1693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B25627-D8AD-416E-90C5-5F983B446571}"/>
              </a:ext>
            </a:extLst>
          </p:cNvPr>
          <p:cNvSpPr>
            <a:spLocks noGrp="1"/>
          </p:cNvSpPr>
          <p:nvPr>
            <p:ph type="dt" sz="half" idx="10"/>
          </p:nvPr>
        </p:nvSpPr>
        <p:spPr/>
        <p:txBody>
          <a:bodyPr/>
          <a:lstStyle/>
          <a:p>
            <a:fld id="{B1207012-4314-40D3-A35E-0D68B651E176}" type="datetime1">
              <a:rPr lang="en-US" smtClean="0"/>
              <a:t>8/26/2025</a:t>
            </a:fld>
            <a:endParaRPr lang="en-US"/>
          </a:p>
        </p:txBody>
      </p:sp>
      <p:sp>
        <p:nvSpPr>
          <p:cNvPr id="5" name="Footer Placeholder 4">
            <a:extLst>
              <a:ext uri="{FF2B5EF4-FFF2-40B4-BE49-F238E27FC236}">
                <a16:creationId xmlns:a16="http://schemas.microsoft.com/office/drawing/2014/main" id="{62E6F73B-1B7E-4306-A3C4-E426045069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CEE37F-6B26-4668-AFEA-87B348B6A744}"/>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188339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9AC575-2360-4BEC-8373-8040BAF6427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8D05D1-29AF-4004-8D34-552F13F9EA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DFEFB3-D10C-42A0-B765-36258CEE05CE}"/>
              </a:ext>
            </a:extLst>
          </p:cNvPr>
          <p:cNvSpPr>
            <a:spLocks noGrp="1"/>
          </p:cNvSpPr>
          <p:nvPr>
            <p:ph type="dt" sz="half" idx="10"/>
          </p:nvPr>
        </p:nvSpPr>
        <p:spPr/>
        <p:txBody>
          <a:bodyPr/>
          <a:lstStyle/>
          <a:p>
            <a:fld id="{75A0F814-DE48-4FE3-81F7-04229D33BF33}" type="datetime1">
              <a:rPr lang="en-US" smtClean="0"/>
              <a:t>8/26/2025</a:t>
            </a:fld>
            <a:endParaRPr lang="en-US"/>
          </a:p>
        </p:txBody>
      </p:sp>
      <p:sp>
        <p:nvSpPr>
          <p:cNvPr id="5" name="Footer Placeholder 4">
            <a:extLst>
              <a:ext uri="{FF2B5EF4-FFF2-40B4-BE49-F238E27FC236}">
                <a16:creationId xmlns:a16="http://schemas.microsoft.com/office/drawing/2014/main" id="{7F891F7D-3B74-4463-9668-7468393182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68344F-1B4B-4EFD-9D3A-4C2FC0D0688E}"/>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372128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B2628-7AA7-4AE8-911C-84E24A1BCF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AD35C7-4B4D-4938-94C5-574CD23415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808689-56B5-422A-AF62-41C42F1BE353}"/>
              </a:ext>
            </a:extLst>
          </p:cNvPr>
          <p:cNvSpPr>
            <a:spLocks noGrp="1"/>
          </p:cNvSpPr>
          <p:nvPr>
            <p:ph type="dt" sz="half" idx="10"/>
          </p:nvPr>
        </p:nvSpPr>
        <p:spPr/>
        <p:txBody>
          <a:bodyPr/>
          <a:lstStyle/>
          <a:p>
            <a:fld id="{670C24B5-43DE-4782-B558-F38942809BFF}" type="datetime1">
              <a:rPr lang="en-US" smtClean="0"/>
              <a:t>8/26/2025</a:t>
            </a:fld>
            <a:endParaRPr lang="en-US"/>
          </a:p>
        </p:txBody>
      </p:sp>
      <p:sp>
        <p:nvSpPr>
          <p:cNvPr id="5" name="Footer Placeholder 4">
            <a:extLst>
              <a:ext uri="{FF2B5EF4-FFF2-40B4-BE49-F238E27FC236}">
                <a16:creationId xmlns:a16="http://schemas.microsoft.com/office/drawing/2014/main" id="{8E9F3A71-6F96-4988-8F18-1B488CD0D0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F15D98-0643-4FFF-8303-92A753C0BAA5}"/>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970885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88594-73B7-477F-8904-A52872F58C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002BDE-2656-4A28-B0CF-107A119EB6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2552E0-9910-4B2A-B690-AD5736DD4FD6}"/>
              </a:ext>
            </a:extLst>
          </p:cNvPr>
          <p:cNvSpPr>
            <a:spLocks noGrp="1"/>
          </p:cNvSpPr>
          <p:nvPr>
            <p:ph type="dt" sz="half" idx="10"/>
          </p:nvPr>
        </p:nvSpPr>
        <p:spPr/>
        <p:txBody>
          <a:bodyPr/>
          <a:lstStyle/>
          <a:p>
            <a:fld id="{CAC52A12-3552-4C20-AC47-47337C22FDAE}" type="datetime1">
              <a:rPr lang="en-US" smtClean="0"/>
              <a:t>8/26/2025</a:t>
            </a:fld>
            <a:endParaRPr lang="en-US"/>
          </a:p>
        </p:txBody>
      </p:sp>
      <p:sp>
        <p:nvSpPr>
          <p:cNvPr id="5" name="Footer Placeholder 4">
            <a:extLst>
              <a:ext uri="{FF2B5EF4-FFF2-40B4-BE49-F238E27FC236}">
                <a16:creationId xmlns:a16="http://schemas.microsoft.com/office/drawing/2014/main" id="{69F82CDC-1086-40C5-8E9D-4F094F4F93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81E89C-7717-4B22-8D94-1EFC35E507DA}"/>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587728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54438-3FA5-4E69-B7FA-20294661E6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9D2E95-DD62-4C91-8839-B58E607CE7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6721A2-1D3C-4656-9852-A736A90B8C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CB2C7E5-5E0A-493D-BCD7-277832749780}"/>
              </a:ext>
            </a:extLst>
          </p:cNvPr>
          <p:cNvSpPr>
            <a:spLocks noGrp="1"/>
          </p:cNvSpPr>
          <p:nvPr>
            <p:ph type="dt" sz="half" idx="10"/>
          </p:nvPr>
        </p:nvSpPr>
        <p:spPr/>
        <p:txBody>
          <a:bodyPr/>
          <a:lstStyle/>
          <a:p>
            <a:fld id="{4097BBA4-5760-4FF9-B59F-DE9C8E93D560}" type="datetime1">
              <a:rPr lang="en-US" smtClean="0"/>
              <a:t>8/26/2025</a:t>
            </a:fld>
            <a:endParaRPr lang="en-US"/>
          </a:p>
        </p:txBody>
      </p:sp>
      <p:sp>
        <p:nvSpPr>
          <p:cNvPr id="6" name="Footer Placeholder 5">
            <a:extLst>
              <a:ext uri="{FF2B5EF4-FFF2-40B4-BE49-F238E27FC236}">
                <a16:creationId xmlns:a16="http://schemas.microsoft.com/office/drawing/2014/main" id="{C4124A73-4197-4CBB-9365-26411D9E49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F71FC1-4E9A-462B-84C2-09ADE29AB4FD}"/>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795118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2D825-90B7-4300-9B4E-41143E83D25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7D7CA60-6D0F-4C02-B2E0-D76663D7FA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78AFA46-CF5B-4E75-96B4-7EF0267AE2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3CFB46-D841-4987-8043-9AA568B0AB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53412B8-5B52-47E7-81BF-0A68086B7C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478CAD0-091A-47D0-8321-A1E3991743B5}"/>
              </a:ext>
            </a:extLst>
          </p:cNvPr>
          <p:cNvSpPr>
            <a:spLocks noGrp="1"/>
          </p:cNvSpPr>
          <p:nvPr>
            <p:ph type="dt" sz="half" idx="10"/>
          </p:nvPr>
        </p:nvSpPr>
        <p:spPr/>
        <p:txBody>
          <a:bodyPr/>
          <a:lstStyle/>
          <a:p>
            <a:fld id="{CA6456F0-192A-4237-ADDD-0E2BB1D0B7D8}" type="datetime1">
              <a:rPr lang="en-US" smtClean="0"/>
              <a:t>8/26/2025</a:t>
            </a:fld>
            <a:endParaRPr lang="en-US"/>
          </a:p>
        </p:txBody>
      </p:sp>
      <p:sp>
        <p:nvSpPr>
          <p:cNvPr id="8" name="Footer Placeholder 7">
            <a:extLst>
              <a:ext uri="{FF2B5EF4-FFF2-40B4-BE49-F238E27FC236}">
                <a16:creationId xmlns:a16="http://schemas.microsoft.com/office/drawing/2014/main" id="{47A8BC31-433C-4E2B-BCD9-3C284894C1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35A53C-12AC-4DF1-8D44-92AF931BE54B}"/>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1576551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D8093-CB8A-4577-B297-2A5F32224D1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1BB2F2-F147-4A71-BD23-F8C1414D54D1}"/>
              </a:ext>
            </a:extLst>
          </p:cNvPr>
          <p:cNvSpPr>
            <a:spLocks noGrp="1"/>
          </p:cNvSpPr>
          <p:nvPr>
            <p:ph type="dt" sz="half" idx="10"/>
          </p:nvPr>
        </p:nvSpPr>
        <p:spPr/>
        <p:txBody>
          <a:bodyPr/>
          <a:lstStyle/>
          <a:p>
            <a:fld id="{544D9F4C-22B7-41AC-A06F-EE258AF0C09C}" type="datetime1">
              <a:rPr lang="en-US" smtClean="0"/>
              <a:t>8/26/2025</a:t>
            </a:fld>
            <a:endParaRPr lang="en-US"/>
          </a:p>
        </p:txBody>
      </p:sp>
      <p:sp>
        <p:nvSpPr>
          <p:cNvPr id="4" name="Footer Placeholder 3">
            <a:extLst>
              <a:ext uri="{FF2B5EF4-FFF2-40B4-BE49-F238E27FC236}">
                <a16:creationId xmlns:a16="http://schemas.microsoft.com/office/drawing/2014/main" id="{26585CE0-0B45-49C4-9DF2-86DB04A41FE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B9F352-11AE-44A6-8081-1133B629345F}"/>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36768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17D960-A8AE-474D-966B-DF7FBE185E08}"/>
              </a:ext>
            </a:extLst>
          </p:cNvPr>
          <p:cNvSpPr>
            <a:spLocks noGrp="1"/>
          </p:cNvSpPr>
          <p:nvPr>
            <p:ph type="dt" sz="half" idx="10"/>
          </p:nvPr>
        </p:nvSpPr>
        <p:spPr/>
        <p:txBody>
          <a:bodyPr/>
          <a:lstStyle/>
          <a:p>
            <a:fld id="{756E2CD4-186F-4DD9-80CB-945C72E9E5DB}" type="datetime1">
              <a:rPr lang="en-US" smtClean="0"/>
              <a:t>8/26/2025</a:t>
            </a:fld>
            <a:endParaRPr lang="en-US"/>
          </a:p>
        </p:txBody>
      </p:sp>
      <p:sp>
        <p:nvSpPr>
          <p:cNvPr id="3" name="Footer Placeholder 2">
            <a:extLst>
              <a:ext uri="{FF2B5EF4-FFF2-40B4-BE49-F238E27FC236}">
                <a16:creationId xmlns:a16="http://schemas.microsoft.com/office/drawing/2014/main" id="{78E2A7F4-E80B-4AA0-A8D3-5C3BA229C2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CA4A4A-19F3-4E2C-9E40-E8859DA24512}"/>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4131322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8DBFA-A242-4BE2-85CC-AB8242F4FD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AC267F0-07BB-4F82-8770-784101BC0E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EBD8A15-7316-4C1E-8E25-48C82D2829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4C9C8C-909C-464F-8D61-14C925092A03}"/>
              </a:ext>
            </a:extLst>
          </p:cNvPr>
          <p:cNvSpPr>
            <a:spLocks noGrp="1"/>
          </p:cNvSpPr>
          <p:nvPr>
            <p:ph type="dt" sz="half" idx="10"/>
          </p:nvPr>
        </p:nvSpPr>
        <p:spPr/>
        <p:txBody>
          <a:bodyPr/>
          <a:lstStyle/>
          <a:p>
            <a:fld id="{D68DE92F-3E51-4DEE-A090-C1FC9999B578}" type="datetime1">
              <a:rPr lang="en-US" smtClean="0"/>
              <a:t>8/26/2025</a:t>
            </a:fld>
            <a:endParaRPr lang="en-US"/>
          </a:p>
        </p:txBody>
      </p:sp>
      <p:sp>
        <p:nvSpPr>
          <p:cNvPr id="6" name="Footer Placeholder 5">
            <a:extLst>
              <a:ext uri="{FF2B5EF4-FFF2-40B4-BE49-F238E27FC236}">
                <a16:creationId xmlns:a16="http://schemas.microsoft.com/office/drawing/2014/main" id="{5F3B6B68-A437-406E-BFC2-CA240DE63D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B78EA7-D75F-4655-BC7E-8E351F4414A0}"/>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743872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2F381-D2D4-4E43-9F5D-1B151A36AB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649086-0549-44FC-BE43-35C31E78D7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907B675-446E-41BF-9472-D224847F8D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6D42EF-BF77-48EA-A136-3F14B48BCBC9}"/>
              </a:ext>
            </a:extLst>
          </p:cNvPr>
          <p:cNvSpPr>
            <a:spLocks noGrp="1"/>
          </p:cNvSpPr>
          <p:nvPr>
            <p:ph type="dt" sz="half" idx="10"/>
          </p:nvPr>
        </p:nvSpPr>
        <p:spPr/>
        <p:txBody>
          <a:bodyPr/>
          <a:lstStyle/>
          <a:p>
            <a:fld id="{F3E6A166-4FB5-4F9D-90D9-FBF3D94E9DCA}" type="datetime1">
              <a:rPr lang="en-US" smtClean="0"/>
              <a:t>8/26/2025</a:t>
            </a:fld>
            <a:endParaRPr lang="en-US"/>
          </a:p>
        </p:txBody>
      </p:sp>
      <p:sp>
        <p:nvSpPr>
          <p:cNvPr id="6" name="Footer Placeholder 5">
            <a:extLst>
              <a:ext uri="{FF2B5EF4-FFF2-40B4-BE49-F238E27FC236}">
                <a16:creationId xmlns:a16="http://schemas.microsoft.com/office/drawing/2014/main" id="{EB7708D6-F9DD-428A-871C-BF8154C55B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50B4D4-F43E-44BC-82A2-C6974243A6BF}"/>
              </a:ext>
            </a:extLst>
          </p:cNvPr>
          <p:cNvSpPr>
            <a:spLocks noGrp="1"/>
          </p:cNvSpPr>
          <p:nvPr>
            <p:ph type="sldNum" sz="quarter" idx="12"/>
          </p:nvPr>
        </p:nvSpPr>
        <p:spPr/>
        <p:txBody>
          <a:bodyPr/>
          <a:lstStyle/>
          <a:p>
            <a:fld id="{F2DEC28D-54D4-4785-ABA8-4C39A3606371}" type="slidenum">
              <a:rPr lang="en-US" smtClean="0"/>
              <a:t>‹#›</a:t>
            </a:fld>
            <a:endParaRPr lang="en-US"/>
          </a:p>
        </p:txBody>
      </p:sp>
    </p:spTree>
    <p:extLst>
      <p:ext uri="{BB962C8B-B14F-4D97-AF65-F5344CB8AC3E}">
        <p14:creationId xmlns:p14="http://schemas.microsoft.com/office/powerpoint/2010/main" val="3426232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22000" r="-22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656699-3672-4023-8664-CC56D404F5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085EE0-BA82-455D-9991-EC336CEC46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CC53D4-7882-4340-A7D2-260FA92791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D8DC5D-0F84-41D1-B40F-35AECA8DCA52}" type="datetime1">
              <a:rPr lang="en-US" smtClean="0"/>
              <a:t>8/26/2025</a:t>
            </a:fld>
            <a:endParaRPr lang="en-US"/>
          </a:p>
        </p:txBody>
      </p:sp>
      <p:sp>
        <p:nvSpPr>
          <p:cNvPr id="5" name="Footer Placeholder 4">
            <a:extLst>
              <a:ext uri="{FF2B5EF4-FFF2-40B4-BE49-F238E27FC236}">
                <a16:creationId xmlns:a16="http://schemas.microsoft.com/office/drawing/2014/main" id="{5AA72F62-1F1A-4BEE-8E47-8A497328A3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BE96AB-7863-4EFB-8B4D-58A104D39D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DEC28D-54D4-4785-ABA8-4C39A3606371}" type="slidenum">
              <a:rPr lang="en-US" smtClean="0"/>
              <a:t>‹#›</a:t>
            </a:fld>
            <a:endParaRPr lang="en-US"/>
          </a:p>
        </p:txBody>
      </p:sp>
    </p:spTree>
    <p:extLst>
      <p:ext uri="{BB962C8B-B14F-4D97-AF65-F5344CB8AC3E}">
        <p14:creationId xmlns:p14="http://schemas.microsoft.com/office/powerpoint/2010/main" val="3344310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manara.edu.sy/"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slide" Target="slide21.xml"/><Relationship Id="rId4" Type="http://schemas.openxmlformats.org/officeDocument/2006/relationships/hyperlink" Target="https://manara.edu.sy/"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manara.edu.sy/"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manara.edu.sy/"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slide" Target="slide10.xml"/><Relationship Id="rId4" Type="http://schemas.openxmlformats.org/officeDocument/2006/relationships/hyperlink" Target="https://manara.edu.sy/"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manara.edu.sy/"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hyperlink" Target="https://manara.edu.sy/"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manara.edu.sy/" TargetMode="Externa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s://manara.edu.sy/"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manara.edu.s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TextBox 6">
            <a:hlinkClick r:id="rId3"/>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5" name="Rectangle 4"/>
          <p:cNvSpPr/>
          <p:nvPr/>
        </p:nvSpPr>
        <p:spPr>
          <a:xfrm>
            <a:off x="1201270" y="1412034"/>
            <a:ext cx="9789459" cy="4585871"/>
          </a:xfrm>
          <a:prstGeom prst="rect">
            <a:avLst/>
          </a:prstGeom>
        </p:spPr>
        <p:txBody>
          <a:bodyPr wrap="square">
            <a:spAutoFit/>
          </a:bodyPr>
          <a:lstStyle/>
          <a:p>
            <a:pPr algn="ctr"/>
            <a:r>
              <a:rPr lang="ar-SY" sz="3200" b="1" dirty="0">
                <a:latin typeface="Sakkal Majalla" pitchFamily="2" charset="-78"/>
                <a:cs typeface="Sakkal Majalla" pitchFamily="2" charset="-78"/>
              </a:rPr>
              <a:t>قسم الهندسة المعلوماتية</a:t>
            </a:r>
            <a:r>
              <a:rPr lang="en-US" sz="3200" b="1" dirty="0">
                <a:latin typeface="Sakkal Majalla" pitchFamily="2" charset="-78"/>
                <a:cs typeface="Sakkal Majalla" pitchFamily="2" charset="-78"/>
              </a:rPr>
              <a:t> </a:t>
            </a:r>
            <a:endParaRPr lang="ar-SY" sz="3200" b="1" dirty="0">
              <a:latin typeface="Sakkal Majalla" pitchFamily="2" charset="-78"/>
              <a:cs typeface="Sakkal Majalla" pitchFamily="2" charset="-78"/>
            </a:endParaRPr>
          </a:p>
          <a:p>
            <a:pPr algn="ctr"/>
            <a:endParaRPr lang="en-US" sz="2400" b="1" dirty="0">
              <a:latin typeface="Sakkal Majalla" pitchFamily="2" charset="-78"/>
              <a:cs typeface="Sakkal Majalla" pitchFamily="2" charset="-78"/>
            </a:endParaRPr>
          </a:p>
          <a:p>
            <a:pPr algn="ctr"/>
            <a:r>
              <a:rPr lang="en-US" sz="3200" b="1" dirty="0">
                <a:latin typeface="Sakkal Majalla" pitchFamily="2" charset="-78"/>
                <a:cs typeface="Sakkal Majalla" pitchFamily="2" charset="-78"/>
              </a:rPr>
              <a:t> 3 </a:t>
            </a:r>
            <a:r>
              <a:rPr lang="ar-SY" sz="3200" b="1" dirty="0">
                <a:latin typeface="Sakkal Majalla" pitchFamily="2" charset="-78"/>
                <a:cs typeface="Sakkal Majalla" pitchFamily="2" charset="-78"/>
              </a:rPr>
              <a:t>برمجة</a:t>
            </a:r>
            <a:endParaRPr lang="en-US" sz="3200" b="1" dirty="0">
              <a:latin typeface="Sakkal Majalla" pitchFamily="2" charset="-78"/>
              <a:cs typeface="Sakkal Majalla" pitchFamily="2" charset="-78"/>
            </a:endParaRPr>
          </a:p>
          <a:p>
            <a:pPr algn="ctr"/>
            <a:r>
              <a:rPr lang="en-US" sz="3200" b="1" dirty="0">
                <a:latin typeface="Sakkal Majalla" pitchFamily="2" charset="-78"/>
                <a:cs typeface="Sakkal Majalla" pitchFamily="2" charset="-78"/>
              </a:rPr>
              <a:t>Java Programming</a:t>
            </a:r>
            <a:endParaRPr lang="ar-SY" sz="3200" b="1" dirty="0">
              <a:latin typeface="Sakkal Majalla" pitchFamily="2" charset="-78"/>
              <a:cs typeface="Sakkal Majalla" pitchFamily="2" charset="-78"/>
            </a:endParaRPr>
          </a:p>
          <a:p>
            <a:pPr algn="ctr"/>
            <a:endParaRPr lang="ar-SY" sz="2000" b="1" dirty="0">
              <a:latin typeface="Sakkal Majalla" pitchFamily="2" charset="-78"/>
              <a:cs typeface="Sakkal Majalla" pitchFamily="2" charset="-78"/>
            </a:endParaRPr>
          </a:p>
          <a:p>
            <a:pPr algn="ctr"/>
            <a:r>
              <a:rPr lang="ar-SY" sz="3200" b="1" dirty="0">
                <a:latin typeface="Sakkal Majalla" pitchFamily="2" charset="-78"/>
                <a:cs typeface="Sakkal Majalla" pitchFamily="2" charset="-78"/>
              </a:rPr>
              <a:t>ا. د. علي عمران سليمان </a:t>
            </a:r>
          </a:p>
          <a:p>
            <a:pPr algn="ctr"/>
            <a:endParaRPr lang="ar-SY" sz="2400" b="1" dirty="0">
              <a:latin typeface="Sakkal Majalla" pitchFamily="2" charset="-78"/>
              <a:cs typeface="Sakkal Majalla" pitchFamily="2" charset="-78"/>
            </a:endParaRPr>
          </a:p>
          <a:p>
            <a:pPr algn="ctr"/>
            <a:r>
              <a:rPr lang="ar-SY" sz="3200" b="1" dirty="0">
                <a:latin typeface="Sakkal Majalla" pitchFamily="2" charset="-78"/>
                <a:cs typeface="Sakkal Majalla" pitchFamily="2" charset="-78"/>
              </a:rPr>
              <a:t>محاضرات الأسبوع الثاني</a:t>
            </a:r>
          </a:p>
          <a:p>
            <a:pPr algn="ctr"/>
            <a:r>
              <a:rPr lang="en-US" sz="2400" b="1" dirty="0">
                <a:solidFill>
                  <a:schemeClr val="dk1"/>
                </a:solidFill>
                <a:latin typeface="Sakkal Majalla" pitchFamily="2" charset="-78"/>
                <a:cs typeface="Sakkal Majalla" pitchFamily="2" charset="-78"/>
              </a:rPr>
              <a:t>Static Method , and Data fields</a:t>
            </a:r>
            <a:endParaRPr lang="ar-SY" sz="2400" b="1" dirty="0">
              <a:latin typeface="Sakkal Majalla" pitchFamily="2" charset="-78"/>
              <a:cs typeface="Sakkal Majalla" pitchFamily="2" charset="-78"/>
            </a:endParaRPr>
          </a:p>
          <a:p>
            <a:pPr algn="ctr"/>
            <a:r>
              <a:rPr lang="ar-SY" sz="3200" b="1" dirty="0">
                <a:solidFill>
                  <a:prstClr val="black"/>
                </a:solidFill>
                <a:latin typeface="Sakkal Majalla" pitchFamily="2" charset="-78"/>
                <a:cs typeface="Sakkal Majalla" pitchFamily="2" charset="-78"/>
              </a:rPr>
              <a:t>الفصل الآول 2024-2025</a:t>
            </a:r>
            <a:endParaRPr lang="en-US" sz="3200" b="1" dirty="0">
              <a:solidFill>
                <a:prstClr val="black"/>
              </a:solidFill>
              <a:latin typeface="Sakkal Majalla" pitchFamily="2" charset="-78"/>
              <a:cs typeface="Sakkal Majalla" pitchFamily="2" charset="-78"/>
            </a:endParaRPr>
          </a:p>
        </p:txBody>
      </p:sp>
    </p:spTree>
    <p:extLst>
      <p:ext uri="{BB962C8B-B14F-4D97-AF65-F5344CB8AC3E}">
        <p14:creationId xmlns:p14="http://schemas.microsoft.com/office/powerpoint/2010/main" val="2591166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0" y="268140"/>
            <a:ext cx="4876800" cy="995390"/>
          </a:xfrm>
        </p:spPr>
        <p:txBody>
          <a:bodyPr>
            <a:normAutofit/>
          </a:bodyPr>
          <a:lstStyle/>
          <a:p>
            <a:r>
              <a:rPr lang="en-US" b="1" dirty="0">
                <a:latin typeface="Sakkal Majalla" pitchFamily="2" charset="-78"/>
                <a:cs typeface="Sakkal Majalla" pitchFamily="2" charset="-78"/>
              </a:rPr>
              <a:t>Performing output 3</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122830" y="1346049"/>
            <a:ext cx="11846257" cy="5155257"/>
          </a:xfrm>
          <a:prstGeom prst="rect">
            <a:avLst/>
          </a:prstGeom>
        </p:spPr>
        <p:txBody>
          <a:bodyPr wrap="square">
            <a:spAutoFit/>
          </a:bodyPr>
          <a:lstStyle/>
          <a:p>
            <a:r>
              <a:rPr lang="en-US" sz="2400" b="1" dirty="0">
                <a:latin typeface="Sakkal Majalla" pitchFamily="2" charset="-78"/>
                <a:cs typeface="Sakkal Majalla" pitchFamily="2" charset="-78"/>
              </a:rPr>
              <a:t>• The </a:t>
            </a:r>
            <a:r>
              <a:rPr lang="en-US" sz="2400" dirty="0" err="1">
                <a:latin typeface="Sakkal Majalla" pitchFamily="2" charset="-78"/>
                <a:cs typeface="Sakkal Majalla" pitchFamily="2" charset="-78"/>
              </a:rPr>
              <a:t>System.out.printf</a:t>
            </a:r>
            <a:r>
              <a:rPr lang="en-US" sz="2400" b="1" dirty="0">
                <a:latin typeface="Sakkal Majalla" pitchFamily="2" charset="-78"/>
                <a:cs typeface="Sakkal Majalla" pitchFamily="2" charset="-78"/>
              </a:rPr>
              <a:t> method (f means “</a:t>
            </a:r>
            <a:r>
              <a:rPr lang="en-US" sz="2400" dirty="0">
                <a:latin typeface="Sakkal Majalla" pitchFamily="2" charset="-78"/>
                <a:cs typeface="Sakkal Majalla" pitchFamily="2" charset="-78"/>
              </a:rPr>
              <a:t>formatted</a:t>
            </a:r>
            <a:r>
              <a:rPr lang="en-US" sz="2400" b="1" dirty="0">
                <a:latin typeface="Sakkal Majalla" pitchFamily="2" charset="-78"/>
                <a:cs typeface="Sakkal Majalla" pitchFamily="2" charset="-78"/>
              </a:rPr>
              <a:t>”) displays formatted data.</a:t>
            </a:r>
          </a:p>
          <a:p>
            <a:endParaRPr lang="en-US" sz="900" b="1" dirty="0">
              <a:latin typeface="Sakkal Majalla" pitchFamily="2" charset="-78"/>
              <a:cs typeface="Sakkal Majalla" pitchFamily="2" charset="-78"/>
            </a:endParaRPr>
          </a:p>
          <a:p>
            <a:r>
              <a:rPr lang="en-US" sz="2400" b="1" dirty="0">
                <a:latin typeface="Sakkal Majalla" pitchFamily="2" charset="-78"/>
                <a:cs typeface="Sakkal Majalla" pitchFamily="2" charset="-78"/>
              </a:rPr>
              <a:t>	</a:t>
            </a:r>
            <a:r>
              <a:rPr lang="en-US" sz="2400" dirty="0" err="1">
                <a:latin typeface="Sakkal Majalla" pitchFamily="2" charset="-78"/>
                <a:cs typeface="Sakkal Majalla" pitchFamily="2" charset="-78"/>
              </a:rPr>
              <a:t>System.out.printf</a:t>
            </a:r>
            <a:r>
              <a:rPr lang="en-US" sz="2400" dirty="0">
                <a:latin typeface="Sakkal Majalla" pitchFamily="2" charset="-78"/>
                <a:cs typeface="Sakkal Majalla" pitchFamily="2" charset="-78"/>
              </a:rPr>
              <a:t>("%</a:t>
            </a:r>
            <a:r>
              <a:rPr lang="en-US" sz="2400" dirty="0" err="1">
                <a:latin typeface="Sakkal Majalla" pitchFamily="2" charset="-78"/>
                <a:cs typeface="Sakkal Majalla" pitchFamily="2" charset="-78"/>
              </a:rPr>
              <a:t>s%n%s%n</a:t>
            </a:r>
            <a:r>
              <a:rPr lang="en-US" sz="2400" dirty="0">
                <a:latin typeface="Sakkal Majalla" pitchFamily="2" charset="-78"/>
                <a:cs typeface="Sakkal Majalla" pitchFamily="2" charset="-78"/>
              </a:rPr>
              <a:t>", "Welcome to", "Java Programming!"); </a:t>
            </a:r>
          </a:p>
          <a:p>
            <a:r>
              <a:rPr lang="en-US" sz="2400" dirty="0">
                <a:latin typeface="Sakkal Majalla" pitchFamily="2" charset="-78"/>
                <a:cs typeface="Sakkal Majalla" pitchFamily="2" charset="-78"/>
              </a:rPr>
              <a:t>	//</a:t>
            </a:r>
            <a:r>
              <a:rPr lang="en-US" sz="2400" dirty="0" err="1">
                <a:latin typeface="Sakkal Majalla" pitchFamily="2" charset="-78"/>
                <a:cs typeface="Sakkal Majalla" pitchFamily="2" charset="-78"/>
              </a:rPr>
              <a:t>System.out.printf</a:t>
            </a:r>
            <a:r>
              <a:rPr lang="en-US" sz="2400" dirty="0">
                <a:latin typeface="Sakkal Majalla" pitchFamily="2" charset="-78"/>
                <a:cs typeface="Sakkal Majalla" pitchFamily="2" charset="-78"/>
              </a:rPr>
              <a:t>("</a:t>
            </a:r>
            <a:r>
              <a:rPr lang="en-US" sz="2400" u="sng" dirty="0">
                <a:latin typeface="Sakkal Majalla" pitchFamily="2" charset="-78"/>
                <a:cs typeface="Sakkal Majalla" pitchFamily="2" charset="-78"/>
              </a:rPr>
              <a:t>%4d</a:t>
            </a:r>
            <a:r>
              <a:rPr lang="en-US" sz="2400" dirty="0">
                <a:latin typeface="Sakkal Majalla" pitchFamily="2" charset="-78"/>
                <a:cs typeface="Sakkal Majalla" pitchFamily="2" charset="-78"/>
              </a:rPr>
              <a:t> </a:t>
            </a:r>
            <a:r>
              <a:rPr lang="en-US" sz="2400" u="sng" dirty="0">
                <a:latin typeface="Sakkal Majalla" pitchFamily="2" charset="-78"/>
                <a:cs typeface="Sakkal Majalla" pitchFamily="2" charset="-78"/>
              </a:rPr>
              <a:t>%,</a:t>
            </a:r>
            <a:r>
              <a:rPr lang="en-US" sz="2400" dirty="0">
                <a:latin typeface="Sakkal Majalla" pitchFamily="2" charset="-78"/>
                <a:cs typeface="Sakkal Majalla" pitchFamily="2" charset="-78"/>
              </a:rPr>
              <a:t> </a:t>
            </a:r>
            <a:r>
              <a:rPr lang="en-US" sz="2400" u="sng" dirty="0">
                <a:latin typeface="Sakkal Majalla" pitchFamily="2" charset="-78"/>
                <a:cs typeface="Sakkal Majalla" pitchFamily="2" charset="-78"/>
              </a:rPr>
              <a:t>20.2f</a:t>
            </a:r>
            <a:r>
              <a:rPr lang="en-US" sz="2400" u="sng" dirty="0">
                <a:solidFill>
                  <a:srgbClr val="FF0000"/>
                </a:solidFill>
                <a:latin typeface="Sakkal Majalla" pitchFamily="2" charset="-78"/>
                <a:cs typeface="Sakkal Majalla" pitchFamily="2" charset="-78"/>
              </a:rPr>
              <a:t>\n</a:t>
            </a:r>
            <a:r>
              <a:rPr lang="en-US" sz="2400" dirty="0">
                <a:latin typeface="Sakkal Majalla" pitchFamily="2" charset="-78"/>
                <a:cs typeface="Sakkal Majalla" pitchFamily="2" charset="-78"/>
              </a:rPr>
              <a:t> </a:t>
            </a:r>
            <a:r>
              <a:rPr lang="en-US" sz="2400" u="sng" dirty="0">
                <a:latin typeface="Sakkal Majalla" pitchFamily="2" charset="-78"/>
                <a:cs typeface="Sakkal Majalla" pitchFamily="2" charset="-78"/>
              </a:rPr>
              <a:t>%n</a:t>
            </a:r>
            <a:r>
              <a:rPr lang="en-US" sz="2400" dirty="0">
                <a:latin typeface="Sakkal Majalla" pitchFamily="2" charset="-78"/>
                <a:cs typeface="Sakkal Majalla" pitchFamily="2" charset="-78"/>
              </a:rPr>
              <a:t>", year, amount);//</a:t>
            </a:r>
            <a:r>
              <a:rPr lang="en-US" sz="2400" b="1" dirty="0">
                <a:latin typeface="Sakkal Majalla" pitchFamily="2" charset="-78"/>
                <a:cs typeface="Sakkal Majalla" pitchFamily="2" charset="-78"/>
              </a:rPr>
              <a:t>left justified </a:t>
            </a:r>
            <a:r>
              <a:rPr lang="en-US" sz="2400" dirty="0">
                <a:latin typeface="Sakkal Majalla" pitchFamily="2" charset="-78"/>
                <a:cs typeface="Sakkal Majalla" pitchFamily="2" charset="-78"/>
              </a:rPr>
              <a:t>%-20s</a:t>
            </a:r>
            <a:endParaRPr lang="ar-SY" sz="2400" dirty="0">
              <a:latin typeface="Sakkal Majalla" pitchFamily="2" charset="-78"/>
              <a:cs typeface="Sakkal Majalla" pitchFamily="2" charset="-78"/>
            </a:endParaRPr>
          </a:p>
          <a:p>
            <a:endParaRPr lang="en-US" sz="800" dirty="0">
              <a:latin typeface="Sakkal Majalla" pitchFamily="2" charset="-78"/>
              <a:cs typeface="Sakkal Majalla" pitchFamily="2" charset="-78"/>
            </a:endParaRPr>
          </a:p>
          <a:p>
            <a:pPr algn="just" rtl="1"/>
            <a:r>
              <a:rPr lang="ar-SY" sz="2400" b="1" dirty="0">
                <a:latin typeface="Sakkal Majalla" pitchFamily="2" charset="-78"/>
                <a:cs typeface="Sakkal Majalla" pitchFamily="2" charset="-78"/>
              </a:rPr>
              <a:t>3- منهج </a:t>
            </a:r>
            <a:r>
              <a:rPr lang="en-US" sz="2400" dirty="0" err="1">
                <a:latin typeface="Sakkal Majalla" pitchFamily="2" charset="-78"/>
                <a:cs typeface="Sakkal Majalla" pitchFamily="2" charset="-78"/>
              </a:rPr>
              <a:t>printf</a:t>
            </a:r>
            <a:r>
              <a:rPr lang="en-US" sz="2400" dirty="0">
                <a:latin typeface="Sakkal Majalla" pitchFamily="2" charset="-78"/>
                <a:cs typeface="Sakkal Majalla" pitchFamily="2" charset="-78"/>
              </a:rPr>
              <a:t>()</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يحتاج المنهج إلى </a:t>
            </a:r>
            <a:r>
              <a:rPr lang="ar-SA" sz="2400" b="1" dirty="0">
                <a:latin typeface="Sakkal Majalla" pitchFamily="2" charset="-78"/>
                <a:cs typeface="Sakkal Majalla" pitchFamily="2" charset="-78"/>
              </a:rPr>
              <a:t>ثلاث وسطا</a:t>
            </a:r>
            <a:r>
              <a:rPr lang="ar-SY" sz="2400" b="1" dirty="0">
                <a:latin typeface="Sakkal Majalla" pitchFamily="2" charset="-78"/>
                <a:cs typeface="Sakkal Majalla" pitchFamily="2" charset="-78"/>
              </a:rPr>
              <a:t>ء أو بارامترات</a:t>
            </a:r>
            <a:r>
              <a:rPr lang="ar-SA" sz="2400" b="1" dirty="0">
                <a:latin typeface="Sakkal Majalla" pitchFamily="2" charset="-78"/>
                <a:cs typeface="Sakkal Majalla" pitchFamily="2" charset="-78"/>
              </a:rPr>
              <a:t>، يتم وضعها في </a:t>
            </a:r>
            <a:r>
              <a:rPr lang="ar-SY" sz="2400" b="1" dirty="0">
                <a:latin typeface="Sakkal Majalla" pitchFamily="2" charset="-78"/>
                <a:cs typeface="Sakkal Majalla" pitchFamily="2" charset="-78"/>
              </a:rPr>
              <a:t>ال</a:t>
            </a:r>
            <a:r>
              <a:rPr lang="ar-SA" sz="2400" b="1" dirty="0">
                <a:latin typeface="Sakkal Majalla" pitchFamily="2" charset="-78"/>
                <a:cs typeface="Sakkal Majalla" pitchFamily="2" charset="-78"/>
              </a:rPr>
              <a:t>قائمة.</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تبدأ محددات التنسيق بعلامة النسبة المئوية (</a:t>
            </a:r>
            <a:r>
              <a:rPr lang="en-US" sz="2400" dirty="0">
                <a:latin typeface="Sakkal Majalla" pitchFamily="2" charset="-78"/>
                <a:cs typeface="Sakkal Majalla" pitchFamily="2" charset="-78"/>
              </a:rPr>
              <a:t>%</a:t>
            </a:r>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يليها </a:t>
            </a:r>
            <a:r>
              <a:rPr lang="ar-SA" sz="2400" b="1" dirty="0">
                <a:latin typeface="Sakkal Majalla" pitchFamily="2" charset="-78"/>
                <a:cs typeface="Sakkal Majalla" pitchFamily="2" charset="-78"/>
              </a:rPr>
              <a:t>حرف يمثل نوع البيانات</a:t>
            </a:r>
            <a:r>
              <a:rPr lang="ar-SY" sz="2400" b="1" dirty="0">
                <a:latin typeface="Sakkal Majalla" pitchFamily="2" charset="-78"/>
                <a:cs typeface="Sakkal Majalla" pitchFamily="2" charset="-78"/>
              </a:rPr>
              <a:t> ثم فاصمة تليها البيانات، تفصل البيانات عن بعضها بعضاً </a:t>
            </a:r>
            <a:r>
              <a:rPr lang="ar-SA" sz="2400" b="1" dirty="0">
                <a:latin typeface="Sakkal Majalla" pitchFamily="2" charset="-78"/>
                <a:cs typeface="Sakkal Majalla" pitchFamily="2" charset="-78"/>
              </a:rPr>
              <a:t>بفواصل </a:t>
            </a:r>
            <a:r>
              <a:rPr lang="ar-SY" sz="2400" b="1" dirty="0">
                <a:latin typeface="Sakkal Majalla" pitchFamily="2" charset="-78"/>
                <a:cs typeface="Sakkal Majalla" pitchFamily="2" charset="-78"/>
              </a:rPr>
              <a:t>(يمكن للبيانات ان تتضمن تعبير)</a:t>
            </a:r>
            <a:r>
              <a:rPr lang="ar-SA" sz="2400" b="1" dirty="0">
                <a:latin typeface="Sakkal Majalla" pitchFamily="2" charset="-78"/>
                <a:cs typeface="Sakkal Majalla" pitchFamily="2" charset="-78"/>
              </a:rPr>
              <a:t>. </a:t>
            </a:r>
            <a:endParaRPr lang="ar-SY" sz="24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(مث</a:t>
            </a:r>
            <a:r>
              <a:rPr lang="ar-SY" sz="2400" b="1" dirty="0">
                <a:latin typeface="Sakkal Majalla" pitchFamily="2" charset="-78"/>
                <a:cs typeface="Sakkal Majalla" pitchFamily="2" charset="-78"/>
              </a:rPr>
              <a:t>ل</a:t>
            </a:r>
            <a:r>
              <a:rPr lang="ar-SA" sz="2400" b="1" dirty="0">
                <a:latin typeface="Sakkal Majalla" pitchFamily="2" charset="-78"/>
                <a:cs typeface="Sakkal Majalla" pitchFamily="2" charset="-78"/>
              </a:rPr>
              <a:t>ا</a:t>
            </a:r>
            <a:r>
              <a:rPr lang="ar-SY" sz="2400" b="1" dirty="0">
                <a:latin typeface="Sakkal Majalla" pitchFamily="2" charset="-78"/>
                <a:cs typeface="Sakkal Majalla" pitchFamily="2" charset="-78"/>
              </a:rPr>
              <a:t>ً:</a:t>
            </a:r>
            <a:r>
              <a:rPr lang="ar-SA" sz="2400" b="1" dirty="0">
                <a:latin typeface="Sakkal Majalla" pitchFamily="2" charset="-78"/>
                <a:cs typeface="Sakkal Majalla" pitchFamily="2" charset="-78"/>
              </a:rPr>
              <a:t> محدد التنسيق</a:t>
            </a:r>
            <a:r>
              <a:rPr lang="ar-SY" sz="2400" b="1" dirty="0">
                <a:latin typeface="Sakkal Majalla" pitchFamily="2" charset="-78"/>
                <a:cs typeface="Sakkal Majalla" pitchFamily="2" charset="-78"/>
              </a:rPr>
              <a:t>  </a:t>
            </a:r>
            <a:r>
              <a:rPr lang="en-US" sz="2400" b="1" dirty="0">
                <a:latin typeface="Sakkal Majalla" pitchFamily="2" charset="-78"/>
                <a:cs typeface="Sakkal Majalla" pitchFamily="2" charset="-78"/>
              </a:rPr>
              <a:t>s</a:t>
            </a:r>
            <a:r>
              <a:rPr lang="ar-SA" sz="2400" b="1" dirty="0">
                <a:latin typeface="Sakkal Majalla" pitchFamily="2" charset="-78"/>
                <a:cs typeface="Sakkal Majalla" pitchFamily="2" charset="-78"/>
              </a:rPr>
              <a:t> </a:t>
            </a:r>
            <a:r>
              <a:rPr lang="en-US" sz="2400" dirty="0">
                <a:latin typeface="Sakkal Majalla" pitchFamily="2" charset="-78"/>
                <a:cs typeface="Sakkal Majalla" pitchFamily="2" charset="-78"/>
              </a:rPr>
              <a:t>%</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هو عنصر </a:t>
            </a:r>
            <a:r>
              <a:rPr lang="ar-SY" sz="2400" b="1" dirty="0">
                <a:latin typeface="Sakkal Majalla" pitchFamily="2" charset="-78"/>
                <a:cs typeface="Sakkal Majalla" pitchFamily="2" charset="-78"/>
              </a:rPr>
              <a:t>يدل </a:t>
            </a:r>
            <a:r>
              <a:rPr lang="ar-SA" sz="2400" b="1" dirty="0">
                <a:latin typeface="Sakkal Majalla" pitchFamily="2" charset="-78"/>
                <a:cs typeface="Sakkal Majalla" pitchFamily="2" charset="-78"/>
              </a:rPr>
              <a:t>لسلسلة </a:t>
            </a:r>
            <a:r>
              <a:rPr lang="ar-SY" sz="2400" b="1" dirty="0">
                <a:latin typeface="Sakkal Majalla" pitchFamily="2" charset="-78"/>
                <a:cs typeface="Sakkal Majalla" pitchFamily="2" charset="-78"/>
              </a:rPr>
              <a:t>بحروف صغيرة ، </a:t>
            </a:r>
            <a:r>
              <a:rPr lang="en-US" sz="2400" b="1" dirty="0">
                <a:latin typeface="Sakkal Majalla" pitchFamily="2" charset="-78"/>
                <a:cs typeface="Sakkal Majalla" pitchFamily="2" charset="-78"/>
              </a:rPr>
              <a:t>%S</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سلسلة </a:t>
            </a:r>
            <a:r>
              <a:rPr lang="ar-SY" sz="2400" b="1" dirty="0">
                <a:latin typeface="Sakkal Majalla" pitchFamily="2" charset="-78"/>
                <a:cs typeface="Sakkal Majalla" pitchFamily="2" charset="-78"/>
              </a:rPr>
              <a:t>بحروف كبيرة</a:t>
            </a:r>
            <a:r>
              <a:rPr lang="ar-SA" sz="2400" b="1" dirty="0">
                <a:latin typeface="Sakkal Majalla" pitchFamily="2" charset="-78"/>
                <a:cs typeface="Sakkal Majalla" pitchFamily="2" charset="-78"/>
              </a:rPr>
              <a:t>،</a:t>
            </a:r>
            <a:r>
              <a:rPr lang="ar-SY" sz="2400" b="1" dirty="0">
                <a:latin typeface="Sakkal Majalla" pitchFamily="2" charset="-78"/>
                <a:cs typeface="Sakkal Majalla" pitchFamily="2" charset="-78"/>
              </a:rPr>
              <a:t> </a:t>
            </a:r>
            <a:r>
              <a:rPr lang="en-US" sz="2400" b="1" dirty="0">
                <a:latin typeface="Sakkal Majalla" pitchFamily="2" charset="-78"/>
                <a:cs typeface="Sakkal Majalla" pitchFamily="2" charset="-78"/>
              </a:rPr>
              <a:t> </a:t>
            </a:r>
            <a:r>
              <a:rPr lang="en-US" sz="2400" dirty="0">
                <a:latin typeface="Sakkal Majalla" pitchFamily="2" charset="-78"/>
                <a:cs typeface="Sakkal Majalla" pitchFamily="2" charset="-78"/>
              </a:rPr>
              <a:t>% d</a:t>
            </a:r>
            <a:r>
              <a:rPr lang="ar-SA" sz="2400" b="1" dirty="0">
                <a:latin typeface="Sakkal Majalla" pitchFamily="2" charset="-78"/>
                <a:cs typeface="Sakkal Majalla" pitchFamily="2" charset="-78"/>
              </a:rPr>
              <a:t>عنصر </a:t>
            </a:r>
            <a:r>
              <a:rPr lang="ar-SY" sz="2400" b="1" dirty="0">
                <a:latin typeface="Sakkal Majalla" pitchFamily="2" charset="-78"/>
                <a:cs typeface="Sakkal Majalla" pitchFamily="2" charset="-78"/>
              </a:rPr>
              <a:t>يدل </a:t>
            </a:r>
            <a:r>
              <a:rPr lang="ar-SA" sz="2400" b="1" dirty="0">
                <a:latin typeface="Sakkal Majalla" pitchFamily="2" charset="-78"/>
                <a:cs typeface="Sakkal Majalla" pitchFamily="2" charset="-78"/>
              </a:rPr>
              <a:t>لقيمة عدد صحيح،</a:t>
            </a:r>
            <a:r>
              <a:rPr lang="ar-SY" sz="2400" b="1" dirty="0">
                <a:latin typeface="Sakkal Majalla" pitchFamily="2" charset="-78"/>
                <a:cs typeface="Sakkal Majalla" pitchFamily="2" charset="-78"/>
              </a:rPr>
              <a:t> </a:t>
            </a:r>
            <a:r>
              <a:rPr lang="en-US" sz="2400" b="1" dirty="0">
                <a:latin typeface="Sakkal Majalla" pitchFamily="2" charset="-78"/>
                <a:cs typeface="Sakkal Majalla" pitchFamily="2" charset="-78"/>
              </a:rPr>
              <a:t> </a:t>
            </a:r>
            <a:r>
              <a:rPr lang="en-US" sz="2400" dirty="0">
                <a:latin typeface="Sakkal Majalla" pitchFamily="2" charset="-78"/>
                <a:cs typeface="Sakkal Majalla" pitchFamily="2" charset="-78"/>
              </a:rPr>
              <a:t>%</a:t>
            </a:r>
            <a:r>
              <a:rPr lang="en-US" sz="2400" b="1" dirty="0">
                <a:latin typeface="Sakkal Majalla" pitchFamily="2" charset="-78"/>
                <a:cs typeface="Sakkal Majalla" pitchFamily="2" charset="-78"/>
              </a:rPr>
              <a:t>f</a:t>
            </a:r>
            <a:r>
              <a:rPr lang="ar-SA" sz="2400" b="1" dirty="0">
                <a:latin typeface="Sakkal Majalla" pitchFamily="2" charset="-78"/>
                <a:cs typeface="Sakkal Majalla" pitchFamily="2" charset="-78"/>
              </a:rPr>
              <a:t> عنصر </a:t>
            </a:r>
            <a:r>
              <a:rPr lang="ar-SY" sz="2400" b="1" dirty="0">
                <a:latin typeface="Sakkal Majalla" pitchFamily="2" charset="-78"/>
                <a:cs typeface="Sakkal Majalla" pitchFamily="2" charset="-78"/>
              </a:rPr>
              <a:t>يدل </a:t>
            </a:r>
            <a:r>
              <a:rPr lang="ar-SA" sz="2400" b="1" dirty="0">
                <a:latin typeface="Sakkal Majalla" pitchFamily="2" charset="-78"/>
                <a:cs typeface="Sakkal Majalla" pitchFamily="2" charset="-78"/>
              </a:rPr>
              <a:t>لقيمة </a:t>
            </a:r>
            <a:r>
              <a:rPr lang="ar-SY" sz="2400" b="1" dirty="0">
                <a:latin typeface="Sakkal Majalla" pitchFamily="2" charset="-78"/>
                <a:cs typeface="Sakkal Majalla" pitchFamily="2" charset="-78"/>
              </a:rPr>
              <a:t>حقيقية</a:t>
            </a:r>
            <a:r>
              <a:rPr lang="ar-SA" sz="2400" b="1" dirty="0">
                <a:latin typeface="Sakkal Majalla" pitchFamily="2" charset="-78"/>
                <a:cs typeface="Sakkal Majalla" pitchFamily="2" charset="-78"/>
              </a:rPr>
              <a:t>،</a:t>
            </a:r>
            <a:endParaRPr lang="ar-SY" sz="24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مثال:</a:t>
            </a:r>
            <a:r>
              <a:rPr lang="ar-SA" sz="2400" b="1" u="sng" dirty="0">
                <a:latin typeface="Sakkal Majalla" pitchFamily="2" charset="-78"/>
                <a:cs typeface="Sakkal Majalla" pitchFamily="2" charset="-78"/>
              </a:rPr>
              <a:t>محدد التنسيق</a:t>
            </a:r>
            <a:r>
              <a:rPr lang="ar-SY" sz="2400" b="1" u="sng" dirty="0">
                <a:latin typeface="Sakkal Majalla" pitchFamily="2" charset="-78"/>
                <a:cs typeface="Sakkal Majalla" pitchFamily="2" charset="-78"/>
              </a:rPr>
              <a:t> </a:t>
            </a:r>
            <a:r>
              <a:rPr lang="en-US" sz="2400" b="1" u="sng" dirty="0">
                <a:latin typeface="Sakkal Majalla" pitchFamily="2" charset="-78"/>
                <a:cs typeface="Sakkal Majalla" pitchFamily="2" charset="-78"/>
              </a:rPr>
              <a:t>%,20.2f </a:t>
            </a:r>
            <a:r>
              <a:rPr lang="ar-SY" sz="2400" b="1" u="sng" dirty="0">
                <a:latin typeface="Sakkal Majalla" pitchFamily="2" charset="-78"/>
                <a:cs typeface="Sakkal Majalla" pitchFamily="2" charset="-78"/>
              </a:rPr>
              <a:t> </a:t>
            </a:r>
            <a:r>
              <a:rPr lang="ar-SY" sz="2400" b="1" dirty="0">
                <a:latin typeface="Sakkal Majalla" pitchFamily="2" charset="-78"/>
                <a:cs typeface="Sakkal Majalla" pitchFamily="2" charset="-78"/>
              </a:rPr>
              <a:t>: حيث </a:t>
            </a:r>
            <a:r>
              <a:rPr lang="en-US" sz="2400" dirty="0">
                <a:latin typeface="Sakkal Majalla" pitchFamily="2" charset="-78"/>
                <a:cs typeface="Sakkal Majalla" pitchFamily="2" charset="-78"/>
              </a:rPr>
              <a:t>%</a:t>
            </a:r>
            <a:r>
              <a:rPr lang="ar-SA" sz="2400" b="1" dirty="0">
                <a:latin typeface="Sakkal Majalla" pitchFamily="2" charset="-78"/>
                <a:cs typeface="Sakkal Majalla" pitchFamily="2" charset="-78"/>
              </a:rPr>
              <a:t> علامة التنسيق</a:t>
            </a:r>
            <a:r>
              <a:rPr lang="ar-SY" sz="2400" b="1" dirty="0">
                <a:latin typeface="Sakkal Majalla" pitchFamily="2" charset="-78"/>
                <a:cs typeface="Sakkal Majalla" pitchFamily="2" charset="-78"/>
              </a:rPr>
              <a:t>،</a:t>
            </a:r>
            <a:r>
              <a:rPr lang="ar-SA" sz="2400" b="1" dirty="0">
                <a:latin typeface="Sakkal Majalla" pitchFamily="2" charset="-78"/>
                <a:cs typeface="Sakkal Majalla" pitchFamily="2" charset="-78"/>
              </a:rPr>
              <a:t> الفاصلة (</a:t>
            </a:r>
            <a:r>
              <a:rPr lang="en-US" sz="2400" b="1" dirty="0">
                <a:latin typeface="Sakkal Majalla" pitchFamily="2" charset="-78"/>
                <a:cs typeface="Sakkal Majalla" pitchFamily="2" charset="-78"/>
              </a:rPr>
              <a:t>,</a:t>
            </a:r>
            <a:r>
              <a:rPr lang="ar-SA" sz="2400" b="1" dirty="0">
                <a:latin typeface="Sakkal Majalla" pitchFamily="2" charset="-78"/>
                <a:cs typeface="Sakkal Majalla" pitchFamily="2" charset="-78"/>
              </a:rPr>
              <a:t>) يشير إلى أنه يجب إخراج قيمة النقطة العائمة بفاصل تجميع</a:t>
            </a:r>
            <a:r>
              <a:rPr lang="ar-SY" sz="2400" b="1" dirty="0">
                <a:latin typeface="Sakkal Majalla" pitchFamily="2" charset="-78"/>
                <a:cs typeface="Sakkal Majalla" pitchFamily="2" charset="-78"/>
              </a:rPr>
              <a:t> كل ثلاث ارقام بمجموعة ومؤلفه من 20 مرتبة ، مرتبتين عشريتين، غياب الإشارة قبل 20 أي موجبة وبالتالي الهامش يميني </a:t>
            </a:r>
            <a:r>
              <a:rPr lang="ar-SA" sz="2400" b="1" dirty="0">
                <a:latin typeface="Sakkal Majalla" pitchFamily="2" charset="-78"/>
                <a:cs typeface="Sakkal Majalla" pitchFamily="2" charset="-78"/>
              </a:rPr>
              <a:t>)</a:t>
            </a:r>
            <a:r>
              <a:rPr lang="en-US" sz="2400" b="1" dirty="0">
                <a:latin typeface="Sakkal Majalla" pitchFamily="2" charset="-78"/>
                <a:cs typeface="Sakkal Majalla" pitchFamily="2" charset="-78"/>
              </a:rPr>
              <a:t> </a:t>
            </a:r>
            <a:r>
              <a:rPr lang="ar-SA" sz="2400" b="1" dirty="0">
                <a:latin typeface="Sakkal Majalla" pitchFamily="2" charset="-78"/>
                <a:cs typeface="Sakkal Majalla" pitchFamily="2" charset="-78"/>
              </a:rPr>
              <a:t>.</a:t>
            </a:r>
            <a:endParaRPr lang="en-US" sz="24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 لذا فإن هذا المثال الأول يستبدل </a:t>
            </a:r>
            <a:r>
              <a:rPr lang="en-US" sz="2400" b="1" dirty="0">
                <a:latin typeface="Sakkal Majalla" pitchFamily="2" charset="-78"/>
                <a:cs typeface="Sakkal Majalla" pitchFamily="2" charset="-78"/>
              </a:rPr>
              <a:t>"</a:t>
            </a:r>
            <a:r>
              <a:rPr lang="en-US" sz="2400" dirty="0">
                <a:latin typeface="Sakkal Majalla" pitchFamily="2" charset="-78"/>
                <a:cs typeface="Sakkal Majalla" pitchFamily="2" charset="-78"/>
              </a:rPr>
              <a:t>Welcome to</a:t>
            </a:r>
            <a:r>
              <a:rPr lang="en-US" sz="2400" b="1" dirty="0">
                <a:latin typeface="Sakkal Majalla" pitchFamily="2" charset="-78"/>
                <a:cs typeface="Sakkal Majalla" pitchFamily="2" charset="-78"/>
              </a:rPr>
              <a:t> " </a:t>
            </a:r>
            <a:r>
              <a:rPr lang="ar-SY" sz="2400" b="1" dirty="0">
                <a:latin typeface="Sakkal Majalla" pitchFamily="2" charset="-78"/>
                <a:cs typeface="Sakkal Majalla" pitchFamily="2" charset="-78"/>
              </a:rPr>
              <a:t> مع </a:t>
            </a:r>
            <a:r>
              <a:rPr lang="en-US" sz="2400" b="1" dirty="0">
                <a:latin typeface="Sakkal Majalla" pitchFamily="2" charset="-78"/>
                <a:cs typeface="Sakkal Majalla" pitchFamily="2" charset="-78"/>
              </a:rPr>
              <a:t>%s</a:t>
            </a:r>
            <a:r>
              <a:rPr lang="ar-SY" sz="2400" b="1" dirty="0">
                <a:latin typeface="Sakkal Majalla" pitchFamily="2" charset="-78"/>
                <a:cs typeface="Sakkal Majalla" pitchFamily="2" charset="-78"/>
              </a:rPr>
              <a:t> ا</a:t>
            </a:r>
            <a:r>
              <a:rPr lang="ar-SA" sz="2400" b="1" dirty="0">
                <a:latin typeface="Sakkal Majalla" pitchFamily="2" charset="-78"/>
                <a:cs typeface="Sakkal Majalla" pitchFamily="2" charset="-78"/>
              </a:rPr>
              <a:t>لأول</a:t>
            </a:r>
            <a:r>
              <a:rPr lang="ar-SY" sz="2400" b="1" dirty="0">
                <a:latin typeface="Sakkal Majalla" pitchFamily="2" charset="-78"/>
                <a:cs typeface="Sakkal Majalla" pitchFamily="2" charset="-78"/>
              </a:rPr>
              <a:t> والانتقال للسطر التالي بفعل </a:t>
            </a:r>
            <a:r>
              <a:rPr lang="en-US" sz="2400" u="sng" dirty="0">
                <a:latin typeface="Sakkal Majalla" pitchFamily="2" charset="-78"/>
                <a:cs typeface="Sakkal Majalla" pitchFamily="2" charset="-78"/>
              </a:rPr>
              <a:t>%n</a:t>
            </a:r>
            <a:r>
              <a:rPr lang="ar-SY" sz="2400" u="sng" dirty="0">
                <a:latin typeface="Sakkal Majalla" pitchFamily="2" charset="-78"/>
                <a:cs typeface="Sakkal Majalla" pitchFamily="2" charset="-78"/>
              </a:rPr>
              <a:t> </a:t>
            </a:r>
            <a:r>
              <a:rPr lang="ar-SY" sz="2400" b="1" dirty="0">
                <a:latin typeface="Sakkal Majalla" pitchFamily="2" charset="-78"/>
                <a:cs typeface="Sakkal Majalla" pitchFamily="2" charset="-78"/>
              </a:rPr>
              <a:t>وبعدها يستبدل</a:t>
            </a:r>
            <a:r>
              <a:rPr lang="ar-SA" sz="2400" b="1" dirty="0">
                <a:latin typeface="Sakkal Majalla" pitchFamily="2" charset="-78"/>
                <a:cs typeface="Sakkal Majalla" pitchFamily="2" charset="-78"/>
              </a:rPr>
              <a:t> </a:t>
            </a:r>
            <a:r>
              <a:rPr lang="en-US" sz="2400" b="1" dirty="0">
                <a:latin typeface="Sakkal Majalla" pitchFamily="2" charset="-78"/>
                <a:cs typeface="Sakkal Majalla" pitchFamily="2" charset="-78"/>
              </a:rPr>
              <a:t>"</a:t>
            </a:r>
            <a:r>
              <a:rPr lang="en-US" sz="2400" dirty="0">
                <a:latin typeface="Sakkal Majalla" pitchFamily="2" charset="-78"/>
                <a:cs typeface="Sakkal Majalla" pitchFamily="2" charset="-78"/>
              </a:rPr>
              <a:t>Java Programming</a:t>
            </a:r>
            <a:r>
              <a:rPr lang="en-US" sz="2400" b="1" dirty="0">
                <a:latin typeface="Sakkal Majalla" pitchFamily="2" charset="-78"/>
                <a:cs typeface="Sakkal Majalla" pitchFamily="2" charset="-78"/>
              </a:rPr>
              <a:t>! " </a:t>
            </a:r>
            <a:r>
              <a:rPr lang="ar-SY" sz="2400" b="1" dirty="0">
                <a:latin typeface="Sakkal Majalla" pitchFamily="2" charset="-78"/>
                <a:cs typeface="Sakkal Majalla" pitchFamily="2" charset="-78"/>
              </a:rPr>
              <a:t>مع </a:t>
            </a:r>
            <a:r>
              <a:rPr lang="en-US" sz="2400" b="1" dirty="0">
                <a:latin typeface="Sakkal Majalla" pitchFamily="2" charset="-78"/>
                <a:cs typeface="Sakkal Majalla" pitchFamily="2" charset="-78"/>
              </a:rPr>
              <a:t>%s</a:t>
            </a:r>
            <a:r>
              <a:rPr lang="ar-SY" sz="2400" b="1" dirty="0">
                <a:latin typeface="Sakkal Majalla" pitchFamily="2" charset="-78"/>
                <a:cs typeface="Sakkal Majalla" pitchFamily="2" charset="-78"/>
              </a:rPr>
              <a:t> ا</a:t>
            </a:r>
            <a:r>
              <a:rPr lang="ar-SA" sz="2400" b="1" dirty="0">
                <a:latin typeface="Sakkal Majalla" pitchFamily="2" charset="-78"/>
                <a:cs typeface="Sakkal Majalla" pitchFamily="2" charset="-78"/>
              </a:rPr>
              <a:t>لثاني</a:t>
            </a:r>
            <a:r>
              <a:rPr lang="ar-SY" sz="2400" b="1" dirty="0">
                <a:latin typeface="Sakkal Majalla" pitchFamily="2" charset="-78"/>
                <a:cs typeface="Sakkal Majalla" pitchFamily="2" charset="-78"/>
              </a:rPr>
              <a:t>ه ثم الانتقال للسطر التالي من </a:t>
            </a:r>
            <a:r>
              <a:rPr lang="en-US" sz="2400" u="sng" dirty="0">
                <a:latin typeface="Sakkal Majalla" pitchFamily="2" charset="-78"/>
                <a:cs typeface="Sakkal Majalla" pitchFamily="2" charset="-78"/>
              </a:rPr>
              <a:t>%n</a:t>
            </a:r>
            <a:r>
              <a:rPr lang="ar-SY" sz="2400" u="sng" dirty="0">
                <a:latin typeface="Sakkal Majalla" pitchFamily="2" charset="-78"/>
                <a:cs typeface="Sakkal Majalla" pitchFamily="2" charset="-78"/>
              </a:rPr>
              <a:t>  </a:t>
            </a:r>
            <a:r>
              <a:rPr lang="ar-SY" sz="2400" b="1" dirty="0">
                <a:latin typeface="Sakkal Majalla" pitchFamily="2" charset="-78"/>
                <a:cs typeface="Sakkal Majalla" pitchFamily="2" charset="-78"/>
              </a:rPr>
              <a:t>الثانية،  ويمكن استخدام </a:t>
            </a:r>
            <a:r>
              <a:rPr lang="en-US" sz="2400" b="1" dirty="0">
                <a:latin typeface="Sakkal Majalla" pitchFamily="2" charset="-78"/>
                <a:cs typeface="Sakkal Majalla" pitchFamily="2" charset="-78"/>
              </a:rPr>
              <a:t>\n</a:t>
            </a:r>
            <a:r>
              <a:rPr lang="ar-SY" sz="2400" b="1" dirty="0">
                <a:latin typeface="Sakkal Majalla" pitchFamily="2" charset="-78"/>
                <a:cs typeface="Sakkal Majalla" pitchFamily="2" charset="-78"/>
              </a:rPr>
              <a:t>  بدل </a:t>
            </a:r>
            <a:r>
              <a:rPr lang="en-US" sz="2400" u="sng" dirty="0">
                <a:latin typeface="Sakkal Majalla" pitchFamily="2" charset="-78"/>
                <a:cs typeface="Sakkal Majalla" pitchFamily="2" charset="-78"/>
              </a:rPr>
              <a:t>%n</a:t>
            </a:r>
            <a:r>
              <a:rPr lang="ar-SY" sz="2400" u="sng" dirty="0">
                <a:latin typeface="Sakkal Majalla" pitchFamily="2" charset="-78"/>
                <a:cs typeface="Sakkal Majalla" pitchFamily="2" charset="-78"/>
              </a:rPr>
              <a:t>  مع </a:t>
            </a:r>
            <a:r>
              <a:rPr lang="en-US" sz="2400" dirty="0" err="1">
                <a:latin typeface="Sakkal Majalla" pitchFamily="2" charset="-78"/>
                <a:cs typeface="Sakkal Majalla" pitchFamily="2" charset="-78"/>
              </a:rPr>
              <a:t>printf</a:t>
            </a:r>
            <a:r>
              <a:rPr lang="ar-SY" sz="2400" b="1" dirty="0">
                <a:latin typeface="Sakkal Majalla" pitchFamily="2" charset="-78"/>
                <a:cs typeface="Sakkal Majalla" pitchFamily="2" charset="-78"/>
              </a:rPr>
              <a:t>. </a:t>
            </a:r>
            <a:endParaRPr lang="en-US" sz="2400" b="1" dirty="0">
              <a:latin typeface="Sakkal Majalla" pitchFamily="2" charset="-78"/>
              <a:cs typeface="Sakkal Majalla" pitchFamily="2" charset="-78"/>
            </a:endParaRPr>
          </a:p>
          <a:p>
            <a:pPr algn="r" rtl="1"/>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لايمكن </a:t>
            </a:r>
            <a:r>
              <a:rPr lang="ar-SA" sz="2400" b="1" dirty="0">
                <a:latin typeface="Sakkal Majalla" pitchFamily="2" charset="-78"/>
                <a:cs typeface="Sakkal Majalla" pitchFamily="2" charset="-78"/>
              </a:rPr>
              <a:t>استخدام</a:t>
            </a:r>
            <a:r>
              <a:rPr lang="ar-SY" sz="2400" b="1" dirty="0">
                <a:latin typeface="Sakkal Majalla" pitchFamily="2" charset="-78"/>
                <a:cs typeface="Sakkal Majalla" pitchFamily="2" charset="-78"/>
              </a:rPr>
              <a:t> </a:t>
            </a:r>
            <a:r>
              <a:rPr lang="en-US" sz="2400" u="sng" dirty="0">
                <a:latin typeface="Sakkal Majalla" pitchFamily="2" charset="-78"/>
                <a:cs typeface="Sakkal Majalla" pitchFamily="2" charset="-78"/>
              </a:rPr>
              <a:t>%n</a:t>
            </a:r>
            <a:r>
              <a:rPr lang="ar-SY" sz="2400" u="sng" dirty="0">
                <a:latin typeface="Sakkal Majalla" pitchFamily="2" charset="-78"/>
                <a:cs typeface="Sakkal Majalla" pitchFamily="2" charset="-78"/>
              </a:rPr>
              <a:t> </a:t>
            </a:r>
            <a:r>
              <a:rPr lang="ar-SY" sz="2400" b="1" dirty="0">
                <a:latin typeface="Sakkal Majalla" pitchFamily="2" charset="-78"/>
                <a:cs typeface="Sakkal Majalla" pitchFamily="2" charset="-78"/>
              </a:rPr>
              <a:t>للانتقال للسطر التالي بدل </a:t>
            </a:r>
            <a:r>
              <a:rPr lang="en-US" sz="2400" b="1" dirty="0">
                <a:latin typeface="Sakkal Majalla" pitchFamily="2" charset="-78"/>
                <a:cs typeface="Sakkal Majalla" pitchFamily="2" charset="-78"/>
              </a:rPr>
              <a:t>\n</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في وسط</a:t>
            </a:r>
            <a:r>
              <a:rPr lang="ar-SY" sz="2400" b="1" dirty="0">
                <a:latin typeface="Sakkal Majalla" pitchFamily="2" charset="-78"/>
                <a:cs typeface="Sakkal Majalla" pitchFamily="2" charset="-78"/>
              </a:rPr>
              <a:t>اء</a:t>
            </a:r>
            <a:r>
              <a:rPr lang="ar-SA" sz="2400" b="1" dirty="0">
                <a:latin typeface="Sakkal Majalla" pitchFamily="2" charset="-78"/>
                <a:cs typeface="Sakkal Majalla" pitchFamily="2" charset="-78"/>
              </a:rPr>
              <a:t> </a:t>
            </a:r>
            <a:r>
              <a:rPr lang="en-US" sz="2400" b="1" dirty="0" err="1">
                <a:latin typeface="Sakkal Majalla" pitchFamily="2" charset="-78"/>
                <a:cs typeface="Sakkal Majalla" pitchFamily="2" charset="-78"/>
              </a:rPr>
              <a:t>System.out.print</a:t>
            </a:r>
            <a:r>
              <a:rPr lang="en-US" sz="2400" b="1" dirty="0">
                <a:latin typeface="Sakkal Majalla" pitchFamily="2" charset="-78"/>
                <a:cs typeface="Sakkal Majalla" pitchFamily="2" charset="-78"/>
              </a:rPr>
              <a:t>(); </a:t>
            </a:r>
            <a:r>
              <a:rPr lang="ar-SA" sz="2400" b="1" dirty="0">
                <a:latin typeface="Sakkal Majalla" pitchFamily="2" charset="-78"/>
                <a:cs typeface="Sakkal Majalla" pitchFamily="2" charset="-78"/>
              </a:rPr>
              <a:t>أو </a:t>
            </a:r>
            <a:r>
              <a:rPr lang="en-US" sz="2400" b="1" dirty="0" err="1">
                <a:latin typeface="Sakkal Majalla" pitchFamily="2" charset="-78"/>
                <a:cs typeface="Sakkal Majalla" pitchFamily="2" charset="-78"/>
              </a:rPr>
              <a:t>System.out.println</a:t>
            </a:r>
            <a:r>
              <a:rPr lang="en-US" sz="2400" b="1" dirty="0">
                <a:latin typeface="Sakkal Majalla" pitchFamily="2" charset="-78"/>
                <a:cs typeface="Sakkal Majalla" pitchFamily="2" charset="-78"/>
              </a:rPr>
              <a:t>(); </a:t>
            </a:r>
          </a:p>
          <a:p>
            <a:pPr algn="r" rtl="1"/>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 ملاحظة: سيتم تغطية هذه الحالات في تمرين اخر </a:t>
            </a:r>
            <a:r>
              <a:rPr lang="ar-SY" sz="2400" b="1" dirty="0">
                <a:latin typeface="Sakkal Majalla" pitchFamily="2" charset="-78"/>
                <a:cs typeface="Sakkal Majalla" pitchFamily="2" charset="-78"/>
                <a:hlinkClick r:id="rId5" action="ppaction://hlinksldjump"/>
              </a:rPr>
              <a:t>المحاضرة</a:t>
            </a:r>
            <a:r>
              <a:rPr lang="ar-SY" sz="2400" b="1" dirty="0">
                <a:latin typeface="Sakkal Majalla" pitchFamily="2" charset="-78"/>
                <a:cs typeface="Sakkal Majalla" pitchFamily="2" charset="-78"/>
              </a:rPr>
              <a:t>.</a:t>
            </a:r>
            <a:endParaRPr lang="en-US" sz="2400" b="1" dirty="0">
              <a:latin typeface="Sakkal Majalla" pitchFamily="2" charset="-78"/>
              <a:cs typeface="Sakkal Majalla" pitchFamily="2" charset="-78"/>
            </a:endParaRPr>
          </a:p>
        </p:txBody>
      </p:sp>
      <p:sp>
        <p:nvSpPr>
          <p:cNvPr id="7" name="Rectangle 6"/>
          <p:cNvSpPr/>
          <p:nvPr/>
        </p:nvSpPr>
        <p:spPr>
          <a:xfrm>
            <a:off x="1360842" y="406279"/>
            <a:ext cx="3137397" cy="584775"/>
          </a:xfrm>
          <a:prstGeom prst="rect">
            <a:avLst/>
          </a:prstGeom>
        </p:spPr>
        <p:txBody>
          <a:bodyPr wrap="none">
            <a:spAutoFit/>
          </a:bodyPr>
          <a:lstStyle/>
          <a:p>
            <a:r>
              <a:rPr lang="en-US" sz="3200" b="1" dirty="0">
                <a:latin typeface="Sakkal Majalla" pitchFamily="2" charset="-78"/>
                <a:cs typeface="Sakkal Majalla" pitchFamily="2" charset="-78"/>
              </a:rPr>
              <a:t>Displaying with </a:t>
            </a:r>
            <a:r>
              <a:rPr lang="en-US" sz="3200" b="1" dirty="0" err="1">
                <a:latin typeface="Sakkal Majalla" pitchFamily="2" charset="-78"/>
                <a:cs typeface="Sakkal Majalla" pitchFamily="2" charset="-78"/>
              </a:rPr>
              <a:t>printf</a:t>
            </a:r>
            <a:endParaRPr lang="en-US" sz="3200" dirty="0">
              <a:latin typeface="Sakkal Majalla" pitchFamily="2" charset="-78"/>
              <a:cs typeface="Sakkal Majalla" pitchFamily="2" charset="-78"/>
            </a:endParaRPr>
          </a:p>
        </p:txBody>
      </p:sp>
      <p:sp>
        <p:nvSpPr>
          <p:cNvPr id="8" name="Slide Number Placeholder 7"/>
          <p:cNvSpPr>
            <a:spLocks noGrp="1"/>
          </p:cNvSpPr>
          <p:nvPr>
            <p:ph type="sldNum" sz="quarter" idx="12"/>
          </p:nvPr>
        </p:nvSpPr>
        <p:spPr/>
        <p:txBody>
          <a:bodyPr/>
          <a:lstStyle/>
          <a:p>
            <a:fld id="{F2DEC28D-54D4-4785-ABA8-4C39A3606371}" type="slidenum">
              <a:rPr lang="en-US" smtClean="0"/>
              <a:t>10</a:t>
            </a:fld>
            <a:r>
              <a:rPr lang="en-US" dirty="0"/>
              <a:t>/26</a:t>
            </a: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946262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0" y="268140"/>
            <a:ext cx="4876800" cy="995390"/>
          </a:xfrm>
        </p:spPr>
        <p:txBody>
          <a:bodyPr>
            <a:normAutofit/>
          </a:bodyPr>
          <a:lstStyle/>
          <a:p>
            <a:pPr algn="ctr"/>
            <a:r>
              <a:rPr lang="en-US" b="1" dirty="0">
                <a:latin typeface="Sakkal Majalla" pitchFamily="2" charset="-78"/>
                <a:cs typeface="Sakkal Majalla" pitchFamily="2" charset="-78"/>
              </a:rPr>
              <a:t>Performing input 1 </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387928" y="1428397"/>
            <a:ext cx="11402290" cy="4939814"/>
          </a:xfrm>
          <a:prstGeom prst="rect">
            <a:avLst/>
          </a:prstGeom>
        </p:spPr>
        <p:txBody>
          <a:bodyPr wrap="square">
            <a:spAutoFit/>
          </a:bodyPr>
          <a:lstStyle/>
          <a:p>
            <a:pPr algn="r" rtl="1"/>
            <a:r>
              <a:rPr lang="en-US" sz="2400" dirty="0">
                <a:latin typeface="Sakkal Majalla" pitchFamily="2" charset="-78"/>
                <a:cs typeface="Sakkal Majalla" pitchFamily="2" charset="-78"/>
              </a:rPr>
              <a:t> </a:t>
            </a:r>
            <a:r>
              <a:rPr lang="ar-SA" sz="2400" b="1" dirty="0">
                <a:latin typeface="Sakkal Majalla" pitchFamily="2" charset="-78"/>
                <a:cs typeface="Sakkal Majalla" pitchFamily="2" charset="-78"/>
              </a:rPr>
              <a:t>•</a:t>
            </a:r>
            <a:r>
              <a:rPr lang="ar-SY" sz="2400" b="1" dirty="0">
                <a:latin typeface="Sakkal Majalla" pitchFamily="2" charset="-78"/>
                <a:cs typeface="Sakkal Majalla" pitchFamily="2" charset="-78"/>
              </a:rPr>
              <a:t>يتم التصريح عن الحزمة </a:t>
            </a:r>
            <a:r>
              <a:rPr lang="ar-SA" sz="2400" b="1" dirty="0">
                <a:latin typeface="Sakkal Majalla" pitchFamily="2" charset="-78"/>
                <a:cs typeface="Sakkal Majalla" pitchFamily="2" charset="-78"/>
              </a:rPr>
              <a:t> </a:t>
            </a:r>
            <a:r>
              <a:rPr lang="en-US" sz="2400" b="1" dirty="0" err="1">
                <a:latin typeface="Sakkal Majalla" pitchFamily="2" charset="-78"/>
                <a:cs typeface="Sakkal Majalla" pitchFamily="2" charset="-78"/>
              </a:rPr>
              <a:t>java.lang</a:t>
            </a:r>
            <a:r>
              <a:rPr lang="ar-SY" sz="2400" b="1" dirty="0">
                <a:latin typeface="Sakkal Majalla" pitchFamily="2" charset="-78"/>
                <a:cs typeface="Sakkal Majalla" pitchFamily="2" charset="-78"/>
              </a:rPr>
              <a:t> بشكل تلقائي وبالتالي يمكن الاستفاده من مكوناتها بشكل مباشر دون  الاستيراد الصريح والحزم الاخرى يجب التصريح عنها.</a:t>
            </a:r>
          </a:p>
          <a:p>
            <a:pPr rtl="1"/>
            <a:endParaRPr lang="en-US" sz="900" b="1" dirty="0">
              <a:latin typeface="Sakkal Majalla" pitchFamily="2" charset="-78"/>
              <a:cs typeface="Sakkal Majalla" pitchFamily="2" charset="-78"/>
            </a:endParaRPr>
          </a:p>
          <a:p>
            <a:r>
              <a:rPr lang="en-US" sz="2400" b="1" dirty="0">
                <a:latin typeface="Sakkal Majalla" pitchFamily="2" charset="-78"/>
                <a:cs typeface="Sakkal Majalla" pitchFamily="2" charset="-78"/>
              </a:rPr>
              <a:t>	import </a:t>
            </a:r>
            <a:r>
              <a:rPr lang="en-US" sz="2400" dirty="0" err="1">
                <a:latin typeface="Sakkal Majalla" pitchFamily="2" charset="-78"/>
                <a:cs typeface="Sakkal Majalla" pitchFamily="2" charset="-78"/>
              </a:rPr>
              <a:t>java.util.Scanner</a:t>
            </a:r>
            <a:r>
              <a:rPr lang="en-US" sz="2400" b="1" dirty="0">
                <a:latin typeface="Sakkal Majalla" pitchFamily="2" charset="-78"/>
                <a:cs typeface="Sakkal Majalla" pitchFamily="2" charset="-78"/>
              </a:rPr>
              <a:t>; // program uses class Scanner</a:t>
            </a:r>
          </a:p>
          <a:p>
            <a:r>
              <a:rPr lang="en-US" sz="2400" b="1" dirty="0">
                <a:latin typeface="Sakkal Majalla" pitchFamily="2" charset="-78"/>
                <a:cs typeface="Sakkal Majalla" pitchFamily="2" charset="-78"/>
              </a:rPr>
              <a:t>	// create a Scanner to obtain input from the command window </a:t>
            </a:r>
          </a:p>
          <a:p>
            <a:r>
              <a:rPr lang="en-US" sz="2400" b="1" dirty="0">
                <a:latin typeface="Sakkal Majalla" pitchFamily="2" charset="-78"/>
                <a:cs typeface="Sakkal Majalla" pitchFamily="2" charset="-78"/>
              </a:rPr>
              <a:t>	 </a:t>
            </a:r>
            <a:r>
              <a:rPr lang="en-US" sz="2400" b="1" dirty="0" err="1">
                <a:latin typeface="Sakkal Majalla" pitchFamily="2" charset="-78"/>
                <a:cs typeface="Sakkal Majalla" pitchFamily="2" charset="-78"/>
              </a:rPr>
              <a:t>int</a:t>
            </a:r>
            <a:r>
              <a:rPr lang="en-US" sz="2400" b="1" dirty="0">
                <a:latin typeface="Sakkal Majalla" pitchFamily="2" charset="-78"/>
                <a:cs typeface="Sakkal Majalla" pitchFamily="2" charset="-78"/>
              </a:rPr>
              <a:t> </a:t>
            </a:r>
            <a:r>
              <a:rPr lang="en-US" sz="2400" dirty="0">
                <a:latin typeface="Sakkal Majalla" pitchFamily="2" charset="-78"/>
                <a:cs typeface="Sakkal Majalla" pitchFamily="2" charset="-78"/>
              </a:rPr>
              <a:t>number</a:t>
            </a:r>
            <a:r>
              <a:rPr lang="en-US" sz="2400" b="1" dirty="0">
                <a:latin typeface="Sakkal Majalla" pitchFamily="2" charset="-78"/>
                <a:cs typeface="Sakkal Majalla" pitchFamily="2" charset="-78"/>
              </a:rPr>
              <a:t> ;</a:t>
            </a:r>
          </a:p>
          <a:p>
            <a:endParaRPr lang="en-US" sz="900" b="1" dirty="0">
              <a:latin typeface="Sakkal Majalla" pitchFamily="2" charset="-78"/>
              <a:cs typeface="Sakkal Majalla" pitchFamily="2" charset="-78"/>
            </a:endParaRPr>
          </a:p>
          <a:p>
            <a:pPr algn="r" rtl="1"/>
            <a:r>
              <a:rPr lang="en-US" sz="2400" dirty="0">
                <a:latin typeface="Sakkal Majalla" pitchFamily="2" charset="-78"/>
                <a:cs typeface="Sakkal Majalla" pitchFamily="2" charset="-78"/>
              </a:rPr>
              <a:t> </a:t>
            </a:r>
            <a:r>
              <a:rPr lang="ar-SA" sz="2400" b="1" dirty="0">
                <a:latin typeface="Sakkal Majalla" pitchFamily="2" charset="-78"/>
                <a:cs typeface="Sakkal Majalla" pitchFamily="2" charset="-78"/>
              </a:rPr>
              <a:t>• تصريح الاستيراد الذي يساعد المترجم على تحديد </a:t>
            </a:r>
            <a:r>
              <a:rPr lang="ar-SY" sz="2400" b="1" dirty="0">
                <a:latin typeface="Sakkal Majalla" pitchFamily="2" charset="-78"/>
                <a:cs typeface="Sakkal Majalla" pitchFamily="2" charset="-78"/>
              </a:rPr>
              <a:t>صنف </a:t>
            </a:r>
            <a:r>
              <a:rPr lang="ar-SA" sz="2400" b="1" dirty="0">
                <a:latin typeface="Sakkal Majalla" pitchFamily="2" charset="-78"/>
                <a:cs typeface="Sakkal Majalla" pitchFamily="2" charset="-78"/>
              </a:rPr>
              <a:t>يتم استخدامه في هذا البرنامج. </a:t>
            </a:r>
            <a:r>
              <a:rPr lang="ar-SY" sz="2400" b="1" dirty="0">
                <a:latin typeface="Sakkal Majalla" pitchFamily="2" charset="-78"/>
                <a:cs typeface="Sakkal Majalla" pitchFamily="2" charset="-78"/>
              </a:rPr>
              <a:t>هنا </a:t>
            </a:r>
            <a:r>
              <a:rPr lang="ar-SA" sz="2400" b="1" dirty="0">
                <a:latin typeface="Sakkal Majalla" pitchFamily="2" charset="-78"/>
                <a:cs typeface="Sakkal Majalla" pitchFamily="2" charset="-78"/>
              </a:rPr>
              <a:t>يشير إلى أن البرنامج يستخدم </a:t>
            </a:r>
            <a:r>
              <a:rPr lang="ar-SY" sz="2400" b="1" dirty="0">
                <a:latin typeface="Sakkal Majalla" pitchFamily="2" charset="-78"/>
                <a:cs typeface="Sakkal Majalla" pitchFamily="2" charset="-78"/>
              </a:rPr>
              <a:t>صنف </a:t>
            </a:r>
            <a:r>
              <a:rPr lang="en-US" sz="2400" dirty="0">
                <a:latin typeface="Sakkal Majalla" pitchFamily="2" charset="-78"/>
                <a:cs typeface="Sakkal Majalla" pitchFamily="2" charset="-78"/>
              </a:rPr>
              <a:t>Scanner</a:t>
            </a:r>
            <a:r>
              <a:rPr lang="ar-SA" sz="2400" b="1" dirty="0">
                <a:latin typeface="Sakkal Majalla" pitchFamily="2" charset="-78"/>
                <a:cs typeface="Sakkal Majalla" pitchFamily="2" charset="-78"/>
              </a:rPr>
              <a:t> المحدد مسبقًا من الحزمة المسماة </a:t>
            </a:r>
            <a:r>
              <a:rPr lang="ar-SY" sz="2400" b="1" dirty="0">
                <a:latin typeface="Sakkal Majalla" pitchFamily="2" charset="-78"/>
                <a:cs typeface="Sakkal Majalla" pitchFamily="2" charset="-78"/>
              </a:rPr>
              <a:t> </a:t>
            </a:r>
            <a:r>
              <a:rPr lang="en-US" sz="2400" b="1" dirty="0">
                <a:latin typeface="Sakkal Majalla" pitchFamily="2" charset="-78"/>
                <a:cs typeface="Sakkal Majalla" pitchFamily="2" charset="-78"/>
              </a:rPr>
              <a:t> </a:t>
            </a:r>
            <a:r>
              <a:rPr lang="en-US" sz="2400" b="1" dirty="0" err="1">
                <a:latin typeface="Sakkal Majalla" pitchFamily="2" charset="-78"/>
                <a:cs typeface="Sakkal Majalla" pitchFamily="2" charset="-78"/>
              </a:rPr>
              <a:t>java.util</a:t>
            </a:r>
            <a:r>
              <a:rPr lang="ar-SY" sz="2400" b="1" dirty="0">
                <a:latin typeface="Sakkal Majalla" pitchFamily="2" charset="-78"/>
                <a:cs typeface="Sakkal Majalla" pitchFamily="2" charset="-78"/>
              </a:rPr>
              <a:t>.</a:t>
            </a:r>
          </a:p>
          <a:p>
            <a:pPr algn="r" rtl="1"/>
            <a:r>
              <a:rPr lang="ar-SY" sz="2400" b="1" dirty="0">
                <a:latin typeface="Sakkal Majalla" pitchFamily="2" charset="-78"/>
                <a:cs typeface="Sakkal Majalla" pitchFamily="2" charset="-78"/>
              </a:rPr>
              <a:t> </a:t>
            </a:r>
            <a:endParaRPr lang="ar-SY" sz="900" b="1" dirty="0">
              <a:latin typeface="Sakkal Majalla" pitchFamily="2" charset="-78"/>
              <a:cs typeface="Sakkal Majalla" pitchFamily="2" charset="-78"/>
            </a:endParaRPr>
          </a:p>
          <a:p>
            <a:pPr algn="r" rtl="1"/>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يحجز ل</a:t>
            </a:r>
            <a:r>
              <a:rPr lang="ar-SA" sz="2400" b="1" dirty="0">
                <a:latin typeface="Sakkal Majalla" pitchFamily="2" charset="-78"/>
                <a:cs typeface="Sakkal Majalla" pitchFamily="2" charset="-78"/>
              </a:rPr>
              <a:t>لمتغير موقع في ذاكرة الكمبيوتر حيث يمكن تخزين </a:t>
            </a:r>
            <a:r>
              <a:rPr lang="ar-SY" sz="2400" b="1" dirty="0">
                <a:latin typeface="Sakkal Majalla" pitchFamily="2" charset="-78"/>
                <a:cs typeface="Sakkal Majalla" pitchFamily="2" charset="-78"/>
              </a:rPr>
              <a:t>ال</a:t>
            </a:r>
            <a:r>
              <a:rPr lang="ar-SA" sz="2400" b="1" dirty="0">
                <a:latin typeface="Sakkal Majalla" pitchFamily="2" charset="-78"/>
                <a:cs typeface="Sakkal Majalla" pitchFamily="2" charset="-78"/>
              </a:rPr>
              <a:t>قيم لاستخدامها لاحقًا في أحد البرامج. يجب التصريح عن المتغيرات باسم ونوع قبل استخدامها. يتيح اسم المتغير للبرنامج الوصول إلى القيمة الموجودة في الذاكرة.</a:t>
            </a:r>
            <a:endParaRPr lang="ar-IQ" sz="2400" b="1" dirty="0">
              <a:latin typeface="Sakkal Majalla" pitchFamily="2" charset="-78"/>
              <a:cs typeface="Sakkal Majalla" pitchFamily="2" charset="-78"/>
            </a:endParaRPr>
          </a:p>
          <a:p>
            <a:pPr algn="r" rtl="1"/>
            <a:endParaRPr lang="ar-IQ" sz="900" b="1" dirty="0">
              <a:latin typeface="Sakkal Majalla" pitchFamily="2" charset="-78"/>
              <a:cs typeface="Sakkal Majalla" pitchFamily="2" charset="-78"/>
            </a:endParaRPr>
          </a:p>
          <a:p>
            <a:pPr algn="just"/>
            <a:r>
              <a:rPr lang="en-US" sz="2400" b="1" dirty="0">
                <a:latin typeface="Sakkal Majalla" pitchFamily="2" charset="-78"/>
                <a:cs typeface="Sakkal Majalla" pitchFamily="2" charset="-78"/>
              </a:rPr>
              <a:t>	</a:t>
            </a:r>
            <a:r>
              <a:rPr lang="en-US" sz="2400" dirty="0">
                <a:latin typeface="Sakkal Majalla" pitchFamily="2" charset="-78"/>
                <a:cs typeface="Sakkal Majalla" pitchFamily="2" charset="-78"/>
              </a:rPr>
              <a:t>Scanner input = new Scanner(System.in); </a:t>
            </a:r>
          </a:p>
          <a:p>
            <a:pPr algn="just"/>
            <a:r>
              <a:rPr lang="en-US" sz="2400" b="1" i="1" dirty="0">
                <a:latin typeface="Sakkal Majalla" pitchFamily="2" charset="-78"/>
                <a:cs typeface="Sakkal Majalla" pitchFamily="2" charset="-78"/>
              </a:rPr>
              <a:t>	in </a:t>
            </a:r>
            <a:r>
              <a:rPr lang="en-US" sz="2400" dirty="0">
                <a:latin typeface="Sakkal Majalla" pitchFamily="2" charset="-78"/>
                <a:cs typeface="Sakkal Majalla" pitchFamily="2" charset="-78"/>
              </a:rPr>
              <a:t>is basically the instance of </a:t>
            </a:r>
            <a:r>
              <a:rPr lang="en-US" sz="2400" b="1" i="1" dirty="0" err="1">
                <a:latin typeface="Sakkal Majalla" pitchFamily="2" charset="-78"/>
                <a:cs typeface="Sakkal Majalla" pitchFamily="2" charset="-78"/>
              </a:rPr>
              <a:t>InputStream</a:t>
            </a:r>
            <a:r>
              <a:rPr lang="en-US" sz="2400" b="1" i="1" dirty="0">
                <a:latin typeface="Sakkal Majalla" pitchFamily="2" charset="-78"/>
                <a:cs typeface="Sakkal Majalla" pitchFamily="2" charset="-78"/>
              </a:rPr>
              <a:t> </a:t>
            </a:r>
            <a:r>
              <a:rPr lang="en-US" sz="2400" dirty="0">
                <a:latin typeface="Sakkal Majalla" pitchFamily="2" charset="-78"/>
                <a:cs typeface="Sakkal Majalla" pitchFamily="2" charset="-78"/>
              </a:rPr>
              <a:t>from </a:t>
            </a:r>
            <a:r>
              <a:rPr lang="en-US" sz="2400" b="1" i="1" dirty="0">
                <a:latin typeface="Sakkal Majalla" pitchFamily="2" charset="-78"/>
                <a:cs typeface="Sakkal Majalla" pitchFamily="2" charset="-78"/>
              </a:rPr>
              <a:t> </a:t>
            </a:r>
            <a:r>
              <a:rPr lang="en-US" sz="2400" b="1" i="1" dirty="0" err="1">
                <a:latin typeface="Sakkal Majalla" pitchFamily="2" charset="-78"/>
                <a:cs typeface="Sakkal Majalla" pitchFamily="2" charset="-78"/>
              </a:rPr>
              <a:t>java.lang</a:t>
            </a:r>
            <a:r>
              <a:rPr lang="en-US" sz="2400" b="1" dirty="0">
                <a:latin typeface="Sakkal Majalla" pitchFamily="2" charset="-78"/>
                <a:cs typeface="Sakkal Majalla" pitchFamily="2" charset="-78"/>
              </a:rPr>
              <a:t> </a:t>
            </a:r>
            <a:r>
              <a:rPr lang="en-US" sz="2400" b="1" i="1" dirty="0">
                <a:latin typeface="Sakkal Majalla" pitchFamily="2" charset="-78"/>
                <a:cs typeface="Sakkal Majalla" pitchFamily="2" charset="-78"/>
              </a:rPr>
              <a:t> </a:t>
            </a:r>
            <a:r>
              <a:rPr lang="en-US" sz="2400" dirty="0">
                <a:latin typeface="Sakkal Majalla" pitchFamily="2" charset="-78"/>
                <a:cs typeface="Sakkal Majalla" pitchFamily="2" charset="-78"/>
              </a:rPr>
              <a:t>package.</a:t>
            </a:r>
          </a:p>
        </p:txBody>
      </p:sp>
      <p:sp>
        <p:nvSpPr>
          <p:cNvPr id="7" name="Rectangle 6"/>
          <p:cNvSpPr/>
          <p:nvPr/>
        </p:nvSpPr>
        <p:spPr>
          <a:xfrm>
            <a:off x="1082465" y="637061"/>
            <a:ext cx="3145413" cy="523220"/>
          </a:xfrm>
          <a:prstGeom prst="rect">
            <a:avLst/>
          </a:prstGeom>
        </p:spPr>
        <p:txBody>
          <a:bodyPr wrap="none">
            <a:spAutoFit/>
          </a:bodyPr>
          <a:lstStyle/>
          <a:p>
            <a:r>
              <a:rPr lang="en-US" sz="2800" b="1" dirty="0">
                <a:latin typeface="Sakkal Majalla" pitchFamily="2" charset="-78"/>
                <a:cs typeface="Sakkal Majalla" pitchFamily="2" charset="-78"/>
              </a:rPr>
              <a:t>Input with </a:t>
            </a:r>
            <a:r>
              <a:rPr lang="en-US" sz="2800" dirty="0" err="1">
                <a:latin typeface="Sakkal Majalla" pitchFamily="2" charset="-78"/>
                <a:cs typeface="Sakkal Majalla" pitchFamily="2" charset="-78"/>
              </a:rPr>
              <a:t>input.nextInt</a:t>
            </a:r>
            <a:r>
              <a:rPr lang="en-US" sz="2800" dirty="0">
                <a:latin typeface="Sakkal Majalla" pitchFamily="2" charset="-78"/>
                <a:cs typeface="Sakkal Majalla" pitchFamily="2" charset="-78"/>
              </a:rPr>
              <a:t>()</a:t>
            </a:r>
            <a:r>
              <a:rPr lang="en-US" sz="2800" b="1" dirty="0">
                <a:latin typeface="Sakkal Majalla" pitchFamily="2" charset="-78"/>
                <a:cs typeface="Sakkal Majalla" pitchFamily="2" charset="-78"/>
              </a:rPr>
              <a:t>;</a:t>
            </a:r>
          </a:p>
        </p:txBody>
      </p:sp>
      <p:sp>
        <p:nvSpPr>
          <p:cNvPr id="8" name="Slide Number Placeholder 7"/>
          <p:cNvSpPr>
            <a:spLocks noGrp="1"/>
          </p:cNvSpPr>
          <p:nvPr>
            <p:ph type="sldNum" sz="quarter" idx="12"/>
          </p:nvPr>
        </p:nvSpPr>
        <p:spPr/>
        <p:txBody>
          <a:bodyPr/>
          <a:lstStyle/>
          <a:p>
            <a:fld id="{F2DEC28D-54D4-4785-ABA8-4C39A3606371}" type="slidenum">
              <a:rPr lang="en-US" smtClean="0"/>
              <a:t>11</a:t>
            </a:fld>
            <a:r>
              <a:rPr lang="en-US" dirty="0"/>
              <a:t>/26</a:t>
            </a: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1841522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0" y="268140"/>
            <a:ext cx="4876800" cy="995390"/>
          </a:xfrm>
        </p:spPr>
        <p:txBody>
          <a:bodyPr>
            <a:normAutofit/>
          </a:bodyPr>
          <a:lstStyle/>
          <a:p>
            <a:pPr algn="ctr"/>
            <a:r>
              <a:rPr lang="en-US" b="1" dirty="0">
                <a:latin typeface="Sakkal Majalla" pitchFamily="2" charset="-78"/>
                <a:cs typeface="Sakkal Majalla" pitchFamily="2" charset="-78"/>
              </a:rPr>
              <a:t>Performing input 2 </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387928" y="1221925"/>
            <a:ext cx="11402290" cy="4970591"/>
          </a:xfrm>
          <a:prstGeom prst="rect">
            <a:avLst/>
          </a:prstGeom>
        </p:spPr>
        <p:txBody>
          <a:bodyPr wrap="square">
            <a:spAutoFit/>
          </a:bodyPr>
          <a:lstStyle/>
          <a:p>
            <a:pPr algn="just"/>
            <a:r>
              <a:rPr lang="en-US" sz="2400" b="1" dirty="0">
                <a:latin typeface="Sakkal Majalla" pitchFamily="2" charset="-78"/>
                <a:cs typeface="Sakkal Majalla" pitchFamily="2" charset="-78"/>
              </a:rPr>
              <a:t>		</a:t>
            </a:r>
            <a:r>
              <a:rPr lang="en-US" sz="2400" dirty="0">
                <a:latin typeface="Sakkal Majalla" pitchFamily="2" charset="-78"/>
                <a:cs typeface="Sakkal Majalla" pitchFamily="2" charset="-78"/>
              </a:rPr>
              <a:t>Scanner input = new Scanner(System.in); </a:t>
            </a:r>
          </a:p>
          <a:p>
            <a:pPr algn="just" rtl="1"/>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إ</a:t>
            </a:r>
            <a:r>
              <a:rPr lang="ar-SA" sz="2400" b="1" dirty="0">
                <a:latin typeface="Sakkal Majalla" pitchFamily="2" charset="-78"/>
                <a:cs typeface="Sakkal Majalla" pitchFamily="2" charset="-78"/>
              </a:rPr>
              <a:t>علان</a:t>
            </a:r>
            <a:r>
              <a:rPr lang="ar-SY" sz="2400" b="1" dirty="0">
                <a:latin typeface="Sakkal Majalla" pitchFamily="2" charset="-78"/>
                <a:cs typeface="Sakkal Majalla" pitchFamily="2" charset="-78"/>
              </a:rPr>
              <a:t> عن</a:t>
            </a:r>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كائن ب</a:t>
            </a:r>
            <a:r>
              <a:rPr lang="ar-SA" sz="2400" b="1" dirty="0">
                <a:latin typeface="Sakkal Majalla" pitchFamily="2" charset="-78"/>
                <a:cs typeface="Sakkal Majalla" pitchFamily="2" charset="-78"/>
              </a:rPr>
              <a:t>الاسم (</a:t>
            </a:r>
            <a:r>
              <a:rPr lang="en-US" sz="2400" dirty="0">
                <a:latin typeface="Sakkal Majalla" pitchFamily="2" charset="-78"/>
                <a:cs typeface="Sakkal Majalla" pitchFamily="2" charset="-78"/>
              </a:rPr>
              <a:t>input</a:t>
            </a:r>
            <a:r>
              <a:rPr lang="ar-SA" sz="2400" b="1" dirty="0">
                <a:latin typeface="Sakkal Majalla" pitchFamily="2" charset="-78"/>
                <a:cs typeface="Sakkal Majalla" pitchFamily="2" charset="-78"/>
              </a:rPr>
              <a:t>) ونوع (</a:t>
            </a:r>
            <a:r>
              <a:rPr lang="en-US" sz="2400" dirty="0">
                <a:latin typeface="Sakkal Majalla" pitchFamily="2" charset="-78"/>
                <a:cs typeface="Sakkal Majalla" pitchFamily="2" charset="-78"/>
              </a:rPr>
              <a:t>Scanner</a:t>
            </a:r>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ويعاد عنوان بداية الحجز ويعطى لاسم الكائن</a:t>
            </a:r>
            <a:r>
              <a:rPr lang="ar-SA" sz="2400" b="1" dirty="0">
                <a:latin typeface="Sakkal Majalla" pitchFamily="2" charset="-78"/>
                <a:cs typeface="Sakkal Majalla" pitchFamily="2" charset="-78"/>
              </a:rPr>
              <a:t>. ي</a:t>
            </a:r>
            <a:r>
              <a:rPr lang="ar-SY" sz="2400" b="1" dirty="0">
                <a:latin typeface="Sakkal Majalla" pitchFamily="2" charset="-78"/>
                <a:cs typeface="Sakkal Majalla" pitchFamily="2" charset="-78"/>
              </a:rPr>
              <a:t>سمح</a:t>
            </a:r>
            <a:r>
              <a:rPr lang="en-US" sz="2400" b="1" dirty="0">
                <a:latin typeface="Sakkal Majalla" pitchFamily="2" charset="-78"/>
                <a:cs typeface="Sakkal Majalla" pitchFamily="2" charset="-78"/>
              </a:rPr>
              <a:t>Scanner  </a:t>
            </a:r>
            <a:r>
              <a:rPr lang="ar-SY" sz="2400" b="1" dirty="0">
                <a:latin typeface="Sakkal Majalla" pitchFamily="2" charset="-78"/>
                <a:cs typeface="Sakkal Majalla" pitchFamily="2" charset="-78"/>
              </a:rPr>
              <a:t> ل</a:t>
            </a:r>
            <a:r>
              <a:rPr lang="ar-SA" sz="2400" b="1" dirty="0">
                <a:latin typeface="Sakkal Majalla" pitchFamily="2" charset="-78"/>
                <a:cs typeface="Sakkal Majalla" pitchFamily="2" charset="-78"/>
              </a:rPr>
              <a:t>لبرنامج </a:t>
            </a:r>
            <a:r>
              <a:rPr lang="ar-SY" sz="2400" b="1" dirty="0">
                <a:latin typeface="Sakkal Majalla" pitchFamily="2" charset="-78"/>
                <a:cs typeface="Sakkal Majalla" pitchFamily="2" charset="-78"/>
              </a:rPr>
              <a:t>ب</a:t>
            </a:r>
            <a:r>
              <a:rPr lang="ar-SA" sz="2400" b="1" dirty="0">
                <a:latin typeface="Sakkal Majalla" pitchFamily="2" charset="-78"/>
                <a:cs typeface="Sakkal Majalla" pitchFamily="2" charset="-78"/>
              </a:rPr>
              <a:t>قراءة البيانات لاستخدامها في البرنامج. </a:t>
            </a:r>
            <a:endParaRPr lang="ar-SY" sz="24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يمكن أن تأتي البيانات من عدة مصادر، مثل</a:t>
            </a:r>
            <a:r>
              <a:rPr lang="ar-SY" sz="2400" b="1" dirty="0">
                <a:latin typeface="Sakkal Majalla" pitchFamily="2" charset="-78"/>
                <a:cs typeface="Sakkal Majalla" pitchFamily="2" charset="-78"/>
              </a:rPr>
              <a:t>اً من</a:t>
            </a:r>
            <a:r>
              <a:rPr lang="ar-SA" sz="2400" b="1" dirty="0">
                <a:latin typeface="Sakkal Majalla" pitchFamily="2" charset="-78"/>
                <a:cs typeface="Sakkal Majalla" pitchFamily="2" charset="-78"/>
              </a:rPr>
              <a:t> المستخدم </a:t>
            </a:r>
            <a:r>
              <a:rPr lang="ar-SY" sz="2400" b="1" dirty="0">
                <a:latin typeface="Sakkal Majalla" pitchFamily="2" charset="-78"/>
                <a:cs typeface="Sakkal Majalla" pitchFamily="2" charset="-78"/>
              </a:rPr>
              <a:t>عبر </a:t>
            </a:r>
            <a:r>
              <a:rPr lang="ar-SA" sz="2400" b="1" dirty="0">
                <a:latin typeface="Sakkal Majalla" pitchFamily="2" charset="-78"/>
                <a:cs typeface="Sakkal Majalla" pitchFamily="2" charset="-78"/>
              </a:rPr>
              <a:t>لوحة المفاتيح </a:t>
            </a:r>
            <a:r>
              <a:rPr lang="ar-IQ" sz="2400" b="1" dirty="0">
                <a:latin typeface="Sakkal Majalla" pitchFamily="2" charset="-78"/>
                <a:cs typeface="Sakkal Majalla" pitchFamily="2" charset="-78"/>
              </a:rPr>
              <a:t>، الشاشة، </a:t>
            </a:r>
            <a:r>
              <a:rPr lang="ar-SA" sz="2400" b="1" dirty="0">
                <a:latin typeface="Sakkal Majalla" pitchFamily="2" charset="-78"/>
                <a:cs typeface="Sakkal Majalla" pitchFamily="2" charset="-78"/>
              </a:rPr>
              <a:t> ملف على القرص</a:t>
            </a:r>
            <a:r>
              <a:rPr lang="ar-IQ" sz="2400" b="1" dirty="0">
                <a:latin typeface="Sakkal Majalla" pitchFamily="2" charset="-78"/>
                <a:cs typeface="Sakkal Majalla" pitchFamily="2" charset="-78"/>
              </a:rPr>
              <a:t> أو عبر الشبكة</a:t>
            </a:r>
            <a:r>
              <a:rPr lang="ar-SA" sz="2400" b="1" dirty="0">
                <a:latin typeface="Sakkal Majalla" pitchFamily="2" charset="-78"/>
                <a:cs typeface="Sakkal Majalla" pitchFamily="2" charset="-78"/>
              </a:rPr>
              <a:t>. </a:t>
            </a:r>
            <a:endParaRPr lang="ar-IQ" sz="24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قبل</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استخدام </a:t>
            </a:r>
            <a:r>
              <a:rPr lang="en-US" sz="2400" dirty="0">
                <a:solidFill>
                  <a:prstClr val="black"/>
                </a:solidFill>
                <a:latin typeface="Sakkal Majalla" pitchFamily="2" charset="-78"/>
                <a:cs typeface="Sakkal Majalla" pitchFamily="2" charset="-78"/>
              </a:rPr>
              <a:t>Scanner</a:t>
            </a:r>
            <a:r>
              <a:rPr lang="ar-SA" sz="2400" b="1" dirty="0">
                <a:latin typeface="Sakkal Majalla" pitchFamily="2" charset="-78"/>
                <a:cs typeface="Sakkal Majalla" pitchFamily="2" charset="-78"/>
              </a:rPr>
              <a:t>، يجب أن تقوم ب</a:t>
            </a:r>
            <a:r>
              <a:rPr lang="ar-IQ" sz="2400" b="1" dirty="0">
                <a:latin typeface="Sakkal Majalla" pitchFamily="2" charset="-78"/>
                <a:cs typeface="Sakkal Majalla" pitchFamily="2" charset="-78"/>
              </a:rPr>
              <a:t>است</a:t>
            </a:r>
            <a:r>
              <a:rPr lang="ar-SY" sz="2400" b="1" dirty="0">
                <a:latin typeface="Sakkal Majalla" pitchFamily="2" charset="-78"/>
                <a:cs typeface="Sakkal Majalla" pitchFamily="2" charset="-78"/>
              </a:rPr>
              <a:t>ي</a:t>
            </a:r>
            <a:r>
              <a:rPr lang="ar-IQ" sz="2400" b="1" dirty="0">
                <a:latin typeface="Sakkal Majalla" pitchFamily="2" charset="-78"/>
                <a:cs typeface="Sakkal Majalla" pitchFamily="2" charset="-78"/>
              </a:rPr>
              <a:t>رادة</a:t>
            </a:r>
            <a:r>
              <a:rPr lang="ar-SA" sz="2400" b="1" dirty="0">
                <a:latin typeface="Sakkal Majalla" pitchFamily="2" charset="-78"/>
                <a:cs typeface="Sakkal Majalla" pitchFamily="2" charset="-78"/>
              </a:rPr>
              <a:t>.</a:t>
            </a:r>
            <a:endParaRPr lang="ar-IQ" sz="2400" b="1" dirty="0">
              <a:latin typeface="Sakkal Majalla" pitchFamily="2" charset="-78"/>
              <a:cs typeface="Sakkal Majalla" pitchFamily="2" charset="-78"/>
            </a:endParaRPr>
          </a:p>
          <a:p>
            <a:pPr algn="just" rtl="1"/>
            <a:endParaRPr lang="ar-SY" sz="10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يجب تهيئة </a:t>
            </a:r>
            <a:r>
              <a:rPr lang="ar-SY" sz="2400" b="1" dirty="0">
                <a:latin typeface="Sakkal Majalla" pitchFamily="2" charset="-78"/>
                <a:cs typeface="Sakkal Majalla" pitchFamily="2" charset="-78"/>
              </a:rPr>
              <a:t> الكائن</a:t>
            </a:r>
            <a:r>
              <a:rPr lang="en-US" sz="2400" dirty="0">
                <a:latin typeface="Sakkal Majalla" pitchFamily="2" charset="-78"/>
                <a:cs typeface="Sakkal Majalla" pitchFamily="2" charset="-78"/>
              </a:rPr>
              <a:t>input </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من</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النمط</a:t>
            </a:r>
            <a:r>
              <a:rPr lang="ar-SY" sz="2400" dirty="0">
                <a:latin typeface="Sakkal Majalla" pitchFamily="2" charset="-78"/>
                <a:cs typeface="Sakkal Majalla" pitchFamily="2" charset="-78"/>
              </a:rPr>
              <a:t> </a:t>
            </a:r>
            <a:r>
              <a:rPr lang="en-US" sz="2400" dirty="0">
                <a:solidFill>
                  <a:prstClr val="black"/>
                </a:solidFill>
                <a:latin typeface="Sakkal Majalla" pitchFamily="2" charset="-78"/>
                <a:cs typeface="Sakkal Majalla" pitchFamily="2" charset="-78"/>
              </a:rPr>
              <a:t> Scanner </a:t>
            </a:r>
            <a:r>
              <a:rPr lang="ar-SY" sz="2400" b="1" dirty="0">
                <a:latin typeface="Sakkal Majalla" pitchFamily="2" charset="-78"/>
                <a:cs typeface="Sakkal Majalla" pitchFamily="2" charset="-78"/>
              </a:rPr>
              <a:t>من</a:t>
            </a:r>
            <a:r>
              <a:rPr lang="ar-SY" sz="2400" dirty="0">
                <a:solidFill>
                  <a:prstClr val="black"/>
                </a:solidFill>
                <a:latin typeface="Sakkal Majalla" pitchFamily="2" charset="-78"/>
                <a:cs typeface="Sakkal Majalla" pitchFamily="2" charset="-78"/>
              </a:rPr>
              <a:t> </a:t>
            </a:r>
            <a:r>
              <a:rPr lang="ar-SY" sz="2400" b="1" dirty="0">
                <a:latin typeface="Sakkal Majalla" pitchFamily="2" charset="-78"/>
                <a:cs typeface="Sakkal Majalla" pitchFamily="2" charset="-78"/>
              </a:rPr>
              <a:t>خلال منادات الباني العبارة في الطرف اليميني من إشارة النسب.</a:t>
            </a:r>
          </a:p>
          <a:p>
            <a:pPr algn="just" rtl="1"/>
            <a:endParaRPr lang="en-US" sz="10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 </a:t>
            </a:r>
            <a:r>
              <a:rPr lang="en-US" sz="2400" dirty="0">
                <a:latin typeface="Sakkal Majalla" pitchFamily="2" charset="-78"/>
                <a:cs typeface="Sakkal Majalla" pitchFamily="2" charset="-78"/>
              </a:rPr>
              <a:t>new Scanner(System.in);</a:t>
            </a:r>
            <a:r>
              <a:rPr lang="ar-SY" sz="2400" dirty="0">
                <a:latin typeface="Sakkal Majalla" pitchFamily="2" charset="-78"/>
                <a:cs typeface="Sakkal Majalla" pitchFamily="2" charset="-78"/>
              </a:rPr>
              <a:t> </a:t>
            </a:r>
            <a:r>
              <a:rPr lang="en-US" sz="2400" b="1" dirty="0">
                <a:latin typeface="Sakkal Majalla" pitchFamily="2" charset="-78"/>
                <a:cs typeface="Sakkal Majalla" pitchFamily="2" charset="-78"/>
              </a:rPr>
              <a:t> </a:t>
            </a:r>
            <a:r>
              <a:rPr lang="ar-SA" sz="2400" b="1" dirty="0">
                <a:latin typeface="Sakkal Majalla" pitchFamily="2" charset="-78"/>
                <a:cs typeface="Sakkal Majalla" pitchFamily="2" charset="-78"/>
              </a:rPr>
              <a:t>يستخدم هذا التعبير </a:t>
            </a:r>
            <a:r>
              <a:rPr lang="ar-SY" sz="2400" b="1" dirty="0">
                <a:latin typeface="Sakkal Majalla" pitchFamily="2" charset="-78"/>
                <a:cs typeface="Sakkal Majalla" pitchFamily="2" charset="-78"/>
              </a:rPr>
              <a:t>المعامل </a:t>
            </a:r>
            <a:r>
              <a:rPr lang="en-US" sz="2400" dirty="0">
                <a:solidFill>
                  <a:prstClr val="black"/>
                </a:solidFill>
                <a:latin typeface="Sakkal Majalla" pitchFamily="2" charset="-78"/>
                <a:cs typeface="Sakkal Majalla" pitchFamily="2" charset="-78"/>
              </a:rPr>
              <a:t>new</a:t>
            </a:r>
            <a:r>
              <a:rPr lang="ar-SY" sz="2400" dirty="0">
                <a:solidFill>
                  <a:prstClr val="black"/>
                </a:solidFill>
                <a:latin typeface="Sakkal Majalla" pitchFamily="2" charset="-78"/>
                <a:cs typeface="Sakkal Majalla" pitchFamily="2" charset="-78"/>
              </a:rPr>
              <a:t> </a:t>
            </a:r>
            <a:r>
              <a:rPr lang="ar-SA" sz="2400" b="1" dirty="0">
                <a:latin typeface="Sakkal Majalla" pitchFamily="2" charset="-78"/>
                <a:cs typeface="Sakkal Majalla" pitchFamily="2" charset="-78"/>
              </a:rPr>
              <a:t>لإنشاء كائن </a:t>
            </a:r>
            <a:r>
              <a:rPr lang="en-US" sz="2400" dirty="0">
                <a:solidFill>
                  <a:prstClr val="black"/>
                </a:solidFill>
                <a:latin typeface="Sakkal Majalla" pitchFamily="2" charset="-78"/>
                <a:cs typeface="Sakkal Majalla" pitchFamily="2" charset="-78"/>
              </a:rPr>
              <a:t>Scanner </a:t>
            </a:r>
            <a:r>
              <a:rPr lang="ar-SY" sz="2400" dirty="0">
                <a:solidFill>
                  <a:prstClr val="black"/>
                </a:solidFill>
                <a:latin typeface="Sakkal Majalla" pitchFamily="2" charset="-78"/>
                <a:cs typeface="Sakkal Majalla" pitchFamily="2" charset="-78"/>
              </a:rPr>
              <a:t> </a:t>
            </a:r>
            <a:r>
              <a:rPr lang="ar-SY" sz="2400" b="1" dirty="0">
                <a:solidFill>
                  <a:prstClr val="black"/>
                </a:solidFill>
                <a:latin typeface="Sakkal Majalla" pitchFamily="2" charset="-78"/>
                <a:cs typeface="Sakkal Majalla" pitchFamily="2" charset="-78"/>
              </a:rPr>
              <a:t>في ذاكرة الحاسب </a:t>
            </a:r>
            <a:r>
              <a:rPr lang="ar-SY" sz="2400" b="1" dirty="0">
                <a:latin typeface="Sakkal Majalla" pitchFamily="2" charset="-78"/>
                <a:cs typeface="Sakkal Majalla" pitchFamily="2" charset="-78"/>
              </a:rPr>
              <a:t>من</a:t>
            </a:r>
            <a:r>
              <a:rPr lang="ar-SY" sz="2400" dirty="0">
                <a:solidFill>
                  <a:prstClr val="black"/>
                </a:solidFill>
                <a:latin typeface="Sakkal Majalla" pitchFamily="2" charset="-78"/>
                <a:cs typeface="Sakkal Majalla" pitchFamily="2" charset="-78"/>
              </a:rPr>
              <a:t> </a:t>
            </a:r>
            <a:r>
              <a:rPr lang="ar-SY" sz="2400" b="1" dirty="0">
                <a:latin typeface="Sakkal Majalla" pitchFamily="2" charset="-78"/>
                <a:cs typeface="Sakkal Majalla" pitchFamily="2" charset="-78"/>
              </a:rPr>
              <a:t>خلال</a:t>
            </a:r>
            <a:r>
              <a:rPr lang="ar-SY" sz="2400" dirty="0">
                <a:solidFill>
                  <a:prstClr val="black"/>
                </a:solidFill>
                <a:latin typeface="Sakkal Majalla" pitchFamily="2" charset="-78"/>
                <a:cs typeface="Sakkal Majalla" pitchFamily="2" charset="-78"/>
              </a:rPr>
              <a:t> </a:t>
            </a:r>
            <a:r>
              <a:rPr lang="ar-SY" sz="2400" b="1" dirty="0">
                <a:latin typeface="Sakkal Majalla" pitchFamily="2" charset="-78"/>
                <a:cs typeface="Sakkal Majalla" pitchFamily="2" charset="-78"/>
              </a:rPr>
              <a:t>منادات</a:t>
            </a:r>
            <a:r>
              <a:rPr lang="ar-SY" sz="2400" dirty="0">
                <a:solidFill>
                  <a:prstClr val="black"/>
                </a:solidFill>
                <a:latin typeface="Sakkal Majalla" pitchFamily="2" charset="-78"/>
                <a:cs typeface="Sakkal Majalla" pitchFamily="2" charset="-78"/>
              </a:rPr>
              <a:t> </a:t>
            </a:r>
            <a:r>
              <a:rPr lang="ar-SY" sz="2400" b="1" dirty="0">
                <a:latin typeface="Sakkal Majalla" pitchFamily="2" charset="-78"/>
                <a:cs typeface="Sakkal Majalla" pitchFamily="2" charset="-78"/>
              </a:rPr>
              <a:t>المنهج</a:t>
            </a:r>
            <a:r>
              <a:rPr lang="ar-SY" sz="2400" dirty="0">
                <a:solidFill>
                  <a:prstClr val="black"/>
                </a:solidFill>
                <a:latin typeface="Sakkal Majalla" pitchFamily="2" charset="-78"/>
                <a:cs typeface="Sakkal Majalla" pitchFamily="2" charset="-78"/>
              </a:rPr>
              <a:t> </a:t>
            </a:r>
            <a:r>
              <a:rPr lang="ar-SY" sz="2400" b="1" dirty="0">
                <a:latin typeface="Sakkal Majalla" pitchFamily="2" charset="-78"/>
                <a:cs typeface="Sakkal Majalla" pitchFamily="2" charset="-78"/>
              </a:rPr>
              <a:t>الباني</a:t>
            </a:r>
            <a:r>
              <a:rPr lang="ar-SY" sz="2400" dirty="0">
                <a:solidFill>
                  <a:prstClr val="black"/>
                </a:solidFill>
                <a:latin typeface="Sakkal Majalla" pitchFamily="2" charset="-78"/>
                <a:cs typeface="Sakkal Majalla" pitchFamily="2" charset="-78"/>
              </a:rPr>
              <a:t> </a:t>
            </a:r>
            <a:r>
              <a:rPr lang="ar-SY" sz="2400" b="1" dirty="0">
                <a:solidFill>
                  <a:prstClr val="black"/>
                </a:solidFill>
                <a:latin typeface="Sakkal Majalla" pitchFamily="2" charset="-78"/>
                <a:cs typeface="Sakkal Majalla" pitchFamily="2" charset="-78"/>
              </a:rPr>
              <a:t>للصنف</a:t>
            </a:r>
            <a:r>
              <a:rPr lang="en-US" sz="2400" dirty="0">
                <a:solidFill>
                  <a:prstClr val="black"/>
                </a:solidFill>
                <a:latin typeface="Sakkal Majalla" pitchFamily="2" charset="-78"/>
                <a:cs typeface="Sakkal Majalla" pitchFamily="2" charset="-78"/>
              </a:rPr>
              <a:t> Scanner </a:t>
            </a:r>
            <a:r>
              <a:rPr lang="ar-SY" sz="2400" dirty="0">
                <a:solidFill>
                  <a:prstClr val="black"/>
                </a:solidFill>
                <a:latin typeface="Sakkal Majalla" pitchFamily="2" charset="-78"/>
                <a:cs typeface="Sakkal Majalla" pitchFamily="2" charset="-78"/>
              </a:rPr>
              <a:t> </a:t>
            </a:r>
            <a:r>
              <a:rPr lang="ar-SY" sz="2400" b="1" dirty="0">
                <a:latin typeface="Sakkal Majalla" pitchFamily="2" charset="-78"/>
                <a:cs typeface="Sakkal Majalla" pitchFamily="2" charset="-78"/>
              </a:rPr>
              <a:t>مع</a:t>
            </a:r>
            <a:r>
              <a:rPr lang="ar-SY" sz="2400" dirty="0">
                <a:solidFill>
                  <a:prstClr val="black"/>
                </a:solidFill>
                <a:latin typeface="Sakkal Majalla" pitchFamily="2" charset="-78"/>
                <a:cs typeface="Sakkal Majalla" pitchFamily="2" charset="-78"/>
              </a:rPr>
              <a:t> </a:t>
            </a:r>
            <a:r>
              <a:rPr lang="ar-SY" sz="2400" b="1" dirty="0">
                <a:latin typeface="Sakkal Majalla" pitchFamily="2" charset="-78"/>
                <a:cs typeface="Sakkal Majalla" pitchFamily="2" charset="-78"/>
              </a:rPr>
              <a:t>ارسال </a:t>
            </a:r>
            <a:r>
              <a:rPr lang="ar-IQ" sz="2400" b="1" dirty="0">
                <a:latin typeface="Sakkal Majalla" pitchFamily="2" charset="-78"/>
                <a:cs typeface="Sakkal Majalla" pitchFamily="2" charset="-78"/>
              </a:rPr>
              <a:t>كائن</a:t>
            </a:r>
            <a:r>
              <a:rPr lang="ar-SY" sz="2400" b="1" dirty="0">
                <a:latin typeface="Sakkal Majalla" pitchFamily="2" charset="-78"/>
                <a:cs typeface="Sakkal Majalla" pitchFamily="2" charset="-78"/>
              </a:rPr>
              <a:t> من النوع  </a:t>
            </a:r>
            <a:r>
              <a:rPr lang="en-US" sz="2400" dirty="0">
                <a:latin typeface="Sakkal Majalla" pitchFamily="2" charset="-78"/>
                <a:cs typeface="Sakkal Majalla" pitchFamily="2" charset="-78"/>
              </a:rPr>
              <a:t>System.in</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له</a:t>
            </a:r>
            <a:r>
              <a:rPr lang="ar-IQ" sz="2400" b="1" dirty="0">
                <a:latin typeface="Sakkal Majalla" pitchFamily="2" charset="-78"/>
                <a:cs typeface="Sakkal Majalla" pitchFamily="2" charset="-78"/>
              </a:rPr>
              <a:t> ل</a:t>
            </a:r>
            <a:r>
              <a:rPr lang="ar-SA" sz="2400" b="1" dirty="0">
                <a:latin typeface="Sakkal Majalla" pitchFamily="2" charset="-78"/>
                <a:cs typeface="Sakkal Majalla" pitchFamily="2" charset="-78"/>
              </a:rPr>
              <a:t>تحديد مصدر البيانات</a:t>
            </a:r>
            <a:r>
              <a:rPr lang="ar-IQ" sz="2400" b="1" dirty="0">
                <a:latin typeface="Sakkal Majalla" pitchFamily="2" charset="-78"/>
                <a:cs typeface="Sakkal Majalla" pitchFamily="2" charset="-78"/>
              </a:rPr>
              <a:t> هنا </a:t>
            </a:r>
            <a:r>
              <a:rPr lang="ar-SY" sz="2400" b="1" dirty="0">
                <a:latin typeface="Sakkal Majalla" pitchFamily="2" charset="-78"/>
                <a:cs typeface="Sakkal Majalla" pitchFamily="2" charset="-78"/>
              </a:rPr>
              <a:t>ل</a:t>
            </a:r>
            <a:r>
              <a:rPr lang="ar-SA" sz="2400" b="1" dirty="0">
                <a:latin typeface="Sakkal Majalla" pitchFamily="2" charset="-78"/>
                <a:cs typeface="Sakkal Majalla" pitchFamily="2" charset="-78"/>
              </a:rPr>
              <a:t>قر</a:t>
            </a:r>
            <a:r>
              <a:rPr lang="ar-IQ" sz="2400" b="1" dirty="0">
                <a:latin typeface="Sakkal Majalla" pitchFamily="2" charset="-78"/>
                <a:cs typeface="Sakkal Majalla" pitchFamily="2" charset="-78"/>
              </a:rPr>
              <a:t>اءة</a:t>
            </a:r>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المدخلات </a:t>
            </a:r>
            <a:r>
              <a:rPr lang="ar-SA" sz="2400" b="1" dirty="0">
                <a:latin typeface="Sakkal Majalla" pitchFamily="2" charset="-78"/>
                <a:cs typeface="Sakkal Majalla" pitchFamily="2" charset="-78"/>
              </a:rPr>
              <a:t>التي كتبها المستخدم على لوحة المفاتيح</a:t>
            </a:r>
            <a:r>
              <a:rPr lang="ar-SY" sz="2400" b="1" dirty="0">
                <a:latin typeface="Sakkal Majalla" pitchFamily="2" charset="-78"/>
                <a:cs typeface="Sakkal Majalla" pitchFamily="2" charset="-78"/>
              </a:rPr>
              <a:t> كونها وحدة الإدخال القياسية</a:t>
            </a:r>
            <a:r>
              <a:rPr lang="ar-IQ" sz="2400" b="1" dirty="0">
                <a:latin typeface="Sakkal Majalla" pitchFamily="2" charset="-78"/>
                <a:cs typeface="Sakkal Majalla" pitchFamily="2" charset="-78"/>
              </a:rPr>
              <a:t>، يمكن ارسا</a:t>
            </a:r>
            <a:r>
              <a:rPr lang="ar-SY" sz="2400" b="1" dirty="0">
                <a:latin typeface="Sakkal Majalla" pitchFamily="2" charset="-78"/>
                <a:cs typeface="Sakkal Majalla" pitchFamily="2" charset="-78"/>
              </a:rPr>
              <a:t>ل </a:t>
            </a:r>
            <a:r>
              <a:rPr lang="ar-IQ" sz="2400" b="1" dirty="0">
                <a:latin typeface="Sakkal Majalla" pitchFamily="2" charset="-78"/>
                <a:cs typeface="Sakkal Majalla" pitchFamily="2" charset="-78"/>
              </a:rPr>
              <a:t>كائن يعبر عن ملف عن</a:t>
            </a:r>
            <a:r>
              <a:rPr lang="ar-SY" sz="2400" b="1" dirty="0">
                <a:latin typeface="Sakkal Majalla" pitchFamily="2" charset="-78"/>
                <a:cs typeface="Sakkal Majalla" pitchFamily="2" charset="-78"/>
              </a:rPr>
              <a:t>د</a:t>
            </a:r>
            <a:r>
              <a:rPr lang="ar-IQ" sz="2400" b="1" dirty="0">
                <a:latin typeface="Sakkal Majalla" pitchFamily="2" charset="-78"/>
                <a:cs typeface="Sakkal Majalla" pitchFamily="2" charset="-78"/>
              </a:rPr>
              <a:t>ها ستتم القراءة من الملف</a:t>
            </a:r>
            <a:r>
              <a:rPr lang="ar-SA" sz="2400" b="1" dirty="0">
                <a:latin typeface="Sakkal Majalla" pitchFamily="2" charset="-78"/>
                <a:cs typeface="Sakkal Majalla" pitchFamily="2" charset="-78"/>
              </a:rPr>
              <a:t>. </a:t>
            </a:r>
            <a:endParaRPr lang="ar-IQ" sz="2400" b="1" dirty="0">
              <a:latin typeface="Sakkal Majalla" pitchFamily="2" charset="-78"/>
              <a:cs typeface="Sakkal Majalla" pitchFamily="2" charset="-78"/>
            </a:endParaRPr>
          </a:p>
          <a:p>
            <a:pPr algn="just" rtl="1"/>
            <a:endParaRPr lang="ar-IQ" sz="900" b="1" dirty="0">
              <a:latin typeface="Sakkal Majalla" pitchFamily="2" charset="-78"/>
              <a:cs typeface="Sakkal Majalla" pitchFamily="2" charset="-78"/>
            </a:endParaRPr>
          </a:p>
          <a:p>
            <a:r>
              <a:rPr lang="en-US" sz="2400" dirty="0">
                <a:latin typeface="Sakkal Majalla" pitchFamily="2" charset="-78"/>
                <a:cs typeface="Sakkal Majalla" pitchFamily="2" charset="-78"/>
              </a:rPr>
              <a:t>number</a:t>
            </a:r>
            <a:r>
              <a:rPr lang="en-US" sz="2400" b="1" dirty="0">
                <a:latin typeface="Sakkal Majalla" pitchFamily="2" charset="-78"/>
                <a:cs typeface="Sakkal Majalla" pitchFamily="2" charset="-78"/>
              </a:rPr>
              <a:t>  = </a:t>
            </a:r>
            <a:r>
              <a:rPr lang="en-US" sz="2400" dirty="0" err="1">
                <a:latin typeface="Sakkal Majalla" pitchFamily="2" charset="-78"/>
                <a:cs typeface="Sakkal Majalla" pitchFamily="2" charset="-78"/>
              </a:rPr>
              <a:t>input.nextInt</a:t>
            </a:r>
            <a:r>
              <a:rPr lang="en-US" sz="2400" dirty="0">
                <a:latin typeface="Sakkal Majalla" pitchFamily="2" charset="-78"/>
                <a:cs typeface="Sakkal Majalla" pitchFamily="2" charset="-78"/>
              </a:rPr>
              <a:t>()</a:t>
            </a:r>
            <a:r>
              <a:rPr lang="en-US" sz="2400" b="1" dirty="0">
                <a:latin typeface="Sakkal Majalla" pitchFamily="2" charset="-78"/>
                <a:cs typeface="Sakkal Majalla" pitchFamily="2" charset="-78"/>
              </a:rPr>
              <a:t>; // read Double number, line </a:t>
            </a:r>
            <a:r>
              <a:rPr lang="en-US" sz="2400" dirty="0" err="1">
                <a:latin typeface="Sakkal Majalla" pitchFamily="2" charset="-78"/>
                <a:cs typeface="Sakkal Majalla" pitchFamily="2" charset="-78"/>
              </a:rPr>
              <a:t>nextDouble</a:t>
            </a:r>
            <a:r>
              <a:rPr lang="en-US" sz="2400" dirty="0">
                <a:latin typeface="Sakkal Majalla" pitchFamily="2" charset="-78"/>
                <a:cs typeface="Sakkal Majalla" pitchFamily="2" charset="-78"/>
              </a:rPr>
              <a:t>(), </a:t>
            </a:r>
            <a:r>
              <a:rPr lang="en-US" sz="2400" dirty="0" err="1">
                <a:latin typeface="Sakkal Majalla" pitchFamily="2" charset="-78"/>
                <a:cs typeface="Sakkal Majalla" pitchFamily="2" charset="-78"/>
              </a:rPr>
              <a:t>nextLine</a:t>
            </a:r>
            <a:r>
              <a:rPr lang="en-US" sz="2400" dirty="0">
                <a:latin typeface="Sakkal Majalla" pitchFamily="2" charset="-78"/>
                <a:cs typeface="Sakkal Majalla" pitchFamily="2" charset="-78"/>
              </a:rPr>
              <a:t>()</a:t>
            </a:r>
          </a:p>
          <a:p>
            <a:pPr algn="just" rtl="1"/>
            <a:r>
              <a:rPr lang="ar-SA" sz="2400" b="1" dirty="0">
                <a:latin typeface="Sakkal Majalla" pitchFamily="2" charset="-78"/>
                <a:cs typeface="Sakkal Majalla" pitchFamily="2" charset="-78"/>
              </a:rPr>
              <a:t>• يستخدم </a:t>
            </a:r>
            <a:r>
              <a:rPr lang="ar-SY" sz="2400" b="1" dirty="0">
                <a:latin typeface="Sakkal Majalla" pitchFamily="2" charset="-78"/>
                <a:cs typeface="Sakkal Majalla" pitchFamily="2" charset="-78"/>
              </a:rPr>
              <a:t>المنهج  </a:t>
            </a:r>
            <a:r>
              <a:rPr lang="en-US" sz="2400" dirty="0" err="1">
                <a:latin typeface="Sakkal Majalla" pitchFamily="2" charset="-78"/>
                <a:cs typeface="Sakkal Majalla" pitchFamily="2" charset="-78"/>
              </a:rPr>
              <a:t>nextInt</a:t>
            </a:r>
            <a:r>
              <a:rPr lang="en-US" sz="2400" dirty="0">
                <a:latin typeface="Sakkal Majalla" pitchFamily="2" charset="-78"/>
                <a:cs typeface="Sakkal Majalla" pitchFamily="2" charset="-78"/>
              </a:rPr>
              <a:t>()</a:t>
            </a:r>
            <a:r>
              <a:rPr lang="en-US" sz="2400" b="1" dirty="0">
                <a:latin typeface="Sakkal Majalla" pitchFamily="2" charset="-78"/>
                <a:cs typeface="Sakkal Majalla" pitchFamily="2" charset="-78"/>
              </a:rPr>
              <a:t> </a:t>
            </a:r>
            <a:r>
              <a:rPr lang="ar-SY" sz="2400" b="1" dirty="0">
                <a:latin typeface="Sakkal Majalla" pitchFamily="2" charset="-78"/>
                <a:cs typeface="Sakkal Majalla" pitchFamily="2" charset="-78"/>
              </a:rPr>
              <a:t> من الكائن </a:t>
            </a:r>
            <a:r>
              <a:rPr lang="en-US" sz="2400" dirty="0">
                <a:latin typeface="Sakkal Majalla" pitchFamily="2" charset="-78"/>
                <a:cs typeface="Sakkal Majalla" pitchFamily="2" charset="-78"/>
              </a:rPr>
              <a:t>input</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لإدخال عدد صحيح من المستخدم. في هذه المرحلة، ينتظر البرنامج أن يقوم المستخدم بكتابة الرقم والضغط على مفتاح </a:t>
            </a:r>
            <a:r>
              <a:rPr lang="en-US" sz="2400" dirty="0">
                <a:latin typeface="Sakkal Majalla" pitchFamily="2" charset="-78"/>
                <a:cs typeface="Sakkal Majalla" pitchFamily="2" charset="-78"/>
              </a:rPr>
              <a:t>Enter</a:t>
            </a:r>
            <a:r>
              <a:rPr lang="en-US" sz="2400" b="1" dirty="0">
                <a:latin typeface="Sakkal Majalla" pitchFamily="2" charset="-78"/>
                <a:cs typeface="Sakkal Majalla" pitchFamily="2" charset="-78"/>
              </a:rPr>
              <a:t> </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لإرسال الرقم إلى </a:t>
            </a:r>
            <a:r>
              <a:rPr lang="ar-SY" sz="2400" b="1" dirty="0">
                <a:latin typeface="Sakkal Majalla" pitchFamily="2" charset="-78"/>
                <a:cs typeface="Sakkal Majalla" pitchFamily="2" charset="-78"/>
              </a:rPr>
              <a:t>المكان المحجوز للمتغير</a:t>
            </a:r>
            <a:r>
              <a:rPr lang="en-US" sz="2400" b="1" dirty="0">
                <a:latin typeface="Sakkal Majalla" pitchFamily="2" charset="-78"/>
                <a:cs typeface="Sakkal Majalla" pitchFamily="2" charset="-78"/>
              </a:rPr>
              <a:t> </a:t>
            </a:r>
            <a:r>
              <a:rPr lang="en-US" sz="2400" dirty="0">
                <a:latin typeface="Sakkal Majalla" pitchFamily="2" charset="-78"/>
                <a:cs typeface="Sakkal Majalla" pitchFamily="2" charset="-78"/>
              </a:rPr>
              <a:t>number</a:t>
            </a:r>
            <a:r>
              <a:rPr lang="en-US" sz="2400" b="1" dirty="0">
                <a:latin typeface="Sakkal Majalla" pitchFamily="2" charset="-78"/>
                <a:cs typeface="Sakkal Majalla" pitchFamily="2" charset="-78"/>
              </a:rPr>
              <a:t> </a:t>
            </a:r>
            <a:r>
              <a:rPr lang="ar-SY" sz="2400" b="1" dirty="0">
                <a:latin typeface="Sakkal Majalla" pitchFamily="2" charset="-78"/>
                <a:cs typeface="Sakkal Majalla" pitchFamily="2" charset="-78"/>
              </a:rPr>
              <a:t> المعرف كعدد صحيح قبل استخدامه</a:t>
            </a:r>
            <a:r>
              <a:rPr lang="ar-SA" sz="2400" b="1" dirty="0">
                <a:latin typeface="Sakkal Majalla" pitchFamily="2" charset="-78"/>
                <a:cs typeface="Sakkal Majalla" pitchFamily="2" charset="-78"/>
              </a:rPr>
              <a:t>.</a:t>
            </a:r>
            <a:endParaRPr lang="en-US" sz="2400" b="1" dirty="0">
              <a:latin typeface="Sakkal Majalla" pitchFamily="2" charset="-78"/>
              <a:cs typeface="Sakkal Majalla" pitchFamily="2" charset="-78"/>
            </a:endParaRPr>
          </a:p>
        </p:txBody>
      </p:sp>
      <p:sp>
        <p:nvSpPr>
          <p:cNvPr id="7" name="Rectangle 6"/>
          <p:cNvSpPr/>
          <p:nvPr/>
        </p:nvSpPr>
        <p:spPr>
          <a:xfrm>
            <a:off x="799856" y="581641"/>
            <a:ext cx="3360215" cy="584775"/>
          </a:xfrm>
          <a:prstGeom prst="rect">
            <a:avLst/>
          </a:prstGeom>
        </p:spPr>
        <p:txBody>
          <a:bodyPr wrap="none">
            <a:spAutoFit/>
          </a:bodyPr>
          <a:lstStyle/>
          <a:p>
            <a:pPr algn="just"/>
            <a:r>
              <a:rPr lang="en-US" sz="3200" dirty="0">
                <a:latin typeface="Sakkal Majalla" pitchFamily="2" charset="-78"/>
                <a:cs typeface="Sakkal Majalla" pitchFamily="2" charset="-78"/>
              </a:rPr>
              <a:t>new Scanner(System.in); </a:t>
            </a:r>
          </a:p>
        </p:txBody>
      </p:sp>
      <p:sp>
        <p:nvSpPr>
          <p:cNvPr id="8" name="Slide Number Placeholder 7"/>
          <p:cNvSpPr>
            <a:spLocks noGrp="1"/>
          </p:cNvSpPr>
          <p:nvPr>
            <p:ph type="sldNum" sz="quarter" idx="12"/>
          </p:nvPr>
        </p:nvSpPr>
        <p:spPr/>
        <p:txBody>
          <a:bodyPr/>
          <a:lstStyle/>
          <a:p>
            <a:fld id="{F2DEC28D-54D4-4785-ABA8-4C39A3606371}" type="slidenum">
              <a:rPr lang="en-US" smtClean="0"/>
              <a:t>12</a:t>
            </a:fld>
            <a:r>
              <a:rPr lang="en-US" dirty="0"/>
              <a:t>/26</a:t>
            </a: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1960315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0" y="268140"/>
            <a:ext cx="4876800" cy="995390"/>
          </a:xfrm>
        </p:spPr>
        <p:txBody>
          <a:bodyPr>
            <a:normAutofit/>
          </a:bodyPr>
          <a:lstStyle/>
          <a:p>
            <a:pPr algn="ctr"/>
            <a:r>
              <a:rPr lang="en-US" b="1" dirty="0">
                <a:latin typeface="Sakkal Majalla" pitchFamily="2" charset="-78"/>
                <a:cs typeface="Sakkal Majalla" pitchFamily="2" charset="-78"/>
              </a:rPr>
              <a:t>Performing input  3 </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251520" y="1407838"/>
            <a:ext cx="11635680" cy="4847481"/>
          </a:xfrm>
          <a:prstGeom prst="rect">
            <a:avLst/>
          </a:prstGeom>
        </p:spPr>
        <p:txBody>
          <a:bodyPr wrap="square">
            <a:spAutoFit/>
          </a:bodyPr>
          <a:lstStyle/>
          <a:p>
            <a:endParaRPr lang="en-US" sz="800" b="1" dirty="0">
              <a:latin typeface="Sakkal Majalla" pitchFamily="2" charset="-78"/>
              <a:cs typeface="Sakkal Majalla" pitchFamily="2" charset="-78"/>
            </a:endParaRPr>
          </a:p>
          <a:p>
            <a:pPr algn="r" rtl="1"/>
            <a:r>
              <a:rPr lang="ar-SA" sz="2400" b="1" dirty="0">
                <a:latin typeface="Sakkal Majalla" pitchFamily="2" charset="-78"/>
                <a:cs typeface="Sakkal Majalla" pitchFamily="2" charset="-78"/>
              </a:rPr>
              <a:t>• نضع نتيجة استدعاء الأسلوب </a:t>
            </a:r>
            <a:r>
              <a:rPr lang="en-US" sz="2400" dirty="0" err="1">
                <a:latin typeface="Sakkal Majalla" pitchFamily="2" charset="-78"/>
                <a:cs typeface="Sakkal Majalla" pitchFamily="2" charset="-78"/>
              </a:rPr>
              <a:t>nextInt</a:t>
            </a:r>
            <a:r>
              <a:rPr lang="en-US" sz="2400" dirty="0">
                <a:latin typeface="Sakkal Majalla" pitchFamily="2" charset="-78"/>
                <a:cs typeface="Sakkal Majalla" pitchFamily="2" charset="-78"/>
              </a:rPr>
              <a:t>()</a:t>
            </a:r>
            <a:r>
              <a:rPr lang="en-US" sz="2400" b="1" dirty="0">
                <a:latin typeface="Sakkal Majalla" pitchFamily="2" charset="-78"/>
                <a:cs typeface="Sakkal Majalla" pitchFamily="2" charset="-78"/>
              </a:rPr>
              <a:t> </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في </a:t>
            </a:r>
            <a:r>
              <a:rPr lang="ar-SY" sz="2400" b="1" dirty="0">
                <a:latin typeface="Sakkal Majalla" pitchFamily="2" charset="-78"/>
                <a:cs typeface="Sakkal Majalla" pitchFamily="2" charset="-78"/>
              </a:rPr>
              <a:t>ال</a:t>
            </a:r>
            <a:r>
              <a:rPr lang="ar-SA" sz="2400" b="1" dirty="0">
                <a:latin typeface="Sakkal Majalla" pitchFamily="2" charset="-78"/>
                <a:cs typeface="Sakkal Majalla" pitchFamily="2" charset="-78"/>
              </a:rPr>
              <a:t>متغير </a:t>
            </a:r>
            <a:r>
              <a:rPr lang="en-US" sz="2400" dirty="0">
                <a:latin typeface="Sakkal Majalla" pitchFamily="2" charset="-78"/>
                <a:cs typeface="Sakkal Majalla" pitchFamily="2" charset="-78"/>
              </a:rPr>
              <a:t>number</a:t>
            </a:r>
            <a:r>
              <a:rPr lang="en-US" sz="2400" b="1" dirty="0">
                <a:latin typeface="Sakkal Majalla" pitchFamily="2" charset="-78"/>
                <a:cs typeface="Sakkal Majalla" pitchFamily="2" charset="-78"/>
              </a:rPr>
              <a:t> </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باستخدام عامل التخصيص = </a:t>
            </a:r>
            <a:r>
              <a:rPr lang="ar-SY" sz="2400" b="1" dirty="0">
                <a:latin typeface="Sakkal Majalla" pitchFamily="2" charset="-78"/>
                <a:cs typeface="Sakkal Majalla" pitchFamily="2" charset="-78"/>
              </a:rPr>
              <a:t>.</a:t>
            </a:r>
          </a:p>
          <a:p>
            <a:pPr algn="r" rtl="1"/>
            <a:endParaRPr lang="ar-SY" sz="800" b="1" dirty="0">
              <a:latin typeface="Sakkal Majalla" pitchFamily="2" charset="-78"/>
              <a:cs typeface="Sakkal Majalla" pitchFamily="2" charset="-78"/>
            </a:endParaRPr>
          </a:p>
          <a:p>
            <a:pPr algn="r" rtl="1"/>
            <a:r>
              <a:rPr lang="ar-SA" sz="2400" b="1" dirty="0">
                <a:latin typeface="Sakkal Majalla" pitchFamily="2" charset="-78"/>
                <a:cs typeface="Sakkal Majalla" pitchFamily="2" charset="-78"/>
              </a:rPr>
              <a:t>• عامل </a:t>
            </a:r>
            <a:r>
              <a:rPr lang="ar-SY" sz="2400" b="1" dirty="0">
                <a:latin typeface="Sakkal Majalla" pitchFamily="2" charset="-78"/>
                <a:cs typeface="Sakkal Majalla" pitchFamily="2" charset="-78"/>
              </a:rPr>
              <a:t>التخصيص</a:t>
            </a:r>
            <a:r>
              <a:rPr lang="ar-SA" sz="2400" b="1" dirty="0">
                <a:latin typeface="Sakkal Majalla" pitchFamily="2" charset="-78"/>
                <a:cs typeface="Sakkal Majalla" pitchFamily="2" charset="-78"/>
              </a:rPr>
              <a:t>= يسمى </a:t>
            </a:r>
            <a:r>
              <a:rPr lang="ar-SY" sz="2400" b="1" dirty="0">
                <a:latin typeface="Sakkal Majalla" pitchFamily="2" charset="-78"/>
                <a:cs typeface="Sakkal Majalla" pitchFamily="2" charset="-78"/>
              </a:rPr>
              <a:t>العامل </a:t>
            </a:r>
            <a:r>
              <a:rPr lang="ar-SA" sz="2400" b="1" dirty="0">
                <a:latin typeface="Sakkal Majalla" pitchFamily="2" charset="-78"/>
                <a:cs typeface="Sakkal Majalla" pitchFamily="2" charset="-78"/>
              </a:rPr>
              <a:t>الثنائي لأنه يحتوي على معاملين</a:t>
            </a:r>
            <a:r>
              <a:rPr lang="ar-SY" sz="2400" b="1" dirty="0">
                <a:latin typeface="Sakkal Majalla" pitchFamily="2" charset="-78"/>
                <a:cs typeface="Sakkal Majalla" pitchFamily="2" charset="-78"/>
              </a:rPr>
              <a:t>:</a:t>
            </a:r>
          </a:p>
          <a:p>
            <a:pPr algn="r" rtl="1"/>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الأول هو القيمة الناتجة عن </a:t>
            </a:r>
            <a:r>
              <a:rPr lang="ar-SA" sz="2400" b="1" dirty="0">
                <a:latin typeface="Sakkal Majalla" pitchFamily="2" charset="-78"/>
                <a:cs typeface="Sakkal Majalla" pitchFamily="2" charset="-78"/>
              </a:rPr>
              <a:t>استدعاء الأسلوب </a:t>
            </a:r>
            <a:r>
              <a:rPr lang="en-US" sz="2400" dirty="0" err="1">
                <a:latin typeface="Sakkal Majalla" pitchFamily="2" charset="-78"/>
                <a:cs typeface="Sakkal Majalla" pitchFamily="2" charset="-78"/>
              </a:rPr>
              <a:t>input.nextInt</a:t>
            </a:r>
            <a:r>
              <a:rPr lang="en-US" sz="2400" dirty="0">
                <a:latin typeface="Sakkal Majalla" pitchFamily="2" charset="-78"/>
                <a:cs typeface="Sakkal Majalla" pitchFamily="2" charset="-78"/>
              </a:rPr>
              <a:t>(). </a:t>
            </a:r>
            <a:r>
              <a:rPr lang="ar-SY" sz="2400" dirty="0">
                <a:latin typeface="Sakkal Majalla" pitchFamily="2" charset="-78"/>
                <a:cs typeface="Sakkal Majalla" pitchFamily="2" charset="-78"/>
              </a:rPr>
              <a:t> والثاني المتغير </a:t>
            </a:r>
            <a:r>
              <a:rPr lang="en-US" sz="2400" dirty="0">
                <a:latin typeface="Sakkal Majalla" pitchFamily="2" charset="-78"/>
                <a:cs typeface="Sakkal Majalla" pitchFamily="2" charset="-78"/>
              </a:rPr>
              <a:t>number</a:t>
            </a:r>
            <a:r>
              <a:rPr lang="en-US" sz="2400" b="1" dirty="0">
                <a:latin typeface="Sakkal Majalla" pitchFamily="2" charset="-78"/>
                <a:cs typeface="Sakkal Majalla" pitchFamily="2" charset="-78"/>
              </a:rPr>
              <a:t> </a:t>
            </a:r>
            <a:r>
              <a:rPr lang="ar-SY" sz="2400" dirty="0">
                <a:latin typeface="Sakkal Majalla" pitchFamily="2" charset="-78"/>
                <a:cs typeface="Sakkal Majalla" pitchFamily="2" charset="-78"/>
              </a:rPr>
              <a:t>المنسوب له </a:t>
            </a:r>
            <a:r>
              <a:rPr lang="ar-SY" sz="2400" b="1" dirty="0">
                <a:latin typeface="Sakkal Majalla" pitchFamily="2" charset="-78"/>
                <a:cs typeface="Sakkal Majalla" pitchFamily="2" charset="-78"/>
              </a:rPr>
              <a:t>القيمة.</a:t>
            </a:r>
            <a:endParaRPr lang="ar-IQ" sz="2400" b="1" dirty="0">
              <a:latin typeface="Sakkal Majalla" pitchFamily="2" charset="-78"/>
              <a:cs typeface="Sakkal Majalla" pitchFamily="2" charset="-78"/>
            </a:endParaRPr>
          </a:p>
          <a:p>
            <a:pPr algn="r" rtl="1"/>
            <a:endParaRPr lang="ar-SY" sz="900" b="1" dirty="0">
              <a:latin typeface="Sakkal Majalla" pitchFamily="2" charset="-78"/>
              <a:cs typeface="Sakkal Majalla" pitchFamily="2" charset="-78"/>
            </a:endParaRPr>
          </a:p>
          <a:p>
            <a:pPr algn="just" rtl="1"/>
            <a:r>
              <a:rPr lang="ar-SY" sz="2400" b="1" dirty="0">
                <a:latin typeface="Sakkal Majalla" pitchFamily="2" charset="-78"/>
                <a:cs typeface="Sakkal Majalla" pitchFamily="2" charset="-78"/>
              </a:rPr>
              <a:t>يستخدم</a:t>
            </a:r>
            <a:r>
              <a:rPr lang="en-US" sz="2400" dirty="0">
                <a:latin typeface="Sakkal Majalla" pitchFamily="2" charset="-78"/>
                <a:cs typeface="Sakkal Majalla" pitchFamily="2" charset="-78"/>
              </a:rPr>
              <a:t> </a:t>
            </a:r>
            <a:r>
              <a:rPr lang="ar-SY" sz="2400" dirty="0">
                <a:latin typeface="Sakkal Majalla" pitchFamily="2" charset="-78"/>
                <a:cs typeface="Sakkal Majalla" pitchFamily="2" charset="-78"/>
              </a:rPr>
              <a:t> </a:t>
            </a:r>
            <a:r>
              <a:rPr lang="en-US" sz="2400" dirty="0">
                <a:latin typeface="Sakkal Majalla" pitchFamily="2" charset="-78"/>
                <a:cs typeface="Sakkal Majalla" pitchFamily="2" charset="-78"/>
              </a:rPr>
              <a:t>input .</a:t>
            </a:r>
            <a:r>
              <a:rPr lang="en-US" sz="2400" dirty="0" err="1">
                <a:latin typeface="Sakkal Majalla" pitchFamily="2" charset="-78"/>
                <a:cs typeface="Sakkal Majalla" pitchFamily="2" charset="-78"/>
              </a:rPr>
              <a:t>nextDouble</a:t>
            </a:r>
            <a:r>
              <a:rPr lang="en-US" sz="2400" dirty="0">
                <a:latin typeface="Sakkal Majalla" pitchFamily="2" charset="-78"/>
                <a:cs typeface="Sakkal Majalla" pitchFamily="2" charset="-78"/>
              </a:rPr>
              <a:t>() </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لإدخال عدد حقيقي  و</a:t>
            </a:r>
            <a:r>
              <a:rPr lang="en-US" sz="2400" b="1" dirty="0">
                <a:latin typeface="Sakkal Majalla" pitchFamily="2" charset="-78"/>
                <a:cs typeface="Sakkal Majalla" pitchFamily="2" charset="-78"/>
              </a:rPr>
              <a:t> </a:t>
            </a:r>
            <a:r>
              <a:rPr lang="en-US" sz="2400" dirty="0" err="1">
                <a:latin typeface="Sakkal Majalla" pitchFamily="2" charset="-78"/>
                <a:cs typeface="Sakkal Majalla" pitchFamily="2" charset="-78"/>
              </a:rPr>
              <a:t>input.nextFloat</a:t>
            </a:r>
            <a:r>
              <a:rPr lang="en-US" sz="2400" dirty="0">
                <a:latin typeface="Sakkal Majalla" pitchFamily="2" charset="-78"/>
                <a:cs typeface="Sakkal Majalla" pitchFamily="2" charset="-78"/>
              </a:rPr>
              <a:t>() </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لإدخال   عدد </a:t>
            </a:r>
            <a:r>
              <a:rPr lang="en-US" sz="2400" b="1" dirty="0">
                <a:latin typeface="Sakkal Majalla" pitchFamily="2" charset="-78"/>
                <a:cs typeface="Sakkal Majalla" pitchFamily="2" charset="-78"/>
              </a:rPr>
              <a:t>float </a:t>
            </a:r>
            <a:r>
              <a:rPr lang="ar-SY" sz="2400" b="1" dirty="0">
                <a:latin typeface="Sakkal Majalla" pitchFamily="2" charset="-78"/>
                <a:cs typeface="Sakkal Majalla" pitchFamily="2" charset="-78"/>
              </a:rPr>
              <a:t> و عند الإدخال يضاف لنهاية العدد </a:t>
            </a:r>
            <a:r>
              <a:rPr lang="en-US" sz="2400" dirty="0">
                <a:latin typeface="Sakkal Majalla" pitchFamily="2" charset="-78"/>
                <a:cs typeface="Sakkal Majalla" pitchFamily="2" charset="-78"/>
              </a:rPr>
              <a:t>f</a:t>
            </a:r>
            <a:endParaRPr lang="ar-SY" sz="2400" dirty="0">
              <a:latin typeface="Sakkal Majalla" pitchFamily="2" charset="-78"/>
              <a:cs typeface="Sakkal Majalla" pitchFamily="2" charset="-78"/>
            </a:endParaRPr>
          </a:p>
          <a:p>
            <a:pPr algn="just" rtl="1"/>
            <a:r>
              <a:rPr lang="ar-SY" sz="2400" dirty="0">
                <a:latin typeface="Sakkal Majalla" pitchFamily="2" charset="-78"/>
                <a:cs typeface="Sakkal Majalla" pitchFamily="2" charset="-78"/>
              </a:rPr>
              <a:t>و </a:t>
            </a:r>
            <a:r>
              <a:rPr lang="en-US" sz="2400" dirty="0">
                <a:latin typeface="Sakkal Majalla" pitchFamily="2" charset="-78"/>
                <a:cs typeface="Sakkal Majalla" pitchFamily="2" charset="-78"/>
              </a:rPr>
              <a:t>next() </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لادخال</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شريط</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محرفي وتأخذ حتى أول فراغ (كلمة) </a:t>
            </a:r>
            <a:r>
              <a:rPr lang="en-US" sz="2400" b="1" dirty="0">
                <a:latin typeface="Sakkal Majalla" pitchFamily="2" charset="-78"/>
                <a:cs typeface="Sakkal Majalla" pitchFamily="2" charset="-78"/>
              </a:rPr>
              <a:t> </a:t>
            </a:r>
            <a:r>
              <a:rPr lang="en-US" sz="2400" dirty="0" err="1">
                <a:latin typeface="Sakkal Majalla" pitchFamily="2" charset="-78"/>
                <a:cs typeface="Sakkal Majalla" pitchFamily="2" charset="-78"/>
              </a:rPr>
              <a:t>nextLine</a:t>
            </a:r>
            <a:r>
              <a:rPr lang="en-US" sz="2400" dirty="0">
                <a:latin typeface="Sakkal Majalla" pitchFamily="2" charset="-78"/>
                <a:cs typeface="Sakkal Majalla" pitchFamily="2" charset="-78"/>
              </a:rPr>
              <a:t>() </a:t>
            </a:r>
            <a:r>
              <a:rPr lang="en-US" sz="2400" b="1" dirty="0">
                <a:latin typeface="Sakkal Majalla" pitchFamily="2" charset="-78"/>
                <a:cs typeface="Sakkal Majalla" pitchFamily="2" charset="-78"/>
              </a:rPr>
              <a:t>, </a:t>
            </a:r>
            <a:r>
              <a:rPr lang="ar-SY" sz="2400" b="1" dirty="0">
                <a:latin typeface="Sakkal Majalla" pitchFamily="2" charset="-78"/>
                <a:cs typeface="Sakkal Majalla" pitchFamily="2" charset="-78"/>
              </a:rPr>
              <a:t>لادخال</a:t>
            </a:r>
            <a:r>
              <a:rPr lang="ar-SY" sz="2400" dirty="0">
                <a:latin typeface="Sakkal Majalla" pitchFamily="2" charset="-78"/>
                <a:cs typeface="Sakkal Majalla" pitchFamily="2" charset="-78"/>
              </a:rPr>
              <a:t> </a:t>
            </a:r>
            <a:r>
              <a:rPr lang="ar-SY" sz="2400" b="1" dirty="0">
                <a:latin typeface="Sakkal Majalla" pitchFamily="2" charset="-78"/>
                <a:cs typeface="Sakkal Majalla" pitchFamily="2" charset="-78"/>
              </a:rPr>
              <a:t>سطر من المحارف ينتهى بمحرف نهاية السطر.</a:t>
            </a:r>
            <a:endParaRPr lang="ar-SY" sz="2400" dirty="0">
              <a:latin typeface="Sakkal Majalla" pitchFamily="2" charset="-78"/>
              <a:cs typeface="Sakkal Majalla" pitchFamily="2" charset="-78"/>
            </a:endParaRPr>
          </a:p>
          <a:p>
            <a:pPr algn="just" rtl="1"/>
            <a:r>
              <a:rPr lang="ar-SY" sz="2400" dirty="0">
                <a:latin typeface="Sakkal Majalla" pitchFamily="2" charset="-78"/>
                <a:cs typeface="Sakkal Majalla" pitchFamily="2" charset="-78"/>
              </a:rPr>
              <a:t>و</a:t>
            </a:r>
            <a:r>
              <a:rPr lang="en-US" sz="2400" dirty="0" err="1">
                <a:latin typeface="Sakkal Majalla" pitchFamily="2" charset="-78"/>
                <a:cs typeface="Sakkal Majalla" pitchFamily="2" charset="-78"/>
              </a:rPr>
              <a:t>input.next</a:t>
            </a:r>
            <a:r>
              <a:rPr lang="en-US" sz="2400" dirty="0">
                <a:latin typeface="Sakkal Majalla" pitchFamily="2" charset="-78"/>
                <a:cs typeface="Sakkal Majalla" pitchFamily="2" charset="-78"/>
              </a:rPr>
              <a:t>().</a:t>
            </a:r>
            <a:r>
              <a:rPr lang="en-US" sz="2400" dirty="0" err="1">
                <a:latin typeface="Sakkal Majalla" pitchFamily="2" charset="-78"/>
                <a:cs typeface="Sakkal Majalla" pitchFamily="2" charset="-78"/>
              </a:rPr>
              <a:t>charAt</a:t>
            </a:r>
            <a:r>
              <a:rPr lang="en-US" sz="2400" dirty="0">
                <a:latin typeface="Sakkal Majalla" pitchFamily="2" charset="-78"/>
                <a:cs typeface="Sakkal Majalla" pitchFamily="2" charset="-78"/>
              </a:rPr>
              <a:t>(0);</a:t>
            </a:r>
            <a:r>
              <a:rPr lang="ar-SY" sz="2400" dirty="0">
                <a:latin typeface="Sakkal Majalla" pitchFamily="2" charset="-78"/>
                <a:cs typeface="Sakkal Majalla" pitchFamily="2" charset="-78"/>
              </a:rPr>
              <a:t> </a:t>
            </a:r>
            <a:r>
              <a:rPr lang="en-US" sz="2400" dirty="0">
                <a:latin typeface="Sakkal Majalla" pitchFamily="2" charset="-78"/>
                <a:cs typeface="Sakkal Majalla" pitchFamily="2" charset="-78"/>
              </a:rPr>
              <a:t>char s=</a:t>
            </a:r>
            <a:r>
              <a:rPr lang="ar-SY" sz="2400" dirty="0">
                <a:latin typeface="Sakkal Majalla" pitchFamily="2" charset="-78"/>
                <a:cs typeface="Sakkal Majalla" pitchFamily="2" charset="-78"/>
              </a:rPr>
              <a:t>  لإدخال </a:t>
            </a:r>
            <a:r>
              <a:rPr lang="ar-SY" sz="2400" b="1" dirty="0">
                <a:latin typeface="Sakkal Majalla" pitchFamily="2" charset="-78"/>
                <a:cs typeface="Sakkal Majalla" pitchFamily="2" charset="-78"/>
              </a:rPr>
              <a:t>واسناد المحرف الأول للمتغير المحرفي </a:t>
            </a:r>
            <a:r>
              <a:rPr lang="en-US" sz="2400" b="1" dirty="0">
                <a:latin typeface="Sakkal Majalla" pitchFamily="2" charset="-78"/>
                <a:cs typeface="Sakkal Majalla" pitchFamily="2" charset="-78"/>
              </a:rPr>
              <a:t>s</a:t>
            </a:r>
            <a:r>
              <a:rPr lang="ar-SY" sz="2400" b="1" dirty="0">
                <a:latin typeface="Sakkal Majalla" pitchFamily="2" charset="-78"/>
                <a:cs typeface="Sakkal Majalla" pitchFamily="2" charset="-78"/>
              </a:rPr>
              <a:t>.</a:t>
            </a:r>
          </a:p>
          <a:p>
            <a:pPr algn="just" rtl="1"/>
            <a:r>
              <a:rPr lang="en-US" sz="2400" dirty="0">
                <a:latin typeface="Sakkal Majalla" pitchFamily="2" charset="-78"/>
                <a:cs typeface="Sakkal Majalla" pitchFamily="2" charset="-78"/>
              </a:rPr>
              <a:t>char str2=</a:t>
            </a:r>
            <a:r>
              <a:rPr lang="en-US" sz="2400" dirty="0" err="1">
                <a:latin typeface="Sakkal Majalla" pitchFamily="2" charset="-78"/>
                <a:cs typeface="Sakkal Majalla" pitchFamily="2" charset="-78"/>
              </a:rPr>
              <a:t>in.next</a:t>
            </a:r>
            <a:r>
              <a:rPr lang="en-US" sz="2400" dirty="0">
                <a:latin typeface="Sakkal Majalla" pitchFamily="2" charset="-78"/>
                <a:cs typeface="Sakkal Majalla" pitchFamily="2" charset="-78"/>
              </a:rPr>
              <a:t>().</a:t>
            </a:r>
            <a:r>
              <a:rPr lang="en-US" sz="2400" dirty="0" err="1">
                <a:latin typeface="Sakkal Majalla" pitchFamily="2" charset="-78"/>
                <a:cs typeface="Sakkal Majalla" pitchFamily="2" charset="-78"/>
              </a:rPr>
              <a:t>charAt</a:t>
            </a:r>
            <a:r>
              <a:rPr lang="en-US" sz="2400" dirty="0">
                <a:latin typeface="Sakkal Majalla" pitchFamily="2" charset="-78"/>
                <a:cs typeface="Sakkal Majalla" pitchFamily="2" charset="-78"/>
              </a:rPr>
              <a:t>(3); </a:t>
            </a:r>
            <a:r>
              <a:rPr lang="ar-SY" sz="2400" dirty="0">
                <a:latin typeface="Sakkal Majalla" pitchFamily="2" charset="-78"/>
                <a:cs typeface="Sakkal Majalla" pitchFamily="2" charset="-78"/>
              </a:rPr>
              <a:t>سيتم إدخال كلمة مؤلفة من أربعة محارف على الأقل  وإسناد الرابع للمتعير </a:t>
            </a:r>
            <a:r>
              <a:rPr lang="en-US" sz="2400" dirty="0">
                <a:latin typeface="Sakkal Majalla" pitchFamily="2" charset="-78"/>
                <a:cs typeface="Sakkal Majalla" pitchFamily="2" charset="-78"/>
              </a:rPr>
              <a:t>str2</a:t>
            </a:r>
            <a:r>
              <a:rPr lang="ar-SY" sz="2400" dirty="0">
                <a:latin typeface="Sakkal Majalla" pitchFamily="2" charset="-78"/>
                <a:cs typeface="Sakkal Majalla" pitchFamily="2" charset="-78"/>
              </a:rPr>
              <a:t> وإلا سنحصل على خطاء من النوع </a:t>
            </a:r>
            <a:r>
              <a:rPr lang="en-US" sz="2400" dirty="0">
                <a:latin typeface="Sakkal Majalla" pitchFamily="2" charset="-78"/>
                <a:cs typeface="Sakkal Majalla" pitchFamily="2" charset="-78"/>
              </a:rPr>
              <a:t>String index out of range: 3</a:t>
            </a:r>
            <a:r>
              <a:rPr lang="ar-SY" sz="2400" dirty="0">
                <a:latin typeface="Sakkal Majalla" pitchFamily="2" charset="-78"/>
                <a:cs typeface="Sakkal Majalla" pitchFamily="2" charset="-78"/>
              </a:rPr>
              <a:t> من الصنف </a:t>
            </a:r>
            <a:r>
              <a:rPr lang="en-US" sz="2400" dirty="0" err="1">
                <a:latin typeface="Sakkal Majalla" pitchFamily="2" charset="-78"/>
                <a:cs typeface="Sakkal Majalla" pitchFamily="2" charset="-78"/>
              </a:rPr>
              <a:t>java.lang.StringIndexOutOfBoundsException</a:t>
            </a:r>
            <a:r>
              <a:rPr lang="ar-SY" sz="2400" dirty="0">
                <a:latin typeface="Sakkal Majalla" pitchFamily="2" charset="-78"/>
                <a:cs typeface="Sakkal Majalla" pitchFamily="2" charset="-78"/>
              </a:rPr>
              <a:t> ستدرس معالجة الأخطاء لاحقاً</a:t>
            </a:r>
            <a:r>
              <a:rPr lang="ar-SY" sz="2400" b="1" dirty="0">
                <a:latin typeface="Sakkal Majalla" pitchFamily="2" charset="-78"/>
                <a:cs typeface="Sakkal Majalla" pitchFamily="2" charset="-78"/>
              </a:rPr>
              <a:t>.</a:t>
            </a:r>
            <a:endParaRPr lang="ar-IQ" sz="2400" dirty="0">
              <a:latin typeface="Sakkal Majalla" pitchFamily="2" charset="-78"/>
              <a:cs typeface="Sakkal Majalla" pitchFamily="2" charset="-78"/>
            </a:endParaRPr>
          </a:p>
          <a:p>
            <a:pPr algn="just" rtl="1"/>
            <a:endParaRPr lang="ar-IQ" sz="10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 </a:t>
            </a:r>
            <a:r>
              <a:rPr lang="ar-IQ" sz="2400" b="1" dirty="0">
                <a:latin typeface="Sakkal Majalla" pitchFamily="2" charset="-78"/>
                <a:cs typeface="Sakkal Majalla" pitchFamily="2" charset="-78"/>
              </a:rPr>
              <a:t>مثلاً: لتحديد ملف للقراءة منه يتم انشاء كائن من الصنف </a:t>
            </a:r>
            <a:r>
              <a:rPr lang="en-US" sz="2400" b="1" dirty="0">
                <a:latin typeface="Sakkal Majalla" pitchFamily="2" charset="-78"/>
                <a:cs typeface="Sakkal Majalla" pitchFamily="2" charset="-78"/>
              </a:rPr>
              <a:t>File</a:t>
            </a:r>
            <a:r>
              <a:rPr lang="ar-IQ" sz="2400" b="1" dirty="0">
                <a:latin typeface="Sakkal Majalla" pitchFamily="2" charset="-78"/>
                <a:cs typeface="Sakkal Majalla" pitchFamily="2" charset="-78"/>
              </a:rPr>
              <a:t> يدل عليه وارساله كبارامتر لباني </a:t>
            </a:r>
            <a:r>
              <a:rPr lang="en-US" sz="2400" b="1" dirty="0">
                <a:latin typeface="Sakkal Majalla" pitchFamily="2" charset="-78"/>
                <a:cs typeface="Sakkal Majalla" pitchFamily="2" charset="-78"/>
              </a:rPr>
              <a:t>Scanner</a:t>
            </a:r>
            <a:r>
              <a:rPr lang="ar-IQ" sz="2400" b="1" dirty="0">
                <a:latin typeface="Sakkal Majalla" pitchFamily="2" charset="-78"/>
                <a:cs typeface="Sakkal Majalla" pitchFamily="2" charset="-78"/>
              </a:rPr>
              <a:t> وهنا يقراء سطر سطر.</a:t>
            </a:r>
          </a:p>
          <a:p>
            <a:pPr algn="just" rtl="1"/>
            <a:endParaRPr lang="ar-IQ" sz="1000" b="1" dirty="0">
              <a:latin typeface="Sakkal Majalla" pitchFamily="2" charset="-78"/>
              <a:cs typeface="Sakkal Majalla" pitchFamily="2" charset="-78"/>
            </a:endParaRPr>
          </a:p>
          <a:p>
            <a:pPr algn="just"/>
            <a:r>
              <a:rPr lang="en-US" sz="2400" b="1" dirty="0">
                <a:latin typeface="Sakkal Majalla" pitchFamily="2" charset="-78"/>
                <a:cs typeface="Sakkal Majalla" pitchFamily="2" charset="-78"/>
              </a:rPr>
              <a:t>File </a:t>
            </a:r>
            <a:r>
              <a:rPr lang="en-US" sz="2400" b="1" dirty="0" err="1">
                <a:latin typeface="Sakkal Majalla" pitchFamily="2" charset="-78"/>
                <a:cs typeface="Sakkal Majalla" pitchFamily="2" charset="-78"/>
              </a:rPr>
              <a:t>fr</a:t>
            </a:r>
            <a:r>
              <a:rPr lang="en-US" sz="2400" b="1" dirty="0">
                <a:latin typeface="Sakkal Majalla" pitchFamily="2" charset="-78"/>
                <a:cs typeface="Sakkal Majalla" pitchFamily="2" charset="-78"/>
              </a:rPr>
              <a:t> = new File (“D:/test.txt”);	Scanner </a:t>
            </a:r>
            <a:r>
              <a:rPr lang="en-US" sz="2400" b="1" dirty="0" err="1">
                <a:latin typeface="Sakkal Majalla" pitchFamily="2" charset="-78"/>
                <a:cs typeface="Sakkal Majalla" pitchFamily="2" charset="-78"/>
              </a:rPr>
              <a:t>inFromFile</a:t>
            </a:r>
            <a:r>
              <a:rPr lang="en-US" sz="2400" b="1" dirty="0">
                <a:latin typeface="Sakkal Majalla" pitchFamily="2" charset="-78"/>
                <a:cs typeface="Sakkal Majalla" pitchFamily="2" charset="-78"/>
              </a:rPr>
              <a:t> = new Scanner(</a:t>
            </a:r>
            <a:r>
              <a:rPr lang="en-US" sz="2400" b="1" dirty="0" err="1">
                <a:latin typeface="Sakkal Majalla" pitchFamily="2" charset="-78"/>
                <a:cs typeface="Sakkal Majalla" pitchFamily="2" charset="-78"/>
              </a:rPr>
              <a:t>fr</a:t>
            </a:r>
            <a:r>
              <a:rPr lang="en-US" sz="2400" b="1" dirty="0">
                <a:latin typeface="Sakkal Majalla" pitchFamily="2" charset="-78"/>
                <a:cs typeface="Sakkal Majalla" pitchFamily="2" charset="-78"/>
              </a:rPr>
              <a:t>);            String s = </a:t>
            </a:r>
            <a:r>
              <a:rPr lang="en-US" sz="2400" b="1" dirty="0" err="1">
                <a:latin typeface="Sakkal Majalla" pitchFamily="2" charset="-78"/>
                <a:cs typeface="Sakkal Majalla" pitchFamily="2" charset="-78"/>
              </a:rPr>
              <a:t>inFromFile.nextLine</a:t>
            </a:r>
            <a:r>
              <a:rPr lang="en-US" sz="2400" b="1" dirty="0">
                <a:latin typeface="Sakkal Majalla" pitchFamily="2" charset="-78"/>
                <a:cs typeface="Sakkal Majalla" pitchFamily="2" charset="-78"/>
              </a:rPr>
              <a:t>();</a:t>
            </a:r>
            <a:endParaRPr lang="ar-IQ" sz="2400" b="1" dirty="0">
              <a:latin typeface="Sakkal Majalla" pitchFamily="2" charset="-78"/>
              <a:cs typeface="Sakkal Majalla" pitchFamily="2" charset="-78"/>
            </a:endParaRPr>
          </a:p>
          <a:p>
            <a:pPr algn="just" rtl="1"/>
            <a:r>
              <a:rPr lang="ar-IQ" sz="2400" b="1" dirty="0">
                <a:latin typeface="Sakkal Majalla" pitchFamily="2" charset="-78"/>
                <a:cs typeface="Sakkal Majalla" pitchFamily="2" charset="-78"/>
              </a:rPr>
              <a:t>يمكن أن يكون محتوى الملف اعداد من أية نوع عندها يجب استخدام المنهج المناسب.</a:t>
            </a:r>
            <a:endParaRPr lang="ar-SY" sz="2400" b="1" dirty="0">
              <a:latin typeface="Sakkal Majalla" pitchFamily="2" charset="-78"/>
              <a:cs typeface="Sakkal Majalla" pitchFamily="2" charset="-78"/>
            </a:endParaRPr>
          </a:p>
        </p:txBody>
      </p:sp>
      <p:sp>
        <p:nvSpPr>
          <p:cNvPr id="7" name="Rectangle 6"/>
          <p:cNvSpPr/>
          <p:nvPr/>
        </p:nvSpPr>
        <p:spPr>
          <a:xfrm>
            <a:off x="856083" y="400092"/>
            <a:ext cx="3514104" cy="584775"/>
          </a:xfrm>
          <a:prstGeom prst="rect">
            <a:avLst/>
          </a:prstGeom>
        </p:spPr>
        <p:txBody>
          <a:bodyPr wrap="none">
            <a:spAutoFit/>
          </a:bodyPr>
          <a:lstStyle/>
          <a:p>
            <a:r>
              <a:rPr lang="en-US" sz="3200" dirty="0">
                <a:latin typeface="Sakkal Majalla" pitchFamily="2" charset="-78"/>
                <a:cs typeface="Sakkal Majalla" pitchFamily="2" charset="-78"/>
              </a:rPr>
              <a:t>number</a:t>
            </a:r>
            <a:r>
              <a:rPr lang="en-US" sz="3200" b="1" dirty="0">
                <a:latin typeface="Sakkal Majalla" pitchFamily="2" charset="-78"/>
                <a:cs typeface="Sakkal Majalla" pitchFamily="2" charset="-78"/>
              </a:rPr>
              <a:t>  = </a:t>
            </a:r>
            <a:r>
              <a:rPr lang="en-US" sz="3200" dirty="0" err="1">
                <a:latin typeface="Sakkal Majalla" pitchFamily="2" charset="-78"/>
                <a:cs typeface="Sakkal Majalla" pitchFamily="2" charset="-78"/>
              </a:rPr>
              <a:t>input.nextInt</a:t>
            </a:r>
            <a:r>
              <a:rPr lang="en-US" sz="3200" dirty="0">
                <a:latin typeface="Sakkal Majalla" pitchFamily="2" charset="-78"/>
                <a:cs typeface="Sakkal Majalla" pitchFamily="2" charset="-78"/>
              </a:rPr>
              <a:t>()</a:t>
            </a:r>
            <a:r>
              <a:rPr lang="en-US" sz="3200" b="1" dirty="0">
                <a:latin typeface="Sakkal Majalla" pitchFamily="2" charset="-78"/>
                <a:cs typeface="Sakkal Majalla" pitchFamily="2" charset="-78"/>
              </a:rPr>
              <a:t>; </a:t>
            </a:r>
            <a:endParaRPr lang="en-US" sz="3200" dirty="0">
              <a:latin typeface="Sakkal Majalla" pitchFamily="2" charset="-78"/>
              <a:cs typeface="Sakkal Majalla" pitchFamily="2" charset="-78"/>
            </a:endParaRPr>
          </a:p>
        </p:txBody>
      </p:sp>
      <p:sp>
        <p:nvSpPr>
          <p:cNvPr id="8" name="Slide Number Placeholder 7"/>
          <p:cNvSpPr>
            <a:spLocks noGrp="1"/>
          </p:cNvSpPr>
          <p:nvPr>
            <p:ph type="sldNum" sz="quarter" idx="12"/>
          </p:nvPr>
        </p:nvSpPr>
        <p:spPr/>
        <p:txBody>
          <a:bodyPr/>
          <a:lstStyle/>
          <a:p>
            <a:fld id="{F2DEC28D-54D4-4785-ABA8-4C39A3606371}" type="slidenum">
              <a:rPr lang="en-US" smtClean="0"/>
              <a:t>13</a:t>
            </a:fld>
            <a:r>
              <a:rPr lang="en-US" dirty="0"/>
              <a:t>/26</a:t>
            </a:r>
          </a:p>
        </p:txBody>
      </p:sp>
      <p:sp>
        <p:nvSpPr>
          <p:cNvPr id="11"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413219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5167746" cy="995390"/>
          </a:xfrm>
        </p:spPr>
        <p:txBody>
          <a:bodyPr>
            <a:normAutofit/>
          </a:bodyPr>
          <a:lstStyle/>
          <a:p>
            <a:pPr algn="ctr"/>
            <a:r>
              <a:rPr lang="en-US" dirty="0">
                <a:latin typeface="Sakkal Majalla" pitchFamily="2" charset="-78"/>
                <a:cs typeface="Sakkal Majalla" pitchFamily="2" charset="-78"/>
              </a:rPr>
              <a:t>The Default Constructor </a:t>
            </a:r>
            <a:endParaRPr lang="en-US" b="1" dirty="0">
              <a:latin typeface="Sakkal Majalla" pitchFamily="2" charset="-78"/>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7" name="Rectangle 6"/>
          <p:cNvSpPr/>
          <p:nvPr/>
        </p:nvSpPr>
        <p:spPr>
          <a:xfrm>
            <a:off x="251520" y="1190484"/>
            <a:ext cx="11635680" cy="5226046"/>
          </a:xfrm>
          <a:prstGeom prst="rect">
            <a:avLst/>
          </a:prstGeom>
        </p:spPr>
        <p:txBody>
          <a:bodyPr wrap="square">
            <a:spAutoFit/>
          </a:bodyPr>
          <a:lstStyle/>
          <a:p>
            <a:pPr algn="just" rtl="1"/>
            <a:r>
              <a:rPr lang="ar-SY" sz="2400" b="1" dirty="0">
                <a:latin typeface="Sakkal Majalla" pitchFamily="2" charset="-78"/>
                <a:cs typeface="Sakkal Majalla" pitchFamily="2" charset="-78"/>
              </a:rPr>
              <a:t> </a:t>
            </a:r>
            <a:r>
              <a:rPr lang="en-US" sz="2400" b="1" dirty="0">
                <a:latin typeface="Sakkal Majalla" pitchFamily="2" charset="-78"/>
                <a:cs typeface="Sakkal Majalla" pitchFamily="2" charset="-78"/>
              </a:rPr>
              <a:t>•</a:t>
            </a:r>
            <a:r>
              <a:rPr lang="ar-SY" sz="2400" b="1" dirty="0">
                <a:latin typeface="Sakkal Majalla" pitchFamily="2" charset="-78"/>
                <a:cs typeface="Sakkal Majalla" pitchFamily="2" charset="-78"/>
              </a:rPr>
              <a:t> عند إنشاء كائن سيتم نداء المنهج الباني </a:t>
            </a:r>
            <a:r>
              <a:rPr lang="en-US" sz="2400" dirty="0">
                <a:solidFill>
                  <a:prstClr val="black"/>
                </a:solidFill>
                <a:latin typeface="Sakkal Majalla" pitchFamily="2" charset="-78"/>
                <a:cs typeface="Sakkal Majalla" pitchFamily="2" charset="-78"/>
              </a:rPr>
              <a:t>constructor</a:t>
            </a:r>
            <a:r>
              <a:rPr lang="en-US" sz="2400" b="1" dirty="0">
                <a:solidFill>
                  <a:prstClr val="black"/>
                </a:solidFill>
                <a:latin typeface="Sakkal Majalla" pitchFamily="2" charset="-78"/>
                <a:cs typeface="Sakkal Majalla" pitchFamily="2" charset="-78"/>
              </a:rPr>
              <a:t> </a:t>
            </a:r>
            <a:r>
              <a:rPr lang="ar-SY" sz="2400" b="1" dirty="0">
                <a:solidFill>
                  <a:prstClr val="black"/>
                </a:solidFill>
                <a:latin typeface="Sakkal Majalla" pitchFamily="2" charset="-78"/>
                <a:cs typeface="Sakkal Majalla" pitchFamily="2" charset="-78"/>
              </a:rPr>
              <a:t> </a:t>
            </a:r>
            <a:r>
              <a:rPr lang="ar-SY" sz="2400" b="1" dirty="0">
                <a:latin typeface="Sakkal Majalla" pitchFamily="2" charset="-78"/>
                <a:cs typeface="Sakkal Majalla" pitchFamily="2" charset="-78"/>
              </a:rPr>
              <a:t>بشكل تلقائي.</a:t>
            </a:r>
          </a:p>
          <a:p>
            <a:pPr algn="just" rtl="1"/>
            <a:r>
              <a:rPr lang="en-US" sz="2400" b="1" dirty="0">
                <a:latin typeface="Sakkal Majalla" pitchFamily="2" charset="-78"/>
                <a:cs typeface="Sakkal Majalla" pitchFamily="2" charset="-78"/>
              </a:rPr>
              <a:t>• </a:t>
            </a:r>
            <a:r>
              <a:rPr lang="ar-SY" sz="2400" b="1" dirty="0">
                <a:latin typeface="Sakkal Majalla" pitchFamily="2" charset="-78"/>
                <a:cs typeface="Sakkal Majalla" pitchFamily="2" charset="-78"/>
              </a:rPr>
              <a:t> إذا لم يتم كتابة الباني من قبل المبرمج، ستقوم </a:t>
            </a:r>
            <a:r>
              <a:rPr lang="en-US" sz="2400" b="1" dirty="0">
                <a:latin typeface="Sakkal Majalla" pitchFamily="2" charset="-78"/>
                <a:cs typeface="Sakkal Majalla" pitchFamily="2" charset="-78"/>
              </a:rPr>
              <a:t>Java</a:t>
            </a:r>
            <a:r>
              <a:rPr lang="ar-SY" sz="2400" b="1" dirty="0">
                <a:latin typeface="Sakkal Majalla" pitchFamily="2" charset="-78"/>
                <a:cs typeface="Sakkal Majalla" pitchFamily="2" charset="-78"/>
              </a:rPr>
              <a:t> بتوفير </a:t>
            </a:r>
            <a:r>
              <a:rPr lang="en-US" sz="2400" dirty="0">
                <a:latin typeface="Sakkal Majalla" pitchFamily="2" charset="-78"/>
                <a:cs typeface="Sakkal Majalla" pitchFamily="2" charset="-78"/>
              </a:rPr>
              <a:t>provides</a:t>
            </a:r>
            <a:r>
              <a:rPr lang="ar-SY" sz="2400" b="1" dirty="0">
                <a:latin typeface="Sakkal Majalla" pitchFamily="2" charset="-78"/>
                <a:cs typeface="Sakkal Majalla" pitchFamily="2" charset="-78"/>
              </a:rPr>
              <a:t> واحد عند إجراء المطابقة للصنف، والباني المنشئ من </a:t>
            </a:r>
            <a:r>
              <a:rPr lang="en-US" sz="2400" b="1" dirty="0">
                <a:latin typeface="Sakkal Majalla" pitchFamily="2" charset="-78"/>
                <a:cs typeface="Sakkal Majalla" pitchFamily="2" charset="-78"/>
              </a:rPr>
              <a:t>Java</a:t>
            </a:r>
            <a:r>
              <a:rPr lang="ar-SY" sz="2400" b="1" dirty="0">
                <a:latin typeface="Sakkal Majalla" pitchFamily="2" charset="-78"/>
                <a:cs typeface="Sakkal Majalla" pitchFamily="2" charset="-78"/>
              </a:rPr>
              <a:t> يعرف بالباني الافتراضي.</a:t>
            </a:r>
          </a:p>
          <a:p>
            <a:pPr algn="just" rtl="1"/>
            <a:r>
              <a:rPr lang="ar-SY" sz="2400" b="1" dirty="0">
                <a:latin typeface="Sakkal Majalla" pitchFamily="2" charset="-78"/>
                <a:cs typeface="Sakkal Majalla" pitchFamily="2" charset="-78"/>
              </a:rPr>
              <a:t>       - سيتم الاسناد للحقول العددية القيمة الصفر. - سيتم الاسناد للحقول المحرفية</a:t>
            </a:r>
            <a:r>
              <a:rPr lang="ar-IQ" sz="2400" b="1" dirty="0">
                <a:latin typeface="Sakkal Majalla" pitchFamily="2" charset="-78"/>
                <a:cs typeface="Sakkal Majalla" pitchFamily="2" charset="-78"/>
              </a:rPr>
              <a:t> القيمة </a:t>
            </a:r>
            <a:r>
              <a:rPr lang="en-US" sz="2400" b="1" dirty="0">
                <a:latin typeface="Sakkal Majalla" pitchFamily="2" charset="-78"/>
                <a:cs typeface="Sakkal Majalla" pitchFamily="2" charset="-78"/>
              </a:rPr>
              <a:t>‘\0000’</a:t>
            </a:r>
            <a:r>
              <a:rPr lang="ar-IQ" sz="2400" b="1" dirty="0">
                <a:latin typeface="Sakkal Majalla" pitchFamily="2" charset="-78"/>
                <a:cs typeface="Sakkal Majalla" pitchFamily="2" charset="-78"/>
              </a:rPr>
              <a:t> المعبر عن </a:t>
            </a:r>
            <a:r>
              <a:rPr lang="en-US" sz="2400" dirty="0">
                <a:latin typeface="Sakkal Majalla" pitchFamily="2" charset="-78"/>
                <a:cs typeface="Sakkal Majalla" pitchFamily="2" charset="-78"/>
              </a:rPr>
              <a:t>null char</a:t>
            </a:r>
            <a:r>
              <a:rPr lang="ar-IQ" sz="2400" dirty="0">
                <a:latin typeface="Sakkal Majalla" pitchFamily="2" charset="-78"/>
                <a:cs typeface="Sakkal Majalla" pitchFamily="2" charset="-78"/>
              </a:rPr>
              <a:t>.</a:t>
            </a:r>
            <a:endParaRPr lang="ar-SY" sz="2400" b="1" dirty="0">
              <a:latin typeface="Sakkal Majalla" pitchFamily="2" charset="-78"/>
              <a:cs typeface="Sakkal Majalla" pitchFamily="2" charset="-78"/>
            </a:endParaRPr>
          </a:p>
          <a:p>
            <a:pPr algn="just" rtl="1"/>
            <a:r>
              <a:rPr lang="ar-SY" sz="2400" b="1" dirty="0">
                <a:latin typeface="Sakkal Majalla" pitchFamily="2" charset="-78"/>
                <a:cs typeface="Sakkal Majalla" pitchFamily="2" charset="-78"/>
              </a:rPr>
              <a:t>       - سيتم الاسناد لكل الحقول المنطقية إلى </a:t>
            </a:r>
            <a:r>
              <a:rPr lang="en-US" sz="2400" dirty="0">
                <a:latin typeface="Sakkal Majalla" pitchFamily="2" charset="-78"/>
                <a:cs typeface="Sakkal Majalla" pitchFamily="2" charset="-78"/>
              </a:rPr>
              <a:t>false</a:t>
            </a:r>
            <a:r>
              <a:rPr lang="ar-SY" sz="2400" b="1" dirty="0">
                <a:latin typeface="Sakkal Majalla" pitchFamily="2" charset="-78"/>
                <a:cs typeface="Sakkal Majalla" pitchFamily="2" charset="-78"/>
              </a:rPr>
              <a:t>.  - سيتم الاسناد لكل الحقول المرجعية إلى </a:t>
            </a:r>
            <a:r>
              <a:rPr lang="en-US" sz="2400" dirty="0">
                <a:latin typeface="Sakkal Majalla" pitchFamily="2" charset="-78"/>
                <a:cs typeface="Sakkal Majalla" pitchFamily="2" charset="-78"/>
              </a:rPr>
              <a:t>null</a:t>
            </a:r>
            <a:r>
              <a:rPr lang="ar-SY" sz="2400" b="1" dirty="0">
                <a:latin typeface="Sakkal Majalla" pitchFamily="2" charset="-78"/>
                <a:cs typeface="Sakkal Majalla" pitchFamily="2" charset="-78"/>
              </a:rPr>
              <a:t>.</a:t>
            </a:r>
          </a:p>
          <a:p>
            <a:pPr algn="just" rtl="1"/>
            <a:r>
              <a:rPr lang="en-US" sz="2400" b="1" dirty="0">
                <a:latin typeface="Sakkal Majalla" pitchFamily="2" charset="-78"/>
                <a:cs typeface="Sakkal Majalla" pitchFamily="2" charset="-78"/>
              </a:rPr>
              <a:t>•</a:t>
            </a:r>
            <a:r>
              <a:rPr lang="ar-SY" sz="2400" b="1" dirty="0">
                <a:latin typeface="Sakkal Majalla" pitchFamily="2" charset="-78"/>
                <a:cs typeface="Sakkal Majalla" pitchFamily="2" charset="-78"/>
              </a:rPr>
              <a:t> الباني الافتراضي </a:t>
            </a:r>
            <a:r>
              <a:rPr lang="en-US" sz="2400" dirty="0">
                <a:latin typeface="Sakkal Majalla" pitchFamily="2" charset="-78"/>
                <a:cs typeface="Sakkal Majalla" pitchFamily="2" charset="-78"/>
              </a:rPr>
              <a:t>default</a:t>
            </a:r>
            <a:r>
              <a:rPr lang="en-US" sz="2400" b="1" dirty="0">
                <a:latin typeface="Sakkal Majalla" pitchFamily="2" charset="-78"/>
                <a:cs typeface="Sakkal Majalla" pitchFamily="2" charset="-78"/>
              </a:rPr>
              <a:t> </a:t>
            </a:r>
            <a:r>
              <a:rPr lang="en-US" sz="2400" dirty="0">
                <a:solidFill>
                  <a:prstClr val="black"/>
                </a:solidFill>
                <a:latin typeface="Sakkal Majalla" pitchFamily="2" charset="-78"/>
                <a:cs typeface="Sakkal Majalla" pitchFamily="2" charset="-78"/>
              </a:rPr>
              <a:t>constructor</a:t>
            </a:r>
            <a:r>
              <a:rPr lang="en-US" sz="2400" b="1" dirty="0">
                <a:solidFill>
                  <a:prstClr val="black"/>
                </a:solidFill>
                <a:latin typeface="Sakkal Majalla" pitchFamily="2" charset="-78"/>
                <a:cs typeface="Sakkal Majalla" pitchFamily="2" charset="-78"/>
              </a:rPr>
              <a:t> </a:t>
            </a:r>
            <a:r>
              <a:rPr lang="ar-SY" sz="2400" b="1" dirty="0">
                <a:solidFill>
                  <a:prstClr val="black"/>
                </a:solidFill>
                <a:latin typeface="Sakkal Majalla" pitchFamily="2" charset="-78"/>
                <a:cs typeface="Sakkal Majalla" pitchFamily="2" charset="-78"/>
              </a:rPr>
              <a:t> يكون </a:t>
            </a:r>
            <a:r>
              <a:rPr lang="ar-SY" sz="2400" b="1" dirty="0">
                <a:latin typeface="Sakkal Majalla" pitchFamily="2" charset="-78"/>
                <a:ea typeface="Calibri"/>
                <a:cs typeface="Sakkal Majalla" pitchFamily="2" charset="-78"/>
              </a:rPr>
              <a:t>بدون </a:t>
            </a:r>
            <a:r>
              <a:rPr lang="ar-SY" sz="2400" b="1" dirty="0">
                <a:solidFill>
                  <a:prstClr val="black"/>
                </a:solidFill>
                <a:latin typeface="Sakkal Majalla" pitchFamily="2" charset="-78"/>
                <a:cs typeface="Sakkal Majalla" pitchFamily="2" charset="-78"/>
              </a:rPr>
              <a:t>وسطاء</a:t>
            </a:r>
            <a:r>
              <a:rPr lang="en-US" sz="2400" b="1" dirty="0">
                <a:solidFill>
                  <a:prstClr val="black"/>
                </a:solidFill>
                <a:latin typeface="Sakkal Majalla" pitchFamily="2" charset="-78"/>
                <a:cs typeface="Sakkal Majalla" pitchFamily="2" charset="-78"/>
              </a:rPr>
              <a:t>no-arg.</a:t>
            </a:r>
            <a:r>
              <a:rPr lang="ar-SY" sz="2400" b="1" dirty="0">
                <a:solidFill>
                  <a:prstClr val="black"/>
                </a:solidFill>
                <a:latin typeface="Sakkal Majalla" pitchFamily="2" charset="-78"/>
                <a:cs typeface="Sakkal Majalla" pitchFamily="2" charset="-78"/>
              </a:rPr>
              <a:t> ويستخدم للحجز والتجهيز بالقيم الافتراضية</a:t>
            </a:r>
            <a:r>
              <a:rPr lang="ar-IQ" sz="2400" b="1" dirty="0">
                <a:solidFill>
                  <a:prstClr val="black"/>
                </a:solidFill>
                <a:latin typeface="Sakkal Majalla" pitchFamily="2" charset="-78"/>
                <a:cs typeface="Sakkal Majalla" pitchFamily="2" charset="-78"/>
              </a:rPr>
              <a:t> السابقة</a:t>
            </a:r>
            <a:r>
              <a:rPr lang="ar-SY" sz="2400" b="1" dirty="0">
                <a:latin typeface="Sakkal Majalla" pitchFamily="2" charset="-78"/>
                <a:cs typeface="Sakkal Majalla" pitchFamily="2" charset="-78"/>
              </a:rPr>
              <a:t>.</a:t>
            </a:r>
          </a:p>
          <a:p>
            <a:pPr algn="just" rtl="1"/>
            <a:r>
              <a:rPr lang="en-US" sz="2400" b="1" dirty="0">
                <a:latin typeface="Sakkal Majalla" pitchFamily="2" charset="-78"/>
                <a:cs typeface="Sakkal Majalla" pitchFamily="2" charset="-78"/>
              </a:rPr>
              <a:t>• </a:t>
            </a:r>
            <a:r>
              <a:rPr lang="ar-SY" sz="2400" b="1" dirty="0">
                <a:latin typeface="Sakkal Majalla" pitchFamily="2" charset="-78"/>
                <a:cs typeface="Sakkal Majalla" pitchFamily="2" charset="-78"/>
              </a:rPr>
              <a:t> الباني الافتراضي  </a:t>
            </a:r>
            <a:r>
              <a:rPr lang="en-US" sz="2400" dirty="0">
                <a:latin typeface="Sakkal Majalla" pitchFamily="2" charset="-78"/>
                <a:cs typeface="Sakkal Majalla" pitchFamily="2" charset="-78"/>
              </a:rPr>
              <a:t>default</a:t>
            </a:r>
            <a:r>
              <a:rPr lang="en-US" sz="2400" b="1" dirty="0">
                <a:latin typeface="Sakkal Majalla" pitchFamily="2" charset="-78"/>
                <a:cs typeface="Sakkal Majalla" pitchFamily="2" charset="-78"/>
              </a:rPr>
              <a:t> </a:t>
            </a:r>
            <a:r>
              <a:rPr lang="en-US" sz="2400" dirty="0">
                <a:solidFill>
                  <a:prstClr val="black"/>
                </a:solidFill>
                <a:latin typeface="Sakkal Majalla" pitchFamily="2" charset="-78"/>
                <a:cs typeface="Sakkal Majalla" pitchFamily="2" charset="-78"/>
              </a:rPr>
              <a:t>constructor</a:t>
            </a:r>
            <a:r>
              <a:rPr lang="en-US" sz="2400" b="1" dirty="0">
                <a:solidFill>
                  <a:prstClr val="black"/>
                </a:solidFill>
                <a:latin typeface="Sakkal Majalla" pitchFamily="2" charset="-78"/>
                <a:cs typeface="Sakkal Majalla" pitchFamily="2" charset="-78"/>
              </a:rPr>
              <a:t> </a:t>
            </a:r>
            <a:r>
              <a:rPr lang="ar-SY" sz="2400" b="1" dirty="0">
                <a:solidFill>
                  <a:prstClr val="black"/>
                </a:solidFill>
                <a:latin typeface="Sakkal Majalla" pitchFamily="2" charset="-78"/>
                <a:cs typeface="Sakkal Majalla" pitchFamily="2" charset="-78"/>
              </a:rPr>
              <a:t> لن يتم تنفيذه من قبل </a:t>
            </a:r>
            <a:r>
              <a:rPr lang="en-US" sz="2400" b="1" dirty="0">
                <a:solidFill>
                  <a:prstClr val="black"/>
                </a:solidFill>
                <a:latin typeface="Sakkal Majalla" pitchFamily="2" charset="-78"/>
                <a:cs typeface="Sakkal Majalla" pitchFamily="2" charset="-78"/>
              </a:rPr>
              <a:t>Java</a:t>
            </a:r>
            <a:r>
              <a:rPr lang="ar-SY" sz="2400" b="1" dirty="0">
                <a:solidFill>
                  <a:prstClr val="black"/>
                </a:solidFill>
                <a:latin typeface="Sakkal Majalla" pitchFamily="2" charset="-78"/>
                <a:cs typeface="Sakkal Majalla" pitchFamily="2" charset="-78"/>
              </a:rPr>
              <a:t> إذا كان هناك بانياً آخراً مكتوباً ولم تتم كتابته.</a:t>
            </a:r>
          </a:p>
          <a:p>
            <a:pPr marL="54610" marR="0" algn="just" rtl="1">
              <a:lnSpc>
                <a:spcPct val="115000"/>
              </a:lnSpc>
              <a:spcBef>
                <a:spcPts val="0"/>
              </a:spcBef>
              <a:spcAft>
                <a:spcPts val="0"/>
              </a:spcAft>
            </a:pPr>
            <a:r>
              <a:rPr lang="en-US" sz="2400" b="1" dirty="0">
                <a:latin typeface="Sakkal Majalla" pitchFamily="2" charset="-78"/>
                <a:ea typeface="Calibri"/>
                <a:cs typeface="Sakkal Majalla" pitchFamily="2" charset="-78"/>
              </a:rPr>
              <a:t> •</a:t>
            </a:r>
            <a:r>
              <a:rPr lang="ar-SA" sz="2400" b="1" dirty="0">
                <a:latin typeface="Sakkal Majalla" pitchFamily="2" charset="-78"/>
                <a:ea typeface="Calibri"/>
                <a:cs typeface="Sakkal Majalla" pitchFamily="2" charset="-78"/>
              </a:rPr>
              <a:t>يمكننا كتابة </a:t>
            </a:r>
            <a:r>
              <a:rPr lang="ar-SY" sz="2400" b="1" dirty="0">
                <a:latin typeface="Sakkal Majalla" pitchFamily="2" charset="-78"/>
                <a:ea typeface="Calibri"/>
                <a:cs typeface="Sakkal Majalla" pitchFamily="2" charset="-78"/>
              </a:rPr>
              <a:t>الباني </a:t>
            </a:r>
            <a:r>
              <a:rPr lang="ar-SA" sz="2400" b="1" dirty="0">
                <a:latin typeface="Sakkal Majalla" pitchFamily="2" charset="-78"/>
                <a:ea typeface="Calibri"/>
                <a:cs typeface="Sakkal Majalla" pitchFamily="2" charset="-78"/>
              </a:rPr>
              <a:t>الخاص بنا</a:t>
            </a:r>
            <a:r>
              <a:rPr lang="ar-SY" sz="2400" b="1" dirty="0">
                <a:latin typeface="Sakkal Majalla" pitchFamily="2" charset="-78"/>
                <a:ea typeface="Calibri"/>
                <a:cs typeface="Sakkal Majalla" pitchFamily="2" charset="-78"/>
              </a:rPr>
              <a:t> بدون وسطاء </a:t>
            </a:r>
            <a:r>
              <a:rPr lang="en-US" sz="2400" b="1" dirty="0">
                <a:latin typeface="Sakkal Majalla" pitchFamily="2" charset="-78"/>
                <a:ea typeface="Calibri"/>
                <a:cs typeface="Sakkal Majalla" pitchFamily="2" charset="-78"/>
              </a:rPr>
              <a:t>no-</a:t>
            </a:r>
            <a:r>
              <a:rPr lang="en-US" sz="2400" b="1" dirty="0" err="1">
                <a:latin typeface="Sakkal Majalla" pitchFamily="2" charset="-78"/>
                <a:ea typeface="Calibri"/>
                <a:cs typeface="Sakkal Majalla" pitchFamily="2" charset="-78"/>
              </a:rPr>
              <a:t>arg</a:t>
            </a:r>
            <a:r>
              <a:rPr lang="en-US" sz="2400" b="1" dirty="0">
                <a:latin typeface="Sakkal Majalla" pitchFamily="2" charset="-78"/>
                <a:ea typeface="Calibri"/>
                <a:cs typeface="Sakkal Majalla" pitchFamily="2" charset="-78"/>
              </a:rPr>
              <a:t> </a:t>
            </a:r>
            <a:r>
              <a:rPr lang="ar-SY" sz="2400" b="1" dirty="0">
                <a:latin typeface="Sakkal Majalla" pitchFamily="2" charset="-78"/>
                <a:ea typeface="Calibri"/>
                <a:cs typeface="Sakkal Majalla" pitchFamily="2" charset="-78"/>
              </a:rPr>
              <a:t> وفق أحد الحالتين في الأولى يضع القيم الافتراضية </a:t>
            </a:r>
            <a:r>
              <a:rPr lang="en-US" sz="2400" b="1" dirty="0">
                <a:latin typeface="Sakkal Majalla" pitchFamily="2" charset="-78"/>
                <a:ea typeface="Calibri"/>
                <a:cs typeface="Sakkal Majalla" pitchFamily="2" charset="-78"/>
              </a:rPr>
              <a:t>0.0, 0.0 </a:t>
            </a:r>
            <a:r>
              <a:rPr lang="ar-SY" sz="2400" b="1" dirty="0">
                <a:latin typeface="Sakkal Majalla" pitchFamily="2" charset="-78"/>
                <a:ea typeface="Calibri"/>
                <a:cs typeface="Sakkal Majalla" pitchFamily="2" charset="-78"/>
              </a:rPr>
              <a:t> في الثانية يضع قيم نختارها لتكن القيم </a:t>
            </a:r>
            <a:r>
              <a:rPr lang="en-US" sz="2400" b="1" dirty="0">
                <a:latin typeface="Sakkal Majalla" pitchFamily="2" charset="-78"/>
                <a:ea typeface="Calibri"/>
                <a:cs typeface="Sakkal Majalla" pitchFamily="2" charset="-78"/>
              </a:rPr>
              <a:t>5.0, 10.0</a:t>
            </a:r>
            <a:r>
              <a:rPr lang="ar-SY" sz="2400" b="1" dirty="0">
                <a:latin typeface="Sakkal Majalla" pitchFamily="2" charset="-78"/>
                <a:ea typeface="Calibri"/>
                <a:cs typeface="Sakkal Majalla" pitchFamily="2" charset="-78"/>
              </a:rPr>
              <a:t>1</a:t>
            </a:r>
            <a:endParaRPr lang="ar-IQ" sz="2400" b="1" dirty="0">
              <a:latin typeface="Sakkal Majalla" pitchFamily="2" charset="-78"/>
              <a:ea typeface="Calibri"/>
              <a:cs typeface="Sakkal Majalla" pitchFamily="2" charset="-78"/>
            </a:endParaRPr>
          </a:p>
          <a:p>
            <a:pPr marL="54610" algn="just">
              <a:lnSpc>
                <a:spcPct val="115000"/>
              </a:lnSpc>
            </a:pPr>
            <a:r>
              <a:rPr lang="en-US" sz="2400" b="1" u="sng" dirty="0">
                <a:latin typeface="Sakkal Majalla" pitchFamily="2" charset="-78"/>
                <a:ea typeface="Calibri"/>
                <a:cs typeface="Sakkal Majalla" pitchFamily="2" charset="-78"/>
              </a:rPr>
              <a:t> public Rectangle(){}</a:t>
            </a:r>
            <a:r>
              <a:rPr lang="en-US" sz="2400" dirty="0">
                <a:latin typeface="Sakkal Majalla" pitchFamily="2" charset="-78"/>
                <a:ea typeface="Calibri"/>
                <a:cs typeface="Sakkal Majalla" pitchFamily="2" charset="-78"/>
              </a:rPr>
              <a:t>                         OR                                </a:t>
            </a:r>
            <a:r>
              <a:rPr lang="en-US" sz="2400" b="1" u="sng" dirty="0">
                <a:latin typeface="Sakkal Majalla" pitchFamily="2" charset="-78"/>
                <a:ea typeface="Calibri"/>
                <a:cs typeface="Sakkal Majalla" pitchFamily="2" charset="-78"/>
              </a:rPr>
              <a:t>public Rectangle()</a:t>
            </a:r>
            <a:r>
              <a:rPr lang="en-US" sz="2400" u="sng" dirty="0">
                <a:latin typeface="Sakkal Majalla" pitchFamily="2" charset="-78"/>
                <a:ea typeface="Calibri"/>
                <a:cs typeface="Sakkal Majalla" pitchFamily="2" charset="-78"/>
              </a:rPr>
              <a:t> </a:t>
            </a:r>
            <a:r>
              <a:rPr lang="en-US" sz="2400" b="1" u="sng" dirty="0">
                <a:latin typeface="Sakkal Majalla" pitchFamily="2" charset="-78"/>
                <a:ea typeface="Calibri"/>
                <a:cs typeface="Sakkal Majalla" pitchFamily="2" charset="-78"/>
              </a:rPr>
              <a:t>{ length = 15.0;width = 10.0;}</a:t>
            </a:r>
            <a:endParaRPr lang="en-US" sz="2400" u="sng" dirty="0">
              <a:latin typeface="Sakkal Majalla" pitchFamily="2" charset="-78"/>
              <a:ea typeface="Calibri"/>
              <a:cs typeface="Sakkal Majalla" pitchFamily="2" charset="-78"/>
            </a:endParaRPr>
          </a:p>
          <a:p>
            <a:pPr marL="54610" algn="just">
              <a:lnSpc>
                <a:spcPct val="115000"/>
              </a:lnSpc>
            </a:pPr>
            <a:r>
              <a:rPr lang="en-US" sz="2400" b="1" dirty="0">
                <a:latin typeface="Sakkal Majalla" pitchFamily="2" charset="-78"/>
                <a:cs typeface="Sakkal Majalla" pitchFamily="2" charset="-78"/>
              </a:rPr>
              <a:t>Rectangle box1 = new Rectangle();                                                 </a:t>
            </a:r>
            <a:r>
              <a:rPr lang="ar-IQ" sz="2400" b="1" dirty="0">
                <a:latin typeface="Sakkal Majalla" pitchFamily="2" charset="-78"/>
                <a:cs typeface="Sakkal Majalla" pitchFamily="2" charset="-78"/>
              </a:rPr>
              <a:t>         </a:t>
            </a:r>
            <a:r>
              <a:rPr lang="en-US" sz="2400" b="1" dirty="0">
                <a:latin typeface="Sakkal Majalla" pitchFamily="2" charset="-78"/>
                <a:cs typeface="Sakkal Majalla" pitchFamily="2" charset="-78"/>
              </a:rPr>
              <a:t>             </a:t>
            </a:r>
            <a:r>
              <a:rPr lang="ar-IQ" sz="2400" b="1" dirty="0">
                <a:latin typeface="Sakkal Majalla" pitchFamily="2" charset="-78"/>
                <a:cs typeface="Sakkal Majalla" pitchFamily="2" charset="-78"/>
              </a:rPr>
              <a:t>            </a:t>
            </a:r>
            <a:r>
              <a:rPr lang="en-US" sz="2400" b="1" dirty="0">
                <a:latin typeface="Sakkal Majalla" pitchFamily="2" charset="-78"/>
                <a:cs typeface="Sakkal Majalla" pitchFamily="2" charset="-78"/>
              </a:rPr>
              <a:t>              </a:t>
            </a:r>
            <a:r>
              <a:rPr lang="ar-SY" sz="2400" b="1" dirty="0">
                <a:latin typeface="Sakkal Majalla" pitchFamily="2" charset="-78"/>
                <a:ea typeface="Calibri"/>
                <a:cs typeface="Sakkal Majalla" pitchFamily="2" charset="-78"/>
              </a:rPr>
              <a:t>عندها يمكن أن نشتق كائن</a:t>
            </a:r>
            <a:r>
              <a:rPr lang="en-US" sz="2400" b="1" dirty="0">
                <a:latin typeface="Sakkal Majalla" pitchFamily="2" charset="-78"/>
                <a:ea typeface="Calibri"/>
                <a:cs typeface="Sakkal Majalla" pitchFamily="2" charset="-78"/>
              </a:rPr>
              <a:t> </a:t>
            </a:r>
            <a:r>
              <a:rPr lang="ar-SY" sz="2400" b="1" dirty="0">
                <a:latin typeface="Sakkal Majalla" pitchFamily="2" charset="-78"/>
                <a:ea typeface="Calibri"/>
                <a:cs typeface="Sakkal Majalla" pitchFamily="2" charset="-78"/>
              </a:rPr>
              <a:t> </a:t>
            </a:r>
          </a:p>
          <a:p>
            <a:pPr marL="54610" algn="just" rtl="1">
              <a:lnSpc>
                <a:spcPct val="115000"/>
              </a:lnSpc>
            </a:pPr>
            <a:r>
              <a:rPr lang="en-US" sz="2400" b="1" dirty="0">
                <a:latin typeface="Sakkal Majalla" pitchFamily="2" charset="-78"/>
                <a:cs typeface="Sakkal Majalla" pitchFamily="2" charset="-78"/>
              </a:rPr>
              <a:t>•</a:t>
            </a:r>
            <a:r>
              <a:rPr lang="ar-SY" sz="2400" b="1" dirty="0">
                <a:latin typeface="Sakkal Majalla" pitchFamily="2" charset="-78"/>
                <a:cs typeface="Sakkal Majalla" pitchFamily="2" charset="-78"/>
              </a:rPr>
              <a:t> </a:t>
            </a:r>
            <a:r>
              <a:rPr lang="ar-SY" sz="2400" b="1" dirty="0">
                <a:solidFill>
                  <a:prstClr val="black"/>
                </a:solidFill>
                <a:latin typeface="Sakkal Majalla" pitchFamily="2" charset="-78"/>
                <a:cs typeface="Sakkal Majalla" pitchFamily="2" charset="-78"/>
              </a:rPr>
              <a:t>الحجز للانماط الأولية والمراجع يتم في منطقة </a:t>
            </a:r>
            <a:r>
              <a:rPr lang="en-US" sz="2400" b="1" dirty="0">
                <a:solidFill>
                  <a:prstClr val="black"/>
                </a:solidFill>
                <a:latin typeface="Sakkal Majalla" pitchFamily="2" charset="-78"/>
                <a:cs typeface="Sakkal Majalla" pitchFamily="2" charset="-78"/>
              </a:rPr>
              <a:t>stack</a:t>
            </a:r>
            <a:r>
              <a:rPr lang="ar-SY" sz="2400" b="1" dirty="0">
                <a:solidFill>
                  <a:prstClr val="black"/>
                </a:solidFill>
                <a:latin typeface="Sakkal Majalla" pitchFamily="2" charset="-78"/>
                <a:cs typeface="Sakkal Majalla" pitchFamily="2" charset="-78"/>
              </a:rPr>
              <a:t> السريعة (عند انتهاء حياتها تموت تلقائياً، </a:t>
            </a:r>
            <a:r>
              <a:rPr lang="en-US" sz="2400" b="1" dirty="0">
                <a:solidFill>
                  <a:prstClr val="black"/>
                </a:solidFill>
                <a:latin typeface="Sakkal Majalla" pitchFamily="2" charset="-78"/>
                <a:cs typeface="Sakkal Majalla" pitchFamily="2" charset="-78"/>
              </a:rPr>
              <a:t>JVM</a:t>
            </a:r>
            <a:r>
              <a:rPr lang="ar-SY" sz="2400" b="1" dirty="0">
                <a:solidFill>
                  <a:prstClr val="black"/>
                </a:solidFill>
                <a:latin typeface="Sakkal Majalla" pitchFamily="2" charset="-78"/>
                <a:cs typeface="Sakkal Majalla" pitchFamily="2" charset="-78"/>
              </a:rPr>
              <a:t> تضع علامة على المؤشر عليه)، يحجز للكائنات في </a:t>
            </a:r>
            <a:r>
              <a:rPr lang="en-US" sz="2400" b="1" dirty="0">
                <a:solidFill>
                  <a:prstClr val="black"/>
                </a:solidFill>
                <a:latin typeface="Sakkal Majalla" pitchFamily="2" charset="-78"/>
                <a:cs typeface="Sakkal Majalla" pitchFamily="2" charset="-78"/>
              </a:rPr>
              <a:t>heap</a:t>
            </a:r>
            <a:r>
              <a:rPr lang="ar-SY" sz="2400" b="1" dirty="0">
                <a:solidFill>
                  <a:prstClr val="black"/>
                </a:solidFill>
                <a:latin typeface="Sakkal Majalla" pitchFamily="2" charset="-78"/>
                <a:cs typeface="Sakkal Majalla" pitchFamily="2" charset="-78"/>
              </a:rPr>
              <a:t> البطيئة وتحذف عبر </a:t>
            </a:r>
            <a:r>
              <a:rPr lang="en-US" sz="2400" b="1" dirty="0">
                <a:solidFill>
                  <a:prstClr val="black"/>
                </a:solidFill>
                <a:latin typeface="Sakkal Majalla" pitchFamily="2" charset="-78"/>
                <a:cs typeface="Sakkal Majalla" pitchFamily="2" charset="-78"/>
              </a:rPr>
              <a:t>garbage collector</a:t>
            </a:r>
            <a:r>
              <a:rPr lang="ar-SY" sz="2400" b="1" dirty="0">
                <a:solidFill>
                  <a:prstClr val="black"/>
                </a:solidFill>
                <a:latin typeface="Sakkal Majalla" pitchFamily="2" charset="-78"/>
                <a:cs typeface="Sakkal Majalla" pitchFamily="2" charset="-78"/>
              </a:rPr>
              <a:t> عند وجود العلامة عليها  </a:t>
            </a:r>
            <a:r>
              <a:rPr lang="ar-SY" sz="2400" b="1" u="sng" dirty="0">
                <a:solidFill>
                  <a:prstClr val="black"/>
                </a:solidFill>
                <a:latin typeface="Sakkal Majalla" pitchFamily="2" charset="-78"/>
                <a:cs typeface="Sakkal Majalla" pitchFamily="2" charset="-78"/>
              </a:rPr>
              <a:t>مما يبرر عدم وجود </a:t>
            </a:r>
            <a:r>
              <a:rPr lang="en-US" sz="2400" b="1" u="sng" dirty="0">
                <a:solidFill>
                  <a:prstClr val="black"/>
                </a:solidFill>
                <a:latin typeface="Sakkal Majalla" pitchFamily="2" charset="-78"/>
                <a:cs typeface="Sakkal Majalla" pitchFamily="2" charset="-78"/>
              </a:rPr>
              <a:t>destructor</a:t>
            </a:r>
            <a:r>
              <a:rPr lang="ar-SY" sz="2400" b="1" u="sng" dirty="0">
                <a:solidFill>
                  <a:prstClr val="black"/>
                </a:solidFill>
                <a:latin typeface="Sakkal Majalla" pitchFamily="2" charset="-78"/>
                <a:cs typeface="Sakkal Majalla" pitchFamily="2" charset="-78"/>
              </a:rPr>
              <a:t> في </a:t>
            </a:r>
            <a:r>
              <a:rPr lang="en-US" sz="2400" b="1" u="sng" dirty="0">
                <a:solidFill>
                  <a:prstClr val="black"/>
                </a:solidFill>
                <a:latin typeface="Sakkal Majalla" pitchFamily="2" charset="-78"/>
                <a:cs typeface="Sakkal Majalla" pitchFamily="2" charset="-78"/>
              </a:rPr>
              <a:t>java</a:t>
            </a:r>
            <a:r>
              <a:rPr lang="ar-SY" sz="2400" b="1" dirty="0">
                <a:solidFill>
                  <a:prstClr val="black"/>
                </a:solidFill>
                <a:latin typeface="Sakkal Majalla" pitchFamily="2" charset="-78"/>
                <a:cs typeface="Sakkal Majalla" pitchFamily="2" charset="-78"/>
              </a:rPr>
              <a:t>، </a:t>
            </a:r>
          </a:p>
        </p:txBody>
      </p:sp>
      <p:sp>
        <p:nvSpPr>
          <p:cNvPr id="8" name="Rectangle 7"/>
          <p:cNvSpPr/>
          <p:nvPr/>
        </p:nvSpPr>
        <p:spPr>
          <a:xfrm>
            <a:off x="3609424" y="4378999"/>
            <a:ext cx="2642554" cy="517065"/>
          </a:xfrm>
          <a:prstGeom prst="rect">
            <a:avLst/>
          </a:prstGeom>
        </p:spPr>
        <p:txBody>
          <a:bodyPr wrap="square">
            <a:spAutoFit/>
          </a:bodyPr>
          <a:lstStyle/>
          <a:p>
            <a:pPr marL="54610" rtl="1">
              <a:lnSpc>
                <a:spcPct val="115000"/>
              </a:lnSpc>
            </a:pPr>
            <a:endParaRPr lang="en-US" sz="2400" dirty="0">
              <a:latin typeface="Sakkal Majalla" pitchFamily="2" charset="-78"/>
              <a:ea typeface="Calibri"/>
              <a:cs typeface="Sakkal Majalla" pitchFamily="2" charset="-78"/>
            </a:endParaRPr>
          </a:p>
        </p:txBody>
      </p:sp>
      <p:sp>
        <p:nvSpPr>
          <p:cNvPr id="10" name="Rectangle 9"/>
          <p:cNvSpPr/>
          <p:nvPr/>
        </p:nvSpPr>
        <p:spPr>
          <a:xfrm>
            <a:off x="527352" y="507814"/>
            <a:ext cx="3865161" cy="461665"/>
          </a:xfrm>
          <a:prstGeom prst="rect">
            <a:avLst/>
          </a:prstGeom>
        </p:spPr>
        <p:txBody>
          <a:bodyPr wrap="none">
            <a:spAutoFit/>
          </a:bodyPr>
          <a:lstStyle/>
          <a:p>
            <a:r>
              <a:rPr lang="en-US" sz="2400" dirty="0">
                <a:latin typeface="Sakkal Majalla" pitchFamily="2" charset="-78"/>
                <a:cs typeface="Sakkal Majalla" pitchFamily="2" charset="-78"/>
              </a:rPr>
              <a:t>Writing Your Own No-</a:t>
            </a:r>
            <a:r>
              <a:rPr lang="en-US" sz="2400" dirty="0" err="1">
                <a:latin typeface="Sakkal Majalla" pitchFamily="2" charset="-78"/>
                <a:cs typeface="Sakkal Majalla" pitchFamily="2" charset="-78"/>
              </a:rPr>
              <a:t>Arg</a:t>
            </a:r>
            <a:r>
              <a:rPr lang="en-US" sz="2400" dirty="0">
                <a:latin typeface="Sakkal Majalla" pitchFamily="2" charset="-78"/>
                <a:cs typeface="Sakkal Majalla" pitchFamily="2" charset="-78"/>
              </a:rPr>
              <a:t> Constructor </a:t>
            </a:r>
          </a:p>
        </p:txBody>
      </p:sp>
      <p:sp>
        <p:nvSpPr>
          <p:cNvPr id="3" name="Slide Number Placeholder 2"/>
          <p:cNvSpPr>
            <a:spLocks noGrp="1"/>
          </p:cNvSpPr>
          <p:nvPr>
            <p:ph type="sldNum" sz="quarter" idx="12"/>
          </p:nvPr>
        </p:nvSpPr>
        <p:spPr/>
        <p:txBody>
          <a:bodyPr/>
          <a:lstStyle/>
          <a:p>
            <a:fld id="{F2DEC28D-54D4-4785-ABA8-4C39A3606371}" type="slidenum">
              <a:rPr lang="en-US" smtClean="0"/>
              <a:t>14</a:t>
            </a:fld>
            <a:r>
              <a:rPr lang="en-US" dirty="0"/>
              <a:t>/26</a:t>
            </a:r>
          </a:p>
        </p:txBody>
      </p:sp>
      <p:sp>
        <p:nvSpPr>
          <p:cNvPr id="13"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984629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5015345" cy="995390"/>
          </a:xfrm>
        </p:spPr>
        <p:txBody>
          <a:bodyPr>
            <a:normAutofit fontScale="90000"/>
          </a:bodyPr>
          <a:lstStyle/>
          <a:p>
            <a:pPr algn="ctr"/>
            <a:r>
              <a:rPr lang="en-US" b="1" dirty="0">
                <a:latin typeface="Sakkal Majalla" pitchFamily="2" charset="-78"/>
                <a:cs typeface="Sakkal Majalla" pitchFamily="2" charset="-78"/>
              </a:rPr>
              <a:t>Overloading Methods and Constructors </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7" name="Rectangle 6"/>
          <p:cNvSpPr/>
          <p:nvPr/>
        </p:nvSpPr>
        <p:spPr>
          <a:xfrm>
            <a:off x="395786" y="1508089"/>
            <a:ext cx="11368584" cy="4616648"/>
          </a:xfrm>
          <a:prstGeom prst="rect">
            <a:avLst/>
          </a:prstGeom>
        </p:spPr>
        <p:txBody>
          <a:bodyPr wrap="square">
            <a:spAutoFit/>
          </a:bodyPr>
          <a:lstStyle/>
          <a:p>
            <a:pPr algn="just" rtl="1"/>
            <a:r>
              <a:rPr lang="ar-SA" sz="2400" b="1" dirty="0">
                <a:latin typeface="Sakkal Majalla" pitchFamily="2" charset="-78"/>
                <a:cs typeface="Sakkal Majalla" pitchFamily="2" charset="-78"/>
              </a:rPr>
              <a:t>• قد يكون لطريقتين أو أكثر في </a:t>
            </a:r>
            <a:r>
              <a:rPr lang="ar-SY" sz="2400" b="1" dirty="0">
                <a:latin typeface="Sakkal Majalla" pitchFamily="2" charset="-78"/>
                <a:cs typeface="Sakkal Majalla" pitchFamily="2" charset="-78"/>
              </a:rPr>
              <a:t>الصنف </a:t>
            </a:r>
            <a:r>
              <a:rPr lang="ar-SA" sz="2400" b="1" dirty="0">
                <a:latin typeface="Sakkal Majalla" pitchFamily="2" charset="-78"/>
                <a:cs typeface="Sakkal Majalla" pitchFamily="2" charset="-78"/>
              </a:rPr>
              <a:t>نفس الاسم طالما أن قوائم </a:t>
            </a:r>
            <a:r>
              <a:rPr lang="ar-SY" sz="2400" b="1" dirty="0">
                <a:latin typeface="Sakkal Majalla" pitchFamily="2" charset="-78"/>
                <a:cs typeface="Sakkal Majalla" pitchFamily="2" charset="-78"/>
              </a:rPr>
              <a:t>المتغيرات الممرة </a:t>
            </a:r>
            <a:r>
              <a:rPr lang="ar-SA" sz="2400" b="1" dirty="0">
                <a:latin typeface="Sakkal Majalla" pitchFamily="2" charset="-78"/>
                <a:cs typeface="Sakkal Majalla" pitchFamily="2" charset="-78"/>
              </a:rPr>
              <a:t>الخاصة بهم مختلفة</a:t>
            </a:r>
            <a:r>
              <a:rPr lang="ar-SY" sz="2400" b="1" dirty="0">
                <a:latin typeface="Sakkal Majalla" pitchFamily="2" charset="-78"/>
                <a:cs typeface="Sakkal Majalla" pitchFamily="2" charset="-78"/>
              </a:rPr>
              <a:t> نوعاً أو ترتيباً أو كماً أو اكثر من واحده مما سبق</a:t>
            </a:r>
            <a:r>
              <a:rPr lang="ar-SA" sz="2400" b="1" dirty="0">
                <a:latin typeface="Sakkal Majalla" pitchFamily="2" charset="-78"/>
                <a:cs typeface="Sakkal Majalla" pitchFamily="2" charset="-78"/>
              </a:rPr>
              <a:t>.</a:t>
            </a:r>
            <a:endParaRPr lang="en-US" sz="24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يعرف هذا ب</a:t>
            </a:r>
            <a:r>
              <a:rPr lang="ar-SA" sz="2400" b="1" dirty="0">
                <a:latin typeface="Sakkal Majalla" pitchFamily="2" charset="-78"/>
                <a:cs typeface="Sakkal Majalla" pitchFamily="2" charset="-78"/>
              </a:rPr>
              <a:t>طريقة التحميل الزائد</a:t>
            </a:r>
            <a:r>
              <a:rPr lang="ar-SY" sz="2400" b="1" dirty="0">
                <a:latin typeface="Sakkal Majalla" pitchFamily="2" charset="-78"/>
                <a:cs typeface="Sakkal Majalla" pitchFamily="2" charset="-78"/>
              </a:rPr>
              <a:t> </a:t>
            </a:r>
            <a:r>
              <a:rPr lang="en-US" sz="2400" b="1" dirty="0">
                <a:latin typeface="Sakkal Majalla" pitchFamily="2" charset="-78"/>
                <a:cs typeface="Sakkal Majalla" pitchFamily="2" charset="-78"/>
              </a:rPr>
              <a:t>Overloading </a:t>
            </a:r>
            <a:r>
              <a:rPr lang="ar-SY" sz="2400" b="1" dirty="0">
                <a:latin typeface="Sakkal Majalla" pitchFamily="2" charset="-78"/>
                <a:cs typeface="Sakkal Majalla" pitchFamily="2" charset="-78"/>
              </a:rPr>
              <a:t>،</a:t>
            </a:r>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و</a:t>
            </a:r>
            <a:r>
              <a:rPr lang="ar-SA" sz="2400" b="1" dirty="0">
                <a:latin typeface="Sakkal Majalla" pitchFamily="2" charset="-78"/>
                <a:cs typeface="Sakkal Majalla" pitchFamily="2" charset="-78"/>
              </a:rPr>
              <a:t>هذا ينطبق أيضا على</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 </a:t>
            </a:r>
            <a:r>
              <a:rPr lang="en-US" sz="2400" b="1" dirty="0">
                <a:latin typeface="Sakkal Majalla" pitchFamily="2" charset="-78"/>
                <a:cs typeface="Sakkal Majalla" pitchFamily="2" charset="-78"/>
              </a:rPr>
              <a:t>constructors</a:t>
            </a:r>
            <a:r>
              <a:rPr lang="ar-SA" sz="2400" b="1" dirty="0">
                <a:latin typeface="Sakkal Majalla" pitchFamily="2" charset="-78"/>
                <a:cs typeface="Sakkal Majalla" pitchFamily="2" charset="-78"/>
              </a:rPr>
              <a:t>.</a:t>
            </a:r>
            <a:endParaRPr lang="en-US" sz="2400" b="1" dirty="0">
              <a:latin typeface="Sakkal Majalla" pitchFamily="2" charset="-78"/>
              <a:cs typeface="Sakkal Majalla" pitchFamily="2" charset="-78"/>
            </a:endParaRPr>
          </a:p>
          <a:p>
            <a:pPr algn="just" rtl="1"/>
            <a:r>
              <a:rPr lang="ar-SA" sz="2400" b="1" dirty="0">
                <a:latin typeface="Sakkal Majalla" pitchFamily="2" charset="-78"/>
                <a:cs typeface="Sakkal Majalla" pitchFamily="2" charset="-78"/>
              </a:rPr>
              <a:t>• أسلوب التحميل الزائد مهم لأنك في بعض الأحيان تحتاج إلى عدة طرق مختلفة </a:t>
            </a:r>
            <a:r>
              <a:rPr lang="ar-SY" sz="2400" b="1" dirty="0">
                <a:latin typeface="Sakkal Majalla" pitchFamily="2" charset="-78"/>
                <a:cs typeface="Sakkal Majalla" pitchFamily="2" charset="-78"/>
              </a:rPr>
              <a:t>ا</a:t>
            </a:r>
            <a:r>
              <a:rPr lang="ar-SA" sz="2400" b="1" dirty="0">
                <a:latin typeface="Sakkal Majalla" pitchFamily="2" charset="-78"/>
                <a:cs typeface="Sakkal Majalla" pitchFamily="2" charset="-78"/>
              </a:rPr>
              <a:t>لإجراء </a:t>
            </a:r>
            <a:r>
              <a:rPr lang="ar-SY" sz="2400" b="1" dirty="0">
                <a:latin typeface="Sakkal Majalla" pitchFamily="2" charset="-78"/>
                <a:cs typeface="Sakkal Majalla" pitchFamily="2" charset="-78"/>
              </a:rPr>
              <a:t>وب</a:t>
            </a:r>
            <a:r>
              <a:rPr lang="ar-SA" sz="2400" b="1" dirty="0">
                <a:latin typeface="Sakkal Majalla" pitchFamily="2" charset="-78"/>
                <a:cs typeface="Sakkal Majalla" pitchFamily="2" charset="-78"/>
              </a:rPr>
              <a:t>نفس ال</a:t>
            </a:r>
            <a:r>
              <a:rPr lang="ar-SY" sz="2400" b="1" dirty="0">
                <a:latin typeface="Sakkal Majalla" pitchFamily="2" charset="-78"/>
                <a:cs typeface="Sakkal Majalla" pitchFamily="2" charset="-78"/>
              </a:rPr>
              <a:t>اسم</a:t>
            </a:r>
            <a:r>
              <a:rPr lang="ar-SA" sz="2400" b="1" dirty="0">
                <a:latin typeface="Sakkal Majalla" pitchFamily="2" charset="-78"/>
                <a:cs typeface="Sakkal Majalla" pitchFamily="2" charset="-78"/>
              </a:rPr>
              <a:t>.</a:t>
            </a:r>
            <a:endParaRPr lang="en-US" sz="2400" b="1" dirty="0">
              <a:latin typeface="Sakkal Majalla" pitchFamily="2" charset="-78"/>
              <a:cs typeface="Sakkal Majalla" pitchFamily="2" charset="-78"/>
            </a:endParaRPr>
          </a:p>
          <a:p>
            <a:endParaRPr lang="en-US" sz="900" b="1" dirty="0">
              <a:solidFill>
                <a:srgbClr val="7F0055"/>
              </a:solidFill>
              <a:latin typeface="Courier New"/>
            </a:endParaRPr>
          </a:p>
          <a:p>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class</a:t>
            </a:r>
            <a:r>
              <a:rPr lang="en-US" b="1" dirty="0">
                <a:solidFill>
                  <a:srgbClr val="000000"/>
                </a:solidFill>
                <a:latin typeface="Courier New"/>
              </a:rPr>
              <a:t> </a:t>
            </a:r>
            <a:r>
              <a:rPr lang="en-US" b="1" dirty="0" err="1">
                <a:solidFill>
                  <a:srgbClr val="000000"/>
                </a:solidFill>
                <a:latin typeface="Courier New"/>
              </a:rPr>
              <a:t>TestOver</a:t>
            </a:r>
            <a:r>
              <a:rPr lang="en-US" b="1" dirty="0">
                <a:solidFill>
                  <a:srgbClr val="000000"/>
                </a:solidFill>
                <a:latin typeface="Courier New"/>
              </a:rPr>
              <a:t> {</a:t>
            </a:r>
          </a:p>
          <a:p>
            <a:r>
              <a:rPr lang="pt-BR" b="1" dirty="0">
                <a:solidFill>
                  <a:srgbClr val="7F0055"/>
                </a:solidFill>
                <a:latin typeface="Courier New"/>
              </a:rPr>
              <a:t>public</a:t>
            </a:r>
            <a:r>
              <a:rPr lang="pt-BR" b="1" dirty="0">
                <a:solidFill>
                  <a:srgbClr val="000000"/>
                </a:solidFill>
                <a:latin typeface="Courier New"/>
              </a:rPr>
              <a:t> </a:t>
            </a:r>
            <a:r>
              <a:rPr lang="pt-BR" b="1" dirty="0">
                <a:solidFill>
                  <a:srgbClr val="7F0055"/>
                </a:solidFill>
                <a:latin typeface="Courier New"/>
              </a:rPr>
              <a:t>int</a:t>
            </a:r>
            <a:r>
              <a:rPr lang="pt-BR" b="1" dirty="0">
                <a:solidFill>
                  <a:srgbClr val="000000"/>
                </a:solidFill>
                <a:latin typeface="Courier New"/>
              </a:rPr>
              <a:t> add(</a:t>
            </a:r>
            <a:r>
              <a:rPr lang="pt-BR" b="1" dirty="0">
                <a:solidFill>
                  <a:srgbClr val="7F0055"/>
                </a:solidFill>
                <a:latin typeface="Courier New"/>
              </a:rPr>
              <a:t>int</a:t>
            </a:r>
            <a:r>
              <a:rPr lang="pt-BR" b="1" dirty="0">
                <a:solidFill>
                  <a:srgbClr val="000000"/>
                </a:solidFill>
                <a:latin typeface="Courier New"/>
              </a:rPr>
              <a:t> num1, </a:t>
            </a:r>
            <a:r>
              <a:rPr lang="pt-BR" b="1" dirty="0">
                <a:solidFill>
                  <a:srgbClr val="7F0055"/>
                </a:solidFill>
                <a:latin typeface="Courier New"/>
              </a:rPr>
              <a:t>int</a:t>
            </a:r>
            <a:r>
              <a:rPr lang="pt-BR" b="1" dirty="0">
                <a:solidFill>
                  <a:srgbClr val="000000"/>
                </a:solidFill>
                <a:latin typeface="Courier New"/>
              </a:rPr>
              <a:t> num2) { </a:t>
            </a:r>
            <a:r>
              <a:rPr lang="pt-BR" b="1" dirty="0">
                <a:solidFill>
                  <a:srgbClr val="7F0055"/>
                </a:solidFill>
                <a:latin typeface="Courier New"/>
              </a:rPr>
              <a:t>int</a:t>
            </a:r>
            <a:r>
              <a:rPr lang="pt-BR" b="1" dirty="0">
                <a:solidFill>
                  <a:srgbClr val="000000"/>
                </a:solidFill>
                <a:latin typeface="Courier New"/>
              </a:rPr>
              <a:t> sum = num1 + num2; </a:t>
            </a:r>
            <a:r>
              <a:rPr lang="pt-BR" b="1" dirty="0">
                <a:solidFill>
                  <a:srgbClr val="7F0055"/>
                </a:solidFill>
                <a:latin typeface="Courier New"/>
              </a:rPr>
              <a:t>return</a:t>
            </a:r>
            <a:r>
              <a:rPr lang="pt-BR" b="1" dirty="0">
                <a:solidFill>
                  <a:srgbClr val="000000"/>
                </a:solidFill>
                <a:latin typeface="Courier New"/>
              </a:rPr>
              <a:t> sum; } </a:t>
            </a:r>
          </a:p>
          <a:p>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double</a:t>
            </a:r>
            <a:r>
              <a:rPr lang="en-US" b="1" dirty="0">
                <a:solidFill>
                  <a:srgbClr val="000000"/>
                </a:solidFill>
                <a:latin typeface="Courier New"/>
              </a:rPr>
              <a:t> add(</a:t>
            </a:r>
            <a:r>
              <a:rPr lang="en-US" b="1" dirty="0">
                <a:solidFill>
                  <a:srgbClr val="7F0055"/>
                </a:solidFill>
                <a:latin typeface="Courier New"/>
              </a:rPr>
              <a:t>double</a:t>
            </a:r>
            <a:r>
              <a:rPr lang="en-US" b="1" dirty="0">
                <a:solidFill>
                  <a:srgbClr val="000000"/>
                </a:solidFill>
                <a:latin typeface="Courier New"/>
              </a:rPr>
              <a:t> num1, </a:t>
            </a:r>
            <a:r>
              <a:rPr lang="en-US" b="1" dirty="0">
                <a:solidFill>
                  <a:srgbClr val="7F0055"/>
                </a:solidFill>
                <a:latin typeface="Courier New"/>
              </a:rPr>
              <a:t>double</a:t>
            </a:r>
            <a:r>
              <a:rPr lang="en-US" b="1" dirty="0">
                <a:solidFill>
                  <a:srgbClr val="000000"/>
                </a:solidFill>
                <a:latin typeface="Courier New"/>
              </a:rPr>
              <a:t> num2) {</a:t>
            </a:r>
            <a:r>
              <a:rPr lang="en-US" b="1" dirty="0">
                <a:solidFill>
                  <a:srgbClr val="7F0055"/>
                </a:solidFill>
                <a:latin typeface="Courier New"/>
              </a:rPr>
              <a:t>double</a:t>
            </a:r>
            <a:r>
              <a:rPr lang="en-US" b="1" dirty="0">
                <a:solidFill>
                  <a:srgbClr val="000000"/>
                </a:solidFill>
                <a:latin typeface="Courier New"/>
              </a:rPr>
              <a:t> sum=num1 + num2; </a:t>
            </a:r>
            <a:r>
              <a:rPr lang="en-US" b="1" dirty="0">
                <a:solidFill>
                  <a:srgbClr val="7F0055"/>
                </a:solidFill>
                <a:latin typeface="Courier New"/>
              </a:rPr>
              <a:t>return</a:t>
            </a:r>
            <a:r>
              <a:rPr lang="en-US" b="1" dirty="0">
                <a:solidFill>
                  <a:srgbClr val="000000"/>
                </a:solidFill>
                <a:latin typeface="Courier New"/>
              </a:rPr>
              <a:t> sum;} </a:t>
            </a:r>
          </a:p>
          <a:p>
            <a:r>
              <a:rPr lang="en-US" b="1" dirty="0">
                <a:solidFill>
                  <a:srgbClr val="7F0055"/>
                </a:solidFill>
                <a:latin typeface="Courier New"/>
              </a:rPr>
              <a:t>public</a:t>
            </a:r>
            <a:r>
              <a:rPr lang="en-US" b="1" dirty="0">
                <a:solidFill>
                  <a:srgbClr val="000000"/>
                </a:solidFill>
                <a:latin typeface="Courier New"/>
              </a:rPr>
              <a:t> String add (String str1, String str2) { String </a:t>
            </a:r>
            <a:r>
              <a:rPr lang="en-US" b="1" dirty="0" err="1">
                <a:solidFill>
                  <a:srgbClr val="000000"/>
                </a:solidFill>
                <a:latin typeface="Courier New"/>
              </a:rPr>
              <a:t>sConcatenate</a:t>
            </a:r>
            <a:r>
              <a:rPr lang="en-US" b="1" dirty="0">
                <a:solidFill>
                  <a:srgbClr val="000000"/>
                </a:solidFill>
                <a:latin typeface="Courier New"/>
              </a:rPr>
              <a:t> = str1 + str2; </a:t>
            </a:r>
            <a:r>
              <a:rPr lang="en-US" b="1" dirty="0">
                <a:solidFill>
                  <a:srgbClr val="7F0055"/>
                </a:solidFill>
                <a:latin typeface="Courier New"/>
              </a:rPr>
              <a:t>return</a:t>
            </a:r>
            <a:r>
              <a:rPr lang="en-US" b="1" dirty="0">
                <a:solidFill>
                  <a:srgbClr val="000000"/>
                </a:solidFill>
                <a:latin typeface="Courier New"/>
              </a:rPr>
              <a:t> </a:t>
            </a:r>
            <a:r>
              <a:rPr lang="en-US" b="1" dirty="0" err="1">
                <a:solidFill>
                  <a:srgbClr val="000000"/>
                </a:solidFill>
                <a:latin typeface="Courier New"/>
              </a:rPr>
              <a:t>sConcatenate</a:t>
            </a:r>
            <a:r>
              <a:rPr lang="en-US" b="1" dirty="0">
                <a:solidFill>
                  <a:srgbClr val="000000"/>
                </a:solidFill>
                <a:latin typeface="Courier New"/>
              </a:rPr>
              <a:t>; }</a:t>
            </a:r>
          </a:p>
          <a:p>
            <a:endParaRPr lang="en-US" sz="900" b="1" dirty="0">
              <a:solidFill>
                <a:srgbClr val="7F0055"/>
              </a:solidFill>
              <a:latin typeface="Courier New"/>
            </a:endParaRPr>
          </a:p>
          <a:p>
            <a:r>
              <a:rPr lang="en-US" b="1" dirty="0">
                <a:solidFill>
                  <a:srgbClr val="7F0055"/>
                </a:solidFill>
                <a:latin typeface="Courier New"/>
              </a:rPr>
              <a:t>public</a:t>
            </a:r>
            <a:r>
              <a:rPr lang="en-US" b="1" dirty="0">
                <a:solidFill>
                  <a:srgbClr val="000000"/>
                </a:solidFill>
                <a:latin typeface="Courier New"/>
              </a:rPr>
              <a:t> </a:t>
            </a:r>
            <a:r>
              <a:rPr lang="en-US" b="1" dirty="0">
                <a:solidFill>
                  <a:srgbClr val="7F0055"/>
                </a:solidFill>
                <a:latin typeface="Courier New"/>
              </a:rPr>
              <a:t>static</a:t>
            </a:r>
            <a:r>
              <a:rPr lang="en-US" b="1" dirty="0">
                <a:solidFill>
                  <a:srgbClr val="000000"/>
                </a:solidFill>
                <a:latin typeface="Courier New"/>
              </a:rPr>
              <a:t> </a:t>
            </a:r>
            <a:r>
              <a:rPr lang="en-US" b="1" dirty="0">
                <a:solidFill>
                  <a:srgbClr val="7F0055"/>
                </a:solidFill>
                <a:latin typeface="Courier New"/>
              </a:rPr>
              <a:t>void</a:t>
            </a:r>
            <a:r>
              <a:rPr lang="en-US" b="1" dirty="0">
                <a:solidFill>
                  <a:srgbClr val="000000"/>
                </a:solidFill>
                <a:latin typeface="Courier New"/>
              </a:rPr>
              <a:t> main(String[] </a:t>
            </a:r>
            <a:r>
              <a:rPr lang="en-US" b="1" dirty="0" err="1">
                <a:solidFill>
                  <a:srgbClr val="000000"/>
                </a:solidFill>
                <a:latin typeface="Courier New"/>
              </a:rPr>
              <a:t>args</a:t>
            </a:r>
            <a:r>
              <a:rPr lang="en-US" b="1" dirty="0">
                <a:solidFill>
                  <a:srgbClr val="000000"/>
                </a:solidFill>
                <a:latin typeface="Courier New"/>
              </a:rPr>
              <a:t>) {</a:t>
            </a:r>
          </a:p>
          <a:p>
            <a:r>
              <a:rPr lang="en-US" b="1" dirty="0" err="1">
                <a:solidFill>
                  <a:srgbClr val="000000"/>
                </a:solidFill>
                <a:latin typeface="Courier New"/>
              </a:rPr>
              <a:t>TestOver</a:t>
            </a:r>
            <a:r>
              <a:rPr lang="en-US" b="1" dirty="0">
                <a:solidFill>
                  <a:srgbClr val="000000"/>
                </a:solidFill>
                <a:latin typeface="Courier New"/>
              </a:rPr>
              <a:t> to1= </a:t>
            </a:r>
            <a:r>
              <a:rPr lang="en-US" b="1" dirty="0">
                <a:solidFill>
                  <a:srgbClr val="7F0055"/>
                </a:solidFill>
                <a:latin typeface="Courier New"/>
              </a:rPr>
              <a:t>new</a:t>
            </a:r>
            <a:r>
              <a:rPr lang="en-US" b="1" dirty="0">
                <a:solidFill>
                  <a:srgbClr val="000000"/>
                </a:solidFill>
                <a:latin typeface="Courier New"/>
              </a:rPr>
              <a:t> </a:t>
            </a:r>
            <a:r>
              <a:rPr lang="en-US" b="1" dirty="0" err="1">
                <a:solidFill>
                  <a:srgbClr val="000000"/>
                </a:solidFill>
                <a:latin typeface="Courier New"/>
              </a:rPr>
              <a:t>TestOver</a:t>
            </a:r>
            <a:r>
              <a:rPr lang="en-US" b="1" dirty="0">
                <a:solidFill>
                  <a:srgbClr val="000000"/>
                </a:solidFill>
                <a:latin typeface="Courier New"/>
              </a:rPr>
              <a:t>();  </a:t>
            </a:r>
          </a:p>
          <a:p>
            <a:r>
              <a:rPr lang="en-US" b="1" dirty="0" err="1">
                <a:solidFill>
                  <a:srgbClr val="000000"/>
                </a:solidFill>
                <a:latin typeface="Courier New"/>
              </a:rPr>
              <a:t>System.</a:t>
            </a:r>
            <a:r>
              <a:rPr lang="en-US" b="1" i="1" dirty="0" err="1">
                <a:solidFill>
                  <a:srgbClr val="0000C0"/>
                </a:solidFill>
                <a:latin typeface="Courier New"/>
              </a:rPr>
              <a:t>out</a:t>
            </a:r>
            <a:r>
              <a:rPr lang="en-US" b="1" i="1" dirty="0" err="1">
                <a:solidFill>
                  <a:srgbClr val="000000"/>
                </a:solidFill>
                <a:latin typeface="Courier New"/>
              </a:rPr>
              <a:t>.println</a:t>
            </a:r>
            <a:r>
              <a:rPr lang="en-US" b="1" i="1" dirty="0">
                <a:solidFill>
                  <a:srgbClr val="000000"/>
                </a:solidFill>
                <a:latin typeface="Courier New"/>
              </a:rPr>
              <a:t>(</a:t>
            </a:r>
            <a:r>
              <a:rPr lang="en-US" b="1" i="1" dirty="0">
                <a:solidFill>
                  <a:srgbClr val="2A00FF"/>
                </a:solidFill>
                <a:latin typeface="Courier New"/>
              </a:rPr>
              <a:t>“ add two integer "</a:t>
            </a:r>
            <a:r>
              <a:rPr lang="en-US" b="1" i="1" dirty="0">
                <a:solidFill>
                  <a:srgbClr val="000000"/>
                </a:solidFill>
                <a:latin typeface="Courier New"/>
              </a:rPr>
              <a:t>+ to1.add(4 , 5));</a:t>
            </a:r>
          </a:p>
          <a:p>
            <a:r>
              <a:rPr lang="en-US" b="1" dirty="0" err="1">
                <a:solidFill>
                  <a:srgbClr val="000000"/>
                </a:solidFill>
                <a:latin typeface="Courier New"/>
              </a:rPr>
              <a:t>System.</a:t>
            </a:r>
            <a:r>
              <a:rPr lang="en-US" b="1" i="1" dirty="0" err="1">
                <a:solidFill>
                  <a:srgbClr val="0000C0"/>
                </a:solidFill>
                <a:latin typeface="Courier New"/>
              </a:rPr>
              <a:t>out</a:t>
            </a:r>
            <a:r>
              <a:rPr lang="en-US" b="1" i="1" dirty="0" err="1">
                <a:solidFill>
                  <a:srgbClr val="000000"/>
                </a:solidFill>
                <a:latin typeface="Courier New"/>
              </a:rPr>
              <a:t>.println</a:t>
            </a:r>
            <a:r>
              <a:rPr lang="en-US" b="1" i="1" dirty="0">
                <a:solidFill>
                  <a:srgbClr val="000000"/>
                </a:solidFill>
                <a:latin typeface="Courier New"/>
              </a:rPr>
              <a:t>(</a:t>
            </a:r>
            <a:r>
              <a:rPr lang="en-US" b="1" i="1" dirty="0">
                <a:solidFill>
                  <a:srgbClr val="2A00FF"/>
                </a:solidFill>
                <a:latin typeface="Courier New"/>
              </a:rPr>
              <a:t>" add two double "</a:t>
            </a:r>
            <a:r>
              <a:rPr lang="en-US" b="1" i="1" dirty="0">
                <a:solidFill>
                  <a:srgbClr val="000000"/>
                </a:solidFill>
                <a:latin typeface="Courier New"/>
              </a:rPr>
              <a:t>+ to1.add(4.4 , 22.5));</a:t>
            </a:r>
          </a:p>
          <a:p>
            <a:r>
              <a:rPr lang="en-US" b="1" dirty="0" err="1">
                <a:solidFill>
                  <a:srgbClr val="000000"/>
                </a:solidFill>
                <a:latin typeface="Courier New"/>
              </a:rPr>
              <a:t>System.</a:t>
            </a:r>
            <a:r>
              <a:rPr lang="en-US" b="1" i="1" dirty="0" err="1">
                <a:solidFill>
                  <a:srgbClr val="0000C0"/>
                </a:solidFill>
                <a:latin typeface="Courier New"/>
              </a:rPr>
              <a:t>out</a:t>
            </a:r>
            <a:r>
              <a:rPr lang="en-US" b="1" i="1" dirty="0" err="1">
                <a:solidFill>
                  <a:srgbClr val="000000"/>
                </a:solidFill>
                <a:latin typeface="Courier New"/>
              </a:rPr>
              <a:t>.println</a:t>
            </a:r>
            <a:r>
              <a:rPr lang="en-US" b="1" i="1" dirty="0">
                <a:solidFill>
                  <a:srgbClr val="000000"/>
                </a:solidFill>
                <a:latin typeface="Courier New"/>
              </a:rPr>
              <a:t>(</a:t>
            </a:r>
            <a:r>
              <a:rPr lang="en-US" b="1" i="1" dirty="0">
                <a:solidFill>
                  <a:srgbClr val="2A00FF"/>
                </a:solidFill>
                <a:latin typeface="Courier New"/>
              </a:rPr>
              <a:t>" add two String "</a:t>
            </a:r>
            <a:r>
              <a:rPr lang="en-US" b="1" i="1" dirty="0">
                <a:solidFill>
                  <a:srgbClr val="000000"/>
                </a:solidFill>
                <a:latin typeface="Courier New"/>
              </a:rPr>
              <a:t>+ to1.add(</a:t>
            </a:r>
            <a:r>
              <a:rPr lang="en-US" b="1" i="1" dirty="0">
                <a:solidFill>
                  <a:srgbClr val="2A00FF"/>
                </a:solidFill>
                <a:latin typeface="Courier New"/>
              </a:rPr>
              <a:t>"Adam "</a:t>
            </a:r>
            <a:r>
              <a:rPr lang="en-US" b="1" i="1" dirty="0">
                <a:solidFill>
                  <a:srgbClr val="000000"/>
                </a:solidFill>
                <a:latin typeface="Courier New"/>
              </a:rPr>
              <a:t> , </a:t>
            </a:r>
            <a:r>
              <a:rPr lang="en-US" b="1" i="1" dirty="0">
                <a:solidFill>
                  <a:srgbClr val="2A00FF"/>
                </a:solidFill>
                <a:latin typeface="Courier New"/>
              </a:rPr>
              <a:t>“Adnan"</a:t>
            </a:r>
            <a:r>
              <a:rPr lang="en-US" b="1" i="1" dirty="0">
                <a:solidFill>
                  <a:srgbClr val="000000"/>
                </a:solidFill>
                <a:latin typeface="Courier New"/>
              </a:rPr>
              <a:t>));  } }</a:t>
            </a:r>
          </a:p>
        </p:txBody>
      </p:sp>
      <p:sp>
        <p:nvSpPr>
          <p:cNvPr id="3" name="Slide Number Placeholder 2"/>
          <p:cNvSpPr>
            <a:spLocks noGrp="1"/>
          </p:cNvSpPr>
          <p:nvPr>
            <p:ph type="sldNum" sz="quarter" idx="12"/>
          </p:nvPr>
        </p:nvSpPr>
        <p:spPr/>
        <p:txBody>
          <a:bodyPr/>
          <a:lstStyle/>
          <a:p>
            <a:fld id="{F2DEC28D-54D4-4785-ABA8-4C39A3606371}" type="slidenum">
              <a:rPr lang="en-US" smtClean="0"/>
              <a:t>15</a:t>
            </a:fld>
            <a:r>
              <a:rPr lang="en-US" dirty="0"/>
              <a:t>/26</a:t>
            </a:r>
          </a:p>
        </p:txBody>
      </p:sp>
      <p:sp>
        <p:nvSpPr>
          <p:cNvPr id="9"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3631388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5167746" cy="995390"/>
          </a:xfrm>
        </p:spPr>
        <p:txBody>
          <a:bodyPr>
            <a:normAutofit/>
          </a:bodyPr>
          <a:lstStyle/>
          <a:p>
            <a:pPr algn="ctr"/>
            <a:r>
              <a:rPr lang="en-US" dirty="0">
                <a:solidFill>
                  <a:srgbClr val="F79646"/>
                </a:solidFill>
                <a:latin typeface="Sakkal Majalla" pitchFamily="2" charset="-78"/>
                <a:ea typeface="Calibri"/>
                <a:cs typeface="Sakkal Majalla" pitchFamily="2" charset="-78"/>
              </a:rPr>
              <a:t>Static Class Members </a:t>
            </a:r>
            <a:endParaRPr lang="en-US" b="1" dirty="0">
              <a:latin typeface="Sakkal Majalla" pitchFamily="2" charset="-78"/>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213634" y="1153374"/>
            <a:ext cx="11583111"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rtl="1" eaLnBrk="0" fontAlgn="base" hangingPunct="0">
              <a:spcBef>
                <a:spcPct val="0"/>
              </a:spcBef>
              <a:spcAft>
                <a:spcPct val="0"/>
              </a:spcAft>
            </a:pPr>
            <a:r>
              <a:rPr lang="ar-SA" sz="2800" b="1" dirty="0">
                <a:latin typeface="Sakkal Majalla" pitchFamily="2" charset="-78"/>
                <a:ea typeface="Calibri" pitchFamily="34" charset="0"/>
                <a:cs typeface="Sakkal Majalla" pitchFamily="2" charset="-78"/>
              </a:rPr>
              <a:t>•</a:t>
            </a:r>
            <a:r>
              <a:rPr lang="ar-SY" sz="2800" b="1" dirty="0">
                <a:latin typeface="Sakkal Majalla" pitchFamily="2" charset="-78"/>
                <a:ea typeface="Calibri" pitchFamily="34" charset="0"/>
                <a:cs typeface="Sakkal Majalla" pitchFamily="2" charset="-78"/>
              </a:rPr>
              <a:t> متى نحتاج لاعضاء الصنف (مناهج وحقول) أن تكون </a:t>
            </a:r>
            <a:r>
              <a:rPr lang="en-US" sz="2800" b="1" dirty="0">
                <a:latin typeface="Sakkal Majalla" pitchFamily="2" charset="-78"/>
                <a:ea typeface="Calibri" pitchFamily="34" charset="0"/>
                <a:cs typeface="Sakkal Majalla" pitchFamily="2" charset="-78"/>
              </a:rPr>
              <a:t>static</a:t>
            </a:r>
            <a:r>
              <a:rPr lang="ar-SY" sz="2800" b="1" dirty="0">
                <a:latin typeface="Sakkal Majalla" pitchFamily="2" charset="-78"/>
                <a:ea typeface="Calibri" pitchFamily="34" charset="0"/>
                <a:cs typeface="Sakkal Majalla" pitchFamily="2" charset="-78"/>
              </a:rPr>
              <a:t> ثابته؟  </a:t>
            </a:r>
          </a:p>
          <a:p>
            <a:pPr algn="just" rtl="1" eaLnBrk="0" fontAlgn="base" hangingPunct="0">
              <a:spcBef>
                <a:spcPct val="0"/>
              </a:spcBef>
              <a:spcAft>
                <a:spcPct val="0"/>
              </a:spcAft>
            </a:pPr>
            <a:r>
              <a:rPr lang="ar-SA" sz="2800" b="1" dirty="0">
                <a:latin typeface="Sakkal Majalla" pitchFamily="2" charset="-78"/>
                <a:ea typeface="Calibri" pitchFamily="34" charset="0"/>
                <a:cs typeface="Sakkal Majalla" pitchFamily="2" charset="-78"/>
              </a:rPr>
              <a:t>• </a:t>
            </a:r>
            <a:r>
              <a:rPr lang="ar-SY" sz="2800" b="1" dirty="0">
                <a:latin typeface="Sakkal Majalla" pitchFamily="2" charset="-78"/>
                <a:ea typeface="Calibri" pitchFamily="34" charset="0"/>
                <a:cs typeface="Sakkal Majalla" pitchFamily="2" charset="-78"/>
              </a:rPr>
              <a:t>عندما نرغب بأن تتبع هذه الاعضاء للصنف وليس للكائن فقط، أي عندما يكون المنهج خدمي</a:t>
            </a:r>
            <a:r>
              <a:rPr lang="en-US" sz="2800" dirty="0">
                <a:latin typeface="Sakkal Majalla" pitchFamily="2" charset="-78"/>
                <a:ea typeface="Calibri"/>
                <a:cs typeface="Sakkal Majalla" pitchFamily="2" charset="-78"/>
              </a:rPr>
              <a:t>utility classes </a:t>
            </a:r>
            <a:r>
              <a:rPr lang="ar-SY" sz="2800" b="1" dirty="0">
                <a:latin typeface="Sakkal Majalla" pitchFamily="2" charset="-78"/>
                <a:ea typeface="Calibri" pitchFamily="34" charset="0"/>
                <a:cs typeface="Sakkal Majalla" pitchFamily="2" charset="-78"/>
              </a:rPr>
              <a:t>(مثل توابع الرياضيات غير المعرفة في صنف  </a:t>
            </a:r>
            <a:r>
              <a:rPr lang="en-US" sz="2800" b="1" dirty="0">
                <a:latin typeface="Sakkal Majalla" pitchFamily="2" charset="-78"/>
                <a:ea typeface="Calibri" pitchFamily="34" charset="0"/>
                <a:cs typeface="Sakkal Majalla" pitchFamily="2" charset="-78"/>
              </a:rPr>
              <a:t>Math</a:t>
            </a:r>
            <a:r>
              <a:rPr lang="ar-SY" sz="2800" b="1" dirty="0">
                <a:latin typeface="Sakkal Majalla" pitchFamily="2" charset="-78"/>
                <a:ea typeface="Calibri" pitchFamily="34" charset="0"/>
                <a:cs typeface="Sakkal Majalla" pitchFamily="2" charset="-78"/>
              </a:rPr>
              <a:t>)</a:t>
            </a:r>
            <a:r>
              <a:rPr lang="ar-SY" sz="2800" b="1" dirty="0">
                <a:latin typeface="Sakkal Majalla" pitchFamily="2" charset="-78"/>
                <a:cs typeface="Sakkal Majalla" pitchFamily="2" charset="-78"/>
              </a:rPr>
              <a:t> من مكتبة </a:t>
            </a:r>
            <a:r>
              <a:rPr lang="en-US" sz="2800" b="1" dirty="0">
                <a:latin typeface="Sakkal Majalla" pitchFamily="2" charset="-78"/>
                <a:cs typeface="Sakkal Majalla" pitchFamily="2" charset="-78"/>
              </a:rPr>
              <a:t>Java </a:t>
            </a:r>
            <a:r>
              <a:rPr lang="ar-SY" sz="2800" b="1" dirty="0">
                <a:latin typeface="Sakkal Majalla" pitchFamily="2" charset="-78"/>
                <a:cs typeface="Sakkal Majalla" pitchFamily="2" charset="-78"/>
              </a:rPr>
              <a:t> القياسية.</a:t>
            </a:r>
          </a:p>
          <a:p>
            <a:pPr lvl="0" algn="just" rtl="1" eaLnBrk="0" fontAlgn="base" hangingPunct="0">
              <a:spcBef>
                <a:spcPct val="0"/>
              </a:spcBef>
              <a:spcAft>
                <a:spcPct val="0"/>
              </a:spcAft>
            </a:pPr>
            <a:r>
              <a:rPr lang="ar-SY" sz="2800" b="1" dirty="0">
                <a:latin typeface="Sakkal Majalla" pitchFamily="2" charset="-78"/>
                <a:ea typeface="Calibri" pitchFamily="34" charset="0"/>
                <a:cs typeface="Sakkal Majalla" pitchFamily="2" charset="-78"/>
              </a:rPr>
              <a:t> وعندما يكون الحقل تابع للصنف (مثلاً عد الكائنات المشتقه من صنف)</a:t>
            </a:r>
            <a:r>
              <a:rPr lang="en-US" sz="2800" b="1" dirty="0">
                <a:latin typeface="Sakkal Majalla" pitchFamily="2" charset="-78"/>
                <a:ea typeface="Calibri" pitchFamily="34" charset="0"/>
                <a:cs typeface="Sakkal Majalla" pitchFamily="2" charset="-78"/>
              </a:rPr>
              <a:t> </a:t>
            </a:r>
            <a:r>
              <a:rPr lang="ar-SY" sz="2800" b="1" dirty="0">
                <a:latin typeface="Sakkal Majalla" pitchFamily="2" charset="-78"/>
                <a:ea typeface="Calibri" pitchFamily="34" charset="0"/>
                <a:cs typeface="Sakkal Majalla" pitchFamily="2" charset="-78"/>
              </a:rPr>
              <a:t>أي حقل مشرك.</a:t>
            </a:r>
            <a:r>
              <a:rPr kumimoji="0" lang="en-US" sz="2800" b="1" i="0" u="none" strike="noStrike" cap="none" normalizeH="0" baseline="0" dirty="0">
                <a:ln>
                  <a:noFill/>
                </a:ln>
                <a:solidFill>
                  <a:schemeClr val="tx1"/>
                </a:solidFill>
                <a:effectLst/>
                <a:latin typeface="Sakkal Majalla" pitchFamily="2" charset="-78"/>
                <a:ea typeface="Calibri" pitchFamily="34" charset="0"/>
                <a:cs typeface="Sakkal Majalla" pitchFamily="2" charset="-78"/>
              </a:rPr>
              <a:t> </a:t>
            </a:r>
            <a:endParaRPr lang="ar-SY" sz="2800" b="1" dirty="0">
              <a:latin typeface="Sakkal Majalla" pitchFamily="2" charset="-78"/>
              <a:ea typeface="Calibri" pitchFamily="34" charset="0"/>
              <a:cs typeface="Sakkal Majalla" pitchFamily="2" charset="-78"/>
            </a:endParaRPr>
          </a:p>
          <a:p>
            <a:pPr lvl="0" algn="just" rtl="1" eaLnBrk="0" fontAlgn="base" hangingPunct="0">
              <a:spcBef>
                <a:spcPct val="0"/>
              </a:spcBef>
              <a:spcAft>
                <a:spcPct val="0"/>
              </a:spcAft>
            </a:pPr>
            <a:r>
              <a:rPr lang="ar-SA" sz="2800" b="1" dirty="0">
                <a:latin typeface="Sakkal Majalla" pitchFamily="2" charset="-78"/>
                <a:ea typeface="Calibri" pitchFamily="34" charset="0"/>
                <a:cs typeface="Sakkal Majalla" pitchFamily="2" charset="-78"/>
              </a:rPr>
              <a:t>• </a:t>
            </a:r>
            <a:r>
              <a:rPr lang="ar-SY" sz="2800" b="1" dirty="0">
                <a:latin typeface="Sakkal Majalla" pitchFamily="2" charset="-78"/>
                <a:ea typeface="Calibri" pitchFamily="34" charset="0"/>
                <a:cs typeface="Sakkal Majalla" pitchFamily="2" charset="-78"/>
              </a:rPr>
              <a:t>عندما نحتاج مناهج لتشغيلها ولانرغب بتخزين الكائنات، أي نحن لانرغب بتخزين معطيات عن هذه الكائنات فلا داعي لانشائها، ونوفر أماكن في الذاكرة كانت ستخصص للكائنات.</a:t>
            </a:r>
          </a:p>
          <a:p>
            <a:pPr lvl="0" algn="just" rtl="1" eaLnBrk="0" fontAlgn="base" hangingPunct="0">
              <a:spcBef>
                <a:spcPct val="0"/>
              </a:spcBef>
              <a:spcAft>
                <a:spcPct val="0"/>
              </a:spcAft>
            </a:pPr>
            <a:r>
              <a:rPr lang="ar-SA" sz="2800" b="1" dirty="0">
                <a:latin typeface="Sakkal Majalla" pitchFamily="2" charset="-78"/>
                <a:ea typeface="Calibri" pitchFamily="34" charset="0"/>
                <a:cs typeface="Sakkal Majalla" pitchFamily="2" charset="-78"/>
              </a:rPr>
              <a:t>• </a:t>
            </a:r>
            <a:r>
              <a:rPr lang="ar-SY" sz="2800" b="1" dirty="0">
                <a:latin typeface="Sakkal Majalla" pitchFamily="2" charset="-78"/>
                <a:ea typeface="Calibri" pitchFamily="34" charset="0"/>
                <a:cs typeface="Sakkal Majalla" pitchFamily="2" charset="-78"/>
              </a:rPr>
              <a:t>ل</a:t>
            </a:r>
            <a:r>
              <a:rPr lang="ar-SA" sz="2800" b="1" dirty="0">
                <a:latin typeface="Sakkal Majalla" pitchFamily="2" charset="-78"/>
                <a:ea typeface="Calibri" pitchFamily="34" charset="0"/>
                <a:cs typeface="Sakkal Majalla" pitchFamily="2" charset="-78"/>
              </a:rPr>
              <a:t>استدعاء طريقة </a:t>
            </a:r>
            <a:r>
              <a:rPr lang="en-US" sz="2800" b="1" dirty="0">
                <a:latin typeface="Sakkal Majalla" pitchFamily="2" charset="-78"/>
                <a:ea typeface="Calibri" pitchFamily="34" charset="0"/>
                <a:cs typeface="Sakkal Majalla" pitchFamily="2" charset="-78"/>
              </a:rPr>
              <a:t>static</a:t>
            </a:r>
            <a:r>
              <a:rPr lang="ar-SY" sz="2800" b="1" dirty="0">
                <a:latin typeface="Sakkal Majalla" pitchFamily="2" charset="-78"/>
                <a:ea typeface="Calibri" pitchFamily="34" charset="0"/>
                <a:cs typeface="Sakkal Majalla" pitchFamily="2" charset="-78"/>
              </a:rPr>
              <a:t> </a:t>
            </a:r>
            <a:r>
              <a:rPr lang="ar-SA" sz="2800" b="1" dirty="0">
                <a:latin typeface="Sakkal Majalla" pitchFamily="2" charset="-78"/>
                <a:ea typeface="Calibri" pitchFamily="34" charset="0"/>
                <a:cs typeface="Sakkal Majalla" pitchFamily="2" charset="-78"/>
              </a:rPr>
              <a:t>أو استخدام حقل</a:t>
            </a:r>
            <a:r>
              <a:rPr lang="ar-SY" sz="2800" b="1" dirty="0">
                <a:latin typeface="Sakkal Majalla" pitchFamily="2" charset="-78"/>
                <a:ea typeface="Calibri" pitchFamily="34" charset="0"/>
                <a:cs typeface="Sakkal Majalla" pitchFamily="2" charset="-78"/>
              </a:rPr>
              <a:t> معطيات</a:t>
            </a:r>
            <a:r>
              <a:rPr lang="ar-SA" sz="2800" b="1" dirty="0">
                <a:latin typeface="Sakkal Majalla" pitchFamily="2" charset="-78"/>
                <a:ea typeface="Calibri" pitchFamily="34" charset="0"/>
                <a:cs typeface="Sakkal Majalla" pitchFamily="2" charset="-78"/>
              </a:rPr>
              <a:t> </a:t>
            </a:r>
            <a:r>
              <a:rPr lang="en-US" sz="2800" b="1" dirty="0">
                <a:latin typeface="Sakkal Majalla" pitchFamily="2" charset="-78"/>
                <a:ea typeface="Calibri" pitchFamily="34" charset="0"/>
                <a:cs typeface="Sakkal Majalla" pitchFamily="2" charset="-78"/>
              </a:rPr>
              <a:t>static</a:t>
            </a:r>
            <a:r>
              <a:rPr lang="ar-SY" sz="2800" b="1" dirty="0">
                <a:latin typeface="Sakkal Majalla" pitchFamily="2" charset="-78"/>
                <a:ea typeface="Calibri" pitchFamily="34" charset="0"/>
                <a:cs typeface="Sakkal Majalla" pitchFamily="2" charset="-78"/>
              </a:rPr>
              <a:t> </a:t>
            </a:r>
            <a:r>
              <a:rPr lang="ar-SA" sz="2800" b="1" dirty="0">
                <a:latin typeface="Sakkal Majalla" pitchFamily="2" charset="-78"/>
                <a:ea typeface="Calibri" pitchFamily="34" charset="0"/>
                <a:cs typeface="Sakkal Majalla" pitchFamily="2" charset="-78"/>
              </a:rPr>
              <a:t>يتم استخدام اسم ال</a:t>
            </a:r>
            <a:r>
              <a:rPr lang="ar-SY" sz="2800" b="1" dirty="0">
                <a:latin typeface="Sakkal Majalla" pitchFamily="2" charset="-78"/>
                <a:ea typeface="Calibri" pitchFamily="34" charset="0"/>
                <a:cs typeface="Sakkal Majalla" pitchFamily="2" charset="-78"/>
              </a:rPr>
              <a:t>صنف</a:t>
            </a:r>
            <a:r>
              <a:rPr lang="ar-SA" sz="2800" b="1" dirty="0">
                <a:latin typeface="Sakkal Majalla" pitchFamily="2" charset="-78"/>
                <a:ea typeface="Calibri" pitchFamily="34" charset="0"/>
                <a:cs typeface="Sakkal Majalla" pitchFamily="2" charset="-78"/>
              </a:rPr>
              <a:t>، بدلاً من اسم الكائن.</a:t>
            </a:r>
            <a:endParaRPr lang="ar-SY" sz="2800" b="1" dirty="0">
              <a:latin typeface="Sakkal Majalla" pitchFamily="2" charset="-78"/>
              <a:ea typeface="Calibri" pitchFamily="34" charset="0"/>
              <a:cs typeface="Sakkal Majalla" pitchFamily="2" charset="-78"/>
            </a:endParaRPr>
          </a:p>
          <a:p>
            <a:pPr lvl="0" algn="r" rtl="1" eaLnBrk="0" fontAlgn="base" hangingPunct="0">
              <a:spcBef>
                <a:spcPct val="0"/>
              </a:spcBef>
              <a:spcAft>
                <a:spcPct val="0"/>
              </a:spcAft>
            </a:pPr>
            <a:r>
              <a:rPr lang="ar-SY" sz="2800" b="1" dirty="0">
                <a:latin typeface="Sakkal Majalla" pitchFamily="2" charset="-78"/>
                <a:ea typeface="Calibri" pitchFamily="34" charset="0"/>
                <a:cs typeface="Sakkal Majalla" pitchFamily="2" charset="-78"/>
              </a:rPr>
              <a:t>مثال استدعاء منهج الجزر التربيعي من الصنف </a:t>
            </a:r>
            <a:r>
              <a:rPr lang="en-US" sz="2800" b="1" dirty="0">
                <a:latin typeface="Sakkal Majalla" pitchFamily="2" charset="-78"/>
                <a:ea typeface="Calibri" pitchFamily="34" charset="0"/>
                <a:cs typeface="Sakkal Majalla" pitchFamily="2" charset="-78"/>
              </a:rPr>
              <a:t>Math</a:t>
            </a:r>
            <a:r>
              <a:rPr lang="ar-SY" sz="2800" b="1" dirty="0">
                <a:latin typeface="Sakkal Majalla" pitchFamily="2" charset="-78"/>
                <a:ea typeface="Calibri" pitchFamily="34" charset="0"/>
                <a:cs typeface="Sakkal Majalla" pitchFamily="2" charset="-78"/>
              </a:rPr>
              <a:t> وإعطائها القمة 25. </a:t>
            </a:r>
          </a:p>
          <a:p>
            <a:pPr lvl="0" rtl="1" eaLnBrk="0" fontAlgn="base" hangingPunct="0">
              <a:spcBef>
                <a:spcPct val="0"/>
              </a:spcBef>
              <a:spcAft>
                <a:spcPct val="0"/>
              </a:spcAft>
            </a:pPr>
            <a:r>
              <a:rPr kumimoji="0" lang="en-US" sz="2800" b="1" i="0" u="none" strike="noStrike" cap="none" normalizeH="0" baseline="0" dirty="0">
                <a:ln>
                  <a:noFill/>
                </a:ln>
                <a:solidFill>
                  <a:schemeClr val="tx1"/>
                </a:solidFill>
                <a:effectLst/>
                <a:latin typeface="Sakkal Majalla" pitchFamily="2" charset="-78"/>
                <a:ea typeface="Calibri" pitchFamily="34" charset="0"/>
                <a:cs typeface="Sakkal Majalla" pitchFamily="2" charset="-78"/>
              </a:rPr>
              <a:t>• Example:</a:t>
            </a:r>
          </a:p>
          <a:p>
            <a:pPr marL="0" marR="0" lvl="0" indent="0" algn="l" defTabSz="914400" rtl="0" eaLnBrk="0" fontAlgn="base" latinLnBrk="0" hangingPunct="0">
              <a:lnSpc>
                <a:spcPct val="100000"/>
              </a:lnSpc>
              <a:spcBef>
                <a:spcPct val="0"/>
              </a:spcBef>
              <a:spcAft>
                <a:spcPct val="0"/>
              </a:spcAft>
              <a:buClrTx/>
              <a:buSzTx/>
              <a:buFontTx/>
              <a:buNone/>
              <a:tabLst/>
            </a:pPr>
            <a:endParaRPr lang="en-US" sz="2800" b="1" dirty="0">
              <a:latin typeface="Sakkal Majalla" pitchFamily="2" charset="-78"/>
              <a:cs typeface="Sakkal Majall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ar-SY" sz="2800" b="1" i="0" u="none" strike="noStrike" cap="none" normalizeH="0" baseline="0" dirty="0">
              <a:ln>
                <a:noFill/>
              </a:ln>
              <a:solidFill>
                <a:schemeClr val="tx1"/>
              </a:solidFill>
              <a:effectLst/>
              <a:latin typeface="Sakkal Majalla" pitchFamily="2" charset="-78"/>
              <a:cs typeface="Sakkal Majalla" pitchFamily="2" charset="-7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1" i="0" u="none" strike="noStrike" cap="none" normalizeH="0" baseline="0" dirty="0">
              <a:ln>
                <a:noFill/>
              </a:ln>
              <a:solidFill>
                <a:schemeClr val="tx1"/>
              </a:solidFill>
              <a:effectLst/>
              <a:latin typeface="Sakkal Majalla" pitchFamily="2" charset="-78"/>
              <a:cs typeface="Sakkal Majalla" pitchFamily="2" charset="-78"/>
            </a:endParaRPr>
          </a:p>
        </p:txBody>
      </p:sp>
      <p:grpSp>
        <p:nvGrpSpPr>
          <p:cNvPr id="9" name="Group 8"/>
          <p:cNvGrpSpPr/>
          <p:nvPr/>
        </p:nvGrpSpPr>
        <p:grpSpPr>
          <a:xfrm>
            <a:off x="1383047" y="5388709"/>
            <a:ext cx="4858602" cy="746760"/>
            <a:chOff x="0" y="0"/>
            <a:chExt cx="2910177" cy="746815"/>
          </a:xfrm>
        </p:grpSpPr>
        <p:sp>
          <p:nvSpPr>
            <p:cNvPr id="10" name="Rectangle 9"/>
            <p:cNvSpPr/>
            <p:nvPr/>
          </p:nvSpPr>
          <p:spPr>
            <a:xfrm>
              <a:off x="0" y="357809"/>
              <a:ext cx="1160801" cy="349250"/>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400" b="1" dirty="0">
                  <a:effectLst/>
                  <a:latin typeface="Sakkal Majalla" pitchFamily="2" charset="-78"/>
                  <a:ea typeface="Calibri"/>
                  <a:cs typeface="Sakkal Majalla" pitchFamily="2" charset="-78"/>
                </a:rPr>
                <a:t>Class name</a:t>
              </a:r>
              <a:endParaRPr lang="en-US" sz="2400" dirty="0">
                <a:effectLst/>
                <a:latin typeface="Sakkal Majalla" pitchFamily="2" charset="-78"/>
                <a:ea typeface="Calibri"/>
                <a:cs typeface="Sakkal Majalla" pitchFamily="2" charset="-78"/>
              </a:endParaRPr>
            </a:p>
          </p:txBody>
        </p:sp>
        <p:sp>
          <p:nvSpPr>
            <p:cNvPr id="11" name="Rectangle 10"/>
            <p:cNvSpPr/>
            <p:nvPr/>
          </p:nvSpPr>
          <p:spPr>
            <a:xfrm>
              <a:off x="1566407" y="397565"/>
              <a:ext cx="1343770" cy="349250"/>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400" b="1" dirty="0">
                  <a:effectLst/>
                  <a:latin typeface="Sakkal Majalla" pitchFamily="2" charset="-78"/>
                  <a:ea typeface="Calibri"/>
                  <a:cs typeface="Sakkal Majalla" pitchFamily="2" charset="-78"/>
                </a:rPr>
                <a:t>Static</a:t>
              </a:r>
              <a:r>
                <a:rPr lang="en-US" sz="2400" dirty="0">
                  <a:effectLst/>
                  <a:latin typeface="Sakkal Majalla" pitchFamily="2" charset="-78"/>
                  <a:ea typeface="Calibri"/>
                  <a:cs typeface="Sakkal Majalla" pitchFamily="2" charset="-78"/>
                </a:rPr>
                <a:t> </a:t>
              </a:r>
              <a:r>
                <a:rPr lang="en-US" sz="2400" b="1" dirty="0">
                  <a:effectLst/>
                  <a:latin typeface="Sakkal Majalla" pitchFamily="2" charset="-78"/>
                  <a:ea typeface="Calibri"/>
                  <a:cs typeface="Sakkal Majalla" pitchFamily="2" charset="-78"/>
                </a:rPr>
                <a:t>Method </a:t>
              </a:r>
              <a:endParaRPr lang="en-US" sz="2400" dirty="0">
                <a:effectLst/>
                <a:latin typeface="Sakkal Majalla" pitchFamily="2" charset="-78"/>
                <a:ea typeface="Calibri"/>
                <a:cs typeface="Sakkal Majalla" pitchFamily="2" charset="-78"/>
              </a:endParaRPr>
            </a:p>
          </p:txBody>
        </p:sp>
        <p:cxnSp>
          <p:nvCxnSpPr>
            <p:cNvPr id="12" name="Straight Arrow Connector 11"/>
            <p:cNvCxnSpPr/>
            <p:nvPr/>
          </p:nvCxnSpPr>
          <p:spPr>
            <a:xfrm flipV="1">
              <a:off x="477078" y="0"/>
              <a:ext cx="381663" cy="35780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1391478" y="0"/>
              <a:ext cx="612278" cy="39756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grpSp>
      <p:sp>
        <p:nvSpPr>
          <p:cNvPr id="14" name="Rectangle 9"/>
          <p:cNvSpPr>
            <a:spLocks noChangeArrowheads="1"/>
          </p:cNvSpPr>
          <p:nvPr/>
        </p:nvSpPr>
        <p:spPr bwMode="auto">
          <a:xfrm>
            <a:off x="935858" y="4975219"/>
            <a:ext cx="483259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a:ln>
                  <a:noFill/>
                </a:ln>
                <a:solidFill>
                  <a:schemeClr val="tx1"/>
                </a:solidFill>
                <a:effectLst/>
                <a:latin typeface="Sakkal Majalla" pitchFamily="2" charset="-78"/>
                <a:ea typeface="Calibri" pitchFamily="34" charset="0"/>
                <a:cs typeface="Sakkal Majalla" pitchFamily="2" charset="-78"/>
              </a:rPr>
              <a:t> double </a:t>
            </a:r>
            <a:r>
              <a:rPr kumimoji="0" lang="en-US" sz="2800" b="1" i="0" u="none" strike="noStrike" cap="none" normalizeH="0" baseline="0" dirty="0" err="1">
                <a:ln>
                  <a:noFill/>
                </a:ln>
                <a:solidFill>
                  <a:schemeClr val="tx1"/>
                </a:solidFill>
                <a:effectLst/>
                <a:latin typeface="Sakkal Majalla" pitchFamily="2" charset="-78"/>
                <a:ea typeface="Calibri" pitchFamily="34" charset="0"/>
                <a:cs typeface="Sakkal Majalla" pitchFamily="2" charset="-78"/>
              </a:rPr>
              <a:t>val</a:t>
            </a:r>
            <a:r>
              <a:rPr kumimoji="0" lang="en-US" sz="2800" b="1" i="0" u="none" strike="noStrike" cap="none" normalizeH="0" baseline="0" dirty="0">
                <a:ln>
                  <a:noFill/>
                </a:ln>
                <a:solidFill>
                  <a:schemeClr val="tx1"/>
                </a:solidFill>
                <a:effectLst/>
                <a:latin typeface="Sakkal Majalla" pitchFamily="2" charset="-78"/>
                <a:ea typeface="Calibri" pitchFamily="34" charset="0"/>
                <a:cs typeface="Sakkal Majalla" pitchFamily="2" charset="-78"/>
              </a:rPr>
              <a:t> = </a:t>
            </a:r>
            <a:r>
              <a:rPr kumimoji="0" lang="en-US" sz="2800" b="1" i="0" u="none" strike="noStrike" cap="none" normalizeH="0" baseline="0" dirty="0" err="1">
                <a:ln>
                  <a:noFill/>
                </a:ln>
                <a:solidFill>
                  <a:schemeClr val="tx1"/>
                </a:solidFill>
                <a:effectLst/>
                <a:latin typeface="Sakkal Majalla" pitchFamily="2" charset="-78"/>
                <a:ea typeface="Calibri" pitchFamily="34" charset="0"/>
                <a:cs typeface="Sakkal Majalla" pitchFamily="2" charset="-78"/>
              </a:rPr>
              <a:t>Math.sqrt</a:t>
            </a:r>
            <a:r>
              <a:rPr kumimoji="0" lang="en-US" sz="2800" b="1" i="0" u="none" strike="noStrike" cap="none" normalizeH="0" baseline="0" dirty="0">
                <a:ln>
                  <a:noFill/>
                </a:ln>
                <a:solidFill>
                  <a:schemeClr val="tx1"/>
                </a:solidFill>
                <a:effectLst/>
                <a:latin typeface="Sakkal Majalla" pitchFamily="2" charset="-78"/>
                <a:ea typeface="Calibri" pitchFamily="34" charset="0"/>
                <a:cs typeface="Sakkal Majalla" pitchFamily="2" charset="-78"/>
              </a:rPr>
              <a:t>(25.0);</a:t>
            </a:r>
            <a:endParaRPr kumimoji="0" lang="en-US" sz="2800" b="0" i="0" u="none" strike="noStrike" cap="none" normalizeH="0" baseline="0" dirty="0">
              <a:ln>
                <a:noFill/>
              </a:ln>
              <a:solidFill>
                <a:schemeClr val="tx1"/>
              </a:solidFill>
              <a:effectLst/>
              <a:latin typeface="Sakkal Majalla" pitchFamily="2" charset="-78"/>
              <a:cs typeface="Sakkal Majalla" pitchFamily="2" charset="-78"/>
            </a:endParaRPr>
          </a:p>
        </p:txBody>
      </p:sp>
      <p:sp>
        <p:nvSpPr>
          <p:cNvPr id="3" name="Slide Number Placeholder 2"/>
          <p:cNvSpPr>
            <a:spLocks noGrp="1"/>
          </p:cNvSpPr>
          <p:nvPr>
            <p:ph type="sldNum" sz="quarter" idx="12"/>
          </p:nvPr>
        </p:nvSpPr>
        <p:spPr/>
        <p:txBody>
          <a:bodyPr/>
          <a:lstStyle/>
          <a:p>
            <a:fld id="{F2DEC28D-54D4-4785-ABA8-4C39A3606371}" type="slidenum">
              <a:rPr lang="en-US" smtClean="0"/>
              <a:t>16</a:t>
            </a:fld>
            <a:r>
              <a:rPr lang="en-US" dirty="0"/>
              <a:t>/26</a:t>
            </a:r>
          </a:p>
        </p:txBody>
      </p:sp>
      <p:sp>
        <p:nvSpPr>
          <p:cNvPr id="16"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3309114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5167746" cy="995390"/>
          </a:xfrm>
        </p:spPr>
        <p:txBody>
          <a:bodyPr>
            <a:normAutofit/>
          </a:bodyPr>
          <a:lstStyle/>
          <a:p>
            <a:pPr marL="54610" marR="0">
              <a:lnSpc>
                <a:spcPct val="115000"/>
              </a:lnSpc>
              <a:spcBef>
                <a:spcPts val="0"/>
              </a:spcBef>
              <a:spcAft>
                <a:spcPts val="0"/>
              </a:spcAft>
            </a:pPr>
            <a:r>
              <a:rPr lang="en-US" dirty="0">
                <a:solidFill>
                  <a:srgbClr val="F79646"/>
                </a:solidFill>
                <a:latin typeface="Sakkal Majalla" pitchFamily="2" charset="-78"/>
                <a:ea typeface="Calibri"/>
                <a:cs typeface="Sakkal Majalla" pitchFamily="2" charset="-78"/>
              </a:rPr>
              <a:t>Static Fields</a:t>
            </a:r>
            <a:endParaRPr lang="en-US" sz="24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304445" y="1252887"/>
            <a:ext cx="11705585"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4610" marR="0" algn="r" rtl="1">
              <a:lnSpc>
                <a:spcPct val="115000"/>
              </a:lnSpc>
              <a:spcBef>
                <a:spcPts val="0"/>
              </a:spcBef>
              <a:spcAft>
                <a:spcPts val="0"/>
              </a:spcAft>
            </a:pPr>
            <a:r>
              <a:rPr lang="ar-SA" sz="2800" b="1" dirty="0">
                <a:latin typeface="Sakkal Majalla" pitchFamily="2" charset="-78"/>
                <a:ea typeface="Calibri"/>
                <a:cs typeface="Sakkal Majalla" pitchFamily="2" charset="-78"/>
              </a:rPr>
              <a:t>• </a:t>
            </a:r>
            <a:r>
              <a:rPr lang="en-US" sz="2800" b="1" dirty="0">
                <a:latin typeface="Sakkal Majalla" pitchFamily="2" charset="-78"/>
                <a:ea typeface="Calibri"/>
                <a:cs typeface="Sakkal Majalla" pitchFamily="2" charset="-78"/>
              </a:rPr>
              <a:t> </a:t>
            </a:r>
            <a:r>
              <a:rPr lang="ar-SA" sz="2800" b="1" dirty="0">
                <a:latin typeface="Sakkal Majalla" pitchFamily="2" charset="-78"/>
                <a:ea typeface="Calibri"/>
                <a:cs typeface="Sakkal Majalla" pitchFamily="2" charset="-78"/>
              </a:rPr>
              <a:t>يتم الإعلان عن حقول ال</a:t>
            </a:r>
            <a:r>
              <a:rPr lang="ar-SY" sz="2800" b="1" dirty="0">
                <a:latin typeface="Sakkal Majalla" pitchFamily="2" charset="-78"/>
                <a:ea typeface="Calibri"/>
                <a:cs typeface="Sakkal Majalla" pitchFamily="2" charset="-78"/>
              </a:rPr>
              <a:t>صنف بأنها </a:t>
            </a:r>
            <a:r>
              <a:rPr lang="en-US" sz="2800" b="1" dirty="0">
                <a:latin typeface="Sakkal Majalla" pitchFamily="2" charset="-78"/>
                <a:ea typeface="Calibri" pitchFamily="34" charset="0"/>
                <a:cs typeface="Sakkal Majalla" pitchFamily="2" charset="-78"/>
              </a:rPr>
              <a:t>static</a:t>
            </a:r>
            <a:r>
              <a:rPr lang="ar-SY" sz="2800" b="1" dirty="0">
                <a:latin typeface="Sakkal Majalla" pitchFamily="2" charset="-78"/>
                <a:ea typeface="Calibri" pitchFamily="34" charset="0"/>
                <a:cs typeface="Sakkal Majalla" pitchFamily="2" charset="-78"/>
              </a:rPr>
              <a:t> </a:t>
            </a:r>
            <a:r>
              <a:rPr lang="ar-SA" sz="2800" b="1" dirty="0">
                <a:latin typeface="Sakkal Majalla" pitchFamily="2" charset="-78"/>
                <a:ea typeface="Calibri"/>
                <a:cs typeface="Sakkal Majalla" pitchFamily="2" charset="-78"/>
              </a:rPr>
              <a:t>باستخدام الكلمة المفتاحية </a:t>
            </a:r>
            <a:r>
              <a:rPr lang="en-US" sz="2800" dirty="0">
                <a:latin typeface="Sakkal Majalla" pitchFamily="2" charset="-78"/>
                <a:ea typeface="Calibri"/>
                <a:cs typeface="Sakkal Majalla" pitchFamily="2" charset="-78"/>
              </a:rPr>
              <a:t>static</a:t>
            </a:r>
            <a:r>
              <a:rPr lang="en-US" sz="2800" b="1" dirty="0">
                <a:latin typeface="Sakkal Majalla" pitchFamily="2" charset="-78"/>
                <a:ea typeface="Calibri"/>
                <a:cs typeface="Sakkal Majalla" pitchFamily="2" charset="-78"/>
              </a:rPr>
              <a:t> </a:t>
            </a:r>
            <a:r>
              <a:rPr lang="ar-SY" sz="2800" b="1" dirty="0">
                <a:latin typeface="Sakkal Majalla" pitchFamily="2" charset="-78"/>
                <a:ea typeface="Calibri"/>
                <a:cs typeface="Sakkal Majalla" pitchFamily="2" charset="-78"/>
              </a:rPr>
              <a:t> </a:t>
            </a:r>
            <a:r>
              <a:rPr lang="ar-SA" sz="2800" b="1" dirty="0">
                <a:latin typeface="Sakkal Majalla" pitchFamily="2" charset="-78"/>
                <a:ea typeface="Calibri"/>
                <a:cs typeface="Sakkal Majalla" pitchFamily="2" charset="-78"/>
              </a:rPr>
              <a:t>بين محدد الوصول ونوع الحقل</a:t>
            </a:r>
            <a:r>
              <a:rPr lang="ar-SY" sz="2800" b="1" dirty="0">
                <a:latin typeface="Sakkal Majalla" pitchFamily="2" charset="-78"/>
                <a:ea typeface="Calibri"/>
                <a:cs typeface="Sakkal Majalla" pitchFamily="2" charset="-78"/>
              </a:rPr>
              <a:t>.</a:t>
            </a:r>
          </a:p>
          <a:p>
            <a:pPr marL="54610" marR="0" algn="r" rtl="1">
              <a:lnSpc>
                <a:spcPct val="115000"/>
              </a:lnSpc>
              <a:spcBef>
                <a:spcPts val="0"/>
              </a:spcBef>
              <a:spcAft>
                <a:spcPts val="0"/>
              </a:spcAft>
            </a:pPr>
            <a:r>
              <a:rPr lang="ar-SA" sz="2800" b="1" dirty="0">
                <a:latin typeface="Sakkal Majalla" pitchFamily="2" charset="-78"/>
                <a:ea typeface="Calibri"/>
                <a:cs typeface="Sakkal Majalla" pitchFamily="2" charset="-78"/>
              </a:rPr>
              <a:t>• </a:t>
            </a:r>
            <a:r>
              <a:rPr lang="ar-SY" sz="2800" b="1" dirty="0">
                <a:latin typeface="Sakkal Majalla" pitchFamily="2" charset="-78"/>
                <a:ea typeface="Calibri"/>
                <a:cs typeface="Sakkal Majalla" pitchFamily="2" charset="-78"/>
              </a:rPr>
              <a:t> يمكن تعريف </a:t>
            </a:r>
            <a:r>
              <a:rPr lang="en-US" sz="2800" b="1" dirty="0">
                <a:latin typeface="Sakkal Majalla" pitchFamily="2" charset="-78"/>
                <a:ea typeface="Calibri"/>
                <a:cs typeface="Sakkal Majalla" pitchFamily="2" charset="-78"/>
              </a:rPr>
              <a:t>scope</a:t>
            </a:r>
            <a:r>
              <a:rPr lang="ar-SY" sz="2800" b="1" dirty="0">
                <a:latin typeface="Sakkal Majalla" pitchFamily="2" charset="-78"/>
                <a:ea typeface="Calibri"/>
                <a:cs typeface="Sakkal Majalla" pitchFamily="2" charset="-78"/>
              </a:rPr>
              <a:t> من النمط </a:t>
            </a:r>
            <a:r>
              <a:rPr lang="en-US" sz="2800" b="1" dirty="0">
                <a:latin typeface="Sakkal Majalla" pitchFamily="2" charset="-78"/>
                <a:ea typeface="Calibri"/>
                <a:cs typeface="Sakkal Majalla" pitchFamily="2" charset="-78"/>
              </a:rPr>
              <a:t>static</a:t>
            </a:r>
            <a:r>
              <a:rPr lang="ar-SY" sz="2800" b="1" dirty="0">
                <a:latin typeface="Sakkal Majalla" pitchFamily="2" charset="-78"/>
                <a:ea typeface="Calibri"/>
                <a:cs typeface="Sakkal Majalla" pitchFamily="2" charset="-78"/>
              </a:rPr>
              <a:t> كما يلي.</a:t>
            </a:r>
          </a:p>
          <a:p>
            <a:pPr marL="54610" marR="0" algn="l">
              <a:lnSpc>
                <a:spcPct val="115000"/>
              </a:lnSpc>
              <a:spcBef>
                <a:spcPts val="0"/>
              </a:spcBef>
              <a:spcAft>
                <a:spcPts val="0"/>
              </a:spcAft>
            </a:pPr>
            <a:r>
              <a:rPr lang="en-US" sz="2800" b="1" dirty="0">
                <a:latin typeface="Sakkal Majalla" pitchFamily="2" charset="-78"/>
                <a:ea typeface="Calibri"/>
                <a:cs typeface="Sakkal Majalla" pitchFamily="2" charset="-78"/>
              </a:rPr>
              <a:t>class Test {</a:t>
            </a:r>
          </a:p>
          <a:p>
            <a:pPr marL="54610" marR="0" algn="l">
              <a:lnSpc>
                <a:spcPct val="115000"/>
              </a:lnSpc>
              <a:spcBef>
                <a:spcPts val="0"/>
              </a:spcBef>
              <a:spcAft>
                <a:spcPts val="0"/>
              </a:spcAft>
            </a:pPr>
            <a:r>
              <a:rPr lang="en-US" sz="2800" b="1" dirty="0">
                <a:latin typeface="Sakkal Majalla" pitchFamily="2" charset="-78"/>
                <a:ea typeface="Calibri"/>
                <a:cs typeface="Sakkal Majalla" pitchFamily="2" charset="-78"/>
              </a:rPr>
              <a:t>	static </a:t>
            </a:r>
            <a:r>
              <a:rPr lang="en-US" sz="2800" b="1" dirty="0" err="1">
                <a:latin typeface="Sakkal Majalla" pitchFamily="2" charset="-78"/>
                <a:ea typeface="Calibri"/>
                <a:cs typeface="Sakkal Majalla" pitchFamily="2" charset="-78"/>
              </a:rPr>
              <a:t>int</a:t>
            </a:r>
            <a:r>
              <a:rPr lang="en-US" sz="2800" b="1" dirty="0">
                <a:latin typeface="Sakkal Majalla" pitchFamily="2" charset="-78"/>
                <a:ea typeface="Calibri"/>
                <a:cs typeface="Sakkal Majalla" pitchFamily="2" charset="-78"/>
              </a:rPr>
              <a:t> </a:t>
            </a:r>
            <a:r>
              <a:rPr lang="en-US" sz="2800" b="1" dirty="0" err="1">
                <a:latin typeface="Sakkal Majalla" pitchFamily="2" charset="-78"/>
                <a:ea typeface="Calibri"/>
                <a:cs typeface="Sakkal Majalla" pitchFamily="2" charset="-78"/>
              </a:rPr>
              <a:t>i</a:t>
            </a:r>
            <a:r>
              <a:rPr lang="en-US" sz="2800" b="1" dirty="0">
                <a:latin typeface="Sakkal Majalla" pitchFamily="2" charset="-78"/>
                <a:ea typeface="Calibri"/>
                <a:cs typeface="Sakkal Majalla" pitchFamily="2" charset="-78"/>
              </a:rPr>
              <a:t>;</a:t>
            </a:r>
          </a:p>
          <a:p>
            <a:pPr marL="54610" marR="0" algn="l">
              <a:lnSpc>
                <a:spcPct val="115000"/>
              </a:lnSpc>
              <a:spcBef>
                <a:spcPts val="0"/>
              </a:spcBef>
              <a:spcAft>
                <a:spcPts val="0"/>
              </a:spcAft>
            </a:pPr>
            <a:r>
              <a:rPr lang="en-US" sz="2800" b="1" dirty="0">
                <a:latin typeface="Sakkal Majalla" pitchFamily="2" charset="-78"/>
                <a:ea typeface="Calibri"/>
                <a:cs typeface="Sakkal Majalla" pitchFamily="2" charset="-78"/>
              </a:rPr>
              <a:t>	static </a:t>
            </a:r>
          </a:p>
          <a:p>
            <a:pPr marL="54610" marR="0" algn="l">
              <a:lnSpc>
                <a:spcPct val="115000"/>
              </a:lnSpc>
              <a:spcBef>
                <a:spcPts val="0"/>
              </a:spcBef>
              <a:spcAft>
                <a:spcPts val="0"/>
              </a:spcAft>
            </a:pPr>
            <a:r>
              <a:rPr lang="en-US" sz="2800" b="1" dirty="0">
                <a:latin typeface="Sakkal Majalla" pitchFamily="2" charset="-78"/>
                <a:ea typeface="Calibri"/>
                <a:cs typeface="Sakkal Majalla" pitchFamily="2" charset="-78"/>
              </a:rPr>
              <a:t>		{</a:t>
            </a:r>
            <a:r>
              <a:rPr lang="ar-SY" sz="2800" b="1" dirty="0">
                <a:latin typeface="Sakkal Majalla" pitchFamily="2" charset="-78"/>
                <a:ea typeface="Calibri"/>
                <a:cs typeface="Sakkal Majalla" pitchFamily="2" charset="-78"/>
              </a:rPr>
              <a:t> </a:t>
            </a:r>
            <a:r>
              <a:rPr lang="en-US" sz="2800" b="1" dirty="0" err="1">
                <a:latin typeface="Sakkal Majalla" pitchFamily="2" charset="-78"/>
                <a:ea typeface="Calibri"/>
                <a:cs typeface="Sakkal Majalla" pitchFamily="2" charset="-78"/>
              </a:rPr>
              <a:t>i</a:t>
            </a:r>
            <a:r>
              <a:rPr lang="en-US" sz="2800" b="1" dirty="0">
                <a:latin typeface="Sakkal Majalla" pitchFamily="2" charset="-78"/>
                <a:ea typeface="Calibri"/>
                <a:cs typeface="Sakkal Majalla" pitchFamily="2" charset="-78"/>
              </a:rPr>
              <a:t>=100;		float f=13.22f;		String s= “Adam”;	                 }</a:t>
            </a:r>
            <a:endParaRPr lang="ar-SY" sz="800" b="1" dirty="0">
              <a:latin typeface="Sakkal Majalla" pitchFamily="2" charset="-78"/>
              <a:ea typeface="Calibri"/>
              <a:cs typeface="Sakkal Majalla" pitchFamily="2" charset="-78"/>
            </a:endParaRPr>
          </a:p>
          <a:p>
            <a:pPr marL="54610" marR="0" algn="r" rtl="1">
              <a:lnSpc>
                <a:spcPct val="115000"/>
              </a:lnSpc>
              <a:spcBef>
                <a:spcPts val="0"/>
              </a:spcBef>
              <a:spcAft>
                <a:spcPts val="0"/>
              </a:spcAft>
            </a:pPr>
            <a:r>
              <a:rPr lang="ar-SA" sz="2800" b="1" dirty="0">
                <a:latin typeface="Sakkal Majalla" pitchFamily="2" charset="-78"/>
                <a:ea typeface="Calibri"/>
                <a:cs typeface="Sakkal Majalla" pitchFamily="2" charset="-78"/>
              </a:rPr>
              <a:t>• </a:t>
            </a:r>
            <a:r>
              <a:rPr lang="ar-SY" sz="2800" b="1" dirty="0">
                <a:latin typeface="Sakkal Majalla" pitchFamily="2" charset="-78"/>
                <a:ea typeface="Calibri"/>
                <a:cs typeface="Sakkal Majalla" pitchFamily="2" charset="-78"/>
              </a:rPr>
              <a:t>إن ترتيب خطوات الترجمة تكون:</a:t>
            </a:r>
          </a:p>
          <a:p>
            <a:pPr marL="511810" lvl="1" algn="r" rtl="1">
              <a:lnSpc>
                <a:spcPct val="115000"/>
              </a:lnSpc>
            </a:pPr>
            <a:r>
              <a:rPr lang="ar-SY" sz="2800" b="1" dirty="0">
                <a:latin typeface="Sakkal Majalla" pitchFamily="2" charset="-78"/>
                <a:ea typeface="Calibri"/>
                <a:cs typeface="Sakkal Majalla" pitchFamily="2" charset="-78"/>
              </a:rPr>
              <a:t>1-تجهيز </a:t>
            </a:r>
            <a:r>
              <a:rPr lang="en-US" sz="2800" b="1" dirty="0">
                <a:latin typeface="Sakkal Majalla" pitchFamily="2" charset="-78"/>
                <a:ea typeface="Calibri"/>
                <a:cs typeface="Sakkal Majalla" pitchFamily="2" charset="-78"/>
              </a:rPr>
              <a:t>initialization  </a:t>
            </a:r>
            <a:r>
              <a:rPr lang="ar-SY" sz="2800" b="1" dirty="0">
                <a:latin typeface="Sakkal Majalla" pitchFamily="2" charset="-78"/>
                <a:ea typeface="Calibri"/>
                <a:cs typeface="Sakkal Majalla" pitchFamily="2" charset="-78"/>
              </a:rPr>
              <a:t> المتغيرات من نمط </a:t>
            </a:r>
            <a:r>
              <a:rPr lang="en-US" sz="2800" b="1" dirty="0">
                <a:latin typeface="Sakkal Majalla" pitchFamily="2" charset="-78"/>
                <a:ea typeface="Calibri"/>
                <a:cs typeface="Sakkal Majalla" pitchFamily="2" charset="-78"/>
              </a:rPr>
              <a:t>static</a:t>
            </a:r>
            <a:r>
              <a:rPr lang="ar-SY" sz="2800" b="1" dirty="0">
                <a:latin typeface="Sakkal Majalla" pitchFamily="2" charset="-78"/>
                <a:ea typeface="Calibri"/>
                <a:cs typeface="Sakkal Majalla" pitchFamily="2" charset="-78"/>
              </a:rPr>
              <a:t> .</a:t>
            </a:r>
          </a:p>
          <a:p>
            <a:pPr marL="511810" lvl="1" algn="r" rtl="1">
              <a:lnSpc>
                <a:spcPct val="115000"/>
              </a:lnSpc>
            </a:pPr>
            <a:r>
              <a:rPr lang="ar-SY" sz="2800" b="1" dirty="0">
                <a:latin typeface="Sakkal Majalla" pitchFamily="2" charset="-78"/>
                <a:ea typeface="Calibri"/>
                <a:cs typeface="Sakkal Majalla" pitchFamily="2" charset="-78"/>
              </a:rPr>
              <a:t>2- تجهيز </a:t>
            </a:r>
            <a:r>
              <a:rPr lang="en-US" sz="2800" b="1" dirty="0">
                <a:latin typeface="Sakkal Majalla" pitchFamily="2" charset="-78"/>
                <a:ea typeface="Calibri"/>
                <a:cs typeface="Sakkal Majalla" pitchFamily="2" charset="-78"/>
              </a:rPr>
              <a:t>initialization </a:t>
            </a:r>
            <a:r>
              <a:rPr lang="ar-SY" sz="2800" b="1" dirty="0">
                <a:latin typeface="Sakkal Majalla" pitchFamily="2" charset="-78"/>
                <a:ea typeface="Calibri"/>
                <a:cs typeface="Sakkal Majalla" pitchFamily="2" charset="-78"/>
              </a:rPr>
              <a:t>   لكل المتغيرات من نمط </a:t>
            </a:r>
            <a:r>
              <a:rPr lang="en-US" sz="2800" b="1" dirty="0">
                <a:latin typeface="Sakkal Majalla" pitchFamily="2" charset="-78"/>
                <a:ea typeface="Calibri"/>
                <a:cs typeface="Sakkal Majalla" pitchFamily="2" charset="-78"/>
              </a:rPr>
              <a:t>instance</a:t>
            </a:r>
            <a:r>
              <a:rPr lang="ar-SY" sz="2800" b="1" dirty="0">
                <a:latin typeface="Sakkal Majalla" pitchFamily="2" charset="-78"/>
                <a:ea typeface="Calibri"/>
                <a:cs typeface="Sakkal Majalla" pitchFamily="2" charset="-78"/>
              </a:rPr>
              <a:t>.</a:t>
            </a:r>
          </a:p>
          <a:p>
            <a:pPr marL="511810" lvl="1" algn="r" rtl="1">
              <a:lnSpc>
                <a:spcPct val="115000"/>
              </a:lnSpc>
            </a:pPr>
            <a:r>
              <a:rPr lang="ar-SY" sz="2800" b="1" dirty="0">
                <a:latin typeface="Sakkal Majalla" pitchFamily="2" charset="-78"/>
                <a:ea typeface="Calibri"/>
                <a:cs typeface="Sakkal Majalla" pitchFamily="2" charset="-78"/>
              </a:rPr>
              <a:t>3- مناداة الباني </a:t>
            </a:r>
            <a:r>
              <a:rPr lang="en-US" sz="2800" b="1" dirty="0">
                <a:latin typeface="Sakkal Majalla" pitchFamily="2" charset="-78"/>
                <a:ea typeface="Calibri"/>
                <a:cs typeface="Sakkal Majalla" pitchFamily="2" charset="-78"/>
              </a:rPr>
              <a:t>constructer</a:t>
            </a:r>
            <a:r>
              <a:rPr lang="ar-SY" sz="2800" b="1" dirty="0">
                <a:latin typeface="Sakkal Majalla" pitchFamily="2" charset="-78"/>
                <a:ea typeface="Calibri"/>
                <a:cs typeface="Sakkal Majalla" pitchFamily="2" charset="-78"/>
              </a:rPr>
              <a:t>. </a:t>
            </a:r>
          </a:p>
        </p:txBody>
      </p:sp>
      <p:sp>
        <p:nvSpPr>
          <p:cNvPr id="3" name="Slide Number Placeholder 2"/>
          <p:cNvSpPr>
            <a:spLocks noGrp="1"/>
          </p:cNvSpPr>
          <p:nvPr>
            <p:ph type="sldNum" sz="quarter" idx="12"/>
          </p:nvPr>
        </p:nvSpPr>
        <p:spPr/>
        <p:txBody>
          <a:bodyPr/>
          <a:lstStyle/>
          <a:p>
            <a:fld id="{F2DEC28D-54D4-4785-ABA8-4C39A3606371}" type="slidenum">
              <a:rPr lang="en-US" smtClean="0"/>
              <a:t>17</a:t>
            </a:fld>
            <a:r>
              <a:rPr lang="en-US" dirty="0"/>
              <a:t>/26</a:t>
            </a: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2518858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5167746" cy="995390"/>
          </a:xfrm>
        </p:spPr>
        <p:txBody>
          <a:bodyPr>
            <a:normAutofit/>
          </a:bodyPr>
          <a:lstStyle/>
          <a:p>
            <a:pPr marL="54610" marR="0">
              <a:lnSpc>
                <a:spcPct val="115000"/>
              </a:lnSpc>
              <a:spcBef>
                <a:spcPts val="0"/>
              </a:spcBef>
              <a:spcAft>
                <a:spcPts val="0"/>
              </a:spcAft>
            </a:pPr>
            <a:r>
              <a:rPr lang="en-US" dirty="0">
                <a:solidFill>
                  <a:srgbClr val="F79646"/>
                </a:solidFill>
                <a:latin typeface="Sakkal Majalla" pitchFamily="2" charset="-78"/>
                <a:ea typeface="Calibri"/>
                <a:cs typeface="Sakkal Majalla" pitchFamily="2" charset="-78"/>
              </a:rPr>
              <a:t>Static Fields</a:t>
            </a:r>
            <a:endParaRPr lang="en-US" sz="24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304445" y="1343159"/>
            <a:ext cx="11583111" cy="3065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4610" lvl="0" algn="r" rtl="1">
              <a:lnSpc>
                <a:spcPct val="115000"/>
              </a:lnSpc>
            </a:pPr>
            <a:r>
              <a:rPr lang="ar-SA" sz="2800" b="1" dirty="0">
                <a:latin typeface="Sakkal Majalla" pitchFamily="2" charset="-78"/>
                <a:ea typeface="Calibri"/>
                <a:cs typeface="Sakkal Majalla" pitchFamily="2" charset="-78"/>
              </a:rPr>
              <a:t>• </a:t>
            </a:r>
            <a:r>
              <a:rPr lang="ar-SY" sz="2800" b="1" dirty="0">
                <a:latin typeface="Sakkal Majalla" pitchFamily="2" charset="-78"/>
                <a:ea typeface="Calibri"/>
                <a:cs typeface="Sakkal Majalla" pitchFamily="2" charset="-78"/>
              </a:rPr>
              <a:t>لايمكن تعريف متحول  </a:t>
            </a:r>
            <a:r>
              <a:rPr lang="en-US" sz="2800" b="1" dirty="0">
                <a:latin typeface="Sakkal Majalla" pitchFamily="2" charset="-78"/>
                <a:ea typeface="Calibri"/>
                <a:cs typeface="Sakkal Majalla" pitchFamily="2" charset="-78"/>
              </a:rPr>
              <a:t>static</a:t>
            </a:r>
            <a:r>
              <a:rPr lang="ar-IQ" sz="2800" b="1" dirty="0">
                <a:latin typeface="Sakkal Majalla" pitchFamily="2" charset="-78"/>
                <a:ea typeface="Calibri"/>
                <a:cs typeface="Sakkal Majalla" pitchFamily="2" charset="-78"/>
              </a:rPr>
              <a:t> </a:t>
            </a:r>
            <a:r>
              <a:rPr lang="ar-SY" sz="2800" b="1" dirty="0">
                <a:latin typeface="Sakkal Majalla" pitchFamily="2" charset="-78"/>
                <a:ea typeface="Calibri"/>
                <a:cs typeface="Sakkal Majalla" pitchFamily="2" charset="-78"/>
              </a:rPr>
              <a:t>ضمن الطرق بل محصور بالاصناف.</a:t>
            </a:r>
            <a:endParaRPr lang="ar-SY" sz="2800" b="1" dirty="0">
              <a:latin typeface="Sakkal Majalla" pitchFamily="2" charset="-78"/>
              <a:ea typeface="Calibri" pitchFamily="34" charset="0"/>
              <a:cs typeface="Sakkal Majalla" pitchFamily="2" charset="-78"/>
            </a:endParaRPr>
          </a:p>
          <a:p>
            <a:pPr marL="54610" marR="0" algn="r" rtl="1">
              <a:lnSpc>
                <a:spcPct val="115000"/>
              </a:lnSpc>
              <a:spcBef>
                <a:spcPts val="0"/>
              </a:spcBef>
              <a:spcAft>
                <a:spcPts val="0"/>
              </a:spcAft>
            </a:pPr>
            <a:r>
              <a:rPr lang="en-US" sz="2800" b="1" dirty="0">
                <a:latin typeface="Sakkal Majalla" pitchFamily="2" charset="-78"/>
                <a:ea typeface="Calibri"/>
                <a:cs typeface="Sakkal Majalla" pitchFamily="2" charset="-78"/>
              </a:rPr>
              <a:t> </a:t>
            </a:r>
            <a:r>
              <a:rPr lang="ar-SY" sz="2800" b="1" dirty="0">
                <a:latin typeface="Sakkal Majalla" pitchFamily="2" charset="-78"/>
                <a:ea typeface="Calibri"/>
                <a:cs typeface="Sakkal Majalla" pitchFamily="2" charset="-78"/>
              </a:rPr>
              <a:t>	</a:t>
            </a:r>
          </a:p>
          <a:p>
            <a:pPr marL="511810" marR="0" indent="-457200" algn="r" rtl="1">
              <a:lnSpc>
                <a:spcPct val="115000"/>
              </a:lnSpc>
              <a:spcBef>
                <a:spcPts val="0"/>
              </a:spcBef>
              <a:spcAft>
                <a:spcPts val="0"/>
              </a:spcAft>
              <a:buFontTx/>
              <a:buChar char="-"/>
            </a:pPr>
            <a:r>
              <a:rPr lang="ar-SA" sz="2800" b="1" dirty="0">
                <a:latin typeface="Sakkal Majalla" pitchFamily="2" charset="-78"/>
                <a:ea typeface="Calibri"/>
                <a:cs typeface="Sakkal Majalla" pitchFamily="2" charset="-78"/>
              </a:rPr>
              <a:t>يتم تهيئة الحقول الثابتة الأولية إلى 0 إذا لم يتم إجراء تهيئة</a:t>
            </a:r>
            <a:r>
              <a:rPr lang="ar-SY" sz="2800" b="1" dirty="0">
                <a:latin typeface="Sakkal Majalla" pitchFamily="2" charset="-78"/>
                <a:ea typeface="Calibri"/>
                <a:cs typeface="Sakkal Majalla" pitchFamily="2" charset="-78"/>
              </a:rPr>
              <a:t> لها </a:t>
            </a:r>
            <a:r>
              <a:rPr lang="en-US" sz="2800" b="1" dirty="0">
                <a:latin typeface="Sakkal Majalla" pitchFamily="2" charset="-78"/>
                <a:ea typeface="Calibri"/>
                <a:cs typeface="Sakkal Majalla" pitchFamily="2" charset="-78"/>
              </a:rPr>
              <a:t>initialization </a:t>
            </a:r>
            <a:r>
              <a:rPr lang="ar-SA" sz="2800" b="1" dirty="0">
                <a:latin typeface="Sakkal Majalla" pitchFamily="2" charset="-78"/>
                <a:ea typeface="Calibri"/>
                <a:cs typeface="Sakkal Majalla" pitchFamily="2" charset="-78"/>
              </a:rPr>
              <a:t>.</a:t>
            </a:r>
            <a:endParaRPr lang="ar-SY" sz="2800" b="1" dirty="0">
              <a:latin typeface="Sakkal Majalla" pitchFamily="2" charset="-78"/>
              <a:ea typeface="Calibri"/>
              <a:cs typeface="Sakkal Majalla" pitchFamily="2" charset="-78"/>
            </a:endParaRPr>
          </a:p>
          <a:p>
            <a:pPr marL="511810" marR="0" indent="-457200" algn="r" rtl="1">
              <a:lnSpc>
                <a:spcPct val="115000"/>
              </a:lnSpc>
              <a:spcBef>
                <a:spcPts val="0"/>
              </a:spcBef>
              <a:spcAft>
                <a:spcPts val="0"/>
              </a:spcAft>
              <a:buFontTx/>
              <a:buChar char="-"/>
            </a:pPr>
            <a:r>
              <a:rPr lang="ar-SY" sz="2800" b="1" dirty="0">
                <a:latin typeface="Sakkal Majalla" pitchFamily="2" charset="-78"/>
                <a:ea typeface="Calibri"/>
                <a:cs typeface="Sakkal Majalla" pitchFamily="2" charset="-78"/>
              </a:rPr>
              <a:t>مثال لعد الكائنات المشتقة من صنف  نضع </a:t>
            </a:r>
            <a:r>
              <a:rPr lang="en-US" sz="2800" b="1" dirty="0">
                <a:latin typeface="Sakkal Majalla" pitchFamily="2" charset="-78"/>
                <a:ea typeface="Calibri"/>
                <a:cs typeface="Sakkal Majalla" pitchFamily="2" charset="-78"/>
              </a:rPr>
              <a:t>private static int </a:t>
            </a:r>
            <a:r>
              <a:rPr lang="en-US" sz="2800" b="1" dirty="0" err="1">
                <a:latin typeface="Sakkal Majalla" pitchFamily="2" charset="-78"/>
                <a:ea typeface="Calibri"/>
                <a:cs typeface="Sakkal Majalla" pitchFamily="2" charset="-78"/>
              </a:rPr>
              <a:t>instanceCount</a:t>
            </a:r>
            <a:r>
              <a:rPr lang="en-US" sz="2800" b="1" dirty="0">
                <a:latin typeface="Sakkal Majalla" pitchFamily="2" charset="-78"/>
                <a:ea typeface="Calibri"/>
                <a:cs typeface="Sakkal Majalla" pitchFamily="2" charset="-78"/>
              </a:rPr>
              <a:t> = 0; </a:t>
            </a:r>
            <a:r>
              <a:rPr lang="ar-IQ" sz="2800" b="1" dirty="0">
                <a:latin typeface="Sakkal Majalla" pitchFamily="2" charset="-78"/>
                <a:ea typeface="Calibri"/>
                <a:cs typeface="Sakkal Majalla" pitchFamily="2" charset="-78"/>
              </a:rPr>
              <a:t> </a:t>
            </a:r>
            <a:r>
              <a:rPr lang="ar-SY" sz="2800" b="1" dirty="0">
                <a:latin typeface="Sakkal Majalla" pitchFamily="2" charset="-78"/>
                <a:ea typeface="Calibri"/>
                <a:cs typeface="Sakkal Majalla" pitchFamily="2" charset="-78"/>
              </a:rPr>
              <a:t>ضمن الصنف ونزيد هذا الحقل بمقدار 1 في كل باني للصنف أو أن نبدأ بـ  500 وننقص واحد في كل باني.</a:t>
            </a:r>
          </a:p>
          <a:p>
            <a:pPr marL="54610" marR="0" rtl="1">
              <a:lnSpc>
                <a:spcPct val="115000"/>
              </a:lnSpc>
              <a:spcBef>
                <a:spcPts val="0"/>
              </a:spcBef>
              <a:spcAft>
                <a:spcPts val="0"/>
              </a:spcAft>
            </a:pPr>
            <a:r>
              <a:rPr lang="ar-SY" sz="2800" b="1" dirty="0">
                <a:latin typeface="Sakkal Majalla" pitchFamily="2" charset="-78"/>
                <a:ea typeface="Calibri"/>
                <a:cs typeface="Sakkal Majalla" pitchFamily="2" charset="-78"/>
              </a:rPr>
              <a:t>                                     .</a:t>
            </a:r>
            <a:r>
              <a:rPr lang="en-US" sz="2800" b="1" dirty="0">
                <a:latin typeface="Sakkal Majalla" pitchFamily="2" charset="-78"/>
                <a:ea typeface="Calibri"/>
                <a:cs typeface="Sakkal Majalla" pitchFamily="2" charset="-78"/>
              </a:rPr>
              <a:t> </a:t>
            </a:r>
            <a:r>
              <a:rPr lang="en-US" sz="2400" b="1" dirty="0" err="1">
                <a:solidFill>
                  <a:srgbClr val="E36C0A"/>
                </a:solidFill>
                <a:latin typeface="Sakkal Majalla" pitchFamily="2" charset="-78"/>
                <a:ea typeface="Calibri"/>
                <a:cs typeface="Sakkal Majalla" pitchFamily="2" charset="-78"/>
              </a:rPr>
              <a:t>instanceCount</a:t>
            </a:r>
            <a:r>
              <a:rPr lang="en-US" sz="2400" b="1" dirty="0">
                <a:solidFill>
                  <a:srgbClr val="E36C0A"/>
                </a:solidFill>
                <a:latin typeface="Sakkal Majalla" pitchFamily="2" charset="-78"/>
                <a:ea typeface="Calibri"/>
                <a:cs typeface="Sakkal Majalla" pitchFamily="2" charset="-78"/>
              </a:rPr>
              <a:t> field(</a:t>
            </a:r>
            <a:r>
              <a:rPr lang="en-US" sz="2400" b="1" dirty="0">
                <a:latin typeface="Sakkal Majalla" pitchFamily="2" charset="-78"/>
                <a:ea typeface="Calibri"/>
                <a:cs typeface="Sakkal Majalla" pitchFamily="2" charset="-78"/>
              </a:rPr>
              <a:t>static</a:t>
            </a:r>
            <a:r>
              <a:rPr lang="en-US" sz="2400" b="1" dirty="0">
                <a:solidFill>
                  <a:srgbClr val="E36C0A"/>
                </a:solidFill>
                <a:latin typeface="Sakkal Majalla" pitchFamily="2" charset="-78"/>
                <a:ea typeface="Calibri"/>
                <a:cs typeface="Sakkal Majalla" pitchFamily="2" charset="-78"/>
              </a:rPr>
              <a:t>)</a:t>
            </a:r>
            <a:r>
              <a:rPr lang="ar-SY" sz="2400" b="1" dirty="0">
                <a:solidFill>
                  <a:srgbClr val="E36C0A"/>
                </a:solidFill>
                <a:latin typeface="Sakkal Majalla" pitchFamily="2" charset="-78"/>
                <a:ea typeface="Calibri"/>
                <a:cs typeface="Sakkal Majalla" pitchFamily="2" charset="-78"/>
              </a:rPr>
              <a:t>  </a:t>
            </a:r>
            <a:r>
              <a:rPr lang="en-US" sz="2400" b="1" dirty="0">
                <a:solidFill>
                  <a:srgbClr val="E36C0A"/>
                </a:solidFill>
                <a:latin typeface="Sakkal Majalla" pitchFamily="2" charset="-78"/>
                <a:ea typeface="Calibri"/>
                <a:cs typeface="Sakkal Majalla" pitchFamily="2" charset="-78"/>
              </a:rPr>
              <a:t> </a:t>
            </a:r>
            <a:r>
              <a:rPr lang="ar-SY" sz="2400" b="1" dirty="0">
                <a:solidFill>
                  <a:srgbClr val="E36C0A"/>
                </a:solidFill>
                <a:latin typeface="Sakkal Majalla" pitchFamily="2" charset="-78"/>
                <a:ea typeface="Calibri"/>
                <a:cs typeface="Sakkal Majalla" pitchFamily="2" charset="-78"/>
              </a:rPr>
              <a:t> </a:t>
            </a:r>
            <a:r>
              <a:rPr lang="en-US" sz="2400" b="1" dirty="0">
                <a:latin typeface="Sakkal Majalla" pitchFamily="2" charset="-78"/>
                <a:ea typeface="Calibri"/>
                <a:cs typeface="Sakkal Majalla" pitchFamily="2" charset="-78"/>
              </a:rPr>
              <a:t> </a:t>
            </a:r>
            <a:endParaRPr lang="ar-SY" sz="2400" b="1" dirty="0">
              <a:latin typeface="Sakkal Majalla" pitchFamily="2" charset="-78"/>
              <a:ea typeface="Calibri"/>
              <a:cs typeface="Sakkal Majalla" pitchFamily="2" charset="-78"/>
            </a:endParaRPr>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6936" y="4480924"/>
            <a:ext cx="4647969" cy="17196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F2DEC28D-54D4-4785-ABA8-4C39A3606371}" type="slidenum">
              <a:rPr lang="en-US" smtClean="0"/>
              <a:t>18</a:t>
            </a:fld>
            <a:r>
              <a:rPr lang="en-US" dirty="0"/>
              <a:t>/26</a:t>
            </a: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2514851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4444207" cy="995390"/>
          </a:xfrm>
        </p:spPr>
        <p:txBody>
          <a:bodyPr>
            <a:normAutofit/>
          </a:bodyPr>
          <a:lstStyle/>
          <a:p>
            <a:pPr marL="54610" marR="0">
              <a:lnSpc>
                <a:spcPct val="115000"/>
              </a:lnSpc>
              <a:spcBef>
                <a:spcPts val="0"/>
              </a:spcBef>
              <a:spcAft>
                <a:spcPts val="0"/>
              </a:spcAft>
            </a:pPr>
            <a:r>
              <a:rPr lang="en-US" dirty="0">
                <a:solidFill>
                  <a:srgbClr val="F79646"/>
                </a:solidFill>
                <a:latin typeface="Sakkal Majalla" pitchFamily="2" charset="-78"/>
                <a:ea typeface="Calibri"/>
                <a:cs typeface="Sakkal Majalla" pitchFamily="2" charset="-78"/>
              </a:rPr>
              <a:t>Static Methods</a:t>
            </a:r>
            <a:endParaRPr lang="en-US" sz="24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204717" y="1422679"/>
            <a:ext cx="11791666" cy="4724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rtl="1"/>
            <a:r>
              <a:rPr lang="en-US" sz="2800" b="1" dirty="0">
                <a:latin typeface="Sakkal Majalla" pitchFamily="2" charset="-78"/>
                <a:cs typeface="Sakkal Majalla" pitchFamily="2" charset="-78"/>
              </a:rPr>
              <a:t>•</a:t>
            </a:r>
            <a:r>
              <a:rPr lang="ar-SY" sz="2800" b="1" dirty="0">
                <a:latin typeface="Sakkal Majalla" pitchFamily="2" charset="-78"/>
                <a:cs typeface="Sakkal Majalla" pitchFamily="2" charset="-78"/>
              </a:rPr>
              <a:t> يتم الإعلان عن </a:t>
            </a:r>
            <a:r>
              <a:rPr lang="en-US" sz="2800" dirty="0">
                <a:latin typeface="Sakkal Majalla" pitchFamily="2" charset="-78"/>
                <a:cs typeface="Sakkal Majalla" pitchFamily="2" charset="-78"/>
              </a:rPr>
              <a:t>static</a:t>
            </a:r>
            <a:r>
              <a:rPr lang="en-US" sz="2800" b="1" dirty="0">
                <a:latin typeface="Sakkal Majalla" pitchFamily="2" charset="-78"/>
                <a:cs typeface="Sakkal Majalla" pitchFamily="2" charset="-78"/>
              </a:rPr>
              <a:t> </a:t>
            </a:r>
            <a:r>
              <a:rPr lang="en-US" sz="2800" dirty="0">
                <a:latin typeface="Sakkal Majalla" pitchFamily="2" charset="-78"/>
                <a:cs typeface="Sakkal Majalla" pitchFamily="2" charset="-78"/>
              </a:rPr>
              <a:t>Methods</a:t>
            </a:r>
            <a:r>
              <a:rPr lang="en-US" sz="2800" dirty="0">
                <a:solidFill>
                  <a:srgbClr val="F79646"/>
                </a:solidFill>
                <a:latin typeface="Sakkal Majalla" pitchFamily="2" charset="-78"/>
                <a:ea typeface="Calibri"/>
                <a:cs typeface="Sakkal Majalla" pitchFamily="2" charset="-78"/>
              </a:rPr>
              <a:t> </a:t>
            </a:r>
            <a:r>
              <a:rPr lang="ar-IQ" sz="2800" dirty="0">
                <a:solidFill>
                  <a:srgbClr val="F79646"/>
                </a:solidFill>
                <a:latin typeface="Sakkal Majalla" pitchFamily="2" charset="-78"/>
                <a:ea typeface="Calibri"/>
                <a:cs typeface="Sakkal Majalla" pitchFamily="2" charset="-78"/>
              </a:rPr>
              <a:t> </a:t>
            </a:r>
            <a:r>
              <a:rPr lang="ar-SY" sz="2800" b="1" dirty="0">
                <a:latin typeface="Sakkal Majalla" pitchFamily="2" charset="-78"/>
                <a:cs typeface="Sakkal Majalla" pitchFamily="2" charset="-78"/>
              </a:rPr>
              <a:t>من خلال وضع الكلمة المفتاحية </a:t>
            </a:r>
            <a:r>
              <a:rPr lang="en-US" sz="2800" dirty="0">
                <a:latin typeface="Sakkal Majalla" pitchFamily="2" charset="-78"/>
                <a:cs typeface="Sakkal Majalla" pitchFamily="2" charset="-78"/>
              </a:rPr>
              <a:t>static</a:t>
            </a:r>
            <a:r>
              <a:rPr lang="en-US" sz="2800" b="1" dirty="0">
                <a:latin typeface="Sakkal Majalla" pitchFamily="2" charset="-78"/>
                <a:cs typeface="Sakkal Majalla" pitchFamily="2" charset="-78"/>
              </a:rPr>
              <a:t> </a:t>
            </a:r>
            <a:r>
              <a:rPr lang="ar-SY" sz="2800" b="1" dirty="0">
                <a:latin typeface="Sakkal Majalla" pitchFamily="2" charset="-78"/>
                <a:cs typeface="Sakkal Majalla" pitchFamily="2" charset="-78"/>
              </a:rPr>
              <a:t> بين معدِّل الوصول ونوع القيمة المعاده.</a:t>
            </a:r>
          </a:p>
          <a:p>
            <a:r>
              <a:rPr lang="en-US" sz="2800" i="1" dirty="0">
                <a:latin typeface="Sakkal Majalla" pitchFamily="2" charset="-78"/>
                <a:cs typeface="Sakkal Majalla" pitchFamily="2" charset="-78"/>
              </a:rPr>
              <a:t>public</a:t>
            </a:r>
            <a:r>
              <a:rPr lang="en-US" sz="2800" b="1" dirty="0">
                <a:latin typeface="Sakkal Majalla" pitchFamily="2" charset="-78"/>
                <a:cs typeface="Sakkal Majalla" pitchFamily="2" charset="-78"/>
              </a:rPr>
              <a:t> </a:t>
            </a:r>
            <a:r>
              <a:rPr lang="en-US" sz="2800" i="1" dirty="0">
                <a:latin typeface="Sakkal Majalla" pitchFamily="2" charset="-78"/>
                <a:cs typeface="Sakkal Majalla" pitchFamily="2" charset="-78"/>
              </a:rPr>
              <a:t>static</a:t>
            </a:r>
            <a:r>
              <a:rPr lang="en-US" sz="2800" b="1" dirty="0">
                <a:latin typeface="Sakkal Majalla" pitchFamily="2" charset="-78"/>
                <a:cs typeface="Sakkal Majalla" pitchFamily="2" charset="-78"/>
              </a:rPr>
              <a:t> </a:t>
            </a:r>
            <a:r>
              <a:rPr lang="en-US" sz="2800" i="1" dirty="0" err="1">
                <a:latin typeface="Sakkal Majalla" pitchFamily="2" charset="-78"/>
                <a:cs typeface="Sakkal Majalla" pitchFamily="2" charset="-78"/>
              </a:rPr>
              <a:t>int</a:t>
            </a:r>
            <a:r>
              <a:rPr lang="en-US" sz="2800" b="1" dirty="0">
                <a:latin typeface="Sakkal Majalla" pitchFamily="2" charset="-78"/>
                <a:cs typeface="Sakkal Majalla" pitchFamily="2" charset="-78"/>
              </a:rPr>
              <a:t> </a:t>
            </a:r>
            <a:r>
              <a:rPr lang="en-US" sz="2800" i="1" dirty="0" err="1">
                <a:latin typeface="Sakkal Majalla" pitchFamily="2" charset="-78"/>
                <a:cs typeface="Sakkal Majalla" pitchFamily="2" charset="-78"/>
              </a:rPr>
              <a:t>getInstanceCount</a:t>
            </a:r>
            <a:r>
              <a:rPr lang="en-US" sz="2800" i="1" dirty="0">
                <a:latin typeface="Sakkal Majalla" pitchFamily="2" charset="-78"/>
                <a:cs typeface="Sakkal Majalla" pitchFamily="2" charset="-78"/>
              </a:rPr>
              <a:t>() 	{ return </a:t>
            </a:r>
            <a:r>
              <a:rPr lang="en-US" sz="2800" i="1" dirty="0" err="1">
                <a:latin typeface="Sakkal Majalla" pitchFamily="2" charset="-78"/>
                <a:cs typeface="Sakkal Majalla" pitchFamily="2" charset="-78"/>
              </a:rPr>
              <a:t>instanceCount</a:t>
            </a:r>
            <a:r>
              <a:rPr lang="en-US" sz="2800" i="1" dirty="0">
                <a:latin typeface="Sakkal Majalla" pitchFamily="2" charset="-78"/>
                <a:cs typeface="Sakkal Majalla" pitchFamily="2" charset="-78"/>
              </a:rPr>
              <a:t>;  }</a:t>
            </a:r>
            <a:endParaRPr lang="ar-SY" sz="2800" i="1" dirty="0">
              <a:latin typeface="Sakkal Majalla" pitchFamily="2" charset="-78"/>
              <a:cs typeface="Sakkal Majalla" pitchFamily="2" charset="-78"/>
            </a:endParaRPr>
          </a:p>
          <a:p>
            <a:pPr algn="just" rtl="1"/>
            <a:r>
              <a:rPr lang="ar-SY" sz="2800" b="1" dirty="0">
                <a:latin typeface="Sakkal Majalla" pitchFamily="2" charset="-78"/>
                <a:cs typeface="Sakkal Majalla" pitchFamily="2" charset="-78"/>
              </a:rPr>
              <a:t>• عندما يحتوي صنف على طريقة </a:t>
            </a:r>
            <a:r>
              <a:rPr lang="en-US" sz="2800" dirty="0">
                <a:latin typeface="Sakkal Majalla" pitchFamily="2" charset="-78"/>
                <a:cs typeface="Sakkal Majalla" pitchFamily="2" charset="-78"/>
              </a:rPr>
              <a:t>static</a:t>
            </a:r>
            <a:r>
              <a:rPr lang="ar-SY" sz="2800" b="1" dirty="0">
                <a:latin typeface="Sakkal Majalla" pitchFamily="2" charset="-78"/>
                <a:cs typeface="Sakkal Majalla" pitchFamily="2" charset="-78"/>
              </a:rPr>
              <a:t>، </a:t>
            </a:r>
            <a:r>
              <a:rPr lang="ar-SY" sz="2800" b="1" u="sng" dirty="0">
                <a:latin typeface="Sakkal Majalla" pitchFamily="2" charset="-78"/>
                <a:cs typeface="Sakkal Majalla" pitchFamily="2" charset="-78"/>
              </a:rPr>
              <a:t>ليس من الضرورة إنشاء مثيل للصنف </a:t>
            </a:r>
            <a:r>
              <a:rPr lang="ar-SY" sz="2800" b="1" dirty="0">
                <a:latin typeface="Sakkal Majalla" pitchFamily="2" charset="-78"/>
                <a:cs typeface="Sakkal Majalla" pitchFamily="2" charset="-78"/>
              </a:rPr>
              <a:t>من أجل استدعاء الطريقة، بل يمكن أن تنادى باسم الصنف بفرض أن الطريقة  </a:t>
            </a:r>
            <a:r>
              <a:rPr lang="en-US" sz="2800" i="1" dirty="0">
                <a:latin typeface="Sakkal Majalla" pitchFamily="2" charset="-78"/>
                <a:cs typeface="Sakkal Majalla" pitchFamily="2" charset="-78"/>
              </a:rPr>
              <a:t>add</a:t>
            </a:r>
            <a:r>
              <a:rPr lang="ar-SY" sz="2800" b="1" dirty="0">
                <a:latin typeface="Sakkal Majalla" pitchFamily="2" charset="-78"/>
                <a:cs typeface="Sakkal Majalla" pitchFamily="2" charset="-78"/>
              </a:rPr>
              <a:t> ضمن الصنف </a:t>
            </a:r>
            <a:r>
              <a:rPr lang="en-US" sz="2800" i="1" dirty="0" err="1">
                <a:latin typeface="Sakkal Majalla" pitchFamily="2" charset="-78"/>
                <a:cs typeface="Sakkal Majalla" pitchFamily="2" charset="-78"/>
              </a:rPr>
              <a:t>Calc</a:t>
            </a:r>
            <a:r>
              <a:rPr lang="ar-SY" sz="2800" b="1" dirty="0">
                <a:latin typeface="Sakkal Majalla" pitchFamily="2" charset="-78"/>
                <a:cs typeface="Sakkal Majalla" pitchFamily="2" charset="-78"/>
              </a:rPr>
              <a:t>. </a:t>
            </a:r>
          </a:p>
          <a:p>
            <a:r>
              <a:rPr lang="en-US" sz="2800" dirty="0" err="1">
                <a:latin typeface="Sakkal Majalla" pitchFamily="2" charset="-78"/>
                <a:cs typeface="Sakkal Majalla" pitchFamily="2" charset="-78"/>
              </a:rPr>
              <a:t>System.</a:t>
            </a:r>
            <a:r>
              <a:rPr lang="en-US" sz="2800" i="1" dirty="0" err="1">
                <a:latin typeface="Sakkal Majalla" pitchFamily="2" charset="-78"/>
                <a:cs typeface="Sakkal Majalla" pitchFamily="2" charset="-78"/>
              </a:rPr>
              <a:t>out.println</a:t>
            </a:r>
            <a:r>
              <a:rPr lang="en-US" sz="2800" i="1" dirty="0">
                <a:latin typeface="Sakkal Majalla" pitchFamily="2" charset="-78"/>
                <a:cs typeface="Sakkal Majalla" pitchFamily="2" charset="-78"/>
              </a:rPr>
              <a:t>(</a:t>
            </a:r>
            <a:r>
              <a:rPr lang="en-US" sz="2800" i="1" dirty="0" err="1">
                <a:latin typeface="Sakkal Majalla" pitchFamily="2" charset="-78"/>
                <a:cs typeface="Sakkal Majalla" pitchFamily="2" charset="-78"/>
              </a:rPr>
              <a:t>Calc.add</a:t>
            </a:r>
            <a:r>
              <a:rPr lang="en-US" sz="2800" i="1" dirty="0">
                <a:latin typeface="Sakkal Majalla" pitchFamily="2" charset="-78"/>
                <a:cs typeface="Sakkal Majalla" pitchFamily="2" charset="-78"/>
              </a:rPr>
              <a:t>(1</a:t>
            </a:r>
            <a:r>
              <a:rPr lang="ar-SY" sz="2800" i="1" dirty="0">
                <a:latin typeface="Sakkal Majalla" pitchFamily="2" charset="-78"/>
                <a:cs typeface="Sakkal Majalla" pitchFamily="2" charset="-78"/>
              </a:rPr>
              <a:t>2</a:t>
            </a:r>
            <a:r>
              <a:rPr lang="en-US" sz="2800" i="1" dirty="0">
                <a:latin typeface="Sakkal Majalla" pitchFamily="2" charset="-78"/>
                <a:cs typeface="Sakkal Majalla" pitchFamily="2" charset="-78"/>
              </a:rPr>
              <a:t>1, </a:t>
            </a:r>
            <a:r>
              <a:rPr lang="ar-SY" sz="2800" i="1" dirty="0">
                <a:latin typeface="Sakkal Majalla" pitchFamily="2" charset="-78"/>
                <a:cs typeface="Sakkal Majalla" pitchFamily="2" charset="-78"/>
              </a:rPr>
              <a:t>11</a:t>
            </a:r>
            <a:r>
              <a:rPr lang="en-US" sz="2800" i="1" dirty="0">
                <a:latin typeface="Sakkal Majalla" pitchFamily="2" charset="-78"/>
                <a:cs typeface="Sakkal Majalla" pitchFamily="2" charset="-78"/>
              </a:rPr>
              <a:t>2));</a:t>
            </a:r>
          </a:p>
          <a:p>
            <a:pPr algn="r" rtl="1"/>
            <a:r>
              <a:rPr lang="ar-SY" sz="2800" b="1" dirty="0">
                <a:latin typeface="Sakkal Majalla" pitchFamily="2" charset="-78"/>
                <a:cs typeface="Sakkal Majalla" pitchFamily="2" charset="-78"/>
              </a:rPr>
              <a:t> • تعتبر الطرق </a:t>
            </a:r>
            <a:r>
              <a:rPr lang="en-US" sz="2800" dirty="0">
                <a:latin typeface="Sakkal Majalla" pitchFamily="2" charset="-78"/>
                <a:cs typeface="Sakkal Majalla" pitchFamily="2" charset="-78"/>
              </a:rPr>
              <a:t>static</a:t>
            </a:r>
            <a:r>
              <a:rPr lang="en-US" sz="2800" b="1" dirty="0">
                <a:latin typeface="Sakkal Majalla" pitchFamily="2" charset="-78"/>
                <a:cs typeface="Sakkal Majalla" pitchFamily="2" charset="-78"/>
              </a:rPr>
              <a:t> </a:t>
            </a:r>
            <a:r>
              <a:rPr lang="ar-IQ" sz="2800" b="1" dirty="0">
                <a:latin typeface="Sakkal Majalla" pitchFamily="2" charset="-78"/>
                <a:cs typeface="Sakkal Majalla" pitchFamily="2" charset="-78"/>
              </a:rPr>
              <a:t> </a:t>
            </a:r>
            <a:r>
              <a:rPr lang="ar-SY" sz="2800" b="1" dirty="0">
                <a:latin typeface="Sakkal Majalla" pitchFamily="2" charset="-78"/>
                <a:cs typeface="Sakkal Majalla" pitchFamily="2" charset="-78"/>
              </a:rPr>
              <a:t>ملائمة لأنها قد يتم استدعاؤها على مستوى الصنف.</a:t>
            </a:r>
          </a:p>
          <a:p>
            <a:pPr algn="r" rtl="1"/>
            <a:endParaRPr lang="ar-SY" sz="1200" b="1" dirty="0">
              <a:latin typeface="Sakkal Majalla" pitchFamily="2" charset="-78"/>
              <a:cs typeface="Sakkal Majalla" pitchFamily="2" charset="-78"/>
            </a:endParaRPr>
          </a:p>
          <a:p>
            <a:pPr algn="just" rtl="1"/>
            <a:r>
              <a:rPr lang="ar-SY" sz="2800" b="1" dirty="0">
                <a:latin typeface="Sakkal Majalla" pitchFamily="2" charset="-78"/>
                <a:cs typeface="Sakkal Majalla" pitchFamily="2" charset="-78"/>
              </a:rPr>
              <a:t>• </a:t>
            </a:r>
            <a:r>
              <a:rPr lang="ar-SY" sz="2800" b="1" u="sng" dirty="0">
                <a:latin typeface="Sakkal Majalla" pitchFamily="2" charset="-78"/>
                <a:cs typeface="Sakkal Majalla" pitchFamily="2" charset="-78"/>
              </a:rPr>
              <a:t>الطرق </a:t>
            </a:r>
            <a:r>
              <a:rPr lang="en-US" sz="2800" b="1" u="sng" dirty="0">
                <a:latin typeface="Sakkal Majalla" pitchFamily="2" charset="-78"/>
                <a:cs typeface="Sakkal Majalla" pitchFamily="2" charset="-78"/>
              </a:rPr>
              <a:t> </a:t>
            </a:r>
            <a:r>
              <a:rPr lang="en-US" sz="2800" u="sng" dirty="0">
                <a:latin typeface="Sakkal Majalla" pitchFamily="2" charset="-78"/>
                <a:cs typeface="Sakkal Majalla" pitchFamily="2" charset="-78"/>
              </a:rPr>
              <a:t>static</a:t>
            </a:r>
            <a:r>
              <a:rPr lang="ar-SY" sz="2800" b="1" u="sng" dirty="0">
                <a:latin typeface="Sakkal Majalla" pitchFamily="2" charset="-78"/>
                <a:cs typeface="Sakkal Majalla" pitchFamily="2" charset="-78"/>
              </a:rPr>
              <a:t>تابعة للصنف وبالتالي لا تتواصل مع الحقول أو الطرق غير </a:t>
            </a:r>
            <a:r>
              <a:rPr lang="en-US" sz="2800" b="1" u="sng" dirty="0">
                <a:latin typeface="Sakkal Majalla" pitchFamily="2" charset="-78"/>
                <a:cs typeface="Sakkal Majalla" pitchFamily="2" charset="-78"/>
              </a:rPr>
              <a:t>static</a:t>
            </a:r>
            <a:r>
              <a:rPr lang="ar-SY" sz="2800" b="1" u="sng" dirty="0">
                <a:latin typeface="Sakkal Majalla" pitchFamily="2" charset="-78"/>
                <a:cs typeface="Sakkal Majalla" pitchFamily="2" charset="-78"/>
              </a:rPr>
              <a:t> والعكس الطرق غير </a:t>
            </a:r>
            <a:r>
              <a:rPr lang="en-US" sz="2800" b="1" u="sng" dirty="0">
                <a:latin typeface="Sakkal Majalla" pitchFamily="2" charset="-78"/>
                <a:cs typeface="Sakkal Majalla" pitchFamily="2" charset="-78"/>
              </a:rPr>
              <a:t>static</a:t>
            </a:r>
            <a:r>
              <a:rPr lang="ar-SY" sz="2800" b="1" u="sng" dirty="0">
                <a:latin typeface="Sakkal Majalla" pitchFamily="2" charset="-78"/>
                <a:cs typeface="Sakkal Majalla" pitchFamily="2" charset="-78"/>
              </a:rPr>
              <a:t> يمكن أن تتعامل مع الحقول </a:t>
            </a:r>
            <a:r>
              <a:rPr lang="en-US" sz="2800" b="1" u="sng" dirty="0">
                <a:latin typeface="Sakkal Majalla" pitchFamily="2" charset="-78"/>
                <a:cs typeface="Sakkal Majalla" pitchFamily="2" charset="-78"/>
              </a:rPr>
              <a:t>static </a:t>
            </a:r>
            <a:r>
              <a:rPr lang="ar-SY" sz="2800" b="1" u="sng" dirty="0">
                <a:latin typeface="Sakkal Majalla" pitchFamily="2" charset="-78"/>
                <a:cs typeface="Sakkal Majalla" pitchFamily="2" charset="-78"/>
              </a:rPr>
              <a:t> وغير </a:t>
            </a:r>
            <a:r>
              <a:rPr lang="en-US" sz="2800" b="1" u="sng" dirty="0">
                <a:latin typeface="Sakkal Majalla" pitchFamily="2" charset="-78"/>
                <a:cs typeface="Sakkal Majalla" pitchFamily="2" charset="-78"/>
              </a:rPr>
              <a:t>static</a:t>
            </a:r>
            <a:r>
              <a:rPr lang="ar-SY" sz="2800" b="1" u="sng" dirty="0">
                <a:latin typeface="Sakkal Majalla" pitchFamily="2" charset="-78"/>
                <a:cs typeface="Sakkal Majalla" pitchFamily="2" charset="-78"/>
              </a:rPr>
              <a:t> أي </a:t>
            </a:r>
            <a:r>
              <a:rPr lang="en-US" sz="2800" b="1" u="sng" dirty="0">
                <a:latin typeface="Sakkal Majalla" pitchFamily="2" charset="-78"/>
                <a:cs typeface="Sakkal Majalla" pitchFamily="2" charset="-78"/>
              </a:rPr>
              <a:t> instance</a:t>
            </a:r>
            <a:r>
              <a:rPr lang="ar-SY" sz="2800" b="1" u="sng" dirty="0">
                <a:latin typeface="Sakkal Majalla" pitchFamily="2" charset="-78"/>
                <a:cs typeface="Sakkal Majalla" pitchFamily="2" charset="-78"/>
              </a:rPr>
              <a:t>.</a:t>
            </a:r>
            <a:endParaRPr lang="en-US" sz="2800" b="1" u="sng" dirty="0">
              <a:latin typeface="Sakkal Majalla" pitchFamily="2" charset="-78"/>
              <a:cs typeface="Sakkal Majalla" pitchFamily="2" charset="-78"/>
            </a:endParaRPr>
          </a:p>
          <a:p>
            <a:pPr algn="just" rtl="1"/>
            <a:endParaRPr lang="ar-SY" sz="900" b="1" dirty="0">
              <a:latin typeface="Sakkal Majalla" pitchFamily="2" charset="-78"/>
              <a:cs typeface="Sakkal Majalla" pitchFamily="2" charset="-78"/>
            </a:endParaRPr>
          </a:p>
          <a:p>
            <a:pPr algn="just" rtl="1"/>
            <a:r>
              <a:rPr lang="ar-SY" sz="2800" b="1" dirty="0">
                <a:latin typeface="Sakkal Majalla" pitchFamily="2" charset="-78"/>
                <a:cs typeface="Sakkal Majalla" pitchFamily="2" charset="-78"/>
              </a:rPr>
              <a:t> •  يمكن الوصول </a:t>
            </a:r>
            <a:r>
              <a:rPr lang="ar-SY" sz="2800" b="1" u="sng" dirty="0">
                <a:latin typeface="Sakkal Majalla" pitchFamily="2" charset="-78"/>
                <a:cs typeface="Sakkal Majalla" pitchFamily="2" charset="-78"/>
              </a:rPr>
              <a:t>للطرق </a:t>
            </a:r>
            <a:r>
              <a:rPr lang="en-US" sz="2800" b="1" u="sng" dirty="0">
                <a:latin typeface="Sakkal Majalla" pitchFamily="2" charset="-78"/>
                <a:cs typeface="Sakkal Majalla" pitchFamily="2" charset="-78"/>
              </a:rPr>
              <a:t> </a:t>
            </a:r>
            <a:r>
              <a:rPr lang="en-US" sz="2800" u="sng" dirty="0">
                <a:latin typeface="Sakkal Majalla" pitchFamily="2" charset="-78"/>
                <a:cs typeface="Sakkal Majalla" pitchFamily="2" charset="-78"/>
              </a:rPr>
              <a:t>static </a:t>
            </a:r>
            <a:r>
              <a:rPr lang="ar-SY" sz="2800" b="1" u="sng" dirty="0">
                <a:latin typeface="Sakkal Majalla" pitchFamily="2" charset="-78"/>
                <a:cs typeface="Sakkal Majalla" pitchFamily="2" charset="-78"/>
              </a:rPr>
              <a:t>من الكائنات ولكن ذلك غير محبب لإنه ليس عرفاً سائداً ويفقدها ميزتها</a:t>
            </a:r>
            <a:r>
              <a:rPr lang="ar-SY" sz="2800" b="1" dirty="0">
                <a:latin typeface="Sakkal Majalla" pitchFamily="2" charset="-78"/>
                <a:cs typeface="Sakkal Majalla" pitchFamily="2" charset="-78"/>
              </a:rPr>
              <a:t>.</a:t>
            </a:r>
            <a:endParaRPr lang="en-US" sz="2800" b="1" dirty="0">
              <a:latin typeface="Sakkal Majalla" pitchFamily="2" charset="-78"/>
              <a:cs typeface="Sakkal Majalla" pitchFamily="2" charset="-78"/>
            </a:endParaRPr>
          </a:p>
          <a:p>
            <a:pPr algn="just"/>
            <a:r>
              <a:rPr lang="ar-SY" sz="2800" b="1" dirty="0">
                <a:latin typeface="Sakkal Majalla" pitchFamily="2" charset="-78"/>
                <a:cs typeface="Sakkal Majalla" pitchFamily="2" charset="-78"/>
              </a:rPr>
              <a:t> </a:t>
            </a:r>
            <a:r>
              <a:rPr lang="en-US" sz="2800" i="1" dirty="0" err="1">
                <a:latin typeface="Sakkal Majalla" pitchFamily="2" charset="-78"/>
                <a:cs typeface="Sakkal Majalla" pitchFamily="2" charset="-78"/>
              </a:rPr>
              <a:t>Calc</a:t>
            </a:r>
            <a:r>
              <a:rPr lang="en-US" sz="2800" i="1" dirty="0">
                <a:latin typeface="Sakkal Majalla" pitchFamily="2" charset="-78"/>
                <a:cs typeface="Sakkal Majalla" pitchFamily="2" charset="-78"/>
              </a:rPr>
              <a:t> sum = new </a:t>
            </a:r>
            <a:r>
              <a:rPr lang="en-US" sz="2800" i="1" dirty="0" err="1">
                <a:latin typeface="Sakkal Majalla" pitchFamily="2" charset="-78"/>
                <a:cs typeface="Sakkal Majalla" pitchFamily="2" charset="-78"/>
              </a:rPr>
              <a:t>Calc</a:t>
            </a:r>
            <a:r>
              <a:rPr lang="en-US" sz="2800" i="1" dirty="0">
                <a:latin typeface="Sakkal Majalla" pitchFamily="2" charset="-78"/>
                <a:cs typeface="Sakkal Majalla" pitchFamily="2" charset="-78"/>
              </a:rPr>
              <a:t>();    </a:t>
            </a:r>
            <a:r>
              <a:rPr lang="en-US" sz="2800" i="1" dirty="0" err="1">
                <a:latin typeface="Sakkal Majalla" pitchFamily="2" charset="-78"/>
                <a:cs typeface="Sakkal Majalla" pitchFamily="2" charset="-78"/>
              </a:rPr>
              <a:t>System.out.println</a:t>
            </a:r>
            <a:r>
              <a:rPr lang="en-US" sz="2800" i="1" dirty="0">
                <a:latin typeface="Sakkal Majalla" pitchFamily="2" charset="-78"/>
                <a:cs typeface="Sakkal Majalla" pitchFamily="2" charset="-78"/>
              </a:rPr>
              <a:t>(</a:t>
            </a:r>
            <a:r>
              <a:rPr lang="en-US" sz="2800" i="1" dirty="0" err="1">
                <a:latin typeface="Sakkal Majalla" pitchFamily="2" charset="-78"/>
                <a:cs typeface="Sakkal Majalla" pitchFamily="2" charset="-78"/>
              </a:rPr>
              <a:t>sum.add</a:t>
            </a:r>
            <a:r>
              <a:rPr lang="en-US" sz="2800" i="1" dirty="0">
                <a:latin typeface="Sakkal Majalla" pitchFamily="2" charset="-78"/>
                <a:cs typeface="Sakkal Majalla" pitchFamily="2" charset="-78"/>
              </a:rPr>
              <a:t>(12,11)); </a:t>
            </a:r>
            <a:r>
              <a:rPr lang="en-US" sz="2800" dirty="0">
                <a:latin typeface="Sakkal Majalla" pitchFamily="2" charset="-78"/>
                <a:cs typeface="Sakkal Majalla" pitchFamily="2" charset="-78"/>
              </a:rPr>
              <a:t> </a:t>
            </a:r>
            <a:endParaRPr lang="ar-SY" sz="2800" dirty="0">
              <a:latin typeface="Sakkal Majalla" pitchFamily="2" charset="-78"/>
              <a:cs typeface="Sakkal Majalla" pitchFamily="2" charset="-78"/>
            </a:endParaRPr>
          </a:p>
        </p:txBody>
      </p:sp>
      <p:sp>
        <p:nvSpPr>
          <p:cNvPr id="3" name="Slide Number Placeholder 2"/>
          <p:cNvSpPr>
            <a:spLocks noGrp="1"/>
          </p:cNvSpPr>
          <p:nvPr>
            <p:ph type="sldNum" sz="quarter" idx="12"/>
          </p:nvPr>
        </p:nvSpPr>
        <p:spPr/>
        <p:txBody>
          <a:bodyPr/>
          <a:lstStyle/>
          <a:p>
            <a:fld id="{F2DEC28D-54D4-4785-ABA8-4C39A3606371}" type="slidenum">
              <a:rPr lang="en-US" smtClean="0"/>
              <a:t>19</a:t>
            </a:fld>
            <a:r>
              <a:rPr lang="en-US" dirty="0"/>
              <a:t>/26</a:t>
            </a:r>
          </a:p>
        </p:txBody>
      </p:sp>
      <p:sp>
        <p:nvSpPr>
          <p:cNvPr id="9"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247769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5237" y="198379"/>
            <a:ext cx="3138054" cy="1006475"/>
          </a:xfrm>
        </p:spPr>
        <p:txBody>
          <a:bodyPr/>
          <a:lstStyle/>
          <a:p>
            <a:pPr algn="ctr"/>
            <a:r>
              <a:rPr lang="en-US" b="1" dirty="0">
                <a:latin typeface="Sakkal Majalla" pitchFamily="2" charset="-78"/>
                <a:cs typeface="Sakkal Majalla" pitchFamily="2" charset="-78"/>
              </a:rPr>
              <a:t>Contents 1</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3"/>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10" name="سهم لأعلى 5">
            <a:hlinkClick r:id="" action="ppaction://noaction"/>
          </p:cNvPr>
          <p:cNvSpPr/>
          <p:nvPr/>
        </p:nvSpPr>
        <p:spPr>
          <a:xfrm>
            <a:off x="251520" y="6165304"/>
            <a:ext cx="216024" cy="43204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969817" y="5116495"/>
            <a:ext cx="10474037" cy="1200329"/>
          </a:xfrm>
          <a:prstGeom prst="rect">
            <a:avLst/>
          </a:prstGeom>
        </p:spPr>
        <p:txBody>
          <a:bodyPr wrap="square">
            <a:spAutoFit/>
          </a:bodyPr>
          <a:lstStyle/>
          <a:p>
            <a:r>
              <a:rPr lang="en-US" sz="2400" b="1" dirty="0">
                <a:latin typeface="Sakkal Majalla" pitchFamily="2" charset="-78"/>
                <a:cs typeface="Sakkal Majalla" pitchFamily="2" charset="-78"/>
              </a:rPr>
              <a:t>References</a:t>
            </a:r>
          </a:p>
          <a:p>
            <a:r>
              <a:rPr lang="en-US" sz="2400" dirty="0">
                <a:latin typeface="Sakkal Majalla" pitchFamily="2" charset="-78"/>
                <a:cs typeface="Sakkal Majalla" pitchFamily="2" charset="-78"/>
              </a:rPr>
              <a:t>-  </a:t>
            </a:r>
            <a:r>
              <a:rPr lang="en-US" sz="2400" dirty="0" err="1">
                <a:latin typeface="Sakkal Majalla" pitchFamily="2" charset="-78"/>
                <a:cs typeface="Sakkal Majalla" pitchFamily="2" charset="-78"/>
              </a:rPr>
              <a:t>Deitel</a:t>
            </a:r>
            <a:r>
              <a:rPr lang="en-US" sz="2400" dirty="0">
                <a:latin typeface="Sakkal Majalla" pitchFamily="2" charset="-78"/>
                <a:cs typeface="Sakkal Majalla" pitchFamily="2" charset="-78"/>
              </a:rPr>
              <a:t>  &amp; </a:t>
            </a:r>
            <a:r>
              <a:rPr lang="en-US" sz="2400" dirty="0" err="1">
                <a:latin typeface="Sakkal Majalla" pitchFamily="2" charset="-78"/>
                <a:cs typeface="Sakkal Majalla" pitchFamily="2" charset="-78"/>
              </a:rPr>
              <a:t>Deitel</a:t>
            </a:r>
            <a:r>
              <a:rPr lang="en-US" sz="2400" dirty="0">
                <a:latin typeface="Sakkal Majalla" pitchFamily="2" charset="-78"/>
                <a:cs typeface="Sakkal Majalla" pitchFamily="2" charset="-78"/>
              </a:rPr>
              <a:t>,</a:t>
            </a:r>
            <a:r>
              <a:rPr lang="ar-SY" sz="2400" dirty="0">
                <a:latin typeface="Sakkal Majalla" pitchFamily="2" charset="-78"/>
                <a:cs typeface="Sakkal Majalla" pitchFamily="2" charset="-78"/>
              </a:rPr>
              <a:t> </a:t>
            </a:r>
            <a:r>
              <a:rPr lang="en-US" sz="2400" dirty="0">
                <a:latin typeface="Sakkal Majalla" pitchFamily="2" charset="-78"/>
                <a:cs typeface="Sakkal Majalla" pitchFamily="2" charset="-78"/>
              </a:rPr>
              <a:t>Java How to Program,  Pearson; 10th Ed(201</a:t>
            </a:r>
            <a:r>
              <a:rPr lang="ar-SY" sz="2400" dirty="0">
                <a:latin typeface="Sakkal Majalla" pitchFamily="2" charset="-78"/>
                <a:cs typeface="Sakkal Majalla" pitchFamily="2" charset="-78"/>
              </a:rPr>
              <a:t>5</a:t>
            </a:r>
            <a:r>
              <a:rPr lang="en-US" sz="2400" dirty="0">
                <a:latin typeface="Sakkal Majalla" pitchFamily="2" charset="-78"/>
                <a:cs typeface="Sakkal Majalla" pitchFamily="2" charset="-78"/>
              </a:rPr>
              <a:t>)</a:t>
            </a:r>
          </a:p>
          <a:p>
            <a:pPr algn="r" rtl="1"/>
            <a:r>
              <a:rPr lang="ar-SY" sz="2400" b="1" dirty="0">
                <a:latin typeface="Sakkal Majalla" pitchFamily="2" charset="-78"/>
                <a:cs typeface="Sakkal Majalla" pitchFamily="2" charset="-78"/>
              </a:rPr>
              <a:t>  -  </a:t>
            </a:r>
            <a:r>
              <a:rPr lang="ar-SA" sz="2400" b="1" dirty="0">
                <a:latin typeface="Sakkal Majalla" pitchFamily="2" charset="-78"/>
                <a:cs typeface="Sakkal Majalla" pitchFamily="2" charset="-78"/>
              </a:rPr>
              <a:t>د.علي سليمان</a:t>
            </a:r>
            <a:r>
              <a:rPr lang="ar-SY" sz="2400" b="1" dirty="0">
                <a:latin typeface="Sakkal Majalla" pitchFamily="2" charset="-78"/>
                <a:cs typeface="Sakkal Majalla" pitchFamily="2" charset="-78"/>
              </a:rPr>
              <a:t>،</a:t>
            </a:r>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بنى معطيات بلغة </a:t>
            </a:r>
            <a:r>
              <a:rPr lang="en-US" sz="2400" b="1" dirty="0">
                <a:latin typeface="Sakkal Majalla" pitchFamily="2" charset="-78"/>
                <a:cs typeface="Sakkal Majalla" pitchFamily="2" charset="-78"/>
              </a:rPr>
              <a:t>JAVA</a:t>
            </a:r>
            <a:r>
              <a:rPr lang="ar-SY" sz="2400" b="1" dirty="0">
                <a:latin typeface="Sakkal Majalla" pitchFamily="2" charset="-78"/>
                <a:cs typeface="Sakkal Majalla" pitchFamily="2" charset="-78"/>
              </a:rPr>
              <a:t>،</a:t>
            </a:r>
            <a:r>
              <a:rPr lang="ar-SA" sz="2400" b="1" dirty="0">
                <a:latin typeface="Sakkal Majalla" pitchFamily="2" charset="-78"/>
                <a:cs typeface="Sakkal Majalla" pitchFamily="2" charset="-78"/>
              </a:rPr>
              <a:t> جامعة تشرين 20</a:t>
            </a:r>
            <a:r>
              <a:rPr lang="ar-SY" sz="2400" b="1" dirty="0">
                <a:latin typeface="Sakkal Majalla" pitchFamily="2" charset="-78"/>
                <a:cs typeface="Sakkal Majalla" pitchFamily="2" charset="-78"/>
              </a:rPr>
              <a:t>13</a:t>
            </a:r>
            <a:r>
              <a:rPr lang="ar-SA" sz="2400" b="1" dirty="0">
                <a:latin typeface="Sakkal Majalla" pitchFamily="2" charset="-78"/>
                <a:cs typeface="Sakkal Majalla" pitchFamily="2" charset="-78"/>
              </a:rPr>
              <a:t>-20</a:t>
            </a:r>
            <a:r>
              <a:rPr lang="ar-SY" sz="2400" b="1" dirty="0">
                <a:latin typeface="Sakkal Majalla" pitchFamily="2" charset="-78"/>
                <a:cs typeface="Sakkal Majalla" pitchFamily="2" charset="-78"/>
              </a:rPr>
              <a:t>14</a:t>
            </a:r>
            <a:endParaRPr lang="en-US" sz="2400" b="1" dirty="0">
              <a:latin typeface="Sakkal Majalla" pitchFamily="2" charset="-78"/>
              <a:cs typeface="Sakkal Majalla" pitchFamily="2" charset="-78"/>
            </a:endParaRPr>
          </a:p>
        </p:txBody>
      </p:sp>
      <p:sp>
        <p:nvSpPr>
          <p:cNvPr id="3" name="Slide Number Placeholder 2"/>
          <p:cNvSpPr>
            <a:spLocks noGrp="1"/>
          </p:cNvSpPr>
          <p:nvPr>
            <p:ph type="sldNum" sz="quarter" idx="12"/>
          </p:nvPr>
        </p:nvSpPr>
        <p:spPr/>
        <p:txBody>
          <a:bodyPr/>
          <a:lstStyle/>
          <a:p>
            <a:fld id="{F2DEC28D-54D4-4785-ABA8-4C39A3606371}" type="slidenum">
              <a:rPr lang="en-US" smtClean="0"/>
              <a:t>2</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582968031"/>
              </p:ext>
            </p:extLst>
          </p:nvPr>
        </p:nvGraphicFramePr>
        <p:xfrm>
          <a:off x="669699" y="1350729"/>
          <a:ext cx="11062954" cy="3749040"/>
        </p:xfrm>
        <a:graphic>
          <a:graphicData uri="http://schemas.openxmlformats.org/drawingml/2006/table">
            <a:tbl>
              <a:tblPr firstRow="1" bandRow="1">
                <a:tableStyleId>{22838BEF-8BB2-4498-84A7-C5851F593DF1}</a:tableStyleId>
              </a:tblPr>
              <a:tblGrid>
                <a:gridCol w="6233377">
                  <a:extLst>
                    <a:ext uri="{9D8B030D-6E8A-4147-A177-3AD203B41FA5}">
                      <a16:colId xmlns:a16="http://schemas.microsoft.com/office/drawing/2014/main" val="20000"/>
                    </a:ext>
                  </a:extLst>
                </a:gridCol>
                <a:gridCol w="4829577">
                  <a:extLst>
                    <a:ext uri="{9D8B030D-6E8A-4147-A177-3AD203B41FA5}">
                      <a16:colId xmlns:a16="http://schemas.microsoft.com/office/drawing/2014/main" val="20001"/>
                    </a:ext>
                  </a:extLst>
                </a:gridCol>
              </a:tblGrid>
              <a:tr h="370840">
                <a:tc>
                  <a:txBody>
                    <a:bodyPr/>
                    <a:lstStyle/>
                    <a:p>
                      <a:pPr marL="457200" indent="-457200" algn="l" rtl="0">
                        <a:buFont typeface="+mj-lt"/>
                        <a:buAutoNum type="arabicPeriod"/>
                      </a:pPr>
                      <a:r>
                        <a:rPr lang="en-US" sz="2400" b="1" kern="1200" dirty="0">
                          <a:solidFill>
                            <a:schemeClr val="bg1">
                              <a:lumMod val="75000"/>
                            </a:schemeClr>
                          </a:solidFill>
                          <a:latin typeface="Sakkal Majalla" pitchFamily="2" charset="-78"/>
                          <a:ea typeface="+mn-ea"/>
                          <a:cs typeface="Sakkal Majalla" pitchFamily="2" charset="-78"/>
                        </a:rPr>
                        <a:t>Objects and Classes .</a:t>
                      </a:r>
                    </a:p>
                    <a:p>
                      <a:pPr marL="457200" marR="0" indent="-457200" algn="l" defTabSz="914400" rtl="0" eaLnBrk="1" fontAlgn="auto" latinLnBrk="0" hangingPunct="1">
                        <a:lnSpc>
                          <a:spcPct val="100000"/>
                        </a:lnSpc>
                        <a:spcBef>
                          <a:spcPts val="0"/>
                        </a:spcBef>
                        <a:spcAft>
                          <a:spcPts val="0"/>
                        </a:spcAft>
                        <a:buClrTx/>
                        <a:buSzTx/>
                        <a:buFont typeface="+mj-lt"/>
                        <a:buAutoNum type="arabicPeriod"/>
                        <a:tabLst/>
                        <a:defRPr/>
                      </a:pPr>
                      <a:r>
                        <a:rPr lang="en-US" sz="2400" b="1" kern="1200" dirty="0">
                          <a:solidFill>
                            <a:schemeClr val="dk1"/>
                          </a:solidFill>
                          <a:latin typeface="Sakkal Majalla" pitchFamily="2" charset="-78"/>
                          <a:ea typeface="+mn-ea"/>
                          <a:cs typeface="Sakkal Majalla" pitchFamily="2" charset="-78"/>
                        </a:rPr>
                        <a:t>UML class diagrams</a:t>
                      </a:r>
                      <a:r>
                        <a:rPr lang="ar-SY" sz="2400" b="1" kern="1200" dirty="0">
                          <a:solidFill>
                            <a:schemeClr val="dk1"/>
                          </a:solidFill>
                          <a:latin typeface="Sakkal Majalla" pitchFamily="2" charset="-78"/>
                          <a:ea typeface="+mn-ea"/>
                          <a:cs typeface="Sakkal Majalla" pitchFamily="2" charset="-78"/>
                        </a:rPr>
                        <a:t> </a:t>
                      </a:r>
                      <a:r>
                        <a:rPr lang="en-US" sz="2400" b="1" kern="1200" dirty="0">
                          <a:solidFill>
                            <a:schemeClr val="dk1"/>
                          </a:solidFill>
                          <a:latin typeface="Sakkal Majalla" pitchFamily="2" charset="-78"/>
                          <a:ea typeface="+mn-ea"/>
                          <a:cs typeface="Sakkal Majalla" pitchFamily="2" charset="-78"/>
                        </a:rPr>
                        <a:t>.</a:t>
                      </a:r>
                    </a:p>
                    <a:p>
                      <a:pPr marL="457200" indent="-457200" algn="l" rtl="0">
                        <a:buFont typeface="+mj-lt"/>
                        <a:buAutoNum type="arabicPeriod"/>
                      </a:pPr>
                      <a:r>
                        <a:rPr lang="en-US" sz="2400" b="1" kern="1200" dirty="0">
                          <a:solidFill>
                            <a:schemeClr val="dk1"/>
                          </a:solidFill>
                          <a:latin typeface="Sakkal Majalla" pitchFamily="2" charset="-78"/>
                          <a:ea typeface="+mn-ea"/>
                          <a:cs typeface="Sakkal Majalla" pitchFamily="2" charset="-78"/>
                        </a:rPr>
                        <a:t>Performing output Displaying with print, </a:t>
                      </a:r>
                      <a:r>
                        <a:rPr lang="en-US" sz="2400" b="1" kern="1200" dirty="0" err="1">
                          <a:solidFill>
                            <a:schemeClr val="dk1"/>
                          </a:solidFill>
                          <a:latin typeface="Sakkal Majalla" pitchFamily="2" charset="-78"/>
                          <a:ea typeface="+mn-ea"/>
                          <a:cs typeface="Sakkal Majalla" pitchFamily="2" charset="-78"/>
                        </a:rPr>
                        <a:t>println</a:t>
                      </a:r>
                      <a:r>
                        <a:rPr lang="en-US" sz="2400" b="1" kern="1200" dirty="0">
                          <a:solidFill>
                            <a:schemeClr val="dk1"/>
                          </a:solidFill>
                          <a:latin typeface="Sakkal Majalla" pitchFamily="2" charset="-78"/>
                          <a:ea typeface="+mn-ea"/>
                          <a:cs typeface="Sakkal Majalla" pitchFamily="2" charset="-78"/>
                        </a:rPr>
                        <a:t>, </a:t>
                      </a:r>
                      <a:r>
                        <a:rPr lang="en-US" sz="2400" b="1" kern="1200" dirty="0" err="1">
                          <a:solidFill>
                            <a:schemeClr val="dk1"/>
                          </a:solidFill>
                          <a:latin typeface="Sakkal Majalla" pitchFamily="2" charset="-78"/>
                          <a:ea typeface="+mn-ea"/>
                          <a:cs typeface="Sakkal Majalla" pitchFamily="2" charset="-78"/>
                        </a:rPr>
                        <a:t>printf</a:t>
                      </a:r>
                      <a:r>
                        <a:rPr lang="en-US" sz="2400" b="1" kern="1200" dirty="0">
                          <a:solidFill>
                            <a:schemeClr val="dk1"/>
                          </a:solidFill>
                          <a:latin typeface="Sakkal Majalla" pitchFamily="2" charset="-78"/>
                          <a:ea typeface="+mn-ea"/>
                          <a:cs typeface="Sakkal Majalla" pitchFamily="2" charset="-78"/>
                        </a:rPr>
                        <a:t>.</a:t>
                      </a:r>
                    </a:p>
                    <a:p>
                      <a:pPr marL="457200" indent="-457200" algn="l" rtl="0">
                        <a:buFont typeface="+mj-lt"/>
                        <a:buAutoNum type="arabicPeriod"/>
                      </a:pPr>
                      <a:r>
                        <a:rPr lang="en-US" sz="2400" b="1" kern="1200" dirty="0">
                          <a:solidFill>
                            <a:schemeClr val="dk1"/>
                          </a:solidFill>
                          <a:latin typeface="Sakkal Majalla" pitchFamily="2" charset="-78"/>
                          <a:ea typeface="+mn-ea"/>
                          <a:cs typeface="Sakkal Majalla" pitchFamily="2" charset="-78"/>
                        </a:rPr>
                        <a:t>Performing Input Scanner and some of its methods.</a:t>
                      </a:r>
                      <a:endParaRPr lang="ar-SY" sz="2400" b="1" kern="1200" dirty="0">
                        <a:solidFill>
                          <a:schemeClr val="dk1"/>
                        </a:solidFill>
                        <a:latin typeface="Sakkal Majalla" pitchFamily="2" charset="-78"/>
                        <a:ea typeface="+mn-ea"/>
                        <a:cs typeface="Sakkal Majalla" pitchFamily="2" charset="-78"/>
                      </a:endParaRPr>
                    </a:p>
                    <a:p>
                      <a:pPr marL="457200" indent="-457200">
                        <a:buFont typeface="+mj-lt"/>
                        <a:buAutoNum type="arabicPeriod"/>
                      </a:pPr>
                      <a:r>
                        <a:rPr lang="en-US" sz="2400" b="1" kern="1200" dirty="0">
                          <a:solidFill>
                            <a:schemeClr val="dk1"/>
                          </a:solidFill>
                          <a:latin typeface="Sakkal Majalla" pitchFamily="2" charset="-78"/>
                          <a:ea typeface="+mn-ea"/>
                          <a:cs typeface="Sakkal Majalla" pitchFamily="2" charset="-78"/>
                        </a:rPr>
                        <a:t>default constructor.</a:t>
                      </a:r>
                    </a:p>
                    <a:p>
                      <a:pPr marL="457200" indent="-457200">
                        <a:buFont typeface="+mj-lt"/>
                        <a:buAutoNum type="arabicPeriod"/>
                      </a:pPr>
                      <a:r>
                        <a:rPr lang="en-US" sz="2400" b="1" kern="1200" dirty="0">
                          <a:solidFill>
                            <a:schemeClr val="dk1"/>
                          </a:solidFill>
                          <a:latin typeface="Sakkal Majalla" pitchFamily="2" charset="-78"/>
                          <a:ea typeface="+mn-ea"/>
                          <a:cs typeface="Sakkal Majalla" pitchFamily="2" charset="-78"/>
                        </a:rPr>
                        <a:t>Overloaded Constructors, and methods.</a:t>
                      </a:r>
                    </a:p>
                    <a:p>
                      <a:pPr marL="457200" indent="-457200">
                        <a:buFont typeface="+mj-lt"/>
                        <a:buAutoNum type="arabicPeriod"/>
                      </a:pPr>
                      <a:r>
                        <a:rPr lang="en-US" sz="2400" b="1" kern="1200" dirty="0">
                          <a:solidFill>
                            <a:schemeClr val="dk1"/>
                          </a:solidFill>
                          <a:latin typeface="Sakkal Majalla" pitchFamily="2" charset="-78"/>
                          <a:ea typeface="+mn-ea"/>
                          <a:cs typeface="Sakkal Majalla" pitchFamily="2" charset="-78"/>
                        </a:rPr>
                        <a:t>Static Method , and Data fields.</a:t>
                      </a:r>
                    </a:p>
                    <a:p>
                      <a:pPr marL="457200" indent="-457200">
                        <a:buFont typeface="+mj-lt"/>
                        <a:buAutoNum type="arabicPeriod"/>
                      </a:pPr>
                      <a:r>
                        <a:rPr lang="en-US" sz="2400" b="1" kern="1200" dirty="0">
                          <a:solidFill>
                            <a:schemeClr val="dk1"/>
                          </a:solidFill>
                          <a:latin typeface="Sakkal Majalla" pitchFamily="2" charset="-78"/>
                          <a:ea typeface="+mn-ea"/>
                          <a:cs typeface="Sakkal Majalla" pitchFamily="2" charset="-78"/>
                        </a:rPr>
                        <a:t>Call by value and references.</a:t>
                      </a:r>
                      <a:endParaRPr lang="ar-SY" sz="2400" b="1" kern="1200" dirty="0">
                        <a:solidFill>
                          <a:schemeClr val="dk1"/>
                        </a:solidFill>
                        <a:latin typeface="Sakkal Majalla" pitchFamily="2" charset="-78"/>
                        <a:ea typeface="+mn-ea"/>
                        <a:cs typeface="Sakkal Majalla" pitchFamily="2" charset="-78"/>
                      </a:endParaRPr>
                    </a:p>
                    <a:p>
                      <a:pPr marL="457200" indent="-457200">
                        <a:buFont typeface="+mj-lt"/>
                        <a:buAutoNum type="arabicPeriod"/>
                      </a:pPr>
                      <a:r>
                        <a:rPr lang="en-US" sz="2400" b="1" kern="1200" dirty="0">
                          <a:solidFill>
                            <a:schemeClr val="dk1"/>
                          </a:solidFill>
                          <a:latin typeface="Sakkal Majalla" pitchFamily="2" charset="-78"/>
                          <a:ea typeface="+mn-ea"/>
                          <a:cs typeface="Sakkal Majalla" pitchFamily="2" charset="-78"/>
                        </a:rPr>
                        <a:t>copy constructor.</a:t>
                      </a:r>
                    </a:p>
                    <a:p>
                      <a:pPr marL="457200" indent="-457200">
                        <a:buFont typeface="+mj-lt"/>
                        <a:buAutoNum type="arabicPeriod"/>
                      </a:pPr>
                      <a:r>
                        <a:rPr lang="en-US" sz="2400" b="1" kern="1200" dirty="0">
                          <a:solidFill>
                            <a:schemeClr val="bg1">
                              <a:lumMod val="75000"/>
                            </a:schemeClr>
                          </a:solidFill>
                          <a:latin typeface="Sakkal Majalla" pitchFamily="2" charset="-78"/>
                          <a:ea typeface="+mn-ea"/>
                          <a:cs typeface="Sakkal Majalla" pitchFamily="2" charset="-78"/>
                        </a:rPr>
                        <a:t>inherited class.</a:t>
                      </a:r>
                    </a:p>
                  </a:txBody>
                  <a:tcPr/>
                </a:tc>
                <a:tc>
                  <a:txBody>
                    <a:bodyPr/>
                    <a:lstStyle/>
                    <a:p>
                      <a:pPr marL="457200" indent="-457200">
                        <a:buFont typeface="+mj-lt"/>
                        <a:buAutoNum type="arabicPeriod" startAt="11"/>
                      </a:pPr>
                      <a:r>
                        <a:rPr lang="en-US" sz="2400" b="1" kern="1200" dirty="0">
                          <a:solidFill>
                            <a:schemeClr val="bg1">
                              <a:lumMod val="75000"/>
                            </a:schemeClr>
                          </a:solidFill>
                          <a:latin typeface="Sakkal Majalla" pitchFamily="2" charset="-78"/>
                          <a:ea typeface="+mn-ea"/>
                          <a:cs typeface="Sakkal Majalla" pitchFamily="2" charset="-78"/>
                        </a:rPr>
                        <a:t>Inheritance and Constructors.</a:t>
                      </a:r>
                    </a:p>
                    <a:p>
                      <a:pPr marL="457200" indent="-457200">
                        <a:buFont typeface="+mj-lt"/>
                        <a:buAutoNum type="arabicPeriod" startAt="11"/>
                      </a:pPr>
                      <a:r>
                        <a:rPr lang="en-US" sz="2400" b="1" kern="1200" dirty="0">
                          <a:solidFill>
                            <a:schemeClr val="bg1">
                              <a:lumMod val="75000"/>
                            </a:schemeClr>
                          </a:solidFill>
                          <a:latin typeface="Sakkal Majalla" pitchFamily="2" charset="-78"/>
                          <a:ea typeface="+mn-ea"/>
                          <a:cs typeface="Sakkal Majalla" pitchFamily="2" charset="-78"/>
                        </a:rPr>
                        <a:t>Overriding Superclass Methods.</a:t>
                      </a:r>
                    </a:p>
                    <a:p>
                      <a:pPr marL="0" marR="0" lvl="1" indent="0" algn="l" defTabSz="914400" rtl="0" eaLnBrk="1" fontAlgn="auto" latinLnBrk="0" hangingPunct="1">
                        <a:lnSpc>
                          <a:spcPct val="100000"/>
                        </a:lnSpc>
                        <a:spcBef>
                          <a:spcPts val="0"/>
                        </a:spcBef>
                        <a:spcAft>
                          <a:spcPts val="0"/>
                        </a:spcAft>
                        <a:buClrTx/>
                        <a:buSzTx/>
                        <a:buFont typeface="+mj-lt"/>
                        <a:buNone/>
                        <a:tabLst/>
                        <a:defRPr/>
                      </a:pPr>
                      <a:r>
                        <a:rPr lang="en-US" altLang="fr-FR" sz="2400" b="1" kern="1200" dirty="0">
                          <a:solidFill>
                            <a:schemeClr val="bg1">
                              <a:lumMod val="75000"/>
                            </a:schemeClr>
                          </a:solidFill>
                          <a:latin typeface="Sakkal Majalla" pitchFamily="2" charset="-78"/>
                          <a:ea typeface="+mn-ea"/>
                          <a:cs typeface="Sakkal Majalla" pitchFamily="2" charset="-78"/>
                        </a:rPr>
                        <a:t>3.</a:t>
                      </a:r>
                      <a:r>
                        <a:rPr lang="ar-SY" altLang="fr-FR" sz="2400" b="1" kern="1200" dirty="0">
                          <a:solidFill>
                            <a:schemeClr val="bg1">
                              <a:lumMod val="75000"/>
                            </a:schemeClr>
                          </a:solidFill>
                          <a:latin typeface="Sakkal Majalla" pitchFamily="2" charset="-78"/>
                          <a:ea typeface="+mn-ea"/>
                          <a:cs typeface="Sakkal Majalla" pitchFamily="2" charset="-78"/>
                        </a:rPr>
                        <a:t>6</a:t>
                      </a:r>
                      <a:r>
                        <a:rPr lang="en-US" altLang="fr-FR" sz="2400" b="1" kern="1200" baseline="0" dirty="0">
                          <a:solidFill>
                            <a:schemeClr val="bg1">
                              <a:lumMod val="75000"/>
                            </a:schemeClr>
                          </a:solidFill>
                          <a:latin typeface="Sakkal Majalla" pitchFamily="2" charset="-78"/>
                          <a:ea typeface="+mn-ea"/>
                          <a:cs typeface="Sakkal Majalla" pitchFamily="2" charset="-78"/>
                        </a:rPr>
                        <a:t>   </a:t>
                      </a:r>
                      <a:r>
                        <a:rPr lang="ar-SY" altLang="fr-FR" sz="2400" b="1" kern="1200" baseline="0" dirty="0">
                          <a:solidFill>
                            <a:schemeClr val="bg1">
                              <a:lumMod val="75000"/>
                            </a:schemeClr>
                          </a:solidFill>
                          <a:latin typeface="Sakkal Majalla" pitchFamily="2" charset="-78"/>
                          <a:ea typeface="+mn-ea"/>
                          <a:cs typeface="Sakkal Majalla" pitchFamily="2" charset="-78"/>
                        </a:rPr>
                        <a:t> </a:t>
                      </a:r>
                      <a:r>
                        <a:rPr lang="en-US" altLang="fr-FR" sz="2400" b="1" kern="1200" dirty="0">
                          <a:solidFill>
                            <a:schemeClr val="bg1">
                              <a:lumMod val="75000"/>
                            </a:schemeClr>
                          </a:solidFill>
                          <a:latin typeface="Sakkal Majalla" pitchFamily="2" charset="-78"/>
                          <a:ea typeface="+mn-ea"/>
                          <a:cs typeface="Sakkal Majalla" pitchFamily="2" charset="-78"/>
                        </a:rPr>
                        <a:t>Class </a:t>
                      </a:r>
                      <a:r>
                        <a:rPr lang="en-US" altLang="fr-FR" sz="2400" b="1" kern="1200" dirty="0" err="1">
                          <a:solidFill>
                            <a:schemeClr val="bg1">
                              <a:lumMod val="75000"/>
                            </a:schemeClr>
                          </a:solidFill>
                          <a:latin typeface="Sakkal Majalla" pitchFamily="2" charset="-78"/>
                          <a:ea typeface="+mn-ea"/>
                          <a:cs typeface="Sakkal Majalla" pitchFamily="2" charset="-78"/>
                        </a:rPr>
                        <a:t>JOptionPane</a:t>
                      </a:r>
                      <a:r>
                        <a:rPr lang="en-US" altLang="fr-FR" sz="2400" b="1" kern="1200" dirty="0">
                          <a:solidFill>
                            <a:schemeClr val="bg1">
                              <a:lumMod val="75000"/>
                            </a:schemeClr>
                          </a:solidFill>
                          <a:latin typeface="Sakkal Majalla" pitchFamily="2" charset="-78"/>
                          <a:ea typeface="+mn-ea"/>
                          <a:cs typeface="Sakkal Majalla" pitchFamily="2" charset="-78"/>
                        </a:rPr>
                        <a:t> </a:t>
                      </a:r>
                      <a:r>
                        <a:rPr lang="en-US" sz="2400" b="1" kern="1200" dirty="0">
                          <a:solidFill>
                            <a:schemeClr val="bg1">
                              <a:lumMod val="75000"/>
                            </a:schemeClr>
                          </a:solidFill>
                          <a:latin typeface="Sakkal Majalla" pitchFamily="2" charset="-78"/>
                          <a:ea typeface="+mn-ea"/>
                          <a:cs typeface="Sakkal Majalla" pitchFamily="2" charset="-78"/>
                        </a:rPr>
                        <a:t>Using Dialog Boxes </a:t>
                      </a:r>
                      <a:r>
                        <a:rPr lang="en-US" altLang="fr-FR" sz="2400" b="1" kern="1200" dirty="0" err="1">
                          <a:solidFill>
                            <a:schemeClr val="bg1">
                              <a:lumMod val="75000"/>
                            </a:schemeClr>
                          </a:solidFill>
                          <a:latin typeface="Sakkal Majalla" pitchFamily="2" charset="-78"/>
                          <a:ea typeface="+mn-ea"/>
                          <a:cs typeface="Sakkal Majalla" pitchFamily="2" charset="-78"/>
                        </a:rPr>
                        <a:t>showMessageDialog</a:t>
                      </a:r>
                      <a:r>
                        <a:rPr lang="en-US" altLang="fr-FR" sz="2400" b="1" kern="1200" dirty="0">
                          <a:solidFill>
                            <a:schemeClr val="bg1">
                              <a:lumMod val="75000"/>
                            </a:schemeClr>
                          </a:solidFill>
                          <a:latin typeface="Sakkal Majalla" pitchFamily="2" charset="-78"/>
                          <a:ea typeface="+mn-ea"/>
                          <a:cs typeface="Sakkal Majalla" pitchFamily="2" charset="-78"/>
                        </a:rPr>
                        <a:t>(), </a:t>
                      </a:r>
                      <a:r>
                        <a:rPr lang="en-US" sz="2400" b="1" kern="1200" dirty="0" err="1">
                          <a:solidFill>
                            <a:schemeClr val="bg1">
                              <a:lumMod val="75000"/>
                            </a:schemeClr>
                          </a:solidFill>
                          <a:latin typeface="Sakkal Majalla" pitchFamily="2" charset="-78"/>
                          <a:ea typeface="+mn-ea"/>
                          <a:cs typeface="Sakkal Majalla" pitchFamily="2" charset="-78"/>
                        </a:rPr>
                        <a:t>showInputDialog</a:t>
                      </a:r>
                      <a:r>
                        <a:rPr lang="en-US" sz="2400" b="1" kern="1200" dirty="0">
                          <a:solidFill>
                            <a:schemeClr val="bg1">
                              <a:lumMod val="75000"/>
                            </a:schemeClr>
                          </a:solidFill>
                          <a:latin typeface="Sakkal Majalla" pitchFamily="2" charset="-78"/>
                          <a:ea typeface="+mn-ea"/>
                          <a:cs typeface="Sakkal Majalla" pitchFamily="2" charset="-78"/>
                        </a:rPr>
                        <a:t>()</a:t>
                      </a:r>
                    </a:p>
                    <a:p>
                      <a:r>
                        <a:rPr lang="en-US" sz="2400" b="1" kern="1200" dirty="0">
                          <a:solidFill>
                            <a:schemeClr val="bg1">
                              <a:lumMod val="75000"/>
                            </a:schemeClr>
                          </a:solidFill>
                          <a:latin typeface="Sakkal Majalla" pitchFamily="2" charset="-78"/>
                          <a:ea typeface="+mn-ea"/>
                          <a:cs typeface="Sakkal Majalla" pitchFamily="2" charset="-78"/>
                        </a:rPr>
                        <a:t>4.15 GUI &amp;Graphics,</a:t>
                      </a:r>
                    </a:p>
                    <a:p>
                      <a:r>
                        <a:rPr lang="en-US" sz="2400" b="1" kern="1200" dirty="0">
                          <a:solidFill>
                            <a:schemeClr val="bg1">
                              <a:lumMod val="75000"/>
                            </a:schemeClr>
                          </a:solidFill>
                          <a:latin typeface="Sakkal Majalla" pitchFamily="2" charset="-78"/>
                          <a:ea typeface="+mn-ea"/>
                          <a:cs typeface="Sakkal Majalla" pitchFamily="2" charset="-78"/>
                        </a:rPr>
                        <a:t>4.15 Creating Simple Drawings—Displaying and drawing lines on the screen</a:t>
                      </a:r>
                    </a:p>
                    <a:p>
                      <a:r>
                        <a:rPr lang="en-US" sz="2400" b="1" kern="1200" dirty="0">
                          <a:solidFill>
                            <a:schemeClr val="bg1">
                              <a:lumMod val="75000"/>
                            </a:schemeClr>
                          </a:solidFill>
                          <a:latin typeface="Sakkal Majalla" pitchFamily="2" charset="-78"/>
                          <a:ea typeface="+mn-ea"/>
                          <a:cs typeface="Sakkal Majalla" pitchFamily="2" charset="-78"/>
                        </a:rPr>
                        <a:t> 5.11 Drawing Rectangles and Ovals—Using shapes to represent data.</a:t>
                      </a:r>
                    </a:p>
                  </a:txBody>
                  <a:tcPr/>
                </a:tc>
                <a:extLst>
                  <a:ext uri="{0D108BD9-81ED-4DB2-BD59-A6C34878D82A}">
                    <a16:rowId xmlns:a16="http://schemas.microsoft.com/office/drawing/2014/main" val="10000"/>
                  </a:ext>
                </a:extLst>
              </a:tr>
            </a:tbl>
          </a:graphicData>
        </a:graphic>
      </p:graphicFrame>
      <p:sp>
        <p:nvSpPr>
          <p:cNvPr id="12"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1202120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4444207" cy="995390"/>
          </a:xfrm>
        </p:spPr>
        <p:txBody>
          <a:bodyPr>
            <a:normAutofit/>
          </a:bodyPr>
          <a:lstStyle/>
          <a:p>
            <a:pPr marL="54610" marR="0">
              <a:lnSpc>
                <a:spcPct val="115000"/>
              </a:lnSpc>
              <a:spcBef>
                <a:spcPts val="0"/>
              </a:spcBef>
              <a:spcAft>
                <a:spcPts val="0"/>
              </a:spcAft>
            </a:pPr>
            <a:r>
              <a:rPr lang="en-US" dirty="0">
                <a:solidFill>
                  <a:srgbClr val="F79646"/>
                </a:solidFill>
                <a:latin typeface="Sakkal Majalla" pitchFamily="2" charset="-78"/>
                <a:ea typeface="Calibri"/>
                <a:cs typeface="Sakkal Majalla" pitchFamily="2" charset="-78"/>
              </a:rPr>
              <a:t>Static Methods</a:t>
            </a:r>
            <a:endParaRPr lang="en-US" sz="24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204717" y="1368812"/>
            <a:ext cx="11791666"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b="1" dirty="0">
                <a:solidFill>
                  <a:srgbClr val="7F0055"/>
                </a:solidFill>
                <a:latin typeface="Sakkal Majalla" pitchFamily="2" charset="-78"/>
                <a:cs typeface="Sakkal Majalla" pitchFamily="2" charset="-78"/>
              </a:rPr>
              <a:t>public</a:t>
            </a:r>
            <a:r>
              <a:rPr lang="en-US" sz="2800" b="1"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class</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 </a:t>
            </a:r>
          </a:p>
          <a:p>
            <a:r>
              <a:rPr lang="en-US" sz="2800" dirty="0">
                <a:solidFill>
                  <a:srgbClr val="000000"/>
                </a:solidFill>
                <a:latin typeface="Sakkal Majalla" pitchFamily="2" charset="-78"/>
                <a:cs typeface="Sakkal Majalla" pitchFamily="2" charset="-78"/>
              </a:rPr>
              <a:t>{</a:t>
            </a:r>
          </a:p>
          <a:p>
            <a:pPr lvl="1"/>
            <a:r>
              <a:rPr lang="en-US" sz="2800" b="1" dirty="0">
                <a:solidFill>
                  <a:srgbClr val="7F0055"/>
                </a:solidFill>
                <a:latin typeface="Sakkal Majalla" pitchFamily="2" charset="-78"/>
                <a:cs typeface="Sakkal Majalla" pitchFamily="2" charset="-78"/>
              </a:rPr>
              <a:t>private</a:t>
            </a:r>
            <a:r>
              <a:rPr lang="en-US" sz="2800" b="1"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static</a:t>
            </a:r>
            <a:r>
              <a:rPr lang="en-US" sz="2800" b="1" dirty="0">
                <a:solidFill>
                  <a:srgbClr val="000000"/>
                </a:solidFill>
                <a:latin typeface="Sakkal Majalla" pitchFamily="2" charset="-78"/>
                <a:cs typeface="Sakkal Majalla" pitchFamily="2" charset="-78"/>
              </a:rPr>
              <a:t> </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a:t>
            </a:r>
            <a:r>
              <a:rPr lang="en-US" sz="2800" b="1" i="1" dirty="0" err="1">
                <a:solidFill>
                  <a:srgbClr val="0000C0"/>
                </a:solidFill>
                <a:latin typeface="Sakkal Majalla" pitchFamily="2" charset="-78"/>
                <a:cs typeface="Sakkal Majalla" pitchFamily="2" charset="-78"/>
              </a:rPr>
              <a:t>instanceCount</a:t>
            </a:r>
            <a:r>
              <a:rPr lang="en-US" sz="2800" b="1" i="1" dirty="0">
                <a:solidFill>
                  <a:srgbClr val="000000"/>
                </a:solidFill>
                <a:latin typeface="Sakkal Majalla" pitchFamily="2" charset="-78"/>
                <a:cs typeface="Sakkal Majalla" pitchFamily="2" charset="-78"/>
              </a:rPr>
              <a:t> = 0;</a:t>
            </a:r>
          </a:p>
          <a:p>
            <a:pPr lvl="1"/>
            <a:r>
              <a:rPr lang="en-US" sz="2800" b="1" dirty="0">
                <a:solidFill>
                  <a:srgbClr val="7F0055"/>
                </a:solidFill>
                <a:latin typeface="Sakkal Majalla" pitchFamily="2" charset="-78"/>
                <a:cs typeface="Sakkal Majalla" pitchFamily="2" charset="-78"/>
              </a:rPr>
              <a:t>private</a:t>
            </a:r>
            <a:r>
              <a:rPr lang="en-US" sz="2800" b="1" dirty="0">
                <a:solidFill>
                  <a:srgbClr val="000000"/>
                </a:solidFill>
                <a:latin typeface="Sakkal Majalla" pitchFamily="2" charset="-78"/>
                <a:cs typeface="Sakkal Majalla" pitchFamily="2" charset="-78"/>
              </a:rPr>
              <a:t> </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a:t>
            </a:r>
            <a:r>
              <a:rPr lang="en-US" sz="2800" b="1" dirty="0">
                <a:solidFill>
                  <a:srgbClr val="0000C0"/>
                </a:solidFill>
                <a:latin typeface="Sakkal Majalla" pitchFamily="2" charset="-78"/>
                <a:cs typeface="Sakkal Majalla" pitchFamily="2" charset="-78"/>
              </a:rPr>
              <a:t>a</a:t>
            </a:r>
            <a:r>
              <a:rPr lang="en-US" sz="2800" b="1"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private</a:t>
            </a:r>
            <a:r>
              <a:rPr lang="en-US" sz="2800" b="1" dirty="0">
                <a:solidFill>
                  <a:srgbClr val="000000"/>
                </a:solidFill>
                <a:latin typeface="Sakkal Majalla" pitchFamily="2" charset="-78"/>
                <a:cs typeface="Sakkal Majalla" pitchFamily="2" charset="-78"/>
              </a:rPr>
              <a:t> </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a:t>
            </a:r>
            <a:r>
              <a:rPr lang="en-US" sz="2800" b="1" dirty="0">
                <a:solidFill>
                  <a:srgbClr val="0000C0"/>
                </a:solidFill>
                <a:latin typeface="Sakkal Majalla" pitchFamily="2" charset="-78"/>
                <a:cs typeface="Sakkal Majalla" pitchFamily="2" charset="-78"/>
              </a:rPr>
              <a:t>b</a:t>
            </a:r>
            <a:r>
              <a:rPr lang="en-US" sz="2800" b="1" dirty="0">
                <a:solidFill>
                  <a:srgbClr val="000000"/>
                </a:solidFill>
                <a:latin typeface="Sakkal Majalla" pitchFamily="2" charset="-78"/>
                <a:cs typeface="Sakkal Majalla" pitchFamily="2" charset="-78"/>
              </a:rPr>
              <a:t>;</a:t>
            </a:r>
          </a:p>
          <a:p>
            <a:pPr lvl="1"/>
            <a:r>
              <a:rPr lang="en-US" sz="2800" b="1" dirty="0">
                <a:solidFill>
                  <a:srgbClr val="7F0055"/>
                </a:solidFill>
                <a:latin typeface="Sakkal Majalla" pitchFamily="2" charset="-78"/>
                <a:cs typeface="Sakkal Majalla" pitchFamily="2" charset="-78"/>
              </a:rPr>
              <a:t>public</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	 </a:t>
            </a:r>
            <a:r>
              <a:rPr lang="en-US" sz="2800" dirty="0">
                <a:solidFill>
                  <a:srgbClr val="000000"/>
                </a:solidFill>
                <a:latin typeface="Sakkal Majalla" pitchFamily="2" charset="-78"/>
                <a:cs typeface="Sakkal Majalla" pitchFamily="2" charset="-78"/>
              </a:rPr>
              <a:t>{</a:t>
            </a:r>
            <a:r>
              <a:rPr lang="en-US" sz="2800" i="1" dirty="0" err="1">
                <a:solidFill>
                  <a:srgbClr val="0000C0"/>
                </a:solidFill>
                <a:latin typeface="Sakkal Majalla" pitchFamily="2" charset="-78"/>
                <a:cs typeface="Sakkal Majalla" pitchFamily="2" charset="-78"/>
              </a:rPr>
              <a:t>instanceCount</a:t>
            </a:r>
            <a:r>
              <a:rPr lang="en-US" sz="2800" i="1" dirty="0">
                <a:solidFill>
                  <a:srgbClr val="000000"/>
                </a:solidFill>
                <a:latin typeface="Sakkal Majalla" pitchFamily="2" charset="-78"/>
                <a:cs typeface="Sakkal Majalla" pitchFamily="2" charset="-78"/>
              </a:rPr>
              <a:t>++;</a:t>
            </a:r>
            <a:r>
              <a:rPr lang="en-US" sz="2800" dirty="0">
                <a:solidFill>
                  <a:srgbClr val="000000"/>
                </a:solidFill>
                <a:latin typeface="Sakkal Majalla" pitchFamily="2" charset="-78"/>
                <a:cs typeface="Sakkal Majalla" pitchFamily="2" charset="-78"/>
              </a:rPr>
              <a:t>}</a:t>
            </a:r>
          </a:p>
          <a:p>
            <a:pPr lvl="1"/>
            <a:r>
              <a:rPr lang="en-US" sz="2800" b="1" dirty="0">
                <a:solidFill>
                  <a:srgbClr val="7F0055"/>
                </a:solidFill>
                <a:latin typeface="Sakkal Majalla" pitchFamily="2" charset="-78"/>
                <a:cs typeface="Sakkal Majalla" pitchFamily="2" charset="-78"/>
              </a:rPr>
              <a:t>public</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x, </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y)  </a:t>
            </a:r>
            <a:r>
              <a:rPr lang="en-US" sz="2800" dirty="0">
                <a:solidFill>
                  <a:srgbClr val="000000"/>
                </a:solidFill>
                <a:latin typeface="Sakkal Majalla" pitchFamily="2" charset="-78"/>
                <a:cs typeface="Sakkal Majalla" pitchFamily="2" charset="-78"/>
              </a:rPr>
              <a:t>{	</a:t>
            </a:r>
            <a:r>
              <a:rPr lang="en-US" sz="2800" i="1" dirty="0" err="1">
                <a:solidFill>
                  <a:srgbClr val="0000C0"/>
                </a:solidFill>
                <a:latin typeface="Sakkal Majalla" pitchFamily="2" charset="-78"/>
                <a:cs typeface="Sakkal Majalla" pitchFamily="2" charset="-78"/>
              </a:rPr>
              <a:t>instanceCount</a:t>
            </a:r>
            <a:r>
              <a:rPr lang="en-US" sz="2800" i="1" dirty="0">
                <a:solidFill>
                  <a:srgbClr val="000000"/>
                </a:solidFill>
                <a:latin typeface="Sakkal Majalla" pitchFamily="2" charset="-78"/>
                <a:cs typeface="Sakkal Majalla" pitchFamily="2" charset="-78"/>
              </a:rPr>
              <a:t>++;	</a:t>
            </a:r>
            <a:r>
              <a:rPr lang="en-US" sz="2800" dirty="0">
                <a:solidFill>
                  <a:srgbClr val="0000C0"/>
                </a:solidFill>
                <a:latin typeface="Sakkal Majalla" pitchFamily="2" charset="-78"/>
                <a:cs typeface="Sakkal Majalla" pitchFamily="2" charset="-78"/>
              </a:rPr>
              <a:t>a</a:t>
            </a:r>
            <a:r>
              <a:rPr lang="en-US" sz="2800" dirty="0">
                <a:solidFill>
                  <a:srgbClr val="000000"/>
                </a:solidFill>
                <a:latin typeface="Sakkal Majalla" pitchFamily="2" charset="-78"/>
                <a:cs typeface="Sakkal Majalla" pitchFamily="2" charset="-78"/>
              </a:rPr>
              <a:t>=x;		</a:t>
            </a:r>
            <a:r>
              <a:rPr lang="en-US" sz="2800" dirty="0">
                <a:solidFill>
                  <a:srgbClr val="0000C0"/>
                </a:solidFill>
                <a:latin typeface="Sakkal Majalla" pitchFamily="2" charset="-78"/>
                <a:cs typeface="Sakkal Majalla" pitchFamily="2" charset="-78"/>
              </a:rPr>
              <a:t>b</a:t>
            </a:r>
            <a:r>
              <a:rPr lang="en-US" sz="2800" dirty="0">
                <a:solidFill>
                  <a:srgbClr val="000000"/>
                </a:solidFill>
                <a:latin typeface="Sakkal Majalla" pitchFamily="2" charset="-78"/>
                <a:cs typeface="Sakkal Majalla" pitchFamily="2" charset="-78"/>
              </a:rPr>
              <a:t>=y;	}</a:t>
            </a:r>
          </a:p>
          <a:p>
            <a:pPr lvl="1"/>
            <a:r>
              <a:rPr lang="en-US" sz="2800" b="1" dirty="0">
                <a:solidFill>
                  <a:srgbClr val="7F0055"/>
                </a:solidFill>
                <a:latin typeface="Sakkal Majalla" pitchFamily="2" charset="-78"/>
                <a:cs typeface="Sakkal Majalla" pitchFamily="2" charset="-78"/>
              </a:rPr>
              <a:t>public</a:t>
            </a:r>
            <a:r>
              <a:rPr lang="en-US" sz="2800" b="1"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static</a:t>
            </a:r>
            <a:r>
              <a:rPr lang="en-US" sz="2800" b="1" dirty="0">
                <a:solidFill>
                  <a:srgbClr val="000000"/>
                </a:solidFill>
                <a:latin typeface="Sakkal Majalla" pitchFamily="2" charset="-78"/>
                <a:cs typeface="Sakkal Majalla" pitchFamily="2" charset="-78"/>
              </a:rPr>
              <a:t>  </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add(</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aa</a:t>
            </a:r>
            <a:r>
              <a:rPr lang="en-US" sz="2800" b="1" dirty="0">
                <a:solidFill>
                  <a:srgbClr val="000000"/>
                </a:solidFill>
                <a:latin typeface="Sakkal Majalla" pitchFamily="2" charset="-78"/>
                <a:cs typeface="Sakkal Majalla" pitchFamily="2" charset="-78"/>
              </a:rPr>
              <a:t>, </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bb)	</a:t>
            </a:r>
            <a:r>
              <a:rPr lang="en-US" sz="2800"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return</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aa+bb</a:t>
            </a:r>
            <a:r>
              <a:rPr lang="en-US" sz="2800" b="1" dirty="0">
                <a:solidFill>
                  <a:srgbClr val="000000"/>
                </a:solidFill>
                <a:latin typeface="Sakkal Majalla" pitchFamily="2" charset="-78"/>
                <a:cs typeface="Sakkal Majalla" pitchFamily="2" charset="-78"/>
              </a:rPr>
              <a:t>;	</a:t>
            </a:r>
            <a:r>
              <a:rPr lang="en-US" sz="2800" dirty="0">
                <a:solidFill>
                  <a:srgbClr val="000000"/>
                </a:solidFill>
                <a:latin typeface="Sakkal Majalla" pitchFamily="2" charset="-78"/>
                <a:cs typeface="Sakkal Majalla" pitchFamily="2" charset="-78"/>
              </a:rPr>
              <a:t>}</a:t>
            </a:r>
          </a:p>
          <a:p>
            <a:pPr lvl="1"/>
            <a:r>
              <a:rPr lang="en-US" sz="2800" b="1" dirty="0">
                <a:solidFill>
                  <a:srgbClr val="7F0055"/>
                </a:solidFill>
                <a:latin typeface="Sakkal Majalla" pitchFamily="2" charset="-78"/>
                <a:cs typeface="Sakkal Majalla" pitchFamily="2" charset="-78"/>
              </a:rPr>
              <a:t>public</a:t>
            </a:r>
            <a:r>
              <a:rPr lang="en-US" sz="2800" b="1" dirty="0">
                <a:solidFill>
                  <a:srgbClr val="000000"/>
                </a:solidFill>
                <a:latin typeface="Sakkal Majalla" pitchFamily="2" charset="-78"/>
                <a:cs typeface="Sakkal Majalla" pitchFamily="2" charset="-78"/>
              </a:rPr>
              <a:t> </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sub()		</a:t>
            </a:r>
            <a:r>
              <a:rPr lang="en-US" sz="2800"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return</a:t>
            </a:r>
            <a:r>
              <a:rPr lang="en-US" sz="2800" b="1" dirty="0">
                <a:solidFill>
                  <a:srgbClr val="000000"/>
                </a:solidFill>
                <a:latin typeface="Sakkal Majalla" pitchFamily="2" charset="-78"/>
                <a:cs typeface="Sakkal Majalla" pitchFamily="2" charset="-78"/>
              </a:rPr>
              <a:t> </a:t>
            </a:r>
            <a:r>
              <a:rPr lang="en-US" sz="2800" b="1" dirty="0">
                <a:solidFill>
                  <a:srgbClr val="0000C0"/>
                </a:solidFill>
                <a:latin typeface="Sakkal Majalla" pitchFamily="2" charset="-78"/>
                <a:cs typeface="Sakkal Majalla" pitchFamily="2" charset="-78"/>
              </a:rPr>
              <a:t>a</a:t>
            </a:r>
            <a:r>
              <a:rPr lang="en-US" sz="2800" b="1" dirty="0">
                <a:solidFill>
                  <a:srgbClr val="000000"/>
                </a:solidFill>
                <a:latin typeface="Sakkal Majalla" pitchFamily="2" charset="-78"/>
                <a:cs typeface="Sakkal Majalla" pitchFamily="2" charset="-78"/>
              </a:rPr>
              <a:t>-</a:t>
            </a:r>
            <a:r>
              <a:rPr lang="en-US" sz="2800" b="1" dirty="0">
                <a:solidFill>
                  <a:srgbClr val="0000C0"/>
                </a:solidFill>
                <a:latin typeface="Sakkal Majalla" pitchFamily="2" charset="-78"/>
                <a:cs typeface="Sakkal Majalla" pitchFamily="2" charset="-78"/>
              </a:rPr>
              <a:t>b</a:t>
            </a:r>
            <a:r>
              <a:rPr lang="en-US" sz="2800" b="1" dirty="0">
                <a:solidFill>
                  <a:srgbClr val="000000"/>
                </a:solidFill>
                <a:latin typeface="Sakkal Majalla" pitchFamily="2" charset="-78"/>
                <a:cs typeface="Sakkal Majalla" pitchFamily="2" charset="-78"/>
              </a:rPr>
              <a:t>;	</a:t>
            </a:r>
            <a:r>
              <a:rPr lang="en-US" sz="2800" dirty="0">
                <a:solidFill>
                  <a:srgbClr val="000000"/>
                </a:solidFill>
                <a:latin typeface="Sakkal Majalla" pitchFamily="2" charset="-78"/>
                <a:cs typeface="Sakkal Majalla" pitchFamily="2" charset="-78"/>
              </a:rPr>
              <a:t>}</a:t>
            </a:r>
          </a:p>
          <a:p>
            <a:pPr lvl="1"/>
            <a:r>
              <a:rPr lang="en-US" sz="2800" b="1" dirty="0">
                <a:solidFill>
                  <a:srgbClr val="7F0055"/>
                </a:solidFill>
                <a:latin typeface="Sakkal Majalla" pitchFamily="2" charset="-78"/>
                <a:cs typeface="Sakkal Majalla" pitchFamily="2" charset="-78"/>
              </a:rPr>
              <a:t>public</a:t>
            </a:r>
            <a:r>
              <a:rPr lang="en-US" sz="2800" b="1" dirty="0">
                <a:solidFill>
                  <a:srgbClr val="000000"/>
                </a:solidFill>
                <a:latin typeface="Sakkal Majalla" pitchFamily="2" charset="-78"/>
                <a:cs typeface="Sakkal Majalla" pitchFamily="2" charset="-78"/>
              </a:rPr>
              <a:t> </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mult</a:t>
            </a:r>
            <a:r>
              <a:rPr lang="en-US" sz="2800" b="1" dirty="0">
                <a:solidFill>
                  <a:srgbClr val="000000"/>
                </a:solidFill>
                <a:latin typeface="Sakkal Majalla" pitchFamily="2" charset="-78"/>
                <a:cs typeface="Sakkal Majalla" pitchFamily="2" charset="-78"/>
              </a:rPr>
              <a:t>()		</a:t>
            </a:r>
            <a:r>
              <a:rPr lang="en-US" sz="2800"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return</a:t>
            </a:r>
            <a:r>
              <a:rPr lang="en-US" sz="2800" b="1" dirty="0">
                <a:solidFill>
                  <a:srgbClr val="000000"/>
                </a:solidFill>
                <a:latin typeface="Sakkal Majalla" pitchFamily="2" charset="-78"/>
                <a:cs typeface="Sakkal Majalla" pitchFamily="2" charset="-78"/>
              </a:rPr>
              <a:t> </a:t>
            </a:r>
            <a:r>
              <a:rPr lang="en-US" sz="2800" b="1" dirty="0">
                <a:solidFill>
                  <a:srgbClr val="0000C0"/>
                </a:solidFill>
                <a:latin typeface="Sakkal Majalla" pitchFamily="2" charset="-78"/>
                <a:cs typeface="Sakkal Majalla" pitchFamily="2" charset="-78"/>
              </a:rPr>
              <a:t>a</a:t>
            </a:r>
            <a:r>
              <a:rPr lang="en-US" sz="2800" b="1" dirty="0">
                <a:solidFill>
                  <a:srgbClr val="000000"/>
                </a:solidFill>
                <a:latin typeface="Sakkal Majalla" pitchFamily="2" charset="-78"/>
                <a:cs typeface="Sakkal Majalla" pitchFamily="2" charset="-78"/>
              </a:rPr>
              <a:t>*</a:t>
            </a:r>
            <a:r>
              <a:rPr lang="en-US" sz="2800" b="1" dirty="0">
                <a:solidFill>
                  <a:srgbClr val="0000C0"/>
                </a:solidFill>
                <a:latin typeface="Sakkal Majalla" pitchFamily="2" charset="-78"/>
                <a:cs typeface="Sakkal Majalla" pitchFamily="2" charset="-78"/>
              </a:rPr>
              <a:t>b</a:t>
            </a:r>
            <a:r>
              <a:rPr lang="en-US" sz="2800" b="1" dirty="0">
                <a:solidFill>
                  <a:srgbClr val="000000"/>
                </a:solidFill>
                <a:latin typeface="Sakkal Majalla" pitchFamily="2" charset="-78"/>
                <a:cs typeface="Sakkal Majalla" pitchFamily="2" charset="-78"/>
              </a:rPr>
              <a:t>;	</a:t>
            </a:r>
            <a:r>
              <a:rPr lang="en-US" sz="2800" dirty="0">
                <a:solidFill>
                  <a:srgbClr val="000000"/>
                </a:solidFill>
                <a:latin typeface="Sakkal Majalla" pitchFamily="2" charset="-78"/>
                <a:cs typeface="Sakkal Majalla" pitchFamily="2" charset="-78"/>
              </a:rPr>
              <a:t>}</a:t>
            </a:r>
          </a:p>
          <a:p>
            <a:pPr lvl="1"/>
            <a:r>
              <a:rPr lang="en-US" sz="2800" b="1" dirty="0">
                <a:solidFill>
                  <a:srgbClr val="7F0055"/>
                </a:solidFill>
                <a:latin typeface="Sakkal Majalla" pitchFamily="2" charset="-78"/>
                <a:cs typeface="Sakkal Majalla" pitchFamily="2" charset="-78"/>
              </a:rPr>
              <a:t>public</a:t>
            </a:r>
            <a:r>
              <a:rPr lang="en-US" sz="2800" b="1"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static</a:t>
            </a:r>
            <a:r>
              <a:rPr lang="en-US" sz="2800" b="1" dirty="0">
                <a:solidFill>
                  <a:srgbClr val="000000"/>
                </a:solidFill>
                <a:latin typeface="Sakkal Majalla" pitchFamily="2" charset="-78"/>
                <a:cs typeface="Sakkal Majalla" pitchFamily="2" charset="-78"/>
              </a:rPr>
              <a:t> </a:t>
            </a:r>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getInstanceCount</a:t>
            </a:r>
            <a:r>
              <a:rPr lang="en-US" sz="2800" b="1" dirty="0">
                <a:solidFill>
                  <a:srgbClr val="000000"/>
                </a:solidFill>
                <a:latin typeface="Sakkal Majalla" pitchFamily="2" charset="-78"/>
                <a:cs typeface="Sakkal Majalla" pitchFamily="2" charset="-78"/>
              </a:rPr>
              <a:t>()	</a:t>
            </a:r>
            <a:r>
              <a:rPr lang="en-US" sz="2800"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return</a:t>
            </a:r>
            <a:r>
              <a:rPr lang="en-US" sz="2800" b="1" dirty="0">
                <a:solidFill>
                  <a:srgbClr val="000000"/>
                </a:solidFill>
                <a:latin typeface="Sakkal Majalla" pitchFamily="2" charset="-78"/>
                <a:cs typeface="Sakkal Majalla" pitchFamily="2" charset="-78"/>
              </a:rPr>
              <a:t> </a:t>
            </a:r>
            <a:r>
              <a:rPr lang="en-US" sz="2800" b="1" i="1" dirty="0" err="1">
                <a:solidFill>
                  <a:srgbClr val="0000C0"/>
                </a:solidFill>
                <a:latin typeface="Sakkal Majalla" pitchFamily="2" charset="-78"/>
                <a:cs typeface="Sakkal Majalla" pitchFamily="2" charset="-78"/>
              </a:rPr>
              <a:t>instanceCount</a:t>
            </a:r>
            <a:r>
              <a:rPr lang="en-US" sz="2800" b="1" i="1" dirty="0">
                <a:solidFill>
                  <a:srgbClr val="000000"/>
                </a:solidFill>
                <a:latin typeface="Sakkal Majalla" pitchFamily="2" charset="-78"/>
                <a:cs typeface="Sakkal Majalla" pitchFamily="2" charset="-78"/>
              </a:rPr>
              <a:t>;</a:t>
            </a:r>
            <a:r>
              <a:rPr lang="en-US" sz="2800" dirty="0">
                <a:solidFill>
                  <a:srgbClr val="000000"/>
                </a:solidFill>
                <a:latin typeface="Sakkal Majalla" pitchFamily="2" charset="-78"/>
                <a:cs typeface="Sakkal Majalla" pitchFamily="2" charset="-78"/>
              </a:rPr>
              <a:t>}</a:t>
            </a:r>
          </a:p>
          <a:p>
            <a:r>
              <a:rPr lang="en-US" sz="2800" dirty="0">
                <a:solidFill>
                  <a:srgbClr val="000000"/>
                </a:solidFill>
                <a:latin typeface="Sakkal Majalla" pitchFamily="2" charset="-78"/>
                <a:cs typeface="Sakkal Majalla" pitchFamily="2" charset="-78"/>
              </a:rPr>
              <a:t>}</a:t>
            </a:r>
          </a:p>
        </p:txBody>
      </p:sp>
      <p:sp>
        <p:nvSpPr>
          <p:cNvPr id="3" name="Slide Number Placeholder 2"/>
          <p:cNvSpPr>
            <a:spLocks noGrp="1"/>
          </p:cNvSpPr>
          <p:nvPr>
            <p:ph type="sldNum" sz="quarter" idx="12"/>
          </p:nvPr>
        </p:nvSpPr>
        <p:spPr/>
        <p:txBody>
          <a:bodyPr/>
          <a:lstStyle/>
          <a:p>
            <a:fld id="{F2DEC28D-54D4-4785-ABA8-4C39A3606371}" type="slidenum">
              <a:rPr lang="en-US" smtClean="0"/>
              <a:t>20</a:t>
            </a:fld>
            <a:r>
              <a:rPr lang="en-US" dirty="0"/>
              <a:t>/26</a:t>
            </a:r>
          </a:p>
        </p:txBody>
      </p:sp>
      <p:sp>
        <p:nvSpPr>
          <p:cNvPr id="9"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3327631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165108"/>
            <a:ext cx="4444207" cy="672018"/>
          </a:xfrm>
        </p:spPr>
        <p:txBody>
          <a:bodyPr>
            <a:normAutofit fontScale="90000"/>
          </a:bodyPr>
          <a:lstStyle/>
          <a:p>
            <a:pPr marL="54610" marR="0">
              <a:lnSpc>
                <a:spcPct val="115000"/>
              </a:lnSpc>
              <a:spcBef>
                <a:spcPts val="0"/>
              </a:spcBef>
              <a:spcAft>
                <a:spcPts val="0"/>
              </a:spcAft>
            </a:pPr>
            <a:r>
              <a:rPr lang="en-US" dirty="0">
                <a:solidFill>
                  <a:srgbClr val="F79646"/>
                </a:solidFill>
                <a:latin typeface="Sakkal Majalla" pitchFamily="2" charset="-78"/>
                <a:ea typeface="Calibri"/>
                <a:cs typeface="Sakkal Majalla" pitchFamily="2" charset="-78"/>
              </a:rPr>
              <a:t>Static Methods</a:t>
            </a:r>
            <a:endParaRPr lang="en-US" sz="24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204717" y="731860"/>
            <a:ext cx="11791666" cy="56938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b="1" dirty="0">
                <a:solidFill>
                  <a:srgbClr val="7F0055"/>
                </a:solidFill>
                <a:latin typeface="Sakkal Majalla" pitchFamily="2" charset="-78"/>
                <a:cs typeface="Sakkal Majalla" pitchFamily="2" charset="-78"/>
              </a:rPr>
              <a:t>public</a:t>
            </a:r>
            <a:r>
              <a:rPr lang="en-US" sz="2800" b="1"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class</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CalcTest</a:t>
            </a:r>
            <a:r>
              <a:rPr lang="en-US" sz="2800" b="1" dirty="0">
                <a:solidFill>
                  <a:srgbClr val="000000"/>
                </a:solidFill>
                <a:latin typeface="Sakkal Majalla" pitchFamily="2" charset="-78"/>
                <a:cs typeface="Sakkal Majalla" pitchFamily="2" charset="-78"/>
              </a:rPr>
              <a:t> {</a:t>
            </a:r>
          </a:p>
          <a:p>
            <a:pPr lvl="1"/>
            <a:r>
              <a:rPr lang="en-US" sz="2800" b="1" dirty="0">
                <a:solidFill>
                  <a:srgbClr val="7F0055"/>
                </a:solidFill>
                <a:latin typeface="Sakkal Majalla" pitchFamily="2" charset="-78"/>
                <a:cs typeface="Sakkal Majalla" pitchFamily="2" charset="-78"/>
              </a:rPr>
              <a:t>public</a:t>
            </a:r>
            <a:r>
              <a:rPr lang="en-US" sz="2800" b="1"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static</a:t>
            </a:r>
            <a:r>
              <a:rPr lang="en-US" sz="2800" b="1"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void</a:t>
            </a:r>
            <a:r>
              <a:rPr lang="en-US" sz="2800" b="1" dirty="0">
                <a:solidFill>
                  <a:srgbClr val="000000"/>
                </a:solidFill>
                <a:latin typeface="Sakkal Majalla" pitchFamily="2" charset="-78"/>
                <a:cs typeface="Sakkal Majalla" pitchFamily="2" charset="-78"/>
              </a:rPr>
              <a:t> main(String[] </a:t>
            </a:r>
            <a:r>
              <a:rPr lang="en-US" sz="2800" b="1" dirty="0" err="1">
                <a:solidFill>
                  <a:srgbClr val="000000"/>
                </a:solidFill>
                <a:latin typeface="Sakkal Majalla" pitchFamily="2" charset="-78"/>
                <a:cs typeface="Sakkal Majalla" pitchFamily="2" charset="-78"/>
              </a:rPr>
              <a:t>args</a:t>
            </a:r>
            <a:r>
              <a:rPr lang="en-US" sz="2800" b="1" dirty="0">
                <a:solidFill>
                  <a:srgbClr val="000000"/>
                </a:solidFill>
                <a:latin typeface="Sakkal Majalla" pitchFamily="2" charset="-78"/>
                <a:cs typeface="Sakkal Majalla" pitchFamily="2" charset="-78"/>
              </a:rPr>
              <a:t>) {</a:t>
            </a:r>
          </a:p>
          <a:p>
            <a:pPr lvl="2"/>
            <a:r>
              <a:rPr lang="en-US" sz="2800"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 </a:t>
            </a:r>
            <a:r>
              <a:rPr lang="en-US" sz="2800" dirty="0">
                <a:solidFill>
                  <a:srgbClr val="000000"/>
                </a:solidFill>
                <a:latin typeface="Sakkal Majalla" pitchFamily="2" charset="-78"/>
                <a:cs typeface="Sakkal Majalla" pitchFamily="2" charset="-78"/>
              </a:rPr>
              <a:t>c0</a:t>
            </a:r>
            <a:r>
              <a:rPr lang="en-US" sz="2800" b="1" dirty="0">
                <a:solidFill>
                  <a:srgbClr val="000000"/>
                </a:solidFill>
                <a:latin typeface="Sakkal Majalla" pitchFamily="2" charset="-78"/>
                <a:cs typeface="Sakkal Majalla" pitchFamily="2" charset="-78"/>
              </a:rPr>
              <a:t> =</a:t>
            </a:r>
            <a:r>
              <a:rPr lang="en-US" sz="2800" b="1" dirty="0">
                <a:solidFill>
                  <a:srgbClr val="7F0055"/>
                </a:solidFill>
                <a:latin typeface="Sakkal Majalla" pitchFamily="2" charset="-78"/>
                <a:cs typeface="Sakkal Majalla" pitchFamily="2" charset="-78"/>
              </a:rPr>
              <a:t>new</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 </a:t>
            </a:r>
            <a:r>
              <a:rPr lang="en-US" sz="2800" dirty="0" err="1">
                <a:solidFill>
                  <a:srgbClr val="000000"/>
                </a:solidFill>
                <a:latin typeface="Sakkal Majalla" pitchFamily="2" charset="-78"/>
                <a:cs typeface="Sakkal Majalla" pitchFamily="2" charset="-78"/>
              </a:rPr>
              <a:t>Calc</a:t>
            </a:r>
            <a:r>
              <a:rPr lang="en-US" sz="2800" dirty="0">
                <a:solidFill>
                  <a:srgbClr val="000000"/>
                </a:solidFill>
                <a:latin typeface="Sakkal Majalla" pitchFamily="2" charset="-78"/>
                <a:cs typeface="Sakkal Majalla" pitchFamily="2" charset="-78"/>
              </a:rPr>
              <a:t> c1 =</a:t>
            </a:r>
            <a:r>
              <a:rPr lang="en-US" sz="2800" b="1" dirty="0">
                <a:solidFill>
                  <a:srgbClr val="7F0055"/>
                </a:solidFill>
                <a:latin typeface="Sakkal Majalla" pitchFamily="2" charset="-78"/>
                <a:cs typeface="Sakkal Majalla" pitchFamily="2" charset="-78"/>
              </a:rPr>
              <a:t>new</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(10,20); </a:t>
            </a:r>
            <a:r>
              <a:rPr lang="en-US" sz="2800" dirty="0" err="1">
                <a:solidFill>
                  <a:srgbClr val="000000"/>
                </a:solidFill>
                <a:latin typeface="Sakkal Majalla" pitchFamily="2" charset="-78"/>
                <a:cs typeface="Sakkal Majalla" pitchFamily="2" charset="-78"/>
              </a:rPr>
              <a:t>Calc</a:t>
            </a:r>
            <a:r>
              <a:rPr lang="en-US" sz="2800" dirty="0">
                <a:solidFill>
                  <a:srgbClr val="000000"/>
                </a:solidFill>
                <a:latin typeface="Sakkal Majalla" pitchFamily="2" charset="-78"/>
                <a:cs typeface="Sakkal Majalla" pitchFamily="2" charset="-78"/>
              </a:rPr>
              <a:t> c2 =</a:t>
            </a:r>
            <a:r>
              <a:rPr lang="en-US" sz="2800" b="1" dirty="0">
                <a:solidFill>
                  <a:srgbClr val="7F0055"/>
                </a:solidFill>
                <a:latin typeface="Sakkal Majalla" pitchFamily="2" charset="-78"/>
                <a:cs typeface="Sakkal Majalla" pitchFamily="2" charset="-78"/>
              </a:rPr>
              <a:t>new</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(23,17);</a:t>
            </a:r>
            <a:r>
              <a:rPr lang="en-US" sz="2800" b="1"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 c3 =</a:t>
            </a:r>
            <a:r>
              <a:rPr lang="en-US" sz="2800" b="1" dirty="0">
                <a:solidFill>
                  <a:srgbClr val="7F0055"/>
                </a:solidFill>
                <a:latin typeface="Sakkal Majalla" pitchFamily="2" charset="-78"/>
                <a:cs typeface="Sakkal Majalla" pitchFamily="2" charset="-78"/>
              </a:rPr>
              <a:t>new</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a:t>
            </a:r>
          </a:p>
          <a:p>
            <a:pPr lvl="2"/>
            <a:r>
              <a:rPr lang="en-US" sz="2800" dirty="0" err="1">
                <a:solidFill>
                  <a:srgbClr val="000000"/>
                </a:solidFill>
                <a:latin typeface="Sakkal Majalla" pitchFamily="2" charset="-78"/>
                <a:cs typeface="Sakkal Majalla" pitchFamily="2" charset="-78"/>
              </a:rPr>
              <a:t>Calc</a:t>
            </a:r>
            <a:r>
              <a:rPr lang="en-US" sz="2800" dirty="0">
                <a:solidFill>
                  <a:srgbClr val="000000"/>
                </a:solidFill>
                <a:latin typeface="Sakkal Majalla" pitchFamily="2" charset="-78"/>
                <a:cs typeface="Sakkal Majalla" pitchFamily="2" charset="-78"/>
              </a:rPr>
              <a:t> c4 =</a:t>
            </a:r>
            <a:r>
              <a:rPr lang="en-US" sz="2800" b="1" dirty="0">
                <a:solidFill>
                  <a:srgbClr val="7F0055"/>
                </a:solidFill>
                <a:latin typeface="Sakkal Majalla" pitchFamily="2" charset="-78"/>
                <a:cs typeface="Sakkal Majalla" pitchFamily="2" charset="-78"/>
              </a:rPr>
              <a:t>new</a:t>
            </a:r>
            <a:r>
              <a:rPr lang="en-US" sz="2800" b="1" dirty="0">
                <a:solidFill>
                  <a:srgbClr val="000000"/>
                </a:solidFill>
                <a:latin typeface="Sakkal Majalla" pitchFamily="2" charset="-78"/>
                <a:cs typeface="Sakkal Majalla" pitchFamily="2" charset="-78"/>
              </a:rPr>
              <a:t> </a:t>
            </a:r>
            <a:r>
              <a:rPr lang="en-US" sz="2800" b="1" dirty="0" err="1">
                <a:solidFill>
                  <a:srgbClr val="000000"/>
                </a:solidFill>
                <a:latin typeface="Sakkal Majalla" pitchFamily="2" charset="-78"/>
                <a:cs typeface="Sakkal Majalla" pitchFamily="2" charset="-78"/>
              </a:rPr>
              <a:t>Calc</a:t>
            </a:r>
            <a:r>
              <a:rPr lang="en-US" sz="2800" b="1" dirty="0">
                <a:solidFill>
                  <a:srgbClr val="000000"/>
                </a:solidFill>
                <a:latin typeface="Sakkal Majalla" pitchFamily="2" charset="-78"/>
                <a:cs typeface="Sakkal Majalla" pitchFamily="2" charset="-78"/>
              </a:rPr>
              <a:t>(); </a:t>
            </a:r>
            <a:r>
              <a:rPr lang="en-US" sz="2800" dirty="0" err="1">
                <a:solidFill>
                  <a:srgbClr val="000000"/>
                </a:solidFill>
                <a:latin typeface="Sakkal Majalla" pitchFamily="2" charset="-78"/>
                <a:cs typeface="Sakkal Majalla" pitchFamily="2" charset="-78"/>
              </a:rPr>
              <a:t>System.</a:t>
            </a:r>
            <a:r>
              <a:rPr lang="en-US" sz="2800" i="1" dirty="0" err="1">
                <a:solidFill>
                  <a:srgbClr val="0000C0"/>
                </a:solidFill>
                <a:latin typeface="Sakkal Majalla" pitchFamily="2" charset="-78"/>
                <a:cs typeface="Sakkal Majalla" pitchFamily="2" charset="-78"/>
              </a:rPr>
              <a:t>out</a:t>
            </a:r>
            <a:r>
              <a:rPr lang="en-US" sz="2800" i="1" dirty="0" err="1">
                <a:solidFill>
                  <a:srgbClr val="000000"/>
                </a:solidFill>
                <a:latin typeface="Sakkal Majalla" pitchFamily="2" charset="-78"/>
                <a:cs typeface="Sakkal Majalla" pitchFamily="2" charset="-78"/>
              </a:rPr>
              <a:t>.println</a:t>
            </a:r>
            <a:r>
              <a:rPr lang="en-US" sz="2800" i="1" dirty="0">
                <a:solidFill>
                  <a:srgbClr val="000000"/>
                </a:solidFill>
                <a:latin typeface="Sakkal Majalla" pitchFamily="2" charset="-78"/>
                <a:cs typeface="Sakkal Majalla" pitchFamily="2" charset="-78"/>
              </a:rPr>
              <a:t>(</a:t>
            </a:r>
            <a:r>
              <a:rPr lang="en-US" sz="2800" i="1" dirty="0">
                <a:solidFill>
                  <a:srgbClr val="2A00FF"/>
                </a:solidFill>
                <a:latin typeface="Sakkal Majalla" pitchFamily="2" charset="-78"/>
                <a:cs typeface="Sakkal Majalla" pitchFamily="2" charset="-78"/>
              </a:rPr>
              <a:t>"</a:t>
            </a:r>
            <a:r>
              <a:rPr lang="en-US" sz="2800" i="1" dirty="0" err="1">
                <a:solidFill>
                  <a:srgbClr val="2A00FF"/>
                </a:solidFill>
                <a:latin typeface="Sakkal Majalla" pitchFamily="2" charset="-78"/>
                <a:cs typeface="Sakkal Majalla" pitchFamily="2" charset="-78"/>
              </a:rPr>
              <a:t>th</a:t>
            </a:r>
            <a:r>
              <a:rPr lang="en-US" sz="2800" i="1" dirty="0">
                <a:solidFill>
                  <a:srgbClr val="2A00FF"/>
                </a:solidFill>
                <a:latin typeface="Sakkal Majalla" pitchFamily="2" charset="-78"/>
                <a:cs typeface="Sakkal Majalla" pitchFamily="2" charset="-78"/>
              </a:rPr>
              <a:t> </a:t>
            </a:r>
            <a:r>
              <a:rPr lang="en-US" sz="2800" i="1" dirty="0" err="1">
                <a:solidFill>
                  <a:srgbClr val="2A00FF"/>
                </a:solidFill>
                <a:latin typeface="Sakkal Majalla" pitchFamily="2" charset="-78"/>
                <a:cs typeface="Sakkal Majalla" pitchFamily="2" charset="-78"/>
              </a:rPr>
              <a:t>mult</a:t>
            </a:r>
            <a:r>
              <a:rPr lang="en-US" sz="2800" i="1" dirty="0">
                <a:solidFill>
                  <a:srgbClr val="2A00FF"/>
                </a:solidFill>
                <a:latin typeface="Sakkal Majalla" pitchFamily="2" charset="-78"/>
                <a:cs typeface="Sakkal Majalla" pitchFamily="2" charset="-78"/>
              </a:rPr>
              <a:t>   is  = "</a:t>
            </a:r>
            <a:r>
              <a:rPr lang="en-US" sz="2800" i="1" dirty="0">
                <a:solidFill>
                  <a:srgbClr val="000000"/>
                </a:solidFill>
                <a:latin typeface="Sakkal Majalla" pitchFamily="2" charset="-78"/>
                <a:cs typeface="Sakkal Majalla" pitchFamily="2" charset="-78"/>
              </a:rPr>
              <a:t>+c0.mult()); </a:t>
            </a:r>
          </a:p>
          <a:p>
            <a:pPr lvl="2"/>
            <a:r>
              <a:rPr lang="en-US" sz="2800" dirty="0" err="1">
                <a:solidFill>
                  <a:srgbClr val="000000"/>
                </a:solidFill>
                <a:latin typeface="Sakkal Majalla" pitchFamily="2" charset="-78"/>
                <a:cs typeface="Sakkal Majalla" pitchFamily="2" charset="-78"/>
              </a:rPr>
              <a:t>System.</a:t>
            </a:r>
            <a:r>
              <a:rPr lang="en-US" sz="2800" i="1" dirty="0" err="1">
                <a:solidFill>
                  <a:srgbClr val="0000C0"/>
                </a:solidFill>
                <a:latin typeface="Sakkal Majalla" pitchFamily="2" charset="-78"/>
                <a:cs typeface="Sakkal Majalla" pitchFamily="2" charset="-78"/>
              </a:rPr>
              <a:t>out</a:t>
            </a:r>
            <a:r>
              <a:rPr lang="en-US" sz="2800" i="1" dirty="0" err="1">
                <a:solidFill>
                  <a:srgbClr val="000000"/>
                </a:solidFill>
                <a:latin typeface="Sakkal Majalla" pitchFamily="2" charset="-78"/>
                <a:cs typeface="Sakkal Majalla" pitchFamily="2" charset="-78"/>
              </a:rPr>
              <a:t>.println</a:t>
            </a:r>
            <a:r>
              <a:rPr lang="en-US" sz="2800" i="1" dirty="0">
                <a:solidFill>
                  <a:srgbClr val="000000"/>
                </a:solidFill>
                <a:latin typeface="Sakkal Majalla" pitchFamily="2" charset="-78"/>
                <a:cs typeface="Sakkal Majalla" pitchFamily="2" charset="-78"/>
              </a:rPr>
              <a:t>(</a:t>
            </a:r>
            <a:r>
              <a:rPr lang="en-US" sz="2800" i="1" dirty="0">
                <a:solidFill>
                  <a:srgbClr val="2A00FF"/>
                </a:solidFill>
                <a:latin typeface="Sakkal Majalla" pitchFamily="2" charset="-78"/>
                <a:cs typeface="Sakkal Majalla" pitchFamily="2" charset="-78"/>
              </a:rPr>
              <a:t>"</a:t>
            </a:r>
            <a:r>
              <a:rPr lang="en-US" sz="2800" i="1" dirty="0" err="1">
                <a:solidFill>
                  <a:srgbClr val="2A00FF"/>
                </a:solidFill>
                <a:latin typeface="Sakkal Majalla" pitchFamily="2" charset="-78"/>
                <a:cs typeface="Sakkal Majalla" pitchFamily="2" charset="-78"/>
              </a:rPr>
              <a:t>th</a:t>
            </a:r>
            <a:r>
              <a:rPr lang="en-US" sz="2800" i="1" dirty="0">
                <a:solidFill>
                  <a:srgbClr val="2A00FF"/>
                </a:solidFill>
                <a:latin typeface="Sakkal Majalla" pitchFamily="2" charset="-78"/>
                <a:cs typeface="Sakkal Majalla" pitchFamily="2" charset="-78"/>
              </a:rPr>
              <a:t> </a:t>
            </a:r>
            <a:r>
              <a:rPr lang="en-US" sz="2800" i="1" dirty="0" err="1">
                <a:solidFill>
                  <a:srgbClr val="2A00FF"/>
                </a:solidFill>
                <a:latin typeface="Sakkal Majalla" pitchFamily="2" charset="-78"/>
                <a:cs typeface="Sakkal Majalla" pitchFamily="2" charset="-78"/>
              </a:rPr>
              <a:t>mult</a:t>
            </a:r>
            <a:r>
              <a:rPr lang="en-US" sz="2800" i="1" dirty="0">
                <a:solidFill>
                  <a:srgbClr val="2A00FF"/>
                </a:solidFill>
                <a:latin typeface="Sakkal Majalla" pitchFamily="2" charset="-78"/>
                <a:cs typeface="Sakkal Majalla" pitchFamily="2" charset="-78"/>
              </a:rPr>
              <a:t>   is = "</a:t>
            </a:r>
            <a:r>
              <a:rPr lang="en-US" sz="2800" i="1" dirty="0">
                <a:solidFill>
                  <a:srgbClr val="000000"/>
                </a:solidFill>
                <a:latin typeface="Sakkal Majalla" pitchFamily="2" charset="-78"/>
                <a:cs typeface="Sakkal Majalla" pitchFamily="2" charset="-78"/>
              </a:rPr>
              <a:t>+c1.mult());</a:t>
            </a:r>
          </a:p>
          <a:p>
            <a:pPr lvl="2"/>
            <a:r>
              <a:rPr lang="en-US" sz="2800" dirty="0" err="1">
                <a:solidFill>
                  <a:srgbClr val="000000"/>
                </a:solidFill>
                <a:latin typeface="Sakkal Majalla" pitchFamily="2" charset="-78"/>
                <a:cs typeface="Sakkal Majalla" pitchFamily="2" charset="-78"/>
              </a:rPr>
              <a:t>System.</a:t>
            </a:r>
            <a:r>
              <a:rPr lang="en-US" sz="2800" i="1" dirty="0" err="1">
                <a:solidFill>
                  <a:srgbClr val="0000C0"/>
                </a:solidFill>
                <a:latin typeface="Sakkal Majalla" pitchFamily="2" charset="-78"/>
                <a:cs typeface="Sakkal Majalla" pitchFamily="2" charset="-78"/>
              </a:rPr>
              <a:t>out</a:t>
            </a:r>
            <a:r>
              <a:rPr lang="en-US" sz="2800" i="1" dirty="0" err="1">
                <a:solidFill>
                  <a:srgbClr val="000000"/>
                </a:solidFill>
                <a:latin typeface="Sakkal Majalla" pitchFamily="2" charset="-78"/>
                <a:cs typeface="Sakkal Majalla" pitchFamily="2" charset="-78"/>
              </a:rPr>
              <a:t>.println</a:t>
            </a:r>
            <a:r>
              <a:rPr lang="en-US" sz="2800" i="1" dirty="0">
                <a:solidFill>
                  <a:srgbClr val="000000"/>
                </a:solidFill>
                <a:latin typeface="Sakkal Majalla" pitchFamily="2" charset="-78"/>
                <a:cs typeface="Sakkal Majalla" pitchFamily="2" charset="-78"/>
              </a:rPr>
              <a:t>(</a:t>
            </a:r>
            <a:r>
              <a:rPr lang="en-US" sz="2800" i="1" dirty="0">
                <a:solidFill>
                  <a:srgbClr val="2A00FF"/>
                </a:solidFill>
                <a:latin typeface="Sakkal Majalla" pitchFamily="2" charset="-78"/>
                <a:cs typeface="Sakkal Majalla" pitchFamily="2" charset="-78"/>
              </a:rPr>
              <a:t>"</a:t>
            </a:r>
            <a:r>
              <a:rPr lang="en-US" sz="2800" i="1" dirty="0" err="1">
                <a:solidFill>
                  <a:srgbClr val="2A00FF"/>
                </a:solidFill>
                <a:latin typeface="Sakkal Majalla" pitchFamily="2" charset="-78"/>
                <a:cs typeface="Sakkal Majalla" pitchFamily="2" charset="-78"/>
              </a:rPr>
              <a:t>th</a:t>
            </a:r>
            <a:r>
              <a:rPr lang="en-US" sz="2800" i="1" dirty="0">
                <a:solidFill>
                  <a:srgbClr val="2A00FF"/>
                </a:solidFill>
                <a:latin typeface="Sakkal Majalla" pitchFamily="2" charset="-78"/>
                <a:cs typeface="Sakkal Majalla" pitchFamily="2" charset="-78"/>
              </a:rPr>
              <a:t> sub   is = "</a:t>
            </a:r>
            <a:r>
              <a:rPr lang="en-US" sz="2800" i="1" dirty="0">
                <a:solidFill>
                  <a:srgbClr val="000000"/>
                </a:solidFill>
                <a:latin typeface="Sakkal Majalla" pitchFamily="2" charset="-78"/>
                <a:cs typeface="Sakkal Majalla" pitchFamily="2" charset="-78"/>
              </a:rPr>
              <a:t>+c2.sub());</a:t>
            </a:r>
          </a:p>
          <a:p>
            <a:pPr lvl="2"/>
            <a:r>
              <a:rPr lang="en-US" sz="2800" i="1" dirty="0">
                <a:solidFill>
                  <a:srgbClr val="000000"/>
                </a:solidFill>
                <a:latin typeface="Sakkal Majalla" pitchFamily="2" charset="-78"/>
                <a:cs typeface="Sakkal Majalla" pitchFamily="2" charset="-78"/>
              </a:rPr>
              <a:t> </a:t>
            </a:r>
            <a:r>
              <a:rPr lang="en-US" sz="2800" dirty="0" err="1">
                <a:solidFill>
                  <a:srgbClr val="000000"/>
                </a:solidFill>
                <a:latin typeface="Sakkal Majalla" pitchFamily="2" charset="-78"/>
                <a:cs typeface="Sakkal Majalla" pitchFamily="2" charset="-78"/>
              </a:rPr>
              <a:t>System.</a:t>
            </a:r>
            <a:r>
              <a:rPr lang="en-US" sz="2800" i="1" dirty="0" err="1">
                <a:solidFill>
                  <a:srgbClr val="0000C0"/>
                </a:solidFill>
                <a:latin typeface="Sakkal Majalla" pitchFamily="2" charset="-78"/>
                <a:cs typeface="Sakkal Majalla" pitchFamily="2" charset="-78"/>
              </a:rPr>
              <a:t>out</a:t>
            </a:r>
            <a:r>
              <a:rPr lang="en-US" sz="2800" i="1" dirty="0" err="1">
                <a:solidFill>
                  <a:srgbClr val="000000"/>
                </a:solidFill>
                <a:latin typeface="Sakkal Majalla" pitchFamily="2" charset="-78"/>
                <a:cs typeface="Sakkal Majalla" pitchFamily="2" charset="-78"/>
              </a:rPr>
              <a:t>.println</a:t>
            </a:r>
            <a:r>
              <a:rPr lang="en-US" sz="2800" i="1" dirty="0">
                <a:solidFill>
                  <a:srgbClr val="000000"/>
                </a:solidFill>
                <a:latin typeface="Sakkal Majalla" pitchFamily="2" charset="-78"/>
                <a:cs typeface="Sakkal Majalla" pitchFamily="2" charset="-78"/>
              </a:rPr>
              <a:t>(</a:t>
            </a:r>
            <a:r>
              <a:rPr lang="en-US" sz="2800" i="1" dirty="0" err="1">
                <a:solidFill>
                  <a:srgbClr val="000000"/>
                </a:solidFill>
                <a:latin typeface="Sakkal Majalla" pitchFamily="2" charset="-78"/>
                <a:cs typeface="Sakkal Majalla" pitchFamily="2" charset="-78"/>
              </a:rPr>
              <a:t>Calc.add</a:t>
            </a:r>
            <a:r>
              <a:rPr lang="en-US" sz="2800" i="1" dirty="0">
                <a:solidFill>
                  <a:srgbClr val="000000"/>
                </a:solidFill>
                <a:latin typeface="Sakkal Majalla" pitchFamily="2" charset="-78"/>
                <a:cs typeface="Sakkal Majalla" pitchFamily="2" charset="-78"/>
              </a:rPr>
              <a:t>(111,222));</a:t>
            </a:r>
          </a:p>
          <a:p>
            <a:pPr lvl="2"/>
            <a:r>
              <a:rPr lang="en-US" sz="2800" dirty="0" err="1">
                <a:solidFill>
                  <a:srgbClr val="000000"/>
                </a:solidFill>
                <a:latin typeface="Sakkal Majalla" pitchFamily="2" charset="-78"/>
                <a:cs typeface="Sakkal Majalla" pitchFamily="2" charset="-78"/>
              </a:rPr>
              <a:t>System.</a:t>
            </a:r>
            <a:r>
              <a:rPr lang="en-US" sz="2800" i="1" dirty="0" err="1">
                <a:solidFill>
                  <a:srgbClr val="0000C0"/>
                </a:solidFill>
                <a:latin typeface="Sakkal Majalla" pitchFamily="2" charset="-78"/>
                <a:cs typeface="Sakkal Majalla" pitchFamily="2" charset="-78"/>
              </a:rPr>
              <a:t>out</a:t>
            </a:r>
            <a:r>
              <a:rPr lang="en-US" sz="2800" i="1" dirty="0" err="1">
                <a:solidFill>
                  <a:srgbClr val="000000"/>
                </a:solidFill>
                <a:latin typeface="Sakkal Majalla" pitchFamily="2" charset="-78"/>
                <a:cs typeface="Sakkal Majalla" pitchFamily="2" charset="-78"/>
              </a:rPr>
              <a:t>.println</a:t>
            </a:r>
            <a:r>
              <a:rPr lang="en-US" sz="2800" i="1" dirty="0">
                <a:solidFill>
                  <a:srgbClr val="000000"/>
                </a:solidFill>
                <a:latin typeface="Sakkal Majalla" pitchFamily="2" charset="-78"/>
                <a:cs typeface="Sakkal Majalla" pitchFamily="2" charset="-78"/>
              </a:rPr>
              <a:t>(</a:t>
            </a:r>
            <a:r>
              <a:rPr lang="en-US" sz="2800" i="1" dirty="0">
                <a:solidFill>
                  <a:srgbClr val="2A00FF"/>
                </a:solidFill>
                <a:latin typeface="Sakkal Majalla" pitchFamily="2" charset="-78"/>
                <a:cs typeface="Sakkal Majalla" pitchFamily="2" charset="-78"/>
              </a:rPr>
              <a:t>"the number of object = "</a:t>
            </a:r>
            <a:r>
              <a:rPr lang="en-US" sz="2800" i="1" dirty="0">
                <a:solidFill>
                  <a:srgbClr val="000000"/>
                </a:solidFill>
                <a:latin typeface="Sakkal Majalla" pitchFamily="2" charset="-78"/>
                <a:cs typeface="Sakkal Majalla" pitchFamily="2" charset="-78"/>
              </a:rPr>
              <a:t>+</a:t>
            </a:r>
            <a:r>
              <a:rPr lang="en-US" sz="2800" i="1" dirty="0" err="1">
                <a:solidFill>
                  <a:srgbClr val="000000"/>
                </a:solidFill>
                <a:latin typeface="Sakkal Majalla" pitchFamily="2" charset="-78"/>
                <a:cs typeface="Sakkal Majalla" pitchFamily="2" charset="-78"/>
              </a:rPr>
              <a:t>Calc.getInstanceCount</a:t>
            </a:r>
            <a:r>
              <a:rPr lang="en-US" sz="2800" i="1" dirty="0">
                <a:solidFill>
                  <a:srgbClr val="000000"/>
                </a:solidFill>
                <a:latin typeface="Sakkal Majalla" pitchFamily="2" charset="-78"/>
                <a:cs typeface="Sakkal Majalla" pitchFamily="2" charset="-78"/>
              </a:rPr>
              <a:t>());</a:t>
            </a:r>
          </a:p>
          <a:p>
            <a:pPr lvl="2"/>
            <a:r>
              <a:rPr lang="en-US" sz="2800" b="1" dirty="0" err="1">
                <a:solidFill>
                  <a:srgbClr val="7F0055"/>
                </a:solidFill>
                <a:latin typeface="Sakkal Majalla" pitchFamily="2" charset="-78"/>
                <a:cs typeface="Sakkal Majalla" pitchFamily="2" charset="-78"/>
              </a:rPr>
              <a:t>int</a:t>
            </a:r>
            <a:r>
              <a:rPr lang="en-US" sz="2800" b="1" dirty="0">
                <a:solidFill>
                  <a:srgbClr val="000000"/>
                </a:solidFill>
                <a:latin typeface="Sakkal Majalla" pitchFamily="2" charset="-78"/>
                <a:cs typeface="Sakkal Majalla" pitchFamily="2" charset="-78"/>
              </a:rPr>
              <a:t> year=2020; </a:t>
            </a:r>
            <a:r>
              <a:rPr lang="en-US" sz="2800" b="1" dirty="0">
                <a:solidFill>
                  <a:srgbClr val="7F0055"/>
                </a:solidFill>
                <a:latin typeface="Sakkal Majalla" pitchFamily="2" charset="-78"/>
                <a:cs typeface="Sakkal Majalla" pitchFamily="2" charset="-78"/>
              </a:rPr>
              <a:t>double</a:t>
            </a:r>
            <a:r>
              <a:rPr lang="en-US" sz="2800" b="1" dirty="0">
                <a:solidFill>
                  <a:srgbClr val="000000"/>
                </a:solidFill>
                <a:latin typeface="Sakkal Majalla" pitchFamily="2" charset="-78"/>
                <a:cs typeface="Sakkal Majalla" pitchFamily="2" charset="-78"/>
              </a:rPr>
              <a:t> amount=2334443.446;</a:t>
            </a:r>
          </a:p>
          <a:p>
            <a:pPr lvl="2"/>
            <a:r>
              <a:rPr lang="en-US" sz="2800" dirty="0" err="1">
                <a:solidFill>
                  <a:srgbClr val="000000"/>
                </a:solidFill>
                <a:latin typeface="Sakkal Majalla" pitchFamily="2" charset="-78"/>
                <a:cs typeface="Sakkal Majalla" pitchFamily="2" charset="-78"/>
              </a:rPr>
              <a:t>System.</a:t>
            </a:r>
            <a:r>
              <a:rPr lang="en-US" sz="2800" i="1" dirty="0" err="1">
                <a:solidFill>
                  <a:srgbClr val="0000C0"/>
                </a:solidFill>
                <a:latin typeface="Sakkal Majalla" pitchFamily="2" charset="-78"/>
                <a:cs typeface="Sakkal Majalla" pitchFamily="2" charset="-78"/>
              </a:rPr>
              <a:t>out</a:t>
            </a:r>
            <a:r>
              <a:rPr lang="en-US" sz="2800" i="1" dirty="0" err="1">
                <a:solidFill>
                  <a:srgbClr val="000000"/>
                </a:solidFill>
                <a:latin typeface="Sakkal Majalla" pitchFamily="2" charset="-78"/>
                <a:cs typeface="Sakkal Majalla" pitchFamily="2" charset="-78"/>
              </a:rPr>
              <a:t>.printf</a:t>
            </a:r>
            <a:r>
              <a:rPr lang="en-US" sz="2800" i="1" dirty="0">
                <a:solidFill>
                  <a:srgbClr val="000000"/>
                </a:solidFill>
                <a:latin typeface="Sakkal Majalla" pitchFamily="2" charset="-78"/>
                <a:cs typeface="Sakkal Majalla" pitchFamily="2" charset="-78"/>
              </a:rPr>
              <a:t>(</a:t>
            </a:r>
            <a:r>
              <a:rPr lang="en-US" sz="2800" i="1" dirty="0">
                <a:solidFill>
                  <a:srgbClr val="2A00FF"/>
                </a:solidFill>
                <a:latin typeface="Sakkal Majalla" pitchFamily="2" charset="-78"/>
                <a:cs typeface="Sakkal Majalla" pitchFamily="2" charset="-78"/>
              </a:rPr>
              <a:t>"%4d %, 20.2f\n %n"</a:t>
            </a:r>
            <a:r>
              <a:rPr lang="en-US" sz="2800" i="1" dirty="0">
                <a:solidFill>
                  <a:srgbClr val="000000"/>
                </a:solidFill>
                <a:latin typeface="Sakkal Majalla" pitchFamily="2" charset="-78"/>
                <a:cs typeface="Sakkal Majalla" pitchFamily="2" charset="-78"/>
              </a:rPr>
              <a:t>, year, amount);</a:t>
            </a:r>
          </a:p>
          <a:p>
            <a:pPr lvl="2"/>
            <a:r>
              <a:rPr lang="en-US" sz="2800" dirty="0" err="1">
                <a:solidFill>
                  <a:srgbClr val="000000"/>
                </a:solidFill>
                <a:latin typeface="Sakkal Majalla" pitchFamily="2" charset="-78"/>
                <a:cs typeface="Sakkal Majalla" pitchFamily="2" charset="-78"/>
              </a:rPr>
              <a:t>System.</a:t>
            </a:r>
            <a:r>
              <a:rPr lang="en-US" sz="2800" i="1" dirty="0" err="1">
                <a:solidFill>
                  <a:srgbClr val="0000C0"/>
                </a:solidFill>
                <a:latin typeface="Sakkal Majalla" pitchFamily="2" charset="-78"/>
                <a:cs typeface="Sakkal Majalla" pitchFamily="2" charset="-78"/>
              </a:rPr>
              <a:t>out</a:t>
            </a:r>
            <a:r>
              <a:rPr lang="en-US" sz="2800" i="1" dirty="0" err="1">
                <a:solidFill>
                  <a:srgbClr val="000000"/>
                </a:solidFill>
                <a:latin typeface="Sakkal Majalla" pitchFamily="2" charset="-78"/>
                <a:cs typeface="Sakkal Majalla" pitchFamily="2" charset="-78"/>
              </a:rPr>
              <a:t>.printf</a:t>
            </a:r>
            <a:r>
              <a:rPr lang="en-US" sz="2800" i="1" dirty="0">
                <a:solidFill>
                  <a:srgbClr val="000000"/>
                </a:solidFill>
                <a:latin typeface="Sakkal Majalla" pitchFamily="2" charset="-78"/>
                <a:cs typeface="Sakkal Majalla" pitchFamily="2" charset="-78"/>
              </a:rPr>
              <a:t>(</a:t>
            </a:r>
            <a:r>
              <a:rPr lang="en-US" sz="2800" i="1" dirty="0">
                <a:solidFill>
                  <a:srgbClr val="2A00FF"/>
                </a:solidFill>
                <a:latin typeface="Sakkal Majalla" pitchFamily="2" charset="-78"/>
                <a:cs typeface="Sakkal Majalla" pitchFamily="2" charset="-78"/>
              </a:rPr>
              <a:t>"%4d %, 20.2f\n %n"</a:t>
            </a:r>
            <a:r>
              <a:rPr lang="en-US" sz="2800" i="1" dirty="0">
                <a:solidFill>
                  <a:srgbClr val="000000"/>
                </a:solidFill>
                <a:latin typeface="Sakkal Majalla" pitchFamily="2" charset="-78"/>
                <a:cs typeface="Sakkal Majalla" pitchFamily="2" charset="-78"/>
              </a:rPr>
              <a:t>, year*100, amount*2);</a:t>
            </a:r>
          </a:p>
          <a:p>
            <a:pPr lvl="2"/>
            <a:r>
              <a:rPr lang="en-US" sz="2800" dirty="0" err="1">
                <a:solidFill>
                  <a:srgbClr val="000000"/>
                </a:solidFill>
                <a:latin typeface="Sakkal Majalla" pitchFamily="2" charset="-78"/>
                <a:cs typeface="Sakkal Majalla" pitchFamily="2" charset="-78"/>
              </a:rPr>
              <a:t>System.</a:t>
            </a:r>
            <a:r>
              <a:rPr lang="en-US" sz="2800" i="1" dirty="0" err="1">
                <a:solidFill>
                  <a:srgbClr val="0000C0"/>
                </a:solidFill>
                <a:latin typeface="Sakkal Majalla" pitchFamily="2" charset="-78"/>
                <a:cs typeface="Sakkal Majalla" pitchFamily="2" charset="-78"/>
              </a:rPr>
              <a:t>out</a:t>
            </a:r>
            <a:r>
              <a:rPr lang="en-US" sz="2800" i="1" dirty="0" err="1">
                <a:solidFill>
                  <a:srgbClr val="000000"/>
                </a:solidFill>
                <a:latin typeface="Sakkal Majalla" pitchFamily="2" charset="-78"/>
                <a:cs typeface="Sakkal Majalla" pitchFamily="2" charset="-78"/>
              </a:rPr>
              <a:t>.println</a:t>
            </a:r>
            <a:r>
              <a:rPr lang="en-US" sz="2800" i="1" dirty="0">
                <a:solidFill>
                  <a:srgbClr val="000000"/>
                </a:solidFill>
                <a:latin typeface="Sakkal Majalla" pitchFamily="2" charset="-78"/>
                <a:cs typeface="Sakkal Majalla" pitchFamily="2" charset="-78"/>
              </a:rPr>
              <a:t>(</a:t>
            </a:r>
            <a:r>
              <a:rPr lang="en-US" sz="2800" i="1" dirty="0" err="1">
                <a:solidFill>
                  <a:srgbClr val="000000"/>
                </a:solidFill>
                <a:latin typeface="Sakkal Majalla" pitchFamily="2" charset="-78"/>
                <a:cs typeface="Sakkal Majalla" pitchFamily="2" charset="-78"/>
              </a:rPr>
              <a:t>year+year</a:t>
            </a:r>
            <a:r>
              <a:rPr lang="en-US" sz="2800" i="1" dirty="0">
                <a:solidFill>
                  <a:srgbClr val="000000"/>
                </a:solidFill>
                <a:latin typeface="Sakkal Majalla" pitchFamily="2" charset="-78"/>
                <a:cs typeface="Sakkal Majalla" pitchFamily="2" charset="-78"/>
              </a:rPr>
              <a:t>);   </a:t>
            </a:r>
            <a:r>
              <a:rPr lang="en-US" sz="2800" dirty="0">
                <a:solidFill>
                  <a:srgbClr val="000000"/>
                </a:solidFill>
                <a:latin typeface="Sakkal Majalla" pitchFamily="2" charset="-78"/>
                <a:cs typeface="Sakkal Majalla" pitchFamily="2" charset="-78"/>
              </a:rPr>
              <a:t>}</a:t>
            </a:r>
            <a:r>
              <a:rPr lang="en-US" sz="2800" dirty="0">
                <a:solidFill>
                  <a:srgbClr val="3F7F5F"/>
                </a:solidFill>
                <a:latin typeface="Sakkal Majalla" pitchFamily="2" charset="-78"/>
                <a:cs typeface="Sakkal Majalla" pitchFamily="2" charset="-78"/>
              </a:rPr>
              <a:t>//end main</a:t>
            </a:r>
          </a:p>
          <a:p>
            <a:r>
              <a:rPr lang="en-US" sz="2800" dirty="0">
                <a:solidFill>
                  <a:srgbClr val="000000"/>
                </a:solidFill>
                <a:latin typeface="Sakkal Majalla" pitchFamily="2" charset="-78"/>
                <a:cs typeface="Sakkal Majalla" pitchFamily="2" charset="-78"/>
              </a:rPr>
              <a:t>}</a:t>
            </a:r>
            <a:r>
              <a:rPr lang="en-US" sz="2800" dirty="0">
                <a:solidFill>
                  <a:srgbClr val="3F7F5F"/>
                </a:solidFill>
                <a:latin typeface="Sakkal Majalla" pitchFamily="2" charset="-78"/>
                <a:cs typeface="Sakkal Majalla" pitchFamily="2" charset="-78"/>
              </a:rPr>
              <a:t>//end class </a:t>
            </a:r>
            <a:r>
              <a:rPr lang="en-US" sz="2800" dirty="0" err="1">
                <a:solidFill>
                  <a:srgbClr val="3F7F5F"/>
                </a:solidFill>
                <a:latin typeface="Sakkal Majalla" pitchFamily="2" charset="-78"/>
                <a:cs typeface="Sakkal Majalla" pitchFamily="2" charset="-78"/>
              </a:rPr>
              <a:t>CalaTest</a:t>
            </a:r>
            <a:r>
              <a:rPr lang="en-US" sz="2800" dirty="0">
                <a:solidFill>
                  <a:srgbClr val="3F7F5F"/>
                </a:solidFill>
                <a:latin typeface="Sakkal Majalla" pitchFamily="2" charset="-78"/>
                <a:cs typeface="Sakkal Majalla" pitchFamily="2" charset="-78"/>
              </a:rPr>
              <a:t> </a:t>
            </a:r>
            <a:r>
              <a:rPr lang="en-US" sz="2800" dirty="0" err="1">
                <a:solidFill>
                  <a:srgbClr val="3F7F5F"/>
                </a:solidFill>
                <a:latin typeface="Sakkal Majalla" pitchFamily="2" charset="-78"/>
                <a:cs typeface="Sakkal Majalla" pitchFamily="2" charset="-78"/>
                <a:hlinkClick r:id="rId5" action="ppaction://hlinksldjump"/>
              </a:rPr>
              <a:t>returnPrintf</a:t>
            </a:r>
            <a:endParaRPr lang="en-US" sz="2800" dirty="0">
              <a:solidFill>
                <a:srgbClr val="000000"/>
              </a:solidFill>
              <a:latin typeface="Sakkal Majalla" pitchFamily="2" charset="-78"/>
              <a:cs typeface="Sakkal Majalla" pitchFamily="2" charset="-78"/>
            </a:endParaRPr>
          </a:p>
        </p:txBody>
      </p:sp>
      <p:sp>
        <p:nvSpPr>
          <p:cNvPr id="3" name="Rectangle 2"/>
          <p:cNvSpPr/>
          <p:nvPr/>
        </p:nvSpPr>
        <p:spPr>
          <a:xfrm>
            <a:off x="9145834" y="2397126"/>
            <a:ext cx="2850549" cy="3785652"/>
          </a:xfrm>
          <a:prstGeom prst="rect">
            <a:avLst/>
          </a:prstGeom>
          <a:solidFill>
            <a:schemeClr val="accent2">
              <a:lumMod val="20000"/>
              <a:lumOff val="80000"/>
            </a:schemeClr>
          </a:solidFill>
        </p:spPr>
        <p:txBody>
          <a:bodyPr wrap="square">
            <a:spAutoFit/>
          </a:bodyPr>
          <a:lstStyle/>
          <a:p>
            <a:r>
              <a:rPr lang="en-US" sz="2400" dirty="0" err="1">
                <a:solidFill>
                  <a:srgbClr val="000000"/>
                </a:solidFill>
                <a:latin typeface="Sakkal Majalla" pitchFamily="2" charset="-78"/>
                <a:cs typeface="Sakkal Majalla" pitchFamily="2" charset="-78"/>
              </a:rPr>
              <a:t>th</a:t>
            </a:r>
            <a:r>
              <a:rPr lang="en-US" sz="2400" dirty="0">
                <a:solidFill>
                  <a:srgbClr val="000000"/>
                </a:solidFill>
                <a:latin typeface="Sakkal Majalla" pitchFamily="2" charset="-78"/>
                <a:cs typeface="Sakkal Majalla" pitchFamily="2" charset="-78"/>
              </a:rPr>
              <a:t> </a:t>
            </a:r>
            <a:r>
              <a:rPr lang="en-US" sz="2400" dirty="0" err="1">
                <a:solidFill>
                  <a:srgbClr val="000000"/>
                </a:solidFill>
                <a:latin typeface="Sakkal Majalla" pitchFamily="2" charset="-78"/>
                <a:cs typeface="Sakkal Majalla" pitchFamily="2" charset="-78"/>
              </a:rPr>
              <a:t>mult</a:t>
            </a:r>
            <a:r>
              <a:rPr lang="en-US" sz="2400" dirty="0">
                <a:solidFill>
                  <a:srgbClr val="000000"/>
                </a:solidFill>
                <a:latin typeface="Sakkal Majalla" pitchFamily="2" charset="-78"/>
                <a:cs typeface="Sakkal Majalla" pitchFamily="2" charset="-78"/>
              </a:rPr>
              <a:t>   is  = 0</a:t>
            </a:r>
          </a:p>
          <a:p>
            <a:r>
              <a:rPr lang="en-US" sz="2400" dirty="0" err="1">
                <a:solidFill>
                  <a:srgbClr val="000000"/>
                </a:solidFill>
                <a:latin typeface="Sakkal Majalla" pitchFamily="2" charset="-78"/>
                <a:cs typeface="Sakkal Majalla" pitchFamily="2" charset="-78"/>
              </a:rPr>
              <a:t>th</a:t>
            </a:r>
            <a:r>
              <a:rPr lang="en-US" sz="2400" dirty="0">
                <a:solidFill>
                  <a:srgbClr val="000000"/>
                </a:solidFill>
                <a:latin typeface="Sakkal Majalla" pitchFamily="2" charset="-78"/>
                <a:cs typeface="Sakkal Majalla" pitchFamily="2" charset="-78"/>
              </a:rPr>
              <a:t> </a:t>
            </a:r>
            <a:r>
              <a:rPr lang="en-US" sz="2400" dirty="0" err="1">
                <a:solidFill>
                  <a:srgbClr val="000000"/>
                </a:solidFill>
                <a:latin typeface="Sakkal Majalla" pitchFamily="2" charset="-78"/>
                <a:cs typeface="Sakkal Majalla" pitchFamily="2" charset="-78"/>
              </a:rPr>
              <a:t>mult</a:t>
            </a:r>
            <a:r>
              <a:rPr lang="en-US" sz="2400" dirty="0">
                <a:solidFill>
                  <a:srgbClr val="000000"/>
                </a:solidFill>
                <a:latin typeface="Sakkal Majalla" pitchFamily="2" charset="-78"/>
                <a:cs typeface="Sakkal Majalla" pitchFamily="2" charset="-78"/>
              </a:rPr>
              <a:t>   is = 200</a:t>
            </a:r>
          </a:p>
          <a:p>
            <a:r>
              <a:rPr lang="en-US" sz="2400" dirty="0" err="1">
                <a:solidFill>
                  <a:srgbClr val="000000"/>
                </a:solidFill>
                <a:latin typeface="Sakkal Majalla" pitchFamily="2" charset="-78"/>
                <a:cs typeface="Sakkal Majalla" pitchFamily="2" charset="-78"/>
              </a:rPr>
              <a:t>th</a:t>
            </a:r>
            <a:r>
              <a:rPr lang="en-US" sz="2400" dirty="0">
                <a:solidFill>
                  <a:srgbClr val="000000"/>
                </a:solidFill>
                <a:latin typeface="Sakkal Majalla" pitchFamily="2" charset="-78"/>
                <a:cs typeface="Sakkal Majalla" pitchFamily="2" charset="-78"/>
              </a:rPr>
              <a:t> sub   is = 6</a:t>
            </a:r>
          </a:p>
          <a:p>
            <a:r>
              <a:rPr lang="en-US" sz="2400" dirty="0">
                <a:solidFill>
                  <a:srgbClr val="000000"/>
                </a:solidFill>
                <a:latin typeface="Sakkal Majalla" pitchFamily="2" charset="-78"/>
                <a:cs typeface="Sakkal Majalla" pitchFamily="2" charset="-78"/>
              </a:rPr>
              <a:t>333</a:t>
            </a:r>
          </a:p>
          <a:p>
            <a:r>
              <a:rPr lang="en-US" sz="2400" dirty="0">
                <a:solidFill>
                  <a:srgbClr val="000000"/>
                </a:solidFill>
                <a:latin typeface="Sakkal Majalla" pitchFamily="2" charset="-78"/>
                <a:cs typeface="Sakkal Majalla" pitchFamily="2" charset="-78"/>
              </a:rPr>
              <a:t>the number of object = 5</a:t>
            </a:r>
          </a:p>
          <a:p>
            <a:r>
              <a:rPr lang="en-US" sz="2400" dirty="0">
                <a:solidFill>
                  <a:srgbClr val="000000"/>
                </a:solidFill>
                <a:latin typeface="Sakkal Majalla" pitchFamily="2" charset="-78"/>
                <a:cs typeface="Sakkal Majalla" pitchFamily="2" charset="-78"/>
              </a:rPr>
              <a:t>2020         2,334,443.45</a:t>
            </a:r>
          </a:p>
          <a:p>
            <a:r>
              <a:rPr lang="en-US" sz="2400" dirty="0">
                <a:solidFill>
                  <a:srgbClr val="000000"/>
                </a:solidFill>
                <a:latin typeface="Sakkal Majalla" pitchFamily="2" charset="-78"/>
                <a:cs typeface="Sakkal Majalla" pitchFamily="2" charset="-78"/>
              </a:rPr>
              <a:t> </a:t>
            </a:r>
          </a:p>
          <a:p>
            <a:r>
              <a:rPr lang="en-US" sz="2400" dirty="0">
                <a:solidFill>
                  <a:srgbClr val="000000"/>
                </a:solidFill>
                <a:latin typeface="Sakkal Majalla" pitchFamily="2" charset="-78"/>
                <a:cs typeface="Sakkal Majalla" pitchFamily="2" charset="-78"/>
              </a:rPr>
              <a:t>202000         4,668,886.89</a:t>
            </a:r>
          </a:p>
          <a:p>
            <a:r>
              <a:rPr lang="en-US" sz="2400" dirty="0">
                <a:solidFill>
                  <a:srgbClr val="000000"/>
                </a:solidFill>
                <a:latin typeface="Sakkal Majalla" pitchFamily="2" charset="-78"/>
                <a:cs typeface="Sakkal Majalla" pitchFamily="2" charset="-78"/>
              </a:rPr>
              <a:t> </a:t>
            </a:r>
          </a:p>
          <a:p>
            <a:r>
              <a:rPr lang="en-US" sz="2400" dirty="0">
                <a:solidFill>
                  <a:srgbClr val="000000"/>
                </a:solidFill>
                <a:latin typeface="Sakkal Majalla" pitchFamily="2" charset="-78"/>
                <a:cs typeface="Sakkal Majalla" pitchFamily="2" charset="-78"/>
              </a:rPr>
              <a:t>4040</a:t>
            </a:r>
          </a:p>
        </p:txBody>
      </p:sp>
      <p:sp>
        <p:nvSpPr>
          <p:cNvPr id="7" name="Slide Number Placeholder 6"/>
          <p:cNvSpPr>
            <a:spLocks noGrp="1"/>
          </p:cNvSpPr>
          <p:nvPr>
            <p:ph type="sldNum" sz="quarter" idx="12"/>
          </p:nvPr>
        </p:nvSpPr>
        <p:spPr/>
        <p:txBody>
          <a:bodyPr/>
          <a:lstStyle/>
          <a:p>
            <a:fld id="{F2DEC28D-54D4-4785-ABA8-4C39A3606371}" type="slidenum">
              <a:rPr lang="en-US" smtClean="0"/>
              <a:t>21</a:t>
            </a:fld>
            <a:r>
              <a:rPr lang="en-US" dirty="0"/>
              <a:t>/26</a:t>
            </a: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3780762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5263074" cy="995390"/>
          </a:xfrm>
        </p:spPr>
        <p:txBody>
          <a:bodyPr>
            <a:noAutofit/>
          </a:bodyPr>
          <a:lstStyle/>
          <a:p>
            <a:pPr marL="54610" marR="0">
              <a:lnSpc>
                <a:spcPct val="115000"/>
              </a:lnSpc>
              <a:spcBef>
                <a:spcPts val="0"/>
              </a:spcBef>
              <a:spcAft>
                <a:spcPts val="0"/>
              </a:spcAft>
            </a:pPr>
            <a:r>
              <a:rPr lang="en-US" sz="3200" dirty="0">
                <a:solidFill>
                  <a:srgbClr val="F79646"/>
                </a:solidFill>
                <a:latin typeface="Sakkal Majalla" pitchFamily="2" charset="-78"/>
                <a:ea typeface="Calibri"/>
                <a:cs typeface="Sakkal Majalla" pitchFamily="2" charset="-78"/>
              </a:rPr>
              <a:t>Passing Objects as Arguments</a:t>
            </a:r>
            <a:endParaRPr lang="en-US" sz="32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6501447" y="1163009"/>
            <a:ext cx="5590469" cy="518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4610" marR="0" algn="just" rtl="1">
              <a:lnSpc>
                <a:spcPct val="115000"/>
              </a:lnSpc>
              <a:spcBef>
                <a:spcPts val="0"/>
              </a:spcBef>
              <a:spcAft>
                <a:spcPts val="0"/>
              </a:spcAft>
            </a:pPr>
            <a:r>
              <a:rPr lang="ar-SA" sz="2400" b="1" dirty="0">
                <a:latin typeface="Sakkal Majalla" pitchFamily="2" charset="-78"/>
                <a:ea typeface="Calibri"/>
                <a:cs typeface="Sakkal Majalla" pitchFamily="2" charset="-78"/>
              </a:rPr>
              <a:t>•</a:t>
            </a:r>
            <a:r>
              <a:rPr lang="en-US" sz="2400" b="1" dirty="0">
                <a:latin typeface="Sakkal Majalla" pitchFamily="2" charset="-78"/>
                <a:ea typeface="Calibri"/>
                <a:cs typeface="Sakkal Majalla" pitchFamily="2" charset="-78"/>
              </a:rPr>
              <a:t> </a:t>
            </a:r>
            <a:r>
              <a:rPr lang="ar-SY" sz="2400" b="1" dirty="0">
                <a:latin typeface="Sakkal Majalla" pitchFamily="2" charset="-78"/>
                <a:ea typeface="Calibri"/>
                <a:cs typeface="Sakkal Majalla" pitchFamily="2" charset="-78"/>
              </a:rPr>
              <a:t>يوجد نوعان للتمرير  :  </a:t>
            </a:r>
            <a:r>
              <a:rPr lang="en-US" sz="2400" b="1" dirty="0">
                <a:latin typeface="Sakkal Majalla" pitchFamily="2" charset="-78"/>
                <a:ea typeface="Calibri"/>
                <a:cs typeface="Sakkal Majalla" pitchFamily="2" charset="-78"/>
              </a:rPr>
              <a:t>by value, by reference</a:t>
            </a:r>
            <a:r>
              <a:rPr lang="ar-SA" sz="2400" b="1" dirty="0">
                <a:latin typeface="Sakkal Majalla" pitchFamily="2" charset="-78"/>
                <a:ea typeface="Calibri"/>
                <a:cs typeface="Sakkal Majalla" pitchFamily="2" charset="-78"/>
              </a:rPr>
              <a:t>.</a:t>
            </a:r>
            <a:endParaRPr lang="ar-SY" sz="2400" b="1" dirty="0">
              <a:latin typeface="Sakkal Majalla" pitchFamily="2" charset="-78"/>
              <a:ea typeface="Calibri"/>
              <a:cs typeface="Sakkal Majalla" pitchFamily="2" charset="-78"/>
            </a:endParaRPr>
          </a:p>
          <a:p>
            <a:pPr marL="568960" marR="0" indent="-514350" algn="just" rtl="1">
              <a:lnSpc>
                <a:spcPct val="115000"/>
              </a:lnSpc>
              <a:spcBef>
                <a:spcPts val="0"/>
              </a:spcBef>
              <a:spcAft>
                <a:spcPts val="0"/>
              </a:spcAft>
              <a:buFont typeface="+mj-lt"/>
              <a:buAutoNum type="arabicPeriod"/>
            </a:pPr>
            <a:r>
              <a:rPr lang="en-US" sz="2400" b="1" dirty="0">
                <a:latin typeface="Sakkal Majalla" pitchFamily="2" charset="-78"/>
                <a:ea typeface="Calibri"/>
                <a:cs typeface="Sakkal Majalla" pitchFamily="2" charset="-78"/>
              </a:rPr>
              <a:t>by value </a:t>
            </a:r>
            <a:r>
              <a:rPr lang="ar-SY" sz="2400" b="1" dirty="0">
                <a:latin typeface="Sakkal Majalla" pitchFamily="2" charset="-78"/>
                <a:ea typeface="Calibri"/>
                <a:cs typeface="Sakkal Majalla" pitchFamily="2" charset="-78"/>
              </a:rPr>
              <a:t>: في</a:t>
            </a:r>
            <a:r>
              <a:rPr lang="en-US" sz="2400" b="1" dirty="0">
                <a:latin typeface="Sakkal Majalla" pitchFamily="2" charset="-78"/>
                <a:ea typeface="Calibri"/>
                <a:cs typeface="Sakkal Majalla" pitchFamily="2" charset="-78"/>
              </a:rPr>
              <a:t>Java </a:t>
            </a:r>
            <a:r>
              <a:rPr lang="ar-SY" sz="2400" b="1" dirty="0">
                <a:latin typeface="Sakkal Majalla" pitchFamily="2" charset="-78"/>
                <a:ea typeface="Calibri"/>
                <a:cs typeface="Sakkal Majalla" pitchFamily="2" charset="-78"/>
              </a:rPr>
              <a:t> </a:t>
            </a:r>
            <a:r>
              <a:rPr lang="ar-SA" sz="2400" b="1" dirty="0">
                <a:latin typeface="Sakkal Majalla" pitchFamily="2" charset="-78"/>
                <a:ea typeface="Calibri"/>
                <a:cs typeface="Sakkal Majalla" pitchFamily="2" charset="-78"/>
              </a:rPr>
              <a:t>تمرير </a:t>
            </a:r>
            <a:r>
              <a:rPr lang="ar-SY" sz="2400" b="1" dirty="0">
                <a:latin typeface="Sakkal Majalla" pitchFamily="2" charset="-78"/>
                <a:ea typeface="Calibri"/>
                <a:cs typeface="Sakkal Majalla" pitchFamily="2" charset="-78"/>
              </a:rPr>
              <a:t>البارامترات من النمط الاولي </a:t>
            </a:r>
            <a:r>
              <a:rPr lang="en-US" sz="2400" b="1" dirty="0">
                <a:latin typeface="Sakkal Majalla" pitchFamily="2" charset="-78"/>
                <a:ea typeface="Calibri"/>
                <a:cs typeface="Sakkal Majalla" pitchFamily="2" charset="-78"/>
              </a:rPr>
              <a:t>primitive data type </a:t>
            </a:r>
            <a:r>
              <a:rPr lang="ar-SY" sz="2400" b="1" dirty="0">
                <a:latin typeface="Sakkal Majalla" pitchFamily="2" charset="-78"/>
                <a:ea typeface="Calibri"/>
                <a:cs typeface="Sakkal Majalla" pitchFamily="2" charset="-78"/>
              </a:rPr>
              <a:t> تمرر نسخة عنه</a:t>
            </a:r>
            <a:r>
              <a:rPr lang="ar-IQ" sz="2400" b="1" dirty="0">
                <a:latin typeface="Sakkal Majalla" pitchFamily="2" charset="-78"/>
                <a:ea typeface="Calibri"/>
                <a:cs typeface="Sakkal Majalla" pitchFamily="2" charset="-78"/>
              </a:rPr>
              <a:t>ا</a:t>
            </a:r>
            <a:r>
              <a:rPr lang="ar-SA" sz="2400" b="1" dirty="0">
                <a:latin typeface="Sakkal Majalla" pitchFamily="2" charset="-78"/>
                <a:ea typeface="Calibri"/>
                <a:cs typeface="Sakkal Majalla" pitchFamily="2" charset="-78"/>
              </a:rPr>
              <a:t>.</a:t>
            </a:r>
            <a:endParaRPr lang="ar-SY" sz="2400" b="1" dirty="0">
              <a:latin typeface="Sakkal Majalla" pitchFamily="2" charset="-78"/>
              <a:ea typeface="Calibri"/>
              <a:cs typeface="Sakkal Majalla" pitchFamily="2" charset="-78"/>
            </a:endParaRPr>
          </a:p>
          <a:p>
            <a:pPr marL="568960" marR="0" indent="-514350" algn="just" rtl="1">
              <a:lnSpc>
                <a:spcPct val="115000"/>
              </a:lnSpc>
              <a:spcBef>
                <a:spcPts val="0"/>
              </a:spcBef>
              <a:spcAft>
                <a:spcPts val="0"/>
              </a:spcAft>
              <a:buFont typeface="+mj-lt"/>
              <a:buAutoNum type="arabicPeriod"/>
            </a:pPr>
            <a:r>
              <a:rPr lang="en-US" sz="2400" b="1" dirty="0">
                <a:latin typeface="Sakkal Majalla" pitchFamily="2" charset="-78"/>
                <a:ea typeface="Calibri"/>
                <a:cs typeface="Sakkal Majalla" pitchFamily="2" charset="-78"/>
              </a:rPr>
              <a:t>by reference </a:t>
            </a:r>
            <a:r>
              <a:rPr lang="ar-SY" sz="2400" b="1" dirty="0">
                <a:latin typeface="Sakkal Majalla" pitchFamily="2" charset="-78"/>
                <a:ea typeface="Calibri"/>
                <a:cs typeface="Sakkal Majalla" pitchFamily="2" charset="-78"/>
              </a:rPr>
              <a:t>:</a:t>
            </a:r>
            <a:r>
              <a:rPr lang="ar-SA" sz="2400" b="1" dirty="0">
                <a:latin typeface="Sakkal Majalla" pitchFamily="2" charset="-78"/>
                <a:ea typeface="Calibri"/>
                <a:cs typeface="Sakkal Majalla" pitchFamily="2" charset="-78"/>
              </a:rPr>
              <a:t>تمرير كائن كوسيط، يتم تمرير</a:t>
            </a:r>
            <a:r>
              <a:rPr lang="ar-SY" sz="2400" b="1" dirty="0">
                <a:latin typeface="Sakkal Majalla" pitchFamily="2" charset="-78"/>
                <a:ea typeface="Calibri"/>
                <a:cs typeface="Sakkal Majalla" pitchFamily="2" charset="-78"/>
              </a:rPr>
              <a:t> قيمة</a:t>
            </a:r>
            <a:r>
              <a:rPr lang="ar-SA" sz="2400" b="1" dirty="0">
                <a:latin typeface="Sakkal Majalla" pitchFamily="2" charset="-78"/>
                <a:ea typeface="Calibri"/>
                <a:cs typeface="Sakkal Majalla" pitchFamily="2" charset="-78"/>
              </a:rPr>
              <a:t> المتغير المرجعي</a:t>
            </a:r>
            <a:r>
              <a:rPr lang="en-US" sz="2400" b="1" dirty="0">
                <a:latin typeface="Sakkal Majalla" pitchFamily="2" charset="-78"/>
                <a:ea typeface="Calibri"/>
                <a:cs typeface="Sakkal Majalla" pitchFamily="2" charset="-78"/>
              </a:rPr>
              <a:t>reference value </a:t>
            </a:r>
            <a:r>
              <a:rPr lang="ar-SY" sz="2400" b="1" dirty="0">
                <a:latin typeface="Sakkal Majalla" pitchFamily="2" charset="-78"/>
                <a:ea typeface="Calibri"/>
                <a:cs typeface="Sakkal Majalla" pitchFamily="2" charset="-78"/>
              </a:rPr>
              <a:t>(</a:t>
            </a:r>
            <a:r>
              <a:rPr lang="ar-SA" sz="2400" b="1" dirty="0">
                <a:latin typeface="Sakkal Majalla" pitchFamily="2" charset="-78"/>
                <a:ea typeface="Calibri"/>
                <a:cs typeface="Sakkal Majalla" pitchFamily="2" charset="-78"/>
              </a:rPr>
              <a:t>عنوان </a:t>
            </a:r>
            <a:r>
              <a:rPr lang="ar-SY" sz="2400" b="1" dirty="0">
                <a:latin typeface="Sakkal Majalla" pitchFamily="2" charset="-78"/>
                <a:ea typeface="Calibri"/>
                <a:cs typeface="Sakkal Majalla" pitchFamily="2" charset="-78"/>
              </a:rPr>
              <a:t>ا</a:t>
            </a:r>
            <a:r>
              <a:rPr lang="ar-SA" sz="2400" b="1" dirty="0">
                <a:latin typeface="Sakkal Majalla" pitchFamily="2" charset="-78"/>
                <a:ea typeface="Calibri"/>
                <a:cs typeface="Sakkal Majalla" pitchFamily="2" charset="-78"/>
              </a:rPr>
              <a:t>لكائن في الذاكرة</a:t>
            </a:r>
            <a:r>
              <a:rPr lang="ar-SY" sz="2400" b="1" dirty="0">
                <a:latin typeface="Sakkal Majalla" pitchFamily="2" charset="-78"/>
                <a:ea typeface="Calibri"/>
                <a:cs typeface="Sakkal Majalla" pitchFamily="2" charset="-78"/>
              </a:rPr>
              <a:t>) </a:t>
            </a:r>
            <a:r>
              <a:rPr lang="ar-SA" sz="2400" b="1" dirty="0">
                <a:latin typeface="Sakkal Majalla" pitchFamily="2" charset="-78"/>
                <a:ea typeface="Calibri"/>
                <a:cs typeface="Sakkal Majalla" pitchFamily="2" charset="-78"/>
              </a:rPr>
              <a:t>لا يتم تمرير نسخة من الكائن.</a:t>
            </a:r>
            <a:endParaRPr lang="ar-SY" sz="2400" b="1" dirty="0">
              <a:latin typeface="Sakkal Majalla" pitchFamily="2" charset="-78"/>
              <a:ea typeface="Calibri"/>
              <a:cs typeface="Sakkal Majalla" pitchFamily="2" charset="-78"/>
            </a:endParaRPr>
          </a:p>
          <a:p>
            <a:pPr marL="54610" marR="0" algn="just" rtl="1">
              <a:lnSpc>
                <a:spcPct val="115000"/>
              </a:lnSpc>
              <a:spcBef>
                <a:spcPts val="0"/>
              </a:spcBef>
              <a:spcAft>
                <a:spcPts val="0"/>
              </a:spcAft>
            </a:pPr>
            <a:r>
              <a:rPr lang="ar-SA" sz="2400" b="1" dirty="0">
                <a:latin typeface="Sakkal Majalla" pitchFamily="2" charset="-78"/>
                <a:ea typeface="Calibri"/>
                <a:cs typeface="Sakkal Majalla" pitchFamily="2" charset="-78"/>
              </a:rPr>
              <a:t>• عندما تتلقى طريقة متغير مرجعي كوسيطة، ف</a:t>
            </a:r>
            <a:r>
              <a:rPr lang="ar-SY" sz="2400" b="1" dirty="0">
                <a:latin typeface="Sakkal Majalla" pitchFamily="2" charset="-78"/>
                <a:ea typeface="Calibri"/>
                <a:cs typeface="Sakkal Majalla" pitchFamily="2" charset="-78"/>
              </a:rPr>
              <a:t>إن أية تعديل للكائن ضمن ا</a:t>
            </a:r>
            <a:r>
              <a:rPr lang="ar-SA" sz="2400" b="1" dirty="0">
                <a:latin typeface="Sakkal Majalla" pitchFamily="2" charset="-78"/>
                <a:ea typeface="Calibri"/>
                <a:cs typeface="Sakkal Majalla" pitchFamily="2" charset="-78"/>
              </a:rPr>
              <a:t>لطريقة </a:t>
            </a:r>
            <a:r>
              <a:rPr lang="ar-SY" sz="2400" b="1" dirty="0">
                <a:latin typeface="Sakkal Majalla" pitchFamily="2" charset="-78"/>
                <a:ea typeface="Calibri"/>
                <a:cs typeface="Sakkal Majalla" pitchFamily="2" charset="-78"/>
              </a:rPr>
              <a:t>يؤدي الى </a:t>
            </a:r>
            <a:r>
              <a:rPr lang="ar-SA" sz="2400" b="1" dirty="0">
                <a:latin typeface="Sakkal Majalla" pitchFamily="2" charset="-78"/>
                <a:ea typeface="Calibri"/>
                <a:cs typeface="Sakkal Majalla" pitchFamily="2" charset="-78"/>
              </a:rPr>
              <a:t>تعديل محتويات الكائن المشار إليه بواسطة المتغير</a:t>
            </a:r>
            <a:r>
              <a:rPr lang="ar-SY" sz="2400" b="1" dirty="0">
                <a:latin typeface="Sakkal Majalla" pitchFamily="2" charset="-78"/>
                <a:ea typeface="Calibri"/>
                <a:cs typeface="Sakkal Majalla" pitchFamily="2" charset="-78"/>
              </a:rPr>
              <a:t>، لإن العمل يتم على نفس المكان المحجوز  في الذاكرة</a:t>
            </a:r>
            <a:r>
              <a:rPr lang="ar-SA" sz="2400" b="1" dirty="0">
                <a:latin typeface="Sakkal Majalla" pitchFamily="2" charset="-78"/>
                <a:ea typeface="Calibri"/>
                <a:cs typeface="Sakkal Majalla" pitchFamily="2" charset="-78"/>
              </a:rPr>
              <a:t>.</a:t>
            </a:r>
            <a:endParaRPr lang="ar-IQ" sz="2400" b="1" dirty="0">
              <a:latin typeface="Sakkal Majalla" pitchFamily="2" charset="-78"/>
              <a:ea typeface="Calibri"/>
              <a:cs typeface="Sakkal Majalla" pitchFamily="2" charset="-78"/>
            </a:endParaRPr>
          </a:p>
          <a:p>
            <a:pPr marL="54610" marR="0" algn="just" rtl="1">
              <a:lnSpc>
                <a:spcPct val="115000"/>
              </a:lnSpc>
              <a:spcBef>
                <a:spcPts val="0"/>
              </a:spcBef>
              <a:spcAft>
                <a:spcPts val="0"/>
              </a:spcAft>
            </a:pPr>
            <a:r>
              <a:rPr lang="ar-IQ" sz="2400" b="1" dirty="0">
                <a:latin typeface="Sakkal Majalla" pitchFamily="2" charset="-78"/>
                <a:ea typeface="Calibri"/>
                <a:cs typeface="Sakkal Majalla" pitchFamily="2" charset="-78"/>
              </a:rPr>
              <a:t>تمت طباعة محتوى الكائن المرسل ومضاعقة أطواله وبعد انتهاء الطريقة سنجد مضاعقة الاطوال للكائن المرسل. </a:t>
            </a:r>
            <a:endParaRPr lang="ar-SY" sz="2400" b="1" dirty="0">
              <a:latin typeface="Sakkal Majalla" pitchFamily="2" charset="-78"/>
              <a:ea typeface="Calibri"/>
              <a:cs typeface="Sakkal Majalla" pitchFamily="2" charset="-78"/>
            </a:endParaRPr>
          </a:p>
        </p:txBody>
      </p:sp>
      <p:sp>
        <p:nvSpPr>
          <p:cNvPr id="3" name="Slide Number Placeholder 2"/>
          <p:cNvSpPr>
            <a:spLocks noGrp="1"/>
          </p:cNvSpPr>
          <p:nvPr>
            <p:ph type="sldNum" sz="quarter" idx="12"/>
          </p:nvPr>
        </p:nvSpPr>
        <p:spPr/>
        <p:txBody>
          <a:bodyPr/>
          <a:lstStyle/>
          <a:p>
            <a:fld id="{F2DEC28D-54D4-4785-ABA8-4C39A3606371}" type="slidenum">
              <a:rPr lang="en-US" smtClean="0"/>
              <a:t>22</a:t>
            </a:fld>
            <a:r>
              <a:rPr lang="en-US" dirty="0"/>
              <a:t>/26</a:t>
            </a:r>
          </a:p>
        </p:txBody>
      </p:sp>
      <p:grpSp>
        <p:nvGrpSpPr>
          <p:cNvPr id="34" name="Group 33"/>
          <p:cNvGrpSpPr/>
          <p:nvPr/>
        </p:nvGrpSpPr>
        <p:grpSpPr>
          <a:xfrm>
            <a:off x="249439" y="1597215"/>
            <a:ext cx="6060928" cy="4524315"/>
            <a:chOff x="31070" y="1597215"/>
            <a:chExt cx="6406792" cy="4783167"/>
          </a:xfrm>
        </p:grpSpPr>
        <p:sp>
          <p:nvSpPr>
            <p:cNvPr id="22" name="Rectangle 21"/>
            <p:cNvSpPr/>
            <p:nvPr/>
          </p:nvSpPr>
          <p:spPr>
            <a:xfrm>
              <a:off x="31070" y="1597215"/>
              <a:ext cx="6406792" cy="4783167"/>
            </a:xfrm>
            <a:prstGeom prst="rect">
              <a:avLst/>
            </a:prstGeom>
          </p:spPr>
          <p:txBody>
            <a:bodyPr wrap="square">
              <a:spAutoFit/>
            </a:bodyPr>
            <a:lstStyle/>
            <a:p>
              <a:pPr algn="l"/>
              <a:r>
                <a:rPr lang="en-US" sz="2400" dirty="0">
                  <a:latin typeface="Sakkal Majalla" pitchFamily="2" charset="-78"/>
                  <a:cs typeface="Sakkal Majalla" pitchFamily="2" charset="-78"/>
                </a:rPr>
                <a:t>	</a:t>
              </a:r>
              <a:r>
                <a:rPr lang="ar-IQ" sz="2400" dirty="0">
                  <a:latin typeface="Sakkal Majalla" pitchFamily="2" charset="-78"/>
                  <a:cs typeface="Sakkal Majalla" pitchFamily="2" charset="-78"/>
                </a:rPr>
                <a:t>	</a:t>
              </a:r>
              <a:r>
                <a:rPr lang="en-US" sz="2400" dirty="0">
                  <a:latin typeface="Sakkal Majalla" pitchFamily="2" charset="-78"/>
                  <a:cs typeface="Sakkal Majalla" pitchFamily="2" charset="-78"/>
                </a:rPr>
                <a:t>		 A Rectangle object</a:t>
              </a:r>
              <a:r>
                <a:rPr lang="ar-SY" sz="2400" dirty="0">
                  <a:latin typeface="Sakkal Majalla" pitchFamily="2" charset="-78"/>
                  <a:cs typeface="Sakkal Majalla" pitchFamily="2" charset="-78"/>
                </a:rPr>
                <a:t>  </a:t>
              </a:r>
              <a:r>
                <a:rPr lang="en-US" sz="2400" dirty="0">
                  <a:latin typeface="Sakkal Majalla" pitchFamily="2" charset="-78"/>
                  <a:cs typeface="Sakkal Majalla" pitchFamily="2" charset="-78"/>
                </a:rPr>
                <a:t>	                </a:t>
              </a:r>
              <a:r>
                <a:rPr lang="en-US" sz="2400" dirty="0" err="1">
                  <a:latin typeface="Sakkal Majalla" pitchFamily="2" charset="-78"/>
                  <a:cs typeface="Sakkal Majalla" pitchFamily="2" charset="-78"/>
                </a:rPr>
                <a:t>displayRectangle</a:t>
              </a:r>
              <a:r>
                <a:rPr lang="en-US" sz="2400" dirty="0">
                  <a:latin typeface="Sakkal Majalla" pitchFamily="2" charset="-78"/>
                  <a:cs typeface="Sakkal Majalla" pitchFamily="2" charset="-78"/>
                </a:rPr>
                <a:t>(box);</a:t>
              </a:r>
            </a:p>
            <a:p>
              <a:endParaRPr lang="en-US" sz="2400" dirty="0">
                <a:latin typeface="Sakkal Majalla" pitchFamily="2" charset="-78"/>
                <a:cs typeface="Sakkal Majalla" pitchFamily="2" charset="-78"/>
              </a:endParaRPr>
            </a:p>
            <a:p>
              <a:endParaRPr lang="en-US" sz="2400" dirty="0">
                <a:latin typeface="Sakkal Majalla" pitchFamily="2" charset="-78"/>
                <a:cs typeface="Sakkal Majalla" pitchFamily="2" charset="-78"/>
              </a:endParaRPr>
            </a:p>
            <a:p>
              <a:endParaRPr lang="en-US" sz="2400" dirty="0">
                <a:latin typeface="Sakkal Majalla" pitchFamily="2" charset="-78"/>
                <a:cs typeface="Sakkal Majalla" pitchFamily="2" charset="-78"/>
              </a:endParaRPr>
            </a:p>
            <a:p>
              <a:r>
                <a:rPr lang="en-US" sz="2400" dirty="0">
                  <a:latin typeface="Sakkal Majalla" pitchFamily="2" charset="-78"/>
                  <a:cs typeface="Sakkal Majalla" pitchFamily="2" charset="-78"/>
                </a:rPr>
                <a:t>public static void </a:t>
              </a:r>
              <a:r>
                <a:rPr lang="en-US" sz="2400" dirty="0" err="1">
                  <a:latin typeface="Sakkal Majalla" pitchFamily="2" charset="-78"/>
                  <a:cs typeface="Sakkal Majalla" pitchFamily="2" charset="-78"/>
                </a:rPr>
                <a:t>displayRectangle</a:t>
              </a:r>
              <a:r>
                <a:rPr lang="en-US" sz="2400" dirty="0">
                  <a:latin typeface="Sakkal Majalla" pitchFamily="2" charset="-78"/>
                  <a:cs typeface="Sakkal Majalla" pitchFamily="2" charset="-78"/>
                </a:rPr>
                <a:t>(Rectangle r) </a:t>
              </a:r>
            </a:p>
            <a:p>
              <a:r>
                <a:rPr lang="en-US" sz="2400" dirty="0">
                  <a:latin typeface="Sakkal Majalla" pitchFamily="2" charset="-78"/>
                  <a:cs typeface="Sakkal Majalla" pitchFamily="2" charset="-78"/>
                </a:rPr>
                <a:t>{</a:t>
              </a:r>
            </a:p>
            <a:p>
              <a:r>
                <a:rPr lang="en-US" sz="2400" dirty="0">
                  <a:latin typeface="Sakkal Majalla" pitchFamily="2" charset="-78"/>
                  <a:cs typeface="Sakkal Majalla" pitchFamily="2" charset="-78"/>
                </a:rPr>
                <a:t> // Display the length and width. </a:t>
              </a:r>
              <a:endParaRPr lang="ar-SY" sz="2400" dirty="0">
                <a:latin typeface="Sakkal Majalla" pitchFamily="2" charset="-78"/>
                <a:cs typeface="Sakkal Majalla" pitchFamily="2" charset="-78"/>
              </a:endParaRPr>
            </a:p>
            <a:p>
              <a:r>
                <a:rPr lang="en-US" sz="2400" dirty="0" err="1">
                  <a:latin typeface="Sakkal Majalla" pitchFamily="2" charset="-78"/>
                  <a:cs typeface="Sakkal Majalla" pitchFamily="2" charset="-78"/>
                </a:rPr>
                <a:t>System.out.println</a:t>
              </a:r>
              <a:r>
                <a:rPr lang="en-US" sz="2400" dirty="0">
                  <a:latin typeface="Sakkal Majalla" pitchFamily="2" charset="-78"/>
                  <a:cs typeface="Sakkal Majalla" pitchFamily="2" charset="-78"/>
                </a:rPr>
                <a:t>("Length: " + </a:t>
              </a:r>
              <a:r>
                <a:rPr lang="en-US" sz="2400" dirty="0" err="1">
                  <a:latin typeface="Sakkal Majalla" pitchFamily="2" charset="-78"/>
                  <a:cs typeface="Sakkal Majalla" pitchFamily="2" charset="-78"/>
                </a:rPr>
                <a:t>r.getLength</a:t>
              </a:r>
              <a:r>
                <a:rPr lang="en-US" sz="2400" dirty="0">
                  <a:latin typeface="Sakkal Majalla" pitchFamily="2" charset="-78"/>
                  <a:cs typeface="Sakkal Majalla" pitchFamily="2" charset="-78"/>
                </a:rPr>
                <a:t>() + " Width: " +</a:t>
              </a:r>
              <a:r>
                <a:rPr lang="en-US" sz="2400" dirty="0" err="1">
                  <a:latin typeface="Sakkal Majalla" pitchFamily="2" charset="-78"/>
                  <a:cs typeface="Sakkal Majalla" pitchFamily="2" charset="-78"/>
                </a:rPr>
                <a:t>r.getWidth</a:t>
              </a:r>
              <a:r>
                <a:rPr lang="en-US" sz="2400" dirty="0">
                  <a:latin typeface="Sakkal Majalla" pitchFamily="2" charset="-78"/>
                  <a:cs typeface="Sakkal Majalla" pitchFamily="2" charset="-78"/>
                </a:rPr>
                <a:t>());</a:t>
              </a:r>
            </a:p>
            <a:p>
              <a:r>
                <a:rPr lang="en-US" sz="2400" dirty="0" err="1">
                  <a:latin typeface="Sakkal Majalla" pitchFamily="2" charset="-78"/>
                  <a:cs typeface="Sakkal Majalla" pitchFamily="2" charset="-78"/>
                </a:rPr>
                <a:t>r.length</a:t>
              </a:r>
              <a:r>
                <a:rPr lang="en-US" sz="2400" dirty="0">
                  <a:latin typeface="Sakkal Majalla" pitchFamily="2" charset="-78"/>
                  <a:cs typeface="Sakkal Majalla" pitchFamily="2" charset="-78"/>
                </a:rPr>
                <a:t>=</a:t>
              </a:r>
              <a:r>
                <a:rPr lang="en-US" sz="2400" dirty="0" err="1">
                  <a:latin typeface="Sakkal Majalla" pitchFamily="2" charset="-78"/>
                  <a:cs typeface="Sakkal Majalla" pitchFamily="2" charset="-78"/>
                </a:rPr>
                <a:t>r.length</a:t>
              </a:r>
              <a:r>
                <a:rPr lang="en-US" sz="2400" dirty="0">
                  <a:latin typeface="Sakkal Majalla" pitchFamily="2" charset="-78"/>
                  <a:cs typeface="Sakkal Majalla" pitchFamily="2" charset="-78"/>
                </a:rPr>
                <a:t>*2; </a:t>
              </a:r>
              <a:r>
                <a:rPr lang="en-US" sz="2400" dirty="0" err="1">
                  <a:latin typeface="Sakkal Majalla" pitchFamily="2" charset="-78"/>
                  <a:cs typeface="Sakkal Majalla" pitchFamily="2" charset="-78"/>
                </a:rPr>
                <a:t>r.width</a:t>
              </a:r>
              <a:r>
                <a:rPr lang="en-US" sz="2400" dirty="0">
                  <a:latin typeface="Sakkal Majalla" pitchFamily="2" charset="-78"/>
                  <a:cs typeface="Sakkal Majalla" pitchFamily="2" charset="-78"/>
                </a:rPr>
                <a:t>=</a:t>
              </a:r>
              <a:r>
                <a:rPr lang="en-US" sz="2400" dirty="0" err="1">
                  <a:latin typeface="Sakkal Majalla" pitchFamily="2" charset="-78"/>
                  <a:cs typeface="Sakkal Majalla" pitchFamily="2" charset="-78"/>
                </a:rPr>
                <a:t>r.width</a:t>
              </a:r>
              <a:r>
                <a:rPr lang="en-US" sz="2400" dirty="0">
                  <a:latin typeface="Sakkal Majalla" pitchFamily="2" charset="-78"/>
                  <a:cs typeface="Sakkal Majalla" pitchFamily="2" charset="-78"/>
                </a:rPr>
                <a:t>*2; </a:t>
              </a:r>
            </a:p>
            <a:p>
              <a:r>
                <a:rPr lang="en-US" sz="2400" dirty="0">
                  <a:latin typeface="Sakkal Majalla" pitchFamily="2" charset="-78"/>
                  <a:cs typeface="Sakkal Majalla" pitchFamily="2" charset="-78"/>
                </a:rPr>
                <a:t> }</a:t>
              </a:r>
            </a:p>
          </p:txBody>
        </p:sp>
        <p:grpSp>
          <p:nvGrpSpPr>
            <p:cNvPr id="23" name="Group 22"/>
            <p:cNvGrpSpPr/>
            <p:nvPr/>
          </p:nvGrpSpPr>
          <p:grpSpPr>
            <a:xfrm>
              <a:off x="2956433" y="2105782"/>
              <a:ext cx="3481429" cy="1436738"/>
              <a:chOff x="4645023" y="2879366"/>
              <a:chExt cx="3481429" cy="1436738"/>
            </a:xfrm>
          </p:grpSpPr>
          <p:sp>
            <p:nvSpPr>
              <p:cNvPr id="24" name="Rectangle 23"/>
              <p:cNvSpPr/>
              <p:nvPr/>
            </p:nvSpPr>
            <p:spPr>
              <a:xfrm>
                <a:off x="6330672" y="2879366"/>
                <a:ext cx="1795780" cy="1167765"/>
              </a:xfrm>
              <a:prstGeom prst="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1000"/>
                  </a:spcAft>
                </a:pPr>
                <a:r>
                  <a:rPr lang="en-US" sz="1800" b="1" dirty="0">
                    <a:effectLst/>
                    <a:latin typeface="Sakkal Majalla" pitchFamily="2" charset="-78"/>
                    <a:ea typeface="Calibri"/>
                    <a:cs typeface="Sakkal Majalla" pitchFamily="2" charset="-78"/>
                  </a:rPr>
                  <a:t>length:    </a:t>
                </a:r>
                <a:endParaRPr lang="en-US" sz="1100" dirty="0">
                  <a:effectLst/>
                  <a:latin typeface="Sakkal Majalla" pitchFamily="2" charset="-78"/>
                  <a:ea typeface="Calibri"/>
                  <a:cs typeface="Sakkal Majalla" pitchFamily="2" charset="-78"/>
                </a:endParaRPr>
              </a:p>
              <a:p>
                <a:pPr marL="0" marR="0">
                  <a:lnSpc>
                    <a:spcPct val="115000"/>
                  </a:lnSpc>
                  <a:spcBef>
                    <a:spcPts val="0"/>
                  </a:spcBef>
                  <a:spcAft>
                    <a:spcPts val="1000"/>
                  </a:spcAft>
                </a:pPr>
                <a:r>
                  <a:rPr lang="en-US" sz="1800" b="1" dirty="0">
                    <a:effectLst/>
                    <a:latin typeface="Sakkal Majalla" pitchFamily="2" charset="-78"/>
                    <a:ea typeface="Calibri"/>
                    <a:cs typeface="Sakkal Majalla" pitchFamily="2" charset="-78"/>
                  </a:rPr>
                  <a:t>width:  </a:t>
                </a:r>
                <a:endParaRPr lang="en-US" sz="1100" dirty="0">
                  <a:effectLst/>
                  <a:latin typeface="Sakkal Majalla" pitchFamily="2" charset="-78"/>
                  <a:ea typeface="Calibri"/>
                  <a:cs typeface="Sakkal Majalla" pitchFamily="2" charset="-78"/>
                </a:endParaRPr>
              </a:p>
            </p:txBody>
          </p:sp>
          <p:sp>
            <p:nvSpPr>
              <p:cNvPr id="25" name="Rectangle 24"/>
              <p:cNvSpPr/>
              <p:nvPr/>
            </p:nvSpPr>
            <p:spPr>
              <a:xfrm>
                <a:off x="7356581" y="3366135"/>
                <a:ext cx="627379" cy="356870"/>
              </a:xfrm>
              <a:prstGeom prst="rect">
                <a:avLst/>
              </a:prstGeom>
              <a:ln w="127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b="1">
                    <a:effectLst/>
                    <a:latin typeface="Sakkal Majalla" pitchFamily="2" charset="-78"/>
                    <a:ea typeface="Calibri"/>
                    <a:cs typeface="Sakkal Majalla" pitchFamily="2" charset="-78"/>
                  </a:rPr>
                  <a:t>05.0</a:t>
                </a:r>
                <a:endParaRPr lang="en-US" sz="1100">
                  <a:effectLst/>
                  <a:latin typeface="Sakkal Majalla" pitchFamily="2" charset="-78"/>
                  <a:ea typeface="Calibri"/>
                  <a:cs typeface="Sakkal Majalla" pitchFamily="2" charset="-78"/>
                </a:endParaRPr>
              </a:p>
            </p:txBody>
          </p:sp>
          <p:sp>
            <p:nvSpPr>
              <p:cNvPr id="26" name="Rectangle 25"/>
              <p:cNvSpPr/>
              <p:nvPr/>
            </p:nvSpPr>
            <p:spPr>
              <a:xfrm>
                <a:off x="7356581" y="2897505"/>
                <a:ext cx="627379" cy="356870"/>
              </a:xfrm>
              <a:prstGeom prst="rect">
                <a:avLst/>
              </a:prstGeom>
              <a:ln w="127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b="1">
                    <a:effectLst/>
                    <a:latin typeface="Sakkal Majalla" pitchFamily="2" charset="-78"/>
                    <a:ea typeface="Calibri"/>
                    <a:cs typeface="Sakkal Majalla" pitchFamily="2" charset="-78"/>
                  </a:rPr>
                  <a:t>12.0</a:t>
                </a:r>
                <a:endParaRPr lang="en-US" sz="1100">
                  <a:effectLst/>
                  <a:latin typeface="Sakkal Majalla" pitchFamily="2" charset="-78"/>
                  <a:ea typeface="Calibri"/>
                  <a:cs typeface="Sakkal Majalla" pitchFamily="2" charset="-78"/>
                </a:endParaRPr>
              </a:p>
            </p:txBody>
          </p:sp>
          <p:sp>
            <p:nvSpPr>
              <p:cNvPr id="27" name="Rectangle 26"/>
              <p:cNvSpPr/>
              <p:nvPr/>
            </p:nvSpPr>
            <p:spPr>
              <a:xfrm>
                <a:off x="4645023" y="3719204"/>
                <a:ext cx="984885" cy="356870"/>
              </a:xfrm>
              <a:prstGeom prst="rect">
                <a:avLst/>
              </a:prstGeom>
              <a:ln w="127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1800" b="1" dirty="0">
                    <a:effectLst/>
                    <a:latin typeface="Sakkal Majalla" pitchFamily="2" charset="-78"/>
                    <a:ea typeface="Calibri"/>
                    <a:cs typeface="Sakkal Majalla" pitchFamily="2" charset="-78"/>
                  </a:rPr>
                  <a:t>address</a:t>
                </a:r>
                <a:endParaRPr lang="en-US" sz="1100" dirty="0">
                  <a:effectLst/>
                  <a:latin typeface="Sakkal Majalla" pitchFamily="2" charset="-78"/>
                  <a:ea typeface="Calibri"/>
                  <a:cs typeface="Sakkal Majalla" pitchFamily="2" charset="-78"/>
                </a:endParaRPr>
              </a:p>
            </p:txBody>
          </p:sp>
          <p:cxnSp>
            <p:nvCxnSpPr>
              <p:cNvPr id="28" name="Straight Arrow Connector 27"/>
              <p:cNvCxnSpPr/>
              <p:nvPr/>
            </p:nvCxnSpPr>
            <p:spPr>
              <a:xfrm flipV="1">
                <a:off x="5629908" y="3381692"/>
                <a:ext cx="700764" cy="515948"/>
              </a:xfrm>
              <a:prstGeom prst="straightConnector1">
                <a:avLst/>
              </a:prstGeom>
              <a:ln w="12700">
                <a:tailEnd type="arrow"/>
              </a:ln>
            </p:spPr>
            <p:style>
              <a:lnRef idx="1">
                <a:schemeClr val="accent2"/>
              </a:lnRef>
              <a:fillRef idx="0">
                <a:schemeClr val="accent2"/>
              </a:fillRef>
              <a:effectRef idx="0">
                <a:schemeClr val="accent2"/>
              </a:effectRef>
              <a:fontRef idx="minor">
                <a:schemeClr val="tx1"/>
              </a:fontRef>
            </p:style>
          </p:cxnSp>
          <p:cxnSp>
            <p:nvCxnSpPr>
              <p:cNvPr id="29" name="Straight Arrow Connector 28"/>
              <p:cNvCxnSpPr/>
              <p:nvPr/>
            </p:nvCxnSpPr>
            <p:spPr>
              <a:xfrm>
                <a:off x="5510797" y="3075939"/>
                <a:ext cx="0" cy="60388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076372" y="4105275"/>
                <a:ext cx="0" cy="7874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5089241" y="4157989"/>
                <a:ext cx="1194050" cy="26026"/>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6293539" y="4157989"/>
                <a:ext cx="0" cy="158115"/>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pSp>
      </p:grpSp>
      <p:sp>
        <p:nvSpPr>
          <p:cNvPr id="21"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1356734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93107-40AF-118A-F211-EB6032EA7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8BFBBF-C4A7-E269-7D95-987DBF51942F}"/>
              </a:ext>
            </a:extLst>
          </p:cNvPr>
          <p:cNvSpPr>
            <a:spLocks noGrp="1"/>
          </p:cNvSpPr>
          <p:nvPr>
            <p:ph type="title"/>
          </p:nvPr>
        </p:nvSpPr>
        <p:spPr>
          <a:xfrm>
            <a:off x="6733309" y="268140"/>
            <a:ext cx="5263074" cy="995390"/>
          </a:xfrm>
        </p:spPr>
        <p:txBody>
          <a:bodyPr>
            <a:noAutofit/>
          </a:bodyPr>
          <a:lstStyle/>
          <a:p>
            <a:pPr marL="54610" marR="0">
              <a:lnSpc>
                <a:spcPct val="115000"/>
              </a:lnSpc>
              <a:spcBef>
                <a:spcPts val="0"/>
              </a:spcBef>
              <a:spcAft>
                <a:spcPts val="0"/>
              </a:spcAft>
            </a:pPr>
            <a:r>
              <a:rPr lang="en-US" sz="3200" dirty="0">
                <a:solidFill>
                  <a:srgbClr val="F79646"/>
                </a:solidFill>
                <a:latin typeface="Sakkal Majalla" pitchFamily="2" charset="-78"/>
                <a:ea typeface="Calibri"/>
                <a:cs typeface="Sakkal Majalla" pitchFamily="2" charset="-78"/>
              </a:rPr>
              <a:t>Passing Objects as Arguments</a:t>
            </a:r>
            <a:r>
              <a:rPr lang="ar-IQ" sz="3200" dirty="0">
                <a:solidFill>
                  <a:srgbClr val="F79646"/>
                </a:solidFill>
                <a:latin typeface="Sakkal Majalla" pitchFamily="2" charset="-78"/>
                <a:ea typeface="Calibri"/>
                <a:cs typeface="Sakkal Majalla" pitchFamily="2" charset="-78"/>
              </a:rPr>
              <a:t> </a:t>
            </a:r>
            <a:r>
              <a:rPr lang="en-US" sz="3200" dirty="0">
                <a:solidFill>
                  <a:srgbClr val="F79646"/>
                </a:solidFill>
                <a:latin typeface="Sakkal Majalla" pitchFamily="2" charset="-78"/>
                <a:ea typeface="Calibri"/>
                <a:cs typeface="Sakkal Majalla" pitchFamily="2" charset="-78"/>
              </a:rPr>
              <a:t>and</a:t>
            </a:r>
            <a:r>
              <a:rPr lang="ar-IQ" sz="3200" dirty="0">
                <a:solidFill>
                  <a:srgbClr val="F79646"/>
                </a:solidFill>
                <a:latin typeface="Sakkal Majalla" pitchFamily="2" charset="-78"/>
                <a:ea typeface="Calibri"/>
                <a:cs typeface="Sakkal Majalla" pitchFamily="2" charset="-78"/>
              </a:rPr>
              <a:t> </a:t>
            </a:r>
            <a:r>
              <a:rPr lang="en-US" sz="3200" dirty="0">
                <a:solidFill>
                  <a:srgbClr val="F79646"/>
                </a:solidFill>
                <a:latin typeface="Sakkal Majalla" pitchFamily="2" charset="-78"/>
                <a:ea typeface="Calibri"/>
                <a:cs typeface="Sakkal Majalla" pitchFamily="2" charset="-78"/>
              </a:rPr>
              <a:t>Returning Object From Methods</a:t>
            </a:r>
            <a:endParaRPr lang="en-US" sz="32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8FD74178-FAE0-8716-D645-6843132A63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720C3B62-6C23-0AEA-8A9F-B9E4848C7A12}"/>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3B575732-25CE-C96C-43AF-23C734BD1158}"/>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a:extLst>
              <a:ext uri="{FF2B5EF4-FFF2-40B4-BE49-F238E27FC236}">
                <a16:creationId xmlns:a16="http://schemas.microsoft.com/office/drawing/2014/main" id="{09B6A86C-7829-0545-397B-0A0B7BB293DB}"/>
              </a:ext>
            </a:extLst>
          </p:cNvPr>
          <p:cNvSpPr>
            <a:spLocks noChangeArrowheads="1"/>
          </p:cNvSpPr>
          <p:nvPr/>
        </p:nvSpPr>
        <p:spPr bwMode="auto">
          <a:xfrm>
            <a:off x="6209731" y="1301507"/>
            <a:ext cx="5882185" cy="4912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4610" marR="0" algn="just" rtl="1">
              <a:lnSpc>
                <a:spcPct val="115000"/>
              </a:lnSpc>
              <a:spcBef>
                <a:spcPts val="0"/>
              </a:spcBef>
              <a:spcAft>
                <a:spcPts val="0"/>
              </a:spcAft>
            </a:pPr>
            <a:r>
              <a:rPr lang="ar-SA" sz="2400" b="1" dirty="0">
                <a:latin typeface="Sakkal Majalla" pitchFamily="2" charset="-78"/>
                <a:ea typeface="Calibri"/>
                <a:cs typeface="Sakkal Majalla" pitchFamily="2" charset="-78"/>
              </a:rPr>
              <a:t>•</a:t>
            </a:r>
            <a:r>
              <a:rPr lang="en-US" sz="2400" b="1" dirty="0">
                <a:latin typeface="Sakkal Majalla" pitchFamily="2" charset="-78"/>
                <a:ea typeface="Calibri"/>
                <a:cs typeface="Sakkal Majalla" pitchFamily="2" charset="-78"/>
              </a:rPr>
              <a:t> </a:t>
            </a:r>
            <a:r>
              <a:rPr lang="ar-IQ" sz="2400" b="1" dirty="0">
                <a:latin typeface="Sakkal Majalla" pitchFamily="2" charset="-78"/>
                <a:ea typeface="Calibri"/>
                <a:cs typeface="Sakkal Majalla" pitchFamily="2" charset="-78"/>
              </a:rPr>
              <a:t>لنفرض أننا نرغب بكتابة طريقة تقوم بتمرير مرجعين وتعيد كائن.</a:t>
            </a:r>
            <a:r>
              <a:rPr lang="ar-SY" sz="2400" b="1" dirty="0">
                <a:latin typeface="Sakkal Majalla" pitchFamily="2" charset="-78"/>
                <a:ea typeface="Calibri"/>
                <a:cs typeface="Sakkal Majalla" pitchFamily="2" charset="-78"/>
              </a:rPr>
              <a:t> </a:t>
            </a:r>
            <a:r>
              <a:rPr lang="en-US" sz="2400" b="1" dirty="0">
                <a:latin typeface="Sakkal Majalla" pitchFamily="2" charset="-78"/>
                <a:ea typeface="Calibri"/>
                <a:cs typeface="Sakkal Majalla" pitchFamily="2" charset="-78"/>
              </a:rPr>
              <a:t> call by reference and return object (reference):         </a:t>
            </a:r>
            <a:endParaRPr lang="ar-IQ" sz="2400" b="1" dirty="0">
              <a:latin typeface="Sakkal Majalla" pitchFamily="2" charset="-78"/>
              <a:ea typeface="Calibri"/>
              <a:cs typeface="Sakkal Majalla" pitchFamily="2" charset="-78"/>
            </a:endParaRPr>
          </a:p>
          <a:p>
            <a:pPr marL="568960" marR="0" indent="-514350" algn="just" rtl="1">
              <a:lnSpc>
                <a:spcPct val="115000"/>
              </a:lnSpc>
              <a:spcBef>
                <a:spcPts val="0"/>
              </a:spcBef>
              <a:spcAft>
                <a:spcPts val="0"/>
              </a:spcAft>
              <a:buFont typeface="+mj-lt"/>
              <a:buAutoNum type="arabicPeriod"/>
            </a:pPr>
            <a:r>
              <a:rPr lang="ar-SA" sz="2400" b="1" dirty="0">
                <a:latin typeface="Sakkal Majalla" pitchFamily="2" charset="-78"/>
                <a:ea typeface="Calibri"/>
                <a:cs typeface="Sakkal Majalla" pitchFamily="2" charset="-78"/>
              </a:rPr>
              <a:t>تمرير كائن</a:t>
            </a:r>
            <a:r>
              <a:rPr lang="ar-IQ" sz="2400" b="1" dirty="0">
                <a:latin typeface="Sakkal Majalla" pitchFamily="2" charset="-78"/>
                <a:ea typeface="Calibri"/>
                <a:cs typeface="Sakkal Majalla" pitchFamily="2" charset="-78"/>
              </a:rPr>
              <a:t>ين</a:t>
            </a:r>
            <a:r>
              <a:rPr lang="ar-SA" sz="2400" b="1" dirty="0">
                <a:latin typeface="Sakkal Majalla" pitchFamily="2" charset="-78"/>
                <a:ea typeface="Calibri"/>
                <a:cs typeface="Sakkal Majalla" pitchFamily="2" charset="-78"/>
              </a:rPr>
              <a:t> كوسيط</a:t>
            </a:r>
            <a:r>
              <a:rPr lang="ar-IQ" sz="2400" b="1" dirty="0">
                <a:latin typeface="Sakkal Majalla" pitchFamily="2" charset="-78"/>
                <a:ea typeface="Calibri"/>
                <a:cs typeface="Sakkal Majalla" pitchFamily="2" charset="-78"/>
              </a:rPr>
              <a:t>ين</a:t>
            </a:r>
            <a:r>
              <a:rPr lang="ar-SA" sz="2400" b="1" dirty="0">
                <a:latin typeface="Sakkal Majalla" pitchFamily="2" charset="-78"/>
                <a:ea typeface="Calibri"/>
                <a:cs typeface="Sakkal Majalla" pitchFamily="2" charset="-78"/>
              </a:rPr>
              <a:t>، يتم تمرير</a:t>
            </a:r>
            <a:r>
              <a:rPr lang="ar-SY" sz="2400" b="1" dirty="0">
                <a:latin typeface="Sakkal Majalla" pitchFamily="2" charset="-78"/>
                <a:ea typeface="Calibri"/>
                <a:cs typeface="Sakkal Majalla" pitchFamily="2" charset="-78"/>
              </a:rPr>
              <a:t> قيمة</a:t>
            </a:r>
            <a:r>
              <a:rPr lang="ar-SA" sz="2400" b="1" dirty="0">
                <a:latin typeface="Sakkal Majalla" pitchFamily="2" charset="-78"/>
                <a:ea typeface="Calibri"/>
                <a:cs typeface="Sakkal Majalla" pitchFamily="2" charset="-78"/>
              </a:rPr>
              <a:t> المتغير المرجع</a:t>
            </a:r>
            <a:r>
              <a:rPr lang="ar-IQ" sz="2400" b="1" dirty="0">
                <a:latin typeface="Sakkal Majalla" pitchFamily="2" charset="-78"/>
                <a:ea typeface="Calibri"/>
                <a:cs typeface="Sakkal Majalla" pitchFamily="2" charset="-78"/>
              </a:rPr>
              <a:t>يين لهما</a:t>
            </a:r>
            <a:r>
              <a:rPr lang="en-US" sz="2400" b="1" dirty="0">
                <a:latin typeface="Sakkal Majalla" pitchFamily="2" charset="-78"/>
                <a:ea typeface="Calibri"/>
                <a:cs typeface="Sakkal Majalla" pitchFamily="2" charset="-78"/>
              </a:rPr>
              <a:t>reference value </a:t>
            </a:r>
            <a:r>
              <a:rPr lang="ar-IQ" sz="2400" b="1" dirty="0">
                <a:latin typeface="Sakkal Majalla" pitchFamily="2" charset="-78"/>
                <a:ea typeface="Calibri"/>
                <a:cs typeface="Sakkal Majalla" pitchFamily="2" charset="-78"/>
              </a:rPr>
              <a:t> </a:t>
            </a:r>
            <a:r>
              <a:rPr lang="ar-IQ" sz="2400" b="1" u="sng" dirty="0">
                <a:latin typeface="Sakkal Majalla" pitchFamily="2" charset="-78"/>
                <a:ea typeface="Calibri"/>
                <a:cs typeface="Sakkal Majalla" pitchFamily="2" charset="-78"/>
              </a:rPr>
              <a:t>سيتم جمع الحقول المتقابلة ضمن كائن جديد وإعاد</a:t>
            </a:r>
            <a:r>
              <a:rPr lang="ar-SY" sz="2400" b="1" u="sng" dirty="0">
                <a:latin typeface="Sakkal Majalla" pitchFamily="2" charset="-78"/>
                <a:ea typeface="Calibri"/>
                <a:cs typeface="Sakkal Majalla" pitchFamily="2" charset="-78"/>
              </a:rPr>
              <a:t>ته</a:t>
            </a:r>
            <a:r>
              <a:rPr lang="ar-IQ" sz="2400" b="1" u="sng" dirty="0">
                <a:latin typeface="Sakkal Majalla" pitchFamily="2" charset="-78"/>
                <a:ea typeface="Calibri"/>
                <a:cs typeface="Sakkal Majalla" pitchFamily="2" charset="-78"/>
              </a:rPr>
              <a:t>.</a:t>
            </a:r>
            <a:r>
              <a:rPr lang="ar-SY" sz="2400" b="1" dirty="0">
                <a:latin typeface="Sakkal Majalla" pitchFamily="2" charset="-78"/>
                <a:ea typeface="Calibri"/>
                <a:cs typeface="Sakkal Majalla" pitchFamily="2" charset="-78"/>
              </a:rPr>
              <a:t>ويمكن أن يكون وفق النسخ </a:t>
            </a:r>
            <a:r>
              <a:rPr lang="en-US" sz="2400" b="1" dirty="0">
                <a:latin typeface="Sakkal Majalla" pitchFamily="2" charset="-78"/>
                <a:ea typeface="Calibri"/>
                <a:cs typeface="Sakkal Majalla" pitchFamily="2" charset="-78"/>
              </a:rPr>
              <a:t>//1 to //3</a:t>
            </a:r>
            <a:endParaRPr lang="ar-IQ" sz="2400" b="1" dirty="0">
              <a:latin typeface="Sakkal Majalla" pitchFamily="2" charset="-78"/>
              <a:ea typeface="Calibri"/>
              <a:cs typeface="Sakkal Majalla" pitchFamily="2" charset="-78"/>
            </a:endParaRPr>
          </a:p>
          <a:p>
            <a:pPr marL="54610" marR="0" algn="just" rtl="1">
              <a:lnSpc>
                <a:spcPct val="115000"/>
              </a:lnSpc>
              <a:spcBef>
                <a:spcPts val="0"/>
              </a:spcBef>
              <a:spcAft>
                <a:spcPts val="0"/>
              </a:spcAft>
            </a:pPr>
            <a:r>
              <a:rPr lang="ar-IQ" sz="2400" b="1" dirty="0">
                <a:latin typeface="Sakkal Majalla" pitchFamily="2" charset="-78"/>
                <a:ea typeface="Calibri"/>
                <a:cs typeface="Sakkal Majalla" pitchFamily="2" charset="-78"/>
              </a:rPr>
              <a:t>م</a:t>
            </a:r>
            <a:r>
              <a:rPr lang="ar-SY" sz="2400" b="1" dirty="0">
                <a:latin typeface="Sakkal Majalla" pitchFamily="2" charset="-78"/>
                <a:ea typeface="Calibri"/>
                <a:cs typeface="Sakkal Majalla" pitchFamily="2" charset="-78"/>
              </a:rPr>
              <a:t>لا</a:t>
            </a:r>
            <a:r>
              <a:rPr lang="ar-IQ" sz="2400" b="1" dirty="0">
                <a:latin typeface="Sakkal Majalla" pitchFamily="2" charset="-78"/>
                <a:ea typeface="Calibri"/>
                <a:cs typeface="Sakkal Majalla" pitchFamily="2" charset="-78"/>
              </a:rPr>
              <a:t>حظة: نظراً لإن المؤشر </a:t>
            </a:r>
            <a:r>
              <a:rPr lang="en-US" sz="2400" b="1" dirty="0">
                <a:latin typeface="Sakkal Majalla" pitchFamily="2" charset="-78"/>
                <a:ea typeface="Calibri"/>
                <a:cs typeface="Sakkal Majalla" pitchFamily="2" charset="-78"/>
              </a:rPr>
              <a:t>this</a:t>
            </a:r>
            <a:r>
              <a:rPr lang="ar-IQ" sz="2400" b="1" dirty="0">
                <a:latin typeface="Sakkal Majalla" pitchFamily="2" charset="-78"/>
                <a:ea typeface="Calibri"/>
                <a:cs typeface="Sakkal Majalla" pitchFamily="2" charset="-78"/>
              </a:rPr>
              <a:t> يمرر الكائن على يسار العملية أي </a:t>
            </a:r>
            <a:r>
              <a:rPr lang="en-US" sz="2400" b="1" dirty="0">
                <a:latin typeface="Sakkal Majalla" pitchFamily="2" charset="-78"/>
                <a:ea typeface="Calibri"/>
                <a:cs typeface="Sakkal Majalla" pitchFamily="2" charset="-78"/>
              </a:rPr>
              <a:t>r4</a:t>
            </a:r>
            <a:r>
              <a:rPr lang="ar-IQ" sz="2400" b="1" dirty="0">
                <a:latin typeface="Sakkal Majalla" pitchFamily="2" charset="-78"/>
                <a:ea typeface="Calibri"/>
                <a:cs typeface="Sakkal Majalla" pitchFamily="2" charset="-78"/>
              </a:rPr>
              <a:t> وبالتالي يكفي تمرير </a:t>
            </a:r>
            <a:r>
              <a:rPr lang="en-US" sz="2400" b="1" dirty="0">
                <a:latin typeface="Sakkal Majalla" pitchFamily="2" charset="-78"/>
                <a:ea typeface="Calibri"/>
                <a:cs typeface="Sakkal Majalla" pitchFamily="2" charset="-78"/>
              </a:rPr>
              <a:t>r5</a:t>
            </a:r>
            <a:r>
              <a:rPr lang="ar-IQ" sz="2400" b="1" dirty="0">
                <a:latin typeface="Sakkal Majalla" pitchFamily="2" charset="-78"/>
                <a:ea typeface="Calibri"/>
                <a:cs typeface="Sakkal Majalla" pitchFamily="2" charset="-78"/>
              </a:rPr>
              <a:t> وضوحاً</a:t>
            </a:r>
            <a:r>
              <a:rPr lang="ar-SY" sz="2400" b="1" dirty="0">
                <a:latin typeface="Sakkal Majalla" pitchFamily="2" charset="-78"/>
                <a:ea typeface="Calibri"/>
                <a:cs typeface="Sakkal Majalla" pitchFamily="2" charset="-78"/>
              </a:rPr>
              <a:t> وفق </a:t>
            </a:r>
            <a:r>
              <a:rPr lang="en-US" sz="2400" b="1" dirty="0">
                <a:latin typeface="Sakkal Majalla" pitchFamily="2" charset="-78"/>
                <a:ea typeface="Calibri"/>
                <a:cs typeface="Sakkal Majalla" pitchFamily="2" charset="-78"/>
              </a:rPr>
              <a:t>//2</a:t>
            </a:r>
            <a:r>
              <a:rPr lang="ar-SY" sz="2400" b="1" dirty="0">
                <a:latin typeface="Sakkal Majalla" pitchFamily="2" charset="-78"/>
                <a:ea typeface="Calibri"/>
                <a:cs typeface="Sakkal Majalla" pitchFamily="2" charset="-78"/>
              </a:rPr>
              <a:t> ونخزن الناتج في </a:t>
            </a:r>
            <a:r>
              <a:rPr lang="en-US" sz="2400" b="1" dirty="0">
                <a:latin typeface="Sakkal Majalla" pitchFamily="2" charset="-78"/>
                <a:ea typeface="Calibri"/>
                <a:cs typeface="Sakkal Majalla" pitchFamily="2" charset="-78"/>
              </a:rPr>
              <a:t>r3</a:t>
            </a:r>
            <a:r>
              <a:rPr lang="ar-IQ" sz="2400" b="1" dirty="0">
                <a:latin typeface="Sakkal Majalla" pitchFamily="2" charset="-78"/>
                <a:ea typeface="Calibri"/>
                <a:cs typeface="Sakkal Majalla" pitchFamily="2" charset="-78"/>
              </a:rPr>
              <a:t>:</a:t>
            </a:r>
          </a:p>
          <a:p>
            <a:r>
              <a:rPr lang="en-US" sz="2400" dirty="0">
                <a:latin typeface="Sakkal Majalla" pitchFamily="2" charset="-78"/>
                <a:cs typeface="Sakkal Majalla" pitchFamily="2" charset="-78"/>
              </a:rPr>
              <a:t>r3 =r4. </a:t>
            </a:r>
            <a:r>
              <a:rPr lang="en-US" sz="2400" dirty="0" err="1">
                <a:latin typeface="Sakkal Majalla" pitchFamily="2" charset="-78"/>
                <a:cs typeface="Sakkal Majalla" pitchFamily="2" charset="-78"/>
              </a:rPr>
              <a:t>addRectangle</a:t>
            </a:r>
            <a:r>
              <a:rPr lang="en-US" sz="2400" dirty="0">
                <a:latin typeface="Sakkal Majalla" pitchFamily="2" charset="-78"/>
                <a:cs typeface="Sakkal Majalla" pitchFamily="2" charset="-78"/>
              </a:rPr>
              <a:t>(r5);	 //2</a:t>
            </a:r>
          </a:p>
          <a:p>
            <a:r>
              <a:rPr lang="en-US" sz="2400" dirty="0">
                <a:latin typeface="Sakkal Majalla" pitchFamily="2" charset="-78"/>
                <a:cs typeface="Sakkal Majalla" pitchFamily="2" charset="-78"/>
              </a:rPr>
              <a:t>Public Rectangle </a:t>
            </a:r>
            <a:r>
              <a:rPr lang="en-US" sz="2400" dirty="0" err="1">
                <a:latin typeface="Sakkal Majalla" pitchFamily="2" charset="-78"/>
                <a:cs typeface="Sakkal Majalla" pitchFamily="2" charset="-78"/>
              </a:rPr>
              <a:t>addRectangle</a:t>
            </a:r>
            <a:r>
              <a:rPr lang="en-US" sz="2400" dirty="0">
                <a:latin typeface="Sakkal Majalla" pitchFamily="2" charset="-78"/>
                <a:cs typeface="Sakkal Majalla" pitchFamily="2" charset="-78"/>
              </a:rPr>
              <a:t>(Rectangle r2 )</a:t>
            </a:r>
          </a:p>
          <a:p>
            <a:r>
              <a:rPr lang="en-US" sz="2400" dirty="0">
                <a:latin typeface="Sakkal Majalla" pitchFamily="2" charset="-78"/>
                <a:cs typeface="Sakkal Majalla" pitchFamily="2" charset="-78"/>
              </a:rPr>
              <a:t>{Rectangle r = new Rectangle();</a:t>
            </a:r>
          </a:p>
          <a:p>
            <a:r>
              <a:rPr lang="en-US" sz="2400" dirty="0" err="1">
                <a:latin typeface="Sakkal Majalla" pitchFamily="2" charset="-78"/>
                <a:cs typeface="Sakkal Majalla" pitchFamily="2" charset="-78"/>
              </a:rPr>
              <a:t>r.length</a:t>
            </a:r>
            <a:r>
              <a:rPr lang="en-US" sz="2400" dirty="0">
                <a:latin typeface="Sakkal Majalla" pitchFamily="2" charset="-78"/>
                <a:cs typeface="Sakkal Majalla" pitchFamily="2" charset="-78"/>
              </a:rPr>
              <a:t> = </a:t>
            </a:r>
            <a:r>
              <a:rPr lang="en-US" sz="2400" dirty="0" err="1">
                <a:latin typeface="Sakkal Majalla" pitchFamily="2" charset="-78"/>
                <a:cs typeface="Sakkal Majalla" pitchFamily="2" charset="-78"/>
              </a:rPr>
              <a:t>this.getLength</a:t>
            </a:r>
            <a:r>
              <a:rPr lang="en-US" sz="2400" dirty="0">
                <a:latin typeface="Sakkal Majalla" pitchFamily="2" charset="-78"/>
                <a:cs typeface="Sakkal Majalla" pitchFamily="2" charset="-78"/>
              </a:rPr>
              <a:t>() + r2.getLength();</a:t>
            </a:r>
          </a:p>
          <a:p>
            <a:r>
              <a:rPr lang="en-US" sz="2400" dirty="0" err="1">
                <a:latin typeface="Sakkal Majalla" pitchFamily="2" charset="-78"/>
                <a:cs typeface="Sakkal Majalla" pitchFamily="2" charset="-78"/>
              </a:rPr>
              <a:t>r.width</a:t>
            </a:r>
            <a:r>
              <a:rPr lang="en-US" sz="2400" dirty="0">
                <a:latin typeface="Sakkal Majalla" pitchFamily="2" charset="-78"/>
                <a:cs typeface="Sakkal Majalla" pitchFamily="2" charset="-78"/>
              </a:rPr>
              <a:t> = </a:t>
            </a:r>
            <a:r>
              <a:rPr lang="en-US" sz="2400" dirty="0" err="1">
                <a:latin typeface="Sakkal Majalla" pitchFamily="2" charset="-78"/>
                <a:cs typeface="Sakkal Majalla" pitchFamily="2" charset="-78"/>
              </a:rPr>
              <a:t>this.getWidth</a:t>
            </a:r>
            <a:r>
              <a:rPr lang="en-US" sz="2400" dirty="0">
                <a:latin typeface="Sakkal Majalla" pitchFamily="2" charset="-78"/>
                <a:cs typeface="Sakkal Majalla" pitchFamily="2" charset="-78"/>
              </a:rPr>
              <a:t>() +r2.getWidth(); return r; }</a:t>
            </a:r>
          </a:p>
        </p:txBody>
      </p:sp>
      <p:sp>
        <p:nvSpPr>
          <p:cNvPr id="3" name="Slide Number Placeholder 2">
            <a:extLst>
              <a:ext uri="{FF2B5EF4-FFF2-40B4-BE49-F238E27FC236}">
                <a16:creationId xmlns:a16="http://schemas.microsoft.com/office/drawing/2014/main" id="{BD972621-30E1-1AAF-B78E-3FD54B5D831A}"/>
              </a:ext>
            </a:extLst>
          </p:cNvPr>
          <p:cNvSpPr>
            <a:spLocks noGrp="1"/>
          </p:cNvSpPr>
          <p:nvPr>
            <p:ph type="sldNum" sz="quarter" idx="12"/>
          </p:nvPr>
        </p:nvSpPr>
        <p:spPr/>
        <p:txBody>
          <a:bodyPr/>
          <a:lstStyle/>
          <a:p>
            <a:fld id="{F2DEC28D-54D4-4785-ABA8-4C39A3606371}" type="slidenum">
              <a:rPr lang="en-US" smtClean="0"/>
              <a:t>23</a:t>
            </a:fld>
            <a:r>
              <a:rPr lang="en-US" dirty="0"/>
              <a:t>/26</a:t>
            </a:r>
          </a:p>
        </p:txBody>
      </p:sp>
      <p:grpSp>
        <p:nvGrpSpPr>
          <p:cNvPr id="34" name="Group 33">
            <a:extLst>
              <a:ext uri="{FF2B5EF4-FFF2-40B4-BE49-F238E27FC236}">
                <a16:creationId xmlns:a16="http://schemas.microsoft.com/office/drawing/2014/main" id="{2B55F387-EAAD-051E-2931-5F99BE149345}"/>
              </a:ext>
            </a:extLst>
          </p:cNvPr>
          <p:cNvGrpSpPr/>
          <p:nvPr/>
        </p:nvGrpSpPr>
        <p:grpSpPr>
          <a:xfrm>
            <a:off x="249439" y="1597215"/>
            <a:ext cx="6060928" cy="3416320"/>
            <a:chOff x="31070" y="1597215"/>
            <a:chExt cx="6406792" cy="3611780"/>
          </a:xfrm>
        </p:grpSpPr>
        <p:sp>
          <p:nvSpPr>
            <p:cNvPr id="22" name="Rectangle 21">
              <a:extLst>
                <a:ext uri="{FF2B5EF4-FFF2-40B4-BE49-F238E27FC236}">
                  <a16:creationId xmlns:a16="http://schemas.microsoft.com/office/drawing/2014/main" id="{FC22E301-E159-5B90-9FC5-89EF11FB50D8}"/>
                </a:ext>
              </a:extLst>
            </p:cNvPr>
            <p:cNvSpPr/>
            <p:nvPr/>
          </p:nvSpPr>
          <p:spPr>
            <a:xfrm>
              <a:off x="31070" y="1597215"/>
              <a:ext cx="6406792" cy="3611780"/>
            </a:xfrm>
            <a:prstGeom prst="rect">
              <a:avLst/>
            </a:prstGeom>
          </p:spPr>
          <p:txBody>
            <a:bodyPr wrap="square">
              <a:spAutoFit/>
            </a:bodyPr>
            <a:lstStyle/>
            <a:p>
              <a:r>
                <a:rPr lang="en-US" sz="2400" dirty="0">
                  <a:latin typeface="Sakkal Majalla" pitchFamily="2" charset="-78"/>
                  <a:cs typeface="Sakkal Majalla" pitchFamily="2" charset="-78"/>
                </a:rPr>
                <a:t>r3 =r0. </a:t>
              </a:r>
              <a:r>
                <a:rPr lang="en-US" sz="2400" dirty="0" err="1">
                  <a:latin typeface="Sakkal Majalla" pitchFamily="2" charset="-78"/>
                  <a:cs typeface="Sakkal Majalla" pitchFamily="2" charset="-78"/>
                </a:rPr>
                <a:t>addRectangle</a:t>
              </a:r>
              <a:r>
                <a:rPr lang="en-US" sz="2400" dirty="0">
                  <a:latin typeface="Sakkal Majalla" pitchFamily="2" charset="-78"/>
                  <a:cs typeface="Sakkal Majalla" pitchFamily="2" charset="-78"/>
                </a:rPr>
                <a:t>(r4,r5);   	//1</a:t>
              </a:r>
            </a:p>
            <a:p>
              <a:endParaRPr lang="en-US" sz="2400" dirty="0">
                <a:latin typeface="Sakkal Majalla" pitchFamily="2" charset="-78"/>
                <a:cs typeface="Sakkal Majalla" pitchFamily="2" charset="-78"/>
              </a:endParaRPr>
            </a:p>
            <a:p>
              <a:endParaRPr lang="en-US" sz="2400" dirty="0">
                <a:latin typeface="Sakkal Majalla" pitchFamily="2" charset="-78"/>
                <a:cs typeface="Sakkal Majalla" pitchFamily="2" charset="-78"/>
              </a:endParaRPr>
            </a:p>
            <a:p>
              <a:r>
                <a:rPr lang="en-US" sz="2400" dirty="0">
                  <a:latin typeface="Sakkal Majalla" pitchFamily="2" charset="-78"/>
                  <a:cs typeface="Sakkal Majalla" pitchFamily="2" charset="-78"/>
                </a:rPr>
                <a:t>         public Rectangle </a:t>
              </a:r>
              <a:r>
                <a:rPr lang="en-US" sz="2400" dirty="0" err="1">
                  <a:latin typeface="Sakkal Majalla" pitchFamily="2" charset="-78"/>
                  <a:cs typeface="Sakkal Majalla" pitchFamily="2" charset="-78"/>
                </a:rPr>
                <a:t>addRectangle</a:t>
              </a:r>
              <a:r>
                <a:rPr lang="en-US" sz="2400" dirty="0">
                  <a:latin typeface="Sakkal Majalla" pitchFamily="2" charset="-78"/>
                  <a:cs typeface="Sakkal Majalla" pitchFamily="2" charset="-78"/>
                </a:rPr>
                <a:t>(Rectangle r1,Rectangle r2 ) </a:t>
              </a:r>
            </a:p>
            <a:p>
              <a:r>
                <a:rPr lang="en-US" sz="2400" dirty="0">
                  <a:latin typeface="Sakkal Majalla" pitchFamily="2" charset="-78"/>
                  <a:cs typeface="Sakkal Majalla" pitchFamily="2" charset="-78"/>
                </a:rPr>
                <a:t>              {  Rectangle r = new Rectangle();</a:t>
              </a:r>
              <a:endParaRPr lang="ar-SY" sz="2400" dirty="0">
                <a:latin typeface="Sakkal Majalla" pitchFamily="2" charset="-78"/>
                <a:cs typeface="Sakkal Majalla" pitchFamily="2" charset="-78"/>
              </a:endParaRPr>
            </a:p>
            <a:p>
              <a:r>
                <a:rPr lang="en-US" sz="2400" dirty="0">
                  <a:latin typeface="Sakkal Majalla" pitchFamily="2" charset="-78"/>
                  <a:cs typeface="Sakkal Majalla" pitchFamily="2" charset="-78"/>
                </a:rPr>
                <a:t>	</a:t>
              </a:r>
              <a:r>
                <a:rPr lang="en-US" sz="2400">
                  <a:latin typeface="Sakkal Majalla" pitchFamily="2" charset="-78"/>
                  <a:cs typeface="Sakkal Majalla" pitchFamily="2" charset="-78"/>
                </a:rPr>
                <a:t>r.length</a:t>
              </a:r>
              <a:r>
                <a:rPr lang="en-US" sz="2400" dirty="0">
                  <a:latin typeface="Sakkal Majalla" pitchFamily="2" charset="-78"/>
                  <a:cs typeface="Sakkal Majalla" pitchFamily="2" charset="-78"/>
                </a:rPr>
                <a:t> = r1.getLength() + r2.getLength();</a:t>
              </a:r>
            </a:p>
            <a:p>
              <a:r>
                <a:rPr lang="en-US" sz="2400" dirty="0">
                  <a:latin typeface="Sakkal Majalla" pitchFamily="2" charset="-78"/>
                  <a:cs typeface="Sakkal Majalla" pitchFamily="2" charset="-78"/>
                </a:rPr>
                <a:t>	</a:t>
              </a:r>
              <a:r>
                <a:rPr lang="en-US" sz="2400" dirty="0" err="1">
                  <a:latin typeface="Sakkal Majalla" pitchFamily="2" charset="-78"/>
                  <a:cs typeface="Sakkal Majalla" pitchFamily="2" charset="-78"/>
                </a:rPr>
                <a:t>r.width</a:t>
              </a:r>
              <a:r>
                <a:rPr lang="en-US" sz="2400" dirty="0">
                  <a:latin typeface="Sakkal Majalla" pitchFamily="2" charset="-78"/>
                  <a:cs typeface="Sakkal Majalla" pitchFamily="2" charset="-78"/>
                </a:rPr>
                <a:t> = r1.getWidth() +r2.getWidth();</a:t>
              </a:r>
            </a:p>
            <a:p>
              <a:r>
                <a:rPr lang="en-US" sz="2400" dirty="0">
                  <a:latin typeface="Sakkal Majalla" pitchFamily="2" charset="-78"/>
                  <a:cs typeface="Sakkal Majalla" pitchFamily="2" charset="-78"/>
                </a:rPr>
                <a:t>                   return r;	 }</a:t>
              </a:r>
            </a:p>
            <a:p>
              <a:endParaRPr lang="en-US" sz="2400" dirty="0">
                <a:latin typeface="Sakkal Majalla" pitchFamily="2" charset="-78"/>
                <a:cs typeface="Sakkal Majalla" pitchFamily="2" charset="-78"/>
              </a:endParaRPr>
            </a:p>
          </p:txBody>
        </p:sp>
        <p:cxnSp>
          <p:nvCxnSpPr>
            <p:cNvPr id="30" name="Straight Connector 29">
              <a:extLst>
                <a:ext uri="{FF2B5EF4-FFF2-40B4-BE49-F238E27FC236}">
                  <a16:creationId xmlns:a16="http://schemas.microsoft.com/office/drawing/2014/main" id="{72EFBECD-51C4-ACA7-107E-2F4E69E97456}"/>
                </a:ext>
              </a:extLst>
            </p:cNvPr>
            <p:cNvCxnSpPr/>
            <p:nvPr/>
          </p:nvCxnSpPr>
          <p:spPr>
            <a:xfrm>
              <a:off x="3387782" y="3331691"/>
              <a:ext cx="0" cy="78740"/>
            </a:xfrm>
            <a:prstGeom prst="line">
              <a:avLst/>
            </a:prstGeom>
            <a:ln w="19050"/>
          </p:spPr>
          <p:style>
            <a:lnRef idx="1">
              <a:schemeClr val="accent1"/>
            </a:lnRef>
            <a:fillRef idx="0">
              <a:schemeClr val="accent1"/>
            </a:fillRef>
            <a:effectRef idx="0">
              <a:schemeClr val="accent1"/>
            </a:effectRef>
            <a:fontRef idx="minor">
              <a:schemeClr val="tx1"/>
            </a:fontRef>
          </p:style>
        </p:cxnSp>
      </p:grpSp>
      <p:sp>
        <p:nvSpPr>
          <p:cNvPr id="21" name="Slide Number Placeholder 4">
            <a:extLst>
              <a:ext uri="{FF2B5EF4-FFF2-40B4-BE49-F238E27FC236}">
                <a16:creationId xmlns:a16="http://schemas.microsoft.com/office/drawing/2014/main" id="{84848BA8-D723-A355-0766-43074001E1C7}"/>
              </a:ext>
            </a:extLst>
          </p:cNvPr>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grpSp>
        <p:nvGrpSpPr>
          <p:cNvPr id="9" name="Group 8">
            <a:extLst>
              <a:ext uri="{FF2B5EF4-FFF2-40B4-BE49-F238E27FC236}">
                <a16:creationId xmlns:a16="http://schemas.microsoft.com/office/drawing/2014/main" id="{54A10CEA-A6B2-E9F0-8E63-DE7731C52026}"/>
              </a:ext>
            </a:extLst>
          </p:cNvPr>
          <p:cNvGrpSpPr/>
          <p:nvPr/>
        </p:nvGrpSpPr>
        <p:grpSpPr>
          <a:xfrm>
            <a:off x="211758" y="1925853"/>
            <a:ext cx="5731842" cy="2701460"/>
            <a:chOff x="3013957" y="68743"/>
            <a:chExt cx="5731842" cy="2701460"/>
          </a:xfrm>
        </p:grpSpPr>
        <p:sp>
          <p:nvSpPr>
            <p:cNvPr id="11" name="Rectangle 10">
              <a:extLst>
                <a:ext uri="{FF2B5EF4-FFF2-40B4-BE49-F238E27FC236}">
                  <a16:creationId xmlns:a16="http://schemas.microsoft.com/office/drawing/2014/main" id="{9FEB0F4E-E6E9-94B2-3E37-2C677B236E26}"/>
                </a:ext>
              </a:extLst>
            </p:cNvPr>
            <p:cNvSpPr/>
            <p:nvPr/>
          </p:nvSpPr>
          <p:spPr>
            <a:xfrm>
              <a:off x="3013957" y="522630"/>
              <a:ext cx="929080" cy="356235"/>
            </a:xfrm>
            <a:prstGeom prst="rect">
              <a:avLst/>
            </a:prstGeom>
            <a:ln w="1270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000" b="1" dirty="0">
                  <a:effectLst/>
                  <a:latin typeface="Sakkal Majalla" pitchFamily="2" charset="-78"/>
                  <a:ea typeface="Calibri"/>
                  <a:cs typeface="Sakkal Majalla" pitchFamily="2" charset="-78"/>
                </a:rPr>
                <a:t>address</a:t>
              </a:r>
              <a:endParaRPr lang="en-US" sz="2000" dirty="0">
                <a:effectLst/>
                <a:latin typeface="Sakkal Majalla" pitchFamily="2" charset="-78"/>
                <a:ea typeface="Calibri"/>
                <a:cs typeface="Sakkal Majalla" pitchFamily="2" charset="-78"/>
              </a:endParaRPr>
            </a:p>
          </p:txBody>
        </p:sp>
        <p:cxnSp>
          <p:nvCxnSpPr>
            <p:cNvPr id="12" name="Straight Arrow Connector 11">
              <a:extLst>
                <a:ext uri="{FF2B5EF4-FFF2-40B4-BE49-F238E27FC236}">
                  <a16:creationId xmlns:a16="http://schemas.microsoft.com/office/drawing/2014/main" id="{C790A170-2250-B0FE-8E85-F738D29381C9}"/>
                </a:ext>
              </a:extLst>
            </p:cNvPr>
            <p:cNvCxnSpPr>
              <a:cxnSpLocks/>
            </p:cNvCxnSpPr>
            <p:nvPr/>
          </p:nvCxnSpPr>
          <p:spPr>
            <a:xfrm>
              <a:off x="5513868" y="68743"/>
              <a:ext cx="3231931" cy="861592"/>
            </a:xfrm>
            <a:prstGeom prst="straightConnector1">
              <a:avLst/>
            </a:prstGeom>
            <a:ln w="12700">
              <a:tailEnd type="arrow"/>
            </a:ln>
          </p:spPr>
          <p:style>
            <a:lnRef idx="1">
              <a:schemeClr val="accent2"/>
            </a:lnRef>
            <a:fillRef idx="0">
              <a:schemeClr val="accent2"/>
            </a:fillRef>
            <a:effectRef idx="0">
              <a:schemeClr val="accent2"/>
            </a:effectRef>
            <a:fontRef idx="minor">
              <a:schemeClr val="tx1"/>
            </a:fontRef>
          </p:style>
        </p:cxnSp>
        <p:cxnSp>
          <p:nvCxnSpPr>
            <p:cNvPr id="14" name="Elbow Connector 21">
              <a:extLst>
                <a:ext uri="{FF2B5EF4-FFF2-40B4-BE49-F238E27FC236}">
                  <a16:creationId xmlns:a16="http://schemas.microsoft.com/office/drawing/2014/main" id="{83836198-1501-91B9-EBB7-DE607381BC1E}"/>
                </a:ext>
              </a:extLst>
            </p:cNvPr>
            <p:cNvCxnSpPr>
              <a:cxnSpLocks/>
              <a:endCxn id="11" idx="2"/>
            </p:cNvCxnSpPr>
            <p:nvPr/>
          </p:nvCxnSpPr>
          <p:spPr>
            <a:xfrm rot="16200000" flipV="1">
              <a:off x="3118296" y="1239066"/>
              <a:ext cx="1891338" cy="1170935"/>
            </a:xfrm>
            <a:prstGeom prst="bentConnector3">
              <a:avLst>
                <a:gd name="adj1" fmla="val -2246"/>
              </a:avLst>
            </a:prstGeom>
            <a:ln w="19050">
              <a:tailEnd type="arrow"/>
            </a:ln>
          </p:spPr>
          <p:style>
            <a:lnRef idx="1">
              <a:schemeClr val="accent2"/>
            </a:lnRef>
            <a:fillRef idx="0">
              <a:schemeClr val="accent2"/>
            </a:fillRef>
            <a:effectRef idx="0">
              <a:schemeClr val="accent2"/>
            </a:effectRef>
            <a:fontRef idx="minor">
              <a:schemeClr val="tx1"/>
            </a:fontRef>
          </p:style>
        </p:cxnSp>
      </p:grpSp>
      <p:cxnSp>
        <p:nvCxnSpPr>
          <p:cNvPr id="35" name="Straight Connector 34">
            <a:extLst>
              <a:ext uri="{FF2B5EF4-FFF2-40B4-BE49-F238E27FC236}">
                <a16:creationId xmlns:a16="http://schemas.microsoft.com/office/drawing/2014/main" id="{3136F199-BC65-EAF3-8E3F-B7DC54AC8A8C}"/>
              </a:ext>
            </a:extLst>
          </p:cNvPr>
          <p:cNvCxnSpPr/>
          <p:nvPr/>
        </p:nvCxnSpPr>
        <p:spPr>
          <a:xfrm>
            <a:off x="1843545" y="4424526"/>
            <a:ext cx="0" cy="194820"/>
          </a:xfrm>
          <a:prstGeom prst="line">
            <a:avLst/>
          </a:prstGeom>
        </p:spPr>
        <p:style>
          <a:lnRef idx="2">
            <a:schemeClr val="accent2"/>
          </a:lnRef>
          <a:fillRef idx="0">
            <a:schemeClr val="accent2"/>
          </a:fillRef>
          <a:effectRef idx="1">
            <a:schemeClr val="accent2"/>
          </a:effectRef>
          <a:fontRef idx="minor">
            <a:schemeClr val="tx1"/>
          </a:fontRef>
        </p:style>
      </p:cxnSp>
      <p:cxnSp>
        <p:nvCxnSpPr>
          <p:cNvPr id="42" name="Straight Arrow Connector 41">
            <a:extLst>
              <a:ext uri="{FF2B5EF4-FFF2-40B4-BE49-F238E27FC236}">
                <a16:creationId xmlns:a16="http://schemas.microsoft.com/office/drawing/2014/main" id="{4CDC90B5-AEAA-AE93-1F64-DA86330B4C42}"/>
              </a:ext>
            </a:extLst>
          </p:cNvPr>
          <p:cNvCxnSpPr>
            <a:cxnSpLocks/>
          </p:cNvCxnSpPr>
          <p:nvPr/>
        </p:nvCxnSpPr>
        <p:spPr>
          <a:xfrm>
            <a:off x="2506717" y="1965378"/>
            <a:ext cx="2213932" cy="882565"/>
          </a:xfrm>
          <a:prstGeom prst="straightConnector1">
            <a:avLst/>
          </a:prstGeom>
          <a:ln w="12700">
            <a:tailEnd type="arrow"/>
          </a:ln>
        </p:spPr>
        <p:style>
          <a:lnRef idx="1">
            <a:schemeClr val="accent2"/>
          </a:lnRef>
          <a:fillRef idx="0">
            <a:schemeClr val="accent2"/>
          </a:fillRef>
          <a:effectRef idx="0">
            <a:schemeClr val="accent2"/>
          </a:effectRef>
          <a:fontRef idx="minor">
            <a:schemeClr val="tx1"/>
          </a:fontRef>
        </p:style>
      </p:cxnSp>
      <p:cxnSp>
        <p:nvCxnSpPr>
          <p:cNvPr id="44" name="Straight Arrow Connector 43">
            <a:extLst>
              <a:ext uri="{FF2B5EF4-FFF2-40B4-BE49-F238E27FC236}">
                <a16:creationId xmlns:a16="http://schemas.microsoft.com/office/drawing/2014/main" id="{0240942A-2430-B550-8194-2E8926E70D13}"/>
              </a:ext>
            </a:extLst>
          </p:cNvPr>
          <p:cNvCxnSpPr>
            <a:cxnSpLocks/>
          </p:cNvCxnSpPr>
          <p:nvPr/>
        </p:nvCxnSpPr>
        <p:spPr>
          <a:xfrm flipV="1">
            <a:off x="665948" y="1965378"/>
            <a:ext cx="0" cy="403048"/>
          </a:xfrm>
          <a:prstGeom prst="straightConnector1">
            <a:avLst/>
          </a:prstGeom>
          <a:ln w="12700">
            <a:tailEnd type="arrow"/>
          </a:ln>
        </p:spPr>
        <p:style>
          <a:lnRef idx="1">
            <a:schemeClr val="accent2"/>
          </a:lnRef>
          <a:fillRef idx="0">
            <a:schemeClr val="accent2"/>
          </a:fillRef>
          <a:effectRef idx="0">
            <a:schemeClr val="accent2"/>
          </a:effectRef>
          <a:fontRef idx="minor">
            <a:schemeClr val="tx1"/>
          </a:fontRef>
        </p:style>
      </p:cxnSp>
      <p:sp>
        <p:nvSpPr>
          <p:cNvPr id="15" name="TextBox 14">
            <a:extLst>
              <a:ext uri="{FF2B5EF4-FFF2-40B4-BE49-F238E27FC236}">
                <a16:creationId xmlns:a16="http://schemas.microsoft.com/office/drawing/2014/main" id="{0242A003-BACC-79BF-BF09-B72CF022DAA4}"/>
              </a:ext>
            </a:extLst>
          </p:cNvPr>
          <p:cNvSpPr txBox="1"/>
          <p:nvPr/>
        </p:nvSpPr>
        <p:spPr>
          <a:xfrm>
            <a:off x="211758" y="4971891"/>
            <a:ext cx="5669876" cy="1200329"/>
          </a:xfrm>
          <a:prstGeom prst="rect">
            <a:avLst/>
          </a:prstGeom>
          <a:noFill/>
        </p:spPr>
        <p:txBody>
          <a:bodyPr wrap="square">
            <a:spAutoFit/>
          </a:bodyPr>
          <a:lstStyle/>
          <a:p>
            <a:pPr algn="r" rtl="1"/>
            <a:r>
              <a:rPr lang="ar-SY" sz="2400" dirty="0">
                <a:latin typeface="Sakkal Majalla" pitchFamily="2" charset="-78"/>
                <a:cs typeface="Sakkal Majalla" pitchFamily="2" charset="-78"/>
              </a:rPr>
              <a:t>يمكن طباعة الناتج بشكل مباشر:</a:t>
            </a:r>
            <a:endParaRPr lang="en-US" sz="2400" dirty="0">
              <a:latin typeface="Sakkal Majalla" pitchFamily="2" charset="-78"/>
              <a:cs typeface="Sakkal Majalla" pitchFamily="2" charset="-78"/>
            </a:endParaRPr>
          </a:p>
          <a:p>
            <a:r>
              <a:rPr lang="en-US" sz="2400" dirty="0" err="1">
                <a:latin typeface="Sakkal Majalla" pitchFamily="2" charset="-78"/>
                <a:cs typeface="Sakkal Majalla" pitchFamily="2" charset="-78"/>
              </a:rPr>
              <a:t>System.out.println</a:t>
            </a:r>
            <a:r>
              <a:rPr lang="en-US" sz="2400" dirty="0">
                <a:latin typeface="Sakkal Majalla" pitchFamily="2" charset="-78"/>
                <a:cs typeface="Sakkal Majalla" pitchFamily="2" charset="-78"/>
              </a:rPr>
              <a:t>(r4. </a:t>
            </a:r>
            <a:r>
              <a:rPr lang="en-US" sz="2400" dirty="0" err="1">
                <a:latin typeface="Sakkal Majalla" pitchFamily="2" charset="-78"/>
                <a:cs typeface="Sakkal Majalla" pitchFamily="2" charset="-78"/>
              </a:rPr>
              <a:t>addRectangle</a:t>
            </a:r>
            <a:r>
              <a:rPr lang="en-US" sz="2400" dirty="0">
                <a:latin typeface="Sakkal Majalla" pitchFamily="2" charset="-78"/>
                <a:cs typeface="Sakkal Majalla" pitchFamily="2" charset="-78"/>
              </a:rPr>
              <a:t>(r5).</a:t>
            </a:r>
            <a:r>
              <a:rPr lang="en-US" sz="2400" dirty="0" err="1">
                <a:latin typeface="Sakkal Majalla" pitchFamily="2" charset="-78"/>
                <a:cs typeface="Sakkal Majalla" pitchFamily="2" charset="-78"/>
              </a:rPr>
              <a:t>getLength</a:t>
            </a:r>
            <a:r>
              <a:rPr lang="en-US" sz="2400" dirty="0">
                <a:latin typeface="Sakkal Majalla" pitchFamily="2" charset="-78"/>
                <a:cs typeface="Sakkal Majalla" pitchFamily="2" charset="-78"/>
              </a:rPr>
              <a:t>()); // 3 </a:t>
            </a:r>
            <a:r>
              <a:rPr lang="en-US" sz="2400" dirty="0" err="1">
                <a:latin typeface="Sakkal Majalla" pitchFamily="2" charset="-78"/>
                <a:cs typeface="Sakkal Majalla" pitchFamily="2" charset="-78"/>
              </a:rPr>
              <a:t>System.out.println</a:t>
            </a:r>
            <a:r>
              <a:rPr lang="en-US" sz="2400" dirty="0">
                <a:latin typeface="Sakkal Majalla" pitchFamily="2" charset="-78"/>
                <a:cs typeface="Sakkal Majalla" pitchFamily="2" charset="-78"/>
              </a:rPr>
              <a:t>(r4. </a:t>
            </a:r>
            <a:r>
              <a:rPr lang="en-US" sz="2400" dirty="0" err="1">
                <a:latin typeface="Sakkal Majalla" pitchFamily="2" charset="-78"/>
                <a:cs typeface="Sakkal Majalla" pitchFamily="2" charset="-78"/>
              </a:rPr>
              <a:t>addRectangle</a:t>
            </a:r>
            <a:r>
              <a:rPr lang="en-US" sz="2400" dirty="0">
                <a:latin typeface="Sakkal Majalla" pitchFamily="2" charset="-78"/>
                <a:cs typeface="Sakkal Majalla" pitchFamily="2" charset="-78"/>
              </a:rPr>
              <a:t>(r5).</a:t>
            </a:r>
            <a:r>
              <a:rPr lang="en-US" sz="2400" dirty="0" err="1">
                <a:latin typeface="Sakkal Majalla" pitchFamily="2" charset="-78"/>
                <a:cs typeface="Sakkal Majalla" pitchFamily="2" charset="-78"/>
              </a:rPr>
              <a:t>getWidth</a:t>
            </a:r>
            <a:r>
              <a:rPr lang="en-US" sz="2400" dirty="0">
                <a:latin typeface="Sakkal Majalla" pitchFamily="2" charset="-78"/>
                <a:cs typeface="Sakkal Majalla" pitchFamily="2" charset="-78"/>
              </a:rPr>
              <a:t>()); </a:t>
            </a:r>
          </a:p>
        </p:txBody>
      </p:sp>
    </p:spTree>
    <p:extLst>
      <p:ext uri="{BB962C8B-B14F-4D97-AF65-F5344CB8AC3E}">
        <p14:creationId xmlns:p14="http://schemas.microsoft.com/office/powerpoint/2010/main" val="18539865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5263074" cy="995390"/>
          </a:xfrm>
        </p:spPr>
        <p:txBody>
          <a:bodyPr>
            <a:noAutofit/>
          </a:bodyPr>
          <a:lstStyle/>
          <a:p>
            <a:pPr marL="54610" marR="0" algn="ctr">
              <a:lnSpc>
                <a:spcPct val="115000"/>
              </a:lnSpc>
              <a:spcBef>
                <a:spcPts val="0"/>
              </a:spcBef>
              <a:spcAft>
                <a:spcPts val="0"/>
              </a:spcAft>
            </a:pPr>
            <a:r>
              <a:rPr lang="en-US" sz="3200" dirty="0">
                <a:solidFill>
                  <a:srgbClr val="F79646"/>
                </a:solidFill>
                <a:latin typeface="Sakkal Majalla" pitchFamily="2" charset="-78"/>
                <a:ea typeface="Calibri"/>
                <a:cs typeface="Sakkal Majalla" pitchFamily="2" charset="-78"/>
              </a:rPr>
              <a:t>Using The == operators with objects</a:t>
            </a:r>
            <a:endParaRPr lang="en-US" sz="32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204717" y="1261097"/>
            <a:ext cx="11791666"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115000"/>
              </a:lnSpc>
            </a:pPr>
            <a:r>
              <a:rPr lang="en-US" sz="2400" b="1" dirty="0">
                <a:latin typeface="Sakkal Majalla" pitchFamily="2" charset="-78"/>
                <a:ea typeface="Calibri"/>
                <a:cs typeface="Sakkal Majalla" pitchFamily="2" charset="-78"/>
              </a:rPr>
              <a:t>• If we try the following:</a:t>
            </a:r>
            <a:endParaRPr lang="en-US" sz="2000" dirty="0">
              <a:latin typeface="Sakkal Majalla" pitchFamily="2" charset="-78"/>
              <a:ea typeface="Calibri"/>
              <a:cs typeface="Sakkal Majalla" pitchFamily="2" charset="-78"/>
            </a:endParaRPr>
          </a:p>
          <a:p>
            <a:pPr marL="54610" marR="0" indent="402590">
              <a:lnSpc>
                <a:spcPct val="115000"/>
              </a:lnSpc>
              <a:spcBef>
                <a:spcPts val="0"/>
              </a:spcBef>
              <a:spcAft>
                <a:spcPts val="0"/>
              </a:spcAft>
            </a:pPr>
            <a:r>
              <a:rPr lang="en-US" sz="2800" b="1" dirty="0">
                <a:latin typeface="Sakkal Majalla" pitchFamily="2" charset="-78"/>
                <a:ea typeface="Calibri"/>
                <a:cs typeface="Sakkal Majalla" pitchFamily="2" charset="-78"/>
              </a:rPr>
              <a:t>Rectangle r1 = new Rectangle(10,50); </a:t>
            </a:r>
            <a:endParaRPr lang="en-US" sz="2000" dirty="0">
              <a:latin typeface="Sakkal Majalla" pitchFamily="2" charset="-78"/>
              <a:ea typeface="Calibri"/>
              <a:cs typeface="Sakkal Majalla" pitchFamily="2" charset="-78"/>
            </a:endParaRPr>
          </a:p>
          <a:p>
            <a:pPr marL="54610" marR="0" indent="402590">
              <a:lnSpc>
                <a:spcPct val="115000"/>
              </a:lnSpc>
              <a:spcBef>
                <a:spcPts val="0"/>
              </a:spcBef>
              <a:spcAft>
                <a:spcPts val="0"/>
              </a:spcAft>
            </a:pPr>
            <a:r>
              <a:rPr lang="en-US" sz="2800" b="1" dirty="0">
                <a:latin typeface="Sakkal Majalla" pitchFamily="2" charset="-78"/>
                <a:ea typeface="Calibri"/>
                <a:cs typeface="Sakkal Majalla" pitchFamily="2" charset="-78"/>
              </a:rPr>
              <a:t>Rectangle r2 = new Rectangle(10,50); </a:t>
            </a:r>
            <a:endParaRPr lang="en-US" sz="2000" dirty="0">
              <a:latin typeface="Sakkal Majalla" pitchFamily="2" charset="-78"/>
              <a:ea typeface="Calibri"/>
              <a:cs typeface="Sakkal Majalla" pitchFamily="2" charset="-78"/>
            </a:endParaRPr>
          </a:p>
          <a:p>
            <a:pPr marL="54610" marR="0">
              <a:lnSpc>
                <a:spcPct val="115000"/>
              </a:lnSpc>
              <a:spcBef>
                <a:spcPts val="0"/>
              </a:spcBef>
              <a:spcAft>
                <a:spcPts val="0"/>
              </a:spcAft>
            </a:pPr>
            <a:r>
              <a:rPr lang="en-US" sz="2800" dirty="0">
                <a:latin typeface="Sakkal Majalla" pitchFamily="2" charset="-78"/>
                <a:ea typeface="Calibri"/>
                <a:cs typeface="Sakkal Majalla" pitchFamily="2" charset="-78"/>
              </a:rPr>
              <a:t>if (r1 </a:t>
            </a:r>
            <a:r>
              <a:rPr lang="en-US" sz="2800" dirty="0">
                <a:solidFill>
                  <a:srgbClr val="E36C0A"/>
                </a:solidFill>
                <a:latin typeface="Sakkal Majalla" pitchFamily="2" charset="-78"/>
                <a:ea typeface="Calibri"/>
                <a:cs typeface="Sakkal Majalla" pitchFamily="2" charset="-78"/>
              </a:rPr>
              <a:t>==</a:t>
            </a:r>
            <a:r>
              <a:rPr lang="en-US" sz="2800" dirty="0">
                <a:latin typeface="Sakkal Majalla" pitchFamily="2" charset="-78"/>
                <a:ea typeface="Calibri"/>
                <a:cs typeface="Sakkal Majalla" pitchFamily="2" charset="-78"/>
              </a:rPr>
              <a:t> r2) </a:t>
            </a:r>
            <a:r>
              <a:rPr lang="en-US" sz="2800" dirty="0">
                <a:solidFill>
                  <a:srgbClr val="E36C0A"/>
                </a:solidFill>
                <a:latin typeface="Sakkal Majalla" pitchFamily="2" charset="-78"/>
                <a:ea typeface="Calibri"/>
                <a:cs typeface="Sakkal Majalla" pitchFamily="2" charset="-78"/>
              </a:rPr>
              <a:t>// This is a mistake</a:t>
            </a:r>
            <a:endParaRPr lang="ar-SY" sz="2800" dirty="0">
              <a:solidFill>
                <a:srgbClr val="E36C0A"/>
              </a:solidFill>
              <a:latin typeface="Sakkal Majalla" pitchFamily="2" charset="-78"/>
              <a:ea typeface="Calibri"/>
              <a:cs typeface="Sakkal Majalla" pitchFamily="2" charset="-78"/>
            </a:endParaRPr>
          </a:p>
          <a:p>
            <a:pPr marL="54610" marR="0">
              <a:lnSpc>
                <a:spcPct val="115000"/>
              </a:lnSpc>
              <a:spcBef>
                <a:spcPts val="0"/>
              </a:spcBef>
              <a:spcAft>
                <a:spcPts val="0"/>
              </a:spcAft>
            </a:pPr>
            <a:r>
              <a:rPr lang="en-US" sz="2800" dirty="0">
                <a:solidFill>
                  <a:srgbClr val="E36C0A"/>
                </a:solidFill>
                <a:latin typeface="Sakkal Majalla" pitchFamily="2" charset="-78"/>
                <a:ea typeface="Calibri"/>
                <a:cs typeface="Sakkal Majalla" pitchFamily="2" charset="-78"/>
              </a:rPr>
              <a:t>. </a:t>
            </a:r>
            <a:r>
              <a:rPr lang="en-US" sz="2800" dirty="0">
                <a:latin typeface="Sakkal Majalla" pitchFamily="2" charset="-78"/>
                <a:ea typeface="Calibri"/>
                <a:cs typeface="Sakkal Majalla" pitchFamily="2" charset="-78"/>
              </a:rPr>
              <a:t>	</a:t>
            </a:r>
            <a:r>
              <a:rPr lang="en-US" sz="2800" dirty="0" err="1">
                <a:latin typeface="Sakkal Majalla" pitchFamily="2" charset="-78"/>
                <a:ea typeface="Calibri"/>
                <a:cs typeface="Sakkal Majalla" pitchFamily="2" charset="-78"/>
              </a:rPr>
              <a:t>System.out.println</a:t>
            </a:r>
            <a:r>
              <a:rPr lang="en-US" sz="2800" dirty="0">
                <a:latin typeface="Sakkal Majalla" pitchFamily="2" charset="-78"/>
                <a:ea typeface="Calibri"/>
                <a:cs typeface="Sakkal Majalla" pitchFamily="2" charset="-78"/>
              </a:rPr>
              <a:t>("The objects are the same."); </a:t>
            </a:r>
            <a:endParaRPr lang="en-US" sz="2000" dirty="0">
              <a:latin typeface="Sakkal Majalla" pitchFamily="2" charset="-78"/>
              <a:ea typeface="Calibri"/>
              <a:cs typeface="Sakkal Majalla" pitchFamily="2" charset="-78"/>
            </a:endParaRPr>
          </a:p>
          <a:p>
            <a:pPr marL="54610" marR="0">
              <a:lnSpc>
                <a:spcPct val="115000"/>
              </a:lnSpc>
              <a:spcBef>
                <a:spcPts val="0"/>
              </a:spcBef>
              <a:spcAft>
                <a:spcPts val="0"/>
              </a:spcAft>
            </a:pPr>
            <a:r>
              <a:rPr lang="en-US" sz="2800" dirty="0">
                <a:latin typeface="Sakkal Majalla" pitchFamily="2" charset="-78"/>
                <a:ea typeface="Calibri"/>
                <a:cs typeface="Sakkal Majalla" pitchFamily="2" charset="-78"/>
              </a:rPr>
              <a:t>Else</a:t>
            </a:r>
            <a:endParaRPr lang="en-US" sz="2000" dirty="0">
              <a:latin typeface="Sakkal Majalla" pitchFamily="2" charset="-78"/>
              <a:ea typeface="Calibri"/>
              <a:cs typeface="Sakkal Majalla" pitchFamily="2" charset="-78"/>
            </a:endParaRPr>
          </a:p>
          <a:p>
            <a:pPr marL="54610" marR="0">
              <a:lnSpc>
                <a:spcPct val="115000"/>
              </a:lnSpc>
              <a:spcBef>
                <a:spcPts val="0"/>
              </a:spcBef>
              <a:spcAft>
                <a:spcPts val="0"/>
              </a:spcAft>
            </a:pPr>
            <a:r>
              <a:rPr lang="en-US" sz="2800" dirty="0">
                <a:latin typeface="Sakkal Majalla" pitchFamily="2" charset="-78"/>
                <a:ea typeface="Calibri"/>
                <a:cs typeface="Sakkal Majalla" pitchFamily="2" charset="-78"/>
              </a:rPr>
              <a:t>	</a:t>
            </a:r>
            <a:r>
              <a:rPr lang="en-US" sz="2800" dirty="0" err="1">
                <a:latin typeface="Sakkal Majalla" pitchFamily="2" charset="-78"/>
                <a:ea typeface="Calibri"/>
                <a:cs typeface="Sakkal Majalla" pitchFamily="2" charset="-78"/>
              </a:rPr>
              <a:t>System.out.println</a:t>
            </a:r>
            <a:r>
              <a:rPr lang="en-US" sz="2800" dirty="0">
                <a:latin typeface="Sakkal Majalla" pitchFamily="2" charset="-78"/>
                <a:ea typeface="Calibri"/>
                <a:cs typeface="Sakkal Majalla" pitchFamily="2" charset="-78"/>
              </a:rPr>
              <a:t>("The objects are not the same."); </a:t>
            </a:r>
            <a:endParaRPr lang="en-US" sz="2000" dirty="0">
              <a:latin typeface="Sakkal Majalla" pitchFamily="2" charset="-78"/>
              <a:ea typeface="Calibri"/>
              <a:cs typeface="Sakkal Majalla" pitchFamily="2" charset="-78"/>
            </a:endParaRPr>
          </a:p>
          <a:p>
            <a:pPr marL="54610" marR="0">
              <a:lnSpc>
                <a:spcPct val="115000"/>
              </a:lnSpc>
              <a:spcBef>
                <a:spcPts val="0"/>
              </a:spcBef>
              <a:spcAft>
                <a:spcPts val="0"/>
              </a:spcAft>
            </a:pPr>
            <a:r>
              <a:rPr lang="en-US" sz="2800" b="1" dirty="0">
                <a:latin typeface="Sakkal Majalla" pitchFamily="2" charset="-78"/>
                <a:ea typeface="Calibri"/>
                <a:cs typeface="Sakkal Majalla" pitchFamily="2" charset="-78"/>
              </a:rPr>
              <a:t> </a:t>
            </a:r>
            <a:endParaRPr lang="en-US" sz="2000" b="1" dirty="0">
              <a:latin typeface="Sakkal Majalla" pitchFamily="2" charset="-78"/>
              <a:ea typeface="Calibri"/>
              <a:cs typeface="Sakkal Majalla" pitchFamily="2" charset="-78"/>
            </a:endParaRPr>
          </a:p>
          <a:p>
            <a:pPr marL="54610" marR="0" algn="r" rtl="1">
              <a:lnSpc>
                <a:spcPct val="115000"/>
              </a:lnSpc>
              <a:spcBef>
                <a:spcPts val="0"/>
              </a:spcBef>
              <a:spcAft>
                <a:spcPts val="0"/>
              </a:spcAft>
            </a:pPr>
            <a:r>
              <a:rPr lang="ar-SY" sz="2800" b="1" dirty="0">
                <a:latin typeface="Sakkal Majalla" pitchFamily="2" charset="-78"/>
                <a:ea typeface="Calibri"/>
                <a:cs typeface="Sakkal Majalla" pitchFamily="2" charset="-78"/>
              </a:rPr>
              <a:t>سيتم طباعة :				</a:t>
            </a:r>
            <a:r>
              <a:rPr lang="en-US" sz="2800" b="1" dirty="0">
                <a:latin typeface="Sakkal Majalla" pitchFamily="2" charset="-78"/>
                <a:ea typeface="Calibri"/>
                <a:cs typeface="Sakkal Majalla" pitchFamily="2" charset="-78"/>
              </a:rPr>
              <a:t>			 </a:t>
            </a:r>
            <a:r>
              <a:rPr lang="en-US" sz="2800" dirty="0">
                <a:latin typeface="Sakkal Majalla" pitchFamily="2" charset="-78"/>
                <a:ea typeface="Calibri"/>
                <a:cs typeface="Sakkal Majalla" pitchFamily="2" charset="-78"/>
              </a:rPr>
              <a:t>The objects are not  the same. </a:t>
            </a:r>
            <a:endParaRPr lang="ar-SY" sz="2800" dirty="0">
              <a:latin typeface="Sakkal Majalla" pitchFamily="2" charset="-78"/>
              <a:ea typeface="Calibri"/>
              <a:cs typeface="Sakkal Majalla" pitchFamily="2" charset="-78"/>
            </a:endParaRPr>
          </a:p>
          <a:p>
            <a:pPr marL="54610" marR="0">
              <a:lnSpc>
                <a:spcPct val="115000"/>
              </a:lnSpc>
              <a:spcBef>
                <a:spcPts val="0"/>
              </a:spcBef>
              <a:spcAft>
                <a:spcPts val="0"/>
              </a:spcAft>
            </a:pPr>
            <a:r>
              <a:rPr lang="en-US" sz="3200" b="1" dirty="0">
                <a:latin typeface="Sakkal Majalla" pitchFamily="2" charset="-78"/>
                <a:ea typeface="Calibri"/>
                <a:cs typeface="Sakkal Majalla" pitchFamily="2" charset="-78"/>
              </a:rPr>
              <a:t>only the addresses of the objects are compared.</a:t>
            </a:r>
            <a:endParaRPr lang="en-US" sz="2000" dirty="0">
              <a:latin typeface="Sakkal Majalla" pitchFamily="2" charset="-78"/>
              <a:ea typeface="Calibri"/>
              <a:cs typeface="Sakkal Majalla" pitchFamily="2" charset="-78"/>
            </a:endParaRPr>
          </a:p>
        </p:txBody>
      </p:sp>
      <p:sp>
        <p:nvSpPr>
          <p:cNvPr id="3" name="Slide Number Placeholder 2"/>
          <p:cNvSpPr>
            <a:spLocks noGrp="1"/>
          </p:cNvSpPr>
          <p:nvPr>
            <p:ph type="sldNum" sz="quarter" idx="12"/>
          </p:nvPr>
        </p:nvSpPr>
        <p:spPr/>
        <p:txBody>
          <a:bodyPr/>
          <a:lstStyle/>
          <a:p>
            <a:fld id="{F2DEC28D-54D4-4785-ABA8-4C39A3606371}" type="slidenum">
              <a:rPr lang="en-US" smtClean="0"/>
              <a:t>24</a:t>
            </a:fld>
            <a:r>
              <a:rPr lang="en-US" dirty="0"/>
              <a:t>/26</a:t>
            </a:r>
          </a:p>
        </p:txBody>
      </p:sp>
      <p:sp>
        <p:nvSpPr>
          <p:cNvPr id="9"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634668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5263074" cy="995390"/>
          </a:xfrm>
        </p:spPr>
        <p:txBody>
          <a:bodyPr>
            <a:noAutofit/>
          </a:bodyPr>
          <a:lstStyle/>
          <a:p>
            <a:pPr marL="54610" marR="0">
              <a:lnSpc>
                <a:spcPct val="115000"/>
              </a:lnSpc>
              <a:spcBef>
                <a:spcPts val="0"/>
              </a:spcBef>
              <a:spcAft>
                <a:spcPts val="0"/>
              </a:spcAft>
            </a:pPr>
            <a:r>
              <a:rPr lang="en-US" sz="3200" dirty="0">
                <a:solidFill>
                  <a:srgbClr val="F79646"/>
                </a:solidFill>
                <a:latin typeface="Sakkal Majalla" pitchFamily="2" charset="-78"/>
                <a:ea typeface="Calibri"/>
                <a:cs typeface="Sakkal Majalla" pitchFamily="2" charset="-78"/>
              </a:rPr>
              <a:t>Methods That Copy Objects</a:t>
            </a:r>
            <a:endParaRPr lang="en-US" sz="16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200166" y="1035771"/>
            <a:ext cx="11791666" cy="518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r" rtl="1">
              <a:lnSpc>
                <a:spcPct val="115000"/>
              </a:lnSpc>
            </a:pPr>
            <a:r>
              <a:rPr lang="ar-SA" sz="2400" b="1" dirty="0">
                <a:latin typeface="Sakkal Majalla" pitchFamily="2" charset="-78"/>
                <a:ea typeface="Calibri"/>
                <a:cs typeface="Sakkal Majalla" pitchFamily="2" charset="-78"/>
              </a:rPr>
              <a:t>• هناك طريقتان لنسخ كائن.</a:t>
            </a:r>
            <a:endParaRPr lang="ar-SY" sz="2400" b="1" dirty="0">
              <a:latin typeface="Sakkal Majalla" pitchFamily="2" charset="-78"/>
              <a:ea typeface="Calibri"/>
              <a:cs typeface="Sakkal Majalla" pitchFamily="2" charset="-78"/>
            </a:endParaRPr>
          </a:p>
          <a:p>
            <a:pPr algn="r" rtl="1">
              <a:lnSpc>
                <a:spcPct val="115000"/>
              </a:lnSpc>
            </a:pPr>
            <a:r>
              <a:rPr lang="ar-SY" sz="2400" b="1" dirty="0">
                <a:latin typeface="Sakkal Majalla" pitchFamily="2" charset="-78"/>
                <a:ea typeface="Calibri"/>
                <a:cs typeface="Sakkal Majalla" pitchFamily="2" charset="-78"/>
              </a:rPr>
              <a:t>	</a:t>
            </a:r>
            <a:r>
              <a:rPr lang="ar-SA" sz="2400" b="1" dirty="0">
                <a:latin typeface="Sakkal Majalla" pitchFamily="2" charset="-78"/>
                <a:ea typeface="Calibri"/>
                <a:cs typeface="Sakkal Majalla" pitchFamily="2" charset="-78"/>
              </a:rPr>
              <a:t>- لا يمكنك استخدام عامل ال</a:t>
            </a:r>
            <a:r>
              <a:rPr lang="ar-SY" sz="2400" b="1" dirty="0">
                <a:latin typeface="Sakkal Majalla" pitchFamily="2" charset="-78"/>
                <a:ea typeface="Calibri"/>
                <a:cs typeface="Sakkal Majalla" pitchFamily="2" charset="-78"/>
              </a:rPr>
              <a:t>نسب</a:t>
            </a:r>
            <a:r>
              <a:rPr lang="ar-SA" sz="2400" b="1" dirty="0">
                <a:latin typeface="Sakkal Majalla" pitchFamily="2" charset="-78"/>
                <a:ea typeface="Calibri"/>
                <a:cs typeface="Sakkal Majalla" pitchFamily="2" charset="-78"/>
              </a:rPr>
              <a:t> لنسخ </a:t>
            </a:r>
            <a:r>
              <a:rPr lang="ar-SY" sz="2400" b="1" dirty="0">
                <a:latin typeface="Sakkal Majalla" pitchFamily="2" charset="-78"/>
                <a:ea typeface="Calibri"/>
                <a:cs typeface="Sakkal Majalla" pitchFamily="2" charset="-78"/>
              </a:rPr>
              <a:t>ما يشير له</a:t>
            </a:r>
            <a:r>
              <a:rPr lang="ar-SA" sz="2400" b="1" dirty="0">
                <a:latin typeface="Sakkal Majalla" pitchFamily="2" charset="-78"/>
                <a:ea typeface="Calibri"/>
                <a:cs typeface="Sakkal Majalla" pitchFamily="2" charset="-78"/>
              </a:rPr>
              <a:t> المراجع</a:t>
            </a:r>
            <a:r>
              <a:rPr lang="ar-SY" sz="2400" b="1" dirty="0">
                <a:latin typeface="Sakkal Majalla" pitchFamily="2" charset="-78"/>
                <a:ea typeface="Calibri"/>
                <a:cs typeface="Sakkal Majalla" pitchFamily="2" charset="-78"/>
              </a:rPr>
              <a:t> (محتوى الكائن) بشكل مباشر بل يتم من خلال.</a:t>
            </a:r>
          </a:p>
          <a:p>
            <a:pPr algn="r" rtl="1">
              <a:lnSpc>
                <a:spcPct val="115000"/>
              </a:lnSpc>
            </a:pPr>
            <a:r>
              <a:rPr lang="ar-SY" sz="2400" b="1" dirty="0">
                <a:latin typeface="Sakkal Majalla" pitchFamily="2" charset="-78"/>
                <a:ea typeface="Calibri"/>
                <a:cs typeface="Sakkal Majalla" pitchFamily="2" charset="-78"/>
              </a:rPr>
              <a:t>	 1- </a:t>
            </a:r>
            <a:r>
              <a:rPr lang="ar-SA" sz="2400" b="1" dirty="0">
                <a:latin typeface="Sakkal Majalla" pitchFamily="2" charset="-78"/>
                <a:ea typeface="Calibri"/>
                <a:cs typeface="Sakkal Majalla" pitchFamily="2" charset="-78"/>
              </a:rPr>
              <a:t>نسخة مرجعية فقط</a:t>
            </a:r>
            <a:r>
              <a:rPr lang="ar-SY" sz="2400" b="1" dirty="0">
                <a:latin typeface="Sakkal Majalla" pitchFamily="2" charset="-78"/>
                <a:ea typeface="Calibri"/>
                <a:cs typeface="Sakkal Majalla" pitchFamily="2" charset="-78"/>
              </a:rPr>
              <a:t>:</a:t>
            </a:r>
            <a:r>
              <a:rPr lang="en-US" sz="2400" b="1" dirty="0">
                <a:latin typeface="Sakkal Majalla" pitchFamily="2" charset="-78"/>
                <a:ea typeface="Calibri"/>
                <a:cs typeface="Sakkal Majalla" pitchFamily="2" charset="-78"/>
              </a:rPr>
              <a:t> </a:t>
            </a:r>
            <a:r>
              <a:rPr lang="ar-SY" sz="2400" b="1" dirty="0">
                <a:latin typeface="Sakkal Majalla" pitchFamily="2" charset="-78"/>
                <a:ea typeface="Calibri"/>
                <a:cs typeface="Sakkal Majalla" pitchFamily="2" charset="-78"/>
              </a:rPr>
              <a:t>	 </a:t>
            </a:r>
            <a:r>
              <a:rPr lang="ar-SA" sz="2400" b="1" dirty="0">
                <a:latin typeface="Sakkal Majalla" pitchFamily="2" charset="-78"/>
                <a:ea typeface="Calibri"/>
                <a:cs typeface="Sakkal Majalla" pitchFamily="2" charset="-78"/>
              </a:rPr>
              <a:t>هذا ببساطة هو نسخ عنوان كائن إلى متغير مرجعي </a:t>
            </a:r>
            <a:r>
              <a:rPr lang="ar-SY" sz="2400" b="1" dirty="0">
                <a:latin typeface="Sakkal Majalla" pitchFamily="2" charset="-78"/>
                <a:ea typeface="Calibri"/>
                <a:cs typeface="Sakkal Majalla" pitchFamily="2" charset="-78"/>
              </a:rPr>
              <a:t>لكائن </a:t>
            </a:r>
            <a:r>
              <a:rPr lang="ar-SA" sz="2400" b="1" dirty="0">
                <a:latin typeface="Sakkal Majalla" pitchFamily="2" charset="-78"/>
                <a:ea typeface="Calibri"/>
                <a:cs typeface="Sakkal Majalla" pitchFamily="2" charset="-78"/>
              </a:rPr>
              <a:t>آخر.</a:t>
            </a:r>
            <a:endParaRPr lang="ar-SY" sz="2400" b="1" dirty="0">
              <a:latin typeface="Sakkal Majalla" pitchFamily="2" charset="-78"/>
              <a:ea typeface="Calibri"/>
              <a:cs typeface="Sakkal Majalla" pitchFamily="2" charset="-78"/>
            </a:endParaRPr>
          </a:p>
          <a:p>
            <a:pPr algn="r" rtl="1">
              <a:lnSpc>
                <a:spcPct val="115000"/>
              </a:lnSpc>
            </a:pPr>
            <a:r>
              <a:rPr lang="ar-SY" sz="2400" b="1" dirty="0">
                <a:latin typeface="Sakkal Majalla" pitchFamily="2" charset="-78"/>
                <a:ea typeface="Calibri"/>
                <a:cs typeface="Sakkal Majalla" pitchFamily="2" charset="-78"/>
              </a:rPr>
              <a:t>	 2- </a:t>
            </a:r>
            <a:r>
              <a:rPr lang="ar-SA" sz="2400" b="1" dirty="0">
                <a:latin typeface="Sakkal Majalla" pitchFamily="2" charset="-78"/>
                <a:ea typeface="Calibri"/>
                <a:cs typeface="Sakkal Majalla" pitchFamily="2" charset="-78"/>
              </a:rPr>
              <a:t>نسخة عميقة </a:t>
            </a:r>
            <a:r>
              <a:rPr lang="en-US" sz="2400" b="1" dirty="0">
                <a:latin typeface="Sakkal Majalla" pitchFamily="2" charset="-78"/>
                <a:ea typeface="Calibri"/>
                <a:cs typeface="Sakkal Majalla" pitchFamily="2" charset="-78"/>
              </a:rPr>
              <a:t>Deep copy </a:t>
            </a:r>
            <a:r>
              <a:rPr lang="ar-SY" sz="2400" b="1" dirty="0">
                <a:latin typeface="Sakkal Majalla" pitchFamily="2" charset="-78"/>
                <a:ea typeface="Calibri"/>
                <a:cs typeface="Sakkal Majalla" pitchFamily="2" charset="-78"/>
              </a:rPr>
              <a:t>   </a:t>
            </a:r>
            <a:r>
              <a:rPr lang="ar-SA" sz="2400" b="1" dirty="0">
                <a:latin typeface="Sakkal Majalla" pitchFamily="2" charset="-78"/>
                <a:ea typeface="Calibri"/>
                <a:cs typeface="Sakkal Majalla" pitchFamily="2" charset="-78"/>
              </a:rPr>
              <a:t>يتضمن ذلك إنشاء مثيل جديد للفئة ونسخ القيم من كائن إلى كائن </a:t>
            </a:r>
            <a:r>
              <a:rPr lang="ar-SY" sz="2400" b="1" dirty="0">
                <a:latin typeface="Sakkal Majalla" pitchFamily="2" charset="-78"/>
                <a:ea typeface="Calibri"/>
                <a:cs typeface="Sakkal Majalla" pitchFamily="2" charset="-78"/>
              </a:rPr>
              <a:t>أخر</a:t>
            </a:r>
            <a:r>
              <a:rPr lang="ar-SA" sz="2400" b="1" dirty="0">
                <a:latin typeface="Sakkal Majalla" pitchFamily="2" charset="-78"/>
                <a:ea typeface="Calibri"/>
                <a:cs typeface="Sakkal Majalla" pitchFamily="2" charset="-78"/>
              </a:rPr>
              <a:t>.</a:t>
            </a:r>
            <a:endParaRPr lang="en-US" sz="2400" b="1" dirty="0">
              <a:latin typeface="Sakkal Majalla" pitchFamily="2" charset="-78"/>
              <a:ea typeface="Calibri"/>
              <a:cs typeface="Sakkal Majalla" pitchFamily="2" charset="-78"/>
            </a:endParaRPr>
          </a:p>
          <a:p>
            <a:pPr algn="r" rtl="1">
              <a:lnSpc>
                <a:spcPct val="115000"/>
              </a:lnSpc>
            </a:pPr>
            <a:r>
              <a:rPr lang="ar-SY" sz="2400" b="1" dirty="0">
                <a:latin typeface="Sakkal Majalla" pitchFamily="2" charset="-78"/>
                <a:ea typeface="Calibri"/>
                <a:cs typeface="Sakkal Majalla" pitchFamily="2" charset="-78"/>
              </a:rPr>
              <a:t>الحالة الاولى : </a:t>
            </a:r>
            <a:r>
              <a:rPr lang="en-US" sz="2400" b="1" dirty="0">
                <a:latin typeface="Sakkal Majalla" pitchFamily="2" charset="-78"/>
                <a:ea typeface="Calibri"/>
                <a:cs typeface="Sakkal Majalla" pitchFamily="2" charset="-78"/>
              </a:rPr>
              <a:t>					 		 Rectangle r1 = new Rectangle(100,50); </a:t>
            </a:r>
            <a:endParaRPr lang="en-US" sz="2400" dirty="0">
              <a:latin typeface="Sakkal Majalla" pitchFamily="2" charset="-78"/>
              <a:ea typeface="Calibri"/>
              <a:cs typeface="Sakkal Majalla" pitchFamily="2" charset="-78"/>
            </a:endParaRPr>
          </a:p>
          <a:p>
            <a:pPr marL="54610" marR="0" indent="402590">
              <a:lnSpc>
                <a:spcPct val="115000"/>
              </a:lnSpc>
              <a:spcBef>
                <a:spcPts val="0"/>
              </a:spcBef>
              <a:spcAft>
                <a:spcPts val="0"/>
              </a:spcAft>
            </a:pPr>
            <a:r>
              <a:rPr lang="en-US" sz="2400" b="1" dirty="0">
                <a:latin typeface="Sakkal Majalla" pitchFamily="2" charset="-78"/>
                <a:ea typeface="Calibri"/>
                <a:cs typeface="Sakkal Majalla" pitchFamily="2" charset="-78"/>
              </a:rPr>
              <a:t>Rectangle r2 = new Rectangle(100,50); </a:t>
            </a:r>
          </a:p>
          <a:p>
            <a:pPr marL="54610" marR="0" indent="402590">
              <a:lnSpc>
                <a:spcPct val="115000"/>
              </a:lnSpc>
              <a:spcBef>
                <a:spcPts val="0"/>
              </a:spcBef>
              <a:spcAft>
                <a:spcPts val="0"/>
              </a:spcAft>
            </a:pPr>
            <a:r>
              <a:rPr lang="en-US" sz="2400" b="1" dirty="0">
                <a:latin typeface="Sakkal Majalla" pitchFamily="2" charset="-78"/>
                <a:ea typeface="Calibri"/>
                <a:cs typeface="Sakkal Majalla" pitchFamily="2" charset="-78"/>
              </a:rPr>
              <a:t>r2=r1;   </a:t>
            </a:r>
          </a:p>
          <a:p>
            <a:pPr marL="54610" marR="0" indent="402590">
              <a:lnSpc>
                <a:spcPct val="115000"/>
              </a:lnSpc>
              <a:spcBef>
                <a:spcPts val="0"/>
              </a:spcBef>
              <a:spcAft>
                <a:spcPts val="0"/>
              </a:spcAft>
            </a:pPr>
            <a:r>
              <a:rPr lang="en-US" sz="2400" dirty="0">
                <a:latin typeface="Sakkal Majalla" pitchFamily="2" charset="-78"/>
                <a:ea typeface="Calibri"/>
                <a:cs typeface="Sakkal Majalla" pitchFamily="2" charset="-78"/>
              </a:rPr>
              <a:t>if (r1 </a:t>
            </a:r>
            <a:r>
              <a:rPr lang="en-US" sz="2400" dirty="0">
                <a:solidFill>
                  <a:srgbClr val="E36C0A"/>
                </a:solidFill>
                <a:latin typeface="Sakkal Majalla" pitchFamily="2" charset="-78"/>
                <a:ea typeface="Calibri"/>
                <a:cs typeface="Sakkal Majalla" pitchFamily="2" charset="-78"/>
              </a:rPr>
              <a:t>==</a:t>
            </a:r>
            <a:r>
              <a:rPr lang="en-US" sz="2400" dirty="0">
                <a:latin typeface="Sakkal Majalla" pitchFamily="2" charset="-78"/>
                <a:ea typeface="Calibri"/>
                <a:cs typeface="Sakkal Majalla" pitchFamily="2" charset="-78"/>
              </a:rPr>
              <a:t> r2) </a:t>
            </a:r>
            <a:r>
              <a:rPr lang="en-US" sz="2400" dirty="0">
                <a:solidFill>
                  <a:srgbClr val="E36C0A"/>
                </a:solidFill>
                <a:latin typeface="Sakkal Majalla" pitchFamily="2" charset="-78"/>
                <a:ea typeface="Calibri"/>
                <a:cs typeface="Sakkal Majalla" pitchFamily="2" charset="-78"/>
              </a:rPr>
              <a:t> </a:t>
            </a:r>
            <a:r>
              <a:rPr lang="en-US" sz="2400" dirty="0">
                <a:latin typeface="Sakkal Majalla" pitchFamily="2" charset="-78"/>
                <a:ea typeface="Calibri"/>
                <a:cs typeface="Sakkal Majalla" pitchFamily="2" charset="-78"/>
              </a:rPr>
              <a:t>	</a:t>
            </a:r>
            <a:r>
              <a:rPr lang="en-US" sz="2400" dirty="0" err="1">
                <a:latin typeface="Sakkal Majalla" pitchFamily="2" charset="-78"/>
                <a:ea typeface="Calibri"/>
                <a:cs typeface="Sakkal Majalla" pitchFamily="2" charset="-78"/>
              </a:rPr>
              <a:t>System.out.println</a:t>
            </a:r>
            <a:r>
              <a:rPr lang="en-US" sz="2400" dirty="0">
                <a:latin typeface="Sakkal Majalla" pitchFamily="2" charset="-78"/>
                <a:ea typeface="Calibri"/>
                <a:cs typeface="Sakkal Majalla" pitchFamily="2" charset="-78"/>
              </a:rPr>
              <a:t>("The objects are the same."); </a:t>
            </a:r>
          </a:p>
          <a:p>
            <a:pPr marL="54610" marR="0">
              <a:lnSpc>
                <a:spcPct val="115000"/>
              </a:lnSpc>
              <a:spcBef>
                <a:spcPts val="0"/>
              </a:spcBef>
              <a:spcAft>
                <a:spcPts val="0"/>
              </a:spcAft>
            </a:pPr>
            <a:r>
              <a:rPr lang="en-US" sz="2400" dirty="0">
                <a:latin typeface="Sakkal Majalla" pitchFamily="2" charset="-78"/>
                <a:ea typeface="Calibri"/>
                <a:cs typeface="Sakkal Majalla" pitchFamily="2" charset="-78"/>
              </a:rPr>
              <a:t>        Else 		</a:t>
            </a:r>
            <a:r>
              <a:rPr lang="en-US" sz="2400" dirty="0" err="1">
                <a:latin typeface="Sakkal Majalla" pitchFamily="2" charset="-78"/>
                <a:ea typeface="Calibri"/>
                <a:cs typeface="Sakkal Majalla" pitchFamily="2" charset="-78"/>
              </a:rPr>
              <a:t>System.out.println</a:t>
            </a:r>
            <a:r>
              <a:rPr lang="en-US" sz="2400" dirty="0">
                <a:latin typeface="Sakkal Majalla" pitchFamily="2" charset="-78"/>
                <a:ea typeface="Calibri"/>
                <a:cs typeface="Sakkal Majalla" pitchFamily="2" charset="-78"/>
              </a:rPr>
              <a:t>("The objects are not the same."); </a:t>
            </a:r>
            <a:endParaRPr lang="en-US" sz="2400" b="1" dirty="0">
              <a:latin typeface="Sakkal Majalla" pitchFamily="2" charset="-78"/>
              <a:ea typeface="Calibri"/>
              <a:cs typeface="Sakkal Majalla" pitchFamily="2" charset="-78"/>
            </a:endParaRPr>
          </a:p>
          <a:p>
            <a:pPr marL="54610" marR="0" algn="r" rtl="1">
              <a:lnSpc>
                <a:spcPct val="115000"/>
              </a:lnSpc>
              <a:spcBef>
                <a:spcPts val="0"/>
              </a:spcBef>
              <a:spcAft>
                <a:spcPts val="0"/>
              </a:spcAft>
            </a:pPr>
            <a:r>
              <a:rPr lang="ar-SY" sz="2400" b="1" dirty="0">
                <a:latin typeface="Sakkal Majalla" pitchFamily="2" charset="-78"/>
                <a:ea typeface="Calibri"/>
                <a:cs typeface="Sakkal Majalla" pitchFamily="2" charset="-78"/>
              </a:rPr>
              <a:t>سيتم طباعة :					</a:t>
            </a:r>
            <a:r>
              <a:rPr lang="en-US" sz="2400" b="1" dirty="0">
                <a:latin typeface="Sakkal Majalla" pitchFamily="2" charset="-78"/>
                <a:ea typeface="Calibri"/>
                <a:cs typeface="Sakkal Majalla" pitchFamily="2" charset="-78"/>
              </a:rPr>
              <a:t>			</a:t>
            </a:r>
            <a:r>
              <a:rPr lang="en-US" sz="2400" dirty="0">
                <a:latin typeface="Sakkal Majalla" pitchFamily="2" charset="-78"/>
                <a:ea typeface="Calibri"/>
                <a:cs typeface="Sakkal Majalla" pitchFamily="2" charset="-78"/>
              </a:rPr>
              <a:t> The objects are the same.</a:t>
            </a:r>
            <a:r>
              <a:rPr lang="en-US" sz="2400" b="1" dirty="0">
                <a:latin typeface="Sakkal Majalla" pitchFamily="2" charset="-78"/>
                <a:ea typeface="Calibri"/>
                <a:cs typeface="Sakkal Majalla" pitchFamily="2" charset="-78"/>
              </a:rPr>
              <a:t> </a:t>
            </a:r>
            <a:endParaRPr lang="ar-SY" sz="2400" b="1" dirty="0">
              <a:latin typeface="Sakkal Majalla" pitchFamily="2" charset="-78"/>
              <a:ea typeface="Calibri"/>
              <a:cs typeface="Sakkal Majalla" pitchFamily="2" charset="-78"/>
            </a:endParaRPr>
          </a:p>
          <a:p>
            <a:pPr marL="54610" marR="0" algn="r" rtl="1">
              <a:lnSpc>
                <a:spcPct val="115000"/>
              </a:lnSpc>
              <a:spcBef>
                <a:spcPts val="0"/>
              </a:spcBef>
              <a:spcAft>
                <a:spcPts val="0"/>
              </a:spcAft>
            </a:pPr>
            <a:r>
              <a:rPr lang="ar-SY" sz="2400" b="1" dirty="0">
                <a:latin typeface="Sakkal Majalla" pitchFamily="2" charset="-78"/>
                <a:ea typeface="Calibri"/>
                <a:cs typeface="Sakkal Majalla" pitchFamily="2" charset="-78"/>
              </a:rPr>
              <a:t>لو تم التعديل على إحداهما سينطبق على الاخر نظراً لإن الاثنان يؤشران لنفس المكان ضمن الذاكرة:</a:t>
            </a:r>
          </a:p>
          <a:p>
            <a:pPr marL="54610">
              <a:lnSpc>
                <a:spcPct val="115000"/>
              </a:lnSpc>
            </a:pPr>
            <a:r>
              <a:rPr lang="en-US" sz="2400" b="1" dirty="0">
                <a:latin typeface="Sakkal Majalla" pitchFamily="2" charset="-78"/>
                <a:ea typeface="Calibri"/>
                <a:cs typeface="Sakkal Majalla" pitchFamily="2" charset="-78"/>
              </a:rPr>
              <a:t>r2.setLength(66); 	</a:t>
            </a:r>
            <a:r>
              <a:rPr lang="en-US" sz="2400" dirty="0" err="1">
                <a:latin typeface="Sakkal Majalla" pitchFamily="2" charset="-78"/>
                <a:ea typeface="Calibri"/>
                <a:cs typeface="Sakkal Majalla" pitchFamily="2" charset="-78"/>
              </a:rPr>
              <a:t>System.out.println</a:t>
            </a:r>
            <a:r>
              <a:rPr lang="en-US" sz="2400" dirty="0">
                <a:latin typeface="Sakkal Majalla" pitchFamily="2" charset="-78"/>
                <a:ea typeface="Calibri"/>
                <a:cs typeface="Sakkal Majalla" pitchFamily="2" charset="-78"/>
              </a:rPr>
              <a:t>(</a:t>
            </a:r>
            <a:r>
              <a:rPr lang="en-US" sz="2400" b="1" dirty="0">
                <a:latin typeface="Sakkal Majalla" pitchFamily="2" charset="-78"/>
                <a:ea typeface="Calibri"/>
                <a:cs typeface="Sakkal Majalla" pitchFamily="2" charset="-78"/>
              </a:rPr>
              <a:t>r1.getLength()</a:t>
            </a:r>
            <a:r>
              <a:rPr lang="en-US" sz="2400" dirty="0">
                <a:latin typeface="Sakkal Majalla" pitchFamily="2" charset="-78"/>
                <a:ea typeface="Calibri"/>
                <a:cs typeface="Sakkal Majalla" pitchFamily="2" charset="-78"/>
              </a:rPr>
              <a:t>);</a:t>
            </a:r>
            <a:r>
              <a:rPr lang="en-US" sz="2400" dirty="0">
                <a:latin typeface="Sakkal Majalla" pitchFamily="2" charset="-78"/>
                <a:ea typeface="Calibri"/>
                <a:cs typeface="Sakkal Majalla" pitchFamily="2" charset="-78"/>
                <a:sym typeface="Wingdings" pitchFamily="2" charset="2"/>
              </a:rPr>
              <a:t>  66</a:t>
            </a:r>
            <a:endParaRPr lang="en-US" sz="2400" dirty="0">
              <a:latin typeface="Sakkal Majalla" pitchFamily="2" charset="-78"/>
              <a:ea typeface="Calibri"/>
              <a:cs typeface="Sakkal Majalla" pitchFamily="2" charset="-78"/>
            </a:endParaRPr>
          </a:p>
        </p:txBody>
      </p:sp>
      <p:sp>
        <p:nvSpPr>
          <p:cNvPr id="3" name="Slide Number Placeholder 2"/>
          <p:cNvSpPr>
            <a:spLocks noGrp="1"/>
          </p:cNvSpPr>
          <p:nvPr>
            <p:ph type="sldNum" sz="quarter" idx="12"/>
          </p:nvPr>
        </p:nvSpPr>
        <p:spPr/>
        <p:txBody>
          <a:bodyPr/>
          <a:lstStyle/>
          <a:p>
            <a:fld id="{F2DEC28D-54D4-4785-ABA8-4C39A3606371}" type="slidenum">
              <a:rPr lang="en-US" smtClean="0"/>
              <a:t>25</a:t>
            </a:fld>
            <a:r>
              <a:rPr lang="en-US" dirty="0"/>
              <a:t>/26</a:t>
            </a:r>
          </a:p>
        </p:txBody>
      </p:sp>
      <p:sp>
        <p:nvSpPr>
          <p:cNvPr id="9"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2337587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3309" y="268140"/>
            <a:ext cx="5263074" cy="995390"/>
          </a:xfrm>
        </p:spPr>
        <p:txBody>
          <a:bodyPr>
            <a:noAutofit/>
          </a:bodyPr>
          <a:lstStyle/>
          <a:p>
            <a:pPr marL="54610" marR="0">
              <a:lnSpc>
                <a:spcPct val="115000"/>
              </a:lnSpc>
              <a:spcBef>
                <a:spcPts val="0"/>
              </a:spcBef>
              <a:spcAft>
                <a:spcPts val="0"/>
              </a:spcAft>
            </a:pPr>
            <a:r>
              <a:rPr lang="en-US" sz="3200" dirty="0">
                <a:solidFill>
                  <a:srgbClr val="F79646"/>
                </a:solidFill>
                <a:latin typeface="Sakkal Majalla" pitchFamily="2" charset="-78"/>
                <a:ea typeface="Calibri"/>
                <a:cs typeface="Sakkal Majalla" pitchFamily="2" charset="-78"/>
              </a:rPr>
              <a:t>Methods That Copy Objects</a:t>
            </a:r>
            <a:endParaRPr lang="en-US" sz="1600" dirty="0">
              <a:effectLst/>
              <a:latin typeface="Sakkal Majalla" pitchFamily="2" charset="-78"/>
              <a:ea typeface="Calibri"/>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8" name="Rectangle 6"/>
          <p:cNvSpPr>
            <a:spLocks noChangeArrowheads="1"/>
          </p:cNvSpPr>
          <p:nvPr/>
        </p:nvSpPr>
        <p:spPr bwMode="auto">
          <a:xfrm>
            <a:off x="200166" y="1222469"/>
            <a:ext cx="11791666"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r" rtl="1">
              <a:lnSpc>
                <a:spcPct val="115000"/>
              </a:lnSpc>
            </a:pPr>
            <a:r>
              <a:rPr lang="ar-SY" sz="2400" b="1" dirty="0">
                <a:latin typeface="Sakkal Majalla" pitchFamily="2" charset="-78"/>
                <a:ea typeface="Calibri"/>
                <a:cs typeface="Sakkal Majalla" pitchFamily="2" charset="-78"/>
              </a:rPr>
              <a:t>الحالة الثانية:  			</a:t>
            </a:r>
            <a:r>
              <a:rPr lang="en-US" sz="2400" b="1" dirty="0">
                <a:latin typeface="Sakkal Majalla" pitchFamily="2" charset="-78"/>
                <a:ea typeface="Calibri"/>
                <a:cs typeface="Sakkal Majalla" pitchFamily="2" charset="-78"/>
              </a:rPr>
              <a:t>• A copy constructor accepts an existing object of the same class and clones it </a:t>
            </a:r>
          </a:p>
          <a:p>
            <a:pPr lvl="1" algn="r" rtl="1">
              <a:lnSpc>
                <a:spcPct val="115000"/>
              </a:lnSpc>
            </a:pPr>
            <a:r>
              <a:rPr lang="ar-SY" sz="2400" b="1" dirty="0">
                <a:latin typeface="Sakkal Majalla" pitchFamily="2" charset="-78"/>
                <a:ea typeface="Calibri"/>
                <a:cs typeface="Sakkal Majalla" pitchFamily="2" charset="-78"/>
              </a:rPr>
              <a:t> </a:t>
            </a:r>
            <a:r>
              <a:rPr lang="ar-SY" sz="2400" dirty="0">
                <a:latin typeface="Sakkal Majalla" pitchFamily="2" charset="-78"/>
                <a:ea typeface="Calibri"/>
                <a:cs typeface="Sakkal Majalla" pitchFamily="2" charset="-78"/>
              </a:rPr>
              <a:t>ويمكن أن نحمل الباني بشكل زائد بارسال قيم الحقول وإسنادها أو بارسال كائن له مثل </a:t>
            </a:r>
            <a:r>
              <a:rPr lang="en-US" sz="2400" dirty="0">
                <a:latin typeface="Sakkal Majalla" pitchFamily="2" charset="-78"/>
                <a:ea typeface="Calibri"/>
                <a:cs typeface="Sakkal Majalla" pitchFamily="2" charset="-78"/>
              </a:rPr>
              <a:t>r2</a:t>
            </a:r>
            <a:r>
              <a:rPr lang="ar-SY" sz="2400" dirty="0">
                <a:latin typeface="Sakkal Majalla" pitchFamily="2" charset="-78"/>
                <a:ea typeface="Calibri"/>
                <a:cs typeface="Sakkal Majalla" pitchFamily="2" charset="-78"/>
              </a:rPr>
              <a:t> ونسخ حقول المرسل لحقول المبني:</a:t>
            </a:r>
            <a:endParaRPr lang="ar-SY" sz="2400" b="1" dirty="0">
              <a:latin typeface="Sakkal Majalla" pitchFamily="2" charset="-78"/>
              <a:ea typeface="Calibri"/>
              <a:cs typeface="Sakkal Majalla" pitchFamily="2" charset="-78"/>
            </a:endParaRPr>
          </a:p>
          <a:p>
            <a:pPr lvl="1">
              <a:lnSpc>
                <a:spcPct val="115000"/>
              </a:lnSpc>
            </a:pPr>
            <a:r>
              <a:rPr lang="ar-SY" sz="2400" b="1" dirty="0">
                <a:latin typeface="Sakkal Majalla" pitchFamily="2" charset="-78"/>
                <a:ea typeface="Calibri"/>
                <a:cs typeface="Sakkal Majalla" pitchFamily="2" charset="-78"/>
              </a:rPr>
              <a:t> </a:t>
            </a:r>
            <a:r>
              <a:rPr lang="en-US" sz="2000" dirty="0">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Rectangle () { </a:t>
            </a:r>
            <a:r>
              <a:rPr lang="en-US" sz="2000" dirty="0" err="1">
                <a:solidFill>
                  <a:srgbClr val="000000"/>
                </a:solidFill>
                <a:latin typeface="Sakkal Majalla" pitchFamily="2" charset="-78"/>
                <a:ea typeface="Calibri"/>
                <a:cs typeface="Sakkal Majalla" pitchFamily="2" charset="-78"/>
              </a:rPr>
              <a:t>System.</a:t>
            </a:r>
            <a:r>
              <a:rPr lang="en-US" sz="2000" i="1" dirty="0" err="1">
                <a:solidFill>
                  <a:srgbClr val="0000C0"/>
                </a:solidFill>
                <a:latin typeface="Sakkal Majalla" pitchFamily="2" charset="-78"/>
                <a:ea typeface="Calibri"/>
                <a:cs typeface="Sakkal Majalla" pitchFamily="2" charset="-78"/>
              </a:rPr>
              <a:t>out</a:t>
            </a:r>
            <a:r>
              <a:rPr lang="en-US" sz="2000" dirty="0" err="1">
                <a:solidFill>
                  <a:srgbClr val="000000"/>
                </a:solidFill>
                <a:latin typeface="Sakkal Majalla" pitchFamily="2" charset="-78"/>
                <a:ea typeface="Calibri"/>
                <a:cs typeface="Sakkal Majalla" pitchFamily="2" charset="-78"/>
              </a:rPr>
              <a:t>.println</a:t>
            </a:r>
            <a:r>
              <a:rPr lang="en-US" sz="2000" dirty="0">
                <a:solidFill>
                  <a:srgbClr val="000000"/>
                </a:solidFill>
                <a:latin typeface="Sakkal Majalla" pitchFamily="2" charset="-78"/>
                <a:ea typeface="Calibri"/>
                <a:cs typeface="Sakkal Majalla" pitchFamily="2" charset="-78"/>
              </a:rPr>
              <a:t>(</a:t>
            </a:r>
            <a:r>
              <a:rPr lang="en-US" sz="2000" dirty="0">
                <a:solidFill>
                  <a:srgbClr val="2A00FF"/>
                </a:solidFill>
                <a:latin typeface="Sakkal Majalla" pitchFamily="2" charset="-78"/>
                <a:ea typeface="Calibri"/>
                <a:cs typeface="Sakkal Majalla" pitchFamily="2" charset="-78"/>
              </a:rPr>
              <a:t>"default constructer"</a:t>
            </a:r>
            <a:r>
              <a:rPr lang="en-US" sz="2000" dirty="0">
                <a:solidFill>
                  <a:srgbClr val="000000"/>
                </a:solidFill>
                <a:latin typeface="Sakkal Majalla" pitchFamily="2" charset="-78"/>
                <a:ea typeface="Calibri"/>
                <a:cs typeface="Sakkal Majalla" pitchFamily="2" charset="-78"/>
              </a:rPr>
              <a:t>);}</a:t>
            </a:r>
            <a:r>
              <a:rPr lang="en-US" sz="1400" dirty="0">
                <a:solidFill>
                  <a:srgbClr val="000000"/>
                </a:solidFill>
                <a:latin typeface="Sakkal Majalla" pitchFamily="2" charset="-78"/>
                <a:ea typeface="Calibri"/>
                <a:cs typeface="Sakkal Majalla" pitchFamily="2" charset="-78"/>
              </a:rPr>
              <a:t> </a:t>
            </a:r>
            <a:r>
              <a:rPr lang="en-US" sz="2000" dirty="0">
                <a:solidFill>
                  <a:srgbClr val="000000"/>
                </a:solidFill>
                <a:latin typeface="Sakkal Majalla" pitchFamily="2" charset="-78"/>
                <a:ea typeface="Calibri"/>
                <a:cs typeface="Sakkal Majalla" pitchFamily="2" charset="-78"/>
              </a:rPr>
              <a:t>// end  constructor  with out  argument  “</a:t>
            </a:r>
            <a:r>
              <a:rPr lang="en-US" sz="2000" dirty="0">
                <a:latin typeface="Sakkal Majalla" pitchFamily="2" charset="-78"/>
                <a:cs typeface="Sakkal Majalla" pitchFamily="2" charset="-78"/>
              </a:rPr>
              <a:t>default</a:t>
            </a:r>
            <a:r>
              <a:rPr lang="en-US" sz="2000" b="1" dirty="0">
                <a:latin typeface="Sakkal Majalla" pitchFamily="2" charset="-78"/>
                <a:cs typeface="Sakkal Majalla" pitchFamily="2" charset="-78"/>
              </a:rPr>
              <a:t> </a:t>
            </a:r>
            <a:r>
              <a:rPr lang="en-US" sz="2000" dirty="0">
                <a:solidFill>
                  <a:srgbClr val="000000"/>
                </a:solidFill>
                <a:latin typeface="Sakkal Majalla" pitchFamily="2" charset="-78"/>
                <a:ea typeface="Calibri"/>
                <a:cs typeface="Sakkal Majalla" pitchFamily="2" charset="-78"/>
              </a:rPr>
              <a:t>constructor</a:t>
            </a:r>
            <a:r>
              <a:rPr lang="en-US" sz="2000" b="1" dirty="0">
                <a:latin typeface="Sakkal Majalla" pitchFamily="2" charset="-78"/>
                <a:cs typeface="Sakkal Majalla" pitchFamily="2" charset="-78"/>
              </a:rPr>
              <a:t> </a:t>
            </a:r>
            <a:r>
              <a:rPr lang="en-US" sz="2000" dirty="0">
                <a:solidFill>
                  <a:srgbClr val="000000"/>
                </a:solidFill>
                <a:latin typeface="Sakkal Majalla" pitchFamily="2" charset="-78"/>
                <a:ea typeface="Calibri"/>
                <a:cs typeface="Sakkal Majalla" pitchFamily="2" charset="-78"/>
              </a:rPr>
              <a:t>” </a:t>
            </a:r>
          </a:p>
          <a:p>
            <a:pPr lvl="1">
              <a:lnSpc>
                <a:spcPct val="115000"/>
              </a:lnSpc>
            </a:pP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Rectangle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l,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w)</a:t>
            </a:r>
            <a:r>
              <a:rPr lang="ar-SY" sz="2000" dirty="0">
                <a:solidFill>
                  <a:srgbClr val="000000"/>
                </a:solidFill>
                <a:latin typeface="Sakkal Majalla" pitchFamily="2" charset="-78"/>
                <a:ea typeface="Calibri"/>
                <a:cs typeface="Sakkal Majalla" pitchFamily="2" charset="-78"/>
              </a:rPr>
              <a:t> </a:t>
            </a:r>
            <a:r>
              <a:rPr lang="en-US" sz="2000" dirty="0">
                <a:solidFill>
                  <a:srgbClr val="000000"/>
                </a:solidFill>
                <a:latin typeface="Sakkal Majalla" pitchFamily="2" charset="-78"/>
                <a:ea typeface="Calibri"/>
                <a:cs typeface="Sakkal Majalla" pitchFamily="2" charset="-78"/>
              </a:rPr>
              <a:t>{</a:t>
            </a:r>
            <a:r>
              <a:rPr lang="en-US" sz="2000" dirty="0">
                <a:solidFill>
                  <a:srgbClr val="0000C0"/>
                </a:solidFill>
                <a:latin typeface="Sakkal Majalla" pitchFamily="2" charset="-78"/>
                <a:ea typeface="Calibri"/>
                <a:cs typeface="Sakkal Majalla" pitchFamily="2" charset="-78"/>
              </a:rPr>
              <a:t>length=l</a:t>
            </a:r>
            <a:r>
              <a:rPr lang="en-US" sz="2000" dirty="0">
                <a:solidFill>
                  <a:srgbClr val="000000"/>
                </a:solidFill>
                <a:latin typeface="Sakkal Majalla" pitchFamily="2" charset="-78"/>
                <a:ea typeface="Calibri"/>
                <a:cs typeface="Sakkal Majalla" pitchFamily="2" charset="-78"/>
              </a:rPr>
              <a:t>; </a:t>
            </a:r>
            <a:r>
              <a:rPr lang="en-US" sz="2000" dirty="0">
                <a:solidFill>
                  <a:srgbClr val="0000C0"/>
                </a:solidFill>
                <a:latin typeface="Sakkal Majalla" pitchFamily="2" charset="-78"/>
                <a:ea typeface="Calibri"/>
                <a:cs typeface="Sakkal Majalla" pitchFamily="2" charset="-78"/>
              </a:rPr>
              <a:t>width</a:t>
            </a:r>
            <a:r>
              <a:rPr lang="en-US" sz="2000" dirty="0">
                <a:solidFill>
                  <a:srgbClr val="000000"/>
                </a:solidFill>
                <a:latin typeface="Sakkal Majalla" pitchFamily="2" charset="-78"/>
                <a:ea typeface="Calibri"/>
                <a:cs typeface="Sakkal Majalla" pitchFamily="2" charset="-78"/>
              </a:rPr>
              <a:t> = w;	// </a:t>
            </a:r>
            <a:r>
              <a:rPr lang="en-US" sz="2000" dirty="0">
                <a:solidFill>
                  <a:srgbClr val="F79646"/>
                </a:solidFill>
                <a:latin typeface="Sakkal Majalla" pitchFamily="2" charset="-78"/>
                <a:ea typeface="Calibri"/>
                <a:cs typeface="Sakkal Majalla" pitchFamily="2" charset="-78"/>
              </a:rPr>
              <a:t>Passing parameter as Arguments </a:t>
            </a:r>
            <a:endParaRPr lang="ar-SY" sz="2000" dirty="0">
              <a:solidFill>
                <a:srgbClr val="000000"/>
              </a:solidFill>
              <a:latin typeface="Sakkal Majalla" pitchFamily="2" charset="-78"/>
              <a:ea typeface="Calibri"/>
              <a:cs typeface="Sakkal Majalla" pitchFamily="2" charset="-78"/>
            </a:endParaRPr>
          </a:p>
          <a:p>
            <a:pPr lvl="1">
              <a:lnSpc>
                <a:spcPct val="115000"/>
              </a:lnSpc>
            </a:pPr>
            <a:r>
              <a:rPr lang="ar-SY" sz="2000" dirty="0">
                <a:solidFill>
                  <a:srgbClr val="000000"/>
                </a:solidFill>
                <a:latin typeface="Sakkal Majalla" pitchFamily="2" charset="-78"/>
                <a:ea typeface="Calibri"/>
                <a:cs typeface="Sakkal Majalla" pitchFamily="2" charset="-78"/>
              </a:rPr>
              <a:t>                        </a:t>
            </a:r>
            <a:r>
              <a:rPr lang="en-US" sz="2000" dirty="0" err="1">
                <a:solidFill>
                  <a:srgbClr val="000000"/>
                </a:solidFill>
                <a:latin typeface="Sakkal Majalla" pitchFamily="2" charset="-78"/>
                <a:ea typeface="Calibri"/>
                <a:cs typeface="Sakkal Majalla" pitchFamily="2" charset="-78"/>
              </a:rPr>
              <a:t>System.</a:t>
            </a:r>
            <a:r>
              <a:rPr lang="en-US" sz="2000" i="1" dirty="0" err="1">
                <a:solidFill>
                  <a:srgbClr val="0000C0"/>
                </a:solidFill>
                <a:latin typeface="Sakkal Majalla" pitchFamily="2" charset="-78"/>
                <a:ea typeface="Calibri"/>
                <a:cs typeface="Sakkal Majalla" pitchFamily="2" charset="-78"/>
              </a:rPr>
              <a:t>out</a:t>
            </a:r>
            <a:r>
              <a:rPr lang="en-US" sz="2000" dirty="0" err="1">
                <a:solidFill>
                  <a:srgbClr val="000000"/>
                </a:solidFill>
                <a:latin typeface="Sakkal Majalla" pitchFamily="2" charset="-78"/>
                <a:ea typeface="Calibri"/>
                <a:cs typeface="Sakkal Majalla" pitchFamily="2" charset="-78"/>
              </a:rPr>
              <a:t>.println</a:t>
            </a:r>
            <a:r>
              <a:rPr lang="en-US" sz="2000" dirty="0">
                <a:solidFill>
                  <a:srgbClr val="000000"/>
                </a:solidFill>
                <a:latin typeface="Sakkal Majalla" pitchFamily="2" charset="-78"/>
                <a:ea typeface="Calibri"/>
                <a:cs typeface="Sakkal Majalla" pitchFamily="2" charset="-78"/>
              </a:rPr>
              <a:t>(</a:t>
            </a:r>
            <a:r>
              <a:rPr lang="en-US" sz="2000" dirty="0">
                <a:solidFill>
                  <a:srgbClr val="2A00FF"/>
                </a:solidFill>
                <a:latin typeface="Sakkal Majalla" pitchFamily="2" charset="-78"/>
                <a:ea typeface="Calibri"/>
                <a:cs typeface="Sakkal Majalla" pitchFamily="2" charset="-78"/>
              </a:rPr>
              <a:t>"constructer with argument"</a:t>
            </a:r>
            <a:r>
              <a:rPr lang="en-US" sz="2000" dirty="0">
                <a:solidFill>
                  <a:srgbClr val="000000"/>
                </a:solidFill>
                <a:latin typeface="Sakkal Majalla" pitchFamily="2" charset="-78"/>
                <a:ea typeface="Calibri"/>
                <a:cs typeface="Sakkal Majalla" pitchFamily="2" charset="-78"/>
              </a:rPr>
              <a:t>);}</a:t>
            </a:r>
            <a:r>
              <a:rPr lang="en-US" sz="1400" dirty="0">
                <a:solidFill>
                  <a:srgbClr val="000000"/>
                </a:solidFill>
                <a:latin typeface="Sakkal Majalla" pitchFamily="2" charset="-78"/>
                <a:ea typeface="Calibri"/>
                <a:cs typeface="Sakkal Majalla" pitchFamily="2" charset="-78"/>
              </a:rPr>
              <a:t>  	</a:t>
            </a:r>
            <a:r>
              <a:rPr lang="en-US" sz="2000" dirty="0">
                <a:solidFill>
                  <a:srgbClr val="000000"/>
                </a:solidFill>
                <a:latin typeface="Sakkal Majalla" pitchFamily="2" charset="-78"/>
                <a:ea typeface="Calibri"/>
                <a:cs typeface="Sakkal Majalla" pitchFamily="2" charset="-78"/>
              </a:rPr>
              <a:t>// end  constructor  with argument </a:t>
            </a:r>
          </a:p>
          <a:p>
            <a:pPr algn="l">
              <a:lnSpc>
                <a:spcPct val="115000"/>
              </a:lnSpc>
            </a:pPr>
            <a:r>
              <a:rPr lang="ar-SY" sz="2400" b="1" dirty="0">
                <a:latin typeface="Sakkal Majalla" pitchFamily="2" charset="-78"/>
                <a:ea typeface="Calibri"/>
                <a:cs typeface="Sakkal Majalla" pitchFamily="2" charset="-78"/>
              </a:rPr>
              <a:t>      </a:t>
            </a:r>
            <a:r>
              <a:rPr lang="en-US" sz="2400" b="1" dirty="0">
                <a:latin typeface="Sakkal Majalla" pitchFamily="2" charset="-78"/>
                <a:ea typeface="Calibri"/>
                <a:cs typeface="Sakkal Majalla" pitchFamily="2" charset="-78"/>
              </a:rPr>
              <a:t>Rectangle r1 = new Rectangle(100,50); </a:t>
            </a:r>
            <a:r>
              <a:rPr lang="ar-SY" sz="2400" b="1" dirty="0">
                <a:latin typeface="Sakkal Majalla" pitchFamily="2" charset="-78"/>
                <a:ea typeface="Calibri"/>
                <a:cs typeface="Sakkal Majalla" pitchFamily="2" charset="-78"/>
              </a:rPr>
              <a:t> </a:t>
            </a:r>
          </a:p>
          <a:p>
            <a:pPr>
              <a:lnSpc>
                <a:spcPct val="115000"/>
              </a:lnSpc>
            </a:pPr>
            <a:r>
              <a:rPr lang="en-US" sz="2000" dirty="0">
                <a:solidFill>
                  <a:srgbClr val="000000"/>
                </a:solidFill>
                <a:latin typeface="Sakkal Majalla" pitchFamily="2" charset="-78"/>
                <a:ea typeface="Calibri"/>
                <a:cs typeface="Sakkal Majalla" pitchFamily="2" charset="-78"/>
              </a:rPr>
              <a:t>       public</a:t>
            </a:r>
            <a:r>
              <a:rPr lang="en-US" sz="2400" dirty="0">
                <a:latin typeface="Sakkal Majalla" pitchFamily="2" charset="-78"/>
                <a:ea typeface="Calibri"/>
                <a:cs typeface="Sakkal Majalla" pitchFamily="2" charset="-78"/>
              </a:rPr>
              <a:t> </a:t>
            </a:r>
            <a:r>
              <a:rPr lang="en-US" sz="2000" dirty="0">
                <a:solidFill>
                  <a:srgbClr val="000000"/>
                </a:solidFill>
                <a:latin typeface="Sakkal Majalla" pitchFamily="2" charset="-78"/>
                <a:ea typeface="Calibri"/>
                <a:cs typeface="Sakkal Majalla" pitchFamily="2" charset="-78"/>
              </a:rPr>
              <a:t>Rectangle (Rectangle</a:t>
            </a:r>
            <a:r>
              <a:rPr lang="en-US" sz="2400" dirty="0">
                <a:latin typeface="Sakkal Majalla" pitchFamily="2" charset="-78"/>
                <a:ea typeface="Calibri"/>
                <a:cs typeface="Sakkal Majalla" pitchFamily="2" charset="-78"/>
              </a:rPr>
              <a:t> r2)			//</a:t>
            </a:r>
            <a:r>
              <a:rPr lang="en-US" sz="2400" dirty="0">
                <a:solidFill>
                  <a:srgbClr val="F79646"/>
                </a:solidFill>
                <a:latin typeface="Sakkal Majalla" pitchFamily="2" charset="-78"/>
                <a:ea typeface="Calibri"/>
                <a:cs typeface="Sakkal Majalla" pitchFamily="2" charset="-78"/>
              </a:rPr>
              <a:t> Passing Objects as Arguments</a:t>
            </a:r>
            <a:endParaRPr lang="en-US" sz="2400" dirty="0">
              <a:latin typeface="Sakkal Majalla" pitchFamily="2" charset="-78"/>
              <a:ea typeface="Calibri"/>
              <a:cs typeface="Sakkal Majalla" pitchFamily="2" charset="-78"/>
            </a:endParaRPr>
          </a:p>
          <a:p>
            <a:pPr indent="457200">
              <a:lnSpc>
                <a:spcPct val="115000"/>
              </a:lnSpc>
            </a:pPr>
            <a:r>
              <a:rPr lang="en-US" sz="2400" dirty="0">
                <a:latin typeface="Sakkal Majalla" pitchFamily="2" charset="-78"/>
                <a:ea typeface="Calibri"/>
                <a:cs typeface="Sakkal Majalla" pitchFamily="2" charset="-78"/>
              </a:rPr>
              <a:t> { </a:t>
            </a:r>
            <a:r>
              <a:rPr lang="en-US" sz="2000" dirty="0">
                <a:solidFill>
                  <a:srgbClr val="000000"/>
                </a:solidFill>
                <a:latin typeface="Sakkal Majalla" pitchFamily="2" charset="-78"/>
                <a:ea typeface="Calibri"/>
                <a:cs typeface="Sakkal Majalla" pitchFamily="2" charset="-78"/>
              </a:rPr>
              <a:t>length</a:t>
            </a:r>
            <a:r>
              <a:rPr lang="en-US" sz="2400" dirty="0">
                <a:latin typeface="Sakkal Majalla" pitchFamily="2" charset="-78"/>
                <a:ea typeface="Calibri"/>
                <a:cs typeface="Sakkal Majalla" pitchFamily="2" charset="-78"/>
              </a:rPr>
              <a:t> = </a:t>
            </a:r>
            <a:r>
              <a:rPr lang="en-US" sz="2000" dirty="0">
                <a:solidFill>
                  <a:srgbClr val="000000"/>
                </a:solidFill>
                <a:latin typeface="Sakkal Majalla" pitchFamily="2" charset="-78"/>
                <a:ea typeface="Calibri"/>
                <a:cs typeface="Sakkal Majalla" pitchFamily="2" charset="-78"/>
              </a:rPr>
              <a:t>r2.length</a:t>
            </a:r>
            <a:r>
              <a:rPr lang="en-US" sz="2400" dirty="0">
                <a:latin typeface="Sakkal Majalla" pitchFamily="2" charset="-78"/>
                <a:ea typeface="Calibri"/>
                <a:cs typeface="Sakkal Majalla" pitchFamily="2" charset="-78"/>
              </a:rPr>
              <a:t>; </a:t>
            </a:r>
            <a:r>
              <a:rPr lang="en-US" sz="2000" dirty="0">
                <a:solidFill>
                  <a:srgbClr val="000000"/>
                </a:solidFill>
                <a:latin typeface="Sakkal Majalla" pitchFamily="2" charset="-78"/>
                <a:ea typeface="Calibri"/>
                <a:cs typeface="Sakkal Majalla" pitchFamily="2" charset="-78"/>
              </a:rPr>
              <a:t>width</a:t>
            </a:r>
            <a:r>
              <a:rPr lang="en-US" sz="2400" dirty="0">
                <a:latin typeface="Sakkal Majalla" pitchFamily="2" charset="-78"/>
                <a:ea typeface="Calibri"/>
                <a:cs typeface="Sakkal Majalla" pitchFamily="2" charset="-78"/>
              </a:rPr>
              <a:t> = r2. </a:t>
            </a:r>
            <a:r>
              <a:rPr lang="en-US" sz="2000" dirty="0">
                <a:solidFill>
                  <a:srgbClr val="000000"/>
                </a:solidFill>
                <a:latin typeface="Sakkal Majalla" pitchFamily="2" charset="-78"/>
                <a:ea typeface="Calibri"/>
                <a:cs typeface="Sakkal Majalla" pitchFamily="2" charset="-78"/>
              </a:rPr>
              <a:t>width</a:t>
            </a:r>
            <a:r>
              <a:rPr lang="en-US" sz="2400" dirty="0">
                <a:latin typeface="Sakkal Majalla" pitchFamily="2" charset="-78"/>
                <a:ea typeface="Calibri"/>
                <a:cs typeface="Sakkal Majalla" pitchFamily="2" charset="-78"/>
              </a:rPr>
              <a:t> ; }    		</a:t>
            </a:r>
            <a:r>
              <a:rPr lang="en-US" sz="2000" u="sng" dirty="0">
                <a:solidFill>
                  <a:srgbClr val="000000"/>
                </a:solidFill>
                <a:latin typeface="Sakkal Majalla" pitchFamily="2" charset="-78"/>
                <a:ea typeface="Calibri"/>
                <a:cs typeface="Sakkal Majalla" pitchFamily="2" charset="-78"/>
              </a:rPr>
              <a:t>// end Create  copy constructor </a:t>
            </a:r>
          </a:p>
          <a:p>
            <a:pPr indent="457200">
              <a:lnSpc>
                <a:spcPct val="115000"/>
              </a:lnSpc>
            </a:pPr>
            <a:r>
              <a:rPr lang="ar-SY" sz="2400" b="1" dirty="0">
                <a:latin typeface="Sakkal Majalla" pitchFamily="2" charset="-78"/>
                <a:ea typeface="Calibri"/>
                <a:cs typeface="Sakkal Majalla" pitchFamily="2" charset="-78"/>
              </a:rPr>
              <a:t> </a:t>
            </a:r>
            <a:r>
              <a:rPr lang="en-US" sz="2400" b="1" dirty="0">
                <a:latin typeface="Sakkal Majalla" pitchFamily="2" charset="-78"/>
                <a:ea typeface="Calibri"/>
                <a:cs typeface="Sakkal Majalla" pitchFamily="2" charset="-78"/>
              </a:rPr>
              <a:t>Rectangle r2 = new Rectangle(r1);  </a:t>
            </a:r>
            <a:r>
              <a:rPr lang="en-US" sz="2400" dirty="0"/>
              <a:t>OR </a:t>
            </a:r>
            <a:r>
              <a:rPr lang="en-US" sz="2400" dirty="0">
                <a:latin typeface="Sakkal Majalla" pitchFamily="2" charset="-78"/>
                <a:ea typeface="Calibri"/>
                <a:cs typeface="Sakkal Majalla" pitchFamily="2" charset="-78"/>
              </a:rPr>
              <a:t>Rectangle  r1= new Rectangle(13, 9);	</a:t>
            </a:r>
          </a:p>
          <a:p>
            <a:pPr indent="457200">
              <a:lnSpc>
                <a:spcPct val="115000"/>
              </a:lnSpc>
            </a:pPr>
            <a:r>
              <a:rPr lang="en-US" sz="2400" dirty="0">
                <a:latin typeface="Sakkal Majalla" pitchFamily="2" charset="-78"/>
                <a:ea typeface="Calibri"/>
                <a:cs typeface="Sakkal Majalla" pitchFamily="2" charset="-78"/>
              </a:rPr>
              <a:t>Rectangle  r3 = Rectangle (r1);			</a:t>
            </a:r>
            <a:r>
              <a:rPr lang="ar-SY" sz="2400" dirty="0">
                <a:latin typeface="Sakkal Majalla" pitchFamily="2" charset="-78"/>
                <a:ea typeface="Calibri"/>
                <a:cs typeface="Sakkal Majalla" pitchFamily="2" charset="-78"/>
              </a:rPr>
              <a:t> </a:t>
            </a:r>
            <a:r>
              <a:rPr lang="en-US" sz="2400" dirty="0">
                <a:solidFill>
                  <a:srgbClr val="FF0000"/>
                </a:solidFill>
                <a:latin typeface="Sakkal Majalla" pitchFamily="2" charset="-78"/>
                <a:ea typeface="Calibri"/>
                <a:cs typeface="Sakkal Majalla" pitchFamily="2" charset="-78"/>
              </a:rPr>
              <a:t>//</a:t>
            </a:r>
            <a:r>
              <a:rPr lang="ar-SY" sz="2400" dirty="0">
                <a:solidFill>
                  <a:srgbClr val="FF0000"/>
                </a:solidFill>
                <a:latin typeface="Sakkal Majalla" pitchFamily="2" charset="-78"/>
                <a:ea typeface="Calibri"/>
                <a:cs typeface="Sakkal Majalla" pitchFamily="2" charset="-78"/>
              </a:rPr>
              <a:t> </a:t>
            </a:r>
            <a:r>
              <a:rPr lang="en-US" sz="2400" dirty="0">
                <a:solidFill>
                  <a:srgbClr val="FF0000"/>
                </a:solidFill>
                <a:latin typeface="Sakkal Majalla" pitchFamily="2" charset="-78"/>
                <a:ea typeface="Calibri"/>
                <a:cs typeface="Sakkal Majalla" pitchFamily="2" charset="-78"/>
              </a:rPr>
              <a:t>Create r3, a copy of r1</a:t>
            </a:r>
          </a:p>
          <a:p>
            <a:pPr indent="457200" algn="r" rtl="1">
              <a:lnSpc>
                <a:spcPct val="115000"/>
              </a:lnSpc>
            </a:pPr>
            <a:r>
              <a:rPr lang="ar-IQ" sz="2400" dirty="0">
                <a:latin typeface="Sakkal Majalla" pitchFamily="2" charset="-78"/>
                <a:ea typeface="Calibri"/>
                <a:cs typeface="Sakkal Majalla" pitchFamily="2" charset="-78"/>
              </a:rPr>
              <a:t>- يمكن استخدام المنهج </a:t>
            </a:r>
            <a:r>
              <a:rPr lang="en-US" sz="2400" dirty="0">
                <a:latin typeface="Sakkal Majalla" pitchFamily="2" charset="-78"/>
                <a:ea typeface="Calibri"/>
                <a:cs typeface="Sakkal Majalla" pitchFamily="2" charset="-78"/>
              </a:rPr>
              <a:t> equals()</a:t>
            </a:r>
            <a:r>
              <a:rPr lang="ar-IQ" sz="2400" dirty="0">
                <a:latin typeface="Sakkal Majalla" pitchFamily="2" charset="-78"/>
                <a:ea typeface="Calibri"/>
                <a:cs typeface="Sakkal Majalla" pitchFamily="2" charset="-78"/>
              </a:rPr>
              <a:t> الموروث من الصنف</a:t>
            </a:r>
            <a:r>
              <a:rPr lang="en-US" sz="2400" dirty="0">
                <a:latin typeface="Sakkal Majalla" pitchFamily="2" charset="-78"/>
                <a:ea typeface="Calibri"/>
                <a:cs typeface="Sakkal Majalla" pitchFamily="2" charset="-78"/>
              </a:rPr>
              <a:t> Object </a:t>
            </a:r>
            <a:r>
              <a:rPr lang="ar-IQ" sz="2400" dirty="0">
                <a:latin typeface="Sakkal Majalla" pitchFamily="2" charset="-78"/>
                <a:ea typeface="Calibri"/>
                <a:cs typeface="Sakkal Majalla" pitchFamily="2" charset="-78"/>
              </a:rPr>
              <a:t> </a:t>
            </a:r>
          </a:p>
          <a:p>
            <a:pPr indent="457200">
              <a:lnSpc>
                <a:spcPct val="115000"/>
              </a:lnSpc>
            </a:pPr>
            <a:r>
              <a:rPr lang="en-US" sz="2400" b="1" dirty="0">
                <a:latin typeface="Sakkal Majalla" pitchFamily="2" charset="-78"/>
                <a:ea typeface="Calibri"/>
                <a:cs typeface="Sakkal Majalla" pitchFamily="2" charset="-78"/>
              </a:rPr>
              <a:t>Public Boolean equals (Object obj) { 	return this == obj ;}</a:t>
            </a:r>
          </a:p>
        </p:txBody>
      </p:sp>
      <p:sp>
        <p:nvSpPr>
          <p:cNvPr id="3" name="Slide Number Placeholder 2"/>
          <p:cNvSpPr>
            <a:spLocks noGrp="1"/>
          </p:cNvSpPr>
          <p:nvPr>
            <p:ph type="sldNum" sz="quarter" idx="12"/>
          </p:nvPr>
        </p:nvSpPr>
        <p:spPr/>
        <p:txBody>
          <a:bodyPr/>
          <a:lstStyle/>
          <a:p>
            <a:fld id="{F2DEC28D-54D4-4785-ABA8-4C39A3606371}" type="slidenum">
              <a:rPr lang="en-US" smtClean="0"/>
              <a:t>26</a:t>
            </a:fld>
            <a:r>
              <a:rPr lang="en-US" dirty="0"/>
              <a:t>/26</a:t>
            </a:r>
          </a:p>
        </p:txBody>
      </p:sp>
      <p:sp>
        <p:nvSpPr>
          <p:cNvPr id="9"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41792090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49C2BDA3-C725-4F76-9878-9B736E5ADA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90555" y="121431"/>
            <a:ext cx="810889" cy="1142097"/>
          </a:xfrm>
          <a:prstGeom prst="rect">
            <a:avLst/>
          </a:prstGeom>
        </p:spPr>
      </p:pic>
      <p:sp>
        <p:nvSpPr>
          <p:cNvPr id="8" name="TextBox 7"/>
          <p:cNvSpPr txBox="1"/>
          <p:nvPr/>
        </p:nvSpPr>
        <p:spPr>
          <a:xfrm>
            <a:off x="4100270" y="2338570"/>
            <a:ext cx="4951997" cy="769441"/>
          </a:xfrm>
          <a:prstGeom prst="rect">
            <a:avLst/>
          </a:prstGeom>
          <a:noFill/>
        </p:spPr>
        <p:txBody>
          <a:bodyPr wrap="none" rtlCol="0">
            <a:spAutoFit/>
          </a:bodyPr>
          <a:lstStyle/>
          <a:p>
            <a:r>
              <a:rPr lang="ar-SA" sz="4400" dirty="0">
                <a:latin typeface="Sakkal Majalla" panose="02000000000000000000" pitchFamily="2" charset="-78"/>
                <a:cs typeface="Sakkal Majalla" panose="02000000000000000000" pitchFamily="2" charset="-78"/>
              </a:rPr>
              <a:t>انتهت </a:t>
            </a:r>
            <a:r>
              <a:rPr lang="ar-SY" sz="4400" dirty="0">
                <a:latin typeface="Sakkal Majalla" panose="02000000000000000000" pitchFamily="2" charset="-78"/>
                <a:cs typeface="Sakkal Majalla" panose="02000000000000000000" pitchFamily="2" charset="-78"/>
              </a:rPr>
              <a:t>محاضرات </a:t>
            </a:r>
            <a:r>
              <a:rPr lang="ar-SA" sz="4400" dirty="0">
                <a:latin typeface="Sakkal Majalla" panose="02000000000000000000" pitchFamily="2" charset="-78"/>
                <a:cs typeface="Sakkal Majalla" panose="02000000000000000000" pitchFamily="2" charset="-78"/>
              </a:rPr>
              <a:t>الأسبوع</a:t>
            </a:r>
            <a:r>
              <a:rPr lang="ar-SY" sz="4400" dirty="0">
                <a:latin typeface="Sakkal Majalla" panose="02000000000000000000" pitchFamily="2" charset="-78"/>
                <a:cs typeface="Sakkal Majalla" panose="02000000000000000000" pitchFamily="2" charset="-78"/>
              </a:rPr>
              <a:t> الثاني</a:t>
            </a:r>
            <a:endParaRPr lang="ar-SA" sz="4400" dirty="0">
              <a:latin typeface="Sakkal Majalla" panose="02000000000000000000" pitchFamily="2" charset="-78"/>
              <a:cs typeface="Sakkal Majalla" panose="02000000000000000000" pitchFamily="2" charset="-78"/>
            </a:endParaRPr>
          </a:p>
        </p:txBody>
      </p:sp>
      <p:sp>
        <p:nvSpPr>
          <p:cNvPr id="11" name="TextBox 10">
            <a:hlinkClick r:id="rId3"/>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7"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3714021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4058"/>
            <a:ext cx="10515600" cy="890467"/>
          </a:xfrm>
        </p:spPr>
        <p:txBody>
          <a:bodyPr>
            <a:normAutofit/>
          </a:bodyPr>
          <a:lstStyle/>
          <a:p>
            <a:pPr algn="ctr"/>
            <a:r>
              <a:rPr lang="en-US" sz="3600" dirty="0"/>
              <a:t>The program read from file and write to File </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EC28D-54D4-4785-ABA8-4C39A3606371}" type="slidenum">
              <a:rPr lang="en-US" smtClean="0"/>
              <a:t>28</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516743398"/>
              </p:ext>
            </p:extLst>
          </p:nvPr>
        </p:nvGraphicFramePr>
        <p:xfrm>
          <a:off x="423073" y="1456650"/>
          <a:ext cx="11586957" cy="5029200"/>
        </p:xfrm>
        <a:graphic>
          <a:graphicData uri="http://schemas.openxmlformats.org/drawingml/2006/table">
            <a:tbl>
              <a:tblPr firstRow="1" bandRow="1">
                <a:tableStyleId>{2D5ABB26-0587-4C30-8999-92F81FD0307C}</a:tableStyleId>
              </a:tblPr>
              <a:tblGrid>
                <a:gridCol w="5404521">
                  <a:extLst>
                    <a:ext uri="{9D8B030D-6E8A-4147-A177-3AD203B41FA5}">
                      <a16:colId xmlns:a16="http://schemas.microsoft.com/office/drawing/2014/main" val="20000"/>
                    </a:ext>
                  </a:extLst>
                </a:gridCol>
                <a:gridCol w="6182436">
                  <a:extLst>
                    <a:ext uri="{9D8B030D-6E8A-4147-A177-3AD203B41FA5}">
                      <a16:colId xmlns:a16="http://schemas.microsoft.com/office/drawing/2014/main" val="20001"/>
                    </a:ext>
                  </a:extLst>
                </a:gridCol>
              </a:tblGrid>
              <a:tr h="370840">
                <a:tc>
                  <a:txBody>
                    <a:bodyPr/>
                    <a:lstStyle/>
                    <a:p>
                      <a:pPr algn="l"/>
                      <a:r>
                        <a:rPr lang="en-US" sz="1800" b="1" dirty="0">
                          <a:solidFill>
                            <a:srgbClr val="7F0055"/>
                          </a:solidFill>
                          <a:latin typeface="Courier New"/>
                        </a:rPr>
                        <a:t>package</a:t>
                      </a:r>
                      <a:r>
                        <a:rPr lang="en-US" sz="1800" b="1" dirty="0">
                          <a:solidFill>
                            <a:srgbClr val="000000"/>
                          </a:solidFill>
                          <a:latin typeface="Courier New"/>
                        </a:rPr>
                        <a:t> finalTestStu3_2025;</a:t>
                      </a:r>
                    </a:p>
                    <a:p>
                      <a:pPr algn="l"/>
                      <a:r>
                        <a:rPr lang="en-US" sz="1800" b="1" dirty="0">
                          <a:solidFill>
                            <a:srgbClr val="7F0055"/>
                          </a:solidFill>
                          <a:latin typeface="Courier New"/>
                        </a:rPr>
                        <a:t>import</a:t>
                      </a:r>
                      <a:r>
                        <a:rPr lang="en-US" sz="1800" b="1" dirty="0">
                          <a:solidFill>
                            <a:srgbClr val="000000"/>
                          </a:solidFill>
                          <a:latin typeface="Courier New"/>
                        </a:rPr>
                        <a:t> </a:t>
                      </a:r>
                      <a:r>
                        <a:rPr lang="en-US" sz="1800" b="1" dirty="0" err="1">
                          <a:solidFill>
                            <a:srgbClr val="000000"/>
                          </a:solidFill>
                          <a:latin typeface="Courier New"/>
                        </a:rPr>
                        <a:t>java.io.File</a:t>
                      </a:r>
                      <a:r>
                        <a:rPr lang="en-US" sz="1800" b="1" dirty="0">
                          <a:solidFill>
                            <a:srgbClr val="000000"/>
                          </a:solidFill>
                          <a:latin typeface="Courier New"/>
                        </a:rPr>
                        <a:t>;</a:t>
                      </a:r>
                    </a:p>
                    <a:p>
                      <a:pPr algn="l"/>
                      <a:r>
                        <a:rPr lang="en-US" sz="1800" b="1" dirty="0">
                          <a:solidFill>
                            <a:srgbClr val="7F0055"/>
                          </a:solidFill>
                          <a:latin typeface="Courier New"/>
                        </a:rPr>
                        <a:t>import</a:t>
                      </a:r>
                      <a:r>
                        <a:rPr lang="en-US" sz="1800" b="1" dirty="0">
                          <a:solidFill>
                            <a:srgbClr val="000000"/>
                          </a:solidFill>
                          <a:latin typeface="Courier New"/>
                        </a:rPr>
                        <a:t> </a:t>
                      </a:r>
                      <a:r>
                        <a:rPr lang="en-US" sz="1800" b="1" dirty="0" err="1">
                          <a:solidFill>
                            <a:srgbClr val="000000"/>
                          </a:solidFill>
                          <a:latin typeface="Courier New"/>
                        </a:rPr>
                        <a:t>java.util.Scanner</a:t>
                      </a:r>
                      <a:r>
                        <a:rPr lang="en-US" sz="1800" b="1" dirty="0">
                          <a:solidFill>
                            <a:srgbClr val="000000"/>
                          </a:solidFill>
                          <a:latin typeface="Courier New"/>
                        </a:rPr>
                        <a:t>;</a:t>
                      </a:r>
                    </a:p>
                    <a:p>
                      <a:pPr algn="l"/>
                      <a:r>
                        <a:rPr lang="en-US" sz="1800" b="1" dirty="0">
                          <a:solidFill>
                            <a:srgbClr val="7F0055"/>
                          </a:solidFill>
                          <a:latin typeface="Courier New"/>
                        </a:rPr>
                        <a:t>import</a:t>
                      </a:r>
                      <a:r>
                        <a:rPr lang="en-US" sz="1800" b="1" dirty="0">
                          <a:solidFill>
                            <a:srgbClr val="000000"/>
                          </a:solidFill>
                          <a:latin typeface="Courier New"/>
                        </a:rPr>
                        <a:t> </a:t>
                      </a:r>
                      <a:r>
                        <a:rPr lang="en-US" sz="1800" b="1" dirty="0" err="1">
                          <a:solidFill>
                            <a:srgbClr val="000000"/>
                          </a:solidFill>
                          <a:latin typeface="Courier New"/>
                        </a:rPr>
                        <a:t>java.io.FileNotFoundException</a:t>
                      </a:r>
                      <a:r>
                        <a:rPr lang="en-US" sz="1800" b="1" dirty="0">
                          <a:solidFill>
                            <a:srgbClr val="000000"/>
                          </a:solidFill>
                          <a:latin typeface="Courier New"/>
                        </a:rPr>
                        <a:t>;</a:t>
                      </a:r>
                    </a:p>
                    <a:p>
                      <a:pPr algn="l"/>
                      <a:r>
                        <a:rPr lang="en-US" sz="1800" b="1" dirty="0">
                          <a:solidFill>
                            <a:srgbClr val="7F0055"/>
                          </a:solidFill>
                          <a:latin typeface="Courier New"/>
                        </a:rPr>
                        <a:t>public</a:t>
                      </a:r>
                      <a:r>
                        <a:rPr lang="en-US" sz="1800" b="1" dirty="0">
                          <a:solidFill>
                            <a:srgbClr val="000000"/>
                          </a:solidFill>
                          <a:latin typeface="Courier New"/>
                        </a:rPr>
                        <a:t> </a:t>
                      </a:r>
                      <a:r>
                        <a:rPr lang="en-US" sz="1800" b="1" dirty="0">
                          <a:solidFill>
                            <a:srgbClr val="7F0055"/>
                          </a:solidFill>
                          <a:latin typeface="Courier New"/>
                        </a:rPr>
                        <a:t>class</a:t>
                      </a:r>
                      <a:r>
                        <a:rPr lang="en-US" sz="1800" b="1" dirty="0">
                          <a:solidFill>
                            <a:srgbClr val="000000"/>
                          </a:solidFill>
                          <a:latin typeface="Courier New"/>
                        </a:rPr>
                        <a:t> </a:t>
                      </a:r>
                      <a:r>
                        <a:rPr lang="en-US" sz="1800" b="1" dirty="0" err="1">
                          <a:solidFill>
                            <a:srgbClr val="000000"/>
                          </a:solidFill>
                          <a:latin typeface="Courier New"/>
                        </a:rPr>
                        <a:t>FirestFileIO</a:t>
                      </a:r>
                      <a:r>
                        <a:rPr lang="en-US" sz="1800" b="1" dirty="0">
                          <a:solidFill>
                            <a:srgbClr val="000000"/>
                          </a:solidFill>
                          <a:latin typeface="Courier New"/>
                        </a:rPr>
                        <a:t> {</a:t>
                      </a:r>
                    </a:p>
                    <a:p>
                      <a:pPr algn="l"/>
                      <a:r>
                        <a:rPr lang="en-US" sz="1800" b="1" dirty="0">
                          <a:solidFill>
                            <a:srgbClr val="7F0055"/>
                          </a:solidFill>
                          <a:latin typeface="Courier New"/>
                        </a:rPr>
                        <a:t>public</a:t>
                      </a:r>
                      <a:r>
                        <a:rPr lang="en-US" sz="1800" b="1" dirty="0">
                          <a:solidFill>
                            <a:srgbClr val="000000"/>
                          </a:solidFill>
                          <a:latin typeface="Courier New"/>
                        </a:rPr>
                        <a:t> </a:t>
                      </a:r>
                      <a:r>
                        <a:rPr lang="en-US" sz="1800" b="1" dirty="0">
                          <a:solidFill>
                            <a:srgbClr val="7F0055"/>
                          </a:solidFill>
                          <a:latin typeface="Courier New"/>
                        </a:rPr>
                        <a:t>static</a:t>
                      </a:r>
                      <a:r>
                        <a:rPr lang="en-US" sz="1800" b="1" dirty="0">
                          <a:solidFill>
                            <a:srgbClr val="000000"/>
                          </a:solidFill>
                          <a:latin typeface="Courier New"/>
                        </a:rPr>
                        <a:t> </a:t>
                      </a:r>
                      <a:r>
                        <a:rPr lang="en-US" sz="1800" b="1" dirty="0">
                          <a:solidFill>
                            <a:srgbClr val="7F0055"/>
                          </a:solidFill>
                          <a:latin typeface="Courier New"/>
                        </a:rPr>
                        <a:t>void</a:t>
                      </a:r>
                      <a:r>
                        <a:rPr lang="en-US" sz="1800" b="1" dirty="0">
                          <a:solidFill>
                            <a:srgbClr val="000000"/>
                          </a:solidFill>
                          <a:latin typeface="Courier New"/>
                        </a:rPr>
                        <a:t> main(String[] </a:t>
                      </a:r>
                      <a:r>
                        <a:rPr lang="en-US" sz="1800" b="1" dirty="0" err="1">
                          <a:solidFill>
                            <a:srgbClr val="000000"/>
                          </a:solidFill>
                          <a:latin typeface="Courier New"/>
                        </a:rPr>
                        <a:t>args</a:t>
                      </a:r>
                      <a:r>
                        <a:rPr lang="en-US" sz="1800" b="1" dirty="0">
                          <a:solidFill>
                            <a:srgbClr val="000000"/>
                          </a:solidFill>
                          <a:latin typeface="Courier New"/>
                        </a:rPr>
                        <a:t>) {</a:t>
                      </a:r>
                    </a:p>
                    <a:p>
                      <a:pPr algn="l"/>
                      <a:r>
                        <a:rPr lang="en-US" sz="1800" dirty="0">
                          <a:solidFill>
                            <a:srgbClr val="000000"/>
                          </a:solidFill>
                          <a:latin typeface="Courier New"/>
                        </a:rPr>
                        <a:t>File </a:t>
                      </a:r>
                      <a:r>
                        <a:rPr lang="en-US" sz="1800" dirty="0" err="1">
                          <a:solidFill>
                            <a:srgbClr val="000000"/>
                          </a:solidFill>
                          <a:latin typeface="Courier New"/>
                        </a:rPr>
                        <a:t>fr</a:t>
                      </a:r>
                      <a:r>
                        <a:rPr lang="en-US" sz="1800" dirty="0">
                          <a:solidFill>
                            <a:srgbClr val="000000"/>
                          </a:solidFill>
                          <a:latin typeface="Courier New"/>
                        </a:rPr>
                        <a:t>=</a:t>
                      </a:r>
                      <a:r>
                        <a:rPr lang="en-US" sz="1800" b="1" dirty="0">
                          <a:solidFill>
                            <a:srgbClr val="7F0055"/>
                          </a:solidFill>
                          <a:latin typeface="Courier New"/>
                        </a:rPr>
                        <a:t>new</a:t>
                      </a:r>
                      <a:r>
                        <a:rPr lang="en-US" sz="1800" b="1" dirty="0">
                          <a:solidFill>
                            <a:srgbClr val="000000"/>
                          </a:solidFill>
                          <a:latin typeface="Courier New"/>
                        </a:rPr>
                        <a:t> File(</a:t>
                      </a:r>
                      <a:r>
                        <a:rPr lang="en-US" sz="1800" b="1" dirty="0">
                          <a:solidFill>
                            <a:srgbClr val="2A00FF"/>
                          </a:solidFill>
                          <a:latin typeface="Courier New"/>
                        </a:rPr>
                        <a:t>"d:/first.txt"</a:t>
                      </a:r>
                      <a:r>
                        <a:rPr lang="en-US" sz="1800" b="1" dirty="0">
                          <a:solidFill>
                            <a:srgbClr val="000000"/>
                          </a:solidFill>
                          <a:latin typeface="Courier New"/>
                        </a:rPr>
                        <a:t>);</a:t>
                      </a:r>
                    </a:p>
                    <a:p>
                      <a:pPr algn="l"/>
                      <a:r>
                        <a:rPr lang="en-US" sz="1800" b="1" dirty="0">
                          <a:solidFill>
                            <a:srgbClr val="7F0055"/>
                          </a:solidFill>
                          <a:latin typeface="Courier New"/>
                        </a:rPr>
                        <a:t>try</a:t>
                      </a:r>
                      <a:r>
                        <a:rPr lang="en-US" sz="1800" b="1" dirty="0">
                          <a:solidFill>
                            <a:srgbClr val="000000"/>
                          </a:solidFill>
                          <a:latin typeface="Courier New"/>
                        </a:rPr>
                        <a:t> {</a:t>
                      </a:r>
                    </a:p>
                    <a:p>
                      <a:pPr algn="l"/>
                      <a:r>
                        <a:rPr lang="en-US" sz="1800" dirty="0">
                          <a:solidFill>
                            <a:srgbClr val="000000"/>
                          </a:solidFill>
                          <a:latin typeface="Courier New"/>
                        </a:rPr>
                        <a:t>Scanner </a:t>
                      </a:r>
                      <a:r>
                        <a:rPr lang="en-US" sz="1800" dirty="0" err="1">
                          <a:solidFill>
                            <a:srgbClr val="000000"/>
                          </a:solidFill>
                          <a:latin typeface="Courier New"/>
                        </a:rPr>
                        <a:t>inFromFile</a:t>
                      </a:r>
                      <a:r>
                        <a:rPr lang="en-US" sz="1800" dirty="0">
                          <a:solidFill>
                            <a:srgbClr val="000000"/>
                          </a:solidFill>
                          <a:latin typeface="Courier New"/>
                        </a:rPr>
                        <a:t> = </a:t>
                      </a:r>
                      <a:r>
                        <a:rPr lang="en-US" sz="1800" b="1" dirty="0">
                          <a:solidFill>
                            <a:srgbClr val="7F0055"/>
                          </a:solidFill>
                          <a:latin typeface="Courier New"/>
                        </a:rPr>
                        <a:t>new</a:t>
                      </a:r>
                      <a:r>
                        <a:rPr lang="en-US" sz="1800" b="1" dirty="0">
                          <a:solidFill>
                            <a:srgbClr val="000000"/>
                          </a:solidFill>
                          <a:latin typeface="Courier New"/>
                        </a:rPr>
                        <a:t> Scanner(</a:t>
                      </a:r>
                      <a:r>
                        <a:rPr lang="en-US" sz="1800" b="1" dirty="0" err="1">
                          <a:solidFill>
                            <a:srgbClr val="000000"/>
                          </a:solidFill>
                          <a:latin typeface="Courier New"/>
                        </a:rPr>
                        <a:t>fr</a:t>
                      </a:r>
                      <a:r>
                        <a:rPr lang="en-US" sz="1800" b="1" dirty="0">
                          <a:solidFill>
                            <a:srgbClr val="000000"/>
                          </a:solidFill>
                          <a:latin typeface="Courier New"/>
                        </a:rPr>
                        <a:t>);</a:t>
                      </a:r>
                    </a:p>
                    <a:p>
                      <a:pPr algn="l"/>
                      <a:r>
                        <a:rPr lang="en-US" sz="1800" b="1" dirty="0">
                          <a:solidFill>
                            <a:srgbClr val="7F0055"/>
                          </a:solidFill>
                          <a:latin typeface="Courier New"/>
                        </a:rPr>
                        <a:t>while</a:t>
                      </a:r>
                      <a:r>
                        <a:rPr lang="en-US" sz="1800" b="1" dirty="0">
                          <a:solidFill>
                            <a:srgbClr val="000000"/>
                          </a:solidFill>
                          <a:latin typeface="Courier New"/>
                        </a:rPr>
                        <a:t> (</a:t>
                      </a:r>
                      <a:r>
                        <a:rPr lang="en-US" sz="1800" b="1" dirty="0" err="1">
                          <a:solidFill>
                            <a:srgbClr val="000000"/>
                          </a:solidFill>
                          <a:latin typeface="Courier New"/>
                        </a:rPr>
                        <a:t>inFromFile.hasNext</a:t>
                      </a:r>
                      <a:r>
                        <a:rPr lang="en-US" sz="1800" b="1" dirty="0">
                          <a:solidFill>
                            <a:srgbClr val="000000"/>
                          </a:solidFill>
                          <a:latin typeface="Courier New"/>
                        </a:rPr>
                        <a:t>())</a:t>
                      </a:r>
                    </a:p>
                    <a:p>
                      <a:pPr algn="l"/>
                      <a:r>
                        <a:rPr lang="en-US" sz="1800" dirty="0">
                          <a:solidFill>
                            <a:srgbClr val="000000"/>
                          </a:solidFill>
                          <a:latin typeface="Courier New"/>
                        </a:rPr>
                        <a:t>{String s=</a:t>
                      </a:r>
                      <a:r>
                        <a:rPr lang="en-US" sz="1800" dirty="0" err="1">
                          <a:solidFill>
                            <a:srgbClr val="000000"/>
                          </a:solidFill>
                          <a:latin typeface="Courier New"/>
                        </a:rPr>
                        <a:t>inFromFile.nextLine</a:t>
                      </a:r>
                      <a:r>
                        <a:rPr lang="en-US" sz="1800" dirty="0">
                          <a:solidFill>
                            <a:srgbClr val="000000"/>
                          </a:solidFill>
                          <a:latin typeface="Courier New"/>
                        </a:rPr>
                        <a:t>();</a:t>
                      </a:r>
                    </a:p>
                    <a:p>
                      <a:pPr algn="l"/>
                      <a:r>
                        <a:rPr lang="en-US" sz="1800" dirty="0" err="1">
                          <a:solidFill>
                            <a:srgbClr val="000000"/>
                          </a:solidFill>
                          <a:latin typeface="Courier New"/>
                        </a:rPr>
                        <a:t>System.</a:t>
                      </a:r>
                      <a:r>
                        <a:rPr lang="en-US" sz="1800" i="1" dirty="0" err="1">
                          <a:solidFill>
                            <a:srgbClr val="0000C0"/>
                          </a:solidFill>
                          <a:latin typeface="Courier New"/>
                        </a:rPr>
                        <a:t>out</a:t>
                      </a:r>
                      <a:r>
                        <a:rPr lang="en-US" sz="1800" i="1" dirty="0" err="1">
                          <a:solidFill>
                            <a:srgbClr val="000000"/>
                          </a:solidFill>
                          <a:latin typeface="Courier New"/>
                        </a:rPr>
                        <a:t>.println</a:t>
                      </a:r>
                      <a:r>
                        <a:rPr lang="en-US" sz="1800" i="1" dirty="0">
                          <a:solidFill>
                            <a:srgbClr val="000000"/>
                          </a:solidFill>
                          <a:latin typeface="Courier New"/>
                        </a:rPr>
                        <a:t>(s);}</a:t>
                      </a:r>
                    </a:p>
                    <a:p>
                      <a:pPr algn="l"/>
                      <a:r>
                        <a:rPr lang="en-US" sz="1800" dirty="0">
                          <a:solidFill>
                            <a:srgbClr val="000000"/>
                          </a:solidFill>
                          <a:latin typeface="Courier New"/>
                        </a:rPr>
                        <a:t>}</a:t>
                      </a:r>
                    </a:p>
                    <a:p>
                      <a:pPr algn="l"/>
                      <a:r>
                        <a:rPr lang="en-US" sz="1800" b="1" dirty="0">
                          <a:solidFill>
                            <a:srgbClr val="7F0055"/>
                          </a:solidFill>
                          <a:latin typeface="Courier New"/>
                        </a:rPr>
                        <a:t>catch</a:t>
                      </a:r>
                      <a:r>
                        <a:rPr lang="en-US" sz="1800" b="1" dirty="0">
                          <a:solidFill>
                            <a:srgbClr val="000000"/>
                          </a:solidFill>
                          <a:latin typeface="Courier New"/>
                        </a:rPr>
                        <a:t>(</a:t>
                      </a:r>
                      <a:r>
                        <a:rPr lang="en-US" sz="1800" b="1" dirty="0" err="1">
                          <a:solidFill>
                            <a:srgbClr val="000000"/>
                          </a:solidFill>
                          <a:latin typeface="Courier New"/>
                        </a:rPr>
                        <a:t>FileNotFoundException</a:t>
                      </a:r>
                      <a:r>
                        <a:rPr lang="en-US" sz="1800" b="1" dirty="0">
                          <a:solidFill>
                            <a:srgbClr val="000000"/>
                          </a:solidFill>
                          <a:latin typeface="Courier New"/>
                        </a:rPr>
                        <a:t> </a:t>
                      </a:r>
                      <a:r>
                        <a:rPr lang="en-US" sz="1800" b="1" dirty="0" err="1">
                          <a:solidFill>
                            <a:srgbClr val="000000"/>
                          </a:solidFill>
                          <a:latin typeface="Courier New"/>
                        </a:rPr>
                        <a:t>er</a:t>
                      </a:r>
                      <a:r>
                        <a:rPr lang="en-US" sz="1800" b="1" dirty="0">
                          <a:solidFill>
                            <a:srgbClr val="000000"/>
                          </a:solidFill>
                          <a:latin typeface="Courier New"/>
                        </a:rPr>
                        <a:t>)</a:t>
                      </a:r>
                    </a:p>
                    <a:p>
                      <a:pPr algn="l"/>
                      <a:r>
                        <a:rPr lang="en-US" sz="1800" dirty="0">
                          <a:solidFill>
                            <a:srgbClr val="000000"/>
                          </a:solidFill>
                          <a:latin typeface="Courier New"/>
                        </a:rPr>
                        <a:t>{</a:t>
                      </a:r>
                      <a:r>
                        <a:rPr lang="en-US" sz="1800" dirty="0" err="1">
                          <a:solidFill>
                            <a:srgbClr val="000000"/>
                          </a:solidFill>
                          <a:latin typeface="Courier New"/>
                        </a:rPr>
                        <a:t>System.</a:t>
                      </a:r>
                      <a:r>
                        <a:rPr lang="en-US" sz="1800" i="1" dirty="0" err="1">
                          <a:solidFill>
                            <a:srgbClr val="0000C0"/>
                          </a:solidFill>
                          <a:latin typeface="Courier New"/>
                        </a:rPr>
                        <a:t>out</a:t>
                      </a:r>
                      <a:r>
                        <a:rPr lang="en-US" sz="1800" i="1" dirty="0" err="1">
                          <a:solidFill>
                            <a:srgbClr val="000000"/>
                          </a:solidFill>
                          <a:latin typeface="Courier New"/>
                        </a:rPr>
                        <a:t>.println</a:t>
                      </a:r>
                      <a:r>
                        <a:rPr lang="en-US" sz="1800" i="1" dirty="0">
                          <a:solidFill>
                            <a:srgbClr val="000000"/>
                          </a:solidFill>
                          <a:latin typeface="Courier New"/>
                        </a:rPr>
                        <a:t>(</a:t>
                      </a:r>
                      <a:r>
                        <a:rPr lang="en-US" sz="1800" i="1" dirty="0" err="1">
                          <a:solidFill>
                            <a:srgbClr val="000000"/>
                          </a:solidFill>
                          <a:latin typeface="Courier New"/>
                        </a:rPr>
                        <a:t>er</a:t>
                      </a:r>
                      <a:r>
                        <a:rPr lang="en-US" sz="1800" i="1" dirty="0">
                          <a:solidFill>
                            <a:srgbClr val="000000"/>
                          </a:solidFill>
                          <a:latin typeface="Courier New"/>
                        </a:rPr>
                        <a:t>);}</a:t>
                      </a:r>
                    </a:p>
                    <a:p>
                      <a:pPr algn="l"/>
                      <a:r>
                        <a:rPr lang="en-US" sz="1800" dirty="0">
                          <a:solidFill>
                            <a:srgbClr val="000000"/>
                          </a:solidFill>
                          <a:latin typeface="Courier New"/>
                        </a:rPr>
                        <a:t>}</a:t>
                      </a:r>
                    </a:p>
                    <a:p>
                      <a:pPr algn="l"/>
                      <a:r>
                        <a:rPr lang="en-US" sz="1800" dirty="0">
                          <a:solidFill>
                            <a:srgbClr val="000000"/>
                          </a:solidFill>
                          <a:latin typeface="Courier New"/>
                        </a:rPr>
                        <a:t>}</a:t>
                      </a:r>
                      <a:endParaRPr lang="en-US" dirty="0"/>
                    </a:p>
                  </a:txBody>
                  <a:tcPr/>
                </a:tc>
                <a:tc>
                  <a:txBody>
                    <a:bodyPr/>
                    <a:lstStyle/>
                    <a:p>
                      <a:pPr algn="l"/>
                      <a:r>
                        <a:rPr lang="en-US" sz="1800" b="1" dirty="0">
                          <a:solidFill>
                            <a:srgbClr val="7F0055"/>
                          </a:solidFill>
                          <a:latin typeface="Courier New"/>
                        </a:rPr>
                        <a:t>package</a:t>
                      </a:r>
                      <a:r>
                        <a:rPr lang="en-US" sz="1800" b="1" dirty="0">
                          <a:solidFill>
                            <a:srgbClr val="000000"/>
                          </a:solidFill>
                          <a:latin typeface="Courier New"/>
                        </a:rPr>
                        <a:t> finalTestStu3_2025;</a:t>
                      </a:r>
                    </a:p>
                    <a:p>
                      <a:pPr algn="l"/>
                      <a:r>
                        <a:rPr lang="en-US" sz="1800" b="1" dirty="0">
                          <a:solidFill>
                            <a:srgbClr val="7F0055"/>
                          </a:solidFill>
                          <a:latin typeface="Courier New"/>
                        </a:rPr>
                        <a:t>import</a:t>
                      </a:r>
                      <a:r>
                        <a:rPr lang="en-US" sz="1800" b="1" dirty="0">
                          <a:solidFill>
                            <a:srgbClr val="000000"/>
                          </a:solidFill>
                          <a:latin typeface="Courier New"/>
                        </a:rPr>
                        <a:t> </a:t>
                      </a:r>
                      <a:r>
                        <a:rPr lang="en-US" sz="1800" b="1" dirty="0" err="1">
                          <a:solidFill>
                            <a:srgbClr val="000000"/>
                          </a:solidFill>
                          <a:latin typeface="Courier New"/>
                        </a:rPr>
                        <a:t>java.io.File</a:t>
                      </a:r>
                      <a:r>
                        <a:rPr lang="en-US" sz="1800" b="1" dirty="0">
                          <a:solidFill>
                            <a:srgbClr val="000000"/>
                          </a:solidFill>
                          <a:latin typeface="Courier New"/>
                        </a:rPr>
                        <a:t>;</a:t>
                      </a:r>
                    </a:p>
                    <a:p>
                      <a:pPr algn="l"/>
                      <a:r>
                        <a:rPr lang="en-US" sz="1800" b="1" dirty="0">
                          <a:solidFill>
                            <a:srgbClr val="7F0055"/>
                          </a:solidFill>
                          <a:latin typeface="Courier New"/>
                        </a:rPr>
                        <a:t>import</a:t>
                      </a:r>
                      <a:r>
                        <a:rPr lang="en-US" sz="1800" b="1" dirty="0">
                          <a:solidFill>
                            <a:srgbClr val="000000"/>
                          </a:solidFill>
                          <a:latin typeface="Courier New"/>
                        </a:rPr>
                        <a:t> </a:t>
                      </a:r>
                      <a:r>
                        <a:rPr lang="en-US" sz="1800" b="1" dirty="0" err="1">
                          <a:solidFill>
                            <a:srgbClr val="000000"/>
                          </a:solidFill>
                          <a:latin typeface="Courier New"/>
                        </a:rPr>
                        <a:t>java.io.FileNotFoundException</a:t>
                      </a:r>
                      <a:r>
                        <a:rPr lang="en-US" sz="1800" b="1" dirty="0">
                          <a:solidFill>
                            <a:srgbClr val="000000"/>
                          </a:solidFill>
                          <a:latin typeface="Courier New"/>
                        </a:rPr>
                        <a:t>;</a:t>
                      </a:r>
                    </a:p>
                    <a:p>
                      <a:pPr algn="l"/>
                      <a:r>
                        <a:rPr lang="en-US" sz="1800" b="1" dirty="0">
                          <a:solidFill>
                            <a:srgbClr val="7F0055"/>
                          </a:solidFill>
                          <a:latin typeface="Courier New"/>
                        </a:rPr>
                        <a:t>import</a:t>
                      </a:r>
                      <a:r>
                        <a:rPr lang="en-US" sz="1800" b="1" dirty="0">
                          <a:solidFill>
                            <a:srgbClr val="000000"/>
                          </a:solidFill>
                          <a:latin typeface="Courier New"/>
                        </a:rPr>
                        <a:t> </a:t>
                      </a:r>
                      <a:r>
                        <a:rPr lang="en-US" sz="1800" b="1" dirty="0" err="1">
                          <a:solidFill>
                            <a:srgbClr val="000000"/>
                          </a:solidFill>
                          <a:latin typeface="Courier New"/>
                        </a:rPr>
                        <a:t>java.io.PrintWriter</a:t>
                      </a:r>
                      <a:r>
                        <a:rPr lang="en-US" sz="1800" b="1" dirty="0">
                          <a:solidFill>
                            <a:srgbClr val="000000"/>
                          </a:solidFill>
                          <a:latin typeface="Courier New"/>
                        </a:rPr>
                        <a:t>;</a:t>
                      </a:r>
                    </a:p>
                    <a:p>
                      <a:pPr algn="l"/>
                      <a:r>
                        <a:rPr lang="en-US" sz="1800" b="1" dirty="0">
                          <a:solidFill>
                            <a:srgbClr val="7F0055"/>
                          </a:solidFill>
                          <a:latin typeface="Courier New"/>
                        </a:rPr>
                        <a:t>import</a:t>
                      </a:r>
                      <a:r>
                        <a:rPr lang="en-US" sz="1800" b="1" dirty="0">
                          <a:solidFill>
                            <a:srgbClr val="000000"/>
                          </a:solidFill>
                          <a:latin typeface="Courier New"/>
                        </a:rPr>
                        <a:t> </a:t>
                      </a:r>
                      <a:r>
                        <a:rPr lang="en-US" sz="1800" b="1" dirty="0" err="1">
                          <a:solidFill>
                            <a:srgbClr val="000000"/>
                          </a:solidFill>
                          <a:latin typeface="Courier New"/>
                        </a:rPr>
                        <a:t>java.util.Scanner</a:t>
                      </a:r>
                      <a:r>
                        <a:rPr lang="en-US" sz="1800" b="1" dirty="0">
                          <a:solidFill>
                            <a:srgbClr val="000000"/>
                          </a:solidFill>
                          <a:latin typeface="Courier New"/>
                        </a:rPr>
                        <a:t>;</a:t>
                      </a:r>
                    </a:p>
                    <a:p>
                      <a:pPr algn="l"/>
                      <a:r>
                        <a:rPr lang="en-US" sz="1800" b="1" dirty="0">
                          <a:solidFill>
                            <a:srgbClr val="7F0055"/>
                          </a:solidFill>
                          <a:latin typeface="Courier New"/>
                        </a:rPr>
                        <a:t>public</a:t>
                      </a:r>
                      <a:r>
                        <a:rPr lang="en-US" sz="1800" b="1" dirty="0">
                          <a:solidFill>
                            <a:srgbClr val="000000"/>
                          </a:solidFill>
                          <a:latin typeface="Courier New"/>
                        </a:rPr>
                        <a:t> </a:t>
                      </a:r>
                      <a:r>
                        <a:rPr lang="en-US" sz="1800" b="1" dirty="0">
                          <a:solidFill>
                            <a:srgbClr val="7F0055"/>
                          </a:solidFill>
                          <a:latin typeface="Courier New"/>
                        </a:rPr>
                        <a:t>class</a:t>
                      </a:r>
                      <a:r>
                        <a:rPr lang="en-US" sz="1800" b="1" dirty="0">
                          <a:solidFill>
                            <a:srgbClr val="000000"/>
                          </a:solidFill>
                          <a:latin typeface="Courier New"/>
                        </a:rPr>
                        <a:t> </a:t>
                      </a:r>
                      <a:r>
                        <a:rPr lang="en-US" sz="1800" b="1" dirty="0" err="1">
                          <a:solidFill>
                            <a:srgbClr val="000000"/>
                          </a:solidFill>
                          <a:latin typeface="Courier New"/>
                        </a:rPr>
                        <a:t>FirestWriteFile</a:t>
                      </a:r>
                      <a:r>
                        <a:rPr lang="en-US" sz="1800" b="1" dirty="0">
                          <a:solidFill>
                            <a:srgbClr val="000000"/>
                          </a:solidFill>
                          <a:latin typeface="Courier New"/>
                        </a:rPr>
                        <a:t> {</a:t>
                      </a:r>
                    </a:p>
                    <a:p>
                      <a:pPr algn="l"/>
                      <a:r>
                        <a:rPr lang="en-US" sz="1800" b="1" dirty="0">
                          <a:solidFill>
                            <a:srgbClr val="7F0055"/>
                          </a:solidFill>
                          <a:latin typeface="Courier New"/>
                        </a:rPr>
                        <a:t>public</a:t>
                      </a:r>
                      <a:r>
                        <a:rPr lang="en-US" sz="1800" b="1" dirty="0">
                          <a:solidFill>
                            <a:srgbClr val="000000"/>
                          </a:solidFill>
                          <a:latin typeface="Courier New"/>
                        </a:rPr>
                        <a:t> </a:t>
                      </a:r>
                      <a:r>
                        <a:rPr lang="en-US" sz="1800" b="1" dirty="0">
                          <a:solidFill>
                            <a:srgbClr val="7F0055"/>
                          </a:solidFill>
                          <a:latin typeface="Courier New"/>
                        </a:rPr>
                        <a:t>static</a:t>
                      </a:r>
                      <a:r>
                        <a:rPr lang="en-US" sz="1800" b="1" dirty="0">
                          <a:solidFill>
                            <a:srgbClr val="000000"/>
                          </a:solidFill>
                          <a:latin typeface="Courier New"/>
                        </a:rPr>
                        <a:t> </a:t>
                      </a:r>
                      <a:r>
                        <a:rPr lang="en-US" sz="1800" b="1" dirty="0">
                          <a:solidFill>
                            <a:srgbClr val="7F0055"/>
                          </a:solidFill>
                          <a:latin typeface="Courier New"/>
                        </a:rPr>
                        <a:t>void</a:t>
                      </a:r>
                      <a:r>
                        <a:rPr lang="en-US" sz="1800" b="1" dirty="0">
                          <a:solidFill>
                            <a:srgbClr val="000000"/>
                          </a:solidFill>
                          <a:latin typeface="Courier New"/>
                        </a:rPr>
                        <a:t> main(String[] </a:t>
                      </a:r>
                      <a:r>
                        <a:rPr lang="en-US" sz="1800" b="1" dirty="0" err="1">
                          <a:solidFill>
                            <a:srgbClr val="000000"/>
                          </a:solidFill>
                          <a:latin typeface="Courier New"/>
                        </a:rPr>
                        <a:t>args</a:t>
                      </a:r>
                      <a:r>
                        <a:rPr lang="en-US" sz="1800" b="1" dirty="0">
                          <a:solidFill>
                            <a:srgbClr val="000000"/>
                          </a:solidFill>
                          <a:latin typeface="Courier New"/>
                        </a:rPr>
                        <a:t>) {</a:t>
                      </a:r>
                    </a:p>
                    <a:p>
                      <a:pPr algn="l"/>
                      <a:r>
                        <a:rPr lang="en-US" sz="1800" b="1" dirty="0">
                          <a:solidFill>
                            <a:srgbClr val="7F0055"/>
                          </a:solidFill>
                          <a:latin typeface="Courier New"/>
                        </a:rPr>
                        <a:t>try</a:t>
                      </a:r>
                      <a:r>
                        <a:rPr lang="en-US" sz="1800" b="1" dirty="0">
                          <a:solidFill>
                            <a:srgbClr val="000000"/>
                          </a:solidFill>
                          <a:latin typeface="Courier New"/>
                        </a:rPr>
                        <a:t>{</a:t>
                      </a:r>
                      <a:r>
                        <a:rPr lang="en-US" sz="1800" dirty="0">
                          <a:solidFill>
                            <a:srgbClr val="000000"/>
                          </a:solidFill>
                          <a:latin typeface="Courier New"/>
                        </a:rPr>
                        <a:t>File </a:t>
                      </a:r>
                      <a:r>
                        <a:rPr lang="en-US" sz="1800" dirty="0" err="1">
                          <a:solidFill>
                            <a:srgbClr val="000000"/>
                          </a:solidFill>
                          <a:latin typeface="Courier New"/>
                        </a:rPr>
                        <a:t>fw</a:t>
                      </a:r>
                      <a:r>
                        <a:rPr lang="en-US" sz="1800" dirty="0">
                          <a:solidFill>
                            <a:srgbClr val="000000"/>
                          </a:solidFill>
                          <a:latin typeface="Courier New"/>
                        </a:rPr>
                        <a:t>=</a:t>
                      </a:r>
                      <a:r>
                        <a:rPr lang="en-US" sz="1800" b="1" dirty="0">
                          <a:solidFill>
                            <a:srgbClr val="7F0055"/>
                          </a:solidFill>
                          <a:latin typeface="Courier New"/>
                        </a:rPr>
                        <a:t>new</a:t>
                      </a:r>
                      <a:r>
                        <a:rPr lang="en-US" sz="1800" b="1" dirty="0">
                          <a:solidFill>
                            <a:srgbClr val="000000"/>
                          </a:solidFill>
                          <a:latin typeface="Courier New"/>
                        </a:rPr>
                        <a:t> File(</a:t>
                      </a:r>
                      <a:r>
                        <a:rPr lang="en-US" sz="1800" b="1" dirty="0">
                          <a:solidFill>
                            <a:srgbClr val="2A00FF"/>
                          </a:solidFill>
                          <a:latin typeface="Courier New"/>
                        </a:rPr>
                        <a:t>"d:/test.txt"</a:t>
                      </a:r>
                      <a:r>
                        <a:rPr lang="en-US" sz="1800" b="1" dirty="0">
                          <a:solidFill>
                            <a:srgbClr val="000000"/>
                          </a:solidFill>
                          <a:latin typeface="Courier New"/>
                        </a:rPr>
                        <a:t>);</a:t>
                      </a:r>
                    </a:p>
                    <a:p>
                      <a:pPr algn="l"/>
                      <a:r>
                        <a:rPr lang="en-US" sz="1800" dirty="0" err="1">
                          <a:solidFill>
                            <a:srgbClr val="000000"/>
                          </a:solidFill>
                          <a:latin typeface="Courier New"/>
                        </a:rPr>
                        <a:t>PrintWriter</a:t>
                      </a:r>
                      <a:r>
                        <a:rPr lang="en-US" sz="1800" dirty="0">
                          <a:solidFill>
                            <a:srgbClr val="000000"/>
                          </a:solidFill>
                          <a:latin typeface="Courier New"/>
                        </a:rPr>
                        <a:t> </a:t>
                      </a:r>
                      <a:r>
                        <a:rPr lang="en-US" sz="1800" dirty="0" err="1">
                          <a:solidFill>
                            <a:srgbClr val="000000"/>
                          </a:solidFill>
                          <a:latin typeface="Courier New"/>
                        </a:rPr>
                        <a:t>pr</a:t>
                      </a:r>
                      <a:r>
                        <a:rPr lang="en-US" sz="1800" dirty="0">
                          <a:solidFill>
                            <a:srgbClr val="000000"/>
                          </a:solidFill>
                          <a:latin typeface="Courier New"/>
                        </a:rPr>
                        <a:t>= </a:t>
                      </a:r>
                      <a:r>
                        <a:rPr lang="en-US" sz="1800" b="1" dirty="0">
                          <a:solidFill>
                            <a:srgbClr val="7F0055"/>
                          </a:solidFill>
                          <a:latin typeface="Courier New"/>
                        </a:rPr>
                        <a:t>new</a:t>
                      </a:r>
                      <a:r>
                        <a:rPr lang="en-US" sz="1800" b="1" dirty="0">
                          <a:solidFill>
                            <a:srgbClr val="000000"/>
                          </a:solidFill>
                          <a:latin typeface="Courier New"/>
                        </a:rPr>
                        <a:t> </a:t>
                      </a:r>
                      <a:r>
                        <a:rPr lang="en-US" sz="1800" b="1" dirty="0" err="1">
                          <a:solidFill>
                            <a:srgbClr val="000000"/>
                          </a:solidFill>
                          <a:latin typeface="Courier New"/>
                        </a:rPr>
                        <a:t>PrintWriter</a:t>
                      </a:r>
                      <a:r>
                        <a:rPr lang="en-US" sz="1800" b="1" dirty="0">
                          <a:solidFill>
                            <a:srgbClr val="000000"/>
                          </a:solidFill>
                          <a:latin typeface="Courier New"/>
                        </a:rPr>
                        <a:t>(</a:t>
                      </a:r>
                      <a:r>
                        <a:rPr lang="en-US" sz="1800" b="1" dirty="0" err="1">
                          <a:solidFill>
                            <a:srgbClr val="000000"/>
                          </a:solidFill>
                          <a:latin typeface="Courier New"/>
                        </a:rPr>
                        <a:t>fw</a:t>
                      </a:r>
                      <a:r>
                        <a:rPr lang="en-US" sz="1800" b="1" dirty="0">
                          <a:solidFill>
                            <a:srgbClr val="000000"/>
                          </a:solidFill>
                          <a:latin typeface="Courier New"/>
                        </a:rPr>
                        <a:t>);</a:t>
                      </a:r>
                    </a:p>
                    <a:p>
                      <a:pPr algn="l"/>
                      <a:r>
                        <a:rPr lang="en-US" sz="1800" dirty="0" err="1">
                          <a:solidFill>
                            <a:srgbClr val="000000"/>
                          </a:solidFill>
                          <a:latin typeface="Courier New"/>
                        </a:rPr>
                        <a:t>pr.println</a:t>
                      </a:r>
                      <a:r>
                        <a:rPr lang="en-US" sz="1800" dirty="0">
                          <a:solidFill>
                            <a:srgbClr val="000000"/>
                          </a:solidFill>
                          <a:latin typeface="Courier New"/>
                        </a:rPr>
                        <a:t>(</a:t>
                      </a:r>
                      <a:r>
                        <a:rPr lang="en-US" sz="1800" dirty="0">
                          <a:solidFill>
                            <a:srgbClr val="2A00FF"/>
                          </a:solidFill>
                          <a:latin typeface="Courier New"/>
                        </a:rPr>
                        <a:t>"the Third</a:t>
                      </a:r>
                      <a:r>
                        <a:rPr lang="ar-SY" sz="1800">
                          <a:solidFill>
                            <a:srgbClr val="2A00FF"/>
                          </a:solidFill>
                          <a:latin typeface="Courier New"/>
                        </a:rPr>
                        <a:t> </a:t>
                      </a:r>
                      <a:r>
                        <a:rPr lang="en-US" sz="1800">
                          <a:solidFill>
                            <a:srgbClr val="2A00FF"/>
                          </a:solidFill>
                          <a:latin typeface="Courier New"/>
                        </a:rPr>
                        <a:t>programing </a:t>
                      </a:r>
                      <a:r>
                        <a:rPr lang="en-US" sz="1800" dirty="0">
                          <a:solidFill>
                            <a:srgbClr val="2A00FF"/>
                          </a:solidFill>
                          <a:latin typeface="Courier New"/>
                        </a:rPr>
                        <a:t>langue "</a:t>
                      </a:r>
                      <a:r>
                        <a:rPr lang="en-US" sz="1800" dirty="0">
                          <a:solidFill>
                            <a:srgbClr val="000000"/>
                          </a:solidFill>
                          <a:latin typeface="Courier New"/>
                        </a:rPr>
                        <a:t>);</a:t>
                      </a:r>
                    </a:p>
                    <a:p>
                      <a:pPr algn="l"/>
                      <a:r>
                        <a:rPr lang="en-US" sz="1800" dirty="0" err="1">
                          <a:solidFill>
                            <a:srgbClr val="000000"/>
                          </a:solidFill>
                          <a:latin typeface="Courier New"/>
                        </a:rPr>
                        <a:t>pr.println</a:t>
                      </a:r>
                      <a:r>
                        <a:rPr lang="en-US" sz="1800" dirty="0">
                          <a:solidFill>
                            <a:srgbClr val="000000"/>
                          </a:solidFill>
                          <a:latin typeface="Courier New"/>
                        </a:rPr>
                        <a:t>(</a:t>
                      </a:r>
                      <a:r>
                        <a:rPr lang="en-US" sz="1800" dirty="0">
                          <a:solidFill>
                            <a:srgbClr val="2A00FF"/>
                          </a:solidFill>
                          <a:latin typeface="Courier New"/>
                        </a:rPr>
                        <a:t>" this is the </a:t>
                      </a:r>
                      <a:r>
                        <a:rPr lang="en-US" sz="1800" dirty="0" err="1">
                          <a:solidFill>
                            <a:srgbClr val="2A00FF"/>
                          </a:solidFill>
                          <a:latin typeface="Courier New"/>
                        </a:rPr>
                        <a:t>fileWriter</a:t>
                      </a:r>
                      <a:r>
                        <a:rPr lang="en-US" sz="1800" dirty="0">
                          <a:solidFill>
                            <a:srgbClr val="2A00FF"/>
                          </a:solidFill>
                          <a:latin typeface="Courier New"/>
                        </a:rPr>
                        <a:t>"</a:t>
                      </a:r>
                      <a:r>
                        <a:rPr lang="en-US" sz="1800" dirty="0">
                          <a:solidFill>
                            <a:srgbClr val="000000"/>
                          </a:solidFill>
                          <a:latin typeface="Courier New"/>
                        </a:rPr>
                        <a:t>);</a:t>
                      </a:r>
                    </a:p>
                    <a:p>
                      <a:pPr algn="l"/>
                      <a:r>
                        <a:rPr lang="en-US" sz="1800" dirty="0">
                          <a:solidFill>
                            <a:srgbClr val="000000"/>
                          </a:solidFill>
                          <a:latin typeface="Courier New"/>
                        </a:rPr>
                        <a:t>Scanner </a:t>
                      </a:r>
                      <a:r>
                        <a:rPr lang="en-US" sz="1800" dirty="0" err="1">
                          <a:solidFill>
                            <a:srgbClr val="000000"/>
                          </a:solidFill>
                          <a:latin typeface="Courier New"/>
                        </a:rPr>
                        <a:t>inf</a:t>
                      </a:r>
                      <a:r>
                        <a:rPr lang="en-US" sz="1800" dirty="0">
                          <a:solidFill>
                            <a:srgbClr val="000000"/>
                          </a:solidFill>
                          <a:latin typeface="Courier New"/>
                        </a:rPr>
                        <a:t> = </a:t>
                      </a:r>
                      <a:r>
                        <a:rPr lang="en-US" sz="1800" b="1" dirty="0">
                          <a:solidFill>
                            <a:srgbClr val="7F0055"/>
                          </a:solidFill>
                          <a:latin typeface="Courier New"/>
                        </a:rPr>
                        <a:t>new</a:t>
                      </a:r>
                      <a:r>
                        <a:rPr lang="en-US" sz="1800" b="1" dirty="0">
                          <a:solidFill>
                            <a:srgbClr val="000000"/>
                          </a:solidFill>
                          <a:latin typeface="Courier New"/>
                        </a:rPr>
                        <a:t> Scanner(System.</a:t>
                      </a:r>
                      <a:r>
                        <a:rPr lang="en-US" sz="1800" b="1" i="1" dirty="0">
                          <a:solidFill>
                            <a:srgbClr val="0000C0"/>
                          </a:solidFill>
                          <a:latin typeface="Courier New"/>
                        </a:rPr>
                        <a:t>in</a:t>
                      </a:r>
                      <a:r>
                        <a:rPr lang="en-US" sz="1800" b="1" i="1" dirty="0">
                          <a:solidFill>
                            <a:srgbClr val="000000"/>
                          </a:solidFill>
                          <a:latin typeface="Courier New"/>
                        </a:rPr>
                        <a:t>);</a:t>
                      </a:r>
                    </a:p>
                    <a:p>
                      <a:pPr algn="l"/>
                      <a:r>
                        <a:rPr lang="en-US" sz="1800" dirty="0">
                          <a:solidFill>
                            <a:srgbClr val="000000"/>
                          </a:solidFill>
                          <a:latin typeface="Courier New"/>
                        </a:rPr>
                        <a:t>String s = </a:t>
                      </a:r>
                      <a:r>
                        <a:rPr lang="en-US" sz="1800" dirty="0" err="1">
                          <a:solidFill>
                            <a:srgbClr val="000000"/>
                          </a:solidFill>
                          <a:latin typeface="Courier New"/>
                        </a:rPr>
                        <a:t>inf.nextLine</a:t>
                      </a:r>
                      <a:r>
                        <a:rPr lang="en-US" sz="1800" dirty="0">
                          <a:solidFill>
                            <a:srgbClr val="000000"/>
                          </a:solidFill>
                          <a:latin typeface="Courier New"/>
                        </a:rPr>
                        <a:t>(); </a:t>
                      </a:r>
                      <a:r>
                        <a:rPr lang="en-US" sz="1800" dirty="0" err="1">
                          <a:solidFill>
                            <a:srgbClr val="000000"/>
                          </a:solidFill>
                          <a:latin typeface="Courier New"/>
                        </a:rPr>
                        <a:t>pr.println</a:t>
                      </a:r>
                      <a:r>
                        <a:rPr lang="en-US" sz="1800" dirty="0">
                          <a:solidFill>
                            <a:srgbClr val="000000"/>
                          </a:solidFill>
                          <a:latin typeface="Courier New"/>
                        </a:rPr>
                        <a:t>(s);</a:t>
                      </a:r>
                    </a:p>
                    <a:p>
                      <a:pPr algn="l"/>
                      <a:r>
                        <a:rPr lang="en-US" sz="1800" dirty="0" err="1">
                          <a:solidFill>
                            <a:srgbClr val="000000"/>
                          </a:solidFill>
                          <a:latin typeface="Courier New"/>
                        </a:rPr>
                        <a:t>pr.close</a:t>
                      </a:r>
                      <a:r>
                        <a:rPr lang="en-US" sz="1800" dirty="0">
                          <a:solidFill>
                            <a:srgbClr val="000000"/>
                          </a:solidFill>
                          <a:latin typeface="Courier New"/>
                        </a:rPr>
                        <a:t>(); }</a:t>
                      </a:r>
                    </a:p>
                    <a:p>
                      <a:pPr algn="l"/>
                      <a:r>
                        <a:rPr lang="en-US" sz="1800" b="1" dirty="0">
                          <a:solidFill>
                            <a:srgbClr val="7F0055"/>
                          </a:solidFill>
                          <a:latin typeface="Courier New"/>
                        </a:rPr>
                        <a:t>catch</a:t>
                      </a:r>
                      <a:r>
                        <a:rPr lang="en-US" sz="1800" b="1" dirty="0">
                          <a:solidFill>
                            <a:srgbClr val="000000"/>
                          </a:solidFill>
                          <a:latin typeface="Courier New"/>
                        </a:rPr>
                        <a:t>(</a:t>
                      </a:r>
                      <a:r>
                        <a:rPr lang="en-US" sz="1800" b="1" dirty="0" err="1">
                          <a:solidFill>
                            <a:srgbClr val="000000"/>
                          </a:solidFill>
                          <a:latin typeface="Courier New"/>
                        </a:rPr>
                        <a:t>FileNotFoundException</a:t>
                      </a:r>
                      <a:r>
                        <a:rPr lang="en-US" sz="1800" b="1" dirty="0">
                          <a:solidFill>
                            <a:srgbClr val="000000"/>
                          </a:solidFill>
                          <a:latin typeface="Courier New"/>
                        </a:rPr>
                        <a:t> e){</a:t>
                      </a:r>
                    </a:p>
                    <a:p>
                      <a:pPr algn="l"/>
                      <a:r>
                        <a:rPr lang="en-US" sz="1800" dirty="0" err="1">
                          <a:solidFill>
                            <a:srgbClr val="000000"/>
                          </a:solidFill>
                          <a:latin typeface="Courier New"/>
                        </a:rPr>
                        <a:t>System.</a:t>
                      </a:r>
                      <a:r>
                        <a:rPr lang="en-US" sz="1800" i="1" dirty="0" err="1">
                          <a:solidFill>
                            <a:srgbClr val="0000C0"/>
                          </a:solidFill>
                          <a:latin typeface="Courier New"/>
                        </a:rPr>
                        <a:t>out</a:t>
                      </a:r>
                      <a:r>
                        <a:rPr lang="en-US" sz="1800" i="1" dirty="0" err="1">
                          <a:solidFill>
                            <a:srgbClr val="000000"/>
                          </a:solidFill>
                          <a:latin typeface="Courier New"/>
                        </a:rPr>
                        <a:t>.println</a:t>
                      </a:r>
                      <a:r>
                        <a:rPr lang="en-US" sz="1800" i="1" dirty="0">
                          <a:solidFill>
                            <a:srgbClr val="000000"/>
                          </a:solidFill>
                          <a:latin typeface="Courier New"/>
                        </a:rPr>
                        <a:t>(e);    }</a:t>
                      </a:r>
                    </a:p>
                    <a:p>
                      <a:pPr algn="l"/>
                      <a:r>
                        <a:rPr lang="en-US" sz="1800" dirty="0">
                          <a:solidFill>
                            <a:srgbClr val="000000"/>
                          </a:solidFill>
                          <a:latin typeface="Courier New"/>
                        </a:rPr>
                        <a:t>}</a:t>
                      </a:r>
                    </a:p>
                    <a:p>
                      <a:pPr algn="l"/>
                      <a:r>
                        <a:rPr lang="en-US" sz="1800" dirty="0">
                          <a:solidFill>
                            <a:srgbClr val="000000"/>
                          </a:solidFill>
                          <a:latin typeface="Courier New"/>
                        </a:rPr>
                        <a:t>}</a:t>
                      </a:r>
                      <a:endParaRPr lang="en-US" dirty="0"/>
                    </a:p>
                  </a:txBody>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230728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199" y="1825624"/>
            <a:ext cx="10639567" cy="4438697"/>
          </a:xfrm>
        </p:spPr>
        <p:txBody>
          <a:bodyPr>
            <a:normAutofit fontScale="77500" lnSpcReduction="20000"/>
          </a:bodyPr>
          <a:lstStyle/>
          <a:p>
            <a:r>
              <a:rPr lang="en-US" b="1" dirty="0"/>
              <a:t>import </a:t>
            </a:r>
            <a:r>
              <a:rPr lang="en-US" b="1" dirty="0" err="1"/>
              <a:t>java.util.Date</a:t>
            </a:r>
            <a:r>
              <a:rPr lang="en-US" b="1" dirty="0"/>
              <a:t>;   // </a:t>
            </a:r>
            <a:r>
              <a:rPr lang="en-US" b="1" dirty="0" err="1"/>
              <a:t>SimpleShape</a:t>
            </a:r>
            <a:r>
              <a:rPr lang="en-US" b="1" dirty="0"/>
              <a:t>       </a:t>
            </a:r>
            <a:endParaRPr lang="en-US" dirty="0"/>
          </a:p>
          <a:p>
            <a:r>
              <a:rPr lang="en-US" b="1" dirty="0"/>
              <a:t>pubic class </a:t>
            </a:r>
            <a:r>
              <a:rPr lang="en-US" b="1" dirty="0" err="1"/>
              <a:t>SimpleShape</a:t>
            </a:r>
            <a:r>
              <a:rPr lang="en-US" b="1" dirty="0"/>
              <a:t>{</a:t>
            </a:r>
            <a:endParaRPr lang="en-US" dirty="0"/>
          </a:p>
          <a:p>
            <a:r>
              <a:rPr lang="en-US" b="1" dirty="0"/>
              <a:t> private String color = “white”; private Boolean filled; private Date </a:t>
            </a:r>
            <a:r>
              <a:rPr lang="en-US" b="1" dirty="0" err="1"/>
              <a:t>dateCreated</a:t>
            </a:r>
            <a:r>
              <a:rPr lang="en-US" b="1" dirty="0"/>
              <a:t>; </a:t>
            </a:r>
            <a:endParaRPr lang="en-US" dirty="0"/>
          </a:p>
          <a:p>
            <a:r>
              <a:rPr lang="en-US" b="1" dirty="0"/>
              <a:t>Public </a:t>
            </a:r>
            <a:r>
              <a:rPr lang="en-US" b="1" dirty="0" err="1"/>
              <a:t>SimpleShape</a:t>
            </a:r>
            <a:r>
              <a:rPr lang="en-US" b="1" dirty="0"/>
              <a:t>() { </a:t>
            </a:r>
            <a:r>
              <a:rPr lang="en-US" b="1" dirty="0" err="1"/>
              <a:t>dateCreated</a:t>
            </a:r>
            <a:r>
              <a:rPr lang="en-US" b="1" dirty="0"/>
              <a:t> =new </a:t>
            </a:r>
            <a:r>
              <a:rPr lang="en-US" b="1" dirty="0" err="1"/>
              <a:t>java.util.Date</a:t>
            </a:r>
            <a:r>
              <a:rPr lang="en-US" b="1" dirty="0"/>
              <a:t>(); }</a:t>
            </a:r>
            <a:endParaRPr lang="en-US" dirty="0"/>
          </a:p>
          <a:p>
            <a:r>
              <a:rPr lang="en-US" b="1" dirty="0"/>
              <a:t>Public </a:t>
            </a:r>
            <a:r>
              <a:rPr lang="en-US" b="1" dirty="0" err="1"/>
              <a:t>SimpleShape</a:t>
            </a:r>
            <a:r>
              <a:rPr lang="en-US" b="1" dirty="0"/>
              <a:t>(String color, </a:t>
            </a:r>
            <a:r>
              <a:rPr lang="en-US" b="1" dirty="0" err="1"/>
              <a:t>boolean</a:t>
            </a:r>
            <a:r>
              <a:rPr lang="en-US" b="1" dirty="0"/>
              <a:t> filled) { </a:t>
            </a:r>
            <a:r>
              <a:rPr lang="en-US" b="1" dirty="0" err="1"/>
              <a:t>dateCreated</a:t>
            </a:r>
            <a:r>
              <a:rPr lang="en-US" b="1" dirty="0"/>
              <a:t> =new Date(); </a:t>
            </a:r>
            <a:r>
              <a:rPr lang="en-US" b="1" dirty="0" err="1"/>
              <a:t>this.color</a:t>
            </a:r>
            <a:r>
              <a:rPr lang="en-US" b="1" dirty="0"/>
              <a:t> = color ; </a:t>
            </a:r>
            <a:r>
              <a:rPr lang="en-US" b="1" dirty="0" err="1"/>
              <a:t>this.filled</a:t>
            </a:r>
            <a:r>
              <a:rPr lang="en-US" b="1" dirty="0"/>
              <a:t> = filled; }</a:t>
            </a:r>
            <a:endParaRPr lang="en-US" dirty="0"/>
          </a:p>
          <a:p>
            <a:r>
              <a:rPr lang="en-US" b="1" dirty="0"/>
              <a:t>Pubic String </a:t>
            </a:r>
            <a:r>
              <a:rPr lang="en-US" b="1" dirty="0" err="1"/>
              <a:t>getColor</a:t>
            </a:r>
            <a:r>
              <a:rPr lang="en-US" b="1" dirty="0"/>
              <a:t>() {return color;}</a:t>
            </a:r>
            <a:endParaRPr lang="en-US" dirty="0"/>
          </a:p>
          <a:p>
            <a:r>
              <a:rPr lang="en-US" b="1" dirty="0"/>
              <a:t>public void </a:t>
            </a:r>
            <a:r>
              <a:rPr lang="en-US" b="1" dirty="0" err="1"/>
              <a:t>setColor</a:t>
            </a:r>
            <a:r>
              <a:rPr lang="en-US" b="1" dirty="0"/>
              <a:t>(String color){ </a:t>
            </a:r>
            <a:r>
              <a:rPr lang="en-US" b="1" dirty="0" err="1"/>
              <a:t>this.color</a:t>
            </a:r>
            <a:r>
              <a:rPr lang="en-US" b="1" dirty="0"/>
              <a:t>=color;} </a:t>
            </a:r>
            <a:endParaRPr lang="en-US" dirty="0"/>
          </a:p>
          <a:p>
            <a:r>
              <a:rPr lang="en-US" b="1" dirty="0"/>
              <a:t>Pubic </a:t>
            </a:r>
            <a:r>
              <a:rPr lang="en-US" b="1" dirty="0" err="1"/>
              <a:t>boolen</a:t>
            </a:r>
            <a:r>
              <a:rPr lang="en-US" b="1" dirty="0"/>
              <a:t> </a:t>
            </a:r>
            <a:r>
              <a:rPr lang="en-US" b="1" dirty="0" err="1"/>
              <a:t>isFilled</a:t>
            </a:r>
            <a:r>
              <a:rPr lang="en-US" b="1" dirty="0"/>
              <a:t>() {return filled;}</a:t>
            </a:r>
            <a:endParaRPr lang="en-US" dirty="0"/>
          </a:p>
          <a:p>
            <a:r>
              <a:rPr lang="en-US" b="1" dirty="0"/>
              <a:t>public void </a:t>
            </a:r>
            <a:r>
              <a:rPr lang="en-US" b="1" dirty="0" err="1"/>
              <a:t>setFilled</a:t>
            </a:r>
            <a:r>
              <a:rPr lang="en-US" b="1" dirty="0"/>
              <a:t>(</a:t>
            </a:r>
            <a:r>
              <a:rPr lang="en-US" b="1" dirty="0" err="1"/>
              <a:t>boolean</a:t>
            </a:r>
            <a:r>
              <a:rPr lang="en-US" b="1" dirty="0"/>
              <a:t> filled){ </a:t>
            </a:r>
            <a:r>
              <a:rPr lang="en-US" b="1" dirty="0" err="1"/>
              <a:t>this.filled</a:t>
            </a:r>
            <a:r>
              <a:rPr lang="en-US" b="1" dirty="0"/>
              <a:t>=filled;}</a:t>
            </a:r>
            <a:endParaRPr lang="en-US" dirty="0"/>
          </a:p>
          <a:p>
            <a:r>
              <a:rPr lang="en-US" b="1" dirty="0"/>
              <a:t>public Date </a:t>
            </a:r>
            <a:r>
              <a:rPr lang="en-US" b="1" dirty="0" err="1"/>
              <a:t>getDateCreated</a:t>
            </a:r>
            <a:r>
              <a:rPr lang="en-US" b="1" dirty="0"/>
              <a:t>() { return </a:t>
            </a:r>
            <a:r>
              <a:rPr lang="en-US" b="1" dirty="0" err="1"/>
              <a:t>dateCreated</a:t>
            </a:r>
            <a:r>
              <a:rPr lang="en-US" b="1" dirty="0"/>
              <a:t>;}</a:t>
            </a:r>
            <a:endParaRPr lang="en-US" dirty="0"/>
          </a:p>
          <a:p>
            <a:r>
              <a:rPr lang="en-US" b="1" dirty="0"/>
              <a:t>public String </a:t>
            </a:r>
            <a:r>
              <a:rPr lang="en-US" b="1" dirty="0" err="1"/>
              <a:t>toString</a:t>
            </a:r>
            <a:r>
              <a:rPr lang="en-US" b="1" dirty="0"/>
              <a:t>(){ return “created on ”+ </a:t>
            </a:r>
            <a:r>
              <a:rPr lang="en-US" b="1" dirty="0" err="1"/>
              <a:t>dateCtreated</a:t>
            </a:r>
            <a:r>
              <a:rPr lang="en-US" b="1" dirty="0"/>
              <a:t>+ “ color ”+ color + “filled ”+ filled ; } }</a:t>
            </a:r>
            <a:endParaRPr lang="en-US"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EC28D-54D4-4785-ABA8-4C39A3606371}" type="slidenum">
              <a:rPr lang="en-US" smtClean="0"/>
              <a:t>29</a:t>
            </a:fld>
            <a:endParaRPr lang="en-US"/>
          </a:p>
        </p:txBody>
      </p:sp>
    </p:spTree>
    <p:extLst>
      <p:ext uri="{BB962C8B-B14F-4D97-AF65-F5344CB8AC3E}">
        <p14:creationId xmlns:p14="http://schemas.microsoft.com/office/powerpoint/2010/main" val="1083043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0" y="365125"/>
            <a:ext cx="4876800" cy="1034184"/>
          </a:xfrm>
        </p:spPr>
        <p:txBody>
          <a:bodyPr>
            <a:normAutofit fontScale="90000"/>
          </a:bodyPr>
          <a:lstStyle/>
          <a:p>
            <a:pPr algn="ctr"/>
            <a:r>
              <a:rPr lang="en-US" b="1" dirty="0">
                <a:latin typeface="Sakkal Majalla" pitchFamily="2" charset="-78"/>
                <a:cs typeface="Sakkal Majalla" pitchFamily="2" charset="-78"/>
              </a:rPr>
              <a:t>Instance Fields and Methods</a:t>
            </a:r>
            <a:endParaRPr lang="en-US" dirty="0">
              <a:latin typeface="Sakkal Majalla" pitchFamily="2" charset="-78"/>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21" name="Rectangle 15"/>
          <p:cNvSpPr>
            <a:spLocks noChangeArrowheads="1"/>
          </p:cNvSpPr>
          <p:nvPr/>
        </p:nvSpPr>
        <p:spPr bwMode="auto">
          <a:xfrm>
            <a:off x="3254375" y="914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119063"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2" name="Rectangle 21"/>
          <p:cNvSpPr/>
          <p:nvPr/>
        </p:nvSpPr>
        <p:spPr>
          <a:xfrm>
            <a:off x="841829" y="2972485"/>
            <a:ext cx="5514521" cy="369332"/>
          </a:xfrm>
          <a:prstGeom prst="rect">
            <a:avLst/>
          </a:prstGeom>
        </p:spPr>
        <p:txBody>
          <a:bodyPr wrap="square">
            <a:spAutoFit/>
          </a:bodyPr>
          <a:lstStyle/>
          <a:p>
            <a:r>
              <a:rPr lang="en-US" b="1" dirty="0">
                <a:solidFill>
                  <a:prstClr val="black"/>
                </a:solidFill>
                <a:latin typeface="Calibri" pitchFamily="34" charset="0"/>
                <a:ea typeface="Calibri" pitchFamily="34" charset="0"/>
                <a:cs typeface="Arial" pitchFamily="34" charset="0"/>
              </a:rPr>
              <a:t> </a:t>
            </a:r>
            <a:endParaRPr lang="en-US" dirty="0"/>
          </a:p>
        </p:txBody>
      </p:sp>
      <p:sp>
        <p:nvSpPr>
          <p:cNvPr id="3" name="Rectangle 2"/>
          <p:cNvSpPr/>
          <p:nvPr/>
        </p:nvSpPr>
        <p:spPr>
          <a:xfrm>
            <a:off x="580571" y="1829932"/>
            <a:ext cx="11117943" cy="4401205"/>
          </a:xfrm>
          <a:prstGeom prst="rect">
            <a:avLst/>
          </a:prstGeom>
        </p:spPr>
        <p:txBody>
          <a:bodyPr wrap="square">
            <a:spAutoFit/>
          </a:bodyPr>
          <a:lstStyle/>
          <a:p>
            <a:pPr marL="457200" indent="-457200" algn="r" rtl="1">
              <a:buFont typeface="Arial" pitchFamily="34" charset="0"/>
              <a:buChar char="•"/>
            </a:pPr>
            <a:r>
              <a:rPr lang="ar-SY" sz="2800" b="1" dirty="0">
                <a:latin typeface="Sakkal Majalla" pitchFamily="2" charset="-78"/>
                <a:cs typeface="Sakkal Majalla" pitchFamily="2" charset="-78"/>
              </a:rPr>
              <a:t>الحقول والمناهج المصرح عنها سابقاً تدعى أمثال حقول وأمثال مناهج.</a:t>
            </a:r>
          </a:p>
          <a:p>
            <a:pPr marL="457200" indent="-457200" algn="r" rtl="1">
              <a:buFont typeface="Arial" pitchFamily="34" charset="0"/>
              <a:buChar char="•"/>
            </a:pPr>
            <a:endParaRPr lang="ar-SY" sz="2800" b="1" dirty="0">
              <a:latin typeface="Sakkal Majalla" pitchFamily="2" charset="-78"/>
              <a:cs typeface="Sakkal Majalla" pitchFamily="2" charset="-78"/>
            </a:endParaRPr>
          </a:p>
          <a:p>
            <a:pPr marL="457200" indent="-457200" algn="r" rtl="1">
              <a:buFont typeface="Arial" pitchFamily="34" charset="0"/>
              <a:buChar char="•"/>
            </a:pPr>
            <a:r>
              <a:rPr lang="ar-SY" sz="2800" b="1" dirty="0">
                <a:latin typeface="Sakkal Majalla" pitchFamily="2" charset="-78"/>
                <a:cs typeface="Sakkal Majalla" pitchFamily="2" charset="-78"/>
              </a:rPr>
              <a:t>كل كائن من صنف يملك نسخة خاصة به عن أمثال الحقول وأمثال مناهج.</a:t>
            </a:r>
          </a:p>
          <a:p>
            <a:pPr marL="457200" indent="-457200" algn="r" rtl="1">
              <a:buFont typeface="Arial" pitchFamily="34" charset="0"/>
              <a:buChar char="•"/>
            </a:pPr>
            <a:endParaRPr lang="ar-SY" sz="2800" b="1" dirty="0">
              <a:latin typeface="Sakkal Majalla" pitchFamily="2" charset="-78"/>
              <a:cs typeface="Sakkal Majalla" pitchFamily="2" charset="-78"/>
            </a:endParaRPr>
          </a:p>
          <a:p>
            <a:pPr marL="457200" indent="-457200" algn="r" rtl="1">
              <a:buFont typeface="Arial" pitchFamily="34" charset="0"/>
              <a:buChar char="•"/>
            </a:pPr>
            <a:r>
              <a:rPr lang="ar-SY" sz="2800" b="1" dirty="0">
                <a:latin typeface="Sakkal Majalla" pitchFamily="2" charset="-78"/>
                <a:cs typeface="Sakkal Majalla" pitchFamily="2" charset="-78"/>
              </a:rPr>
              <a:t>والمنهج المثل هو المنهج الذي لم يعرف كا </a:t>
            </a:r>
            <a:r>
              <a:rPr lang="en-US" sz="2800" dirty="0">
                <a:latin typeface="Sakkal Majalla" pitchFamily="2" charset="-78"/>
                <a:cs typeface="Sakkal Majalla" pitchFamily="2" charset="-78"/>
              </a:rPr>
              <a:t>static</a:t>
            </a:r>
            <a:r>
              <a:rPr lang="ar-SY" sz="2800" dirty="0">
                <a:latin typeface="Sakkal Majalla" pitchFamily="2" charset="-78"/>
                <a:cs typeface="Sakkal Majalla" pitchFamily="2" charset="-78"/>
              </a:rPr>
              <a:t>.</a:t>
            </a:r>
          </a:p>
          <a:p>
            <a:pPr marL="457200" indent="-457200" algn="r" rtl="1">
              <a:buFont typeface="Arial" pitchFamily="34" charset="0"/>
              <a:buChar char="•"/>
            </a:pPr>
            <a:endParaRPr lang="ar-SY" sz="2800" dirty="0">
              <a:latin typeface="Sakkal Majalla" pitchFamily="2" charset="-78"/>
              <a:cs typeface="Sakkal Majalla" pitchFamily="2" charset="-78"/>
            </a:endParaRPr>
          </a:p>
          <a:p>
            <a:pPr marL="457200" indent="-457200" algn="r" rtl="1">
              <a:buFont typeface="Arial" pitchFamily="34" charset="0"/>
              <a:buChar char="•"/>
            </a:pPr>
            <a:r>
              <a:rPr lang="ar-SY" sz="2800" b="1" dirty="0">
                <a:latin typeface="Sakkal Majalla" pitchFamily="2" charset="-78"/>
                <a:cs typeface="Sakkal Majalla" pitchFamily="2" charset="-78"/>
              </a:rPr>
              <a:t>الأمثال للحقول والمناهج تتطلب إنشاء كائن لاستخداماتها اللاحقة والمناهج </a:t>
            </a:r>
            <a:r>
              <a:rPr lang="en-US" sz="2800" dirty="0">
                <a:latin typeface="Sakkal Majalla" pitchFamily="2" charset="-78"/>
                <a:cs typeface="Sakkal Majalla" pitchFamily="2" charset="-78"/>
              </a:rPr>
              <a:t>static</a:t>
            </a:r>
            <a:r>
              <a:rPr lang="en-US" sz="2800" b="1" dirty="0">
                <a:latin typeface="Sakkal Majalla" pitchFamily="2" charset="-78"/>
                <a:cs typeface="Sakkal Majalla" pitchFamily="2" charset="-78"/>
              </a:rPr>
              <a:t> </a:t>
            </a:r>
            <a:r>
              <a:rPr lang="ar-SY" sz="2800" b="1" dirty="0">
                <a:latin typeface="Sakkal Majalla" pitchFamily="2" charset="-78"/>
                <a:cs typeface="Sakkal Majalla" pitchFamily="2" charset="-78"/>
              </a:rPr>
              <a:t> ترتبط بالصنف ولاتحتاج لكائن كي تستثمر بل يكتب اسم الصنف واسم المنهج وبينهما نقطة.</a:t>
            </a:r>
          </a:p>
          <a:p>
            <a:pPr marL="457200" indent="-457200" algn="r" rtl="1">
              <a:buFont typeface="Arial" pitchFamily="34" charset="0"/>
              <a:buChar char="•"/>
            </a:pPr>
            <a:endParaRPr lang="ar-SY" sz="2800" b="1" dirty="0">
              <a:latin typeface="Sakkal Majalla" pitchFamily="2" charset="-78"/>
              <a:cs typeface="Sakkal Majalla" pitchFamily="2" charset="-78"/>
            </a:endParaRPr>
          </a:p>
          <a:p>
            <a:pPr marL="457200" indent="-457200" algn="r" rtl="1">
              <a:buFont typeface="Arial" pitchFamily="34" charset="0"/>
              <a:buChar char="•"/>
            </a:pPr>
            <a:r>
              <a:rPr lang="ar-SY" sz="2800" b="1" dirty="0">
                <a:latin typeface="Sakkal Majalla" pitchFamily="2" charset="-78"/>
                <a:cs typeface="Sakkal Majalla" pitchFamily="2" charset="-78"/>
              </a:rPr>
              <a:t>كل مستطيل (كائن) يمكن أن يملك ابعاده الخاصة به.</a:t>
            </a:r>
          </a:p>
        </p:txBody>
      </p:sp>
      <p:sp>
        <p:nvSpPr>
          <p:cNvPr id="7" name="Slide Number Placeholder 6"/>
          <p:cNvSpPr>
            <a:spLocks noGrp="1"/>
          </p:cNvSpPr>
          <p:nvPr>
            <p:ph type="sldNum" sz="quarter" idx="12"/>
          </p:nvPr>
        </p:nvSpPr>
        <p:spPr/>
        <p:txBody>
          <a:bodyPr/>
          <a:lstStyle/>
          <a:p>
            <a:fld id="{F2DEC28D-54D4-4785-ABA8-4C39A3606371}" type="slidenum">
              <a:rPr lang="en-US" smtClean="0"/>
              <a:t>3</a:t>
            </a:fld>
            <a:r>
              <a:rPr lang="en-US" dirty="0"/>
              <a:t>/26</a:t>
            </a:r>
          </a:p>
        </p:txBody>
      </p:sp>
      <p:sp>
        <p:nvSpPr>
          <p:cNvPr id="11"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17159256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47500" lnSpcReduction="20000"/>
          </a:bodyPr>
          <a:lstStyle/>
          <a:p>
            <a:pPr marL="0" indent="0">
              <a:buNone/>
            </a:pPr>
            <a:r>
              <a:rPr lang="en-US" b="1" dirty="0"/>
              <a:t>p</a:t>
            </a:r>
            <a:r>
              <a:rPr lang="en-US" sz="3300" b="1" dirty="0"/>
              <a:t>ublic class </a:t>
            </a:r>
            <a:r>
              <a:rPr lang="en-US" sz="3300" b="1" dirty="0" err="1"/>
              <a:t>TestCircleRectangle</a:t>
            </a:r>
            <a:r>
              <a:rPr lang="en-US" sz="3300" b="1" dirty="0"/>
              <a:t> { public static void main (String [] </a:t>
            </a:r>
            <a:r>
              <a:rPr lang="en-US" sz="3300" b="1" dirty="0" err="1"/>
              <a:t>args</a:t>
            </a:r>
            <a:r>
              <a:rPr lang="en-US" sz="3300" b="1" dirty="0"/>
              <a:t>){</a:t>
            </a:r>
          </a:p>
          <a:p>
            <a:pPr marL="0" indent="0">
              <a:buNone/>
            </a:pPr>
            <a:r>
              <a:rPr lang="en-US" sz="3300" b="1" dirty="0"/>
              <a:t>Circle </a:t>
            </a:r>
            <a:r>
              <a:rPr lang="en-US" sz="3300" b="1" dirty="0" err="1"/>
              <a:t>circle</a:t>
            </a:r>
            <a:r>
              <a:rPr lang="en-US" sz="3300" b="1" dirty="0"/>
              <a:t> = new Circle(2);</a:t>
            </a:r>
          </a:p>
          <a:p>
            <a:pPr marL="0" indent="0">
              <a:buNone/>
            </a:pPr>
            <a:r>
              <a:rPr lang="en-US" sz="3300" b="1" dirty="0" err="1"/>
              <a:t>System.out.println</a:t>
            </a:r>
            <a:r>
              <a:rPr lang="en-US" sz="3300" b="1" dirty="0"/>
              <a:t>(“the circle “+</a:t>
            </a:r>
            <a:r>
              <a:rPr lang="en-US" sz="3300" b="1" dirty="0" err="1"/>
              <a:t>circle.toString</a:t>
            </a:r>
            <a:r>
              <a:rPr lang="en-US" sz="3300" b="1" dirty="0"/>
              <a:t>());</a:t>
            </a:r>
          </a:p>
          <a:p>
            <a:pPr marL="0" indent="0">
              <a:buNone/>
            </a:pPr>
            <a:r>
              <a:rPr lang="en-US" sz="3300" b="1" dirty="0" err="1"/>
              <a:t>System.out.printle</a:t>
            </a:r>
            <a:r>
              <a:rPr lang="en-US" sz="3300" b="1" dirty="0"/>
              <a:t>(“ the color is ”+ </a:t>
            </a:r>
            <a:r>
              <a:rPr lang="en-US" sz="3300" b="1" dirty="0" err="1"/>
              <a:t>circle.getColor</a:t>
            </a:r>
            <a:r>
              <a:rPr lang="en-US" sz="3300" b="1" dirty="0"/>
              <a:t>());</a:t>
            </a:r>
          </a:p>
          <a:p>
            <a:pPr marL="0" indent="0">
              <a:buNone/>
            </a:pPr>
            <a:r>
              <a:rPr lang="en-US" sz="3300" b="1" dirty="0" err="1"/>
              <a:t>System.out.printle</a:t>
            </a:r>
            <a:r>
              <a:rPr lang="en-US" sz="3300" b="1" dirty="0"/>
              <a:t>(“ the radius is ”+ </a:t>
            </a:r>
            <a:r>
              <a:rPr lang="en-US" sz="3300" b="1" dirty="0" err="1"/>
              <a:t>circle.getRadius</a:t>
            </a:r>
            <a:r>
              <a:rPr lang="en-US" sz="3300" b="1" dirty="0"/>
              <a:t>());</a:t>
            </a:r>
          </a:p>
          <a:p>
            <a:pPr marL="0" indent="0">
              <a:buNone/>
            </a:pPr>
            <a:r>
              <a:rPr lang="en-US" sz="3300" b="1" dirty="0" err="1"/>
              <a:t>System.out.printle</a:t>
            </a:r>
            <a:r>
              <a:rPr lang="en-US" sz="3300" b="1" dirty="0"/>
              <a:t>(“ the area is ”+ </a:t>
            </a:r>
            <a:r>
              <a:rPr lang="en-US" sz="3300" b="1" dirty="0" err="1"/>
              <a:t>circle.getArea</a:t>
            </a:r>
            <a:r>
              <a:rPr lang="en-US" sz="3300" b="1" dirty="0"/>
              <a:t>());</a:t>
            </a:r>
          </a:p>
          <a:p>
            <a:pPr marL="0" indent="0">
              <a:buNone/>
            </a:pPr>
            <a:r>
              <a:rPr lang="en-US" sz="3300" b="1" dirty="0" err="1"/>
              <a:t>System.out.println</a:t>
            </a:r>
            <a:r>
              <a:rPr lang="en-US" sz="3300" b="1" dirty="0"/>
              <a:t>(“ the diameter is ”+ </a:t>
            </a:r>
            <a:r>
              <a:rPr lang="en-US" sz="3300" b="1" dirty="0" err="1"/>
              <a:t>circle.getDiameter</a:t>
            </a:r>
            <a:r>
              <a:rPr lang="en-US" sz="3300" b="1" dirty="0"/>
              <a:t>());</a:t>
            </a:r>
          </a:p>
          <a:p>
            <a:pPr marL="0" indent="0">
              <a:buNone/>
            </a:pPr>
            <a:r>
              <a:rPr lang="en-US" sz="3300" b="1" dirty="0"/>
              <a:t> </a:t>
            </a:r>
            <a:endParaRPr lang="en-US" sz="1500" b="1" dirty="0"/>
          </a:p>
          <a:p>
            <a:pPr marL="0" indent="0">
              <a:buNone/>
            </a:pPr>
            <a:r>
              <a:rPr lang="en-US" sz="3300" b="1" dirty="0"/>
              <a:t>Rectangle </a:t>
            </a:r>
            <a:r>
              <a:rPr lang="en-US" sz="3300" b="1" dirty="0" err="1"/>
              <a:t>rect</a:t>
            </a:r>
            <a:r>
              <a:rPr lang="en-US" sz="3300" b="1" dirty="0"/>
              <a:t> = new(4,3);</a:t>
            </a:r>
          </a:p>
          <a:p>
            <a:pPr marL="0" indent="0">
              <a:buNone/>
            </a:pPr>
            <a:r>
              <a:rPr lang="en-US" sz="3300" b="1" dirty="0" err="1"/>
              <a:t>System.out.println</a:t>
            </a:r>
            <a:r>
              <a:rPr lang="en-US" sz="3300" b="1" dirty="0"/>
              <a:t>(“the rectangle “+ </a:t>
            </a:r>
            <a:r>
              <a:rPr lang="en-US" sz="3300" b="1" dirty="0" err="1"/>
              <a:t>rect.toString</a:t>
            </a:r>
            <a:r>
              <a:rPr lang="en-US" sz="3300" b="1" dirty="0"/>
              <a:t>());</a:t>
            </a:r>
          </a:p>
          <a:p>
            <a:pPr marL="0" indent="0">
              <a:buNone/>
            </a:pPr>
            <a:r>
              <a:rPr lang="en-US" sz="3300" b="1" dirty="0" err="1"/>
              <a:t>System.out.printle</a:t>
            </a:r>
            <a:r>
              <a:rPr lang="en-US" sz="3300" b="1" dirty="0"/>
              <a:t>(“ the area is ”+</a:t>
            </a:r>
            <a:r>
              <a:rPr lang="en-US" sz="3300" b="1" dirty="0" err="1"/>
              <a:t>rect.getArea</a:t>
            </a:r>
            <a:r>
              <a:rPr lang="en-US" sz="3300" b="1" dirty="0"/>
              <a:t>());</a:t>
            </a:r>
          </a:p>
          <a:p>
            <a:pPr marL="0" indent="0">
              <a:buNone/>
            </a:pPr>
            <a:r>
              <a:rPr lang="en-US" sz="3300" b="1" dirty="0" err="1"/>
              <a:t>System.out.println</a:t>
            </a:r>
            <a:r>
              <a:rPr lang="en-US" sz="3300" b="1" dirty="0"/>
              <a:t>(“ the </a:t>
            </a:r>
            <a:r>
              <a:rPr lang="en-US" sz="3300" b="1" dirty="0" err="1"/>
              <a:t>perimenter</a:t>
            </a:r>
            <a:r>
              <a:rPr lang="en-US" sz="3300" b="1" dirty="0"/>
              <a:t> is ”+</a:t>
            </a:r>
            <a:r>
              <a:rPr lang="en-US" sz="3300" b="1" dirty="0" err="1"/>
              <a:t>rect.getPerimeter</a:t>
            </a:r>
            <a:r>
              <a:rPr lang="en-US" sz="3300" b="1" dirty="0"/>
              <a:t>());</a:t>
            </a:r>
          </a:p>
          <a:p>
            <a:pPr marL="0" indent="0">
              <a:buNone/>
            </a:pPr>
            <a:r>
              <a:rPr lang="en-US" sz="3300" b="1" dirty="0"/>
              <a:t>}  }</a:t>
            </a:r>
            <a:endParaRPr lang="ar-SY" sz="3300" b="1" dirty="0"/>
          </a:p>
          <a:p>
            <a:pPr marL="0" indent="0">
              <a:buNone/>
            </a:pPr>
            <a:r>
              <a:rPr lang="en-US" sz="3300" b="1"/>
              <a:t>Boolean resident; </a:t>
            </a:r>
            <a:endParaRPr lang="en-US" sz="3300" b="1" dirty="0"/>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EC28D-54D4-4785-ABA8-4C39A3606371}" type="slidenum">
              <a:rPr lang="en-US" smtClean="0"/>
              <a:t>30</a:t>
            </a:fld>
            <a:endParaRPr lang="en-US"/>
          </a:p>
        </p:txBody>
      </p:sp>
    </p:spTree>
    <p:extLst>
      <p:ext uri="{BB962C8B-B14F-4D97-AF65-F5344CB8AC3E}">
        <p14:creationId xmlns:p14="http://schemas.microsoft.com/office/powerpoint/2010/main" val="15504477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0" y="365125"/>
            <a:ext cx="4876800" cy="701675"/>
          </a:xfrm>
        </p:spPr>
        <p:txBody>
          <a:bodyPr>
            <a:normAutofit/>
          </a:bodyPr>
          <a:lstStyle/>
          <a:p>
            <a:pPr algn="ctr"/>
            <a:r>
              <a:rPr lang="en-US" b="1" dirty="0">
                <a:solidFill>
                  <a:srgbClr val="C00000"/>
                </a:solidFill>
                <a:latin typeface="Sakkal Majalla" pitchFamily="2" charset="-78"/>
                <a:cs typeface="Sakkal Majalla" pitchFamily="2" charset="-78"/>
              </a:rPr>
              <a:t>Objects and Classes </a:t>
            </a:r>
            <a:r>
              <a:rPr lang="en-US" b="1" dirty="0">
                <a:latin typeface="Sakkal Majalla" pitchFamily="2" charset="-78"/>
                <a:cs typeface="Sakkal Majalla" pitchFamily="2" charset="-78"/>
              </a:rPr>
              <a:t>1</a:t>
            </a:r>
            <a:endParaRPr lang="en-US" dirty="0">
              <a:latin typeface="Sakkal Majalla" pitchFamily="2" charset="-78"/>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9" name="Rectangle 8"/>
          <p:cNvSpPr/>
          <p:nvPr/>
        </p:nvSpPr>
        <p:spPr>
          <a:xfrm>
            <a:off x="1313645" y="1360667"/>
            <a:ext cx="9691611" cy="4708981"/>
          </a:xfrm>
          <a:prstGeom prst="rect">
            <a:avLst/>
          </a:prstGeom>
        </p:spPr>
        <p:txBody>
          <a:bodyPr wrap="square">
            <a:spAutoFit/>
          </a:bodyPr>
          <a:lstStyle/>
          <a:p>
            <a:pPr marL="457200" indent="-457200" algn="just" rtl="1">
              <a:buFont typeface="Arial" pitchFamily="34" charset="0"/>
              <a:buChar char="•"/>
            </a:pPr>
            <a:r>
              <a:rPr lang="en-US" sz="2800" dirty="0">
                <a:latin typeface="Sakkal Majalla" pitchFamily="2" charset="-78"/>
                <a:cs typeface="Sakkal Majalla" pitchFamily="2" charset="-78"/>
              </a:rPr>
              <a:t>:Class</a:t>
            </a:r>
            <a:r>
              <a:rPr lang="ar-SY" sz="2800" dirty="0">
                <a:latin typeface="Sakkal Majalla" pitchFamily="2" charset="-78"/>
                <a:cs typeface="Sakkal Majalla" pitchFamily="2" charset="-78"/>
              </a:rPr>
              <a:t> </a:t>
            </a:r>
            <a:r>
              <a:rPr lang="ar-SY" sz="2800" b="1" dirty="0">
                <a:latin typeface="Sakkal Majalla" pitchFamily="2" charset="-78"/>
                <a:cs typeface="Sakkal Majalla" pitchFamily="2" charset="-78"/>
              </a:rPr>
              <a:t>الصنف كود يصف أنماط الكائنات التي يمكن أن تشتق منه أي أنه مفهوم مجرد لايمثل في ذاكرت الحاسب، يصف المعطيات التي يمكن للكائنات أن تملكها (حقول المعطيات، أو المعطيات الأعضاء، الخصائص </a:t>
            </a:r>
            <a:r>
              <a:rPr lang="en-US" sz="2800" dirty="0">
                <a:latin typeface="Sakkal Majalla" pitchFamily="2" charset="-78"/>
                <a:cs typeface="Sakkal Majalla" pitchFamily="2" charset="-78"/>
              </a:rPr>
              <a:t>Properties</a:t>
            </a:r>
            <a:r>
              <a:rPr lang="ar-SY" sz="2800" dirty="0">
                <a:latin typeface="Sakkal Majalla" pitchFamily="2" charset="-78"/>
                <a:cs typeface="Sakkal Majalla" pitchFamily="2" charset="-78"/>
              </a:rPr>
              <a:t> </a:t>
            </a:r>
            <a:r>
              <a:rPr lang="ar-SY" sz="2800" b="1" dirty="0">
                <a:latin typeface="Sakkal Majalla" pitchFamily="2" charset="-78"/>
                <a:cs typeface="Sakkal Majalla" pitchFamily="2" charset="-78"/>
              </a:rPr>
              <a:t>جميعها تعبر عن الصفات</a:t>
            </a:r>
            <a:r>
              <a:rPr lang="en-US" sz="2800" dirty="0">
                <a:latin typeface="Sakkal Majalla" pitchFamily="2" charset="-78"/>
                <a:cs typeface="Sakkal Majalla" pitchFamily="2" charset="-78"/>
              </a:rPr>
              <a:t>Attribute</a:t>
            </a:r>
            <a:r>
              <a:rPr lang="en-US" sz="2800" b="1" dirty="0">
                <a:latin typeface="Sakkal Majalla" pitchFamily="2" charset="-78"/>
                <a:cs typeface="Sakkal Majalla" pitchFamily="2" charset="-78"/>
              </a:rPr>
              <a:t> </a:t>
            </a:r>
            <a:r>
              <a:rPr lang="ar-SY" sz="2800" b="1" dirty="0">
                <a:latin typeface="Sakkal Majalla" pitchFamily="2" charset="-78"/>
                <a:cs typeface="Sakkal Majalla" pitchFamily="2" charset="-78"/>
              </a:rPr>
              <a:t>)، والأحداث التي يمكن للكائن أن يتضمنها(المناهج </a:t>
            </a:r>
            <a:r>
              <a:rPr lang="en-US" sz="2800" dirty="0">
                <a:latin typeface="Sakkal Majalla" pitchFamily="2" charset="-78"/>
                <a:cs typeface="Sakkal Majalla" pitchFamily="2" charset="-78"/>
              </a:rPr>
              <a:t>methods</a:t>
            </a:r>
            <a:r>
              <a:rPr lang="ar-SY" sz="2800" b="1" dirty="0">
                <a:latin typeface="Sakkal Majalla" pitchFamily="2" charset="-78"/>
                <a:cs typeface="Sakkal Majalla" pitchFamily="2" charset="-78"/>
              </a:rPr>
              <a:t>، الأداء</a:t>
            </a:r>
            <a:r>
              <a:rPr lang="en-US" sz="2800" b="1" dirty="0">
                <a:latin typeface="Sakkal Majalla" pitchFamily="2" charset="-78"/>
                <a:cs typeface="Sakkal Majalla" pitchFamily="2" charset="-78"/>
              </a:rPr>
              <a:t> </a:t>
            </a:r>
            <a:r>
              <a:rPr lang="en-US" sz="2800" dirty="0">
                <a:latin typeface="Sakkal Majalla" pitchFamily="2" charset="-78"/>
                <a:cs typeface="Sakkal Majalla" pitchFamily="2" charset="-78"/>
              </a:rPr>
              <a:t>Actions</a:t>
            </a:r>
            <a:r>
              <a:rPr lang="en-US" sz="2800" b="1" dirty="0">
                <a:latin typeface="Sakkal Majalla" pitchFamily="2" charset="-78"/>
                <a:cs typeface="Sakkal Majalla" pitchFamily="2" charset="-78"/>
              </a:rPr>
              <a:t> </a:t>
            </a:r>
            <a:r>
              <a:rPr lang="ar-SY" sz="2800" b="1" dirty="0">
                <a:latin typeface="Sakkal Majalla" pitchFamily="2" charset="-78"/>
                <a:cs typeface="Sakkal Majalla" pitchFamily="2" charset="-78"/>
              </a:rPr>
              <a:t>، العمليات </a:t>
            </a:r>
            <a:r>
              <a:rPr lang="en-US" sz="2800" dirty="0">
                <a:latin typeface="Sakkal Majalla" pitchFamily="2" charset="-78"/>
                <a:cs typeface="Sakkal Majalla" pitchFamily="2" charset="-78"/>
              </a:rPr>
              <a:t>operations</a:t>
            </a:r>
            <a:r>
              <a:rPr lang="ar-SY" sz="2800" b="1" dirty="0">
                <a:latin typeface="Sakkal Majalla" pitchFamily="2" charset="-78"/>
                <a:cs typeface="Sakkal Majalla" pitchFamily="2" charset="-78"/>
              </a:rPr>
              <a:t> جميعها تعبر عن السوكيات </a:t>
            </a:r>
            <a:r>
              <a:rPr lang="en-US" sz="2800" dirty="0">
                <a:latin typeface="Sakkal Majalla" pitchFamily="2" charset="-78"/>
                <a:cs typeface="Sakkal Majalla" pitchFamily="2" charset="-78"/>
              </a:rPr>
              <a:t>behaviors</a:t>
            </a:r>
            <a:r>
              <a:rPr lang="ar-SY" sz="2800" b="1" dirty="0">
                <a:latin typeface="Sakkal Majalla" pitchFamily="2" charset="-78"/>
                <a:cs typeface="Sakkal Majalla" pitchFamily="2" charset="-78"/>
              </a:rPr>
              <a:t>).</a:t>
            </a:r>
            <a:endParaRPr lang="en-US" sz="2800" b="1" dirty="0">
              <a:latin typeface="Sakkal Majalla" pitchFamily="2" charset="-78"/>
              <a:cs typeface="Sakkal Majalla" pitchFamily="2" charset="-78"/>
            </a:endParaRPr>
          </a:p>
          <a:p>
            <a:pPr marL="457200" indent="-457200" algn="r" rtl="1">
              <a:buFont typeface="Arial" pitchFamily="34" charset="0"/>
              <a:buChar char="•"/>
            </a:pPr>
            <a:endParaRPr lang="ar-SY" sz="1600" b="1" dirty="0">
              <a:latin typeface="Sakkal Majalla" pitchFamily="2" charset="-78"/>
              <a:cs typeface="Sakkal Majalla" pitchFamily="2" charset="-78"/>
            </a:endParaRPr>
          </a:p>
          <a:p>
            <a:pPr marL="914400" lvl="1" indent="-457200" algn="just" rtl="1">
              <a:buFont typeface="Courier New" pitchFamily="49" charset="0"/>
              <a:buChar char="o"/>
            </a:pPr>
            <a:r>
              <a:rPr lang="ar-SY" sz="2800" b="1" dirty="0">
                <a:latin typeface="Sakkal Majalla" pitchFamily="2" charset="-78"/>
                <a:cs typeface="Sakkal Majalla" pitchFamily="2" charset="-78"/>
              </a:rPr>
              <a:t>يمكن التفكير بالصنف كمخطط </a:t>
            </a:r>
            <a:r>
              <a:rPr lang="en-US" sz="2800" dirty="0">
                <a:latin typeface="Sakkal Majalla" pitchFamily="2" charset="-78"/>
                <a:cs typeface="Sakkal Majalla" pitchFamily="2" charset="-78"/>
              </a:rPr>
              <a:t>blueprint </a:t>
            </a:r>
            <a:r>
              <a:rPr lang="ar-SY" sz="2800" dirty="0">
                <a:latin typeface="Sakkal Majalla" pitchFamily="2" charset="-78"/>
                <a:cs typeface="Sakkal Majalla" pitchFamily="2" charset="-78"/>
              </a:rPr>
              <a:t> </a:t>
            </a:r>
            <a:r>
              <a:rPr lang="ar-SY" sz="2800" b="1" dirty="0">
                <a:latin typeface="Sakkal Majalla" pitchFamily="2" charset="-78"/>
                <a:cs typeface="Sakkal Majalla" pitchFamily="2" charset="-78"/>
              </a:rPr>
              <a:t>لبناء الكائنات الفعلية (النمط).</a:t>
            </a:r>
            <a:endParaRPr lang="en-US" sz="2800" b="1" dirty="0">
              <a:latin typeface="Sakkal Majalla" pitchFamily="2" charset="-78"/>
              <a:cs typeface="Sakkal Majalla" pitchFamily="2" charset="-78"/>
            </a:endParaRPr>
          </a:p>
          <a:p>
            <a:pPr marL="914400" lvl="1" indent="-457200" algn="just" rtl="1">
              <a:buFont typeface="Courier New" pitchFamily="49" charset="0"/>
              <a:buChar char="o"/>
            </a:pPr>
            <a:endParaRPr lang="ar-SY" sz="1600" b="1" dirty="0">
              <a:latin typeface="Sakkal Majalla" pitchFamily="2" charset="-78"/>
              <a:cs typeface="Sakkal Majalla" pitchFamily="2" charset="-78"/>
            </a:endParaRPr>
          </a:p>
          <a:p>
            <a:pPr marL="914400" lvl="1" indent="-457200" algn="just" rtl="1">
              <a:buFont typeface="Courier New" pitchFamily="49" charset="0"/>
              <a:buChar char="o"/>
            </a:pPr>
            <a:r>
              <a:rPr lang="ar-SY" sz="2800" b="1" dirty="0">
                <a:latin typeface="Sakkal Majalla" pitchFamily="2" charset="-78"/>
                <a:cs typeface="Sakkal Majalla" pitchFamily="2" charset="-78"/>
              </a:rPr>
              <a:t>عند جريان البرنامج، يمكن أن تستخدم الاصناف من أجل بناء العديد من الكائنات في الذاكرة وبالأنواع المطلوبة.</a:t>
            </a:r>
            <a:endParaRPr lang="en-US" sz="2800" b="1" dirty="0">
              <a:latin typeface="Sakkal Majalla" pitchFamily="2" charset="-78"/>
              <a:cs typeface="Sakkal Majalla" pitchFamily="2" charset="-78"/>
            </a:endParaRPr>
          </a:p>
          <a:p>
            <a:pPr marL="914400" lvl="1" indent="-457200" algn="just" rtl="1">
              <a:buFont typeface="Courier New" pitchFamily="49" charset="0"/>
              <a:buChar char="o"/>
            </a:pPr>
            <a:endParaRPr lang="ar-SY" sz="1600" b="1" dirty="0">
              <a:latin typeface="Sakkal Majalla" pitchFamily="2" charset="-78"/>
              <a:cs typeface="Sakkal Majalla" pitchFamily="2" charset="-78"/>
            </a:endParaRPr>
          </a:p>
          <a:p>
            <a:pPr marL="914400" lvl="1" indent="-457200" algn="just" rtl="1">
              <a:buFont typeface="Courier New" pitchFamily="49" charset="0"/>
              <a:buChar char="o"/>
            </a:pPr>
            <a:r>
              <a:rPr lang="ar-SY" sz="2800" b="1" dirty="0">
                <a:latin typeface="Sakkal Majalla" pitchFamily="2" charset="-78"/>
                <a:cs typeface="Sakkal Majalla" pitchFamily="2" charset="-78"/>
              </a:rPr>
              <a:t>الصنف</a:t>
            </a:r>
            <a:r>
              <a:rPr lang="ar-SY" sz="2800" dirty="0">
                <a:latin typeface="Sakkal Majalla" pitchFamily="2" charset="-78"/>
                <a:cs typeface="Sakkal Majalla" pitchFamily="2" charset="-78"/>
              </a:rPr>
              <a:t> </a:t>
            </a:r>
            <a:r>
              <a:rPr lang="ar-SY" sz="2800" b="1" dirty="0">
                <a:latin typeface="Sakkal Majalla" pitchFamily="2" charset="-78"/>
                <a:cs typeface="Sakkal Majalla" pitchFamily="2" charset="-78"/>
              </a:rPr>
              <a:t>هو مصدر الكائنات</a:t>
            </a:r>
            <a:r>
              <a:rPr lang="en-US" sz="2800" b="1" dirty="0">
                <a:latin typeface="Sakkal Majalla" pitchFamily="2" charset="-78"/>
                <a:cs typeface="Sakkal Majalla" pitchFamily="2" charset="-78"/>
              </a:rPr>
              <a:t> </a:t>
            </a:r>
            <a:r>
              <a:rPr lang="ar-SY" sz="2800" b="1" dirty="0">
                <a:latin typeface="Sakkal Majalla" pitchFamily="2" charset="-78"/>
                <a:cs typeface="Sakkal Majalla" pitchFamily="2" charset="-78"/>
              </a:rPr>
              <a:t>وتعرف بأمثال الصنف.</a:t>
            </a:r>
          </a:p>
        </p:txBody>
      </p:sp>
      <p:sp>
        <p:nvSpPr>
          <p:cNvPr id="3" name="Slide Number Placeholder 2"/>
          <p:cNvSpPr>
            <a:spLocks noGrp="1"/>
          </p:cNvSpPr>
          <p:nvPr>
            <p:ph type="sldNum" sz="quarter" idx="12"/>
          </p:nvPr>
        </p:nvSpPr>
        <p:spPr/>
        <p:txBody>
          <a:bodyPr/>
          <a:lstStyle/>
          <a:p>
            <a:fld id="{F2DEC28D-54D4-4785-ABA8-4C39A3606371}" type="slidenum">
              <a:rPr lang="en-US" smtClean="0"/>
              <a:t>31</a:t>
            </a:fld>
            <a:r>
              <a:rPr lang="en-US" dirty="0"/>
              <a:t>/26</a:t>
            </a: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24679733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0" y="365125"/>
            <a:ext cx="4876800" cy="701675"/>
          </a:xfrm>
        </p:spPr>
        <p:txBody>
          <a:bodyPr>
            <a:normAutofit/>
          </a:bodyPr>
          <a:lstStyle/>
          <a:p>
            <a:pPr algn="ctr"/>
            <a:r>
              <a:rPr lang="en-US" b="1" dirty="0">
                <a:solidFill>
                  <a:srgbClr val="C00000"/>
                </a:solidFill>
                <a:latin typeface="Sakkal Majalla" pitchFamily="2" charset="-78"/>
                <a:cs typeface="Sakkal Majalla" pitchFamily="2" charset="-78"/>
              </a:rPr>
              <a:t>Objects and Classes </a:t>
            </a:r>
            <a:r>
              <a:rPr lang="en-US" b="1" dirty="0">
                <a:latin typeface="Sakkal Majalla" pitchFamily="2" charset="-78"/>
                <a:cs typeface="Sakkal Majalla" pitchFamily="2" charset="-78"/>
              </a:rPr>
              <a:t>2</a:t>
            </a:r>
            <a:endParaRPr lang="en-US" dirty="0">
              <a:latin typeface="Sakkal Majalla" pitchFamily="2" charset="-78"/>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7" name="Rectangle 6"/>
          <p:cNvSpPr/>
          <p:nvPr/>
        </p:nvSpPr>
        <p:spPr>
          <a:xfrm>
            <a:off x="2120721" y="1621851"/>
            <a:ext cx="6830096" cy="1083374"/>
          </a:xfrm>
          <a:prstGeom prst="rect">
            <a:avLst/>
          </a:prstGeom>
        </p:spPr>
        <p:txBody>
          <a:bodyPr wrap="square">
            <a:spAutoFit/>
          </a:bodyPr>
          <a:lstStyle/>
          <a:p>
            <a:pPr>
              <a:lnSpc>
                <a:spcPct val="115000"/>
              </a:lnSpc>
            </a:pPr>
            <a:r>
              <a:rPr lang="en-US" b="1" i="1" dirty="0">
                <a:latin typeface="Sakkal Majalla" pitchFamily="2" charset="-78"/>
                <a:ea typeface="Calibri"/>
                <a:cs typeface="Sakkal Majalla" pitchFamily="2" charset="-78"/>
              </a:rPr>
              <a:t>Example</a:t>
            </a:r>
            <a:r>
              <a:rPr lang="en-US" sz="1400" dirty="0">
                <a:ea typeface="Calibri"/>
                <a:cs typeface="Arial"/>
              </a:rPr>
              <a:t>:			</a:t>
            </a:r>
            <a:r>
              <a:rPr lang="en-US" sz="2800" b="1" dirty="0">
                <a:latin typeface="Sakkal Majalla" pitchFamily="2" charset="-78"/>
                <a:ea typeface="Calibri"/>
                <a:cs typeface="Sakkal Majalla" pitchFamily="2" charset="-78"/>
              </a:rPr>
              <a:t>This expression creates a </a:t>
            </a:r>
            <a:endParaRPr lang="en-US" sz="2800" dirty="0">
              <a:latin typeface="Sakkal Majalla" pitchFamily="2" charset="-78"/>
              <a:ea typeface="Calibri"/>
              <a:cs typeface="Sakkal Majalla" pitchFamily="2" charset="-78"/>
            </a:endParaRPr>
          </a:p>
          <a:p>
            <a:pPr marL="1371600" marR="0" indent="457200">
              <a:lnSpc>
                <a:spcPct val="115000"/>
              </a:lnSpc>
              <a:spcBef>
                <a:spcPts val="0"/>
              </a:spcBef>
              <a:spcAft>
                <a:spcPts val="0"/>
              </a:spcAft>
            </a:pPr>
            <a:r>
              <a:rPr lang="ar-SY" sz="2800" b="1" dirty="0">
                <a:latin typeface="Sakkal Majalla" pitchFamily="2" charset="-78"/>
                <a:ea typeface="Calibri"/>
                <a:cs typeface="Sakkal Majalla" pitchFamily="2" charset="-78"/>
              </a:rPr>
              <a:t>	</a:t>
            </a:r>
            <a:r>
              <a:rPr lang="en-US" sz="2800" b="1" dirty="0">
                <a:latin typeface="Sakkal Majalla" pitchFamily="2" charset="-78"/>
                <a:ea typeface="Calibri"/>
                <a:cs typeface="Sakkal Majalla" pitchFamily="2" charset="-78"/>
              </a:rPr>
              <a:t>Scanner object in memory.</a:t>
            </a:r>
            <a:endParaRPr lang="en-US" sz="2800" dirty="0">
              <a:latin typeface="Sakkal Majalla" pitchFamily="2" charset="-78"/>
              <a:ea typeface="Calibri"/>
              <a:cs typeface="Sakkal Majalla" pitchFamily="2" charset="-78"/>
            </a:endParaRPr>
          </a:p>
        </p:txBody>
      </p:sp>
      <p:sp>
        <p:nvSpPr>
          <p:cNvPr id="8" name="Rectangle 7"/>
          <p:cNvSpPr/>
          <p:nvPr/>
        </p:nvSpPr>
        <p:spPr>
          <a:xfrm>
            <a:off x="2977216" y="3053488"/>
            <a:ext cx="5117106" cy="587853"/>
          </a:xfrm>
          <a:prstGeom prst="rect">
            <a:avLst/>
          </a:prstGeom>
        </p:spPr>
        <p:txBody>
          <a:bodyPr wrap="none">
            <a:spAutoFit/>
          </a:bodyPr>
          <a:lstStyle/>
          <a:p>
            <a:pPr>
              <a:lnSpc>
                <a:spcPct val="115000"/>
              </a:lnSpc>
              <a:spcAft>
                <a:spcPts val="1000"/>
              </a:spcAft>
              <a:tabLst>
                <a:tab pos="3886200" algn="l"/>
              </a:tabLst>
            </a:pPr>
            <a:r>
              <a:rPr lang="en-US" sz="2800" b="1" dirty="0">
                <a:latin typeface="Sakkal Majalla" pitchFamily="2" charset="-78"/>
                <a:ea typeface="Calibri"/>
                <a:cs typeface="Sakkal Majalla" pitchFamily="2" charset="-78"/>
              </a:rPr>
              <a:t>Scanner input  =  new Scanner(System.in);</a:t>
            </a:r>
            <a:endParaRPr lang="en-US" sz="2800" dirty="0">
              <a:latin typeface="Sakkal Majalla" pitchFamily="2" charset="-78"/>
              <a:ea typeface="Calibri"/>
              <a:cs typeface="Sakkal Majalla" pitchFamily="2" charset="-78"/>
            </a:endParaRPr>
          </a:p>
        </p:txBody>
      </p:sp>
      <p:sp>
        <p:nvSpPr>
          <p:cNvPr id="9" name="Rectangle 8"/>
          <p:cNvSpPr/>
          <p:nvPr/>
        </p:nvSpPr>
        <p:spPr>
          <a:xfrm>
            <a:off x="3048000" y="4210516"/>
            <a:ext cx="4121798" cy="941796"/>
          </a:xfrm>
          <a:prstGeom prst="rect">
            <a:avLst/>
          </a:prstGeom>
        </p:spPr>
        <p:txBody>
          <a:bodyPr wrap="square">
            <a:spAutoFit/>
          </a:bodyPr>
          <a:lstStyle/>
          <a:p>
            <a:pPr>
              <a:lnSpc>
                <a:spcPct val="115000"/>
              </a:lnSpc>
            </a:pPr>
            <a:r>
              <a:rPr lang="ar-SY" sz="2400" b="1" dirty="0">
                <a:latin typeface="Sakkal Majalla" pitchFamily="2" charset="-78"/>
                <a:ea typeface="Calibri"/>
                <a:cs typeface="Sakkal Majalla" pitchFamily="2" charset="-78"/>
              </a:rPr>
              <a:t>       </a:t>
            </a:r>
            <a:r>
              <a:rPr lang="en-US" sz="2400" b="1" dirty="0">
                <a:latin typeface="Sakkal Majalla" pitchFamily="2" charset="-78"/>
                <a:ea typeface="Calibri"/>
                <a:cs typeface="Sakkal Majalla" pitchFamily="2" charset="-78"/>
              </a:rPr>
              <a:t>The object's memory address</a:t>
            </a:r>
            <a:endParaRPr lang="en-US" sz="2400" dirty="0">
              <a:latin typeface="Sakkal Majalla" pitchFamily="2" charset="-78"/>
              <a:ea typeface="Calibri"/>
              <a:cs typeface="Sakkal Majalla" pitchFamily="2" charset="-78"/>
            </a:endParaRPr>
          </a:p>
          <a:p>
            <a:pPr>
              <a:lnSpc>
                <a:spcPct val="115000"/>
              </a:lnSpc>
            </a:pPr>
            <a:r>
              <a:rPr lang="en-US" sz="2400" b="1" dirty="0">
                <a:latin typeface="Sakkal Majalla" pitchFamily="2" charset="-78"/>
                <a:ea typeface="Calibri"/>
                <a:cs typeface="Sakkal Majalla" pitchFamily="2" charset="-78"/>
              </a:rPr>
              <a:t>      is assigned to the input variable.</a:t>
            </a:r>
            <a:endParaRPr lang="en-US" sz="2400" dirty="0">
              <a:latin typeface="Sakkal Majalla" pitchFamily="2" charset="-78"/>
              <a:ea typeface="Calibri"/>
              <a:cs typeface="Sakkal Majalla" pitchFamily="2" charset="-78"/>
            </a:endParaRPr>
          </a:p>
        </p:txBody>
      </p:sp>
      <p:grpSp>
        <p:nvGrpSpPr>
          <p:cNvPr id="17" name="Group 16"/>
          <p:cNvGrpSpPr/>
          <p:nvPr/>
        </p:nvGrpSpPr>
        <p:grpSpPr>
          <a:xfrm>
            <a:off x="1403797" y="2640923"/>
            <a:ext cx="7447897" cy="3433287"/>
            <a:chOff x="1403797" y="2640923"/>
            <a:chExt cx="7447897" cy="3433287"/>
          </a:xfrm>
        </p:grpSpPr>
        <p:sp>
          <p:nvSpPr>
            <p:cNvPr id="11" name="Rectangle 10"/>
            <p:cNvSpPr/>
            <p:nvPr/>
          </p:nvSpPr>
          <p:spPr>
            <a:xfrm>
              <a:off x="1403797" y="4910391"/>
              <a:ext cx="1833433" cy="1163819"/>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19050"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8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Input Variable</a:t>
              </a:r>
              <a:endParaRPr kumimoji="0" lang="en-US" sz="28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12" name="Left Brace 11"/>
            <p:cNvSpPr/>
            <p:nvPr/>
          </p:nvSpPr>
          <p:spPr>
            <a:xfrm rot="5400000">
              <a:off x="6204462" y="1622469"/>
              <a:ext cx="504409" cy="2541318"/>
            </a:xfrm>
            <a:prstGeom prst="leftBrace">
              <a:avLst>
                <a:gd name="adj1" fmla="val 23355"/>
                <a:gd name="adj2" fmla="val 53290"/>
              </a:avLst>
            </a:prstGeom>
            <a:noFill/>
            <a:ln w="28575" cap="flat" cmpd="sng" algn="ctr">
              <a:solidFill>
                <a:srgbClr val="4F81BD">
                  <a:shade val="95000"/>
                  <a:satMod val="10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3" name="Arc 12"/>
            <p:cNvSpPr/>
            <p:nvPr/>
          </p:nvSpPr>
          <p:spPr>
            <a:xfrm rot="5400000">
              <a:off x="4379979" y="3079776"/>
              <a:ext cx="731213" cy="888083"/>
            </a:xfrm>
            <a:prstGeom prst="arc">
              <a:avLst>
                <a:gd name="adj1" fmla="val 16200000"/>
                <a:gd name="adj2" fmla="val 5796725"/>
              </a:avLst>
            </a:prstGeom>
            <a:noFill/>
            <a:ln w="28575" cap="flat" cmpd="sng" algn="ctr">
              <a:solidFill>
                <a:srgbClr val="8064A2"/>
              </a:solidFill>
              <a:prstDash val="solid"/>
              <a:headEnd type="none" w="med" len="med"/>
              <a:tailEnd type="triangle" w="med" len="me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Calibri"/>
                <a:ea typeface="+mn-ea"/>
                <a:cs typeface="+mn-cs"/>
              </a:endParaRPr>
            </a:p>
          </p:txBody>
        </p:sp>
        <p:sp>
          <p:nvSpPr>
            <p:cNvPr id="14" name="Rectangle 13"/>
            <p:cNvSpPr/>
            <p:nvPr/>
          </p:nvSpPr>
          <p:spPr>
            <a:xfrm>
              <a:off x="7018261" y="4910391"/>
              <a:ext cx="1833433" cy="1163819"/>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19050"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Scanner</a:t>
              </a:r>
              <a:endParaRPr kumimoji="0" lang="en-US" sz="28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a:p>
              <a:pPr marL="0" marR="0" lvl="0" indent="0" algn="ctr" defTabSz="914400" eaLnBrk="1" fontAlgn="auto" latinLnBrk="0" hangingPunct="1">
                <a:lnSpc>
                  <a:spcPct val="115000"/>
                </a:lnSpc>
                <a:spcBef>
                  <a:spcPts val="0"/>
                </a:spcBef>
                <a:spcAft>
                  <a:spcPts val="0"/>
                </a:spcAft>
                <a:buClrTx/>
                <a:buSzTx/>
                <a:buFontTx/>
                <a:buNone/>
                <a:tabLst/>
                <a:defRPr/>
              </a:pPr>
              <a:r>
                <a:rPr kumimoji="0" lang="en-US" sz="28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object</a:t>
              </a:r>
              <a:endParaRPr kumimoji="0" lang="en-US" sz="28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cxnSp>
          <p:nvCxnSpPr>
            <p:cNvPr id="15" name="Straight Arrow Connector 14"/>
            <p:cNvCxnSpPr>
              <a:stCxn id="11" idx="3"/>
              <a:endCxn id="14" idx="1"/>
            </p:cNvCxnSpPr>
            <p:nvPr/>
          </p:nvCxnSpPr>
          <p:spPr>
            <a:xfrm>
              <a:off x="3237230" y="5492301"/>
              <a:ext cx="3781031" cy="0"/>
            </a:xfrm>
            <a:prstGeom prst="straightConnector1">
              <a:avLst/>
            </a:prstGeom>
            <a:noFill/>
            <a:ln w="28575" cap="flat" cmpd="sng" algn="ctr">
              <a:solidFill>
                <a:srgbClr val="8064A2"/>
              </a:solidFill>
              <a:prstDash val="solid"/>
              <a:headEnd type="none" w="med" len="med"/>
              <a:tailEnd type="triangle" w="med" len="med"/>
            </a:ln>
            <a:effectLst>
              <a:outerShdw blurRad="40000" dist="20000" dir="5400000" rotWithShape="0">
                <a:srgbClr val="000000">
                  <a:alpha val="38000"/>
                </a:srgbClr>
              </a:outerShdw>
            </a:effectLst>
          </p:spPr>
        </p:cxnSp>
      </p:grpSp>
      <p:sp>
        <p:nvSpPr>
          <p:cNvPr id="3" name="Slide Number Placeholder 2"/>
          <p:cNvSpPr>
            <a:spLocks noGrp="1"/>
          </p:cNvSpPr>
          <p:nvPr>
            <p:ph type="sldNum" sz="quarter" idx="12"/>
          </p:nvPr>
        </p:nvSpPr>
        <p:spPr/>
        <p:txBody>
          <a:bodyPr/>
          <a:lstStyle/>
          <a:p>
            <a:fld id="{F2DEC28D-54D4-4785-ABA8-4C39A3606371}" type="slidenum">
              <a:rPr lang="en-US" smtClean="0"/>
              <a:t>32</a:t>
            </a:fld>
            <a:r>
              <a:rPr lang="en-US" dirty="0"/>
              <a:t>/26</a:t>
            </a:r>
          </a:p>
        </p:txBody>
      </p:sp>
      <p:sp>
        <p:nvSpPr>
          <p:cNvPr id="18"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42728356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9"/>
          <p:cNvSpPr>
            <a:spLocks noChangeArrowheads="1"/>
          </p:cNvSpPr>
          <p:nvPr/>
        </p:nvSpPr>
        <p:spPr bwMode="auto">
          <a:xfrm>
            <a:off x="633865" y="1457628"/>
            <a:ext cx="10904311"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03225"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Sakkal Majalla" pitchFamily="2" charset="-78"/>
                <a:ea typeface="Calibri" pitchFamily="34" charset="0"/>
                <a:cs typeface="Sakkal Majalla" pitchFamily="2" charset="-78"/>
              </a:rPr>
              <a:t>The box variable</a:t>
            </a:r>
            <a:endParaRPr kumimoji="0" lang="en-US" sz="24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119063" algn="l" defTabSz="914400" rtl="0" eaLnBrk="0" fontAlgn="base" latinLnBrk="0" hangingPunct="0">
              <a:lnSpc>
                <a:spcPct val="100000"/>
              </a:lnSpc>
              <a:spcBef>
                <a:spcPct val="0"/>
              </a:spcBef>
              <a:spcAft>
                <a:spcPct val="0"/>
              </a:spcAft>
              <a:buClrTx/>
              <a:buSzTx/>
              <a:buFontTx/>
              <a:buNone/>
              <a:tabLst/>
            </a:pPr>
            <a:r>
              <a:rPr lang="en-US" sz="2400" b="1" dirty="0">
                <a:latin typeface="Sakkal Majalla" pitchFamily="2" charset="-78"/>
                <a:ea typeface="Calibri" pitchFamily="34" charset="0"/>
                <a:cs typeface="Sakkal Majalla" pitchFamily="2" charset="-78"/>
              </a:rPr>
              <a:t>   </a:t>
            </a:r>
            <a:r>
              <a:rPr kumimoji="0" lang="en-US" sz="2400" b="1" i="0" u="none" strike="noStrike" cap="none" normalizeH="0" baseline="0" dirty="0">
                <a:ln>
                  <a:noFill/>
                </a:ln>
                <a:solidFill>
                  <a:schemeClr val="tx1"/>
                </a:solidFill>
                <a:effectLst/>
                <a:latin typeface="Sakkal Majalla" pitchFamily="2" charset="-78"/>
                <a:ea typeface="Calibri" pitchFamily="34" charset="0"/>
                <a:cs typeface="Sakkal Majalla" pitchFamily="2" charset="-78"/>
              </a:rPr>
              <a:t>holds the address of</a:t>
            </a:r>
            <a:endParaRPr kumimoji="0" lang="en-US" sz="24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119063"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Sakkal Majalla" pitchFamily="2" charset="-78"/>
                <a:ea typeface="Calibri" pitchFamily="34" charset="0"/>
                <a:cs typeface="Sakkal Majalla" pitchFamily="2" charset="-78"/>
              </a:rPr>
              <a:t>   the Rectangle object.</a:t>
            </a:r>
            <a:endParaRPr kumimoji="0" lang="en-US" sz="2400" b="0" i="0" u="none" strike="noStrike" cap="none" normalizeH="0" baseline="0" dirty="0">
              <a:ln>
                <a:noFill/>
              </a:ln>
              <a:solidFill>
                <a:schemeClr val="tx1"/>
              </a:solidFill>
              <a:effectLst/>
              <a:latin typeface="Sakkal Majalla" pitchFamily="2" charset="-78"/>
              <a:cs typeface="Sakkal Majalla" pitchFamily="2" charset="-78"/>
            </a:endParaRPr>
          </a:p>
          <a:p>
            <a:pPr marL="0" marR="0" lvl="0" indent="119063"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Sakkal Majalla" pitchFamily="2" charset="-78"/>
              <a:cs typeface="Sakkal Majalla" pitchFamily="2" charset="-78"/>
            </a:endParaRPr>
          </a:p>
        </p:txBody>
      </p:sp>
      <p:sp>
        <p:nvSpPr>
          <p:cNvPr id="2" name="Title 1"/>
          <p:cNvSpPr>
            <a:spLocks noGrp="1"/>
          </p:cNvSpPr>
          <p:nvPr>
            <p:ph type="title"/>
          </p:nvPr>
        </p:nvSpPr>
        <p:spPr>
          <a:xfrm>
            <a:off x="6705600" y="365125"/>
            <a:ext cx="4876800" cy="1034184"/>
          </a:xfrm>
        </p:spPr>
        <p:txBody>
          <a:bodyPr>
            <a:normAutofit fontScale="90000"/>
          </a:bodyPr>
          <a:lstStyle/>
          <a:p>
            <a:pPr algn="ctr"/>
            <a:r>
              <a:rPr lang="en-US" b="1" dirty="0">
                <a:latin typeface="Sakkal Majalla" pitchFamily="2" charset="-78"/>
                <a:cs typeface="Sakkal Majalla" pitchFamily="2" charset="-78"/>
              </a:rPr>
              <a:t>Creating a Rectangle object</a:t>
            </a:r>
            <a:endParaRPr lang="en-US" dirty="0">
              <a:latin typeface="Sakkal Majalla" pitchFamily="2" charset="-78"/>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grpSp>
        <p:nvGrpSpPr>
          <p:cNvPr id="13" name="Group 12"/>
          <p:cNvGrpSpPr/>
          <p:nvPr/>
        </p:nvGrpSpPr>
        <p:grpSpPr>
          <a:xfrm>
            <a:off x="6183910" y="2455520"/>
            <a:ext cx="4094480" cy="1168400"/>
            <a:chOff x="0" y="0"/>
            <a:chExt cx="4094922" cy="1168841"/>
          </a:xfrm>
        </p:grpSpPr>
        <p:sp>
          <p:nvSpPr>
            <p:cNvPr id="14" name="Rectangle 13"/>
            <p:cNvSpPr/>
            <p:nvPr/>
          </p:nvSpPr>
          <p:spPr>
            <a:xfrm>
              <a:off x="2297927" y="0"/>
              <a:ext cx="1796995" cy="1168841"/>
            </a:xfrm>
            <a:prstGeom prst="rect">
              <a:avLst/>
            </a:prstGeom>
            <a:ln w="28575"/>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pPr>
              <a:r>
                <a:rPr lang="en-US" sz="2400" b="1" dirty="0">
                  <a:effectLst/>
                  <a:latin typeface="Sakkal Majalla" pitchFamily="2" charset="-78"/>
                  <a:ea typeface="Calibri"/>
                  <a:cs typeface="Sakkal Majalla" pitchFamily="2" charset="-78"/>
                </a:rPr>
                <a:t>length:</a:t>
              </a:r>
              <a:endParaRPr lang="en-US" sz="2400" dirty="0">
                <a:effectLst/>
                <a:latin typeface="Sakkal Majalla" pitchFamily="2" charset="-78"/>
                <a:ea typeface="Calibri"/>
                <a:cs typeface="Sakkal Majalla" pitchFamily="2" charset="-78"/>
              </a:endParaRPr>
            </a:p>
            <a:p>
              <a:pPr marL="0" marR="0">
                <a:spcBef>
                  <a:spcPts val="0"/>
                </a:spcBef>
              </a:pPr>
              <a:r>
                <a:rPr lang="en-US" sz="2400" b="1" dirty="0">
                  <a:effectLst/>
                  <a:latin typeface="Sakkal Majalla" pitchFamily="2" charset="-78"/>
                  <a:ea typeface="Calibri"/>
                  <a:cs typeface="Sakkal Majalla" pitchFamily="2" charset="-78"/>
                </a:rPr>
                <a:t>width:  </a:t>
              </a:r>
              <a:endParaRPr lang="en-US" sz="2400" dirty="0">
                <a:effectLst/>
                <a:latin typeface="Sakkal Majalla" pitchFamily="2" charset="-78"/>
                <a:ea typeface="Calibri"/>
                <a:cs typeface="Sakkal Majalla" pitchFamily="2" charset="-78"/>
              </a:endParaRPr>
            </a:p>
          </p:txBody>
        </p:sp>
        <p:sp>
          <p:nvSpPr>
            <p:cNvPr id="15" name="Rectangle 14"/>
            <p:cNvSpPr/>
            <p:nvPr/>
          </p:nvSpPr>
          <p:spPr>
            <a:xfrm>
              <a:off x="3252084" y="612250"/>
              <a:ext cx="628015" cy="357505"/>
            </a:xfrm>
            <a:prstGeom prst="rect">
              <a:avLst/>
            </a:prstGeom>
            <a:ln w="1905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400" b="1" dirty="0">
                  <a:effectLst/>
                  <a:latin typeface="Sakkal Majalla" pitchFamily="2" charset="-78"/>
                  <a:ea typeface="Calibri"/>
                  <a:cs typeface="Sakkal Majalla" pitchFamily="2" charset="-78"/>
                </a:rPr>
                <a:t>0.0</a:t>
              </a:r>
              <a:endParaRPr lang="en-US" sz="2400" dirty="0">
                <a:effectLst/>
                <a:latin typeface="Sakkal Majalla" pitchFamily="2" charset="-78"/>
                <a:ea typeface="Calibri"/>
                <a:cs typeface="Sakkal Majalla" pitchFamily="2" charset="-78"/>
              </a:endParaRPr>
            </a:p>
          </p:txBody>
        </p:sp>
        <p:sp>
          <p:nvSpPr>
            <p:cNvPr id="16" name="Rectangle 15"/>
            <p:cNvSpPr/>
            <p:nvPr/>
          </p:nvSpPr>
          <p:spPr>
            <a:xfrm>
              <a:off x="3252084" y="143123"/>
              <a:ext cx="628015" cy="357505"/>
            </a:xfrm>
            <a:prstGeom prst="rect">
              <a:avLst/>
            </a:prstGeom>
            <a:ln w="1905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400" b="1">
                  <a:effectLst/>
                  <a:latin typeface="Sakkal Majalla" pitchFamily="2" charset="-78"/>
                  <a:ea typeface="Calibri"/>
                  <a:cs typeface="Sakkal Majalla" pitchFamily="2" charset="-78"/>
                </a:rPr>
                <a:t>0.0</a:t>
              </a:r>
              <a:endParaRPr lang="en-US" sz="2400">
                <a:effectLst/>
                <a:latin typeface="Sakkal Majalla" pitchFamily="2" charset="-78"/>
                <a:ea typeface="Calibri"/>
                <a:cs typeface="Sakkal Majalla" pitchFamily="2" charset="-78"/>
              </a:endParaRPr>
            </a:p>
          </p:txBody>
        </p:sp>
        <p:sp>
          <p:nvSpPr>
            <p:cNvPr id="17" name="Rectangle 16"/>
            <p:cNvSpPr/>
            <p:nvPr/>
          </p:nvSpPr>
          <p:spPr>
            <a:xfrm>
              <a:off x="0" y="405516"/>
              <a:ext cx="1248217" cy="357505"/>
            </a:xfrm>
            <a:prstGeom prst="rect">
              <a:avLst/>
            </a:prstGeom>
            <a:ln w="28575"/>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400" b="1" dirty="0">
                  <a:effectLst/>
                  <a:latin typeface="Sakkal Majalla" pitchFamily="2" charset="-78"/>
                  <a:ea typeface="Calibri"/>
                  <a:cs typeface="Sakkal Majalla" pitchFamily="2" charset="-78"/>
                </a:rPr>
                <a:t>address</a:t>
              </a:r>
              <a:endParaRPr lang="en-US" sz="2400" dirty="0">
                <a:effectLst/>
                <a:latin typeface="Sakkal Majalla" pitchFamily="2" charset="-78"/>
                <a:ea typeface="Calibri"/>
                <a:cs typeface="Sakkal Majalla" pitchFamily="2" charset="-78"/>
              </a:endParaRPr>
            </a:p>
          </p:txBody>
        </p:sp>
        <p:cxnSp>
          <p:nvCxnSpPr>
            <p:cNvPr id="18" name="Straight Arrow Connector 17"/>
            <p:cNvCxnSpPr/>
            <p:nvPr/>
          </p:nvCxnSpPr>
          <p:spPr>
            <a:xfrm>
              <a:off x="1248355" y="588396"/>
              <a:ext cx="1050152" cy="0"/>
            </a:xfrm>
            <a:prstGeom prst="straightConnector1">
              <a:avLst/>
            </a:prstGeom>
            <a:ln w="28575">
              <a:tailEnd type="arrow"/>
            </a:ln>
          </p:spPr>
          <p:style>
            <a:lnRef idx="1">
              <a:schemeClr val="accent2"/>
            </a:lnRef>
            <a:fillRef idx="0">
              <a:schemeClr val="accent2"/>
            </a:fillRef>
            <a:effectRef idx="0">
              <a:schemeClr val="accent2"/>
            </a:effectRef>
            <a:fontRef idx="minor">
              <a:schemeClr val="tx1"/>
            </a:fontRef>
          </p:style>
        </p:cxnSp>
      </p:grpSp>
      <p:cxnSp>
        <p:nvCxnSpPr>
          <p:cNvPr id="19" name="Straight Arrow Connector 18"/>
          <p:cNvCxnSpPr/>
          <p:nvPr/>
        </p:nvCxnSpPr>
        <p:spPr>
          <a:xfrm>
            <a:off x="2238561" y="2682215"/>
            <a:ext cx="0" cy="357505"/>
          </a:xfrm>
          <a:prstGeom prst="straightConnector1">
            <a:avLst/>
          </a:prstGeom>
          <a:ln w="28575">
            <a:tailEnd type="arrow"/>
          </a:ln>
        </p:spPr>
        <p:style>
          <a:lnRef idx="1">
            <a:schemeClr val="accent2"/>
          </a:lnRef>
          <a:fillRef idx="0">
            <a:schemeClr val="accent2"/>
          </a:fillRef>
          <a:effectRef idx="0">
            <a:schemeClr val="accent2"/>
          </a:effectRef>
          <a:fontRef idx="minor">
            <a:schemeClr val="tx1"/>
          </a:fontRef>
        </p:style>
      </p:cxnSp>
      <p:sp>
        <p:nvSpPr>
          <p:cNvPr id="20" name="Rectangle 10"/>
          <p:cNvSpPr>
            <a:spLocks noChangeArrowheads="1"/>
          </p:cNvSpPr>
          <p:nvPr/>
        </p:nvSpPr>
        <p:spPr bwMode="auto">
          <a:xfrm>
            <a:off x="6747956" y="1631114"/>
            <a:ext cx="29663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403225"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Calibri" pitchFamily="34" charset="0"/>
                <a:ea typeface="Calibri" pitchFamily="34" charset="0"/>
                <a:cs typeface="Arial" pitchFamily="34" charset="0"/>
              </a:rPr>
              <a:t>A Rectangle object</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
        <p:nvSpPr>
          <p:cNvPr id="21" name="Rectangle 15"/>
          <p:cNvSpPr>
            <a:spLocks noChangeArrowheads="1"/>
          </p:cNvSpPr>
          <p:nvPr/>
        </p:nvSpPr>
        <p:spPr bwMode="auto">
          <a:xfrm>
            <a:off x="3254375" y="914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119063"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2" name="Rectangle 21"/>
          <p:cNvSpPr/>
          <p:nvPr/>
        </p:nvSpPr>
        <p:spPr>
          <a:xfrm>
            <a:off x="841829" y="2972485"/>
            <a:ext cx="5514521" cy="461665"/>
          </a:xfrm>
          <a:prstGeom prst="rect">
            <a:avLst/>
          </a:prstGeom>
        </p:spPr>
        <p:txBody>
          <a:bodyPr wrap="square">
            <a:spAutoFit/>
          </a:bodyPr>
          <a:lstStyle/>
          <a:p>
            <a:r>
              <a:rPr lang="en-US" sz="2400" b="1" dirty="0">
                <a:solidFill>
                  <a:prstClr val="black"/>
                </a:solidFill>
                <a:latin typeface="Sakkal Majalla" pitchFamily="2" charset="-78"/>
                <a:ea typeface="Calibri" pitchFamily="34" charset="0"/>
                <a:cs typeface="Sakkal Majalla" pitchFamily="2" charset="-78"/>
              </a:rPr>
              <a:t> Rectangle </a:t>
            </a:r>
            <a:r>
              <a:rPr lang="en-US" sz="2400" dirty="0">
                <a:solidFill>
                  <a:prstClr val="black"/>
                </a:solidFill>
                <a:latin typeface="Sakkal Majalla" pitchFamily="2" charset="-78"/>
                <a:ea typeface="Calibri" pitchFamily="34" charset="0"/>
                <a:cs typeface="Sakkal Majalla" pitchFamily="2" charset="-78"/>
              </a:rPr>
              <a:t>box</a:t>
            </a:r>
            <a:r>
              <a:rPr lang="en-US" sz="2400" b="1" dirty="0">
                <a:solidFill>
                  <a:prstClr val="black"/>
                </a:solidFill>
                <a:latin typeface="Sakkal Majalla" pitchFamily="2" charset="-78"/>
                <a:ea typeface="Calibri" pitchFamily="34" charset="0"/>
                <a:cs typeface="Sakkal Majalla" pitchFamily="2" charset="-78"/>
              </a:rPr>
              <a:t> = </a:t>
            </a:r>
            <a:r>
              <a:rPr lang="en-US" sz="2400" dirty="0">
                <a:solidFill>
                  <a:prstClr val="black"/>
                </a:solidFill>
                <a:latin typeface="Sakkal Majalla" pitchFamily="2" charset="-78"/>
                <a:ea typeface="Calibri" pitchFamily="34" charset="0"/>
                <a:cs typeface="Sakkal Majalla" pitchFamily="2" charset="-78"/>
              </a:rPr>
              <a:t>new</a:t>
            </a:r>
            <a:r>
              <a:rPr lang="en-US" sz="2400" b="1" dirty="0">
                <a:solidFill>
                  <a:prstClr val="black"/>
                </a:solidFill>
                <a:latin typeface="Sakkal Majalla" pitchFamily="2" charset="-78"/>
                <a:ea typeface="Calibri" pitchFamily="34" charset="0"/>
                <a:cs typeface="Sakkal Majalla" pitchFamily="2" charset="-78"/>
              </a:rPr>
              <a:t> Rectangle (); </a:t>
            </a:r>
            <a:endParaRPr lang="en-US" sz="2400" dirty="0">
              <a:latin typeface="Sakkal Majalla" pitchFamily="2" charset="-78"/>
              <a:cs typeface="Sakkal Majalla" pitchFamily="2" charset="-78"/>
            </a:endParaRPr>
          </a:p>
        </p:txBody>
      </p:sp>
      <p:sp>
        <p:nvSpPr>
          <p:cNvPr id="3" name="Slide Number Placeholder 2"/>
          <p:cNvSpPr>
            <a:spLocks noGrp="1"/>
          </p:cNvSpPr>
          <p:nvPr>
            <p:ph type="sldNum" sz="quarter" idx="12"/>
          </p:nvPr>
        </p:nvSpPr>
        <p:spPr/>
        <p:txBody>
          <a:bodyPr/>
          <a:lstStyle/>
          <a:p>
            <a:fld id="{F2DEC28D-54D4-4785-ABA8-4C39A3606371}" type="slidenum">
              <a:rPr lang="en-US" smtClean="0"/>
              <a:t>33</a:t>
            </a:fld>
            <a:r>
              <a:rPr lang="en-US" dirty="0"/>
              <a:t>/26</a:t>
            </a:r>
          </a:p>
        </p:txBody>
      </p:sp>
      <p:grpSp>
        <p:nvGrpSpPr>
          <p:cNvPr id="24" name="Group 23"/>
          <p:cNvGrpSpPr/>
          <p:nvPr/>
        </p:nvGrpSpPr>
        <p:grpSpPr>
          <a:xfrm>
            <a:off x="5834286" y="4114468"/>
            <a:ext cx="4470142" cy="1168400"/>
            <a:chOff x="0" y="0"/>
            <a:chExt cx="4229239" cy="1168841"/>
          </a:xfrm>
        </p:grpSpPr>
        <p:sp>
          <p:nvSpPr>
            <p:cNvPr id="25" name="Rectangle 24"/>
            <p:cNvSpPr/>
            <p:nvPr/>
          </p:nvSpPr>
          <p:spPr>
            <a:xfrm>
              <a:off x="2297927" y="0"/>
              <a:ext cx="1931312" cy="1168841"/>
            </a:xfrm>
            <a:prstGeom prst="rect">
              <a:avLst/>
            </a:prstGeom>
            <a:ln w="28575"/>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spcBef>
                  <a:spcPts val="0"/>
                </a:spcBef>
              </a:pPr>
              <a:r>
                <a:rPr lang="en-US" sz="2400" b="1" dirty="0">
                  <a:effectLst/>
                  <a:latin typeface="Sakkal Majalla" pitchFamily="2" charset="-78"/>
                  <a:ea typeface="Calibri"/>
                  <a:cs typeface="Sakkal Majalla" pitchFamily="2" charset="-78"/>
                </a:rPr>
                <a:t>length:</a:t>
              </a:r>
              <a:endParaRPr lang="en-US" sz="2400" dirty="0">
                <a:effectLst/>
                <a:latin typeface="Sakkal Majalla" pitchFamily="2" charset="-78"/>
                <a:ea typeface="Calibri"/>
                <a:cs typeface="Sakkal Majalla" pitchFamily="2" charset="-78"/>
              </a:endParaRPr>
            </a:p>
            <a:p>
              <a:pPr marL="0" marR="0">
                <a:spcBef>
                  <a:spcPts val="0"/>
                </a:spcBef>
              </a:pPr>
              <a:r>
                <a:rPr lang="en-US" sz="2400" b="1" dirty="0">
                  <a:effectLst/>
                  <a:latin typeface="Sakkal Majalla" pitchFamily="2" charset="-78"/>
                  <a:ea typeface="Calibri"/>
                  <a:cs typeface="Sakkal Majalla" pitchFamily="2" charset="-78"/>
                </a:rPr>
                <a:t>width:  </a:t>
              </a:r>
              <a:endParaRPr lang="en-US" sz="2400" dirty="0">
                <a:effectLst/>
                <a:latin typeface="Sakkal Majalla" pitchFamily="2" charset="-78"/>
                <a:ea typeface="Calibri"/>
                <a:cs typeface="Sakkal Majalla" pitchFamily="2" charset="-78"/>
              </a:endParaRPr>
            </a:p>
          </p:txBody>
        </p:sp>
        <p:sp>
          <p:nvSpPr>
            <p:cNvPr id="26" name="Rectangle 25"/>
            <p:cNvSpPr/>
            <p:nvPr/>
          </p:nvSpPr>
          <p:spPr>
            <a:xfrm>
              <a:off x="3252084" y="612250"/>
              <a:ext cx="842837" cy="357505"/>
            </a:xfrm>
            <a:prstGeom prst="rect">
              <a:avLst/>
            </a:prstGeom>
            <a:ln w="1905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400" b="1" dirty="0">
                  <a:effectLst/>
                  <a:latin typeface="Sakkal Majalla" pitchFamily="2" charset="-78"/>
                  <a:ea typeface="Calibri"/>
                  <a:cs typeface="Sakkal Majalla" pitchFamily="2" charset="-78"/>
                </a:rPr>
                <a:t>0.0</a:t>
              </a:r>
              <a:endParaRPr lang="en-US" sz="2400" dirty="0">
                <a:effectLst/>
                <a:latin typeface="Sakkal Majalla" pitchFamily="2" charset="-78"/>
                <a:ea typeface="Calibri"/>
                <a:cs typeface="Sakkal Majalla" pitchFamily="2" charset="-78"/>
              </a:endParaRPr>
            </a:p>
          </p:txBody>
        </p:sp>
        <p:sp>
          <p:nvSpPr>
            <p:cNvPr id="27" name="Rectangle 26"/>
            <p:cNvSpPr/>
            <p:nvPr/>
          </p:nvSpPr>
          <p:spPr>
            <a:xfrm>
              <a:off x="3252083" y="143123"/>
              <a:ext cx="842838" cy="357505"/>
            </a:xfrm>
            <a:prstGeom prst="rect">
              <a:avLst/>
            </a:prstGeom>
            <a:ln w="19050"/>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400" b="1" dirty="0">
                  <a:latin typeface="Sakkal Majalla" pitchFamily="2" charset="-78"/>
                  <a:ea typeface="Calibri"/>
                  <a:cs typeface="Sakkal Majalla" pitchFamily="2" charset="-78"/>
                </a:rPr>
                <a:t>1</a:t>
              </a:r>
              <a:r>
                <a:rPr lang="en-US" sz="2400" b="1" dirty="0">
                  <a:effectLst/>
                  <a:latin typeface="Sakkal Majalla" pitchFamily="2" charset="-78"/>
                  <a:ea typeface="Calibri"/>
                  <a:cs typeface="Sakkal Majalla" pitchFamily="2" charset="-78"/>
                </a:rPr>
                <a:t>0.0</a:t>
              </a:r>
              <a:endParaRPr lang="en-US" sz="2400" dirty="0">
                <a:effectLst/>
                <a:latin typeface="Sakkal Majalla" pitchFamily="2" charset="-78"/>
                <a:ea typeface="Calibri"/>
                <a:cs typeface="Sakkal Majalla" pitchFamily="2" charset="-78"/>
              </a:endParaRPr>
            </a:p>
          </p:txBody>
        </p:sp>
        <p:sp>
          <p:nvSpPr>
            <p:cNvPr id="28" name="Rectangle 27"/>
            <p:cNvSpPr/>
            <p:nvPr/>
          </p:nvSpPr>
          <p:spPr>
            <a:xfrm>
              <a:off x="0" y="405516"/>
              <a:ext cx="1248217" cy="357505"/>
            </a:xfrm>
            <a:prstGeom prst="rect">
              <a:avLst/>
            </a:prstGeom>
            <a:ln w="28575"/>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400" b="1" dirty="0">
                  <a:effectLst/>
                  <a:latin typeface="Sakkal Majalla" pitchFamily="2" charset="-78"/>
                  <a:ea typeface="Calibri"/>
                  <a:cs typeface="Sakkal Majalla" pitchFamily="2" charset="-78"/>
                </a:rPr>
                <a:t>address</a:t>
              </a:r>
              <a:endParaRPr lang="en-US" sz="2400" dirty="0">
                <a:effectLst/>
                <a:latin typeface="Sakkal Majalla" pitchFamily="2" charset="-78"/>
                <a:ea typeface="Calibri"/>
                <a:cs typeface="Sakkal Majalla" pitchFamily="2" charset="-78"/>
              </a:endParaRPr>
            </a:p>
          </p:txBody>
        </p:sp>
        <p:cxnSp>
          <p:nvCxnSpPr>
            <p:cNvPr id="29" name="Straight Arrow Connector 28"/>
            <p:cNvCxnSpPr/>
            <p:nvPr/>
          </p:nvCxnSpPr>
          <p:spPr>
            <a:xfrm>
              <a:off x="1248355" y="588396"/>
              <a:ext cx="1050152" cy="0"/>
            </a:xfrm>
            <a:prstGeom prst="straightConnector1">
              <a:avLst/>
            </a:prstGeom>
            <a:ln w="28575">
              <a:tailEnd type="arrow"/>
            </a:ln>
          </p:spPr>
          <p:style>
            <a:lnRef idx="1">
              <a:schemeClr val="accent2"/>
            </a:lnRef>
            <a:fillRef idx="0">
              <a:schemeClr val="accent2"/>
            </a:fillRef>
            <a:effectRef idx="0">
              <a:schemeClr val="accent2"/>
            </a:effectRef>
            <a:fontRef idx="minor">
              <a:schemeClr val="tx1"/>
            </a:fontRef>
          </p:style>
        </p:cxnSp>
      </p:grpSp>
      <p:sp>
        <p:nvSpPr>
          <p:cNvPr id="30" name="Rectangle 29"/>
          <p:cNvSpPr/>
          <p:nvPr/>
        </p:nvSpPr>
        <p:spPr>
          <a:xfrm>
            <a:off x="667669" y="4301949"/>
            <a:ext cx="4051981" cy="830997"/>
          </a:xfrm>
          <a:prstGeom prst="rect">
            <a:avLst/>
          </a:prstGeom>
        </p:spPr>
        <p:txBody>
          <a:bodyPr wrap="square">
            <a:spAutoFit/>
          </a:bodyPr>
          <a:lstStyle/>
          <a:p>
            <a:r>
              <a:rPr lang="en-US" sz="2400" b="1" dirty="0">
                <a:latin typeface="Sakkal Majalla" pitchFamily="2" charset="-78"/>
                <a:cs typeface="Sakkal Majalla" pitchFamily="2" charset="-78"/>
              </a:rPr>
              <a:t>Calling the </a:t>
            </a:r>
            <a:r>
              <a:rPr lang="en-US" sz="2400" b="1" dirty="0" err="1">
                <a:latin typeface="Sakkal Majalla" pitchFamily="2" charset="-78"/>
                <a:cs typeface="Sakkal Majalla" pitchFamily="2" charset="-78"/>
              </a:rPr>
              <a:t>setLength</a:t>
            </a:r>
            <a:r>
              <a:rPr lang="en-US" sz="2400" b="1" dirty="0">
                <a:latin typeface="Sakkal Majalla" pitchFamily="2" charset="-78"/>
                <a:cs typeface="Sakkal Majalla" pitchFamily="2" charset="-78"/>
              </a:rPr>
              <a:t> Method</a:t>
            </a:r>
            <a:endParaRPr lang="en-US" sz="2400" dirty="0">
              <a:latin typeface="Sakkal Majalla" pitchFamily="2" charset="-78"/>
              <a:cs typeface="Sakkal Majalla" pitchFamily="2" charset="-78"/>
            </a:endParaRPr>
          </a:p>
          <a:p>
            <a:r>
              <a:rPr lang="en-US" sz="2400" b="1" dirty="0">
                <a:latin typeface="Sakkal Majalla" pitchFamily="2" charset="-78"/>
                <a:cs typeface="Sakkal Majalla" pitchFamily="2" charset="-78"/>
              </a:rPr>
              <a:t> </a:t>
            </a:r>
            <a:r>
              <a:rPr lang="en-US" sz="2400" b="1" dirty="0" err="1">
                <a:latin typeface="Sakkal Majalla" pitchFamily="2" charset="-78"/>
                <a:cs typeface="Sakkal Majalla" pitchFamily="2" charset="-78"/>
              </a:rPr>
              <a:t>box.setLength</a:t>
            </a:r>
            <a:r>
              <a:rPr lang="en-US" sz="2400" b="1" dirty="0">
                <a:latin typeface="Sakkal Majalla" pitchFamily="2" charset="-78"/>
                <a:cs typeface="Sakkal Majalla" pitchFamily="2" charset="-78"/>
              </a:rPr>
              <a:t>(10.0); </a:t>
            </a:r>
            <a:endParaRPr lang="en-US" sz="2400" dirty="0">
              <a:latin typeface="Sakkal Majalla" pitchFamily="2" charset="-78"/>
              <a:cs typeface="Sakkal Majalla" pitchFamily="2" charset="-78"/>
            </a:endParaRPr>
          </a:p>
        </p:txBody>
      </p:sp>
      <p:sp>
        <p:nvSpPr>
          <p:cNvPr id="32" name="Rectangle 31"/>
          <p:cNvSpPr/>
          <p:nvPr/>
        </p:nvSpPr>
        <p:spPr>
          <a:xfrm>
            <a:off x="549741" y="5306492"/>
            <a:ext cx="7303341" cy="461665"/>
          </a:xfrm>
          <a:prstGeom prst="rect">
            <a:avLst/>
          </a:prstGeom>
        </p:spPr>
        <p:txBody>
          <a:bodyPr wrap="square">
            <a:spAutoFit/>
          </a:bodyPr>
          <a:lstStyle/>
          <a:p>
            <a:r>
              <a:rPr lang="en-US" sz="2400" b="1" dirty="0">
                <a:latin typeface="Sakkal Majalla" pitchFamily="2" charset="-78"/>
                <a:cs typeface="Sakkal Majalla" pitchFamily="2" charset="-78"/>
              </a:rPr>
              <a:t>This is the state of the box object after the </a:t>
            </a:r>
            <a:r>
              <a:rPr lang="en-US" sz="2400" dirty="0" err="1">
                <a:latin typeface="Sakkal Majalla" pitchFamily="2" charset="-78"/>
                <a:cs typeface="Sakkal Majalla" pitchFamily="2" charset="-78"/>
              </a:rPr>
              <a:t>setLength</a:t>
            </a:r>
            <a:r>
              <a:rPr lang="en-US" sz="2400" b="1" dirty="0">
                <a:latin typeface="Sakkal Majalla" pitchFamily="2" charset="-78"/>
                <a:cs typeface="Sakkal Majalla" pitchFamily="2" charset="-78"/>
              </a:rPr>
              <a:t> method executes.</a:t>
            </a:r>
            <a:endParaRPr lang="en-US" sz="2400" dirty="0">
              <a:latin typeface="Sakkal Majalla" pitchFamily="2" charset="-78"/>
              <a:cs typeface="Sakkal Majalla" pitchFamily="2" charset="-78"/>
            </a:endParaRPr>
          </a:p>
        </p:txBody>
      </p:sp>
      <p:sp>
        <p:nvSpPr>
          <p:cNvPr id="31"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1258018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8544" y="268140"/>
            <a:ext cx="3186547" cy="995390"/>
          </a:xfrm>
        </p:spPr>
        <p:txBody>
          <a:bodyPr>
            <a:normAutofit/>
          </a:bodyPr>
          <a:lstStyle/>
          <a:p>
            <a:pPr algn="ctr"/>
            <a:r>
              <a:rPr lang="en-US" b="1" dirty="0">
                <a:latin typeface="Sakkal Majalla" pitchFamily="2" charset="-78"/>
                <a:cs typeface="Sakkal Majalla" pitchFamily="2" charset="-78"/>
              </a:rPr>
              <a:t>Examples </a:t>
            </a:r>
            <a:r>
              <a:rPr lang="ar-SY" b="1" dirty="0">
                <a:latin typeface="Sakkal Majalla" pitchFamily="2" charset="-78"/>
                <a:cs typeface="Sakkal Majalla" pitchFamily="2" charset="-78"/>
              </a:rPr>
              <a:t>2</a:t>
            </a:r>
            <a:endParaRPr lang="en-US" b="1" dirty="0">
              <a:latin typeface="Sakkal Majalla" pitchFamily="2" charset="-78"/>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1274622" y="1539234"/>
            <a:ext cx="9490364" cy="461665"/>
          </a:xfrm>
          <a:prstGeom prst="rect">
            <a:avLst/>
          </a:prstGeom>
        </p:spPr>
        <p:txBody>
          <a:bodyPr wrap="square">
            <a:spAutoFit/>
          </a:bodyPr>
          <a:lstStyle/>
          <a:p>
            <a:pPr marL="285750" indent="-285750">
              <a:buFont typeface="Arial" pitchFamily="34" charset="0"/>
              <a:buChar char="•"/>
            </a:pPr>
            <a:endParaRPr lang="en-US" sz="2400" dirty="0"/>
          </a:p>
        </p:txBody>
      </p:sp>
      <p:grpSp>
        <p:nvGrpSpPr>
          <p:cNvPr id="24" name="Group 23"/>
          <p:cNvGrpSpPr/>
          <p:nvPr/>
        </p:nvGrpSpPr>
        <p:grpSpPr>
          <a:xfrm>
            <a:off x="1043188" y="1363281"/>
            <a:ext cx="9645618" cy="4742867"/>
            <a:chOff x="774305" y="1307861"/>
            <a:chExt cx="9401866" cy="4742867"/>
          </a:xfrm>
        </p:grpSpPr>
        <p:grpSp>
          <p:nvGrpSpPr>
            <p:cNvPr id="22" name="Group 21"/>
            <p:cNvGrpSpPr/>
            <p:nvPr/>
          </p:nvGrpSpPr>
          <p:grpSpPr>
            <a:xfrm>
              <a:off x="775830" y="1307861"/>
              <a:ext cx="9400341" cy="4742867"/>
              <a:chOff x="3164210" y="1376662"/>
              <a:chExt cx="8667597" cy="4742867"/>
            </a:xfrm>
          </p:grpSpPr>
          <p:grpSp>
            <p:nvGrpSpPr>
              <p:cNvPr id="8" name="Group 7"/>
              <p:cNvGrpSpPr/>
              <p:nvPr/>
            </p:nvGrpSpPr>
            <p:grpSpPr>
              <a:xfrm>
                <a:off x="8404278" y="1376662"/>
                <a:ext cx="3427529" cy="4742867"/>
                <a:chOff x="4940617" y="2129473"/>
                <a:chExt cx="2310765" cy="2599055"/>
              </a:xfrm>
            </p:grpSpPr>
            <p:sp>
              <p:nvSpPr>
                <p:cNvPr id="11" name="Rectangle 10"/>
                <p:cNvSpPr/>
                <p:nvPr/>
              </p:nvSpPr>
              <p:spPr>
                <a:xfrm>
                  <a:off x="4940617" y="2129473"/>
                  <a:ext cx="2310765" cy="28575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a:lnSpc>
                      <a:spcPct val="115000"/>
                    </a:lnSpc>
                    <a:spcBef>
                      <a:spcPts val="0"/>
                    </a:spcBef>
                    <a:spcAft>
                      <a:spcPts val="1000"/>
                    </a:spcAft>
                  </a:pPr>
                  <a:r>
                    <a:rPr lang="en-US" sz="2000" b="1" dirty="0" err="1">
                      <a:solidFill>
                        <a:schemeClr val="dk1"/>
                      </a:solidFill>
                      <a:latin typeface="Sakkal Majalla" pitchFamily="2" charset="-78"/>
                      <a:ea typeface="Calibri"/>
                      <a:cs typeface="Sakkal Majalla" pitchFamily="2" charset="-78"/>
                    </a:rPr>
                    <a:t>CreditCard</a:t>
                  </a:r>
                  <a:endParaRPr lang="en-US" sz="2000" b="1" dirty="0">
                    <a:solidFill>
                      <a:schemeClr val="dk1"/>
                    </a:solidFill>
                    <a:latin typeface="Sakkal Majalla" pitchFamily="2" charset="-78"/>
                    <a:ea typeface="Calibri"/>
                    <a:cs typeface="Sakkal Majalla" pitchFamily="2" charset="-78"/>
                  </a:endParaRPr>
                </a:p>
              </p:txBody>
            </p:sp>
            <p:sp>
              <p:nvSpPr>
                <p:cNvPr id="12" name="Rectangle 11"/>
                <p:cNvSpPr/>
                <p:nvPr/>
              </p:nvSpPr>
              <p:spPr>
                <a:xfrm>
                  <a:off x="4940617" y="2431098"/>
                  <a:ext cx="2310130" cy="9779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-customer : String</a:t>
                  </a: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-bank : String</a:t>
                  </a: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account : String</a:t>
                  </a: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limit : </a:t>
                  </a:r>
                  <a:r>
                    <a:rPr lang="en-US" b="1" dirty="0" err="1">
                      <a:effectLst/>
                      <a:latin typeface="Sakkal Majalla" pitchFamily="2" charset="-78"/>
                      <a:ea typeface="Calibri"/>
                      <a:cs typeface="Sakkal Majalla" pitchFamily="2" charset="-78"/>
                    </a:rPr>
                    <a:t>int</a:t>
                  </a:r>
                  <a:endParaRPr lang="en-US" b="1" dirty="0">
                    <a:effectLst/>
                    <a:latin typeface="Sakkal Majalla" pitchFamily="2" charset="-78"/>
                    <a:ea typeface="Calibri"/>
                    <a:cs typeface="Sakkal Majalla" pitchFamily="2" charset="-78"/>
                  </a:endParaRP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a:t>
                  </a:r>
                  <a:r>
                    <a:rPr lang="en-US" b="1" dirty="0">
                      <a:solidFill>
                        <a:srgbClr val="FF0000"/>
                      </a:solidFill>
                      <a:effectLst/>
                      <a:latin typeface="Sakkal Majalla" pitchFamily="2" charset="-78"/>
                      <a:ea typeface="Calibri"/>
                      <a:cs typeface="Sakkal Majalla" pitchFamily="2" charset="-78"/>
                    </a:rPr>
                    <a:t> </a:t>
                  </a:r>
                  <a:r>
                    <a:rPr lang="en-US" b="1" dirty="0">
                      <a:effectLst/>
                      <a:latin typeface="Sakkal Majalla" pitchFamily="2" charset="-78"/>
                      <a:ea typeface="Calibri"/>
                      <a:cs typeface="Sakkal Majalla" pitchFamily="2" charset="-78"/>
                    </a:rPr>
                    <a:t>balance : double</a:t>
                  </a:r>
                </a:p>
              </p:txBody>
            </p:sp>
            <p:sp>
              <p:nvSpPr>
                <p:cNvPr id="13" name="Rectangle 12"/>
                <p:cNvSpPr/>
                <p:nvPr/>
              </p:nvSpPr>
              <p:spPr>
                <a:xfrm>
                  <a:off x="4940617" y="3408998"/>
                  <a:ext cx="2310130" cy="131953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a:t>
                  </a:r>
                  <a:r>
                    <a:rPr lang="en-US" b="1" dirty="0" err="1">
                      <a:effectLst/>
                      <a:latin typeface="Sakkal Majalla" pitchFamily="2" charset="-78"/>
                      <a:ea typeface="Calibri"/>
                      <a:cs typeface="Sakkal Majalla" pitchFamily="2" charset="-78"/>
                    </a:rPr>
                    <a:t>getCustomer</a:t>
                  </a:r>
                  <a:r>
                    <a:rPr lang="en-US" b="1" dirty="0">
                      <a:effectLst/>
                      <a:latin typeface="Sakkal Majalla" pitchFamily="2" charset="-78"/>
                      <a:ea typeface="Calibri"/>
                      <a:cs typeface="Sakkal Majalla" pitchFamily="2" charset="-78"/>
                    </a:rPr>
                    <a:t>( ) : String </a:t>
                  </a: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a:t>
                  </a:r>
                  <a:r>
                    <a:rPr lang="en-US" b="1" dirty="0" err="1">
                      <a:effectLst/>
                      <a:latin typeface="Sakkal Majalla" pitchFamily="2" charset="-78"/>
                      <a:ea typeface="Calibri"/>
                      <a:cs typeface="Sakkal Majalla" pitchFamily="2" charset="-78"/>
                    </a:rPr>
                    <a:t>getBank</a:t>
                  </a:r>
                  <a:r>
                    <a:rPr lang="en-US" b="1" dirty="0">
                      <a:effectLst/>
                      <a:latin typeface="Sakkal Majalla" pitchFamily="2" charset="-78"/>
                      <a:ea typeface="Calibri"/>
                      <a:cs typeface="Sakkal Majalla" pitchFamily="2" charset="-78"/>
                    </a:rPr>
                    <a:t>( ) : String </a:t>
                  </a: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charge(price : double) : Boolean</a:t>
                  </a: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 </a:t>
                  </a:r>
                  <a:r>
                    <a:rPr lang="en-US" b="1" dirty="0" err="1">
                      <a:effectLst/>
                      <a:latin typeface="Sakkal Majalla" pitchFamily="2" charset="-78"/>
                      <a:ea typeface="Calibri"/>
                      <a:cs typeface="Sakkal Majalla" pitchFamily="2" charset="-78"/>
                    </a:rPr>
                    <a:t>makePayment</a:t>
                  </a:r>
                  <a:r>
                    <a:rPr lang="en-US" b="1" dirty="0">
                      <a:effectLst/>
                      <a:latin typeface="Sakkal Majalla" pitchFamily="2" charset="-78"/>
                      <a:ea typeface="Calibri"/>
                      <a:cs typeface="Sakkal Majalla" pitchFamily="2" charset="-78"/>
                    </a:rPr>
                    <a:t>(amount : double)</a:t>
                  </a: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a:t>
                  </a:r>
                  <a:r>
                    <a:rPr lang="en-US" b="1" dirty="0" err="1">
                      <a:effectLst/>
                      <a:latin typeface="Sakkal Majalla" pitchFamily="2" charset="-78"/>
                      <a:ea typeface="Calibri"/>
                      <a:cs typeface="Sakkal Majalla" pitchFamily="2" charset="-78"/>
                    </a:rPr>
                    <a:t>getAccount</a:t>
                  </a:r>
                  <a:r>
                    <a:rPr lang="en-US" b="1" dirty="0">
                      <a:effectLst/>
                      <a:latin typeface="Sakkal Majalla" pitchFamily="2" charset="-78"/>
                      <a:ea typeface="Calibri"/>
                      <a:cs typeface="Sakkal Majalla" pitchFamily="2" charset="-78"/>
                    </a:rPr>
                    <a:t>( ) : String</a:t>
                  </a: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a:t>
                  </a:r>
                  <a:r>
                    <a:rPr lang="en-US" b="1" dirty="0" err="1">
                      <a:effectLst/>
                      <a:latin typeface="Sakkal Majalla" pitchFamily="2" charset="-78"/>
                      <a:ea typeface="Calibri"/>
                      <a:cs typeface="Sakkal Majalla" pitchFamily="2" charset="-78"/>
                    </a:rPr>
                    <a:t>getLimit</a:t>
                  </a:r>
                  <a:r>
                    <a:rPr lang="en-US" b="1" dirty="0">
                      <a:effectLst/>
                      <a:latin typeface="Sakkal Majalla" pitchFamily="2" charset="-78"/>
                      <a:ea typeface="Calibri"/>
                      <a:cs typeface="Sakkal Majalla" pitchFamily="2" charset="-78"/>
                    </a:rPr>
                    <a:t>( ) : </a:t>
                  </a:r>
                  <a:r>
                    <a:rPr lang="en-US" b="1" dirty="0" err="1">
                      <a:effectLst/>
                      <a:latin typeface="Sakkal Majalla" pitchFamily="2" charset="-78"/>
                      <a:ea typeface="Calibri"/>
                      <a:cs typeface="Sakkal Majalla" pitchFamily="2" charset="-78"/>
                    </a:rPr>
                    <a:t>int</a:t>
                  </a:r>
                  <a:endParaRPr lang="en-US" b="1" dirty="0">
                    <a:effectLst/>
                    <a:latin typeface="Sakkal Majalla" pitchFamily="2" charset="-78"/>
                    <a:ea typeface="Calibri"/>
                    <a:cs typeface="Sakkal Majalla" pitchFamily="2" charset="-78"/>
                  </a:endParaRPr>
                </a:p>
                <a:p>
                  <a:pPr marL="0" marR="0">
                    <a:lnSpc>
                      <a:spcPct val="115000"/>
                    </a:lnSpc>
                    <a:spcBef>
                      <a:spcPts val="0"/>
                    </a:spcBef>
                    <a:spcAft>
                      <a:spcPts val="0"/>
                    </a:spcAft>
                  </a:pPr>
                  <a:r>
                    <a:rPr lang="en-US" b="1" dirty="0">
                      <a:effectLst/>
                      <a:latin typeface="Sakkal Majalla" pitchFamily="2" charset="-78"/>
                      <a:ea typeface="Calibri"/>
                      <a:cs typeface="Sakkal Majalla" pitchFamily="2" charset="-78"/>
                    </a:rPr>
                    <a:t>+ </a:t>
                  </a:r>
                  <a:r>
                    <a:rPr lang="en-US" b="1" dirty="0" err="1">
                      <a:effectLst/>
                      <a:latin typeface="Sakkal Majalla" pitchFamily="2" charset="-78"/>
                      <a:ea typeface="Calibri"/>
                      <a:cs typeface="Sakkal Majalla" pitchFamily="2" charset="-78"/>
                    </a:rPr>
                    <a:t>getBalance</a:t>
                  </a:r>
                  <a:r>
                    <a:rPr lang="en-US" b="1" dirty="0">
                      <a:effectLst/>
                      <a:latin typeface="Sakkal Majalla" pitchFamily="2" charset="-78"/>
                      <a:ea typeface="Calibri"/>
                      <a:cs typeface="Sakkal Majalla" pitchFamily="2" charset="-78"/>
                    </a:rPr>
                    <a:t>( ) : double</a:t>
                  </a:r>
                </a:p>
              </p:txBody>
            </p:sp>
          </p:grpSp>
          <p:grpSp>
            <p:nvGrpSpPr>
              <p:cNvPr id="14" name="Group 13"/>
              <p:cNvGrpSpPr/>
              <p:nvPr/>
            </p:nvGrpSpPr>
            <p:grpSpPr>
              <a:xfrm>
                <a:off x="3164210" y="2371752"/>
                <a:ext cx="4921997" cy="2890218"/>
                <a:chOff x="4363863" y="2771363"/>
                <a:chExt cx="2829308" cy="1352928"/>
              </a:xfrm>
            </p:grpSpPr>
            <p:sp>
              <p:nvSpPr>
                <p:cNvPr id="15" name="Rectangle 14"/>
                <p:cNvSpPr/>
                <p:nvPr/>
              </p:nvSpPr>
              <p:spPr>
                <a:xfrm>
                  <a:off x="4363866" y="2771363"/>
                  <a:ext cx="2829305" cy="28575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15000"/>
                    </a:lnSpc>
                  </a:pPr>
                  <a:r>
                    <a:rPr lang="en-US" b="1" dirty="0" err="1">
                      <a:solidFill>
                        <a:schemeClr val="tx1"/>
                      </a:solidFill>
                      <a:latin typeface="Sakkal Majalla" pitchFamily="2" charset="-78"/>
                      <a:ea typeface="Calibri"/>
                      <a:cs typeface="Sakkal Majalla" pitchFamily="2" charset="-78"/>
                    </a:rPr>
                    <a:t>Accont</a:t>
                  </a:r>
                  <a:endParaRPr lang="en-US" b="1" dirty="0">
                    <a:solidFill>
                      <a:schemeClr val="tx1"/>
                    </a:solidFill>
                    <a:latin typeface="Sakkal Majalla" pitchFamily="2" charset="-78"/>
                    <a:ea typeface="Calibri"/>
                    <a:cs typeface="Sakkal Majalla" pitchFamily="2" charset="-78"/>
                  </a:endParaRPr>
                </a:p>
              </p:txBody>
            </p:sp>
            <p:sp>
              <p:nvSpPr>
                <p:cNvPr id="16" name="Rectangle 15"/>
                <p:cNvSpPr/>
                <p:nvPr/>
              </p:nvSpPr>
              <p:spPr>
                <a:xfrm>
                  <a:off x="4363863" y="3060016"/>
                  <a:ext cx="2829306" cy="402928"/>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15000"/>
                    </a:lnSpc>
                  </a:pPr>
                  <a:endParaRPr lang="en-US" b="1" dirty="0">
                    <a:solidFill>
                      <a:schemeClr val="tx1"/>
                    </a:solidFill>
                    <a:latin typeface="Sakkal Majalla" pitchFamily="2" charset="-78"/>
                    <a:ea typeface="Calibri"/>
                    <a:cs typeface="Sakkal Majalla" pitchFamily="2" charset="-78"/>
                  </a:endParaRPr>
                </a:p>
              </p:txBody>
            </p:sp>
            <p:sp>
              <p:nvSpPr>
                <p:cNvPr id="17" name="Rectangle 16"/>
                <p:cNvSpPr/>
                <p:nvPr/>
              </p:nvSpPr>
              <p:spPr>
                <a:xfrm>
                  <a:off x="4363866" y="3471141"/>
                  <a:ext cx="2550056" cy="653150"/>
                </a:xfrm>
                <a:prstGeom prst="rect">
                  <a:avLst/>
                </a:prstGeom>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nSpc>
                      <a:spcPct val="115000"/>
                    </a:lnSpc>
                    <a:spcBef>
                      <a:spcPts val="0"/>
                    </a:spcBef>
                    <a:spcAft>
                      <a:spcPts val="0"/>
                    </a:spcAft>
                  </a:pPr>
                  <a:r>
                    <a:rPr lang="en-US" sz="2000" b="1" dirty="0">
                      <a:effectLst/>
                      <a:latin typeface="Sakkal Majalla" pitchFamily="2" charset="-78"/>
                      <a:ea typeface="Calibri"/>
                      <a:cs typeface="Sakkal Majalla" pitchFamily="2" charset="-78"/>
                    </a:rPr>
                    <a:t> </a:t>
                  </a:r>
                </a:p>
              </p:txBody>
            </p:sp>
          </p:grpSp>
        </p:grpSp>
        <p:sp>
          <p:nvSpPr>
            <p:cNvPr id="10" name="Rectangle 9"/>
            <p:cNvSpPr/>
            <p:nvPr/>
          </p:nvSpPr>
          <p:spPr>
            <a:xfrm>
              <a:off x="808845" y="3023135"/>
              <a:ext cx="1539368" cy="646331"/>
            </a:xfrm>
            <a:prstGeom prst="rect">
              <a:avLst/>
            </a:prstGeom>
          </p:spPr>
          <p:txBody>
            <a:bodyPr wrap="none">
              <a:spAutoFit/>
            </a:bodyPr>
            <a:lstStyle/>
            <a:p>
              <a:r>
                <a:rPr lang="en-US" b="1" dirty="0">
                  <a:latin typeface="Sakkal Majalla" pitchFamily="2" charset="-78"/>
                  <a:cs typeface="Sakkal Majalla" pitchFamily="2" charset="-78"/>
                </a:rPr>
                <a:t>– name : String </a:t>
              </a:r>
            </a:p>
            <a:p>
              <a:r>
                <a:rPr lang="en-US" b="1" dirty="0">
                  <a:latin typeface="Sakkal Majalla" pitchFamily="2" charset="-78"/>
                  <a:cs typeface="Sakkal Majalla" pitchFamily="2" charset="-78"/>
                </a:rPr>
                <a:t>– balance : double</a:t>
              </a:r>
            </a:p>
          </p:txBody>
        </p:sp>
        <p:sp>
          <p:nvSpPr>
            <p:cNvPr id="23" name="Rectangle 22"/>
            <p:cNvSpPr/>
            <p:nvPr/>
          </p:nvSpPr>
          <p:spPr>
            <a:xfrm>
              <a:off x="774305" y="3787097"/>
              <a:ext cx="5320323" cy="1862824"/>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15000"/>
                </a:lnSpc>
              </a:pPr>
              <a:r>
                <a:rPr lang="en-US" b="1" dirty="0">
                  <a:latin typeface="Sakkal Majalla" pitchFamily="2" charset="-78"/>
                  <a:ea typeface="Calibri"/>
                  <a:cs typeface="Sakkal Majalla" pitchFamily="2" charset="-78"/>
                </a:rPr>
                <a:t>«constructor» Account(name : String, balance: double) </a:t>
              </a:r>
            </a:p>
            <a:p>
              <a:pPr>
                <a:lnSpc>
                  <a:spcPct val="115000"/>
                </a:lnSpc>
              </a:pPr>
              <a:r>
                <a:rPr lang="en-US" b="1" dirty="0">
                  <a:latin typeface="Sakkal Majalla" pitchFamily="2" charset="-78"/>
                  <a:ea typeface="Calibri"/>
                  <a:cs typeface="Sakkal Majalla" pitchFamily="2" charset="-78"/>
                </a:rPr>
                <a:t>+ deposit(</a:t>
              </a:r>
              <a:r>
                <a:rPr lang="en-US" b="1" dirty="0" err="1">
                  <a:latin typeface="Sakkal Majalla" pitchFamily="2" charset="-78"/>
                  <a:ea typeface="Calibri"/>
                  <a:cs typeface="Sakkal Majalla" pitchFamily="2" charset="-78"/>
                </a:rPr>
                <a:t>depositAmount</a:t>
              </a:r>
              <a:r>
                <a:rPr lang="en-US" b="1" dirty="0">
                  <a:latin typeface="Sakkal Majalla" pitchFamily="2" charset="-78"/>
                  <a:ea typeface="Calibri"/>
                  <a:cs typeface="Sakkal Majalla" pitchFamily="2" charset="-78"/>
                </a:rPr>
                <a:t> : double) : void</a:t>
              </a:r>
            </a:p>
            <a:p>
              <a:pPr>
                <a:lnSpc>
                  <a:spcPct val="115000"/>
                </a:lnSpc>
              </a:pPr>
              <a:r>
                <a:rPr lang="en-US" b="1" dirty="0">
                  <a:latin typeface="Sakkal Majalla" pitchFamily="2" charset="-78"/>
                  <a:ea typeface="Calibri"/>
                  <a:cs typeface="Sakkal Majalla" pitchFamily="2" charset="-78"/>
                </a:rPr>
                <a:t>+ </a:t>
              </a:r>
              <a:r>
                <a:rPr lang="en-US" b="1" dirty="0" err="1">
                  <a:latin typeface="Sakkal Majalla" pitchFamily="2" charset="-78"/>
                  <a:ea typeface="Calibri"/>
                  <a:cs typeface="Sakkal Majalla" pitchFamily="2" charset="-78"/>
                </a:rPr>
                <a:t>setName</a:t>
              </a:r>
              <a:r>
                <a:rPr lang="en-US" b="1" dirty="0">
                  <a:latin typeface="Sakkal Majalla" pitchFamily="2" charset="-78"/>
                  <a:ea typeface="Calibri"/>
                  <a:cs typeface="Sakkal Majalla" pitchFamily="2" charset="-78"/>
                </a:rPr>
                <a:t>(name : String) : void </a:t>
              </a:r>
            </a:p>
            <a:p>
              <a:pPr>
                <a:lnSpc>
                  <a:spcPct val="115000"/>
                </a:lnSpc>
              </a:pPr>
              <a:r>
                <a:rPr lang="en-US" b="1" dirty="0">
                  <a:latin typeface="Sakkal Majalla" pitchFamily="2" charset="-78"/>
                  <a:ea typeface="Calibri"/>
                  <a:cs typeface="Sakkal Majalla" pitchFamily="2" charset="-78"/>
                </a:rPr>
                <a:t>+ </a:t>
              </a:r>
              <a:r>
                <a:rPr lang="en-US" b="1" dirty="0" err="1">
                  <a:latin typeface="Sakkal Majalla" pitchFamily="2" charset="-78"/>
                  <a:ea typeface="Calibri"/>
                  <a:cs typeface="Sakkal Majalla" pitchFamily="2" charset="-78"/>
                </a:rPr>
                <a:t>getBalance</a:t>
              </a:r>
              <a:r>
                <a:rPr lang="en-US" b="1" dirty="0">
                  <a:latin typeface="Sakkal Majalla" pitchFamily="2" charset="-78"/>
                  <a:ea typeface="Calibri"/>
                  <a:cs typeface="Sakkal Majalla" pitchFamily="2" charset="-78"/>
                </a:rPr>
                <a:t>() : double </a:t>
              </a:r>
            </a:p>
            <a:p>
              <a:pPr>
                <a:lnSpc>
                  <a:spcPct val="115000"/>
                </a:lnSpc>
              </a:pPr>
              <a:r>
                <a:rPr lang="en-US" b="1" dirty="0">
                  <a:latin typeface="Sakkal Majalla" pitchFamily="2" charset="-78"/>
                  <a:ea typeface="Calibri"/>
                  <a:cs typeface="Sakkal Majalla" pitchFamily="2" charset="-78"/>
                </a:rPr>
                <a:t>+ </a:t>
              </a:r>
              <a:r>
                <a:rPr lang="en-US" b="1" dirty="0" err="1">
                  <a:latin typeface="Sakkal Majalla" pitchFamily="2" charset="-78"/>
                  <a:ea typeface="Calibri"/>
                  <a:cs typeface="Sakkal Majalla" pitchFamily="2" charset="-78"/>
                </a:rPr>
                <a:t>getName</a:t>
              </a:r>
              <a:r>
                <a:rPr lang="en-US" b="1" dirty="0">
                  <a:latin typeface="Sakkal Majalla" pitchFamily="2" charset="-78"/>
                  <a:ea typeface="Calibri"/>
                  <a:cs typeface="Sakkal Majalla" pitchFamily="2" charset="-78"/>
                </a:rPr>
                <a:t>() : String </a:t>
              </a:r>
            </a:p>
          </p:txBody>
        </p:sp>
      </p:grpSp>
      <p:sp>
        <p:nvSpPr>
          <p:cNvPr id="7" name="Slide Number Placeholder 6"/>
          <p:cNvSpPr>
            <a:spLocks noGrp="1"/>
          </p:cNvSpPr>
          <p:nvPr>
            <p:ph type="sldNum" sz="quarter" idx="12"/>
          </p:nvPr>
        </p:nvSpPr>
        <p:spPr/>
        <p:txBody>
          <a:bodyPr/>
          <a:lstStyle/>
          <a:p>
            <a:fld id="{F2DEC28D-54D4-4785-ABA8-4C39A3606371}" type="slidenum">
              <a:rPr lang="en-US" smtClean="0"/>
              <a:t>34</a:t>
            </a:fld>
            <a:endParaRPr lang="en-US"/>
          </a:p>
        </p:txBody>
      </p:sp>
      <p:sp>
        <p:nvSpPr>
          <p:cNvPr id="21"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12186377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15956" y="268140"/>
            <a:ext cx="4444772" cy="995390"/>
          </a:xfrm>
        </p:spPr>
        <p:txBody>
          <a:bodyPr>
            <a:normAutofit/>
          </a:bodyPr>
          <a:lstStyle/>
          <a:p>
            <a:r>
              <a:rPr lang="en-US" b="1" dirty="0">
                <a:latin typeface="Sakkal Majalla" pitchFamily="2" charset="-78"/>
                <a:cs typeface="Sakkal Majalla" pitchFamily="2" charset="-78"/>
              </a:rPr>
              <a:t>Performing output 2</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803564" y="1539234"/>
            <a:ext cx="10737271" cy="4524315"/>
          </a:xfrm>
          <a:prstGeom prst="rect">
            <a:avLst/>
          </a:prstGeom>
        </p:spPr>
        <p:txBody>
          <a:bodyPr wrap="square">
            <a:spAutoFit/>
          </a:bodyPr>
          <a:lstStyle/>
          <a:p>
            <a:r>
              <a:rPr lang="en-US" sz="2400" b="1" dirty="0">
                <a:latin typeface="Sakkal Majalla" pitchFamily="2" charset="-78"/>
                <a:cs typeface="Sakkal Majalla" pitchFamily="2" charset="-78"/>
              </a:rPr>
              <a:t>• Escape</a:t>
            </a:r>
          </a:p>
          <a:p>
            <a:r>
              <a:rPr lang="en-US" sz="2400" b="1" dirty="0">
                <a:latin typeface="Sakkal Majalla" pitchFamily="2" charset="-78"/>
                <a:cs typeface="Sakkal Majalla" pitchFamily="2" charset="-78"/>
              </a:rPr>
              <a:t> sequence	 Description</a:t>
            </a:r>
          </a:p>
          <a:p>
            <a:r>
              <a:rPr lang="en-US" sz="2400" b="1" dirty="0">
                <a:latin typeface="Sakkal Majalla" pitchFamily="2" charset="-78"/>
                <a:cs typeface="Sakkal Majalla" pitchFamily="2" charset="-78"/>
              </a:rPr>
              <a:t> \n 		Newline. Position the screen cursor at the beginning of the next line. </a:t>
            </a:r>
          </a:p>
          <a:p>
            <a:r>
              <a:rPr lang="en-US" sz="2400" b="1" dirty="0">
                <a:latin typeface="Sakkal Majalla" pitchFamily="2" charset="-78"/>
                <a:cs typeface="Sakkal Majalla" pitchFamily="2" charset="-78"/>
              </a:rPr>
              <a:t>\t 		Horizontal tab. Move the screen cursor to the next tab stop. </a:t>
            </a:r>
          </a:p>
          <a:p>
            <a:r>
              <a:rPr lang="en-US" sz="2400" b="1" dirty="0">
                <a:latin typeface="Sakkal Majalla" pitchFamily="2" charset="-78"/>
                <a:cs typeface="Sakkal Majalla" pitchFamily="2" charset="-78"/>
              </a:rPr>
              <a:t>\r 		Carriage return. Position the screen cursor at the beginning of the</a:t>
            </a:r>
          </a:p>
          <a:p>
            <a:r>
              <a:rPr lang="en-US" sz="2400" b="1" dirty="0">
                <a:latin typeface="Sakkal Majalla" pitchFamily="2" charset="-78"/>
                <a:cs typeface="Sakkal Majalla" pitchFamily="2" charset="-78"/>
              </a:rPr>
              <a:t>		current line—do not advance to the next line. Any characters output</a:t>
            </a:r>
          </a:p>
          <a:p>
            <a:r>
              <a:rPr lang="en-US" sz="2400" b="1" dirty="0">
                <a:latin typeface="Sakkal Majalla" pitchFamily="2" charset="-78"/>
                <a:cs typeface="Sakkal Majalla" pitchFamily="2" charset="-78"/>
              </a:rPr>
              <a:t>		after the carriage return overwrite the characters previously</a:t>
            </a:r>
            <a:r>
              <a:rPr lang="ar-SY" sz="2400" b="1" dirty="0">
                <a:latin typeface="Sakkal Majalla" pitchFamily="2" charset="-78"/>
                <a:cs typeface="Sakkal Majalla" pitchFamily="2" charset="-78"/>
              </a:rPr>
              <a:t> </a:t>
            </a:r>
            <a:endParaRPr lang="en-US" sz="2400" b="1" dirty="0">
              <a:latin typeface="Sakkal Majalla" pitchFamily="2" charset="-78"/>
              <a:cs typeface="Sakkal Majalla" pitchFamily="2" charset="-78"/>
            </a:endParaRPr>
          </a:p>
          <a:p>
            <a:r>
              <a:rPr lang="en-US" sz="2400" b="1" dirty="0">
                <a:latin typeface="Sakkal Majalla" pitchFamily="2" charset="-78"/>
                <a:cs typeface="Sakkal Majalla" pitchFamily="2" charset="-78"/>
              </a:rPr>
              <a:t>		output on that line. </a:t>
            </a:r>
          </a:p>
          <a:p>
            <a:r>
              <a:rPr lang="en-US" sz="2400" b="1" dirty="0">
                <a:latin typeface="Sakkal Majalla" pitchFamily="2" charset="-78"/>
                <a:cs typeface="Sakkal Majalla" pitchFamily="2" charset="-78"/>
              </a:rPr>
              <a:t>\\ 		Backslash. Used to print a backslash character. </a:t>
            </a:r>
          </a:p>
          <a:p>
            <a:r>
              <a:rPr lang="en-US" sz="2400" b="1" dirty="0">
                <a:latin typeface="Sakkal Majalla" pitchFamily="2" charset="-78"/>
                <a:cs typeface="Sakkal Majalla" pitchFamily="2" charset="-78"/>
              </a:rPr>
              <a:t>\" 		Double quote. Used to print a double-quote character. For example,</a:t>
            </a:r>
          </a:p>
          <a:p>
            <a:r>
              <a:rPr lang="en-US" sz="2400" b="1" dirty="0">
                <a:latin typeface="Sakkal Majalla" pitchFamily="2" charset="-78"/>
                <a:cs typeface="Sakkal Majalla" pitchFamily="2" charset="-78"/>
              </a:rPr>
              <a:t>		 </a:t>
            </a:r>
            <a:r>
              <a:rPr lang="en-US" sz="2400" b="1" dirty="0" err="1">
                <a:latin typeface="Sakkal Majalla" pitchFamily="2" charset="-78"/>
                <a:cs typeface="Sakkal Majalla" pitchFamily="2" charset="-78"/>
              </a:rPr>
              <a:t>System.out.println</a:t>
            </a:r>
            <a:r>
              <a:rPr lang="en-US" sz="2400" b="1" dirty="0">
                <a:latin typeface="Sakkal Majalla" pitchFamily="2" charset="-78"/>
                <a:cs typeface="Sakkal Majalla" pitchFamily="2" charset="-78"/>
              </a:rPr>
              <a:t>("\"in quotes\""); displays "in quotes".</a:t>
            </a:r>
          </a:p>
          <a:p>
            <a:r>
              <a:rPr lang="ar-SY" sz="2400" dirty="0">
                <a:latin typeface="Sakkal Majalla" pitchFamily="2" charset="-78"/>
                <a:cs typeface="Sakkal Majalla" pitchFamily="2" charset="-78"/>
              </a:rPr>
              <a:t>				</a:t>
            </a:r>
            <a:r>
              <a:rPr lang="en-US" sz="2400" dirty="0">
                <a:latin typeface="Sakkal Majalla" pitchFamily="2" charset="-78"/>
                <a:cs typeface="Sakkal Majalla" pitchFamily="2" charset="-78"/>
              </a:rPr>
              <a:t>Some common escape sequences.</a:t>
            </a:r>
            <a:endParaRPr lang="en-US" sz="2400" b="1" dirty="0">
              <a:latin typeface="Sakkal Majalla" pitchFamily="2" charset="-78"/>
              <a:cs typeface="Sakkal Majalla" pitchFamily="2" charset="-78"/>
            </a:endParaRPr>
          </a:p>
        </p:txBody>
      </p:sp>
      <p:sp>
        <p:nvSpPr>
          <p:cNvPr id="7" name="Rectangle 6"/>
          <p:cNvSpPr/>
          <p:nvPr/>
        </p:nvSpPr>
        <p:spPr>
          <a:xfrm>
            <a:off x="1348068" y="507815"/>
            <a:ext cx="2448106" cy="584775"/>
          </a:xfrm>
          <a:prstGeom prst="rect">
            <a:avLst/>
          </a:prstGeom>
        </p:spPr>
        <p:txBody>
          <a:bodyPr wrap="none">
            <a:spAutoFit/>
          </a:bodyPr>
          <a:lstStyle/>
          <a:p>
            <a:r>
              <a:rPr lang="en-US" sz="3200" b="1" dirty="0">
                <a:latin typeface="Sakkal Majalla" pitchFamily="2" charset="-78"/>
                <a:cs typeface="Sakkal Majalla" pitchFamily="2" charset="-78"/>
              </a:rPr>
              <a:t>Escape sequence</a:t>
            </a:r>
            <a:endParaRPr lang="en-US" sz="3200" dirty="0">
              <a:latin typeface="Sakkal Majalla" pitchFamily="2" charset="-78"/>
              <a:cs typeface="Sakkal Majalla" pitchFamily="2" charset="-78"/>
            </a:endParaRPr>
          </a:p>
        </p:txBody>
      </p:sp>
      <p:sp>
        <p:nvSpPr>
          <p:cNvPr id="8" name="Slide Number Placeholder 7"/>
          <p:cNvSpPr>
            <a:spLocks noGrp="1"/>
          </p:cNvSpPr>
          <p:nvPr>
            <p:ph type="sldNum" sz="quarter" idx="12"/>
          </p:nvPr>
        </p:nvSpPr>
        <p:spPr/>
        <p:txBody>
          <a:bodyPr/>
          <a:lstStyle/>
          <a:p>
            <a:fld id="{F2DEC28D-54D4-4785-ABA8-4C39A3606371}" type="slidenum">
              <a:rPr lang="en-US" smtClean="0"/>
              <a:t>35</a:t>
            </a:fld>
            <a:endParaRPr lang="en-US"/>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41322096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6036" y="268140"/>
            <a:ext cx="4100946" cy="995390"/>
          </a:xfrm>
        </p:spPr>
        <p:txBody>
          <a:bodyPr>
            <a:normAutofit fontScale="90000"/>
          </a:bodyPr>
          <a:lstStyle/>
          <a:p>
            <a:pPr algn="ctr"/>
            <a:r>
              <a:rPr lang="en-US" b="1" dirty="0">
                <a:latin typeface="Sakkal Majalla" pitchFamily="2" charset="-78"/>
                <a:cs typeface="Sakkal Majalla" pitchFamily="2" charset="-78"/>
              </a:rPr>
              <a:t>The </a:t>
            </a:r>
            <a:r>
              <a:rPr lang="en-US" b="1" dirty="0" err="1">
                <a:latin typeface="Sakkal Majalla" pitchFamily="2" charset="-78"/>
                <a:cs typeface="Sakkal Majalla" pitchFamily="2" charset="-78"/>
              </a:rPr>
              <a:t>BankAccount</a:t>
            </a:r>
            <a:r>
              <a:rPr lang="en-US" b="1" dirty="0">
                <a:latin typeface="Sakkal Majalla" pitchFamily="2" charset="-78"/>
                <a:cs typeface="Sakkal Majalla" pitchFamily="2" charset="-78"/>
              </a:rPr>
              <a:t> Example</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7" name="Rectangle 6"/>
          <p:cNvSpPr/>
          <p:nvPr/>
        </p:nvSpPr>
        <p:spPr>
          <a:xfrm>
            <a:off x="1579419" y="3258584"/>
            <a:ext cx="5756996" cy="2445798"/>
          </a:xfrm>
          <a:prstGeom prst="rect">
            <a:avLst/>
          </a:prstGeom>
        </p:spPr>
        <p:txBody>
          <a:bodyPr wrap="square">
            <a:spAutoFit/>
          </a:bodyPr>
          <a:lstStyle/>
          <a:p>
            <a:pPr marL="514350" marR="0">
              <a:lnSpc>
                <a:spcPct val="115000"/>
              </a:lnSpc>
              <a:spcBef>
                <a:spcPts val="0"/>
              </a:spcBef>
              <a:spcAft>
                <a:spcPts val="1000"/>
              </a:spcAft>
            </a:pPr>
            <a:r>
              <a:rPr lang="en-US" sz="2400" b="1" dirty="0">
                <a:latin typeface="Sakkal Majalla" pitchFamily="2" charset="-78"/>
                <a:ea typeface="Calibri"/>
                <a:cs typeface="Sakkal Majalla" pitchFamily="2" charset="-78"/>
              </a:rPr>
              <a:t>		Overloaded Constructors</a:t>
            </a:r>
            <a:endParaRPr lang="en-US" sz="2000" dirty="0">
              <a:latin typeface="Sakkal Majalla" pitchFamily="2" charset="-78"/>
              <a:ea typeface="Calibri"/>
              <a:cs typeface="Sakkal Majalla" pitchFamily="2" charset="-78"/>
            </a:endParaRPr>
          </a:p>
          <a:p>
            <a:pPr marL="171450" marR="0">
              <a:lnSpc>
                <a:spcPct val="115000"/>
              </a:lnSpc>
              <a:spcBef>
                <a:spcPts val="0"/>
              </a:spcBef>
              <a:spcAft>
                <a:spcPts val="1000"/>
              </a:spcAft>
            </a:pPr>
            <a:r>
              <a:rPr lang="en-US" sz="800" b="1" dirty="0">
                <a:latin typeface="Sakkal Majalla" pitchFamily="2" charset="-78"/>
                <a:ea typeface="Calibri"/>
                <a:cs typeface="Sakkal Majalla" pitchFamily="2" charset="-78"/>
              </a:rPr>
              <a:t> </a:t>
            </a:r>
            <a:endParaRPr lang="en-US" sz="2000" dirty="0">
              <a:latin typeface="Sakkal Majalla" pitchFamily="2" charset="-78"/>
              <a:ea typeface="Calibri"/>
              <a:cs typeface="Sakkal Majalla" pitchFamily="2" charset="-78"/>
            </a:endParaRPr>
          </a:p>
          <a:p>
            <a:pPr marL="171450" marR="0">
              <a:lnSpc>
                <a:spcPct val="115000"/>
              </a:lnSpc>
              <a:spcBef>
                <a:spcPts val="0"/>
              </a:spcBef>
              <a:spcAft>
                <a:spcPts val="1000"/>
              </a:spcAft>
            </a:pPr>
            <a:r>
              <a:rPr lang="en-US" sz="2400" b="1" dirty="0">
                <a:latin typeface="Sakkal Majalla" pitchFamily="2" charset="-78"/>
                <a:ea typeface="Calibri"/>
                <a:cs typeface="Sakkal Majalla" pitchFamily="2" charset="-78"/>
              </a:rPr>
              <a:t>		Overloaded deposit methods</a:t>
            </a:r>
            <a:endParaRPr lang="en-US" sz="2000" dirty="0">
              <a:latin typeface="Sakkal Majalla" pitchFamily="2" charset="-78"/>
              <a:ea typeface="Calibri"/>
              <a:cs typeface="Sakkal Majalla" pitchFamily="2" charset="-78"/>
            </a:endParaRPr>
          </a:p>
          <a:p>
            <a:pPr marL="114300" marR="0">
              <a:lnSpc>
                <a:spcPct val="115000"/>
              </a:lnSpc>
              <a:spcBef>
                <a:spcPts val="0"/>
              </a:spcBef>
              <a:spcAft>
                <a:spcPts val="1000"/>
              </a:spcAft>
            </a:pPr>
            <a:r>
              <a:rPr lang="en-US" sz="2400" b="1" dirty="0">
                <a:latin typeface="Sakkal Majalla" pitchFamily="2" charset="-78"/>
                <a:ea typeface="Calibri"/>
                <a:cs typeface="Sakkal Majalla" pitchFamily="2" charset="-78"/>
              </a:rPr>
              <a:t>	         Overloaded withdraw methods</a:t>
            </a:r>
            <a:endParaRPr lang="en-US" sz="2000" dirty="0">
              <a:latin typeface="Sakkal Majalla" pitchFamily="2" charset="-78"/>
              <a:ea typeface="Calibri"/>
              <a:cs typeface="Sakkal Majalla" pitchFamily="2" charset="-78"/>
            </a:endParaRPr>
          </a:p>
          <a:p>
            <a:pPr marL="57150" marR="0">
              <a:lnSpc>
                <a:spcPct val="115000"/>
              </a:lnSpc>
              <a:spcBef>
                <a:spcPts val="0"/>
              </a:spcBef>
              <a:spcAft>
                <a:spcPts val="1000"/>
              </a:spcAft>
            </a:pPr>
            <a:r>
              <a:rPr lang="en-US" sz="2400" b="1" dirty="0">
                <a:latin typeface="Sakkal Majalla" pitchFamily="2" charset="-78"/>
                <a:ea typeface="Calibri"/>
                <a:cs typeface="Sakkal Majalla" pitchFamily="2" charset="-78"/>
              </a:rPr>
              <a:t>	        Overloaded </a:t>
            </a:r>
            <a:r>
              <a:rPr lang="en-US" sz="2400" b="1" dirty="0" err="1">
                <a:latin typeface="Sakkal Majalla" pitchFamily="2" charset="-78"/>
                <a:ea typeface="Calibri"/>
                <a:cs typeface="Sakkal Majalla" pitchFamily="2" charset="-78"/>
              </a:rPr>
              <a:t>setBalance</a:t>
            </a:r>
            <a:r>
              <a:rPr lang="en-US" sz="2400" b="1" dirty="0">
                <a:latin typeface="Sakkal Majalla" pitchFamily="2" charset="-78"/>
                <a:ea typeface="Calibri"/>
                <a:cs typeface="Sakkal Majalla" pitchFamily="2" charset="-78"/>
              </a:rPr>
              <a:t> methods</a:t>
            </a:r>
            <a:endParaRPr lang="en-US" sz="2000" dirty="0">
              <a:latin typeface="Sakkal Majalla" pitchFamily="2" charset="-78"/>
              <a:ea typeface="Calibri"/>
              <a:cs typeface="Sakkal Majalla" pitchFamily="2" charset="-78"/>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36415" y="1473637"/>
            <a:ext cx="4259840" cy="49091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Slide Number Placeholder 7"/>
          <p:cNvSpPr>
            <a:spLocks noGrp="1"/>
          </p:cNvSpPr>
          <p:nvPr>
            <p:ph type="sldNum" sz="quarter" idx="12"/>
          </p:nvPr>
        </p:nvSpPr>
        <p:spPr/>
        <p:txBody>
          <a:bodyPr/>
          <a:lstStyle/>
          <a:p>
            <a:fld id="{F2DEC28D-54D4-4785-ABA8-4C39A3606371}" type="slidenum">
              <a:rPr lang="en-US" smtClean="0"/>
              <a:t>36</a:t>
            </a:fld>
            <a:endParaRPr lang="en-US"/>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3222027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01446" y="365125"/>
            <a:ext cx="5197068" cy="1034184"/>
          </a:xfrm>
        </p:spPr>
        <p:txBody>
          <a:bodyPr>
            <a:normAutofit fontScale="90000"/>
          </a:bodyPr>
          <a:lstStyle/>
          <a:p>
            <a:pPr algn="ctr"/>
            <a:r>
              <a:rPr lang="en-US" b="1" dirty="0">
                <a:latin typeface="Sakkal Majalla" pitchFamily="2" charset="-78"/>
                <a:cs typeface="Sakkal Majalla" pitchFamily="2" charset="-78"/>
              </a:rPr>
              <a:t>States of Three Different Rectangle Objects</a:t>
            </a:r>
            <a:endParaRPr lang="en-US" dirty="0">
              <a:latin typeface="Sakkal Majalla" pitchFamily="2" charset="-78"/>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21" name="Rectangle 15"/>
          <p:cNvSpPr>
            <a:spLocks noChangeArrowheads="1"/>
          </p:cNvSpPr>
          <p:nvPr/>
        </p:nvSpPr>
        <p:spPr bwMode="auto">
          <a:xfrm>
            <a:off x="3254375" y="914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119063"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2" name="Rectangle 21"/>
          <p:cNvSpPr/>
          <p:nvPr/>
        </p:nvSpPr>
        <p:spPr>
          <a:xfrm>
            <a:off x="841829" y="2972485"/>
            <a:ext cx="5514521" cy="369332"/>
          </a:xfrm>
          <a:prstGeom prst="rect">
            <a:avLst/>
          </a:prstGeom>
        </p:spPr>
        <p:txBody>
          <a:bodyPr wrap="square">
            <a:spAutoFit/>
          </a:bodyPr>
          <a:lstStyle/>
          <a:p>
            <a:r>
              <a:rPr lang="en-US" b="1" dirty="0">
                <a:solidFill>
                  <a:prstClr val="black"/>
                </a:solidFill>
                <a:latin typeface="Calibri" pitchFamily="34" charset="0"/>
                <a:ea typeface="Calibri" pitchFamily="34" charset="0"/>
                <a:cs typeface="Arial" pitchFamily="34" charset="0"/>
              </a:rPr>
              <a:t> </a:t>
            </a:r>
            <a:endParaRPr lang="en-US" dirty="0"/>
          </a:p>
        </p:txBody>
      </p:sp>
      <p:sp>
        <p:nvSpPr>
          <p:cNvPr id="3" name="Rectangle 2"/>
          <p:cNvSpPr/>
          <p:nvPr/>
        </p:nvSpPr>
        <p:spPr>
          <a:xfrm>
            <a:off x="580571" y="1829932"/>
            <a:ext cx="11117943" cy="523220"/>
          </a:xfrm>
          <a:prstGeom prst="rect">
            <a:avLst/>
          </a:prstGeom>
        </p:spPr>
        <p:txBody>
          <a:bodyPr wrap="square">
            <a:spAutoFit/>
          </a:bodyPr>
          <a:lstStyle/>
          <a:p>
            <a:r>
              <a:rPr lang="en-US" sz="2800" b="1" dirty="0"/>
              <a:t> </a:t>
            </a:r>
            <a:endParaRPr lang="en-US" sz="2800" dirty="0"/>
          </a:p>
        </p:txBody>
      </p:sp>
      <p:grpSp>
        <p:nvGrpSpPr>
          <p:cNvPr id="11" name="Group 10"/>
          <p:cNvGrpSpPr/>
          <p:nvPr/>
        </p:nvGrpSpPr>
        <p:grpSpPr>
          <a:xfrm>
            <a:off x="3863989" y="1458850"/>
            <a:ext cx="3760493" cy="4476330"/>
            <a:chOff x="1" y="0"/>
            <a:chExt cx="3306446" cy="3935454"/>
          </a:xfrm>
        </p:grpSpPr>
        <p:grpSp>
          <p:nvGrpSpPr>
            <p:cNvPr id="12" name="Group 11"/>
            <p:cNvGrpSpPr/>
            <p:nvPr/>
          </p:nvGrpSpPr>
          <p:grpSpPr>
            <a:xfrm>
              <a:off x="7953" y="2767054"/>
              <a:ext cx="3298494" cy="1168400"/>
              <a:chOff x="731602" y="0"/>
              <a:chExt cx="3299688" cy="1168841"/>
            </a:xfrm>
          </p:grpSpPr>
          <p:sp>
            <p:nvSpPr>
              <p:cNvPr id="27" name="Rectangle 26"/>
              <p:cNvSpPr/>
              <p:nvPr/>
            </p:nvSpPr>
            <p:spPr>
              <a:xfrm>
                <a:off x="2234295" y="0"/>
                <a:ext cx="1796995" cy="1168841"/>
              </a:xfrm>
              <a:prstGeom prst="rect">
                <a:avLst/>
              </a:prstGeom>
              <a:solidFill>
                <a:sysClr val="window" lastClr="FFFFFF"/>
              </a:solidFill>
              <a:ln w="254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length:      </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a:p>
                <a:pPr marL="0" marR="0" lvl="0" indent="0"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width:  </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28" name="Rectangle 27"/>
              <p:cNvSpPr/>
              <p:nvPr/>
            </p:nvSpPr>
            <p:spPr>
              <a:xfrm>
                <a:off x="3252084" y="612250"/>
                <a:ext cx="628015" cy="357505"/>
              </a:xfrm>
              <a:prstGeom prst="rect">
                <a:avLst/>
              </a:prstGeom>
              <a:solidFill>
                <a:sysClr val="window" lastClr="FFFFFF"/>
              </a:solidFill>
              <a:ln w="127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15.0</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29" name="Rectangle 28"/>
              <p:cNvSpPr/>
              <p:nvPr/>
            </p:nvSpPr>
            <p:spPr>
              <a:xfrm>
                <a:off x="3252084" y="143123"/>
                <a:ext cx="628015" cy="357505"/>
              </a:xfrm>
              <a:prstGeom prst="rect">
                <a:avLst/>
              </a:prstGeom>
              <a:solidFill>
                <a:sysClr val="window" lastClr="FFFFFF"/>
              </a:solidFill>
              <a:ln w="127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28.0</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30" name="Rectangle 29"/>
              <p:cNvSpPr/>
              <p:nvPr/>
            </p:nvSpPr>
            <p:spPr>
              <a:xfrm>
                <a:off x="731602" y="405516"/>
                <a:ext cx="985590" cy="357505"/>
              </a:xfrm>
              <a:prstGeom prst="rect">
                <a:avLst/>
              </a:prstGeom>
              <a:solidFill>
                <a:sysClr val="window" lastClr="FFFFFF"/>
              </a:solidFill>
              <a:ln w="127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a:ln>
                      <a:noFill/>
                    </a:ln>
                    <a:solidFill>
                      <a:sysClr val="windowText" lastClr="000000"/>
                    </a:solidFill>
                    <a:effectLst/>
                    <a:uLnTx/>
                    <a:uFillTx/>
                    <a:latin typeface="Sakkal Majalla" pitchFamily="2" charset="-78"/>
                    <a:ea typeface="Calibri"/>
                    <a:cs typeface="Sakkal Majalla" pitchFamily="2" charset="-78"/>
                  </a:rPr>
                  <a:t>address</a:t>
                </a:r>
                <a:endParaRPr kumimoji="0" lang="en-US" sz="2000" b="0" i="0" u="none" strike="noStrike" kern="0" cap="none" spc="0" normalizeH="0" baseline="0" noProof="0">
                  <a:ln>
                    <a:noFill/>
                  </a:ln>
                  <a:solidFill>
                    <a:sysClr val="windowText" lastClr="000000"/>
                  </a:solidFill>
                  <a:effectLst/>
                  <a:uLnTx/>
                  <a:uFillTx/>
                  <a:latin typeface="Sakkal Majalla" pitchFamily="2" charset="-78"/>
                  <a:ea typeface="Calibri"/>
                  <a:cs typeface="Sakkal Majalla" pitchFamily="2" charset="-78"/>
                </a:endParaRPr>
              </a:p>
            </p:txBody>
          </p:sp>
          <p:cxnSp>
            <p:nvCxnSpPr>
              <p:cNvPr id="31" name="Straight Arrow Connector 30"/>
              <p:cNvCxnSpPr/>
              <p:nvPr/>
            </p:nvCxnSpPr>
            <p:spPr>
              <a:xfrm>
                <a:off x="1717646" y="588396"/>
                <a:ext cx="524960" cy="0"/>
              </a:xfrm>
              <a:prstGeom prst="straightConnector1">
                <a:avLst/>
              </a:prstGeom>
              <a:noFill/>
              <a:ln w="12700" cap="flat" cmpd="sng" algn="ctr">
                <a:solidFill>
                  <a:srgbClr val="C0504D">
                    <a:shade val="95000"/>
                    <a:satMod val="105000"/>
                  </a:srgbClr>
                </a:solidFill>
                <a:prstDash val="solid"/>
                <a:tailEnd type="arrow"/>
              </a:ln>
              <a:effectLst/>
            </p:spPr>
          </p:cxnSp>
        </p:grpSp>
        <p:grpSp>
          <p:nvGrpSpPr>
            <p:cNvPr id="13" name="Group 12"/>
            <p:cNvGrpSpPr/>
            <p:nvPr/>
          </p:nvGrpSpPr>
          <p:grpSpPr>
            <a:xfrm>
              <a:off x="1" y="1391478"/>
              <a:ext cx="3306446" cy="1168400"/>
              <a:chOff x="787280" y="0"/>
              <a:chExt cx="3307642" cy="1168841"/>
            </a:xfrm>
          </p:grpSpPr>
          <p:sp>
            <p:nvSpPr>
              <p:cNvPr id="20" name="Rectangle 19"/>
              <p:cNvSpPr/>
              <p:nvPr/>
            </p:nvSpPr>
            <p:spPr>
              <a:xfrm>
                <a:off x="2297927" y="0"/>
                <a:ext cx="1796995" cy="1168841"/>
              </a:xfrm>
              <a:prstGeom prst="rect">
                <a:avLst/>
              </a:prstGeom>
              <a:solidFill>
                <a:sysClr val="window" lastClr="FFFFFF"/>
              </a:solidFill>
              <a:ln w="254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length:    </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a:p>
                <a:pPr marL="0" marR="0" lvl="0" indent="0"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width:  </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23" name="Rectangle 22"/>
              <p:cNvSpPr/>
              <p:nvPr/>
            </p:nvSpPr>
            <p:spPr>
              <a:xfrm>
                <a:off x="3252084" y="612250"/>
                <a:ext cx="628015" cy="357505"/>
              </a:xfrm>
              <a:prstGeom prst="rect">
                <a:avLst/>
              </a:prstGeom>
              <a:solidFill>
                <a:sysClr val="window" lastClr="FFFFFF"/>
              </a:solidFill>
              <a:ln w="127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9.0</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24" name="Rectangle 23"/>
              <p:cNvSpPr/>
              <p:nvPr/>
            </p:nvSpPr>
            <p:spPr>
              <a:xfrm>
                <a:off x="3256578" y="143123"/>
                <a:ext cx="564384" cy="357505"/>
              </a:xfrm>
              <a:prstGeom prst="rect">
                <a:avLst/>
              </a:prstGeom>
              <a:solidFill>
                <a:sysClr val="window" lastClr="FFFFFF"/>
              </a:solidFill>
              <a:ln w="127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18.0</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25" name="Rectangle 24"/>
              <p:cNvSpPr/>
              <p:nvPr/>
            </p:nvSpPr>
            <p:spPr>
              <a:xfrm>
                <a:off x="787280" y="405516"/>
                <a:ext cx="985590" cy="357505"/>
              </a:xfrm>
              <a:prstGeom prst="rect">
                <a:avLst/>
              </a:prstGeom>
              <a:solidFill>
                <a:sysClr val="window" lastClr="FFFFFF"/>
              </a:solidFill>
              <a:ln w="127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address</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cxnSp>
            <p:nvCxnSpPr>
              <p:cNvPr id="26" name="Straight Arrow Connector 25"/>
              <p:cNvCxnSpPr/>
              <p:nvPr/>
            </p:nvCxnSpPr>
            <p:spPr>
              <a:xfrm>
                <a:off x="1773324" y="588396"/>
                <a:ext cx="524960" cy="0"/>
              </a:xfrm>
              <a:prstGeom prst="straightConnector1">
                <a:avLst/>
              </a:prstGeom>
              <a:noFill/>
              <a:ln w="12700" cap="flat" cmpd="sng" algn="ctr">
                <a:solidFill>
                  <a:srgbClr val="C0504D">
                    <a:shade val="95000"/>
                    <a:satMod val="105000"/>
                  </a:srgbClr>
                </a:solidFill>
                <a:prstDash val="solid"/>
                <a:tailEnd type="arrow"/>
              </a:ln>
              <a:effectLst/>
            </p:spPr>
          </p:cxnSp>
        </p:grpSp>
        <p:grpSp>
          <p:nvGrpSpPr>
            <p:cNvPr id="14" name="Group 13"/>
            <p:cNvGrpSpPr/>
            <p:nvPr/>
          </p:nvGrpSpPr>
          <p:grpSpPr>
            <a:xfrm>
              <a:off x="1" y="0"/>
              <a:ext cx="3306446" cy="1168400"/>
              <a:chOff x="787280" y="0"/>
              <a:chExt cx="3307642" cy="1168841"/>
            </a:xfrm>
          </p:grpSpPr>
          <p:sp>
            <p:nvSpPr>
              <p:cNvPr id="15" name="Rectangle 14"/>
              <p:cNvSpPr/>
              <p:nvPr/>
            </p:nvSpPr>
            <p:spPr>
              <a:xfrm>
                <a:off x="2297927" y="0"/>
                <a:ext cx="1796995" cy="1168841"/>
              </a:xfrm>
              <a:prstGeom prst="rect">
                <a:avLst/>
              </a:prstGeom>
              <a:solidFill>
                <a:sysClr val="window" lastClr="FFFFFF"/>
              </a:solidFill>
              <a:ln w="254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length:     </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a:p>
                <a:pPr marL="0" marR="0" lvl="0" indent="0"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width:  </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16" name="Rectangle 15"/>
              <p:cNvSpPr/>
              <p:nvPr/>
            </p:nvSpPr>
            <p:spPr>
              <a:xfrm>
                <a:off x="3252084" y="612250"/>
                <a:ext cx="628015" cy="357505"/>
              </a:xfrm>
              <a:prstGeom prst="rect">
                <a:avLst/>
              </a:prstGeom>
              <a:solidFill>
                <a:sysClr val="window" lastClr="FFFFFF"/>
              </a:solidFill>
              <a:ln w="127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68.0</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17" name="Rectangle 16"/>
              <p:cNvSpPr/>
              <p:nvPr/>
            </p:nvSpPr>
            <p:spPr>
              <a:xfrm>
                <a:off x="3252084" y="143123"/>
                <a:ext cx="628015" cy="357505"/>
              </a:xfrm>
              <a:prstGeom prst="rect">
                <a:avLst/>
              </a:prstGeom>
              <a:solidFill>
                <a:sysClr val="window" lastClr="FFFFFF"/>
              </a:solidFill>
              <a:ln w="127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rPr>
                  <a:t>205.0</a:t>
                </a:r>
                <a:endParaRPr kumimoji="0" lang="en-US" sz="2000" b="0" i="0" u="none" strike="noStrike" kern="0" cap="none" spc="0" normalizeH="0" baseline="0" noProof="0" dirty="0">
                  <a:ln>
                    <a:noFill/>
                  </a:ln>
                  <a:solidFill>
                    <a:sysClr val="windowText" lastClr="000000"/>
                  </a:solidFill>
                  <a:effectLst/>
                  <a:uLnTx/>
                  <a:uFillTx/>
                  <a:latin typeface="Sakkal Majalla" pitchFamily="2" charset="-78"/>
                  <a:ea typeface="Calibri"/>
                  <a:cs typeface="Sakkal Majalla" pitchFamily="2" charset="-78"/>
                </a:endParaRPr>
              </a:p>
            </p:txBody>
          </p:sp>
          <p:sp>
            <p:nvSpPr>
              <p:cNvPr id="18" name="Rectangle 17"/>
              <p:cNvSpPr/>
              <p:nvPr/>
            </p:nvSpPr>
            <p:spPr>
              <a:xfrm>
                <a:off x="787280" y="405516"/>
                <a:ext cx="985590" cy="357505"/>
              </a:xfrm>
              <a:prstGeom prst="rect">
                <a:avLst/>
              </a:prstGeom>
              <a:solidFill>
                <a:sysClr val="window" lastClr="FFFFFF"/>
              </a:solidFill>
              <a:ln w="12700" cap="flat" cmpd="sng" algn="ctr">
                <a:solidFill>
                  <a:srgbClr val="F79646"/>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en-US" sz="2000" b="1" i="0" u="none" strike="noStrike" kern="0" cap="none" spc="0" normalizeH="0" baseline="0" noProof="0">
                    <a:ln>
                      <a:noFill/>
                    </a:ln>
                    <a:solidFill>
                      <a:sysClr val="windowText" lastClr="000000"/>
                    </a:solidFill>
                    <a:effectLst/>
                    <a:uLnTx/>
                    <a:uFillTx/>
                    <a:latin typeface="Sakkal Majalla" pitchFamily="2" charset="-78"/>
                    <a:ea typeface="Calibri"/>
                    <a:cs typeface="Sakkal Majalla" pitchFamily="2" charset="-78"/>
                  </a:rPr>
                  <a:t>address</a:t>
                </a:r>
                <a:endParaRPr kumimoji="0" lang="en-US" sz="2000" b="0" i="0" u="none" strike="noStrike" kern="0" cap="none" spc="0" normalizeH="0" baseline="0" noProof="0">
                  <a:ln>
                    <a:noFill/>
                  </a:ln>
                  <a:solidFill>
                    <a:sysClr val="windowText" lastClr="000000"/>
                  </a:solidFill>
                  <a:effectLst/>
                  <a:uLnTx/>
                  <a:uFillTx/>
                  <a:latin typeface="Sakkal Majalla" pitchFamily="2" charset="-78"/>
                  <a:ea typeface="Calibri"/>
                  <a:cs typeface="Sakkal Majalla" pitchFamily="2" charset="-78"/>
                </a:endParaRPr>
              </a:p>
            </p:txBody>
          </p:sp>
          <p:cxnSp>
            <p:nvCxnSpPr>
              <p:cNvPr id="19" name="Straight Arrow Connector 18"/>
              <p:cNvCxnSpPr/>
              <p:nvPr/>
            </p:nvCxnSpPr>
            <p:spPr>
              <a:xfrm>
                <a:off x="1773324" y="588396"/>
                <a:ext cx="524960" cy="0"/>
              </a:xfrm>
              <a:prstGeom prst="straightConnector1">
                <a:avLst/>
              </a:prstGeom>
              <a:noFill/>
              <a:ln w="12700" cap="flat" cmpd="sng" algn="ctr">
                <a:solidFill>
                  <a:srgbClr val="C0504D">
                    <a:shade val="95000"/>
                    <a:satMod val="105000"/>
                  </a:srgbClr>
                </a:solidFill>
                <a:prstDash val="solid"/>
                <a:tailEnd type="arrow"/>
              </a:ln>
              <a:effectLst/>
            </p:spPr>
          </p:cxnSp>
        </p:grpSp>
      </p:grpSp>
      <p:sp>
        <p:nvSpPr>
          <p:cNvPr id="8" name="Rectangle 7"/>
          <p:cNvSpPr/>
          <p:nvPr/>
        </p:nvSpPr>
        <p:spPr>
          <a:xfrm>
            <a:off x="841829" y="1427657"/>
            <a:ext cx="3246077" cy="4693593"/>
          </a:xfrm>
          <a:prstGeom prst="rect">
            <a:avLst/>
          </a:prstGeom>
        </p:spPr>
        <p:txBody>
          <a:bodyPr wrap="square">
            <a:spAutoFit/>
          </a:bodyPr>
          <a:lstStyle/>
          <a:p>
            <a:pPr>
              <a:lnSpc>
                <a:spcPct val="115000"/>
              </a:lnSpc>
            </a:pPr>
            <a:r>
              <a:rPr lang="en-US" sz="2000" b="1" dirty="0">
                <a:latin typeface="Sakkal Majalla" pitchFamily="2" charset="-78"/>
                <a:ea typeface="Calibri"/>
                <a:cs typeface="Sakkal Majalla" pitchFamily="2" charset="-78"/>
              </a:rPr>
              <a:t>The </a:t>
            </a:r>
            <a:r>
              <a:rPr lang="en-US" sz="2000" dirty="0">
                <a:latin typeface="Sakkal Majalla" pitchFamily="2" charset="-78"/>
                <a:cs typeface="Sakkal Majalla" pitchFamily="2" charset="-78"/>
              </a:rPr>
              <a:t>football </a:t>
            </a:r>
            <a:r>
              <a:rPr lang="en-US" sz="2000" b="1" dirty="0">
                <a:latin typeface="Sakkal Majalla" pitchFamily="2" charset="-78"/>
                <a:ea typeface="Calibri"/>
                <a:cs typeface="Sakkal Majalla" pitchFamily="2" charset="-78"/>
              </a:rPr>
              <a:t>variable</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holds the address of</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a Rectangle Object.</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 </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 </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The </a:t>
            </a:r>
            <a:r>
              <a:rPr lang="en-US" sz="2000" dirty="0">
                <a:latin typeface="Sakkal Majalla" pitchFamily="2" charset="-78"/>
                <a:cs typeface="Sakkal Majalla" pitchFamily="2" charset="-78"/>
              </a:rPr>
              <a:t>Volleyball </a:t>
            </a:r>
            <a:r>
              <a:rPr lang="en-US" sz="2000" b="1" dirty="0">
                <a:latin typeface="Sakkal Majalla" pitchFamily="2" charset="-78"/>
                <a:ea typeface="Calibri"/>
                <a:cs typeface="Sakkal Majalla" pitchFamily="2" charset="-78"/>
              </a:rPr>
              <a:t>variable</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holds the address of</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a Rectangle Object.</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 </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 </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The </a:t>
            </a:r>
            <a:r>
              <a:rPr lang="en-US" sz="2000" dirty="0">
                <a:latin typeface="Sakkal Majalla" pitchFamily="2" charset="-78"/>
                <a:cs typeface="Sakkal Majalla" pitchFamily="2" charset="-78"/>
              </a:rPr>
              <a:t>basketball </a:t>
            </a:r>
            <a:r>
              <a:rPr lang="en-US" sz="2000" b="1" dirty="0">
                <a:latin typeface="Sakkal Majalla" pitchFamily="2" charset="-78"/>
                <a:ea typeface="Calibri"/>
                <a:cs typeface="Sakkal Majalla" pitchFamily="2" charset="-78"/>
              </a:rPr>
              <a:t>variable</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holds the address of</a:t>
            </a:r>
            <a:endParaRPr lang="en-US" sz="2000"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a Rectangle Object.</a:t>
            </a:r>
            <a:endParaRPr lang="en-US" sz="2000" dirty="0">
              <a:latin typeface="Sakkal Majalla" pitchFamily="2" charset="-78"/>
              <a:ea typeface="Calibri"/>
              <a:cs typeface="Sakkal Majalla" pitchFamily="2" charset="-78"/>
            </a:endParaRPr>
          </a:p>
        </p:txBody>
      </p:sp>
      <p:sp>
        <p:nvSpPr>
          <p:cNvPr id="7" name="Slide Number Placeholder 6"/>
          <p:cNvSpPr>
            <a:spLocks noGrp="1"/>
          </p:cNvSpPr>
          <p:nvPr>
            <p:ph type="sldNum" sz="quarter" idx="12"/>
          </p:nvPr>
        </p:nvSpPr>
        <p:spPr/>
        <p:txBody>
          <a:bodyPr/>
          <a:lstStyle/>
          <a:p>
            <a:fld id="{F2DEC28D-54D4-4785-ABA8-4C39A3606371}" type="slidenum">
              <a:rPr lang="en-US" smtClean="0"/>
              <a:t>4</a:t>
            </a:fld>
            <a:r>
              <a:rPr lang="en-US" dirty="0"/>
              <a:t>/26</a:t>
            </a:r>
          </a:p>
        </p:txBody>
      </p:sp>
      <p:sp>
        <p:nvSpPr>
          <p:cNvPr id="33"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4140053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0" y="365125"/>
            <a:ext cx="4876800" cy="701675"/>
          </a:xfrm>
        </p:spPr>
        <p:txBody>
          <a:bodyPr>
            <a:normAutofit/>
          </a:bodyPr>
          <a:lstStyle/>
          <a:p>
            <a:pPr algn="ctr"/>
            <a:r>
              <a:rPr lang="en-US" dirty="0">
                <a:latin typeface="Sakkal Majalla" pitchFamily="2" charset="-78"/>
                <a:cs typeface="Sakkal Majalla" pitchFamily="2" charset="-78"/>
              </a:rPr>
              <a:t>UML class diagrams</a:t>
            </a:r>
            <a:r>
              <a:rPr lang="ar-SY" dirty="0">
                <a:latin typeface="Sakkal Majalla" pitchFamily="2" charset="-78"/>
                <a:cs typeface="Sakkal Majalla" pitchFamily="2" charset="-78"/>
              </a:rPr>
              <a:t> </a:t>
            </a:r>
            <a:r>
              <a:rPr lang="en-US" dirty="0">
                <a:latin typeface="Sakkal Majalla" pitchFamily="2" charset="-78"/>
                <a:cs typeface="Sakkal Majalla" pitchFamily="2" charset="-78"/>
              </a:rPr>
              <a:t> 1</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9" name="Rectangle 8"/>
          <p:cNvSpPr/>
          <p:nvPr/>
        </p:nvSpPr>
        <p:spPr>
          <a:xfrm>
            <a:off x="5151549" y="1229195"/>
            <a:ext cx="6628809" cy="2523768"/>
          </a:xfrm>
          <a:prstGeom prst="rect">
            <a:avLst/>
          </a:prstGeom>
        </p:spPr>
        <p:txBody>
          <a:bodyPr wrap="square">
            <a:spAutoFit/>
          </a:bodyPr>
          <a:lstStyle/>
          <a:p>
            <a:pPr marL="285750" indent="-285750" algn="just" rtl="1">
              <a:buFont typeface="Arial" pitchFamily="34" charset="0"/>
              <a:buChar char="•"/>
            </a:pPr>
            <a:r>
              <a:rPr lang="ar-SY" sz="2200" b="1" dirty="0">
                <a:latin typeface="Sakkal Majalla" pitchFamily="2" charset="-78"/>
                <a:cs typeface="Sakkal Majalla" pitchFamily="2" charset="-78"/>
              </a:rPr>
              <a:t>يستخدم مخطط</a:t>
            </a:r>
            <a:r>
              <a:rPr lang="en-US" sz="2200" b="1" dirty="0">
                <a:latin typeface="Sakkal Majalla" pitchFamily="2" charset="-78"/>
                <a:cs typeface="Sakkal Majalla" pitchFamily="2" charset="-78"/>
              </a:rPr>
              <a:t> </a:t>
            </a:r>
            <a:r>
              <a:rPr lang="en-US" sz="2400" dirty="0">
                <a:latin typeface="Sakkal Majalla" pitchFamily="2" charset="-78"/>
                <a:cs typeface="Sakkal Majalla" pitchFamily="2" charset="-78"/>
              </a:rPr>
              <a:t>UML (Unified Modeling Language) </a:t>
            </a:r>
            <a:r>
              <a:rPr lang="ar-SY" sz="2200" b="1" dirty="0">
                <a:latin typeface="Sakkal Majalla" pitchFamily="2" charset="-78"/>
                <a:cs typeface="Sakkal Majalla" pitchFamily="2" charset="-78"/>
              </a:rPr>
              <a:t> للصنف لتلخيص صفات ومناهج الصنف.</a:t>
            </a:r>
            <a:endParaRPr lang="en-US" sz="2200" b="1" dirty="0">
              <a:latin typeface="Sakkal Majalla" pitchFamily="2" charset="-78"/>
              <a:cs typeface="Sakkal Majalla" pitchFamily="2" charset="-78"/>
            </a:endParaRPr>
          </a:p>
          <a:p>
            <a:pPr marL="285750" indent="-285750" algn="just" rtl="1">
              <a:buFont typeface="Arial" pitchFamily="34" charset="0"/>
              <a:buChar char="•"/>
            </a:pPr>
            <a:r>
              <a:rPr lang="ar-SY" sz="2200" b="1" dirty="0">
                <a:latin typeface="Sakkal Majalla" pitchFamily="2" charset="-78"/>
                <a:cs typeface="Sakkal Majalla" pitchFamily="2" charset="-78"/>
              </a:rPr>
              <a:t>تساعد مخططات </a:t>
            </a:r>
            <a:r>
              <a:rPr lang="en-US" sz="2200" b="1" dirty="0">
                <a:latin typeface="Sakkal Majalla" pitchFamily="2" charset="-78"/>
                <a:cs typeface="Sakkal Majalla" pitchFamily="2" charset="-78"/>
              </a:rPr>
              <a:t>UML</a:t>
            </a:r>
            <a:r>
              <a:rPr lang="ar-SY" sz="2200" b="1" dirty="0">
                <a:latin typeface="Sakkal Majalla" pitchFamily="2" charset="-78"/>
                <a:cs typeface="Sakkal Majalla" pitchFamily="2" charset="-78"/>
              </a:rPr>
              <a:t> مصممي الأنظمة على تحديد النظام بطريقة رسومية ومستقلة عن لغة البرمجة ، قبل أن يتم تنفيذ النظام بلغة برمجة ما. </a:t>
            </a:r>
            <a:endParaRPr lang="en-US" sz="2200" b="1" dirty="0">
              <a:latin typeface="Sakkal Majalla" pitchFamily="2" charset="-78"/>
              <a:cs typeface="Sakkal Majalla" pitchFamily="2" charset="-78"/>
            </a:endParaRPr>
          </a:p>
          <a:p>
            <a:pPr marL="285750" indent="-285750" algn="just" rtl="1">
              <a:buFont typeface="Arial" pitchFamily="34" charset="0"/>
              <a:buChar char="•"/>
            </a:pPr>
            <a:r>
              <a:rPr lang="ar-SY" sz="2200" b="1" dirty="0">
                <a:latin typeface="Sakkal Majalla" pitchFamily="2" charset="-78"/>
                <a:cs typeface="Sakkal Majalla" pitchFamily="2" charset="-78"/>
              </a:rPr>
              <a:t>في تخطيط </a:t>
            </a:r>
            <a:r>
              <a:rPr lang="en-US" sz="2200" b="1" dirty="0">
                <a:latin typeface="Sakkal Majalla" pitchFamily="2" charset="-78"/>
                <a:cs typeface="Sakkal Majalla" pitchFamily="2" charset="-78"/>
              </a:rPr>
              <a:t>UML</a:t>
            </a:r>
            <a:r>
              <a:rPr lang="ar-SY" sz="2200" b="1" dirty="0">
                <a:latin typeface="Sakkal Majalla" pitchFamily="2" charset="-78"/>
                <a:cs typeface="Sakkal Majalla" pitchFamily="2" charset="-78"/>
              </a:rPr>
              <a:t> يمثل الصنف بمستطيل يحوي ثلاث مكونات  </a:t>
            </a:r>
            <a:r>
              <a:rPr lang="en-US" sz="2200" b="1" dirty="0">
                <a:latin typeface="Sakkal Majalla" pitchFamily="2" charset="-78"/>
                <a:cs typeface="Sakkal Majalla" pitchFamily="2" charset="-78"/>
              </a:rPr>
              <a:t>compartments</a:t>
            </a:r>
            <a:r>
              <a:rPr lang="ar-SY" sz="2200" b="1" dirty="0">
                <a:latin typeface="Sakkal Majalla" pitchFamily="2" charset="-78"/>
                <a:cs typeface="Sakkal Majalla" pitchFamily="2" charset="-78"/>
              </a:rPr>
              <a:t>.</a:t>
            </a:r>
            <a:endParaRPr lang="en-US" sz="2200" b="1" dirty="0">
              <a:latin typeface="Sakkal Majalla" pitchFamily="2" charset="-78"/>
              <a:cs typeface="Sakkal Majalla" pitchFamily="2" charset="-78"/>
            </a:endParaRPr>
          </a:p>
          <a:p>
            <a:pPr marL="342900" indent="-342900" algn="just" rtl="1">
              <a:buFont typeface="Arial" pitchFamily="34" charset="0"/>
              <a:buChar char="•"/>
            </a:pPr>
            <a:r>
              <a:rPr lang="ar-SY" sz="2200" b="1" dirty="0">
                <a:latin typeface="Sakkal Majalla" pitchFamily="2" charset="-78"/>
                <a:cs typeface="Sakkal Majalla" pitchFamily="2" charset="-78"/>
              </a:rPr>
              <a:t> </a:t>
            </a:r>
            <a:r>
              <a:rPr lang="ar-SY" sz="2400" b="1" u="sng" dirty="0">
                <a:latin typeface="Sakkal Majalla" pitchFamily="2" charset="-78"/>
                <a:cs typeface="Sakkal Majalla" pitchFamily="2" charset="-78"/>
              </a:rPr>
              <a:t>الجزء العلوي :</a:t>
            </a:r>
            <a:r>
              <a:rPr lang="ar-SY" sz="2400" b="1" dirty="0">
                <a:latin typeface="Sakkal Majalla" pitchFamily="2" charset="-78"/>
                <a:cs typeface="Sakkal Majalla" pitchFamily="2" charset="-78"/>
              </a:rPr>
              <a:t> </a:t>
            </a:r>
            <a:r>
              <a:rPr lang="ar-SY" sz="2200" b="1" dirty="0">
                <a:latin typeface="Sakkal Majalla" pitchFamily="2" charset="-78"/>
                <a:cs typeface="Sakkal Majalla" pitchFamily="2" charset="-78"/>
              </a:rPr>
              <a:t>يتضمن أسم الصنف بخط عريض وبهامش توسط</a:t>
            </a:r>
            <a:r>
              <a:rPr lang="en-US" sz="2200" b="1" dirty="0">
                <a:latin typeface="Sakkal Majalla" pitchFamily="2" charset="-78"/>
                <a:cs typeface="Sakkal Majalla" pitchFamily="2" charset="-78"/>
              </a:rPr>
              <a:t>. </a:t>
            </a:r>
          </a:p>
        </p:txBody>
      </p:sp>
      <p:sp>
        <p:nvSpPr>
          <p:cNvPr id="16" name="Rectangle 15"/>
          <p:cNvSpPr/>
          <p:nvPr/>
        </p:nvSpPr>
        <p:spPr>
          <a:xfrm>
            <a:off x="109183" y="3613485"/>
            <a:ext cx="11859904" cy="2862322"/>
          </a:xfrm>
          <a:prstGeom prst="rect">
            <a:avLst/>
          </a:prstGeom>
        </p:spPr>
        <p:txBody>
          <a:bodyPr wrap="square">
            <a:spAutoFit/>
          </a:bodyPr>
          <a:lstStyle/>
          <a:p>
            <a:pPr marL="285750" indent="-285750" algn="just" rtl="1">
              <a:buFont typeface="Arial" pitchFamily="34" charset="0"/>
              <a:buChar char="•"/>
            </a:pPr>
            <a:r>
              <a:rPr lang="ar-SY" sz="2400" b="1" u="sng" dirty="0">
                <a:latin typeface="Sakkal Majalla" pitchFamily="2" charset="-78"/>
                <a:cs typeface="Sakkal Majalla" pitchFamily="2" charset="-78"/>
              </a:rPr>
              <a:t>الجزء الوسطي</a:t>
            </a:r>
            <a:r>
              <a:rPr lang="ar-SY" sz="2800" b="1" u="sng" dirty="0">
                <a:latin typeface="Sakkal Majalla" pitchFamily="2" charset="-78"/>
                <a:cs typeface="Sakkal Majalla" pitchFamily="2" charset="-78"/>
              </a:rPr>
              <a:t>:</a:t>
            </a:r>
            <a:r>
              <a:rPr lang="ar-SY" sz="2800" b="1" dirty="0">
                <a:latin typeface="Sakkal Majalla" pitchFamily="2" charset="-78"/>
                <a:cs typeface="Sakkal Majalla" pitchFamily="2" charset="-78"/>
              </a:rPr>
              <a:t> </a:t>
            </a:r>
            <a:r>
              <a:rPr lang="ar-SY" sz="2400" b="1" dirty="0">
                <a:latin typeface="Sakkal Majalla" pitchFamily="2" charset="-78"/>
                <a:cs typeface="Sakkal Majalla" pitchFamily="2" charset="-78"/>
              </a:rPr>
              <a:t>يحوي </a:t>
            </a:r>
            <a:r>
              <a:rPr lang="ar-SY" sz="2200" b="1" dirty="0">
                <a:latin typeface="Sakkal Majalla" pitchFamily="2" charset="-78"/>
                <a:cs typeface="Sakkal Majalla" pitchFamily="2" charset="-78"/>
              </a:rPr>
              <a:t>أسماء الحقول وتسبق باشارة</a:t>
            </a:r>
            <a:r>
              <a:rPr lang="en-US" sz="2200" b="1">
                <a:latin typeface="Sakkal Majalla" pitchFamily="2" charset="-78"/>
                <a:cs typeface="Sakkal Majalla" pitchFamily="2" charset="-78"/>
              </a:rPr>
              <a:t>,/ </a:t>
            </a:r>
            <a:r>
              <a:rPr lang="ar-SY" sz="2200" b="1">
                <a:latin typeface="Sakkal Majalla" pitchFamily="2" charset="-78"/>
                <a:cs typeface="Sakkal Majalla" pitchFamily="2" charset="-78"/>
              </a:rPr>
              <a:t>– </a:t>
            </a:r>
            <a:r>
              <a:rPr lang="ar-SY" sz="2200" b="1" dirty="0">
                <a:latin typeface="Sakkal Majalla" pitchFamily="2" charset="-78"/>
                <a:cs typeface="Sakkal Majalla" pitchFamily="2" charset="-78"/>
              </a:rPr>
              <a:t>للنوع الخاص + للعام و# للنوع المحمي أو لاشيئ للافتراضي ثم :  نوع معطيات الحقل.</a:t>
            </a:r>
            <a:r>
              <a:rPr lang="ar-SY" sz="2400" b="1" dirty="0"/>
              <a:t> </a:t>
            </a:r>
            <a:endParaRPr lang="en-US" sz="2400" b="1" dirty="0"/>
          </a:p>
          <a:p>
            <a:pPr marL="285750" indent="-285750" algn="just" rtl="1">
              <a:buFont typeface="Arial" pitchFamily="34" charset="0"/>
              <a:buChar char="•"/>
            </a:pPr>
            <a:r>
              <a:rPr lang="ar-SY" sz="2400" b="1" u="sng" dirty="0">
                <a:latin typeface="Sakkal Majalla" pitchFamily="2" charset="-78"/>
                <a:cs typeface="Sakkal Majalla" pitchFamily="2" charset="-78"/>
              </a:rPr>
              <a:t>الجزء السفلي :</a:t>
            </a:r>
            <a:r>
              <a:rPr lang="ar-SY" sz="2400" b="1" dirty="0">
                <a:latin typeface="Sakkal Majalla" pitchFamily="2" charset="-78"/>
                <a:cs typeface="Sakkal Majalla" pitchFamily="2" charset="-78"/>
              </a:rPr>
              <a:t> </a:t>
            </a:r>
            <a:r>
              <a:rPr lang="ar-SY" sz="2200" b="1" dirty="0">
                <a:latin typeface="Sakkal Majalla" pitchFamily="2" charset="-78"/>
                <a:cs typeface="Sakkal Majalla" pitchFamily="2" charset="-78"/>
              </a:rPr>
              <a:t>يتضمن أسماءالمناهج</a:t>
            </a:r>
            <a:r>
              <a:rPr lang="ar-SY" sz="2000" b="1" dirty="0">
                <a:latin typeface="Sakkal Majalla" pitchFamily="2" charset="-78"/>
                <a:cs typeface="Sakkal Majalla" pitchFamily="2" charset="-78"/>
              </a:rPr>
              <a:t> حيث يذكر اسم المنهج ومسبوقاً بإشارة نوع الوصول (</a:t>
            </a:r>
            <a:r>
              <a:rPr lang="en-US" sz="2000" b="1" dirty="0">
                <a:latin typeface="Sakkal Majalla" pitchFamily="2" charset="-78"/>
                <a:cs typeface="Sakkal Majalla" pitchFamily="2" charset="-78"/>
              </a:rPr>
              <a:t># , - , +</a:t>
            </a:r>
            <a:r>
              <a:rPr lang="ar-SY" sz="2000" b="1" dirty="0">
                <a:latin typeface="Sakkal Majalla" pitchFamily="2" charset="-78"/>
                <a:cs typeface="Sakkal Majalla" pitchFamily="2" charset="-78"/>
              </a:rPr>
              <a:t>) عام, خاص, محمي على الترتيب أو لاشيئ افتراضي  كما  في حالة الحقول، وفي حال كان </a:t>
            </a:r>
            <a:r>
              <a:rPr lang="ar-SY" sz="2000" b="1" u="sng" dirty="0">
                <a:latin typeface="Sakkal Majalla" pitchFamily="2" charset="-78"/>
                <a:cs typeface="Sakkal Majalla" pitchFamily="2" charset="-78"/>
              </a:rPr>
              <a:t>منهج أو حقل  </a:t>
            </a:r>
            <a:r>
              <a:rPr lang="en-US" sz="2000" b="1" u="sng" dirty="0" err="1">
                <a:latin typeface="Sakkal Majalla" pitchFamily="2" charset="-78"/>
                <a:cs typeface="Sakkal Majalla" pitchFamily="2" charset="-78"/>
              </a:rPr>
              <a:t>staic</a:t>
            </a:r>
            <a:r>
              <a:rPr lang="ar-SY" sz="2000" b="1" u="sng" dirty="0">
                <a:latin typeface="Sakkal Majalla" pitchFamily="2" charset="-78"/>
                <a:cs typeface="Sakkal Majalla" pitchFamily="2" charset="-78"/>
              </a:rPr>
              <a:t> يوضع تحته خط</a:t>
            </a:r>
            <a:r>
              <a:rPr lang="ar-SY" sz="2000" b="1" dirty="0">
                <a:latin typeface="Sakkal Majalla" pitchFamily="2" charset="-78"/>
                <a:cs typeface="Sakkal Majalla" pitchFamily="2" charset="-78"/>
              </a:rPr>
              <a:t>، وإن كان ا</a:t>
            </a:r>
            <a:r>
              <a:rPr lang="ar-SY" sz="2000" b="1" u="sng" dirty="0">
                <a:latin typeface="Sakkal Majalla" pitchFamily="2" charset="-78"/>
                <a:cs typeface="Sakkal Majalla" pitchFamily="2" charset="-78"/>
              </a:rPr>
              <a:t>لمنهج </a:t>
            </a:r>
            <a:r>
              <a:rPr lang="en-US" sz="2000" b="1" u="sng" dirty="0">
                <a:latin typeface="Sakkal Majalla" pitchFamily="2" charset="-78"/>
                <a:cs typeface="Sakkal Majalla" pitchFamily="2" charset="-78"/>
              </a:rPr>
              <a:t>abstract</a:t>
            </a:r>
            <a:r>
              <a:rPr lang="ar-SY" sz="2000" b="1" u="sng" dirty="0">
                <a:latin typeface="Sakkal Majalla" pitchFamily="2" charset="-78"/>
                <a:cs typeface="Sakkal Majalla" pitchFamily="2" charset="-78"/>
              </a:rPr>
              <a:t> يكتب بحط مائل، وقد يسبق  </a:t>
            </a:r>
            <a:r>
              <a:rPr lang="ar-SY" sz="2800" b="1" u="sng" dirty="0">
                <a:latin typeface="Sakkal Majalla" pitchFamily="2" charset="-78"/>
                <a:cs typeface="Sakkal Majalla" pitchFamily="2" charset="-78"/>
              </a:rPr>
              <a:t>~</a:t>
            </a:r>
            <a:r>
              <a:rPr lang="ar-SY" sz="2000" b="1" u="sng" dirty="0">
                <a:latin typeface="Sakkal Majalla" pitchFamily="2" charset="-78"/>
                <a:cs typeface="Sakkal Majalla" pitchFamily="2" charset="-78"/>
              </a:rPr>
              <a:t> يكون على مستوى الحزمة</a:t>
            </a:r>
            <a:r>
              <a:rPr lang="ar-SY" sz="2000" b="1" dirty="0">
                <a:latin typeface="Sakkal Majalla" pitchFamily="2" charset="-78"/>
                <a:cs typeface="Sakkal Majalla" pitchFamily="2" charset="-78"/>
              </a:rPr>
              <a:t>.</a:t>
            </a:r>
          </a:p>
          <a:p>
            <a:pPr marL="800100" lvl="1" indent="-342900" algn="just" rtl="1">
              <a:buFont typeface="Courier New" pitchFamily="49" charset="0"/>
              <a:buChar char="o"/>
            </a:pPr>
            <a:r>
              <a:rPr lang="ar-SY" sz="2000" b="1" dirty="0">
                <a:latin typeface="Sakkal Majalla" pitchFamily="2" charset="-78"/>
                <a:cs typeface="Sakkal Majalla" pitchFamily="2" charset="-78"/>
              </a:rPr>
              <a:t>قوسان دائريان فارغان إذا لم يمرر متغيرات للمنهج، وفي حال تمريرها يذكر الأسم للمتغير يلي كل منها : ثم نمطه وتفصل المتغيرات (الاسماء) عن بعضها بعضاً بفواصل عادية.</a:t>
            </a:r>
          </a:p>
          <a:p>
            <a:pPr marL="800100" lvl="1" indent="-342900" algn="just" rtl="1">
              <a:buFont typeface="Courier New" pitchFamily="49" charset="0"/>
              <a:buChar char="o"/>
            </a:pPr>
            <a:r>
              <a:rPr lang="ar-SY" sz="2000" b="1" dirty="0">
                <a:latin typeface="Sakkal Majalla" pitchFamily="2" charset="-78"/>
                <a:cs typeface="Sakkal Majalla" pitchFamily="2" charset="-78"/>
              </a:rPr>
              <a:t> يوضع مابعد القوس الدائري المغلق : ثم نوع القيمة المعادة وإذا كان لايعيد شيئ يوضع </a:t>
            </a:r>
            <a:r>
              <a:rPr lang="en-US" sz="2000" b="1" dirty="0">
                <a:latin typeface="Sakkal Majalla" pitchFamily="2" charset="-78"/>
                <a:cs typeface="Sakkal Majalla" pitchFamily="2" charset="-78"/>
              </a:rPr>
              <a:t>void</a:t>
            </a:r>
            <a:r>
              <a:rPr lang="ar-SY" sz="2000" b="1" dirty="0">
                <a:latin typeface="Sakkal Majalla" pitchFamily="2" charset="-78"/>
                <a:cs typeface="Sakkal Majalla" pitchFamily="2" charset="-78"/>
              </a:rPr>
              <a:t>.</a:t>
            </a:r>
          </a:p>
          <a:p>
            <a:pPr marL="800100" lvl="1" indent="-342900" algn="just" rtl="1">
              <a:buFont typeface="Courier New" pitchFamily="49" charset="0"/>
              <a:buChar char="o"/>
            </a:pPr>
            <a:r>
              <a:rPr lang="ar-SY" sz="2000" b="1" dirty="0">
                <a:latin typeface="Sakkal Majalla" pitchFamily="2" charset="-78"/>
                <a:cs typeface="Sakkal Majalla" pitchFamily="2" charset="-78"/>
              </a:rPr>
              <a:t>الباني في حال كتابته: يوضع في بداية المناهج بذكر </a:t>
            </a:r>
            <a:r>
              <a:rPr lang="en-US" sz="2000" b="1" i="1" dirty="0">
                <a:latin typeface="Sakkal Majalla" pitchFamily="2" charset="-78"/>
                <a:ea typeface="Calibri"/>
                <a:cs typeface="Sakkal Majalla" pitchFamily="2" charset="-78"/>
              </a:rPr>
              <a:t>«constructor» </a:t>
            </a:r>
            <a:r>
              <a:rPr lang="ar-SY" sz="2000" b="1" i="1" dirty="0">
                <a:latin typeface="Sakkal Majalla" pitchFamily="2" charset="-78"/>
                <a:ea typeface="Calibri"/>
                <a:cs typeface="Sakkal Majalla" pitchFamily="2" charset="-78"/>
              </a:rPr>
              <a:t> </a:t>
            </a:r>
            <a:r>
              <a:rPr lang="ar-SY" sz="2000" b="1" dirty="0">
                <a:latin typeface="Sakkal Majalla" pitchFamily="2" charset="-78"/>
                <a:ea typeface="Calibri"/>
                <a:cs typeface="Sakkal Majalla" pitchFamily="2" charset="-78"/>
              </a:rPr>
              <a:t>ثم اسمه وهو اسم الصنف بطبيعة الحال (</a:t>
            </a:r>
            <a:r>
              <a:rPr lang="en-US" sz="2000" b="1" i="1" dirty="0">
                <a:latin typeface="Sakkal Majalla" pitchFamily="2" charset="-78"/>
                <a:ea typeface="Calibri"/>
                <a:cs typeface="Sakkal Majalla" pitchFamily="2" charset="-78"/>
              </a:rPr>
              <a:t>«constructor» </a:t>
            </a:r>
            <a:r>
              <a:rPr lang="ar-SY" sz="2000" b="1" dirty="0">
                <a:latin typeface="Sakkal Majalla" pitchFamily="2" charset="-78"/>
                <a:ea typeface="Calibri"/>
                <a:cs typeface="Sakkal Majalla" pitchFamily="2" charset="-78"/>
              </a:rPr>
              <a:t>قد لاتذكر في بعض الكتب ) وبعدها ينطبق عليه ماينطبق على المناهج الأخرى، إلا أنه لن يعيد شيئ ولا حتى </a:t>
            </a:r>
            <a:r>
              <a:rPr lang="en-US" sz="2000" b="1" dirty="0">
                <a:latin typeface="Sakkal Majalla" pitchFamily="2" charset="-78"/>
                <a:ea typeface="Calibri"/>
                <a:cs typeface="Sakkal Majalla" pitchFamily="2" charset="-78"/>
              </a:rPr>
              <a:t>void</a:t>
            </a:r>
            <a:r>
              <a:rPr lang="ar-SY" sz="2000" b="1" dirty="0">
                <a:latin typeface="Sakkal Majalla" pitchFamily="2" charset="-78"/>
                <a:ea typeface="Calibri"/>
                <a:cs typeface="Sakkal Majalla" pitchFamily="2" charset="-78"/>
              </a:rPr>
              <a:t>.</a:t>
            </a:r>
            <a:r>
              <a:rPr lang="en-US" sz="2000" b="1" dirty="0">
                <a:latin typeface="Sakkal Majalla" pitchFamily="2" charset="-78"/>
                <a:ea typeface="Calibri"/>
                <a:cs typeface="Sakkal Majalla" pitchFamily="2" charset="-78"/>
              </a:rPr>
              <a:t> </a:t>
            </a:r>
            <a:endParaRPr lang="en-US" sz="2200" b="1" dirty="0">
              <a:latin typeface="Sakkal Majalla" pitchFamily="2" charset="-78"/>
              <a:cs typeface="Sakkal Majalla" pitchFamily="2" charset="-78"/>
            </a:endParaRPr>
          </a:p>
        </p:txBody>
      </p:sp>
      <p:grpSp>
        <p:nvGrpSpPr>
          <p:cNvPr id="11" name="Group 10"/>
          <p:cNvGrpSpPr/>
          <p:nvPr/>
        </p:nvGrpSpPr>
        <p:grpSpPr>
          <a:xfrm>
            <a:off x="901516" y="1028066"/>
            <a:ext cx="3789975" cy="2545134"/>
            <a:chOff x="8069511" y="2485115"/>
            <a:chExt cx="3789975" cy="2545134"/>
          </a:xfrm>
        </p:grpSpPr>
        <p:grpSp>
          <p:nvGrpSpPr>
            <p:cNvPr id="12" name="Group 11"/>
            <p:cNvGrpSpPr/>
            <p:nvPr/>
          </p:nvGrpSpPr>
          <p:grpSpPr>
            <a:xfrm>
              <a:off x="8069511" y="2485115"/>
              <a:ext cx="2764722" cy="2545134"/>
              <a:chOff x="8434347" y="2719591"/>
              <a:chExt cx="2483039" cy="2545134"/>
            </a:xfrm>
          </p:grpSpPr>
          <p:sp>
            <p:nvSpPr>
              <p:cNvPr id="13" name="Rectangle 12"/>
              <p:cNvSpPr/>
              <p:nvPr/>
            </p:nvSpPr>
            <p:spPr>
              <a:xfrm>
                <a:off x="8434347" y="2719591"/>
                <a:ext cx="2483039" cy="42949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b="1" dirty="0">
                    <a:latin typeface="Sakkal Majalla" pitchFamily="2" charset="-78"/>
                    <a:cs typeface="Sakkal Majalla" pitchFamily="2" charset="-78"/>
                  </a:rPr>
                  <a:t>Rectangle</a:t>
                </a:r>
              </a:p>
            </p:txBody>
          </p:sp>
          <p:sp>
            <p:nvSpPr>
              <p:cNvPr id="14" name="Rectangle 13"/>
              <p:cNvSpPr/>
              <p:nvPr/>
            </p:nvSpPr>
            <p:spPr>
              <a:xfrm>
                <a:off x="8434347" y="3144981"/>
                <a:ext cx="2483038" cy="55418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dirty="0">
                    <a:latin typeface="Sakkal Majalla" pitchFamily="2" charset="-78"/>
                    <a:cs typeface="Sakkal Majalla" pitchFamily="2" charset="-78"/>
                  </a:rPr>
                  <a:t>-length : double </a:t>
                </a:r>
              </a:p>
              <a:p>
                <a:r>
                  <a:rPr lang="en-US" dirty="0">
                    <a:latin typeface="Sakkal Majalla" pitchFamily="2" charset="-78"/>
                    <a:cs typeface="Sakkal Majalla" pitchFamily="2" charset="-78"/>
                  </a:rPr>
                  <a:t>-width : double</a:t>
                </a:r>
              </a:p>
            </p:txBody>
          </p:sp>
          <p:sp>
            <p:nvSpPr>
              <p:cNvPr id="15" name="Rectangle 14"/>
              <p:cNvSpPr/>
              <p:nvPr/>
            </p:nvSpPr>
            <p:spPr>
              <a:xfrm>
                <a:off x="8434347" y="3699162"/>
                <a:ext cx="2483038" cy="15655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dirty="0">
                    <a:latin typeface="Sakkal Majalla" pitchFamily="2" charset="-78"/>
                    <a:cs typeface="Sakkal Majalla" pitchFamily="2" charset="-78"/>
                  </a:rPr>
                  <a:t>+ </a:t>
                </a:r>
                <a:r>
                  <a:rPr lang="en-US" dirty="0" err="1">
                    <a:latin typeface="Sakkal Majalla" pitchFamily="2" charset="-78"/>
                    <a:cs typeface="Sakkal Majalla" pitchFamily="2" charset="-78"/>
                  </a:rPr>
                  <a:t>lengsetLength</a:t>
                </a:r>
                <a:r>
                  <a:rPr lang="en-US" dirty="0">
                    <a:latin typeface="Sakkal Majalla" pitchFamily="2" charset="-78"/>
                    <a:cs typeface="Sakkal Majalla" pitchFamily="2" charset="-78"/>
                  </a:rPr>
                  <a:t>(</a:t>
                </a:r>
                <a:r>
                  <a:rPr lang="en-US" dirty="0" err="1">
                    <a:latin typeface="Sakkal Majalla" pitchFamily="2" charset="-78"/>
                    <a:cs typeface="Sakkal Majalla" pitchFamily="2" charset="-78"/>
                  </a:rPr>
                  <a:t>len</a:t>
                </a:r>
                <a:r>
                  <a:rPr lang="en-US" dirty="0">
                    <a:latin typeface="Sakkal Majalla" pitchFamily="2" charset="-78"/>
                    <a:cs typeface="Sakkal Majalla" pitchFamily="2" charset="-78"/>
                  </a:rPr>
                  <a:t> : double) : void</a:t>
                </a:r>
              </a:p>
              <a:p>
                <a:r>
                  <a:rPr lang="en-US" dirty="0">
                    <a:latin typeface="Sakkal Majalla" pitchFamily="2" charset="-78"/>
                    <a:cs typeface="Sakkal Majalla" pitchFamily="2" charset="-78"/>
                  </a:rPr>
                  <a:t>+ </a:t>
                </a:r>
                <a:r>
                  <a:rPr lang="en-US" dirty="0" err="1">
                    <a:latin typeface="Sakkal Majalla" pitchFamily="2" charset="-78"/>
                    <a:cs typeface="Sakkal Majalla" pitchFamily="2" charset="-78"/>
                  </a:rPr>
                  <a:t>setWidth</a:t>
                </a:r>
                <a:r>
                  <a:rPr lang="en-US" dirty="0">
                    <a:latin typeface="Sakkal Majalla" pitchFamily="2" charset="-78"/>
                    <a:cs typeface="Sakkal Majalla" pitchFamily="2" charset="-78"/>
                  </a:rPr>
                  <a:t> (w : double ) : void</a:t>
                </a:r>
              </a:p>
              <a:p>
                <a:r>
                  <a:rPr lang="en-US" dirty="0">
                    <a:latin typeface="Sakkal Majalla" pitchFamily="2" charset="-78"/>
                    <a:cs typeface="Sakkal Majalla" pitchFamily="2" charset="-78"/>
                  </a:rPr>
                  <a:t>+ </a:t>
                </a:r>
                <a:r>
                  <a:rPr lang="en-US" dirty="0" err="1">
                    <a:latin typeface="Sakkal Majalla" pitchFamily="2" charset="-78"/>
                    <a:cs typeface="Sakkal Majalla" pitchFamily="2" charset="-78"/>
                  </a:rPr>
                  <a:t>getLength</a:t>
                </a:r>
                <a:r>
                  <a:rPr lang="en-US" dirty="0">
                    <a:latin typeface="Sakkal Majalla" pitchFamily="2" charset="-78"/>
                    <a:cs typeface="Sakkal Majalla" pitchFamily="2" charset="-78"/>
                  </a:rPr>
                  <a:t> ( ) : double</a:t>
                </a:r>
              </a:p>
              <a:p>
                <a:r>
                  <a:rPr lang="en-US" dirty="0">
                    <a:latin typeface="Sakkal Majalla" pitchFamily="2" charset="-78"/>
                    <a:cs typeface="Sakkal Majalla" pitchFamily="2" charset="-78"/>
                  </a:rPr>
                  <a:t>+ </a:t>
                </a:r>
                <a:r>
                  <a:rPr lang="en-US" dirty="0" err="1">
                    <a:latin typeface="Sakkal Majalla" pitchFamily="2" charset="-78"/>
                    <a:cs typeface="Sakkal Majalla" pitchFamily="2" charset="-78"/>
                  </a:rPr>
                  <a:t>getWidth</a:t>
                </a:r>
                <a:r>
                  <a:rPr lang="en-US" dirty="0">
                    <a:latin typeface="Sakkal Majalla" pitchFamily="2" charset="-78"/>
                    <a:cs typeface="Sakkal Majalla" pitchFamily="2" charset="-78"/>
                  </a:rPr>
                  <a:t> ( ) : double</a:t>
                </a:r>
              </a:p>
              <a:p>
                <a:r>
                  <a:rPr lang="en-US" dirty="0">
                    <a:latin typeface="Sakkal Majalla" pitchFamily="2" charset="-78"/>
                    <a:cs typeface="Sakkal Majalla" pitchFamily="2" charset="-78"/>
                  </a:rPr>
                  <a:t>+ </a:t>
                </a:r>
                <a:r>
                  <a:rPr lang="en-US" dirty="0" err="1">
                    <a:latin typeface="Sakkal Majalla" pitchFamily="2" charset="-78"/>
                    <a:cs typeface="Sakkal Majalla" pitchFamily="2" charset="-78"/>
                  </a:rPr>
                  <a:t>getArea</a:t>
                </a:r>
                <a:r>
                  <a:rPr lang="en-US" dirty="0">
                    <a:latin typeface="Sakkal Majalla" pitchFamily="2" charset="-78"/>
                    <a:cs typeface="Sakkal Majalla" pitchFamily="2" charset="-78"/>
                  </a:rPr>
                  <a:t> ( ) : double</a:t>
                </a:r>
              </a:p>
            </p:txBody>
          </p:sp>
        </p:grpSp>
        <p:sp>
          <p:nvSpPr>
            <p:cNvPr id="7" name="Rectangle 6"/>
            <p:cNvSpPr/>
            <p:nvPr/>
          </p:nvSpPr>
          <p:spPr>
            <a:xfrm>
              <a:off x="11152900" y="2486167"/>
              <a:ext cx="706586" cy="443345"/>
            </a:xfrm>
            <a:prstGeom prst="rect">
              <a:avLst/>
            </a:prstGeom>
            <a:ln w="19050"/>
          </p:spPr>
          <p:style>
            <a:lnRef idx="2">
              <a:schemeClr val="accent2"/>
            </a:lnRef>
            <a:fillRef idx="1">
              <a:schemeClr val="lt1"/>
            </a:fillRef>
            <a:effectRef idx="0">
              <a:schemeClr val="accent2"/>
            </a:effectRef>
            <a:fontRef idx="minor">
              <a:schemeClr val="dk1"/>
            </a:fontRef>
          </p:style>
          <p:txBody>
            <a:bodyPr rtlCol="0" anchor="ctr"/>
            <a:lstStyle/>
            <a:p>
              <a:pPr algn="ctr"/>
              <a:r>
                <a:rPr lang="en-US" b="1" dirty="0">
                  <a:solidFill>
                    <a:schemeClr val="tx1"/>
                  </a:solidFill>
                  <a:latin typeface="Sakkal Majalla" pitchFamily="2" charset="-78"/>
                  <a:cs typeface="Sakkal Majalla" pitchFamily="2" charset="-78"/>
                </a:rPr>
                <a:t>Top</a:t>
              </a:r>
            </a:p>
          </p:txBody>
        </p:sp>
        <p:sp>
          <p:nvSpPr>
            <p:cNvPr id="17" name="Rectangle 16"/>
            <p:cNvSpPr/>
            <p:nvPr/>
          </p:nvSpPr>
          <p:spPr>
            <a:xfrm>
              <a:off x="11125184" y="3000658"/>
              <a:ext cx="734302" cy="443345"/>
            </a:xfrm>
            <a:prstGeom prst="rect">
              <a:avLst/>
            </a:prstGeom>
            <a:ln w="19050"/>
          </p:spPr>
          <p:style>
            <a:lnRef idx="2">
              <a:schemeClr val="accent2"/>
            </a:lnRef>
            <a:fillRef idx="1">
              <a:schemeClr val="lt1"/>
            </a:fillRef>
            <a:effectRef idx="0">
              <a:schemeClr val="accent2"/>
            </a:effectRef>
            <a:fontRef idx="minor">
              <a:schemeClr val="dk1"/>
            </a:fontRef>
          </p:style>
          <p:txBody>
            <a:bodyPr rtlCol="0" anchor="ctr"/>
            <a:lstStyle/>
            <a:p>
              <a:pPr algn="ctr"/>
              <a:r>
                <a:rPr lang="en-US" b="1" dirty="0">
                  <a:solidFill>
                    <a:schemeClr val="tx1"/>
                  </a:solidFill>
                  <a:latin typeface="Sakkal Majalla" pitchFamily="2" charset="-78"/>
                  <a:cs typeface="Sakkal Majalla" pitchFamily="2" charset="-78"/>
                </a:rPr>
                <a:t>Middle</a:t>
              </a:r>
            </a:p>
          </p:txBody>
        </p:sp>
        <p:sp>
          <p:nvSpPr>
            <p:cNvPr id="18" name="Rectangle 17"/>
            <p:cNvSpPr/>
            <p:nvPr/>
          </p:nvSpPr>
          <p:spPr>
            <a:xfrm>
              <a:off x="11097478" y="4025794"/>
              <a:ext cx="762008" cy="443345"/>
            </a:xfrm>
            <a:prstGeom prst="rect">
              <a:avLst/>
            </a:prstGeom>
            <a:ln w="19050"/>
          </p:spPr>
          <p:style>
            <a:lnRef idx="2">
              <a:schemeClr val="accent2"/>
            </a:lnRef>
            <a:fillRef idx="1">
              <a:schemeClr val="lt1"/>
            </a:fillRef>
            <a:effectRef idx="0">
              <a:schemeClr val="accent2"/>
            </a:effectRef>
            <a:fontRef idx="minor">
              <a:schemeClr val="dk1"/>
            </a:fontRef>
          </p:style>
          <p:txBody>
            <a:bodyPr rtlCol="0" anchor="ctr"/>
            <a:lstStyle/>
            <a:p>
              <a:pPr algn="ctr"/>
              <a:r>
                <a:rPr lang="en-US" b="1" dirty="0">
                  <a:solidFill>
                    <a:schemeClr val="tx1"/>
                  </a:solidFill>
                  <a:latin typeface="Sakkal Majalla" pitchFamily="2" charset="-78"/>
                  <a:cs typeface="Sakkal Majalla" pitchFamily="2" charset="-78"/>
                </a:rPr>
                <a:t>Bottom</a:t>
              </a:r>
            </a:p>
          </p:txBody>
        </p:sp>
        <p:cxnSp>
          <p:nvCxnSpPr>
            <p:cNvPr id="10" name="Straight Arrow Connector 9"/>
            <p:cNvCxnSpPr>
              <a:stCxn id="7" idx="1"/>
              <a:endCxn id="13" idx="3"/>
            </p:cNvCxnSpPr>
            <p:nvPr/>
          </p:nvCxnSpPr>
          <p:spPr>
            <a:xfrm flipH="1" flipV="1">
              <a:off x="10834233" y="2699860"/>
              <a:ext cx="318667" cy="798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10806525" y="3213516"/>
              <a:ext cx="318665" cy="798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H="1" flipV="1">
              <a:off x="10792670" y="4280216"/>
              <a:ext cx="318665" cy="798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grpSp>
      <p:sp>
        <p:nvSpPr>
          <p:cNvPr id="8" name="Slide Number Placeholder 7"/>
          <p:cNvSpPr>
            <a:spLocks noGrp="1"/>
          </p:cNvSpPr>
          <p:nvPr>
            <p:ph type="sldNum" sz="quarter" idx="12"/>
          </p:nvPr>
        </p:nvSpPr>
        <p:spPr/>
        <p:txBody>
          <a:bodyPr/>
          <a:lstStyle/>
          <a:p>
            <a:fld id="{F2DEC28D-54D4-4785-ABA8-4C39A3606371}" type="slidenum">
              <a:rPr lang="en-US" smtClean="0"/>
              <a:t>5</a:t>
            </a:fld>
            <a:r>
              <a:rPr lang="en-US" dirty="0"/>
              <a:t>/26</a:t>
            </a:r>
          </a:p>
        </p:txBody>
      </p:sp>
      <p:sp>
        <p:nvSpPr>
          <p:cNvPr id="22"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413693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8220" y="4388478"/>
            <a:ext cx="2172283" cy="726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6705600" y="365125"/>
            <a:ext cx="4876800" cy="701675"/>
          </a:xfrm>
        </p:spPr>
        <p:txBody>
          <a:bodyPr>
            <a:normAutofit/>
          </a:bodyPr>
          <a:lstStyle/>
          <a:p>
            <a:pPr algn="ctr"/>
            <a:r>
              <a:rPr lang="en-US" dirty="0">
                <a:latin typeface="Sakkal Majalla" pitchFamily="2" charset="-78"/>
                <a:ea typeface="Calibri"/>
                <a:cs typeface="Sakkal Majalla" pitchFamily="2" charset="-78"/>
              </a:rPr>
              <a:t>Writing a Class</a:t>
            </a:r>
            <a:endParaRPr lang="en-US" dirty="0">
              <a:latin typeface="Sakkal Majalla" pitchFamily="2" charset="-78"/>
              <a:cs typeface="Sakkal Majalla" pitchFamily="2" charset="-78"/>
            </a:endParaRP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5"/>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373487" y="1199135"/>
            <a:ext cx="10450177" cy="5249129"/>
          </a:xfrm>
          <a:prstGeom prst="rect">
            <a:avLst/>
          </a:prstGeom>
        </p:spPr>
        <p:txBody>
          <a:bodyPr wrap="square">
            <a:spAutoFit/>
          </a:bodyPr>
          <a:lstStyle/>
          <a:p>
            <a:pPr marL="285750" indent="-285750">
              <a:buFont typeface="Arial" pitchFamily="34" charset="0"/>
              <a:buChar char="•"/>
            </a:pPr>
            <a:r>
              <a:rPr lang="en-US" sz="2000" b="1" dirty="0">
                <a:latin typeface="Sakkal Majalla" pitchFamily="2" charset="-78"/>
                <a:cs typeface="Sakkal Majalla" pitchFamily="2" charset="-78"/>
              </a:rPr>
              <a:t>A Rectangle object will have the following fields and methods: </a:t>
            </a:r>
          </a:p>
          <a:p>
            <a:pPr>
              <a:lnSpc>
                <a:spcPct val="115000"/>
              </a:lnSpc>
            </a:pPr>
            <a:r>
              <a:rPr lang="en-US" sz="2000" dirty="0">
                <a:latin typeface="Sakkal Majalla" pitchFamily="2" charset="-78"/>
                <a:cs typeface="Sakkal Majalla" pitchFamily="2" charset="-78"/>
              </a:rPr>
              <a:t> </a:t>
            </a: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class</a:t>
            </a:r>
            <a:r>
              <a:rPr lang="en-US" sz="2000" dirty="0">
                <a:solidFill>
                  <a:srgbClr val="000000"/>
                </a:solidFill>
                <a:latin typeface="Sakkal Majalla" pitchFamily="2" charset="-78"/>
                <a:ea typeface="Calibri"/>
                <a:cs typeface="Sakkal Majalla" pitchFamily="2" charset="-78"/>
              </a:rPr>
              <a:t> Rectangle </a:t>
            </a:r>
            <a:endParaRPr lang="ar-SY" sz="1400" dirty="0">
              <a:latin typeface="Sakkal Majalla" pitchFamily="2" charset="-78"/>
              <a:ea typeface="Calibri"/>
              <a:cs typeface="Sakkal Majalla" pitchFamily="2" charset="-78"/>
            </a:endParaRPr>
          </a:p>
          <a:p>
            <a:pPr>
              <a:lnSpc>
                <a:spcPct val="115000"/>
              </a:lnSpc>
            </a:pPr>
            <a:r>
              <a:rPr lang="en-US" sz="2000" dirty="0">
                <a:solidFill>
                  <a:srgbClr val="000000"/>
                </a:solidFill>
                <a:latin typeface="Sakkal Majalla" pitchFamily="2" charset="-78"/>
                <a:ea typeface="Calibri"/>
                <a:cs typeface="Sakkal Majalla" pitchFamily="2" charset="-78"/>
              </a:rPr>
              <a:t>{</a:t>
            </a:r>
            <a:r>
              <a:rPr lang="ar-SY"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private</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a:t>
            </a:r>
            <a:r>
              <a:rPr lang="en-US" sz="2000" dirty="0">
                <a:solidFill>
                  <a:srgbClr val="0000C0"/>
                </a:solidFill>
                <a:highlight>
                  <a:srgbClr val="D3D3D3"/>
                </a:highlight>
                <a:latin typeface="Sakkal Majalla" pitchFamily="2" charset="-78"/>
                <a:ea typeface="Calibri"/>
                <a:cs typeface="Sakkal Majalla" pitchFamily="2" charset="-78"/>
              </a:rPr>
              <a:t>length</a:t>
            </a:r>
            <a:r>
              <a:rPr lang="en-US" sz="2000" dirty="0">
                <a:solidFill>
                  <a:srgbClr val="000000"/>
                </a:solidFill>
                <a:latin typeface="Sakkal Majalla" pitchFamily="2" charset="-78"/>
                <a:ea typeface="Calibri"/>
                <a:cs typeface="Sakkal Majalla" pitchFamily="2" charset="-78"/>
              </a:rPr>
              <a:t>;</a:t>
            </a:r>
            <a:endParaRPr lang="en-US" sz="1400" dirty="0">
              <a:latin typeface="Sakkal Majalla" pitchFamily="2" charset="-78"/>
              <a:ea typeface="Calibri"/>
              <a:cs typeface="Sakkal Majalla" pitchFamily="2" charset="-78"/>
            </a:endParaRPr>
          </a:p>
          <a:p>
            <a:pPr lvl="1">
              <a:lnSpc>
                <a:spcPct val="115000"/>
              </a:lnSpc>
            </a:pPr>
            <a:r>
              <a:rPr lang="en-US" sz="2000" b="1" dirty="0">
                <a:solidFill>
                  <a:srgbClr val="7F0055"/>
                </a:solidFill>
                <a:latin typeface="Sakkal Majalla" pitchFamily="2" charset="-78"/>
                <a:ea typeface="Calibri"/>
                <a:cs typeface="Sakkal Majalla" pitchFamily="2" charset="-78"/>
              </a:rPr>
              <a:t>private</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a:t>
            </a:r>
            <a:r>
              <a:rPr lang="en-US" sz="2000" dirty="0">
                <a:solidFill>
                  <a:srgbClr val="0000C0"/>
                </a:solidFill>
                <a:latin typeface="Sakkal Majalla" pitchFamily="2" charset="-78"/>
                <a:ea typeface="Calibri"/>
                <a:cs typeface="Sakkal Majalla" pitchFamily="2" charset="-78"/>
              </a:rPr>
              <a:t>width</a:t>
            </a:r>
            <a:r>
              <a:rPr lang="en-US" sz="2000" dirty="0">
                <a:solidFill>
                  <a:srgbClr val="000000"/>
                </a:solidFill>
                <a:latin typeface="Sakkal Majalla" pitchFamily="2" charset="-78"/>
                <a:ea typeface="Calibri"/>
                <a:cs typeface="Sakkal Majalla" pitchFamily="2" charset="-78"/>
              </a:rPr>
              <a:t>;</a:t>
            </a:r>
            <a:endParaRPr lang="en-US" sz="1400" dirty="0">
              <a:latin typeface="Sakkal Majalla" pitchFamily="2" charset="-78"/>
              <a:ea typeface="Calibri"/>
              <a:cs typeface="Sakkal Majalla" pitchFamily="2" charset="-78"/>
            </a:endParaRPr>
          </a:p>
          <a:p>
            <a:pPr lvl="1">
              <a:lnSpc>
                <a:spcPct val="115000"/>
              </a:lnSpc>
            </a:pPr>
            <a:r>
              <a:rPr lang="en-US" sz="2000" dirty="0">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Rectangle () { </a:t>
            </a:r>
            <a:r>
              <a:rPr lang="en-US" sz="2000" dirty="0" err="1">
                <a:solidFill>
                  <a:srgbClr val="000000"/>
                </a:solidFill>
                <a:latin typeface="Sakkal Majalla" pitchFamily="2" charset="-78"/>
                <a:ea typeface="Calibri"/>
                <a:cs typeface="Sakkal Majalla" pitchFamily="2" charset="-78"/>
              </a:rPr>
              <a:t>System.</a:t>
            </a:r>
            <a:r>
              <a:rPr lang="en-US" sz="2000" i="1" dirty="0" err="1">
                <a:solidFill>
                  <a:srgbClr val="0000C0"/>
                </a:solidFill>
                <a:latin typeface="Sakkal Majalla" pitchFamily="2" charset="-78"/>
                <a:ea typeface="Calibri"/>
                <a:cs typeface="Sakkal Majalla" pitchFamily="2" charset="-78"/>
              </a:rPr>
              <a:t>out</a:t>
            </a:r>
            <a:r>
              <a:rPr lang="en-US" sz="2000" dirty="0" err="1">
                <a:solidFill>
                  <a:srgbClr val="000000"/>
                </a:solidFill>
                <a:latin typeface="Sakkal Majalla" pitchFamily="2" charset="-78"/>
                <a:ea typeface="Calibri"/>
                <a:cs typeface="Sakkal Majalla" pitchFamily="2" charset="-78"/>
              </a:rPr>
              <a:t>.println</a:t>
            </a:r>
            <a:r>
              <a:rPr lang="en-US" sz="2000" dirty="0">
                <a:solidFill>
                  <a:srgbClr val="000000"/>
                </a:solidFill>
                <a:latin typeface="Sakkal Majalla" pitchFamily="2" charset="-78"/>
                <a:ea typeface="Calibri"/>
                <a:cs typeface="Sakkal Majalla" pitchFamily="2" charset="-78"/>
              </a:rPr>
              <a:t>(</a:t>
            </a:r>
            <a:r>
              <a:rPr lang="en-US" sz="2000" dirty="0">
                <a:solidFill>
                  <a:srgbClr val="2A00FF"/>
                </a:solidFill>
                <a:latin typeface="Sakkal Majalla" pitchFamily="2" charset="-78"/>
                <a:ea typeface="Calibri"/>
                <a:cs typeface="Sakkal Majalla" pitchFamily="2" charset="-78"/>
              </a:rPr>
              <a:t>"default constructer"</a:t>
            </a:r>
            <a:r>
              <a:rPr lang="en-US" sz="2000" dirty="0">
                <a:solidFill>
                  <a:srgbClr val="000000"/>
                </a:solidFill>
                <a:latin typeface="Sakkal Majalla" pitchFamily="2" charset="-78"/>
                <a:ea typeface="Calibri"/>
                <a:cs typeface="Sakkal Majalla" pitchFamily="2" charset="-78"/>
              </a:rPr>
              <a:t>);}</a:t>
            </a:r>
            <a:endParaRPr lang="en-US" sz="1400" dirty="0">
              <a:latin typeface="Sakkal Majalla" pitchFamily="2" charset="-78"/>
              <a:ea typeface="Calibri"/>
              <a:cs typeface="Sakkal Majalla" pitchFamily="2" charset="-78"/>
            </a:endParaRPr>
          </a:p>
          <a:p>
            <a:pPr lvl="1">
              <a:lnSpc>
                <a:spcPct val="115000"/>
              </a:lnSpc>
            </a:pP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Rectangle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l,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w)</a:t>
            </a:r>
            <a:r>
              <a:rPr lang="ar-SY" sz="2000" dirty="0">
                <a:solidFill>
                  <a:srgbClr val="000000"/>
                </a:solidFill>
                <a:latin typeface="Sakkal Majalla" pitchFamily="2" charset="-78"/>
                <a:ea typeface="Calibri"/>
                <a:cs typeface="Sakkal Majalla" pitchFamily="2" charset="-78"/>
              </a:rPr>
              <a:t> </a:t>
            </a:r>
            <a:r>
              <a:rPr lang="en-US" sz="2000" dirty="0">
                <a:solidFill>
                  <a:srgbClr val="000000"/>
                </a:solidFill>
                <a:latin typeface="Sakkal Majalla" pitchFamily="2" charset="-78"/>
                <a:ea typeface="Calibri"/>
                <a:cs typeface="Sakkal Majalla" pitchFamily="2" charset="-78"/>
              </a:rPr>
              <a:t>{</a:t>
            </a:r>
            <a:r>
              <a:rPr lang="en-US" sz="2000" dirty="0">
                <a:solidFill>
                  <a:srgbClr val="0000C0"/>
                </a:solidFill>
                <a:highlight>
                  <a:srgbClr val="D3D3D3"/>
                </a:highlight>
                <a:latin typeface="Sakkal Majalla" pitchFamily="2" charset="-78"/>
                <a:ea typeface="Calibri"/>
                <a:cs typeface="Sakkal Majalla" pitchFamily="2" charset="-78"/>
              </a:rPr>
              <a:t>length</a:t>
            </a:r>
            <a:r>
              <a:rPr lang="en-US" sz="2000" dirty="0">
                <a:solidFill>
                  <a:srgbClr val="000000"/>
                </a:solidFill>
                <a:latin typeface="Sakkal Majalla" pitchFamily="2" charset="-78"/>
                <a:ea typeface="Calibri"/>
                <a:cs typeface="Sakkal Majalla" pitchFamily="2" charset="-78"/>
              </a:rPr>
              <a:t>=l ; </a:t>
            </a:r>
            <a:r>
              <a:rPr lang="en-US" sz="2000" dirty="0">
                <a:solidFill>
                  <a:srgbClr val="0000C0"/>
                </a:solidFill>
                <a:latin typeface="Sakkal Majalla" pitchFamily="2" charset="-78"/>
                <a:ea typeface="Calibri"/>
                <a:cs typeface="Sakkal Majalla" pitchFamily="2" charset="-78"/>
              </a:rPr>
              <a:t>width</a:t>
            </a:r>
            <a:r>
              <a:rPr lang="en-US" sz="2000" dirty="0">
                <a:solidFill>
                  <a:srgbClr val="000000"/>
                </a:solidFill>
                <a:latin typeface="Sakkal Majalla" pitchFamily="2" charset="-78"/>
                <a:ea typeface="Calibri"/>
                <a:cs typeface="Sakkal Majalla" pitchFamily="2" charset="-78"/>
              </a:rPr>
              <a:t> = w;</a:t>
            </a:r>
            <a:endParaRPr lang="ar-SY" sz="2000" dirty="0">
              <a:solidFill>
                <a:srgbClr val="000000"/>
              </a:solidFill>
              <a:latin typeface="Sakkal Majalla" pitchFamily="2" charset="-78"/>
              <a:ea typeface="Calibri"/>
              <a:cs typeface="Sakkal Majalla" pitchFamily="2" charset="-78"/>
            </a:endParaRPr>
          </a:p>
          <a:p>
            <a:pPr lvl="1">
              <a:lnSpc>
                <a:spcPct val="115000"/>
              </a:lnSpc>
            </a:pPr>
            <a:r>
              <a:rPr lang="ar-SY" sz="2000" dirty="0">
                <a:solidFill>
                  <a:srgbClr val="000000"/>
                </a:solidFill>
                <a:latin typeface="Sakkal Majalla" pitchFamily="2" charset="-78"/>
                <a:ea typeface="Calibri"/>
                <a:cs typeface="Sakkal Majalla" pitchFamily="2" charset="-78"/>
              </a:rPr>
              <a:t>                        </a:t>
            </a:r>
            <a:r>
              <a:rPr lang="en-US" sz="2000" dirty="0" err="1">
                <a:solidFill>
                  <a:srgbClr val="000000"/>
                </a:solidFill>
                <a:latin typeface="Sakkal Majalla" pitchFamily="2" charset="-78"/>
                <a:ea typeface="Calibri"/>
                <a:cs typeface="Sakkal Majalla" pitchFamily="2" charset="-78"/>
              </a:rPr>
              <a:t>System.</a:t>
            </a:r>
            <a:r>
              <a:rPr lang="en-US" sz="2000" i="1" dirty="0" err="1">
                <a:solidFill>
                  <a:srgbClr val="0000C0"/>
                </a:solidFill>
                <a:latin typeface="Sakkal Majalla" pitchFamily="2" charset="-78"/>
                <a:ea typeface="Calibri"/>
                <a:cs typeface="Sakkal Majalla" pitchFamily="2" charset="-78"/>
              </a:rPr>
              <a:t>out</a:t>
            </a:r>
            <a:r>
              <a:rPr lang="en-US" sz="2000" dirty="0" err="1">
                <a:solidFill>
                  <a:srgbClr val="000000"/>
                </a:solidFill>
                <a:latin typeface="Sakkal Majalla" pitchFamily="2" charset="-78"/>
                <a:ea typeface="Calibri"/>
                <a:cs typeface="Sakkal Majalla" pitchFamily="2" charset="-78"/>
              </a:rPr>
              <a:t>.println</a:t>
            </a:r>
            <a:r>
              <a:rPr lang="en-US" sz="2000" dirty="0">
                <a:solidFill>
                  <a:srgbClr val="000000"/>
                </a:solidFill>
                <a:latin typeface="Sakkal Majalla" pitchFamily="2" charset="-78"/>
                <a:ea typeface="Calibri"/>
                <a:cs typeface="Sakkal Majalla" pitchFamily="2" charset="-78"/>
              </a:rPr>
              <a:t>(</a:t>
            </a:r>
            <a:r>
              <a:rPr lang="en-US" sz="2000" dirty="0">
                <a:solidFill>
                  <a:srgbClr val="2A00FF"/>
                </a:solidFill>
                <a:latin typeface="Sakkal Majalla" pitchFamily="2" charset="-78"/>
                <a:ea typeface="Calibri"/>
                <a:cs typeface="Sakkal Majalla" pitchFamily="2" charset="-78"/>
              </a:rPr>
              <a:t>"constructer with argument"</a:t>
            </a:r>
            <a:r>
              <a:rPr lang="en-US" sz="2000" dirty="0">
                <a:solidFill>
                  <a:srgbClr val="000000"/>
                </a:solidFill>
                <a:latin typeface="Sakkal Majalla" pitchFamily="2" charset="-78"/>
                <a:ea typeface="Calibri"/>
                <a:cs typeface="Sakkal Majalla" pitchFamily="2" charset="-78"/>
              </a:rPr>
              <a:t>);}</a:t>
            </a:r>
            <a:endParaRPr lang="en-US" sz="1400" dirty="0">
              <a:latin typeface="Sakkal Majalla" pitchFamily="2" charset="-78"/>
              <a:ea typeface="Calibri"/>
              <a:cs typeface="Sakkal Majalla" pitchFamily="2" charset="-78"/>
            </a:endParaRPr>
          </a:p>
          <a:p>
            <a:pPr lvl="1">
              <a:lnSpc>
                <a:spcPct val="115000"/>
              </a:lnSpc>
            </a:pP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void</a:t>
            </a:r>
            <a:r>
              <a:rPr lang="en-US" sz="2000" dirty="0">
                <a:solidFill>
                  <a:srgbClr val="000000"/>
                </a:solidFill>
                <a:latin typeface="Sakkal Majalla" pitchFamily="2" charset="-78"/>
                <a:ea typeface="Calibri"/>
                <a:cs typeface="Sakkal Majalla" pitchFamily="2" charset="-78"/>
              </a:rPr>
              <a:t> </a:t>
            </a:r>
            <a:r>
              <a:rPr lang="en-US" sz="2000" dirty="0" err="1">
                <a:solidFill>
                  <a:srgbClr val="000000"/>
                </a:solidFill>
                <a:latin typeface="Sakkal Majalla" pitchFamily="2" charset="-78"/>
                <a:ea typeface="Calibri"/>
                <a:cs typeface="Sakkal Majalla" pitchFamily="2" charset="-78"/>
              </a:rPr>
              <a:t>setLength</a:t>
            </a:r>
            <a:r>
              <a:rPr lang="en-US" sz="2000" dirty="0">
                <a:solidFill>
                  <a:srgbClr val="000000"/>
                </a:solidFill>
                <a:latin typeface="Sakkal Majalla" pitchFamily="2" charset="-78"/>
                <a:ea typeface="Calibri"/>
                <a:cs typeface="Sakkal Majalla" pitchFamily="2" charset="-78"/>
              </a:rPr>
              <a:t>(</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le)</a:t>
            </a:r>
            <a:r>
              <a:rPr lang="ar-SY" sz="2000" dirty="0">
                <a:solidFill>
                  <a:srgbClr val="000000"/>
                </a:solidFill>
                <a:latin typeface="Sakkal Majalla" pitchFamily="2" charset="-78"/>
                <a:ea typeface="Calibri"/>
                <a:cs typeface="Sakkal Majalla" pitchFamily="2" charset="-78"/>
              </a:rPr>
              <a:t> </a:t>
            </a:r>
            <a:r>
              <a:rPr lang="en-US" sz="2000" dirty="0">
                <a:solidFill>
                  <a:srgbClr val="000000"/>
                </a:solidFill>
                <a:latin typeface="Sakkal Majalla" pitchFamily="2" charset="-78"/>
                <a:ea typeface="Calibri"/>
                <a:cs typeface="Sakkal Majalla" pitchFamily="2" charset="-78"/>
              </a:rPr>
              <a:t>{ </a:t>
            </a:r>
            <a:r>
              <a:rPr lang="en-US" sz="2000" dirty="0">
                <a:solidFill>
                  <a:srgbClr val="0000C0"/>
                </a:solidFill>
                <a:highlight>
                  <a:srgbClr val="D3D3D3"/>
                </a:highlight>
                <a:latin typeface="Sakkal Majalla" pitchFamily="2" charset="-78"/>
                <a:ea typeface="Calibri"/>
                <a:cs typeface="Sakkal Majalla" pitchFamily="2" charset="-78"/>
              </a:rPr>
              <a:t>length</a:t>
            </a:r>
            <a:r>
              <a:rPr lang="en-US" sz="2000" dirty="0">
                <a:solidFill>
                  <a:srgbClr val="000000"/>
                </a:solidFill>
                <a:latin typeface="Sakkal Majalla" pitchFamily="2" charset="-78"/>
                <a:ea typeface="Calibri"/>
                <a:cs typeface="Sakkal Majalla" pitchFamily="2" charset="-78"/>
              </a:rPr>
              <a:t>=le;}</a:t>
            </a:r>
            <a:endParaRPr lang="en-US" sz="1400" dirty="0">
              <a:latin typeface="Sakkal Majalla" pitchFamily="2" charset="-78"/>
              <a:ea typeface="Calibri"/>
              <a:cs typeface="Sakkal Majalla" pitchFamily="2" charset="-78"/>
            </a:endParaRPr>
          </a:p>
          <a:p>
            <a:pPr lvl="1">
              <a:lnSpc>
                <a:spcPct val="115000"/>
              </a:lnSpc>
            </a:pP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void</a:t>
            </a:r>
            <a:r>
              <a:rPr lang="en-US" sz="2000" dirty="0">
                <a:solidFill>
                  <a:srgbClr val="000000"/>
                </a:solidFill>
                <a:latin typeface="Sakkal Majalla" pitchFamily="2" charset="-78"/>
                <a:ea typeface="Calibri"/>
                <a:cs typeface="Sakkal Majalla" pitchFamily="2" charset="-78"/>
              </a:rPr>
              <a:t> </a:t>
            </a:r>
            <a:r>
              <a:rPr lang="en-US" sz="2000" dirty="0" err="1">
                <a:solidFill>
                  <a:srgbClr val="000000"/>
                </a:solidFill>
                <a:latin typeface="Sakkal Majalla" pitchFamily="2" charset="-78"/>
                <a:ea typeface="Calibri"/>
                <a:cs typeface="Sakkal Majalla" pitchFamily="2" charset="-78"/>
              </a:rPr>
              <a:t>setWidth</a:t>
            </a:r>
            <a:r>
              <a:rPr lang="en-US" sz="2000" dirty="0">
                <a:solidFill>
                  <a:srgbClr val="000000"/>
                </a:solidFill>
                <a:latin typeface="Sakkal Majalla" pitchFamily="2" charset="-78"/>
                <a:ea typeface="Calibri"/>
                <a:cs typeface="Sakkal Majalla" pitchFamily="2" charset="-78"/>
              </a:rPr>
              <a:t>(</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a:t>
            </a:r>
            <a:r>
              <a:rPr lang="en-US" sz="2000" dirty="0" err="1">
                <a:solidFill>
                  <a:srgbClr val="000000"/>
                </a:solidFill>
                <a:latin typeface="Sakkal Majalla" pitchFamily="2" charset="-78"/>
                <a:ea typeface="Calibri"/>
                <a:cs typeface="Sakkal Majalla" pitchFamily="2" charset="-78"/>
              </a:rPr>
              <a:t>wi</a:t>
            </a:r>
            <a:r>
              <a:rPr lang="en-US" sz="2000" dirty="0">
                <a:solidFill>
                  <a:srgbClr val="000000"/>
                </a:solidFill>
                <a:latin typeface="Sakkal Majalla" pitchFamily="2" charset="-78"/>
                <a:ea typeface="Calibri"/>
                <a:cs typeface="Sakkal Majalla" pitchFamily="2" charset="-78"/>
              </a:rPr>
              <a:t>) {</a:t>
            </a:r>
            <a:r>
              <a:rPr lang="en-US" sz="2000" dirty="0">
                <a:solidFill>
                  <a:srgbClr val="0000C0"/>
                </a:solidFill>
                <a:latin typeface="Sakkal Majalla" pitchFamily="2" charset="-78"/>
                <a:ea typeface="Calibri"/>
                <a:cs typeface="Sakkal Majalla" pitchFamily="2" charset="-78"/>
              </a:rPr>
              <a:t>width</a:t>
            </a:r>
            <a:r>
              <a:rPr lang="en-US" sz="2000" dirty="0">
                <a:solidFill>
                  <a:srgbClr val="000000"/>
                </a:solidFill>
                <a:latin typeface="Sakkal Majalla" pitchFamily="2" charset="-78"/>
                <a:ea typeface="Calibri"/>
                <a:cs typeface="Sakkal Majalla" pitchFamily="2" charset="-78"/>
              </a:rPr>
              <a:t> = </a:t>
            </a:r>
            <a:r>
              <a:rPr lang="en-US" sz="2000" dirty="0" err="1">
                <a:solidFill>
                  <a:srgbClr val="000000"/>
                </a:solidFill>
                <a:latin typeface="Sakkal Majalla" pitchFamily="2" charset="-78"/>
                <a:ea typeface="Calibri"/>
                <a:cs typeface="Sakkal Majalla" pitchFamily="2" charset="-78"/>
              </a:rPr>
              <a:t>wi</a:t>
            </a:r>
            <a:r>
              <a:rPr lang="en-US" sz="2000" dirty="0">
                <a:solidFill>
                  <a:srgbClr val="000000"/>
                </a:solidFill>
                <a:latin typeface="Sakkal Majalla" pitchFamily="2" charset="-78"/>
                <a:ea typeface="Calibri"/>
                <a:cs typeface="Sakkal Majalla" pitchFamily="2" charset="-78"/>
              </a:rPr>
              <a:t>;}</a:t>
            </a:r>
            <a:endParaRPr lang="en-US" sz="1400" dirty="0">
              <a:latin typeface="Sakkal Majalla" pitchFamily="2" charset="-78"/>
              <a:ea typeface="Calibri"/>
              <a:cs typeface="Sakkal Majalla" pitchFamily="2" charset="-78"/>
            </a:endParaRPr>
          </a:p>
          <a:p>
            <a:pPr lvl="1">
              <a:lnSpc>
                <a:spcPct val="115000"/>
              </a:lnSpc>
            </a:pP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a:t>
            </a:r>
            <a:r>
              <a:rPr lang="en-US" sz="2000" dirty="0" err="1">
                <a:solidFill>
                  <a:srgbClr val="000000"/>
                </a:solidFill>
                <a:latin typeface="Sakkal Majalla" pitchFamily="2" charset="-78"/>
                <a:ea typeface="Calibri"/>
                <a:cs typeface="Sakkal Majalla" pitchFamily="2" charset="-78"/>
              </a:rPr>
              <a:t>getLength</a:t>
            </a:r>
            <a:r>
              <a:rPr lang="en-US" sz="2000" dirty="0">
                <a:solidFill>
                  <a:srgbClr val="000000"/>
                </a:solidFill>
                <a:latin typeface="Sakkal Majalla" pitchFamily="2" charset="-78"/>
                <a:ea typeface="Calibri"/>
                <a:cs typeface="Sakkal Majalla" pitchFamily="2" charset="-78"/>
              </a:rPr>
              <a:t>()  { 	</a:t>
            </a:r>
            <a:r>
              <a:rPr lang="en-US" sz="2000" b="1" dirty="0">
                <a:solidFill>
                  <a:srgbClr val="7F0055"/>
                </a:solidFill>
                <a:latin typeface="Sakkal Majalla" pitchFamily="2" charset="-78"/>
                <a:ea typeface="Calibri"/>
                <a:cs typeface="Sakkal Majalla" pitchFamily="2" charset="-78"/>
              </a:rPr>
              <a:t>return</a:t>
            </a:r>
            <a:r>
              <a:rPr lang="en-US" sz="2000" dirty="0">
                <a:solidFill>
                  <a:srgbClr val="000000"/>
                </a:solidFill>
                <a:latin typeface="Sakkal Majalla" pitchFamily="2" charset="-78"/>
                <a:ea typeface="Calibri"/>
                <a:cs typeface="Sakkal Majalla" pitchFamily="2" charset="-78"/>
              </a:rPr>
              <a:t> </a:t>
            </a:r>
            <a:r>
              <a:rPr lang="en-US" sz="2000" dirty="0">
                <a:solidFill>
                  <a:srgbClr val="0000C0"/>
                </a:solidFill>
                <a:highlight>
                  <a:srgbClr val="D3D3D3"/>
                </a:highlight>
                <a:latin typeface="Sakkal Majalla" pitchFamily="2" charset="-78"/>
                <a:ea typeface="Calibri"/>
                <a:cs typeface="Sakkal Majalla" pitchFamily="2" charset="-78"/>
              </a:rPr>
              <a:t>length</a:t>
            </a:r>
            <a:r>
              <a:rPr lang="en-US" sz="2000" dirty="0">
                <a:solidFill>
                  <a:srgbClr val="000000"/>
                </a:solidFill>
                <a:latin typeface="Sakkal Majalla" pitchFamily="2" charset="-78"/>
                <a:ea typeface="Calibri"/>
                <a:cs typeface="Sakkal Majalla" pitchFamily="2" charset="-78"/>
              </a:rPr>
              <a:t>; }</a:t>
            </a:r>
            <a:endParaRPr lang="en-US" sz="1400" dirty="0">
              <a:latin typeface="Sakkal Majalla" pitchFamily="2" charset="-78"/>
              <a:ea typeface="Calibri"/>
              <a:cs typeface="Sakkal Majalla" pitchFamily="2" charset="-78"/>
            </a:endParaRPr>
          </a:p>
          <a:p>
            <a:pPr lvl="1">
              <a:lnSpc>
                <a:spcPct val="115000"/>
              </a:lnSpc>
            </a:pP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a:t>
            </a:r>
            <a:r>
              <a:rPr lang="en-US" sz="2000" dirty="0" err="1">
                <a:solidFill>
                  <a:srgbClr val="000000"/>
                </a:solidFill>
                <a:latin typeface="Sakkal Majalla" pitchFamily="2" charset="-78"/>
                <a:ea typeface="Calibri"/>
                <a:cs typeface="Sakkal Majalla" pitchFamily="2" charset="-78"/>
              </a:rPr>
              <a:t>getWidth</a:t>
            </a:r>
            <a:r>
              <a:rPr lang="en-US" sz="2000" dirty="0">
                <a:solidFill>
                  <a:srgbClr val="000000"/>
                </a:solidFill>
                <a:latin typeface="Sakkal Majalla" pitchFamily="2" charset="-78"/>
                <a:ea typeface="Calibri"/>
                <a:cs typeface="Sakkal Majalla" pitchFamily="2" charset="-78"/>
              </a:rPr>
              <a:t>()  {	</a:t>
            </a:r>
            <a:r>
              <a:rPr lang="en-US" sz="2000" b="1" dirty="0">
                <a:solidFill>
                  <a:srgbClr val="7F0055"/>
                </a:solidFill>
                <a:latin typeface="Sakkal Majalla" pitchFamily="2" charset="-78"/>
                <a:ea typeface="Calibri"/>
                <a:cs typeface="Sakkal Majalla" pitchFamily="2" charset="-78"/>
              </a:rPr>
              <a:t>return</a:t>
            </a:r>
            <a:r>
              <a:rPr lang="en-US" sz="2000" dirty="0">
                <a:solidFill>
                  <a:srgbClr val="000000"/>
                </a:solidFill>
                <a:latin typeface="Sakkal Majalla" pitchFamily="2" charset="-78"/>
                <a:ea typeface="Calibri"/>
                <a:cs typeface="Sakkal Majalla" pitchFamily="2" charset="-78"/>
              </a:rPr>
              <a:t> </a:t>
            </a:r>
            <a:r>
              <a:rPr lang="en-US" sz="2000" dirty="0">
                <a:solidFill>
                  <a:srgbClr val="0000C0"/>
                </a:solidFill>
                <a:latin typeface="Sakkal Majalla" pitchFamily="2" charset="-78"/>
                <a:ea typeface="Calibri"/>
                <a:cs typeface="Sakkal Majalla" pitchFamily="2" charset="-78"/>
              </a:rPr>
              <a:t>width</a:t>
            </a:r>
            <a:r>
              <a:rPr lang="en-US" sz="2000" dirty="0">
                <a:solidFill>
                  <a:srgbClr val="000000"/>
                </a:solidFill>
                <a:latin typeface="Sakkal Majalla" pitchFamily="2" charset="-78"/>
                <a:ea typeface="Calibri"/>
                <a:cs typeface="Sakkal Majalla" pitchFamily="2" charset="-78"/>
              </a:rPr>
              <a:t>;}</a:t>
            </a:r>
            <a:endParaRPr lang="en-US" sz="1400" dirty="0">
              <a:latin typeface="Sakkal Majalla" pitchFamily="2" charset="-78"/>
              <a:ea typeface="Calibri"/>
              <a:cs typeface="Sakkal Majalla" pitchFamily="2" charset="-78"/>
            </a:endParaRPr>
          </a:p>
          <a:p>
            <a:pPr lvl="1">
              <a:lnSpc>
                <a:spcPct val="115000"/>
              </a:lnSpc>
            </a:pP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a:t>
            </a:r>
            <a:r>
              <a:rPr lang="en-US" sz="2000" dirty="0" err="1">
                <a:solidFill>
                  <a:srgbClr val="000000"/>
                </a:solidFill>
                <a:latin typeface="Sakkal Majalla" pitchFamily="2" charset="-78"/>
                <a:ea typeface="Calibri"/>
                <a:cs typeface="Sakkal Majalla" pitchFamily="2" charset="-78"/>
              </a:rPr>
              <a:t>perRectangle</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return</a:t>
            </a:r>
            <a:r>
              <a:rPr lang="en-US" sz="2000" dirty="0">
                <a:solidFill>
                  <a:srgbClr val="000000"/>
                </a:solidFill>
                <a:latin typeface="Sakkal Majalla" pitchFamily="2" charset="-78"/>
                <a:ea typeface="Calibri"/>
                <a:cs typeface="Sakkal Majalla" pitchFamily="2" charset="-78"/>
              </a:rPr>
              <a:t> (</a:t>
            </a:r>
            <a:r>
              <a:rPr lang="en-US" sz="2000" dirty="0">
                <a:solidFill>
                  <a:srgbClr val="0000C0"/>
                </a:solidFill>
                <a:highlight>
                  <a:srgbClr val="D3D3D3"/>
                </a:highlight>
                <a:latin typeface="Sakkal Majalla" pitchFamily="2" charset="-78"/>
                <a:ea typeface="Calibri"/>
                <a:cs typeface="Sakkal Majalla" pitchFamily="2" charset="-78"/>
              </a:rPr>
              <a:t>length</a:t>
            </a:r>
            <a:r>
              <a:rPr lang="en-US" sz="2000" dirty="0">
                <a:solidFill>
                  <a:srgbClr val="000000"/>
                </a:solidFill>
                <a:latin typeface="Sakkal Majalla" pitchFamily="2" charset="-78"/>
                <a:ea typeface="Calibri"/>
                <a:cs typeface="Sakkal Majalla" pitchFamily="2" charset="-78"/>
              </a:rPr>
              <a:t> + </a:t>
            </a:r>
            <a:r>
              <a:rPr lang="en-US" sz="2000" dirty="0">
                <a:solidFill>
                  <a:srgbClr val="0000C0"/>
                </a:solidFill>
                <a:latin typeface="Sakkal Majalla" pitchFamily="2" charset="-78"/>
                <a:ea typeface="Calibri"/>
                <a:cs typeface="Sakkal Majalla" pitchFamily="2" charset="-78"/>
              </a:rPr>
              <a:t>width</a:t>
            </a:r>
            <a:r>
              <a:rPr lang="en-US" sz="2000" dirty="0">
                <a:solidFill>
                  <a:srgbClr val="000000"/>
                </a:solidFill>
                <a:latin typeface="Sakkal Majalla" pitchFamily="2" charset="-78"/>
                <a:ea typeface="Calibri"/>
                <a:cs typeface="Sakkal Majalla" pitchFamily="2" charset="-78"/>
              </a:rPr>
              <a:t>)*2;	}</a:t>
            </a:r>
            <a:endParaRPr lang="en-US" sz="1400" dirty="0">
              <a:latin typeface="Sakkal Majalla" pitchFamily="2" charset="-78"/>
              <a:ea typeface="Calibri"/>
              <a:cs typeface="Sakkal Majalla" pitchFamily="2" charset="-78"/>
            </a:endParaRPr>
          </a:p>
          <a:p>
            <a:pPr lvl="1">
              <a:lnSpc>
                <a:spcPct val="115000"/>
              </a:lnSpc>
            </a:pPr>
            <a:r>
              <a:rPr lang="en-US" sz="2000" b="1" dirty="0">
                <a:solidFill>
                  <a:srgbClr val="7F0055"/>
                </a:solidFill>
                <a:latin typeface="Sakkal Majalla" pitchFamily="2" charset="-78"/>
                <a:ea typeface="Calibri"/>
                <a:cs typeface="Sakkal Majalla" pitchFamily="2" charset="-78"/>
              </a:rPr>
              <a:t>public</a:t>
            </a:r>
            <a:r>
              <a:rPr lang="en-US" sz="2000"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double</a:t>
            </a:r>
            <a:r>
              <a:rPr lang="en-US" sz="2000" dirty="0">
                <a:solidFill>
                  <a:srgbClr val="000000"/>
                </a:solidFill>
                <a:latin typeface="Sakkal Majalla" pitchFamily="2" charset="-78"/>
                <a:ea typeface="Calibri"/>
                <a:cs typeface="Sakkal Majalla" pitchFamily="2" charset="-78"/>
              </a:rPr>
              <a:t> </a:t>
            </a:r>
            <a:r>
              <a:rPr lang="en-US" sz="2000" dirty="0" err="1">
                <a:solidFill>
                  <a:srgbClr val="000000"/>
                </a:solidFill>
                <a:latin typeface="Sakkal Majalla" pitchFamily="2" charset="-78"/>
                <a:ea typeface="Calibri"/>
                <a:cs typeface="Sakkal Majalla" pitchFamily="2" charset="-78"/>
              </a:rPr>
              <a:t>areaRectangle</a:t>
            </a:r>
            <a:r>
              <a:rPr lang="en-US" sz="2000" dirty="0">
                <a:solidFill>
                  <a:srgbClr val="000000"/>
                </a:solidFill>
                <a:latin typeface="Sakkal Majalla" pitchFamily="2" charset="-78"/>
                <a:ea typeface="Calibri"/>
                <a:cs typeface="Sakkal Majalla" pitchFamily="2" charset="-78"/>
              </a:rPr>
              <a:t>()  { </a:t>
            </a:r>
            <a:r>
              <a:rPr lang="en-US" sz="2000" b="1" dirty="0">
                <a:solidFill>
                  <a:srgbClr val="7F0055"/>
                </a:solidFill>
                <a:latin typeface="Sakkal Majalla" pitchFamily="2" charset="-78"/>
                <a:ea typeface="Calibri"/>
                <a:cs typeface="Sakkal Majalla" pitchFamily="2" charset="-78"/>
              </a:rPr>
              <a:t>return</a:t>
            </a:r>
            <a:r>
              <a:rPr lang="en-US" sz="2000" dirty="0">
                <a:solidFill>
                  <a:srgbClr val="000000"/>
                </a:solidFill>
                <a:latin typeface="Sakkal Majalla" pitchFamily="2" charset="-78"/>
                <a:ea typeface="Calibri"/>
                <a:cs typeface="Sakkal Majalla" pitchFamily="2" charset="-78"/>
              </a:rPr>
              <a:t> </a:t>
            </a:r>
            <a:r>
              <a:rPr lang="en-US" sz="2000" dirty="0">
                <a:solidFill>
                  <a:srgbClr val="0000C0"/>
                </a:solidFill>
                <a:highlight>
                  <a:srgbClr val="D3D3D3"/>
                </a:highlight>
                <a:latin typeface="Sakkal Majalla" pitchFamily="2" charset="-78"/>
                <a:ea typeface="Calibri"/>
                <a:cs typeface="Sakkal Majalla" pitchFamily="2" charset="-78"/>
              </a:rPr>
              <a:t>length</a:t>
            </a:r>
            <a:r>
              <a:rPr lang="en-US" sz="2000" dirty="0">
                <a:solidFill>
                  <a:srgbClr val="000000"/>
                </a:solidFill>
                <a:latin typeface="Sakkal Majalla" pitchFamily="2" charset="-78"/>
                <a:ea typeface="Calibri"/>
                <a:cs typeface="Sakkal Majalla" pitchFamily="2" charset="-78"/>
              </a:rPr>
              <a:t> * </a:t>
            </a:r>
            <a:r>
              <a:rPr lang="en-US" sz="2000" dirty="0">
                <a:solidFill>
                  <a:srgbClr val="0000C0"/>
                </a:solidFill>
                <a:latin typeface="Sakkal Majalla" pitchFamily="2" charset="-78"/>
                <a:ea typeface="Calibri"/>
                <a:cs typeface="Sakkal Majalla" pitchFamily="2" charset="-78"/>
              </a:rPr>
              <a:t>width</a:t>
            </a:r>
            <a:r>
              <a:rPr lang="en-US" sz="2000" dirty="0">
                <a:solidFill>
                  <a:srgbClr val="000000"/>
                </a:solidFill>
                <a:latin typeface="Sakkal Majalla" pitchFamily="2" charset="-78"/>
                <a:ea typeface="Calibri"/>
                <a:cs typeface="Sakkal Majalla" pitchFamily="2" charset="-78"/>
              </a:rPr>
              <a:t>;	}</a:t>
            </a:r>
          </a:p>
          <a:p>
            <a:pPr>
              <a:lnSpc>
                <a:spcPct val="115000"/>
              </a:lnSpc>
            </a:pPr>
            <a:r>
              <a:rPr lang="en-US" sz="2000" dirty="0">
                <a:solidFill>
                  <a:srgbClr val="000000"/>
                </a:solidFill>
                <a:latin typeface="Sakkal Majalla" pitchFamily="2" charset="-78"/>
                <a:ea typeface="Calibri"/>
                <a:cs typeface="Sakkal Majalla" pitchFamily="2" charset="-78"/>
              </a:rPr>
              <a:t>}</a:t>
            </a:r>
            <a:endParaRPr lang="ar-SY" sz="2000" b="1" dirty="0">
              <a:solidFill>
                <a:srgbClr val="000000"/>
              </a:solidFill>
              <a:latin typeface="Sakkal Majalla" pitchFamily="2" charset="-78"/>
              <a:ea typeface="Calibri"/>
              <a:cs typeface="Sakkal Majalla" pitchFamily="2" charset="-78"/>
            </a:endParaRPr>
          </a:p>
          <a:p>
            <a:pPr>
              <a:lnSpc>
                <a:spcPct val="115000"/>
              </a:lnSpc>
            </a:pPr>
            <a:endParaRPr lang="en-US" sz="1400" dirty="0">
              <a:latin typeface="Sakkal Majalla" pitchFamily="2" charset="-78"/>
              <a:ea typeface="Calibri"/>
              <a:cs typeface="Sakkal Majalla" pitchFamily="2" charset="-78"/>
            </a:endParaRPr>
          </a:p>
        </p:txBody>
      </p:sp>
      <p:grpSp>
        <p:nvGrpSpPr>
          <p:cNvPr id="13" name="Group 12"/>
          <p:cNvGrpSpPr/>
          <p:nvPr/>
        </p:nvGrpSpPr>
        <p:grpSpPr>
          <a:xfrm>
            <a:off x="4826775" y="1509765"/>
            <a:ext cx="7237846" cy="4234212"/>
            <a:chOff x="5007081" y="1007484"/>
            <a:chExt cx="7047547" cy="4234212"/>
          </a:xfrm>
        </p:grpSpPr>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07081" y="3116686"/>
              <a:ext cx="2515948" cy="75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8" name="Group 17"/>
            <p:cNvGrpSpPr/>
            <p:nvPr/>
          </p:nvGrpSpPr>
          <p:grpSpPr>
            <a:xfrm>
              <a:off x="7523027" y="1007484"/>
              <a:ext cx="4531601" cy="4234212"/>
              <a:chOff x="7439512" y="607435"/>
              <a:chExt cx="4069901" cy="4234212"/>
            </a:xfrm>
          </p:grpSpPr>
          <p:sp>
            <p:nvSpPr>
              <p:cNvPr id="19" name="Rectangle 18"/>
              <p:cNvSpPr/>
              <p:nvPr/>
            </p:nvSpPr>
            <p:spPr>
              <a:xfrm>
                <a:off x="7439512" y="607435"/>
                <a:ext cx="4069900" cy="43788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b="1" dirty="0">
                    <a:latin typeface="Sakkal Majalla" pitchFamily="2" charset="-78"/>
                    <a:cs typeface="Sakkal Majalla" pitchFamily="2" charset="-78"/>
                  </a:rPr>
                  <a:t>Rectangle</a:t>
                </a:r>
              </a:p>
            </p:txBody>
          </p:sp>
          <p:sp>
            <p:nvSpPr>
              <p:cNvPr id="20" name="Rectangle 19"/>
              <p:cNvSpPr/>
              <p:nvPr/>
            </p:nvSpPr>
            <p:spPr>
              <a:xfrm>
                <a:off x="7439515" y="1045321"/>
                <a:ext cx="4069898" cy="65388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b="1" dirty="0">
                    <a:latin typeface="Sakkal Majalla" pitchFamily="2" charset="-78"/>
                    <a:cs typeface="Sakkal Majalla" pitchFamily="2" charset="-78"/>
                  </a:rPr>
                  <a:t>-length : double </a:t>
                </a:r>
              </a:p>
              <a:p>
                <a:r>
                  <a:rPr lang="en-US" b="1" dirty="0">
                    <a:latin typeface="Sakkal Majalla" pitchFamily="2" charset="-78"/>
                    <a:cs typeface="Sakkal Majalla" pitchFamily="2" charset="-78"/>
                  </a:rPr>
                  <a:t>-width : double</a:t>
                </a:r>
              </a:p>
            </p:txBody>
          </p:sp>
          <p:sp>
            <p:nvSpPr>
              <p:cNvPr id="21" name="Rectangle 20"/>
              <p:cNvSpPr/>
              <p:nvPr/>
            </p:nvSpPr>
            <p:spPr>
              <a:xfrm>
                <a:off x="7439514" y="1699203"/>
                <a:ext cx="4069899" cy="314244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b="1" dirty="0">
                    <a:latin typeface="Sakkal Majalla" pitchFamily="2" charset="-78"/>
                    <a:cs typeface="Sakkal Majalla" pitchFamily="2" charset="-78"/>
                  </a:rPr>
                  <a:t>+</a:t>
                </a:r>
                <a:r>
                  <a:rPr lang="en-US" b="1" dirty="0">
                    <a:latin typeface="Sakkal Majalla" pitchFamily="2" charset="-78"/>
                    <a:ea typeface="Calibri"/>
                    <a:cs typeface="Sakkal Majalla" pitchFamily="2" charset="-78"/>
                  </a:rPr>
                  <a:t>«constructor» </a:t>
                </a:r>
                <a:r>
                  <a:rPr lang="en-US" dirty="0">
                    <a:solidFill>
                      <a:srgbClr val="000000"/>
                    </a:solidFill>
                    <a:latin typeface="Sakkal Majalla" pitchFamily="2" charset="-78"/>
                    <a:ea typeface="Calibri"/>
                    <a:cs typeface="Sakkal Majalla" pitchFamily="2" charset="-78"/>
                  </a:rPr>
                  <a:t>Rectangle ()</a:t>
                </a:r>
                <a:r>
                  <a:rPr lang="en-US" b="1" dirty="0">
                    <a:latin typeface="Sakkal Majalla" pitchFamily="2" charset="-78"/>
                    <a:ea typeface="Calibri"/>
                    <a:cs typeface="Sakkal Majalla" pitchFamily="2" charset="-78"/>
                  </a:rPr>
                  <a:t> </a:t>
                </a:r>
              </a:p>
              <a:p>
                <a:r>
                  <a:rPr lang="en-US" b="1" dirty="0">
                    <a:latin typeface="Sakkal Majalla" pitchFamily="2" charset="-78"/>
                    <a:cs typeface="Sakkal Majalla" pitchFamily="2" charset="-78"/>
                  </a:rPr>
                  <a:t>+</a:t>
                </a:r>
                <a:r>
                  <a:rPr lang="en-US" b="1" dirty="0">
                    <a:latin typeface="Sakkal Majalla" pitchFamily="2" charset="-78"/>
                    <a:ea typeface="Calibri"/>
                    <a:cs typeface="Sakkal Majalla" pitchFamily="2" charset="-78"/>
                  </a:rPr>
                  <a:t>«constructor» </a:t>
                </a:r>
                <a:r>
                  <a:rPr lang="en-US" b="1" dirty="0">
                    <a:latin typeface="Sakkal Majalla" pitchFamily="2" charset="-78"/>
                    <a:cs typeface="Sakkal Majalla" pitchFamily="2" charset="-78"/>
                  </a:rPr>
                  <a:t>Rectangle(</a:t>
                </a:r>
                <a:r>
                  <a:rPr lang="en-US" b="1" dirty="0" err="1">
                    <a:latin typeface="Sakkal Majalla" pitchFamily="2" charset="-78"/>
                    <a:cs typeface="Sakkal Majalla" pitchFamily="2" charset="-78"/>
                  </a:rPr>
                  <a:t>double:length</a:t>
                </a:r>
                <a:r>
                  <a:rPr lang="en-US" dirty="0">
                    <a:solidFill>
                      <a:srgbClr val="0000C0"/>
                    </a:solidFill>
                    <a:highlight>
                      <a:srgbClr val="D3D3D3"/>
                    </a:highlight>
                    <a:latin typeface="Sakkal Majalla" pitchFamily="2" charset="-78"/>
                    <a:ea typeface="Calibri"/>
                    <a:cs typeface="Sakkal Majalla" pitchFamily="2" charset="-78"/>
                  </a:rPr>
                  <a:t> </a:t>
                </a:r>
                <a:r>
                  <a:rPr lang="en-US" dirty="0">
                    <a:solidFill>
                      <a:srgbClr val="000000"/>
                    </a:solidFill>
                    <a:latin typeface="Sakkal Majalla" pitchFamily="2" charset="-78"/>
                    <a:ea typeface="Calibri"/>
                    <a:cs typeface="Sakkal Majalla" pitchFamily="2" charset="-78"/>
                  </a:rPr>
                  <a:t> </a:t>
                </a:r>
                <a:r>
                  <a:rPr lang="en-US" b="1" dirty="0">
                    <a:latin typeface="Sakkal Majalla" pitchFamily="2" charset="-78"/>
                    <a:ea typeface="Calibri"/>
                    <a:cs typeface="Sakkal Majalla" pitchFamily="2" charset="-78"/>
                  </a:rPr>
                  <a:t>, </a:t>
                </a:r>
                <a:r>
                  <a:rPr lang="en-US" b="1" dirty="0">
                    <a:latin typeface="Sakkal Majalla" pitchFamily="2" charset="-78"/>
                    <a:cs typeface="Sakkal Majalla" pitchFamily="2" charset="-78"/>
                  </a:rPr>
                  <a:t>double</a:t>
                </a:r>
                <a:r>
                  <a:rPr lang="en-US" b="1" dirty="0">
                    <a:latin typeface="Sakkal Majalla" pitchFamily="2" charset="-78"/>
                    <a:ea typeface="Calibri"/>
                    <a:cs typeface="Sakkal Majalla" pitchFamily="2" charset="-78"/>
                  </a:rPr>
                  <a:t>: </a:t>
                </a:r>
                <a:r>
                  <a:rPr lang="en-US" b="1" dirty="0">
                    <a:solidFill>
                      <a:srgbClr val="7F0055"/>
                    </a:solidFill>
                    <a:latin typeface="Sakkal Majalla" pitchFamily="2" charset="-78"/>
                    <a:ea typeface="Calibri"/>
                    <a:cs typeface="Sakkal Majalla" pitchFamily="2" charset="-78"/>
                  </a:rPr>
                  <a:t> </a:t>
                </a:r>
                <a:r>
                  <a:rPr lang="en-US" b="1" dirty="0">
                    <a:latin typeface="Sakkal Majalla" pitchFamily="2" charset="-78"/>
                    <a:cs typeface="Sakkal Majalla" pitchFamily="2" charset="-78"/>
                  </a:rPr>
                  <a:t>width</a:t>
                </a:r>
                <a:r>
                  <a:rPr lang="en-US" b="1" dirty="0">
                    <a:latin typeface="Sakkal Majalla" pitchFamily="2" charset="-78"/>
                    <a:ea typeface="Calibri"/>
                    <a:cs typeface="Sakkal Majalla" pitchFamily="2" charset="-78"/>
                  </a:rPr>
                  <a:t>)</a:t>
                </a:r>
              </a:p>
              <a:p>
                <a:endParaRPr lang="en-US" b="1" dirty="0">
                  <a:latin typeface="Sakkal Majalla" pitchFamily="2" charset="-78"/>
                  <a:cs typeface="Sakkal Majalla" pitchFamily="2" charset="-78"/>
                </a:endParaRPr>
              </a:p>
              <a:p>
                <a:r>
                  <a:rPr lang="en-US" b="1" dirty="0">
                    <a:latin typeface="Sakkal Majalla" pitchFamily="2" charset="-78"/>
                    <a:cs typeface="Sakkal Majalla" pitchFamily="2" charset="-78"/>
                  </a:rPr>
                  <a:t>+ </a:t>
                </a:r>
                <a:r>
                  <a:rPr lang="en-US" b="1" dirty="0" err="1">
                    <a:latin typeface="Sakkal Majalla" pitchFamily="2" charset="-78"/>
                    <a:cs typeface="Sakkal Majalla" pitchFamily="2" charset="-78"/>
                  </a:rPr>
                  <a:t>setLength</a:t>
                </a:r>
                <a:r>
                  <a:rPr lang="en-US" b="1" dirty="0">
                    <a:latin typeface="Sakkal Majalla" pitchFamily="2" charset="-78"/>
                    <a:cs typeface="Sakkal Majalla" pitchFamily="2" charset="-78"/>
                  </a:rPr>
                  <a:t>(length : double) : void</a:t>
                </a:r>
              </a:p>
              <a:p>
                <a:r>
                  <a:rPr lang="en-US" b="1" dirty="0">
                    <a:latin typeface="Sakkal Majalla" pitchFamily="2" charset="-78"/>
                    <a:cs typeface="Sakkal Majalla" pitchFamily="2" charset="-78"/>
                  </a:rPr>
                  <a:t>+ </a:t>
                </a:r>
                <a:r>
                  <a:rPr lang="en-US" b="1" dirty="0" err="1">
                    <a:latin typeface="Sakkal Majalla" pitchFamily="2" charset="-78"/>
                    <a:cs typeface="Sakkal Majalla" pitchFamily="2" charset="-78"/>
                  </a:rPr>
                  <a:t>setWidth</a:t>
                </a:r>
                <a:r>
                  <a:rPr lang="en-US" b="1" dirty="0">
                    <a:latin typeface="Sakkal Majalla" pitchFamily="2" charset="-78"/>
                    <a:cs typeface="Sakkal Majalla" pitchFamily="2" charset="-78"/>
                  </a:rPr>
                  <a:t> (width : double ) : void</a:t>
                </a:r>
              </a:p>
              <a:p>
                <a:endParaRPr lang="en-US" b="1" dirty="0">
                  <a:latin typeface="Sakkal Majalla" pitchFamily="2" charset="-78"/>
                  <a:cs typeface="Sakkal Majalla" pitchFamily="2" charset="-78"/>
                </a:endParaRPr>
              </a:p>
              <a:p>
                <a:r>
                  <a:rPr lang="en-US" b="1" dirty="0">
                    <a:latin typeface="Sakkal Majalla" pitchFamily="2" charset="-78"/>
                    <a:cs typeface="Sakkal Majalla" pitchFamily="2" charset="-78"/>
                  </a:rPr>
                  <a:t>+ </a:t>
                </a:r>
                <a:r>
                  <a:rPr lang="en-US" b="1" dirty="0" err="1">
                    <a:latin typeface="Sakkal Majalla" pitchFamily="2" charset="-78"/>
                    <a:cs typeface="Sakkal Majalla" pitchFamily="2" charset="-78"/>
                  </a:rPr>
                  <a:t>getLength</a:t>
                </a:r>
                <a:r>
                  <a:rPr lang="en-US" b="1" dirty="0">
                    <a:latin typeface="Sakkal Majalla" pitchFamily="2" charset="-78"/>
                    <a:cs typeface="Sakkal Majalla" pitchFamily="2" charset="-78"/>
                  </a:rPr>
                  <a:t> ( ) : double</a:t>
                </a:r>
              </a:p>
              <a:p>
                <a:r>
                  <a:rPr lang="en-US" b="1" dirty="0">
                    <a:latin typeface="Sakkal Majalla" pitchFamily="2" charset="-78"/>
                    <a:cs typeface="Sakkal Majalla" pitchFamily="2" charset="-78"/>
                  </a:rPr>
                  <a:t>+ </a:t>
                </a:r>
                <a:r>
                  <a:rPr lang="en-US" b="1" dirty="0" err="1">
                    <a:latin typeface="Sakkal Majalla" pitchFamily="2" charset="-78"/>
                    <a:cs typeface="Sakkal Majalla" pitchFamily="2" charset="-78"/>
                  </a:rPr>
                  <a:t>getWidth</a:t>
                </a:r>
                <a:r>
                  <a:rPr lang="en-US" b="1" dirty="0">
                    <a:latin typeface="Sakkal Majalla" pitchFamily="2" charset="-78"/>
                    <a:cs typeface="Sakkal Majalla" pitchFamily="2" charset="-78"/>
                  </a:rPr>
                  <a:t> ( ) : double</a:t>
                </a:r>
              </a:p>
              <a:p>
                <a:endParaRPr lang="en-US" sz="1100" b="1" dirty="0">
                  <a:latin typeface="Sakkal Majalla" pitchFamily="2" charset="-78"/>
                  <a:cs typeface="Sakkal Majalla" pitchFamily="2" charset="-78"/>
                </a:endParaRPr>
              </a:p>
              <a:p>
                <a:r>
                  <a:rPr lang="en-US" b="1" dirty="0">
                    <a:latin typeface="Sakkal Majalla" pitchFamily="2" charset="-78"/>
                    <a:cs typeface="Sakkal Majalla" pitchFamily="2" charset="-78"/>
                  </a:rPr>
                  <a:t>+ </a:t>
                </a:r>
                <a:r>
                  <a:rPr lang="en-US" b="1" dirty="0" err="1">
                    <a:latin typeface="Sakkal Majalla" pitchFamily="2" charset="-78"/>
                    <a:cs typeface="Sakkal Majalla" pitchFamily="2" charset="-78"/>
                  </a:rPr>
                  <a:t>perRectangle</a:t>
                </a:r>
                <a:r>
                  <a:rPr lang="en-US" b="1" dirty="0">
                    <a:latin typeface="Sakkal Majalla" pitchFamily="2" charset="-78"/>
                    <a:cs typeface="Sakkal Majalla" pitchFamily="2" charset="-78"/>
                  </a:rPr>
                  <a:t>( ) : double</a:t>
                </a:r>
              </a:p>
              <a:p>
                <a:r>
                  <a:rPr lang="en-US" b="1" dirty="0">
                    <a:latin typeface="Sakkal Majalla" pitchFamily="2" charset="-78"/>
                    <a:cs typeface="Sakkal Majalla" pitchFamily="2" charset="-78"/>
                  </a:rPr>
                  <a:t>+ </a:t>
                </a:r>
                <a:r>
                  <a:rPr lang="en-US" b="1" dirty="0" err="1">
                    <a:latin typeface="Sakkal Majalla" pitchFamily="2" charset="-78"/>
                    <a:cs typeface="Sakkal Majalla" pitchFamily="2" charset="-78"/>
                  </a:rPr>
                  <a:t>areaRectangle</a:t>
                </a:r>
                <a:r>
                  <a:rPr lang="en-US" b="1" dirty="0">
                    <a:latin typeface="Sakkal Majalla" pitchFamily="2" charset="-78"/>
                    <a:cs typeface="Sakkal Majalla" pitchFamily="2" charset="-78"/>
                  </a:rPr>
                  <a:t> ( ) : double</a:t>
                </a:r>
              </a:p>
            </p:txBody>
          </p:sp>
        </p:grpSp>
      </p:grpSp>
      <p:sp>
        <p:nvSpPr>
          <p:cNvPr id="7" name="Slide Number Placeholder 6"/>
          <p:cNvSpPr>
            <a:spLocks noGrp="1"/>
          </p:cNvSpPr>
          <p:nvPr>
            <p:ph type="sldNum" sz="quarter" idx="12"/>
          </p:nvPr>
        </p:nvSpPr>
        <p:spPr/>
        <p:txBody>
          <a:bodyPr/>
          <a:lstStyle/>
          <a:p>
            <a:fld id="{F2DEC28D-54D4-4785-ABA8-4C39A3606371}" type="slidenum">
              <a:rPr lang="en-US" smtClean="0"/>
              <a:t>6</a:t>
            </a:fld>
            <a:r>
              <a:rPr lang="en-US" dirty="0"/>
              <a:t>/26</a:t>
            </a:r>
          </a:p>
        </p:txBody>
      </p:sp>
      <p:sp>
        <p:nvSpPr>
          <p:cNvPr id="16"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
        <p:nvSpPr>
          <p:cNvPr id="22" name="Rectangle 21"/>
          <p:cNvSpPr/>
          <p:nvPr/>
        </p:nvSpPr>
        <p:spPr>
          <a:xfrm>
            <a:off x="3314119" y="5858231"/>
            <a:ext cx="6629223" cy="369332"/>
          </a:xfrm>
          <a:prstGeom prst="rect">
            <a:avLst/>
          </a:prstGeom>
        </p:spPr>
        <p:txBody>
          <a:bodyPr wrap="square">
            <a:spAutoFit/>
          </a:bodyPr>
          <a:lstStyle/>
          <a:p>
            <a:r>
              <a:rPr lang="en-US" b="1" dirty="0">
                <a:latin typeface="Sakkal Majalla" pitchFamily="2" charset="-78"/>
                <a:cs typeface="Sakkal Majalla" pitchFamily="2" charset="-78"/>
              </a:rPr>
              <a:t>Rectangle box1 = new Rectangle();</a:t>
            </a:r>
            <a:r>
              <a:rPr lang="ar-SY" b="1" dirty="0">
                <a:latin typeface="Sakkal Majalla" pitchFamily="2" charset="-78"/>
                <a:cs typeface="Sakkal Majalla" pitchFamily="2" charset="-78"/>
              </a:rPr>
              <a:t>    </a:t>
            </a:r>
            <a:r>
              <a:rPr lang="en-US" b="1" dirty="0">
                <a:latin typeface="Sakkal Majalla" pitchFamily="2" charset="-78"/>
                <a:cs typeface="Sakkal Majalla" pitchFamily="2" charset="-78"/>
              </a:rPr>
              <a:t>Rectangle box2 = new Rectangle(15.0, 10.0);</a:t>
            </a:r>
            <a:endParaRPr lang="en-US" dirty="0">
              <a:latin typeface="Sakkal Majalla" pitchFamily="2" charset="-78"/>
              <a:cs typeface="Sakkal Majalla" pitchFamily="2" charset="-78"/>
            </a:endParaRPr>
          </a:p>
        </p:txBody>
      </p:sp>
    </p:spTree>
    <p:extLst>
      <p:ext uri="{BB962C8B-B14F-4D97-AF65-F5344CB8AC3E}">
        <p14:creationId xmlns:p14="http://schemas.microsoft.com/office/powerpoint/2010/main" val="1550100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58544" y="268140"/>
            <a:ext cx="3186547" cy="995390"/>
          </a:xfrm>
        </p:spPr>
        <p:txBody>
          <a:bodyPr>
            <a:normAutofit/>
          </a:bodyPr>
          <a:lstStyle/>
          <a:p>
            <a:pPr algn="ctr"/>
            <a:r>
              <a:rPr lang="en-US" b="1" dirty="0">
                <a:latin typeface="Sakkal Majalla" pitchFamily="2" charset="-78"/>
                <a:cs typeface="Sakkal Majalla" pitchFamily="2" charset="-78"/>
              </a:rPr>
              <a:t>Class test </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1274622" y="1539234"/>
            <a:ext cx="9490364" cy="461665"/>
          </a:xfrm>
          <a:prstGeom prst="rect">
            <a:avLst/>
          </a:prstGeom>
        </p:spPr>
        <p:txBody>
          <a:bodyPr wrap="square">
            <a:spAutoFit/>
          </a:bodyPr>
          <a:lstStyle/>
          <a:p>
            <a:pPr marL="285750" indent="-285750">
              <a:buFont typeface="Arial" pitchFamily="34" charset="0"/>
              <a:buChar char="•"/>
            </a:pPr>
            <a:endParaRPr lang="en-US" sz="2400" dirty="0"/>
          </a:p>
        </p:txBody>
      </p:sp>
      <p:sp>
        <p:nvSpPr>
          <p:cNvPr id="7" name="Slide Number Placeholder 6"/>
          <p:cNvSpPr>
            <a:spLocks noGrp="1"/>
          </p:cNvSpPr>
          <p:nvPr>
            <p:ph type="sldNum" sz="quarter" idx="12"/>
          </p:nvPr>
        </p:nvSpPr>
        <p:spPr/>
        <p:txBody>
          <a:bodyPr/>
          <a:lstStyle/>
          <a:p>
            <a:fld id="{F2DEC28D-54D4-4785-ABA8-4C39A3606371}" type="slidenum">
              <a:rPr lang="en-US" smtClean="0"/>
              <a:t>7</a:t>
            </a:fld>
            <a:r>
              <a:rPr lang="en-US" dirty="0"/>
              <a:t>/26</a:t>
            </a:r>
          </a:p>
        </p:txBody>
      </p:sp>
      <p:sp>
        <p:nvSpPr>
          <p:cNvPr id="18" name="Rectangle 17"/>
          <p:cNvSpPr/>
          <p:nvPr/>
        </p:nvSpPr>
        <p:spPr>
          <a:xfrm>
            <a:off x="894012" y="1136203"/>
            <a:ext cx="10637949" cy="5401479"/>
          </a:xfrm>
          <a:prstGeom prst="rect">
            <a:avLst/>
          </a:prstGeom>
        </p:spPr>
        <p:txBody>
          <a:bodyPr wrap="square">
            <a:spAutoFit/>
          </a:bodyPr>
          <a:lstStyle/>
          <a:p>
            <a:pPr>
              <a:lnSpc>
                <a:spcPct val="115000"/>
              </a:lnSpc>
            </a:pPr>
            <a:r>
              <a:rPr lang="en-US" sz="2000" b="1" dirty="0">
                <a:solidFill>
                  <a:srgbClr val="7F0055"/>
                </a:solidFill>
                <a:latin typeface="Sakkal Majalla" pitchFamily="2" charset="-78"/>
                <a:ea typeface="Calibri"/>
                <a:cs typeface="Sakkal Majalla" pitchFamily="2" charset="-78"/>
              </a:rPr>
              <a:t>public</a:t>
            </a:r>
            <a:r>
              <a:rPr lang="en-US" sz="2000" b="1"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class</a:t>
            </a:r>
            <a:r>
              <a:rPr lang="en-US" sz="2000" b="1" dirty="0">
                <a:solidFill>
                  <a:srgbClr val="000000"/>
                </a:solidFill>
                <a:latin typeface="Sakkal Majalla" pitchFamily="2" charset="-78"/>
                <a:ea typeface="Calibri"/>
                <a:cs typeface="Sakkal Majalla" pitchFamily="2" charset="-78"/>
              </a:rPr>
              <a:t> </a:t>
            </a:r>
            <a:r>
              <a:rPr lang="en-US" sz="2000" b="1" dirty="0" err="1">
                <a:solidFill>
                  <a:srgbClr val="000000"/>
                </a:solidFill>
                <a:latin typeface="Sakkal Majalla" pitchFamily="2" charset="-78"/>
                <a:ea typeface="Calibri"/>
                <a:cs typeface="Sakkal Majalla" pitchFamily="2" charset="-78"/>
              </a:rPr>
              <a:t>RectangleTest</a:t>
            </a:r>
            <a:r>
              <a:rPr lang="en-US" sz="2000" b="1" dirty="0">
                <a:solidFill>
                  <a:srgbClr val="000000"/>
                </a:solidFill>
                <a:latin typeface="Sakkal Majalla" pitchFamily="2" charset="-78"/>
                <a:ea typeface="Calibri"/>
                <a:cs typeface="Sakkal Majalla" pitchFamily="2" charset="-78"/>
              </a:rPr>
              <a:t> {</a:t>
            </a:r>
            <a:endParaRPr lang="en-US" sz="2000" b="1"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 </a:t>
            </a:r>
            <a:r>
              <a:rPr lang="en-US" sz="2000" b="1"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public</a:t>
            </a:r>
            <a:r>
              <a:rPr lang="en-US" sz="2000" b="1"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static</a:t>
            </a:r>
            <a:r>
              <a:rPr lang="en-US" sz="2000" b="1" dirty="0">
                <a:solidFill>
                  <a:srgbClr val="000000"/>
                </a:solidFill>
                <a:latin typeface="Sakkal Majalla" pitchFamily="2" charset="-78"/>
                <a:ea typeface="Calibri"/>
                <a:cs typeface="Sakkal Majalla" pitchFamily="2" charset="-78"/>
              </a:rPr>
              <a:t> </a:t>
            </a:r>
            <a:r>
              <a:rPr lang="en-US" sz="2000" b="1" dirty="0">
                <a:solidFill>
                  <a:srgbClr val="7F0055"/>
                </a:solidFill>
                <a:latin typeface="Sakkal Majalla" pitchFamily="2" charset="-78"/>
                <a:ea typeface="Calibri"/>
                <a:cs typeface="Sakkal Majalla" pitchFamily="2" charset="-78"/>
              </a:rPr>
              <a:t>void</a:t>
            </a:r>
            <a:r>
              <a:rPr lang="en-US" sz="2000" b="1" dirty="0">
                <a:solidFill>
                  <a:srgbClr val="000000"/>
                </a:solidFill>
                <a:latin typeface="Sakkal Majalla" pitchFamily="2" charset="-78"/>
                <a:ea typeface="Calibri"/>
                <a:cs typeface="Sakkal Majalla" pitchFamily="2" charset="-78"/>
              </a:rPr>
              <a:t> main(String[] </a:t>
            </a:r>
            <a:r>
              <a:rPr lang="en-US" sz="2000" b="1" dirty="0" err="1">
                <a:solidFill>
                  <a:srgbClr val="000000"/>
                </a:solidFill>
                <a:latin typeface="Sakkal Majalla" pitchFamily="2" charset="-78"/>
                <a:ea typeface="Calibri"/>
                <a:cs typeface="Sakkal Majalla" pitchFamily="2" charset="-78"/>
              </a:rPr>
              <a:t>args</a:t>
            </a:r>
            <a:r>
              <a:rPr lang="en-US" sz="2000" b="1" dirty="0">
                <a:solidFill>
                  <a:srgbClr val="000000"/>
                </a:solidFill>
                <a:latin typeface="Sakkal Majalla" pitchFamily="2" charset="-78"/>
                <a:ea typeface="Calibri"/>
                <a:cs typeface="Sakkal Majalla" pitchFamily="2" charset="-78"/>
              </a:rPr>
              <a:t>) {</a:t>
            </a:r>
            <a:endParaRPr lang="en-US" sz="2000" b="1" dirty="0">
              <a:latin typeface="Sakkal Majalla" pitchFamily="2" charset="-78"/>
              <a:ea typeface="Calibri"/>
              <a:cs typeface="Sakkal Majalla" pitchFamily="2" charset="-78"/>
            </a:endParaRPr>
          </a:p>
          <a:p>
            <a:pPr>
              <a:lnSpc>
                <a:spcPct val="115000"/>
              </a:lnSpc>
            </a:pPr>
            <a:r>
              <a:rPr lang="en-US" sz="2000" b="1" dirty="0">
                <a:solidFill>
                  <a:srgbClr val="000000"/>
                </a:solidFill>
                <a:latin typeface="Sakkal Majalla" pitchFamily="2" charset="-78"/>
                <a:ea typeface="Calibri"/>
                <a:cs typeface="Sakkal Majalla" pitchFamily="2" charset="-78"/>
              </a:rPr>
              <a:t>		Rectangle r1= </a:t>
            </a:r>
            <a:r>
              <a:rPr lang="en-US" sz="2000" b="1" dirty="0">
                <a:solidFill>
                  <a:srgbClr val="7F0055"/>
                </a:solidFill>
                <a:latin typeface="Sakkal Majalla" pitchFamily="2" charset="-78"/>
                <a:ea typeface="Calibri"/>
                <a:cs typeface="Sakkal Majalla" pitchFamily="2" charset="-78"/>
              </a:rPr>
              <a:t>new</a:t>
            </a:r>
            <a:r>
              <a:rPr lang="en-US" sz="2000" b="1" dirty="0">
                <a:solidFill>
                  <a:srgbClr val="000000"/>
                </a:solidFill>
                <a:latin typeface="Sakkal Majalla" pitchFamily="2" charset="-78"/>
                <a:ea typeface="Calibri"/>
                <a:cs typeface="Sakkal Majalla" pitchFamily="2" charset="-78"/>
              </a:rPr>
              <a:t> Rectangle();</a:t>
            </a:r>
            <a:endParaRPr lang="en-US" sz="2000" b="1" dirty="0">
              <a:latin typeface="Sakkal Majalla" pitchFamily="2" charset="-78"/>
              <a:ea typeface="Calibri"/>
              <a:cs typeface="Sakkal Majalla" pitchFamily="2" charset="-78"/>
            </a:endParaRPr>
          </a:p>
          <a:p>
            <a:pPr>
              <a:lnSpc>
                <a:spcPct val="115000"/>
              </a:lnSpc>
            </a:pPr>
            <a:r>
              <a:rPr lang="en-US" sz="2000" b="1" dirty="0">
                <a:solidFill>
                  <a:srgbClr val="000000"/>
                </a:solidFill>
                <a:latin typeface="Sakkal Majalla" pitchFamily="2" charset="-78"/>
                <a:ea typeface="Calibri"/>
                <a:cs typeface="Sakkal Majalla" pitchFamily="2" charset="-78"/>
              </a:rPr>
              <a:t>		</a:t>
            </a:r>
            <a:r>
              <a:rPr lang="en-US" sz="2000" b="1" dirty="0" err="1">
                <a:solidFill>
                  <a:srgbClr val="000000"/>
                </a:solidFill>
                <a:latin typeface="Sakkal Majalla" pitchFamily="2" charset="-78"/>
                <a:ea typeface="Calibri"/>
                <a:cs typeface="Sakkal Majalla" pitchFamily="2" charset="-78"/>
              </a:rPr>
              <a:t>System.</a:t>
            </a:r>
            <a:r>
              <a:rPr lang="en-US" sz="2000" b="1" i="1" dirty="0" err="1">
                <a:solidFill>
                  <a:srgbClr val="0000C0"/>
                </a:solidFill>
                <a:latin typeface="Sakkal Majalla" pitchFamily="2" charset="-78"/>
                <a:ea typeface="Calibri"/>
                <a:cs typeface="Sakkal Majalla" pitchFamily="2" charset="-78"/>
              </a:rPr>
              <a:t>out</a:t>
            </a:r>
            <a:r>
              <a:rPr lang="en-US" sz="2000" b="1" dirty="0" err="1">
                <a:solidFill>
                  <a:srgbClr val="000000"/>
                </a:solidFill>
                <a:latin typeface="Sakkal Majalla" pitchFamily="2" charset="-78"/>
                <a:ea typeface="Calibri"/>
                <a:cs typeface="Sakkal Majalla" pitchFamily="2" charset="-78"/>
              </a:rPr>
              <a:t>.println</a:t>
            </a:r>
            <a:r>
              <a:rPr lang="en-US" sz="2000" b="1" dirty="0">
                <a:solidFill>
                  <a:srgbClr val="000000"/>
                </a:solidFill>
                <a:latin typeface="Sakkal Majalla" pitchFamily="2" charset="-78"/>
                <a:ea typeface="Calibri"/>
                <a:cs typeface="Sakkal Majalla" pitchFamily="2" charset="-78"/>
              </a:rPr>
              <a:t>(</a:t>
            </a:r>
            <a:r>
              <a:rPr lang="en-US" sz="2000" b="1" dirty="0">
                <a:solidFill>
                  <a:srgbClr val="2A00FF"/>
                </a:solidFill>
                <a:latin typeface="Sakkal Majalla" pitchFamily="2" charset="-78"/>
                <a:ea typeface="Calibri"/>
                <a:cs typeface="Sakkal Majalla" pitchFamily="2" charset="-78"/>
              </a:rPr>
              <a:t>"length= "</a:t>
            </a:r>
            <a:r>
              <a:rPr lang="en-US" sz="2000" b="1" dirty="0">
                <a:solidFill>
                  <a:srgbClr val="000000"/>
                </a:solidFill>
                <a:latin typeface="Sakkal Majalla" pitchFamily="2" charset="-78"/>
                <a:ea typeface="Calibri"/>
                <a:cs typeface="Sakkal Majalla" pitchFamily="2" charset="-78"/>
              </a:rPr>
              <a:t>+ r1.getLength() + </a:t>
            </a:r>
            <a:r>
              <a:rPr lang="en-US" sz="2000" b="1" dirty="0">
                <a:solidFill>
                  <a:srgbClr val="2A00FF"/>
                </a:solidFill>
                <a:latin typeface="Sakkal Majalla" pitchFamily="2" charset="-78"/>
                <a:ea typeface="Calibri"/>
                <a:cs typeface="Sakkal Majalla" pitchFamily="2" charset="-78"/>
              </a:rPr>
              <a:t>"width= "</a:t>
            </a:r>
            <a:r>
              <a:rPr lang="en-US" sz="2000" b="1" dirty="0">
                <a:solidFill>
                  <a:srgbClr val="000000"/>
                </a:solidFill>
                <a:latin typeface="Sakkal Majalla" pitchFamily="2" charset="-78"/>
                <a:ea typeface="Calibri"/>
                <a:cs typeface="Sakkal Majalla" pitchFamily="2" charset="-78"/>
              </a:rPr>
              <a:t>+ r1.getWidth());</a:t>
            </a:r>
            <a:endParaRPr lang="en-US" sz="2000" b="1" dirty="0">
              <a:latin typeface="Sakkal Majalla" pitchFamily="2" charset="-78"/>
              <a:ea typeface="Calibri"/>
              <a:cs typeface="Sakkal Majalla" pitchFamily="2" charset="-78"/>
            </a:endParaRPr>
          </a:p>
          <a:p>
            <a:pPr>
              <a:lnSpc>
                <a:spcPct val="115000"/>
              </a:lnSpc>
            </a:pPr>
            <a:r>
              <a:rPr lang="en-US" sz="2000" b="1" dirty="0">
                <a:solidFill>
                  <a:srgbClr val="000000"/>
                </a:solidFill>
                <a:latin typeface="Sakkal Majalla" pitchFamily="2" charset="-78"/>
                <a:ea typeface="Calibri"/>
                <a:cs typeface="Sakkal Majalla" pitchFamily="2" charset="-78"/>
              </a:rPr>
              <a:t>		r1.setLength(33);</a:t>
            </a:r>
            <a:endParaRPr lang="en-US" sz="2000" b="1" dirty="0">
              <a:latin typeface="Sakkal Majalla" pitchFamily="2" charset="-78"/>
              <a:ea typeface="Calibri"/>
              <a:cs typeface="Sakkal Majalla" pitchFamily="2" charset="-78"/>
            </a:endParaRPr>
          </a:p>
          <a:p>
            <a:pPr>
              <a:lnSpc>
                <a:spcPct val="115000"/>
              </a:lnSpc>
            </a:pPr>
            <a:r>
              <a:rPr lang="en-US" sz="2000" b="1" dirty="0">
                <a:solidFill>
                  <a:srgbClr val="000000"/>
                </a:solidFill>
                <a:latin typeface="Sakkal Majalla" pitchFamily="2" charset="-78"/>
                <a:ea typeface="Calibri"/>
                <a:cs typeface="Sakkal Majalla" pitchFamily="2" charset="-78"/>
              </a:rPr>
              <a:t>		r1.setWidth(22);</a:t>
            </a:r>
            <a:endParaRPr lang="en-US" sz="2000" b="1" dirty="0">
              <a:latin typeface="Sakkal Majalla" pitchFamily="2" charset="-78"/>
              <a:ea typeface="Calibri"/>
              <a:cs typeface="Sakkal Majalla" pitchFamily="2" charset="-78"/>
            </a:endParaRPr>
          </a:p>
          <a:p>
            <a:pPr>
              <a:lnSpc>
                <a:spcPct val="115000"/>
              </a:lnSpc>
            </a:pPr>
            <a:r>
              <a:rPr lang="en-US" sz="2000" b="1" dirty="0">
                <a:solidFill>
                  <a:srgbClr val="000000"/>
                </a:solidFill>
                <a:latin typeface="Sakkal Majalla" pitchFamily="2" charset="-78"/>
                <a:ea typeface="Calibri"/>
                <a:cs typeface="Sakkal Majalla" pitchFamily="2" charset="-78"/>
              </a:rPr>
              <a:t>		</a:t>
            </a:r>
            <a:r>
              <a:rPr lang="en-US" sz="2000" b="1" dirty="0" err="1">
                <a:solidFill>
                  <a:srgbClr val="000000"/>
                </a:solidFill>
                <a:latin typeface="Sakkal Majalla" pitchFamily="2" charset="-78"/>
                <a:ea typeface="Calibri"/>
                <a:cs typeface="Sakkal Majalla" pitchFamily="2" charset="-78"/>
              </a:rPr>
              <a:t>System.</a:t>
            </a:r>
            <a:r>
              <a:rPr lang="en-US" sz="2000" b="1" i="1" dirty="0" err="1">
                <a:solidFill>
                  <a:srgbClr val="0000C0"/>
                </a:solidFill>
                <a:latin typeface="Sakkal Majalla" pitchFamily="2" charset="-78"/>
                <a:ea typeface="Calibri"/>
                <a:cs typeface="Sakkal Majalla" pitchFamily="2" charset="-78"/>
              </a:rPr>
              <a:t>out</a:t>
            </a:r>
            <a:r>
              <a:rPr lang="en-US" sz="2000" b="1" dirty="0" err="1">
                <a:solidFill>
                  <a:srgbClr val="000000"/>
                </a:solidFill>
                <a:latin typeface="Sakkal Majalla" pitchFamily="2" charset="-78"/>
                <a:ea typeface="Calibri"/>
                <a:cs typeface="Sakkal Majalla" pitchFamily="2" charset="-78"/>
              </a:rPr>
              <a:t>.println</a:t>
            </a:r>
            <a:r>
              <a:rPr lang="en-US" sz="2000" b="1" dirty="0">
                <a:solidFill>
                  <a:srgbClr val="000000"/>
                </a:solidFill>
                <a:latin typeface="Sakkal Majalla" pitchFamily="2" charset="-78"/>
                <a:ea typeface="Calibri"/>
                <a:cs typeface="Sakkal Majalla" pitchFamily="2" charset="-78"/>
              </a:rPr>
              <a:t>(</a:t>
            </a:r>
            <a:r>
              <a:rPr lang="en-US" sz="2000" b="1" dirty="0">
                <a:solidFill>
                  <a:srgbClr val="2A00FF"/>
                </a:solidFill>
                <a:latin typeface="Sakkal Majalla" pitchFamily="2" charset="-78"/>
                <a:ea typeface="Calibri"/>
                <a:cs typeface="Sakkal Majalla" pitchFamily="2" charset="-78"/>
              </a:rPr>
              <a:t>"length= "</a:t>
            </a:r>
            <a:r>
              <a:rPr lang="en-US" sz="2000" b="1" dirty="0">
                <a:solidFill>
                  <a:srgbClr val="000000"/>
                </a:solidFill>
                <a:latin typeface="Sakkal Majalla" pitchFamily="2" charset="-78"/>
                <a:ea typeface="Calibri"/>
                <a:cs typeface="Sakkal Majalla" pitchFamily="2" charset="-78"/>
              </a:rPr>
              <a:t>+ r1.getLength() + </a:t>
            </a:r>
            <a:r>
              <a:rPr lang="en-US" sz="2000" b="1" dirty="0">
                <a:solidFill>
                  <a:srgbClr val="2A00FF"/>
                </a:solidFill>
                <a:latin typeface="Sakkal Majalla" pitchFamily="2" charset="-78"/>
                <a:ea typeface="Calibri"/>
                <a:cs typeface="Sakkal Majalla" pitchFamily="2" charset="-78"/>
              </a:rPr>
              <a:t>"width= "</a:t>
            </a:r>
            <a:r>
              <a:rPr lang="en-US" sz="2000" b="1" dirty="0">
                <a:solidFill>
                  <a:srgbClr val="000000"/>
                </a:solidFill>
                <a:latin typeface="Sakkal Majalla" pitchFamily="2" charset="-78"/>
                <a:ea typeface="Calibri"/>
                <a:cs typeface="Sakkal Majalla" pitchFamily="2" charset="-78"/>
              </a:rPr>
              <a:t>+ r1.getWidth());</a:t>
            </a:r>
            <a:endParaRPr lang="en-US" sz="2000" b="1"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 </a:t>
            </a:r>
            <a:r>
              <a:rPr lang="en-US" sz="2000" b="1" dirty="0">
                <a:solidFill>
                  <a:srgbClr val="000000"/>
                </a:solidFill>
                <a:latin typeface="Sakkal Majalla" pitchFamily="2" charset="-78"/>
                <a:ea typeface="Calibri"/>
                <a:cs typeface="Sakkal Majalla" pitchFamily="2" charset="-78"/>
              </a:rPr>
              <a:t>		</a:t>
            </a:r>
            <a:r>
              <a:rPr lang="en-US" sz="2000" b="1" dirty="0">
                <a:solidFill>
                  <a:srgbClr val="3F7F5F"/>
                </a:solidFill>
                <a:latin typeface="Sakkal Majalla" pitchFamily="2" charset="-78"/>
                <a:ea typeface="Calibri"/>
                <a:cs typeface="Sakkal Majalla" pitchFamily="2" charset="-78"/>
              </a:rPr>
              <a:t> //If the height and width are made public, we can directly access them		</a:t>
            </a:r>
            <a:endParaRPr lang="ar-SY" sz="2000" b="1" dirty="0">
              <a:solidFill>
                <a:srgbClr val="3F7F5F"/>
              </a:solidFill>
              <a:latin typeface="Sakkal Majalla" pitchFamily="2" charset="-78"/>
              <a:ea typeface="Calibri"/>
              <a:cs typeface="Sakkal Majalla" pitchFamily="2" charset="-78"/>
            </a:endParaRPr>
          </a:p>
          <a:p>
            <a:pPr>
              <a:lnSpc>
                <a:spcPct val="115000"/>
              </a:lnSpc>
            </a:pPr>
            <a:r>
              <a:rPr lang="ar-SY" sz="2000" b="1" dirty="0">
                <a:solidFill>
                  <a:srgbClr val="3F7F5F"/>
                </a:solidFill>
                <a:latin typeface="Sakkal Majalla" pitchFamily="2" charset="-78"/>
                <a:ea typeface="Calibri"/>
                <a:cs typeface="Sakkal Majalla" pitchFamily="2" charset="-78"/>
              </a:rPr>
              <a:t>		</a:t>
            </a:r>
            <a:r>
              <a:rPr lang="en-US" sz="2000" b="1" dirty="0">
                <a:solidFill>
                  <a:srgbClr val="3F7F5F"/>
                </a:solidFill>
                <a:latin typeface="Sakkal Majalla" pitchFamily="2" charset="-78"/>
                <a:ea typeface="Calibri"/>
                <a:cs typeface="Sakkal Majalla" pitchFamily="2" charset="-78"/>
              </a:rPr>
              <a:t>// </a:t>
            </a:r>
            <a:r>
              <a:rPr lang="en-US" sz="2000" b="1" dirty="0" err="1">
                <a:solidFill>
                  <a:srgbClr val="3F7F5F"/>
                </a:solidFill>
                <a:latin typeface="Sakkal Majalla" pitchFamily="2" charset="-78"/>
                <a:ea typeface="Calibri"/>
                <a:cs typeface="Sakkal Majalla" pitchFamily="2" charset="-78"/>
              </a:rPr>
              <a:t>System.out.println</a:t>
            </a:r>
            <a:r>
              <a:rPr lang="en-US" sz="2000" b="1" dirty="0">
                <a:solidFill>
                  <a:srgbClr val="3F7F5F"/>
                </a:solidFill>
                <a:latin typeface="Sakkal Majalla" pitchFamily="2" charset="-78"/>
                <a:ea typeface="Calibri"/>
                <a:cs typeface="Sakkal Majalla" pitchFamily="2" charset="-78"/>
              </a:rPr>
              <a:t>("length= "+ r1.length + "width= "+ r1.width);</a:t>
            </a:r>
            <a:endParaRPr lang="en-US" sz="2000" b="1" dirty="0">
              <a:latin typeface="Sakkal Majalla" pitchFamily="2" charset="-78"/>
              <a:ea typeface="Calibri"/>
              <a:cs typeface="Sakkal Majalla" pitchFamily="2" charset="-78"/>
            </a:endParaRPr>
          </a:p>
          <a:p>
            <a:pPr>
              <a:lnSpc>
                <a:spcPct val="115000"/>
              </a:lnSpc>
            </a:pPr>
            <a:r>
              <a:rPr lang="en-US" sz="2000" b="1" dirty="0">
                <a:solidFill>
                  <a:srgbClr val="000000"/>
                </a:solidFill>
                <a:latin typeface="Sakkal Majalla" pitchFamily="2" charset="-78"/>
                <a:ea typeface="Calibri"/>
                <a:cs typeface="Sakkal Majalla" pitchFamily="2" charset="-78"/>
              </a:rPr>
              <a:t>		Rectangle r2= </a:t>
            </a:r>
            <a:r>
              <a:rPr lang="en-US" sz="2000" b="1" dirty="0">
                <a:solidFill>
                  <a:srgbClr val="7F0055"/>
                </a:solidFill>
                <a:latin typeface="Sakkal Majalla" pitchFamily="2" charset="-78"/>
                <a:ea typeface="Calibri"/>
                <a:cs typeface="Sakkal Majalla" pitchFamily="2" charset="-78"/>
              </a:rPr>
              <a:t>new</a:t>
            </a:r>
            <a:r>
              <a:rPr lang="en-US" sz="2000" b="1" dirty="0">
                <a:solidFill>
                  <a:srgbClr val="000000"/>
                </a:solidFill>
                <a:latin typeface="Sakkal Majalla" pitchFamily="2" charset="-78"/>
                <a:ea typeface="Calibri"/>
                <a:cs typeface="Sakkal Majalla" pitchFamily="2" charset="-78"/>
              </a:rPr>
              <a:t> Rectangle(30, 20);</a:t>
            </a:r>
            <a:endParaRPr lang="en-US" sz="2000" b="1" dirty="0">
              <a:latin typeface="Sakkal Majalla" pitchFamily="2" charset="-78"/>
              <a:ea typeface="Calibri"/>
              <a:cs typeface="Sakkal Majalla" pitchFamily="2" charset="-78"/>
            </a:endParaRPr>
          </a:p>
          <a:p>
            <a:pPr>
              <a:lnSpc>
                <a:spcPct val="115000"/>
              </a:lnSpc>
            </a:pPr>
            <a:r>
              <a:rPr lang="en-US" sz="2000" b="1" dirty="0">
                <a:solidFill>
                  <a:srgbClr val="000000"/>
                </a:solidFill>
                <a:latin typeface="Sakkal Majalla" pitchFamily="2" charset="-78"/>
                <a:ea typeface="Calibri"/>
                <a:cs typeface="Sakkal Majalla" pitchFamily="2" charset="-78"/>
              </a:rPr>
              <a:t>		</a:t>
            </a:r>
            <a:r>
              <a:rPr lang="en-US" sz="2000" b="1" dirty="0" err="1">
                <a:solidFill>
                  <a:srgbClr val="000000"/>
                </a:solidFill>
                <a:latin typeface="Sakkal Majalla" pitchFamily="2" charset="-78"/>
                <a:ea typeface="Calibri"/>
                <a:cs typeface="Sakkal Majalla" pitchFamily="2" charset="-78"/>
              </a:rPr>
              <a:t>System.</a:t>
            </a:r>
            <a:r>
              <a:rPr lang="en-US" sz="2000" b="1" i="1" dirty="0" err="1">
                <a:solidFill>
                  <a:srgbClr val="0000C0"/>
                </a:solidFill>
                <a:latin typeface="Sakkal Majalla" pitchFamily="2" charset="-78"/>
                <a:ea typeface="Calibri"/>
                <a:cs typeface="Sakkal Majalla" pitchFamily="2" charset="-78"/>
              </a:rPr>
              <a:t>out</a:t>
            </a:r>
            <a:r>
              <a:rPr lang="en-US" sz="2000" b="1" dirty="0" err="1">
                <a:solidFill>
                  <a:srgbClr val="000000"/>
                </a:solidFill>
                <a:latin typeface="Sakkal Majalla" pitchFamily="2" charset="-78"/>
                <a:ea typeface="Calibri"/>
                <a:cs typeface="Sakkal Majalla" pitchFamily="2" charset="-78"/>
              </a:rPr>
              <a:t>.println</a:t>
            </a:r>
            <a:r>
              <a:rPr lang="en-US" sz="2000" b="1" dirty="0">
                <a:solidFill>
                  <a:srgbClr val="000000"/>
                </a:solidFill>
                <a:latin typeface="Sakkal Majalla" pitchFamily="2" charset="-78"/>
                <a:ea typeface="Calibri"/>
                <a:cs typeface="Sakkal Majalla" pitchFamily="2" charset="-78"/>
              </a:rPr>
              <a:t>(</a:t>
            </a:r>
            <a:r>
              <a:rPr lang="en-US" sz="2000" b="1" dirty="0">
                <a:solidFill>
                  <a:srgbClr val="2A00FF"/>
                </a:solidFill>
                <a:latin typeface="Sakkal Majalla" pitchFamily="2" charset="-78"/>
                <a:ea typeface="Calibri"/>
                <a:cs typeface="Sakkal Majalla" pitchFamily="2" charset="-78"/>
              </a:rPr>
              <a:t>"length= "</a:t>
            </a:r>
            <a:r>
              <a:rPr lang="en-US" sz="2000" b="1" dirty="0">
                <a:solidFill>
                  <a:srgbClr val="000000"/>
                </a:solidFill>
                <a:latin typeface="Sakkal Majalla" pitchFamily="2" charset="-78"/>
                <a:ea typeface="Calibri"/>
                <a:cs typeface="Sakkal Majalla" pitchFamily="2" charset="-78"/>
              </a:rPr>
              <a:t>+ r2.getLength() + </a:t>
            </a:r>
            <a:r>
              <a:rPr lang="en-US" sz="2000" b="1" dirty="0">
                <a:solidFill>
                  <a:srgbClr val="2A00FF"/>
                </a:solidFill>
                <a:latin typeface="Sakkal Majalla" pitchFamily="2" charset="-78"/>
                <a:ea typeface="Calibri"/>
                <a:cs typeface="Sakkal Majalla" pitchFamily="2" charset="-78"/>
              </a:rPr>
              <a:t>"width= "</a:t>
            </a:r>
            <a:r>
              <a:rPr lang="en-US" sz="2000" b="1" dirty="0">
                <a:solidFill>
                  <a:srgbClr val="000000"/>
                </a:solidFill>
                <a:latin typeface="Sakkal Majalla" pitchFamily="2" charset="-78"/>
                <a:ea typeface="Calibri"/>
                <a:cs typeface="Sakkal Majalla" pitchFamily="2" charset="-78"/>
              </a:rPr>
              <a:t>+ r2.getWidth());</a:t>
            </a:r>
            <a:endParaRPr lang="en-US" sz="2000" b="1" dirty="0">
              <a:latin typeface="Sakkal Majalla" pitchFamily="2" charset="-78"/>
              <a:ea typeface="Calibri"/>
              <a:cs typeface="Sakkal Majalla" pitchFamily="2" charset="-78"/>
            </a:endParaRPr>
          </a:p>
          <a:p>
            <a:pPr>
              <a:lnSpc>
                <a:spcPct val="115000"/>
              </a:lnSpc>
            </a:pPr>
            <a:r>
              <a:rPr lang="en-US" sz="2000" b="1" dirty="0">
                <a:solidFill>
                  <a:srgbClr val="000000"/>
                </a:solidFill>
                <a:latin typeface="Sakkal Majalla" pitchFamily="2" charset="-78"/>
                <a:ea typeface="Calibri"/>
                <a:cs typeface="Sakkal Majalla" pitchFamily="2" charset="-78"/>
              </a:rPr>
              <a:t>		</a:t>
            </a:r>
            <a:r>
              <a:rPr lang="en-US" sz="2000" b="1" dirty="0" err="1">
                <a:solidFill>
                  <a:srgbClr val="000000"/>
                </a:solidFill>
                <a:latin typeface="Sakkal Majalla" pitchFamily="2" charset="-78"/>
                <a:ea typeface="Calibri"/>
                <a:cs typeface="Sakkal Majalla" pitchFamily="2" charset="-78"/>
              </a:rPr>
              <a:t>System.</a:t>
            </a:r>
            <a:r>
              <a:rPr lang="en-US" sz="2000" b="1" i="1" dirty="0" err="1">
                <a:solidFill>
                  <a:srgbClr val="0000C0"/>
                </a:solidFill>
                <a:latin typeface="Sakkal Majalla" pitchFamily="2" charset="-78"/>
                <a:ea typeface="Calibri"/>
                <a:cs typeface="Sakkal Majalla" pitchFamily="2" charset="-78"/>
              </a:rPr>
              <a:t>out</a:t>
            </a:r>
            <a:r>
              <a:rPr lang="en-US" sz="2000" b="1" dirty="0" err="1">
                <a:solidFill>
                  <a:srgbClr val="000000"/>
                </a:solidFill>
                <a:latin typeface="Sakkal Majalla" pitchFamily="2" charset="-78"/>
                <a:ea typeface="Calibri"/>
                <a:cs typeface="Sakkal Majalla" pitchFamily="2" charset="-78"/>
              </a:rPr>
              <a:t>.println</a:t>
            </a:r>
            <a:r>
              <a:rPr lang="en-US" sz="2000" b="1" dirty="0">
                <a:solidFill>
                  <a:srgbClr val="000000"/>
                </a:solidFill>
                <a:latin typeface="Sakkal Majalla" pitchFamily="2" charset="-78"/>
                <a:ea typeface="Calibri"/>
                <a:cs typeface="Sakkal Majalla" pitchFamily="2" charset="-78"/>
              </a:rPr>
              <a:t>(</a:t>
            </a:r>
            <a:r>
              <a:rPr lang="en-US" sz="2000" b="1" dirty="0">
                <a:solidFill>
                  <a:srgbClr val="2A00FF"/>
                </a:solidFill>
                <a:latin typeface="Sakkal Majalla" pitchFamily="2" charset="-78"/>
                <a:ea typeface="Calibri"/>
                <a:cs typeface="Sakkal Majalla" pitchFamily="2" charset="-78"/>
              </a:rPr>
              <a:t>"perimeter= "</a:t>
            </a:r>
            <a:r>
              <a:rPr lang="en-US" sz="2000" b="1" dirty="0">
                <a:solidFill>
                  <a:srgbClr val="000000"/>
                </a:solidFill>
                <a:latin typeface="Sakkal Majalla" pitchFamily="2" charset="-78"/>
                <a:ea typeface="Calibri"/>
                <a:cs typeface="Sakkal Majalla" pitchFamily="2" charset="-78"/>
              </a:rPr>
              <a:t>+ r2.perRectangle() + </a:t>
            </a:r>
            <a:r>
              <a:rPr lang="en-US" sz="2000" b="1" dirty="0">
                <a:solidFill>
                  <a:srgbClr val="2A00FF"/>
                </a:solidFill>
                <a:latin typeface="Sakkal Majalla" pitchFamily="2" charset="-78"/>
                <a:ea typeface="Calibri"/>
                <a:cs typeface="Sakkal Majalla" pitchFamily="2" charset="-78"/>
              </a:rPr>
              <a:t>"\</a:t>
            </a:r>
            <a:r>
              <a:rPr lang="en-US" sz="2000" b="1" dirty="0" err="1">
                <a:solidFill>
                  <a:srgbClr val="2A00FF"/>
                </a:solidFill>
                <a:latin typeface="Sakkal Majalla" pitchFamily="2" charset="-78"/>
                <a:ea typeface="Calibri"/>
                <a:cs typeface="Sakkal Majalla" pitchFamily="2" charset="-78"/>
              </a:rPr>
              <a:t>narea</a:t>
            </a:r>
            <a:r>
              <a:rPr lang="en-US" sz="2000" b="1" dirty="0">
                <a:solidFill>
                  <a:srgbClr val="2A00FF"/>
                </a:solidFill>
                <a:latin typeface="Sakkal Majalla" pitchFamily="2" charset="-78"/>
                <a:ea typeface="Calibri"/>
                <a:cs typeface="Sakkal Majalla" pitchFamily="2" charset="-78"/>
              </a:rPr>
              <a:t>= "</a:t>
            </a:r>
            <a:r>
              <a:rPr lang="en-US" sz="2000" b="1" dirty="0">
                <a:solidFill>
                  <a:srgbClr val="000000"/>
                </a:solidFill>
                <a:latin typeface="Sakkal Majalla" pitchFamily="2" charset="-78"/>
                <a:ea typeface="Calibri"/>
                <a:cs typeface="Sakkal Majalla" pitchFamily="2" charset="-78"/>
              </a:rPr>
              <a:t>+ r2.areaRectangle());</a:t>
            </a:r>
            <a:endParaRPr lang="en-US" sz="2000" b="1"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 </a:t>
            </a:r>
            <a:r>
              <a:rPr lang="en-US" sz="2000" b="1" dirty="0">
                <a:solidFill>
                  <a:srgbClr val="000000"/>
                </a:solidFill>
                <a:latin typeface="Sakkal Majalla" pitchFamily="2" charset="-78"/>
                <a:ea typeface="Calibri"/>
                <a:cs typeface="Sakkal Majalla" pitchFamily="2" charset="-78"/>
              </a:rPr>
              <a:t>		</a:t>
            </a:r>
            <a:r>
              <a:rPr lang="en-US" sz="2000" b="1" dirty="0">
                <a:solidFill>
                  <a:srgbClr val="3F7F5F"/>
                </a:solidFill>
                <a:latin typeface="Sakkal Majalla" pitchFamily="2" charset="-78"/>
                <a:ea typeface="Calibri"/>
                <a:cs typeface="Sakkal Majalla" pitchFamily="2" charset="-78"/>
              </a:rPr>
              <a:t>//1 </a:t>
            </a:r>
            <a:r>
              <a:rPr lang="en-US" sz="2000" b="1" dirty="0" err="1">
                <a:solidFill>
                  <a:srgbClr val="3F7F5F"/>
                </a:solidFill>
                <a:latin typeface="Sakkal Majalla" pitchFamily="2" charset="-78"/>
                <a:ea typeface="Calibri"/>
                <a:cs typeface="Sakkal Majalla" pitchFamily="2" charset="-78"/>
              </a:rPr>
              <a:t>System.out.println</a:t>
            </a:r>
            <a:r>
              <a:rPr lang="en-US" sz="2000" b="1" dirty="0">
                <a:solidFill>
                  <a:srgbClr val="3F7F5F"/>
                </a:solidFill>
                <a:latin typeface="Sakkal Majalla" pitchFamily="2" charset="-78"/>
                <a:ea typeface="Calibri"/>
                <a:cs typeface="Sakkal Majalla" pitchFamily="2" charset="-78"/>
              </a:rPr>
              <a:t>("length= "+ r2.length + "width= "+ r2.width);</a:t>
            </a:r>
            <a:endParaRPr lang="en-US" sz="2000" b="1"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 </a:t>
            </a:r>
            <a:r>
              <a:rPr lang="en-US" sz="2000" b="1" dirty="0">
                <a:solidFill>
                  <a:srgbClr val="000000"/>
                </a:solidFill>
                <a:latin typeface="Sakkal Majalla" pitchFamily="2" charset="-78"/>
                <a:ea typeface="Calibri"/>
                <a:cs typeface="Sakkal Majalla" pitchFamily="2" charset="-78"/>
              </a:rPr>
              <a:t>	}</a:t>
            </a:r>
            <a:endParaRPr lang="en-US" sz="2000" b="1" dirty="0">
              <a:latin typeface="Sakkal Majalla" pitchFamily="2" charset="-78"/>
              <a:ea typeface="Calibri"/>
              <a:cs typeface="Sakkal Majalla" pitchFamily="2" charset="-78"/>
            </a:endParaRPr>
          </a:p>
          <a:p>
            <a:pPr>
              <a:lnSpc>
                <a:spcPct val="115000"/>
              </a:lnSpc>
            </a:pPr>
            <a:r>
              <a:rPr lang="en-US" sz="2000" b="1" dirty="0">
                <a:latin typeface="Sakkal Majalla" pitchFamily="2" charset="-78"/>
                <a:ea typeface="Calibri"/>
                <a:cs typeface="Sakkal Majalla" pitchFamily="2" charset="-78"/>
              </a:rPr>
              <a:t> </a:t>
            </a:r>
            <a:r>
              <a:rPr lang="en-US" sz="2000" b="1" dirty="0">
                <a:solidFill>
                  <a:srgbClr val="000000"/>
                </a:solidFill>
                <a:latin typeface="Sakkal Majalla" pitchFamily="2" charset="-78"/>
                <a:ea typeface="Calibri"/>
                <a:cs typeface="Sakkal Majalla" pitchFamily="2" charset="-78"/>
              </a:rPr>
              <a:t>}</a:t>
            </a:r>
            <a:endParaRPr lang="en-US" sz="2000" b="1" dirty="0">
              <a:latin typeface="Sakkal Majalla" pitchFamily="2" charset="-78"/>
              <a:ea typeface="Calibri"/>
              <a:cs typeface="Sakkal Majalla" pitchFamily="2" charset="-78"/>
            </a:endParaRP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1530429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05600" y="268140"/>
            <a:ext cx="4876800" cy="995390"/>
          </a:xfrm>
        </p:spPr>
        <p:txBody>
          <a:bodyPr>
            <a:normAutofit fontScale="90000"/>
          </a:bodyPr>
          <a:lstStyle/>
          <a:p>
            <a:r>
              <a:rPr lang="en-US" b="1" dirty="0">
                <a:latin typeface="Sakkal Majalla" pitchFamily="2" charset="-78"/>
                <a:cs typeface="Sakkal Majalla" pitchFamily="2" charset="-78"/>
              </a:rPr>
              <a:t>Uninitialized Local Reference Variables </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1274622" y="1539234"/>
            <a:ext cx="9490364" cy="4524315"/>
          </a:xfrm>
          <a:prstGeom prst="rect">
            <a:avLst/>
          </a:prstGeom>
        </p:spPr>
        <p:txBody>
          <a:bodyPr wrap="square">
            <a:spAutoFit/>
          </a:bodyPr>
          <a:lstStyle/>
          <a:p>
            <a:r>
              <a:rPr lang="en-US" sz="2400" b="1" dirty="0">
                <a:latin typeface="Sakkal Majalla" pitchFamily="2" charset="-78"/>
                <a:cs typeface="Sakkal Majalla" pitchFamily="2" charset="-78"/>
              </a:rPr>
              <a:t>• Reference variables can be declared without being initialized. </a:t>
            </a:r>
          </a:p>
          <a:p>
            <a:endParaRPr lang="en-US" sz="2400" dirty="0">
              <a:latin typeface="Sakkal Majalla" pitchFamily="2" charset="-78"/>
              <a:cs typeface="Sakkal Majalla" pitchFamily="2" charset="-78"/>
            </a:endParaRPr>
          </a:p>
          <a:p>
            <a:r>
              <a:rPr lang="en-US" sz="2400" dirty="0">
                <a:latin typeface="Sakkal Majalla" pitchFamily="2" charset="-78"/>
                <a:cs typeface="Sakkal Majalla" pitchFamily="2" charset="-78"/>
              </a:rPr>
              <a:t>Rectangle box; </a:t>
            </a:r>
          </a:p>
          <a:p>
            <a:endParaRPr lang="en-US" sz="2400" dirty="0">
              <a:latin typeface="Sakkal Majalla" pitchFamily="2" charset="-78"/>
              <a:cs typeface="Sakkal Majalla" pitchFamily="2" charset="-78"/>
            </a:endParaRPr>
          </a:p>
          <a:p>
            <a:r>
              <a:rPr lang="en-US" sz="2400" b="1" dirty="0">
                <a:latin typeface="Sakkal Majalla" pitchFamily="2" charset="-78"/>
                <a:cs typeface="Sakkal Majalla" pitchFamily="2" charset="-78"/>
              </a:rPr>
              <a:t>• This statement does not create a </a:t>
            </a:r>
            <a:r>
              <a:rPr lang="en-US" sz="2400" dirty="0">
                <a:latin typeface="Sakkal Majalla" pitchFamily="2" charset="-78"/>
                <a:cs typeface="Sakkal Majalla" pitchFamily="2" charset="-78"/>
              </a:rPr>
              <a:t>Rectangle</a:t>
            </a:r>
            <a:r>
              <a:rPr lang="en-US" sz="2400" b="1" dirty="0">
                <a:latin typeface="Sakkal Majalla" pitchFamily="2" charset="-78"/>
                <a:cs typeface="Sakkal Majalla" pitchFamily="2" charset="-78"/>
              </a:rPr>
              <a:t> object, so it is an uninitialized local reference variable. </a:t>
            </a:r>
          </a:p>
          <a:p>
            <a:endParaRPr lang="en-US" sz="2400" dirty="0">
              <a:latin typeface="Sakkal Majalla" pitchFamily="2" charset="-78"/>
              <a:cs typeface="Sakkal Majalla" pitchFamily="2" charset="-78"/>
            </a:endParaRPr>
          </a:p>
          <a:p>
            <a:r>
              <a:rPr lang="en-US" sz="2400" b="1" dirty="0">
                <a:latin typeface="Sakkal Majalla" pitchFamily="2" charset="-78"/>
                <a:cs typeface="Sakkal Majalla" pitchFamily="2" charset="-78"/>
              </a:rPr>
              <a:t>• A local reference variable must reference an object before it can be used, otherwise a compiler error will occur</a:t>
            </a:r>
            <a:r>
              <a:rPr lang="en-US" sz="2400" dirty="0">
                <a:latin typeface="Sakkal Majalla" pitchFamily="2" charset="-78"/>
                <a:cs typeface="Sakkal Majalla" pitchFamily="2" charset="-78"/>
              </a:rPr>
              <a:t>. </a:t>
            </a:r>
          </a:p>
          <a:p>
            <a:endParaRPr lang="en-US" sz="2400" dirty="0">
              <a:latin typeface="Sakkal Majalla" pitchFamily="2" charset="-78"/>
              <a:cs typeface="Sakkal Majalla" pitchFamily="2" charset="-78"/>
            </a:endParaRPr>
          </a:p>
          <a:p>
            <a:r>
              <a:rPr lang="en-US" sz="2400" dirty="0">
                <a:latin typeface="Sakkal Majalla" pitchFamily="2" charset="-78"/>
                <a:cs typeface="Sakkal Majalla" pitchFamily="2" charset="-78"/>
              </a:rPr>
              <a:t>box = new Rectangle();</a:t>
            </a:r>
          </a:p>
          <a:p>
            <a:pPr marL="285750" indent="-285750">
              <a:buFont typeface="Arial" pitchFamily="34" charset="0"/>
              <a:buChar char="•"/>
            </a:pPr>
            <a:endParaRPr lang="en-US" sz="2400" dirty="0">
              <a:latin typeface="Sakkal Majalla" pitchFamily="2" charset="-78"/>
              <a:cs typeface="Sakkal Majalla" pitchFamily="2" charset="-78"/>
            </a:endParaRPr>
          </a:p>
        </p:txBody>
      </p:sp>
      <p:pic>
        <p:nvPicPr>
          <p:cNvPr id="409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00986" y="5181605"/>
            <a:ext cx="6251066" cy="10343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Slide Number Placeholder 6"/>
          <p:cNvSpPr>
            <a:spLocks noGrp="1"/>
          </p:cNvSpPr>
          <p:nvPr>
            <p:ph type="sldNum" sz="quarter" idx="12"/>
          </p:nvPr>
        </p:nvSpPr>
        <p:spPr/>
        <p:txBody>
          <a:bodyPr/>
          <a:lstStyle/>
          <a:p>
            <a:fld id="{F2DEC28D-54D4-4785-ABA8-4C39A3606371}" type="slidenum">
              <a:rPr lang="en-US" smtClean="0"/>
              <a:t>8</a:t>
            </a:fld>
            <a:r>
              <a:rPr lang="en-US" dirty="0"/>
              <a:t>/26</a:t>
            </a: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439012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3228" y="268140"/>
            <a:ext cx="4270517" cy="684897"/>
          </a:xfrm>
        </p:spPr>
        <p:txBody>
          <a:bodyPr>
            <a:normAutofit fontScale="90000"/>
          </a:bodyPr>
          <a:lstStyle/>
          <a:p>
            <a:pPr algn="ctr"/>
            <a:r>
              <a:rPr lang="en-US" b="1" dirty="0">
                <a:latin typeface="Sakkal Majalla" pitchFamily="2" charset="-78"/>
                <a:cs typeface="Sakkal Majalla" pitchFamily="2" charset="-78"/>
              </a:rPr>
              <a:t>Performing output 1</a:t>
            </a:r>
          </a:p>
        </p:txBody>
      </p:sp>
      <p:pic>
        <p:nvPicPr>
          <p:cNvPr id="4" name="Picture 3">
            <a:extLst>
              <a:ext uri="{FF2B5EF4-FFF2-40B4-BE49-F238E27FC236}">
                <a16:creationId xmlns:a16="http://schemas.microsoft.com/office/drawing/2014/main" id="{49C2BDA3-C725-4F76-9878-9B736E5ADA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0557" y="121433"/>
            <a:ext cx="810889" cy="1142097"/>
          </a:xfrm>
          <a:prstGeom prst="rect">
            <a:avLst/>
          </a:prstGeom>
        </p:spPr>
      </p:pic>
      <p:cxnSp>
        <p:nvCxnSpPr>
          <p:cNvPr id="5" name="Straight Connector 4">
            <a:extLst>
              <a:ext uri="{FF2B5EF4-FFF2-40B4-BE49-F238E27FC236}">
                <a16:creationId xmlns:a16="http://schemas.microsoft.com/office/drawing/2014/main" id="{014F6DFB-91AE-4704-A819-B6C079D6821F}"/>
              </a:ext>
            </a:extLst>
          </p:cNvPr>
          <p:cNvCxnSpPr/>
          <p:nvPr/>
        </p:nvCxnSpPr>
        <p:spPr>
          <a:xfrm>
            <a:off x="0" y="6316824"/>
            <a:ext cx="12192000" cy="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sp>
        <p:nvSpPr>
          <p:cNvPr id="6" name="TextBox 5">
            <a:hlinkClick r:id="rId4"/>
            <a:extLst>
              <a:ext uri="{FF2B5EF4-FFF2-40B4-BE49-F238E27FC236}">
                <a16:creationId xmlns:a16="http://schemas.microsoft.com/office/drawing/2014/main" id="{D4F175E0-9A60-41BE-B8F3-1D790BEC0289}"/>
              </a:ext>
            </a:extLst>
          </p:cNvPr>
          <p:cNvSpPr txBox="1"/>
          <p:nvPr/>
        </p:nvSpPr>
        <p:spPr>
          <a:xfrm>
            <a:off x="5022201" y="6428792"/>
            <a:ext cx="2147597" cy="307777"/>
          </a:xfrm>
          <a:prstGeom prst="rect">
            <a:avLst/>
          </a:prstGeom>
          <a:noFill/>
        </p:spPr>
        <p:txBody>
          <a:bodyPr wrap="square" rtlCol="0">
            <a:spAutoFit/>
          </a:bodyPr>
          <a:lstStyle/>
          <a:p>
            <a:pPr algn="ctr"/>
            <a:r>
              <a:rPr lang="en-US" sz="1400" dirty="0">
                <a:solidFill>
                  <a:srgbClr val="0070C0"/>
                </a:solidFill>
                <a:latin typeface="Aller" panose="02000503030000020004" pitchFamily="2" charset="0"/>
              </a:rPr>
              <a:t>https://manara.edu.sy/</a:t>
            </a:r>
          </a:p>
        </p:txBody>
      </p:sp>
      <p:sp>
        <p:nvSpPr>
          <p:cNvPr id="3" name="Rectangle 2"/>
          <p:cNvSpPr/>
          <p:nvPr/>
        </p:nvSpPr>
        <p:spPr>
          <a:xfrm>
            <a:off x="501445" y="1238978"/>
            <a:ext cx="11105536" cy="5262979"/>
          </a:xfrm>
          <a:prstGeom prst="rect">
            <a:avLst/>
          </a:prstGeom>
        </p:spPr>
        <p:txBody>
          <a:bodyPr wrap="square">
            <a:spAutoFit/>
          </a:bodyPr>
          <a:lstStyle/>
          <a:p>
            <a:r>
              <a:rPr lang="en-US" sz="2400" b="1" dirty="0">
                <a:latin typeface="Sakkal Majalla" pitchFamily="2" charset="-78"/>
                <a:cs typeface="Sakkal Majalla" pitchFamily="2" charset="-78"/>
              </a:rPr>
              <a:t>• Performing Output with </a:t>
            </a:r>
            <a:r>
              <a:rPr lang="en-US" sz="2400" b="1" dirty="0" err="1">
                <a:latin typeface="Sakkal Majalla" pitchFamily="2" charset="-78"/>
                <a:cs typeface="Sakkal Majalla" pitchFamily="2" charset="-78"/>
              </a:rPr>
              <a:t>System.out.print</a:t>
            </a:r>
            <a:endParaRPr lang="en-US" sz="2400" b="1" dirty="0">
              <a:latin typeface="Sakkal Majalla" pitchFamily="2" charset="-78"/>
              <a:cs typeface="Sakkal Majalla" pitchFamily="2" charset="-78"/>
            </a:endParaRPr>
          </a:p>
          <a:p>
            <a:endParaRPr lang="en-US" sz="800" b="1" dirty="0">
              <a:latin typeface="Sakkal Majalla" pitchFamily="2" charset="-78"/>
              <a:cs typeface="Sakkal Majalla" pitchFamily="2" charset="-78"/>
            </a:endParaRPr>
          </a:p>
          <a:p>
            <a:r>
              <a:rPr lang="en-US" sz="2400" b="1" dirty="0">
                <a:latin typeface="Sakkal Majalla" pitchFamily="2" charset="-78"/>
                <a:cs typeface="Sakkal Majalla" pitchFamily="2" charset="-78"/>
              </a:rPr>
              <a:t>	</a:t>
            </a:r>
            <a:r>
              <a:rPr lang="en-US" sz="2400" b="1" dirty="0" err="1">
                <a:latin typeface="Sakkal Majalla" pitchFamily="2" charset="-78"/>
                <a:cs typeface="Sakkal Majalla" pitchFamily="2" charset="-78"/>
              </a:rPr>
              <a:t>System.out.print</a:t>
            </a:r>
            <a:r>
              <a:rPr lang="en-US" sz="2400" b="1" dirty="0">
                <a:latin typeface="Sakkal Majalla" pitchFamily="2" charset="-78"/>
                <a:cs typeface="Sakkal Majalla" pitchFamily="2" charset="-78"/>
              </a:rPr>
              <a:t>("Welcome to Java Programming!");</a:t>
            </a:r>
          </a:p>
          <a:p>
            <a:endParaRPr lang="en-US" sz="800" b="1" dirty="0">
              <a:latin typeface="Sakkal Majalla" pitchFamily="2" charset="-78"/>
              <a:cs typeface="Sakkal Majalla" pitchFamily="2" charset="-78"/>
            </a:endParaRPr>
          </a:p>
          <a:p>
            <a:r>
              <a:rPr lang="en-US" sz="2400" b="1" dirty="0">
                <a:latin typeface="Sakkal Majalla" pitchFamily="2" charset="-78"/>
                <a:cs typeface="Sakkal Majalla" pitchFamily="2" charset="-78"/>
              </a:rPr>
              <a:t>• </a:t>
            </a:r>
            <a:r>
              <a:rPr lang="en-US" sz="2400" b="1" dirty="0">
                <a:solidFill>
                  <a:srgbClr val="333333"/>
                </a:solidFill>
                <a:latin typeface="Sakkal Majalla" pitchFamily="2" charset="-78"/>
                <a:cs typeface="Sakkal Majalla" pitchFamily="2" charset="-78"/>
              </a:rPr>
              <a:t>Where System is the class name, it is declared as final. The out is an instance of the System class and is of type </a:t>
            </a:r>
            <a:r>
              <a:rPr lang="en-US" sz="2400" b="1" dirty="0" err="1">
                <a:solidFill>
                  <a:srgbClr val="333333"/>
                </a:solidFill>
                <a:latin typeface="Sakkal Majalla" pitchFamily="2" charset="-78"/>
                <a:cs typeface="Sakkal Majalla" pitchFamily="2" charset="-78"/>
              </a:rPr>
              <a:t>PrintStream</a:t>
            </a:r>
            <a:r>
              <a:rPr lang="en-US" sz="2400" b="1" dirty="0">
                <a:solidFill>
                  <a:srgbClr val="333333"/>
                </a:solidFill>
                <a:latin typeface="Sakkal Majalla" pitchFamily="2" charset="-78"/>
                <a:cs typeface="Sakkal Majalla" pitchFamily="2" charset="-78"/>
              </a:rPr>
              <a:t>. Its access </a:t>
            </a:r>
            <a:r>
              <a:rPr lang="en-US" sz="2400" b="1" dirty="0" err="1">
                <a:solidFill>
                  <a:srgbClr val="333333"/>
                </a:solidFill>
                <a:latin typeface="Sakkal Majalla" pitchFamily="2" charset="-78"/>
                <a:cs typeface="Sakkal Majalla" pitchFamily="2" charset="-78"/>
              </a:rPr>
              <a:t>specifiers</a:t>
            </a:r>
            <a:r>
              <a:rPr lang="en-US" sz="2400" b="1" dirty="0">
                <a:solidFill>
                  <a:srgbClr val="333333"/>
                </a:solidFill>
                <a:latin typeface="Sakkal Majalla" pitchFamily="2" charset="-78"/>
                <a:cs typeface="Sakkal Majalla" pitchFamily="2" charset="-78"/>
              </a:rPr>
              <a:t> are public and final.</a:t>
            </a:r>
          </a:p>
          <a:p>
            <a:r>
              <a:rPr lang="en-US" sz="2400" b="1" dirty="0">
                <a:latin typeface="Sakkal Majalla" pitchFamily="2" charset="-78"/>
                <a:cs typeface="Sakkal Majalla" pitchFamily="2" charset="-78"/>
              </a:rPr>
              <a:t> • Class System is part of package </a:t>
            </a:r>
            <a:r>
              <a:rPr lang="en-US" sz="2400" b="1" dirty="0" err="1">
                <a:latin typeface="Sakkal Majalla" pitchFamily="2" charset="-78"/>
                <a:cs typeface="Sakkal Majalla" pitchFamily="2" charset="-78"/>
              </a:rPr>
              <a:t>java.lang</a:t>
            </a:r>
            <a:r>
              <a:rPr lang="en-US" sz="2400" b="1" dirty="0">
                <a:latin typeface="Sakkal Majalla" pitchFamily="2" charset="-78"/>
                <a:cs typeface="Sakkal Majalla" pitchFamily="2" charset="-78"/>
              </a:rPr>
              <a:t>. Notice that class System will not be</a:t>
            </a:r>
            <a:r>
              <a:rPr lang="ar-SY" sz="2400" b="1" dirty="0">
                <a:latin typeface="Sakkal Majalla" pitchFamily="2" charset="-78"/>
                <a:cs typeface="Sakkal Majalla" pitchFamily="2" charset="-78"/>
              </a:rPr>
              <a:t> </a:t>
            </a:r>
            <a:r>
              <a:rPr lang="en-US" sz="2400" b="1" dirty="0">
                <a:latin typeface="Sakkal Majalla" pitchFamily="2" charset="-78"/>
                <a:cs typeface="Sakkal Majalla" pitchFamily="2" charset="-78"/>
              </a:rPr>
              <a:t>imported with an import declaration at the beginning of the program.</a:t>
            </a:r>
          </a:p>
          <a:p>
            <a:pPr algn="just" rtl="1"/>
            <a:r>
              <a:rPr lang="ar-SA" sz="2400" b="1" dirty="0">
                <a:latin typeface="Sakkal Majalla" pitchFamily="2" charset="-78"/>
                <a:cs typeface="Sakkal Majalla" pitchFamily="2" charset="-78"/>
              </a:rPr>
              <a:t>• </a:t>
            </a:r>
            <a:r>
              <a:rPr lang="ar-SY" sz="2400" b="1" dirty="0">
                <a:latin typeface="Sakkal Majalla" pitchFamily="2" charset="-78"/>
                <a:cs typeface="Sakkal Majalla" pitchFamily="2" charset="-78"/>
              </a:rPr>
              <a:t>توجد </a:t>
            </a:r>
            <a:r>
              <a:rPr lang="ar-IQ" sz="2400" b="1" dirty="0">
                <a:latin typeface="Sakkal Majalla" pitchFamily="2" charset="-78"/>
                <a:cs typeface="Sakkal Majalla" pitchFamily="2" charset="-78"/>
              </a:rPr>
              <a:t>العديد من</a:t>
            </a:r>
            <a:r>
              <a:rPr lang="ar-SY" sz="2400" b="1" dirty="0">
                <a:latin typeface="Sakkal Majalla" pitchFamily="2" charset="-78"/>
                <a:cs typeface="Sakkal Majalla" pitchFamily="2" charset="-78"/>
              </a:rPr>
              <a:t> نسخ  منهج للطباعة </a:t>
            </a:r>
            <a:r>
              <a:rPr lang="en-US" sz="2400" b="1" dirty="0">
                <a:latin typeface="Sakkal Majalla" pitchFamily="2" charset="-78"/>
                <a:cs typeface="Sakkal Majalla" pitchFamily="2" charset="-78"/>
              </a:rPr>
              <a:t>print</a:t>
            </a:r>
            <a:r>
              <a:rPr lang="ar-IQ" sz="2400" b="1" dirty="0">
                <a:latin typeface="Sakkal Majalla" pitchFamily="2" charset="-78"/>
                <a:cs typeface="Sakkal Majalla" pitchFamily="2" charset="-78"/>
              </a:rPr>
              <a:t> نذكر منها</a:t>
            </a:r>
            <a:r>
              <a:rPr lang="ar-SY" sz="2400" b="1" dirty="0">
                <a:latin typeface="Sakkal Majalla" pitchFamily="2" charset="-78"/>
                <a:cs typeface="Sakkal Majalla" pitchFamily="2" charset="-78"/>
              </a:rPr>
              <a:t>: </a:t>
            </a:r>
          </a:p>
          <a:p>
            <a:pPr algn="just" rtl="1"/>
            <a:r>
              <a:rPr lang="ar-SY" sz="2400" b="1" dirty="0">
                <a:latin typeface="Sakkal Majalla" pitchFamily="2" charset="-78"/>
                <a:cs typeface="Sakkal Majalla" pitchFamily="2" charset="-78"/>
              </a:rPr>
              <a:t>1- المنهج </a:t>
            </a:r>
            <a:r>
              <a:rPr lang="en-US" sz="2400" b="1" dirty="0">
                <a:latin typeface="Sakkal Majalla" pitchFamily="2" charset="-78"/>
                <a:cs typeface="Sakkal Majalla" pitchFamily="2" charset="-78"/>
              </a:rPr>
              <a:t>print() </a:t>
            </a:r>
            <a:r>
              <a:rPr lang="ar-SY" sz="2400" b="1" dirty="0">
                <a:latin typeface="Sakkal Majalla" pitchFamily="2" charset="-78"/>
                <a:cs typeface="Sakkal Majalla" pitchFamily="2" charset="-78"/>
              </a:rPr>
              <a:t> ي</a:t>
            </a:r>
            <a:r>
              <a:rPr lang="ar-SA" sz="2400" b="1" dirty="0">
                <a:latin typeface="Sakkal Majalla" pitchFamily="2" charset="-78"/>
                <a:cs typeface="Sakkal Majalla" pitchFamily="2" charset="-78"/>
              </a:rPr>
              <a:t>وجه الكمبيوتر لتنفيذ إجراء - عرض الأحرف الموجودة بين علامات الاقتباس المزدوجة (</a:t>
            </a:r>
            <a:r>
              <a:rPr lang="ar-IQ" sz="2400" b="1" dirty="0">
                <a:latin typeface="Sakkal Majalla" pitchFamily="2" charset="-78"/>
                <a:cs typeface="Sakkal Majalla" pitchFamily="2" charset="-78"/>
              </a:rPr>
              <a:t>وقد يكون </a:t>
            </a:r>
            <a:r>
              <a:rPr lang="en-US" sz="2400" b="1" dirty="0">
                <a:latin typeface="Sakkal Majalla" pitchFamily="2" charset="-78"/>
                <a:cs typeface="Sakkal Majalla" pitchFamily="2" charset="-78"/>
              </a:rPr>
              <a:t>String </a:t>
            </a:r>
            <a:r>
              <a:rPr lang="ar-IQ" sz="2400" b="1" dirty="0">
                <a:latin typeface="Sakkal Majalla" pitchFamily="2" charset="-78"/>
                <a:cs typeface="Sakkal Majalla" pitchFamily="2" charset="-78"/>
              </a:rPr>
              <a:t>عائد </a:t>
            </a:r>
            <a:r>
              <a:rPr lang="ar-SY" sz="2400" b="1" dirty="0">
                <a:latin typeface="Sakkal Majalla" pitchFamily="2" charset="-78"/>
                <a:cs typeface="Sakkal Majalla" pitchFamily="2" charset="-78"/>
              </a:rPr>
              <a:t>من </a:t>
            </a:r>
            <a:r>
              <a:rPr lang="ar-IQ" sz="2400" b="1" dirty="0">
                <a:latin typeface="Sakkal Majalla" pitchFamily="2" charset="-78"/>
                <a:cs typeface="Sakkal Majalla" pitchFamily="2" charset="-78"/>
              </a:rPr>
              <a:t>طريقة مثل </a:t>
            </a:r>
            <a:r>
              <a:rPr lang="en-US" sz="2400" b="1" dirty="0" err="1">
                <a:latin typeface="Sakkal Majalla" pitchFamily="2" charset="-78"/>
                <a:cs typeface="Sakkal Majalla" pitchFamily="2" charset="-78"/>
              </a:rPr>
              <a:t>toString</a:t>
            </a:r>
            <a:r>
              <a:rPr lang="en-US" sz="2400" b="1" dirty="0">
                <a:latin typeface="Sakkal Majalla" pitchFamily="2" charset="-78"/>
                <a:cs typeface="Sakkal Majalla" pitchFamily="2" charset="-78"/>
              </a:rPr>
              <a:t>()</a:t>
            </a:r>
            <a:r>
              <a:rPr lang="ar-IQ" sz="2400" b="1" dirty="0">
                <a:latin typeface="Sakkal Majalla" pitchFamily="2" charset="-78"/>
                <a:cs typeface="Sakkal Majalla" pitchFamily="2" charset="-78"/>
              </a:rPr>
              <a:t> تدرس لاحقاً</a:t>
            </a:r>
            <a:r>
              <a:rPr lang="ar-SA" sz="2400" b="1" dirty="0">
                <a:latin typeface="Sakkal Majalla" pitchFamily="2" charset="-78"/>
                <a:cs typeface="Sakkal Majalla" pitchFamily="2" charset="-78"/>
              </a:rPr>
              <a:t>)</a:t>
            </a:r>
            <a:r>
              <a:rPr lang="ar-SY" sz="2400" b="1" dirty="0">
                <a:latin typeface="Sakkal Majalla" pitchFamily="2" charset="-78"/>
                <a:cs typeface="Sakkal Majalla" pitchFamily="2" charset="-78"/>
              </a:rPr>
              <a:t> وتعتبر كبارامتر وحيد، وإذا وجد مابين القوسين أكثر من بارامتر مثل أعداد ونصوص وتعابير وجب استخدام (+) لقسرها أو لضمها لبعضها، وسيتم ترك مؤشر الاخراج حيث انتهت الطباعة</a:t>
            </a:r>
            <a:r>
              <a:rPr lang="ar-SA" sz="2400" b="1" dirty="0">
                <a:latin typeface="Sakkal Majalla" pitchFamily="2" charset="-78"/>
                <a:cs typeface="Sakkal Majalla" pitchFamily="2" charset="-78"/>
              </a:rPr>
              <a:t>.</a:t>
            </a:r>
            <a:endParaRPr lang="ar-SY" sz="2400" b="1" dirty="0">
              <a:latin typeface="Sakkal Majalla" pitchFamily="2" charset="-78"/>
              <a:cs typeface="Sakkal Majalla" pitchFamily="2" charset="-78"/>
            </a:endParaRPr>
          </a:p>
          <a:p>
            <a:pPr algn="r" rtl="1"/>
            <a:endParaRPr lang="ar-SY" sz="800" b="1" dirty="0">
              <a:latin typeface="Sakkal Majalla" pitchFamily="2" charset="-78"/>
              <a:cs typeface="Sakkal Majalla" pitchFamily="2" charset="-78"/>
            </a:endParaRPr>
          </a:p>
          <a:p>
            <a:pPr algn="just" rtl="1"/>
            <a:r>
              <a:rPr lang="ar-SY" sz="2400" b="1" dirty="0">
                <a:latin typeface="Sakkal Majalla" pitchFamily="2" charset="-78"/>
                <a:cs typeface="Sakkal Majalla" pitchFamily="2" charset="-78"/>
              </a:rPr>
              <a:t>2- منهج </a:t>
            </a:r>
            <a:r>
              <a:rPr lang="en-US" sz="2400" b="1" u="sng" dirty="0" err="1">
                <a:latin typeface="Sakkal Majalla" pitchFamily="2" charset="-78"/>
                <a:cs typeface="Sakkal Majalla" pitchFamily="2" charset="-78"/>
              </a:rPr>
              <a:t>println</a:t>
            </a:r>
            <a:r>
              <a:rPr lang="en-US" sz="2400" b="1" u="sng" dirty="0">
                <a:latin typeface="Sakkal Majalla" pitchFamily="2" charset="-78"/>
                <a:cs typeface="Sakkal Majalla" pitchFamily="2" charset="-78"/>
              </a:rPr>
              <a:t>()</a:t>
            </a:r>
            <a:r>
              <a:rPr lang="ar-SY" sz="2400" b="1" dirty="0">
                <a:latin typeface="Sakkal Majalla" pitchFamily="2" charset="-78"/>
                <a:cs typeface="Sakkal Majalla" pitchFamily="2" charset="-78"/>
              </a:rPr>
              <a:t>، </a:t>
            </a:r>
            <a:r>
              <a:rPr lang="ar-IQ" sz="2400" b="1" dirty="0">
                <a:latin typeface="Sakkal Majalla" pitchFamily="2" charset="-78"/>
                <a:cs typeface="Sakkal Majalla" pitchFamily="2" charset="-78"/>
              </a:rPr>
              <a:t>مثل السابق يضاق اليها </a:t>
            </a:r>
            <a:r>
              <a:rPr lang="ar-SA" sz="2400" b="1" dirty="0">
                <a:latin typeface="Sakkal Majalla" pitchFamily="2" charset="-78"/>
                <a:cs typeface="Sakkal Majalla" pitchFamily="2" charset="-78"/>
              </a:rPr>
              <a:t>عندما </a:t>
            </a:r>
            <a:r>
              <a:rPr lang="ar-SY" sz="2400" b="1" dirty="0">
                <a:latin typeface="Sakkal Majalla" pitchFamily="2" charset="-78"/>
                <a:cs typeface="Sakkal Majalla" pitchFamily="2" charset="-78"/>
              </a:rPr>
              <a:t>ت</a:t>
            </a:r>
            <a:r>
              <a:rPr lang="ar-SA" sz="2400" b="1" dirty="0">
                <a:latin typeface="Sakkal Majalla" pitchFamily="2" charset="-78"/>
                <a:cs typeface="Sakkal Majalla" pitchFamily="2" charset="-78"/>
              </a:rPr>
              <a:t>ك</a:t>
            </a:r>
            <a:r>
              <a:rPr lang="ar-SY" sz="2400" b="1" dirty="0">
                <a:latin typeface="Sakkal Majalla" pitchFamily="2" charset="-78"/>
                <a:cs typeface="Sakkal Majalla" pitchFamily="2" charset="-78"/>
              </a:rPr>
              <a:t>ت</a:t>
            </a:r>
            <a:r>
              <a:rPr lang="ar-SA" sz="2400" b="1" dirty="0">
                <a:latin typeface="Sakkal Majalla" pitchFamily="2" charset="-78"/>
                <a:cs typeface="Sakkal Majalla" pitchFamily="2" charset="-78"/>
              </a:rPr>
              <a:t>مل</a:t>
            </a:r>
            <a:r>
              <a:rPr lang="ar-SY" sz="2400" b="1" dirty="0">
                <a:latin typeface="Sakkal Majalla" pitchFamily="2" charset="-78"/>
                <a:cs typeface="Sakkal Majalla" pitchFamily="2" charset="-78"/>
              </a:rPr>
              <a:t> </a:t>
            </a:r>
            <a:r>
              <a:rPr lang="ar-SA" sz="2400" b="1" dirty="0">
                <a:latin typeface="Sakkal Majalla" pitchFamily="2" charset="-78"/>
                <a:cs typeface="Sakkal Majalla" pitchFamily="2" charset="-78"/>
              </a:rPr>
              <a:t>مهم</a:t>
            </a:r>
            <a:r>
              <a:rPr lang="ar-SY" sz="2400" b="1" dirty="0">
                <a:latin typeface="Sakkal Majalla" pitchFamily="2" charset="-78"/>
                <a:cs typeface="Sakkal Majalla" pitchFamily="2" charset="-78"/>
              </a:rPr>
              <a:t>ة المنهج </a:t>
            </a:r>
            <a:r>
              <a:rPr lang="ar-SA" sz="2400" b="1" dirty="0">
                <a:latin typeface="Sakkal Majalla" pitchFamily="2" charset="-78"/>
                <a:cs typeface="Sakkal Majalla" pitchFamily="2" charset="-78"/>
              </a:rPr>
              <a:t>  </a:t>
            </a:r>
            <a:r>
              <a:rPr lang="en-US" sz="2400" b="1" dirty="0" err="1">
                <a:latin typeface="Sakkal Majalla" pitchFamily="2" charset="-78"/>
                <a:cs typeface="Sakkal Majalla" pitchFamily="2" charset="-78"/>
              </a:rPr>
              <a:t>System.out.</a:t>
            </a:r>
            <a:r>
              <a:rPr lang="en-US" sz="2400" b="1" u="sng" dirty="0" err="1">
                <a:latin typeface="Sakkal Majalla" pitchFamily="2" charset="-78"/>
                <a:cs typeface="Sakkal Majalla" pitchFamily="2" charset="-78"/>
              </a:rPr>
              <a:t>println</a:t>
            </a:r>
            <a:r>
              <a:rPr lang="en-US" sz="2400" b="1" u="sng" dirty="0">
                <a:latin typeface="Sakkal Majalla" pitchFamily="2" charset="-78"/>
                <a:cs typeface="Sakkal Majalla" pitchFamily="2" charset="-78"/>
              </a:rPr>
              <a:t>()</a:t>
            </a:r>
            <a:r>
              <a:rPr lang="ar-SA" sz="2400" b="1" dirty="0">
                <a:latin typeface="Sakkal Majalla" pitchFamily="2" charset="-78"/>
                <a:cs typeface="Sakkal Majalla" pitchFamily="2" charset="-78"/>
              </a:rPr>
              <a:t>، فإنه </a:t>
            </a:r>
            <a:r>
              <a:rPr lang="ar-SY" sz="2400" b="1" dirty="0">
                <a:latin typeface="Sakkal Majalla" pitchFamily="2" charset="-78"/>
                <a:cs typeface="Sakkal Majalla" pitchFamily="2" charset="-78"/>
              </a:rPr>
              <a:t>ينقل مؤشر الاخراج حيث انتهت الطباعة إلى </a:t>
            </a:r>
            <a:r>
              <a:rPr lang="ar-SA" sz="2400" b="1" dirty="0">
                <a:solidFill>
                  <a:prstClr val="black"/>
                </a:solidFill>
                <a:latin typeface="Sakkal Majalla" pitchFamily="2" charset="-78"/>
                <a:cs typeface="Sakkal Majalla" pitchFamily="2" charset="-78"/>
              </a:rPr>
              <a:t>بداية السطر التالي</a:t>
            </a:r>
            <a:r>
              <a:rPr lang="ar-SA" sz="2400" b="1" dirty="0">
                <a:latin typeface="Sakkal Majalla" pitchFamily="2" charset="-78"/>
                <a:cs typeface="Sakkal Majalla" pitchFamily="2" charset="-78"/>
              </a:rPr>
              <a:t>.</a:t>
            </a:r>
            <a:endParaRPr lang="ar-IQ" sz="2400" b="1" dirty="0">
              <a:latin typeface="Sakkal Majalla" pitchFamily="2" charset="-78"/>
              <a:cs typeface="Sakkal Majalla" pitchFamily="2" charset="-78"/>
            </a:endParaRPr>
          </a:p>
          <a:p>
            <a:pPr algn="just" rtl="1"/>
            <a:r>
              <a:rPr lang="ar-IQ" sz="2400" b="1" dirty="0">
                <a:latin typeface="Sakkal Majalla" pitchFamily="2" charset="-78"/>
                <a:cs typeface="Sakkal Majalla" pitchFamily="2" charset="-78"/>
              </a:rPr>
              <a:t>ملاحظة: يمكن أن يستخدم </a:t>
            </a:r>
            <a:r>
              <a:rPr lang="en-US" sz="2400" b="1" dirty="0">
                <a:latin typeface="Sakkal Majalla" pitchFamily="2" charset="-78"/>
                <a:cs typeface="Sakkal Majalla" pitchFamily="2" charset="-78"/>
              </a:rPr>
              <a:t> print() </a:t>
            </a:r>
            <a:r>
              <a:rPr lang="ar-IQ" sz="2400" b="1" dirty="0">
                <a:latin typeface="Sakkal Majalla" pitchFamily="2" charset="-78"/>
                <a:cs typeface="Sakkal Majalla" pitchFamily="2" charset="-78"/>
              </a:rPr>
              <a:t>و </a:t>
            </a:r>
            <a:r>
              <a:rPr lang="en-US" sz="2400" b="1" dirty="0" err="1">
                <a:latin typeface="Sakkal Majalla" pitchFamily="2" charset="-78"/>
                <a:cs typeface="Sakkal Majalla" pitchFamily="2" charset="-78"/>
              </a:rPr>
              <a:t>println</a:t>
            </a:r>
            <a:r>
              <a:rPr lang="en-US" sz="2400" b="1" dirty="0">
                <a:latin typeface="Sakkal Majalla" pitchFamily="2" charset="-78"/>
                <a:cs typeface="Sakkal Majalla" pitchFamily="2" charset="-78"/>
              </a:rPr>
              <a:t>() </a:t>
            </a:r>
            <a:r>
              <a:rPr lang="ar-IQ" sz="2400" b="1" dirty="0">
                <a:latin typeface="Sakkal Majalla" pitchFamily="2" charset="-78"/>
                <a:cs typeface="Sakkal Majalla" pitchFamily="2" charset="-78"/>
              </a:rPr>
              <a:t> في الكتابة ضمن ملف.</a:t>
            </a:r>
            <a:endParaRPr lang="en-US" sz="2400" b="1" dirty="0">
              <a:latin typeface="Sakkal Majalla" pitchFamily="2" charset="-78"/>
              <a:cs typeface="Sakkal Majalla" pitchFamily="2" charset="-78"/>
            </a:endParaRPr>
          </a:p>
        </p:txBody>
      </p:sp>
      <p:sp>
        <p:nvSpPr>
          <p:cNvPr id="7" name="Rectangle 6"/>
          <p:cNvSpPr/>
          <p:nvPr/>
        </p:nvSpPr>
        <p:spPr>
          <a:xfrm>
            <a:off x="656823" y="272330"/>
            <a:ext cx="4365378" cy="584775"/>
          </a:xfrm>
          <a:prstGeom prst="rect">
            <a:avLst/>
          </a:prstGeom>
        </p:spPr>
        <p:txBody>
          <a:bodyPr wrap="square">
            <a:spAutoFit/>
          </a:bodyPr>
          <a:lstStyle/>
          <a:p>
            <a:r>
              <a:rPr lang="en-US" sz="3200" b="1" dirty="0">
                <a:latin typeface="Sakkal Majalla" pitchFamily="2" charset="-78"/>
                <a:cs typeface="Sakkal Majalla" pitchFamily="2" charset="-78"/>
              </a:rPr>
              <a:t>Displaying with  print,  </a:t>
            </a:r>
            <a:r>
              <a:rPr lang="en-US" sz="3200" b="1" dirty="0" err="1">
                <a:latin typeface="Sakkal Majalla" pitchFamily="2" charset="-78"/>
                <a:cs typeface="Sakkal Majalla" pitchFamily="2" charset="-78"/>
              </a:rPr>
              <a:t>println</a:t>
            </a:r>
            <a:r>
              <a:rPr lang="en-US" sz="3200" b="1" dirty="0">
                <a:latin typeface="Sakkal Majalla" pitchFamily="2" charset="-78"/>
                <a:cs typeface="Sakkal Majalla" pitchFamily="2" charset="-78"/>
              </a:rPr>
              <a:t> </a:t>
            </a:r>
          </a:p>
        </p:txBody>
      </p:sp>
      <p:sp>
        <p:nvSpPr>
          <p:cNvPr id="8" name="Slide Number Placeholder 7"/>
          <p:cNvSpPr>
            <a:spLocks noGrp="1"/>
          </p:cNvSpPr>
          <p:nvPr>
            <p:ph type="sldNum" sz="quarter" idx="12"/>
          </p:nvPr>
        </p:nvSpPr>
        <p:spPr/>
        <p:txBody>
          <a:bodyPr/>
          <a:lstStyle/>
          <a:p>
            <a:fld id="{F2DEC28D-54D4-4785-ABA8-4C39A3606371}" type="slidenum">
              <a:rPr lang="en-US" smtClean="0"/>
              <a:t>9</a:t>
            </a:fld>
            <a:r>
              <a:rPr lang="en-US" dirty="0"/>
              <a:t>/26</a:t>
            </a:r>
          </a:p>
        </p:txBody>
      </p:sp>
      <p:sp>
        <p:nvSpPr>
          <p:cNvPr id="10" name="Slide Number Placeholder 4"/>
          <p:cNvSpPr txBox="1">
            <a:spLocks/>
          </p:cNvSpPr>
          <p:nvPr/>
        </p:nvSpPr>
        <p:spPr>
          <a:xfrm>
            <a:off x="251520" y="6381328"/>
            <a:ext cx="3733626"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ar-SY" sz="1400" b="1" dirty="0">
                <a:latin typeface="Sakkal Majalla" pitchFamily="2" charset="-78"/>
                <a:cs typeface="Sakkal Majalla" pitchFamily="2" charset="-78"/>
              </a:rPr>
              <a:t> جامعة المنارة - هندسة معلوماتية – ف2 برمجة 3 م2،  2024/2025</a:t>
            </a:r>
            <a:endParaRPr lang="en-GB" sz="1400" b="1" dirty="0">
              <a:latin typeface="Sakkal Majalla" pitchFamily="2" charset="-78"/>
              <a:cs typeface="Sakkal Majalla" pitchFamily="2" charset="-78"/>
            </a:endParaRPr>
          </a:p>
        </p:txBody>
      </p:sp>
    </p:spTree>
    <p:extLst>
      <p:ext uri="{BB962C8B-B14F-4D97-AF65-F5344CB8AC3E}">
        <p14:creationId xmlns:p14="http://schemas.microsoft.com/office/powerpoint/2010/main" val="2629412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8369</TotalTime>
  <Words>6318</Words>
  <Application>Microsoft Office PowerPoint</Application>
  <PresentationFormat>Widescreen</PresentationFormat>
  <Paragraphs>671</Paragraphs>
  <Slides>36</Slides>
  <Notes>31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Aller</vt:lpstr>
      <vt:lpstr>Arial</vt:lpstr>
      <vt:lpstr>Calibri</vt:lpstr>
      <vt:lpstr>Calibri Light</vt:lpstr>
      <vt:lpstr>Courier New</vt:lpstr>
      <vt:lpstr>Sakkal Majalla</vt:lpstr>
      <vt:lpstr>Office Theme</vt:lpstr>
      <vt:lpstr>PowerPoint Presentation</vt:lpstr>
      <vt:lpstr>Contents 1</vt:lpstr>
      <vt:lpstr>Instance Fields and Methods</vt:lpstr>
      <vt:lpstr>States of Three Different Rectangle Objects</vt:lpstr>
      <vt:lpstr>UML class diagrams  1</vt:lpstr>
      <vt:lpstr>Writing a Class</vt:lpstr>
      <vt:lpstr>Class test </vt:lpstr>
      <vt:lpstr>Uninitialized Local Reference Variables </vt:lpstr>
      <vt:lpstr>Performing output 1</vt:lpstr>
      <vt:lpstr>Performing output 3</vt:lpstr>
      <vt:lpstr>Performing input 1 </vt:lpstr>
      <vt:lpstr>Performing input 2 </vt:lpstr>
      <vt:lpstr>Performing input  3 </vt:lpstr>
      <vt:lpstr>The Default Constructor </vt:lpstr>
      <vt:lpstr>Overloading Methods and Constructors </vt:lpstr>
      <vt:lpstr>Static Class Members </vt:lpstr>
      <vt:lpstr>Static Fields</vt:lpstr>
      <vt:lpstr>Static Fields</vt:lpstr>
      <vt:lpstr>Static Methods</vt:lpstr>
      <vt:lpstr>Static Methods</vt:lpstr>
      <vt:lpstr>Static Methods</vt:lpstr>
      <vt:lpstr>Passing Objects as Arguments</vt:lpstr>
      <vt:lpstr>Passing Objects as Arguments and Returning Object From Methods</vt:lpstr>
      <vt:lpstr>Using The == operators with objects</vt:lpstr>
      <vt:lpstr>Methods That Copy Objects</vt:lpstr>
      <vt:lpstr>Methods That Copy Objects</vt:lpstr>
      <vt:lpstr>PowerPoint Presentation</vt:lpstr>
      <vt:lpstr>The program read from file and write to File </vt:lpstr>
      <vt:lpstr>PowerPoint Presentation</vt:lpstr>
      <vt:lpstr>PowerPoint Presentation</vt:lpstr>
      <vt:lpstr>Objects and Classes 1</vt:lpstr>
      <vt:lpstr>Objects and Classes 2</vt:lpstr>
      <vt:lpstr>Creating a Rectangle object</vt:lpstr>
      <vt:lpstr>Examples 2</vt:lpstr>
      <vt:lpstr>Performing output 2</vt:lpstr>
      <vt:lpstr>The BankAccount 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Localadmin</dc:creator>
  <cp:lastModifiedBy>DR. Ali Sliman</cp:lastModifiedBy>
  <cp:revision>729</cp:revision>
  <dcterms:created xsi:type="dcterms:W3CDTF">2022-02-21T07:57:38Z</dcterms:created>
  <dcterms:modified xsi:type="dcterms:W3CDTF">2025-08-26T08:15:06Z</dcterms:modified>
</cp:coreProperties>
</file>