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306" r:id="rId41"/>
    <p:sldId id="257" r:id="rId42"/>
    <p:sldId id="258" r:id="rId43"/>
    <p:sldId id="259" r:id="rId44"/>
    <p:sldId id="260" r:id="rId45"/>
    <p:sldId id="261" r:id="rId46"/>
    <p:sldId id="262" r:id="rId47"/>
    <p:sldId id="263" r:id="rId48"/>
    <p:sldId id="264" r:id="rId49"/>
    <p:sldId id="265" r:id="rId50"/>
    <p:sldId id="266" r:id="rId51"/>
    <p:sldId id="267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8"/>
          <p:cNvSpPr txBox="1">
            <a:spLocks noChangeArrowheads="1"/>
          </p:cNvSpPr>
          <p:nvPr/>
        </p:nvSpPr>
        <p:spPr bwMode="auto">
          <a:xfrm>
            <a:off x="2590800" y="1600201"/>
            <a:ext cx="7208838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 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 وتشمل: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حاصرات مستقبلات </a:t>
            </a:r>
            <a:r>
              <a:rPr lang="el-G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α1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الانتقائية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• حاصرات مستقبلات </a:t>
            </a:r>
            <a:r>
              <a:rPr lang="el-G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• حاصرات مستقبلات</a:t>
            </a:r>
            <a:r>
              <a:rPr lang="el-G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el-G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• منبهات مستقبلات</a:t>
            </a:r>
            <a:r>
              <a:rPr lang="el-G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α2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قبل المشبكية المركزية </a:t>
            </a:r>
            <a:endParaRPr lang="ar-SA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خافضات الضغط 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المضادة للأنجيوتنسين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مثبطات الرينين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مثبطات الأنزيم القالب للأنجيوتنسين</a:t>
            </a:r>
            <a:endParaRPr lang="ar-SY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حاصرات مستقبلات الأنجيوتنسين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ar-SA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96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8"/>
          <p:cNvSpPr txBox="1">
            <a:spLocks noChangeArrowheads="1"/>
          </p:cNvSpPr>
          <p:nvPr/>
        </p:nvSpPr>
        <p:spPr bwMode="auto">
          <a:xfrm>
            <a:off x="4843464" y="1676401"/>
            <a:ext cx="4910137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الأوعية الدموية وتشمل: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• حاصرات أقنية الكالسيوم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• مرخيات العضلات الملساء الوعائية مباشرة التأثير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38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7434264" y="1524001"/>
            <a:ext cx="2319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10"/>
          <p:cNvSpPr txBox="1">
            <a:spLocks noChangeArrowheads="1"/>
          </p:cNvSpPr>
          <p:nvPr/>
        </p:nvSpPr>
        <p:spPr bwMode="auto">
          <a:xfrm>
            <a:off x="2657476" y="2209801"/>
            <a:ext cx="6913563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Y" sz="2000" b="1" dirty="0">
                <a:solidFill>
                  <a:schemeClr val="accent2"/>
                </a:solidFill>
              </a:rPr>
              <a:t>ت</a:t>
            </a:r>
            <a:r>
              <a:rPr lang="ar-SA" sz="2000" b="1" dirty="0">
                <a:solidFill>
                  <a:schemeClr val="accent2"/>
                </a:solidFill>
              </a:rPr>
              <a:t>ستعمل في علاج ارتفاع التوتر الشرياني الناجم عن احتباس الماء والصوديوم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تستعمل كخط أول بالعلاج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يمكن أن تستعمل لوحدها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هي المفضلة لدى المسنين والمنحدرين من عرق أسود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يفضل استعمالها عند مرضى ارتفاع الضغط الانقباضي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يجب أن تتضمن في أي معالجة متعددة الأدوية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أقوى المدرات هي مدرات العروة لكن لا نستطيع استخدامها بشكل مديد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75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7434264" y="1524001"/>
            <a:ext cx="2319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4876800" y="2133601"/>
            <a:ext cx="487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المدرات التيازيدية:</a:t>
            </a: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الأكثر استخداماً بين المدرات</a:t>
            </a:r>
            <a:endParaRPr lang="fr-FR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Text Box 10"/>
          <p:cNvSpPr txBox="1">
            <a:spLocks noChangeArrowheads="1"/>
          </p:cNvSpPr>
          <p:nvPr/>
        </p:nvSpPr>
        <p:spPr bwMode="auto">
          <a:xfrm>
            <a:off x="3745560" y="2590800"/>
            <a:ext cx="585564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أكثرها استخداما: </a:t>
            </a:r>
            <a:r>
              <a:rPr lang="en-US" sz="2000" b="1"/>
              <a:t>Hydrochlorothiazide </a:t>
            </a:r>
            <a:r>
              <a:rPr lang="ar-SY" sz="2000" b="1"/>
              <a:t> و </a:t>
            </a:r>
            <a:r>
              <a:rPr lang="en-US" sz="2000" b="1"/>
              <a:t>Chlorthalidone</a:t>
            </a:r>
            <a:endParaRPr lang="ar-SY" sz="2000" b="1"/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2514600" y="5151438"/>
            <a:ext cx="705643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علاج ارتفاع التوتر الشرياني بالمشاركة مع الأدوية الحابسة للماء والصوديوم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تفيد المدرات التيازيدية بشكل خاص في علاج المرضى المسنين</a:t>
            </a: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8472489" y="4724400"/>
            <a:ext cx="10493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4314826" y="3581400"/>
            <a:ext cx="525621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تزيد معدل اطراح الصوديوم والماء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بالاستخدام لفترة طويلة تنقص المقاومة الوعائية المحيطية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8534401" y="318135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9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2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0"/>
          <p:cNvSpPr txBox="1">
            <a:spLocks noChangeArrowheads="1"/>
          </p:cNvSpPr>
          <p:nvPr/>
        </p:nvSpPr>
        <p:spPr bwMode="auto">
          <a:xfrm>
            <a:off x="3745560" y="2590800"/>
            <a:ext cx="585564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أكثرها استخداما: </a:t>
            </a:r>
            <a:r>
              <a:rPr lang="en-US" sz="2000" b="1"/>
              <a:t>Hydrochlorothiazide </a:t>
            </a:r>
            <a:r>
              <a:rPr lang="ar-SY" sz="2000" b="1"/>
              <a:t> و </a:t>
            </a:r>
            <a:r>
              <a:rPr lang="en-US" sz="2000" b="1"/>
              <a:t>Chlorthalidone</a:t>
            </a:r>
            <a:endParaRPr lang="ar-SY" sz="2000" b="1"/>
          </a:p>
        </p:txBody>
      </p:sp>
      <p:sp>
        <p:nvSpPr>
          <p:cNvPr id="16387" name="Text Box 10"/>
          <p:cNvSpPr txBox="1">
            <a:spLocks noChangeArrowheads="1"/>
          </p:cNvSpPr>
          <p:nvPr/>
        </p:nvSpPr>
        <p:spPr bwMode="auto">
          <a:xfrm>
            <a:off x="5305128" y="3505200"/>
            <a:ext cx="4265911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نقص </a:t>
            </a:r>
            <a:r>
              <a:rPr lang="en-US" sz="2000" b="1"/>
              <a:t>K </a:t>
            </a:r>
            <a:r>
              <a:rPr lang="ar-SY" sz="2000" b="1"/>
              <a:t> الدم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ارتفاع حمض البول في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ارتفاع كالسيوم الدم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ارتفاع سكر الدم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5- ارتفاع شحوم الدم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6- نقص حجم دموي يؤدي لهبوط ضغط انتصابي </a:t>
            </a: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8128001" y="3181350"/>
            <a:ext cx="1393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7434264" y="1524001"/>
            <a:ext cx="2319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4876800" y="2133601"/>
            <a:ext cx="487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المدرات التيازيدية:</a:t>
            </a: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الأكثر استخداماً بين المدرات</a:t>
            </a:r>
            <a:endParaRPr lang="fr-FR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4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"/>
          <p:cNvSpPr txBox="1">
            <a:spLocks noChangeArrowheads="1"/>
          </p:cNvSpPr>
          <p:nvPr/>
        </p:nvSpPr>
        <p:spPr bwMode="auto">
          <a:xfrm>
            <a:off x="5105400" y="2133601"/>
            <a:ext cx="4648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مدرات </a:t>
            </a: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عروة:</a:t>
            </a:r>
            <a:endParaRPr lang="en-US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10"/>
          <p:cNvSpPr txBox="1">
            <a:spLocks noChangeArrowheads="1"/>
          </p:cNvSpPr>
          <p:nvPr/>
        </p:nvSpPr>
        <p:spPr bwMode="auto">
          <a:xfrm>
            <a:off x="1531107" y="2590800"/>
            <a:ext cx="807009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/>
              <a:t>منها</a:t>
            </a:r>
            <a:r>
              <a:rPr lang="ar-SY" sz="2000" b="1" dirty="0"/>
              <a:t>: </a:t>
            </a:r>
            <a:r>
              <a:rPr lang="en-US" sz="2000" b="1" dirty="0"/>
              <a:t>Furosemide</a:t>
            </a:r>
            <a:r>
              <a:rPr lang="ar-SA" sz="2000" b="1" dirty="0"/>
              <a:t> </a:t>
            </a:r>
            <a:r>
              <a:rPr lang="ar-SA" sz="1800" b="1" dirty="0">
                <a:solidFill>
                  <a:schemeClr val="accent2"/>
                </a:solidFill>
              </a:rPr>
              <a:t>(الأكثر استخداماً)</a:t>
            </a:r>
            <a:r>
              <a:rPr lang="ar-SA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/>
              <a:t>Torsemide</a:t>
            </a:r>
            <a:r>
              <a:rPr lang="ar-SA" sz="2000" b="1" dirty="0"/>
              <a:t>، </a:t>
            </a:r>
            <a:r>
              <a:rPr lang="en-US" sz="2000" b="1" dirty="0"/>
              <a:t>Bumetanide</a:t>
            </a:r>
            <a:r>
              <a:rPr lang="ar-SA" sz="2000" b="1" dirty="0"/>
              <a:t>، </a:t>
            </a:r>
            <a:r>
              <a:rPr lang="en-US" sz="2000" b="1" dirty="0" err="1"/>
              <a:t>Ethacrynic</a:t>
            </a:r>
            <a:r>
              <a:rPr lang="en-US" sz="2000" b="1" dirty="0"/>
              <a:t> acid</a:t>
            </a:r>
            <a:r>
              <a:rPr lang="ar-SA" sz="2000" b="1" dirty="0"/>
              <a:t> </a:t>
            </a:r>
            <a:endParaRPr lang="ar-SY" sz="1800" b="1" dirty="0">
              <a:solidFill>
                <a:srgbClr val="CCFF33"/>
              </a:solidFill>
            </a:endParaRPr>
          </a:p>
        </p:txBody>
      </p:sp>
      <p:sp>
        <p:nvSpPr>
          <p:cNvPr id="17412" name="Text Box 10"/>
          <p:cNvSpPr txBox="1">
            <a:spLocks noChangeArrowheads="1"/>
          </p:cNvSpPr>
          <p:nvPr/>
        </p:nvSpPr>
        <p:spPr bwMode="auto">
          <a:xfrm>
            <a:off x="2089150" y="3581401"/>
            <a:ext cx="7481888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توسع الأوعية الدموية وتخفض المقاومة المحيطية الوعائية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تنقص الحمل القبلي والبعدي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تزيد جريان الدم الكلوي والرشح الكبي وتطرح الصوديوم والبوتاسيوم والكلور والماء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تحرض اصطناع البروستاغلاندينات</a:t>
            </a:r>
            <a:r>
              <a:rPr lang="en-US" sz="2000" b="1"/>
              <a:t>I2 ,A ,E  </a:t>
            </a:r>
            <a:r>
              <a:rPr lang="ar-SY" sz="2000" b="1"/>
              <a:t> وهي موسعات وعائية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5- تنقص بوتاسيوم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6- تزيد الإفراز الأنبوبي للكالسيوم, مما يؤدي لنقص كالسيوم الدم وزيادته في البول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7- تثبط الإفراز الأنبوبي لحمض البول وترفع تركيزه الدموي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8534401" y="318135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7434264" y="1524001"/>
            <a:ext cx="2319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72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0"/>
          <p:cNvSpPr txBox="1">
            <a:spLocks noChangeArrowheads="1"/>
          </p:cNvSpPr>
          <p:nvPr/>
        </p:nvSpPr>
        <p:spPr bwMode="auto">
          <a:xfrm>
            <a:off x="4533900" y="3581401"/>
            <a:ext cx="5037138" cy="286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ارتفاع الضغط الشرياني.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قصور القلب الاحتقاني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وذم</a:t>
            </a:r>
            <a:r>
              <a:rPr lang="ar-SA" sz="2000" b="1"/>
              <a:t>ة ال</a:t>
            </a:r>
            <a:r>
              <a:rPr lang="ar-SY" sz="2000" b="1"/>
              <a:t>رئة </a:t>
            </a:r>
            <a:r>
              <a:rPr lang="ar-SA" sz="2000" b="1"/>
              <a:t>ال</a:t>
            </a:r>
            <a:r>
              <a:rPr lang="ar-SY" sz="2000" b="1"/>
              <a:t>حادة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 الوذمات المختلفة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5- القصور الكلوي المزمن المترافق بنقص إدرار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6- علاج فرط كالسيوم الدم وكذلك علاج فرط بوتاسيوم الدم</a:t>
            </a:r>
          </a:p>
        </p:txBody>
      </p:sp>
      <p:sp>
        <p:nvSpPr>
          <p:cNvPr id="18435" name="Text Box 8"/>
          <p:cNvSpPr txBox="1">
            <a:spLocks noChangeArrowheads="1"/>
          </p:cNvSpPr>
          <p:nvPr/>
        </p:nvSpPr>
        <p:spPr bwMode="auto">
          <a:xfrm>
            <a:off x="8472489" y="3181350"/>
            <a:ext cx="10493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Text Box 8"/>
          <p:cNvSpPr txBox="1">
            <a:spLocks noChangeArrowheads="1"/>
          </p:cNvSpPr>
          <p:nvPr/>
        </p:nvSpPr>
        <p:spPr bwMode="auto">
          <a:xfrm>
            <a:off x="5105400" y="2133601"/>
            <a:ext cx="4648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مدرات </a:t>
            </a: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عروة:</a:t>
            </a:r>
            <a:endParaRPr lang="en-US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7434264" y="1524001"/>
            <a:ext cx="2319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9" name="Text Box 10"/>
          <p:cNvSpPr txBox="1">
            <a:spLocks noChangeArrowheads="1"/>
          </p:cNvSpPr>
          <p:nvPr/>
        </p:nvSpPr>
        <p:spPr bwMode="auto">
          <a:xfrm>
            <a:off x="1531107" y="2590800"/>
            <a:ext cx="807009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/>
              <a:t>منها</a:t>
            </a:r>
            <a:r>
              <a:rPr lang="ar-SY" sz="2000" b="1" dirty="0"/>
              <a:t>: </a:t>
            </a:r>
            <a:r>
              <a:rPr lang="en-US" sz="2000" b="1" dirty="0"/>
              <a:t>Furosemide</a:t>
            </a:r>
            <a:r>
              <a:rPr lang="ar-SA" sz="2000" b="1" dirty="0"/>
              <a:t> </a:t>
            </a:r>
            <a:r>
              <a:rPr lang="ar-SA" sz="1800" b="1" dirty="0">
                <a:solidFill>
                  <a:schemeClr val="accent2"/>
                </a:solidFill>
              </a:rPr>
              <a:t>(الأكثر استخداماً)</a:t>
            </a:r>
            <a:r>
              <a:rPr lang="ar-SA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/>
              <a:t>Torsemide</a:t>
            </a:r>
            <a:r>
              <a:rPr lang="ar-SA" sz="2000" b="1" dirty="0"/>
              <a:t>، </a:t>
            </a:r>
            <a:r>
              <a:rPr lang="en-US" sz="2000" b="1" dirty="0"/>
              <a:t>Bumetanide</a:t>
            </a:r>
            <a:r>
              <a:rPr lang="ar-SA" sz="2000" b="1" dirty="0"/>
              <a:t>، </a:t>
            </a:r>
            <a:r>
              <a:rPr lang="en-US" sz="2000" b="1" dirty="0" err="1"/>
              <a:t>Ethacrynic</a:t>
            </a:r>
            <a:r>
              <a:rPr lang="en-US" sz="2000" b="1" dirty="0"/>
              <a:t> acid</a:t>
            </a:r>
            <a:r>
              <a:rPr lang="ar-SA" sz="2000" b="1" dirty="0"/>
              <a:t> </a:t>
            </a:r>
            <a:endParaRPr lang="ar-SY" sz="1800" b="1" dirty="0">
              <a:solidFill>
                <a:srgbClr val="CC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5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"/>
          <p:cNvSpPr txBox="1">
            <a:spLocks noChangeArrowheads="1"/>
          </p:cNvSpPr>
          <p:nvPr/>
        </p:nvSpPr>
        <p:spPr bwMode="auto">
          <a:xfrm>
            <a:off x="2286672" y="3581400"/>
            <a:ext cx="728436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نقص </a:t>
            </a:r>
            <a:r>
              <a:rPr lang="en-US" sz="2000" b="1"/>
              <a:t>K</a:t>
            </a:r>
            <a:r>
              <a:rPr lang="ar-SY" sz="2000" b="1"/>
              <a:t> الدم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ارتفاع حمض البول في الدم   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سمية سمعية بالاستعمال طويل الأمد وقد تسبب الصمم بالمقدار الدوائي المرتفع.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نقص حجم دموي حاد, مما قد يعرض لحدوث هبوط ضغط وصدمة ولا نظميات قلبية</a:t>
            </a:r>
          </a:p>
        </p:txBody>
      </p:sp>
      <p:sp>
        <p:nvSpPr>
          <p:cNvPr id="19459" name="Text Box 8"/>
          <p:cNvSpPr txBox="1">
            <a:spLocks noChangeArrowheads="1"/>
          </p:cNvSpPr>
          <p:nvPr/>
        </p:nvSpPr>
        <p:spPr bwMode="auto">
          <a:xfrm>
            <a:off x="8128001" y="3181350"/>
            <a:ext cx="1393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5105400" y="2133601"/>
            <a:ext cx="4648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مدرات </a:t>
            </a: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عروة:</a:t>
            </a:r>
            <a:endParaRPr lang="en-US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7434264" y="1524001"/>
            <a:ext cx="2319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1531107" y="2590800"/>
            <a:ext cx="807009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/>
              <a:t>منها</a:t>
            </a:r>
            <a:r>
              <a:rPr lang="ar-SY" sz="2000" b="1" dirty="0"/>
              <a:t>: </a:t>
            </a:r>
            <a:r>
              <a:rPr lang="en-US" sz="2000" b="1" dirty="0"/>
              <a:t>Furosemide</a:t>
            </a:r>
            <a:r>
              <a:rPr lang="ar-SA" sz="2000" b="1" dirty="0"/>
              <a:t> </a:t>
            </a:r>
            <a:r>
              <a:rPr lang="ar-SA" sz="1800" b="1" dirty="0">
                <a:solidFill>
                  <a:schemeClr val="accent2"/>
                </a:solidFill>
              </a:rPr>
              <a:t>(الأكثر استخداماً)</a:t>
            </a:r>
            <a:r>
              <a:rPr lang="ar-SA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/>
              <a:t>Torsemide</a:t>
            </a:r>
            <a:r>
              <a:rPr lang="ar-SA" sz="2000" b="1" dirty="0"/>
              <a:t>، </a:t>
            </a:r>
            <a:r>
              <a:rPr lang="en-US" sz="2000" b="1" dirty="0"/>
              <a:t>Bumetanide</a:t>
            </a:r>
            <a:r>
              <a:rPr lang="ar-SA" sz="2000" b="1" dirty="0"/>
              <a:t>، </a:t>
            </a:r>
            <a:r>
              <a:rPr lang="en-US" sz="2000" b="1" dirty="0" err="1"/>
              <a:t>Ethacrynic</a:t>
            </a:r>
            <a:r>
              <a:rPr lang="en-US" sz="2000" b="1" dirty="0"/>
              <a:t> acid</a:t>
            </a:r>
            <a:r>
              <a:rPr lang="ar-SA" sz="2000" b="1" dirty="0"/>
              <a:t> </a:t>
            </a:r>
            <a:endParaRPr lang="ar-SY" sz="1800" b="1" dirty="0">
              <a:solidFill>
                <a:srgbClr val="CC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31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6096000" y="2133601"/>
            <a:ext cx="3657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المدرات الحافظة للبوتاسيوم: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Text Box 10"/>
          <p:cNvSpPr txBox="1">
            <a:spLocks noChangeArrowheads="1"/>
          </p:cNvSpPr>
          <p:nvPr/>
        </p:nvSpPr>
        <p:spPr bwMode="auto">
          <a:xfrm>
            <a:off x="3339359" y="2590800"/>
            <a:ext cx="626184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1- مضادات الألدوستيرون الحقيقية: </a:t>
            </a:r>
            <a:r>
              <a:rPr lang="en-US" sz="2000" b="1" dirty="0">
                <a:solidFill>
                  <a:schemeClr val="accent2"/>
                </a:solidFill>
              </a:rPr>
              <a:t>Spironolactone</a:t>
            </a:r>
            <a:r>
              <a:rPr lang="ar-SY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 err="1">
                <a:solidFill>
                  <a:schemeClr val="accent2"/>
                </a:solidFill>
              </a:rPr>
              <a:t>Eperenone</a:t>
            </a:r>
            <a:r>
              <a:rPr lang="ar-SY" sz="2000" b="1" dirty="0">
                <a:solidFill>
                  <a:srgbClr val="CCFF33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2- مضادات الألدوستيرون غير الحقيقية: </a:t>
            </a:r>
            <a:r>
              <a:rPr lang="en-US" sz="2000" b="1" dirty="0">
                <a:solidFill>
                  <a:schemeClr val="accent2"/>
                </a:solidFill>
              </a:rPr>
              <a:t>Triamterene</a:t>
            </a:r>
            <a:r>
              <a:rPr lang="ar-SY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>
                <a:solidFill>
                  <a:schemeClr val="accent2"/>
                </a:solidFill>
              </a:rPr>
              <a:t>Amiloride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2592388" y="4114801"/>
            <a:ext cx="697865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تستخدم لوحدها بشكل رئيسي عند وجود فرط ألدوستيرون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علاج ارتفاع التوتر الشرياني حيث تشرك غالبا مع التيازيدات أو مدرات العروة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     لمنع اطراح البوتاسيوم </a:t>
            </a:r>
          </a:p>
        </p:txBody>
      </p: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8470901" y="365760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7434264" y="1524001"/>
            <a:ext cx="2319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17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8"/>
          <p:cNvSpPr txBox="1">
            <a:spLocks noChangeArrowheads="1"/>
          </p:cNvSpPr>
          <p:nvPr/>
        </p:nvSpPr>
        <p:spPr bwMode="auto">
          <a:xfrm>
            <a:off x="6124082" y="1524001"/>
            <a:ext cx="362951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احتياطات استعمال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10"/>
          <p:cNvSpPr txBox="1">
            <a:spLocks noChangeArrowheads="1"/>
          </p:cNvSpPr>
          <p:nvPr/>
        </p:nvSpPr>
        <p:spPr bwMode="auto">
          <a:xfrm>
            <a:off x="3863976" y="2209801"/>
            <a:ext cx="5707063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تؤخذ عادة صباحاً مع الطعام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Y" sz="2000" b="1" dirty="0">
                <a:solidFill>
                  <a:schemeClr val="accent2"/>
                </a:solidFill>
              </a:rPr>
              <a:t>ت</a:t>
            </a:r>
            <a:r>
              <a:rPr lang="ar-SA" sz="2000" b="1" dirty="0">
                <a:solidFill>
                  <a:schemeClr val="accent2"/>
                </a:solidFill>
              </a:rPr>
              <a:t>جنب زيادة الملح في الطعام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زيادة الطعام الغني بالبوتاسيوم مع المدرات الطارحة للبوتاسيوم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عيار بوتاسيوم المصل يشكل دوري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الحذر عند المرضى الذين يتناولون مقويات القلب الديجيتالية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ar-SA" sz="2000" b="1" dirty="0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ar-SA" sz="2000" b="1" dirty="0">
              <a:solidFill>
                <a:srgbClr val="CCFF33"/>
              </a:solidFill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19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Rot="1" noChangeArrowheads="1"/>
          </p:cNvSpPr>
          <p:nvPr/>
        </p:nvSpPr>
        <p:spPr bwMode="auto">
          <a:xfrm>
            <a:off x="1935163" y="2514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>
              <a:lnSpc>
                <a:spcPct val="130000"/>
              </a:lnSpc>
              <a:defRPr/>
            </a:pPr>
            <a: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تدبير </a:t>
            </a:r>
            <a:r>
              <a:rPr lang="ar-EG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ارتفاع التوتر الشرياني</a:t>
            </a:r>
            <a:r>
              <a:rPr lang="fr-F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F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77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1914526" y="2190751"/>
            <a:ext cx="77454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حاصرات مستقبلات</a:t>
            </a:r>
            <a:r>
              <a:rPr lang="el-GR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α1 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الانتقائية: </a:t>
            </a:r>
            <a:r>
              <a:rPr lang="fr-FR" sz="2000" b="1"/>
              <a:t>Prazosin</a:t>
            </a:r>
            <a:r>
              <a:rPr lang="ar-SY" sz="2000" b="1"/>
              <a:t> ، </a:t>
            </a:r>
            <a:r>
              <a:rPr lang="fr-FR" sz="2000" b="1"/>
              <a:t>Doxazosin</a:t>
            </a:r>
            <a:r>
              <a:rPr lang="ar-SA" sz="2000" b="1"/>
              <a:t> </a:t>
            </a:r>
            <a:r>
              <a:rPr lang="ar-SY" sz="2000" b="1"/>
              <a:t>،</a:t>
            </a:r>
            <a:r>
              <a:rPr lang="ar-SA" sz="2000" b="1"/>
              <a:t> </a:t>
            </a:r>
            <a:r>
              <a:rPr lang="fr-FR" sz="2000" b="1"/>
              <a:t>Terazosin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Text Box 10"/>
          <p:cNvSpPr txBox="1">
            <a:spLocks noChangeArrowheads="1"/>
          </p:cNvSpPr>
          <p:nvPr/>
        </p:nvSpPr>
        <p:spPr bwMode="auto">
          <a:xfrm>
            <a:off x="3252789" y="2700338"/>
            <a:ext cx="6319837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توسع وعائي شرياني ووريدي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تبدلات طفيفة فقط في نتاج القلب والجريان الدموي الكلوي ومعدل الرشح الكبي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احتباس صوديوم وماء </a:t>
            </a:r>
            <a:endParaRPr lang="ar-SY" sz="1800" b="1">
              <a:solidFill>
                <a:srgbClr val="CCFF33"/>
              </a:solidFill>
            </a:endParaRP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25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8"/>
          <p:cNvSpPr txBox="1">
            <a:spLocks noChangeArrowheads="1"/>
          </p:cNvSpPr>
          <p:nvPr/>
        </p:nvSpPr>
        <p:spPr bwMode="auto">
          <a:xfrm>
            <a:off x="4724400" y="2133601"/>
            <a:ext cx="49355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حاصرات المستقبلات الأدرينرجية </a:t>
            </a:r>
            <a:r>
              <a:rPr lang="el-GR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10"/>
          <p:cNvSpPr txBox="1">
            <a:spLocks noChangeArrowheads="1"/>
          </p:cNvSpPr>
          <p:nvPr/>
        </p:nvSpPr>
        <p:spPr bwMode="auto">
          <a:xfrm>
            <a:off x="2096669" y="2636839"/>
            <a:ext cx="747595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 dirty="0"/>
              <a:t>حاصرات بيتا غير الانتقائية:</a:t>
            </a:r>
            <a:r>
              <a:rPr lang="en-US" sz="1800" b="1" dirty="0">
                <a:solidFill>
                  <a:schemeClr val="accent2"/>
                </a:solidFill>
              </a:rPr>
              <a:t>Propranolol </a:t>
            </a:r>
            <a:r>
              <a:rPr lang="ar-SA" sz="1800" b="1" dirty="0">
                <a:solidFill>
                  <a:schemeClr val="accent2"/>
                </a:solidFill>
              </a:rPr>
              <a:t>، </a:t>
            </a:r>
            <a:endParaRPr lang="en-US" sz="18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 dirty="0"/>
              <a:t>حاصرات بيتا ذات الانتقائية القلبية:</a:t>
            </a:r>
            <a:r>
              <a:rPr lang="ar-SY" sz="1800" b="1" dirty="0">
                <a:solidFill>
                  <a:srgbClr val="CCFF33"/>
                </a:solidFill>
              </a:rPr>
              <a:t>  </a:t>
            </a:r>
            <a:r>
              <a:rPr lang="en-US" sz="1800" b="1" dirty="0">
                <a:solidFill>
                  <a:schemeClr val="accent2"/>
                </a:solidFill>
              </a:rPr>
              <a:t>Atenolol،</a:t>
            </a:r>
            <a:r>
              <a:rPr lang="ar-SY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>
                <a:solidFill>
                  <a:schemeClr val="accent2"/>
                </a:solidFill>
              </a:rPr>
              <a:t>Acebutalol </a:t>
            </a:r>
            <a:r>
              <a:rPr lang="ar-SY" sz="1800" b="1" dirty="0">
                <a:solidFill>
                  <a:schemeClr val="accent2"/>
                </a:solidFill>
              </a:rPr>
              <a:t>، </a:t>
            </a:r>
            <a:r>
              <a:rPr lang="en-US" sz="1800" b="1" dirty="0">
                <a:solidFill>
                  <a:schemeClr val="accent2"/>
                </a:solidFill>
              </a:rPr>
              <a:t> Esmolol</a:t>
            </a:r>
            <a:r>
              <a:rPr lang="ar-SA" sz="1800" b="1" dirty="0">
                <a:solidFill>
                  <a:schemeClr val="accent2"/>
                </a:solidFill>
              </a:rPr>
              <a:t>، </a:t>
            </a:r>
            <a:r>
              <a:rPr lang="en-US" sz="1800" b="1" dirty="0">
                <a:solidFill>
                  <a:schemeClr val="accent2"/>
                </a:solidFill>
              </a:rPr>
              <a:t>Bisoprolol</a:t>
            </a:r>
            <a:endParaRPr lang="ar-SY" sz="1800" b="1" dirty="0">
              <a:solidFill>
                <a:schemeClr val="accent2"/>
              </a:solidFill>
            </a:endParaRPr>
          </a:p>
        </p:txBody>
      </p:sp>
      <p:sp>
        <p:nvSpPr>
          <p:cNvPr id="23556" name="Text Box 10"/>
          <p:cNvSpPr txBox="1">
            <a:spLocks noChangeArrowheads="1"/>
          </p:cNvSpPr>
          <p:nvPr/>
        </p:nvSpPr>
        <p:spPr bwMode="auto">
          <a:xfrm>
            <a:off x="4422776" y="4081464"/>
            <a:ext cx="5148263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تنقص نتاج القلب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تنقص عمل القلب واستهلاك العضلة القلبية من الأكسجين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تأثير مثبط للعقدة الجيبية وللعقدة الأذينية البطينية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تأثير حابس للصوديوم والماء.</a:t>
            </a:r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8689976" y="363855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99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8"/>
          <p:cNvSpPr txBox="1">
            <a:spLocks noChangeArrowheads="1"/>
          </p:cNvSpPr>
          <p:nvPr/>
        </p:nvSpPr>
        <p:spPr bwMode="auto">
          <a:xfrm>
            <a:off x="5105400" y="2133601"/>
            <a:ext cx="45545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حاصرات المستقبلات الأدرينرجية  </a:t>
            </a:r>
            <a:r>
              <a:rPr lang="el-GR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8458201" y="272415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2" name="Text Box 10"/>
          <p:cNvSpPr txBox="1">
            <a:spLocks noChangeArrowheads="1"/>
          </p:cNvSpPr>
          <p:nvPr/>
        </p:nvSpPr>
        <p:spPr bwMode="auto">
          <a:xfrm>
            <a:off x="4468813" y="3157538"/>
            <a:ext cx="4946650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- </a:t>
            </a:r>
            <a:r>
              <a:rPr lang="ar-SA" sz="2000" b="1"/>
              <a:t>من أدوية الخط الأول في علاج ارتفاع التوتر الشرياني؟؟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- </a:t>
            </a:r>
            <a:r>
              <a:rPr lang="ar-SA" sz="2000" b="1"/>
              <a:t>الخيار الأفضل عند الشباب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- </a:t>
            </a:r>
            <a:r>
              <a:rPr lang="ar-SA" sz="2000" b="1"/>
              <a:t>مرضى تسرع القلب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- </a:t>
            </a:r>
            <a:r>
              <a:rPr lang="ar-SA" sz="2000" b="1"/>
              <a:t>مرضى خناق الصدر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- </a:t>
            </a:r>
            <a:r>
              <a:rPr lang="ar-SA" sz="2000" b="1"/>
              <a:t>المرضى المصابين باحتشاء العضلة القلبية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- </a:t>
            </a:r>
            <a:r>
              <a:rPr lang="ar-SA" sz="2000" b="1"/>
              <a:t>مرضى ضخامة البطين الأيسر   </a:t>
            </a:r>
          </a:p>
        </p:txBody>
      </p:sp>
    </p:spTree>
    <p:extLst>
      <p:ext uri="{BB962C8B-B14F-4D97-AF65-F5344CB8AC3E}">
        <p14:creationId xmlns:p14="http://schemas.microsoft.com/office/powerpoint/2010/main" val="58632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8"/>
          <p:cNvSpPr txBox="1">
            <a:spLocks noChangeArrowheads="1"/>
          </p:cNvSpPr>
          <p:nvPr/>
        </p:nvSpPr>
        <p:spPr bwMode="auto">
          <a:xfrm>
            <a:off x="5486400" y="2133601"/>
            <a:ext cx="41735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حاصرات المستقبلات الأدرينرجية  </a:t>
            </a:r>
            <a:r>
              <a:rPr lang="el-GR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Text Box 8"/>
          <p:cNvSpPr txBox="1">
            <a:spLocks noChangeArrowheads="1"/>
          </p:cNvSpPr>
          <p:nvPr/>
        </p:nvSpPr>
        <p:spPr bwMode="auto">
          <a:xfrm>
            <a:off x="8077201" y="2895600"/>
            <a:ext cx="1395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4" name="Text Box 10"/>
          <p:cNvSpPr txBox="1">
            <a:spLocks noChangeArrowheads="1"/>
          </p:cNvSpPr>
          <p:nvPr/>
        </p:nvSpPr>
        <p:spPr bwMode="auto">
          <a:xfrm>
            <a:off x="1905000" y="3429000"/>
            <a:ext cx="7450138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التأثيرات الشائعة: بطء قلب، آثار جانبية مركزية كالتعب والو</a:t>
            </a:r>
            <a:r>
              <a:rPr lang="ar-SA" sz="2000" b="1"/>
              <a:t>هن</a:t>
            </a:r>
            <a:r>
              <a:rPr lang="ar-SY" sz="2000" b="1"/>
              <a:t> والأرق والأهلاس،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   انخفاض التوتر الشرياني، اضطراب الوظيفة الجنسية.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ارتفاع الشحوم الثلاثية </a:t>
            </a:r>
            <a:r>
              <a:rPr lang="en-US" sz="2000" b="1"/>
              <a:t>TG</a:t>
            </a:r>
            <a:r>
              <a:rPr lang="ar-SY" sz="2000" b="1"/>
              <a:t> والكولسترول والـ </a:t>
            </a:r>
            <a:r>
              <a:rPr lang="en-US" sz="2000" b="1"/>
              <a:t>VLDL </a:t>
            </a:r>
            <a:r>
              <a:rPr lang="ar-SY" sz="2000" b="1"/>
              <a:t> ونقص الـ </a:t>
            </a:r>
            <a:r>
              <a:rPr lang="en-US" sz="2000" b="1"/>
              <a:t>HDL </a:t>
            </a:r>
            <a:r>
              <a:rPr lang="ar-SY" sz="2000" b="1"/>
              <a:t> في الدم.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سحب الدواء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6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58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8"/>
          <p:cNvSpPr txBox="1">
            <a:spLocks noChangeArrowheads="1"/>
          </p:cNvSpPr>
          <p:nvPr/>
        </p:nvSpPr>
        <p:spPr bwMode="auto">
          <a:xfrm>
            <a:off x="4953000" y="2133601"/>
            <a:ext cx="47069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حاصرات المستقبلات الأدرينرجية </a:t>
            </a:r>
            <a:r>
              <a:rPr lang="el-GR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el-GR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Text Box 10"/>
          <p:cNvSpPr txBox="1">
            <a:spLocks noChangeArrowheads="1"/>
          </p:cNvSpPr>
          <p:nvPr/>
        </p:nvSpPr>
        <p:spPr bwMode="auto">
          <a:xfrm>
            <a:off x="6934992" y="2743201"/>
            <a:ext cx="2380459" cy="465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</a:rPr>
              <a:t> Labetalol </a:t>
            </a:r>
            <a:r>
              <a:rPr lang="ar-SY" sz="1800" b="1" dirty="0">
                <a:solidFill>
                  <a:schemeClr val="accent2"/>
                </a:solidFill>
              </a:rPr>
              <a:t>و </a:t>
            </a:r>
            <a:r>
              <a:rPr lang="en-US" sz="1800" b="1" dirty="0">
                <a:solidFill>
                  <a:schemeClr val="accent2"/>
                </a:solidFill>
              </a:rPr>
              <a:t>Carvedilol</a:t>
            </a:r>
            <a:endParaRPr lang="ar-SY" sz="1800" b="1" dirty="0">
              <a:solidFill>
                <a:schemeClr val="accent2"/>
              </a:solidFill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9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52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8"/>
          <p:cNvSpPr txBox="1">
            <a:spLocks noChangeArrowheads="1"/>
          </p:cNvSpPr>
          <p:nvPr/>
        </p:nvSpPr>
        <p:spPr bwMode="auto">
          <a:xfrm>
            <a:off x="2913064" y="2133600"/>
            <a:ext cx="6840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منبهات مستقبلات </a:t>
            </a:r>
            <a:r>
              <a:rPr lang="el-GR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α2 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الأدرينرجية قبل المشبكية في الجملة العصبية المركزية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Text Box 10"/>
          <p:cNvSpPr txBox="1">
            <a:spLocks noChangeArrowheads="1"/>
          </p:cNvSpPr>
          <p:nvPr/>
        </p:nvSpPr>
        <p:spPr bwMode="auto">
          <a:xfrm>
            <a:off x="8291226" y="2590800"/>
            <a:ext cx="1309974" cy="50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accent2"/>
                </a:solidFill>
              </a:rPr>
              <a:t> Clonidine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5287964" y="3581400"/>
            <a:ext cx="428307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ينبه المستقبلات الأدرينرجية</a:t>
            </a:r>
            <a:r>
              <a:rPr lang="el-GR" sz="2000" b="1"/>
              <a:t>α2 </a:t>
            </a:r>
            <a:r>
              <a:rPr lang="ar-SY" sz="2000" b="1"/>
              <a:t> قبل المشبكية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يسبب احتباس ماء وصوديوم</a:t>
            </a:r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8534401" y="318135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8458201" y="470535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5" name="Text Box 10"/>
          <p:cNvSpPr txBox="1">
            <a:spLocks noChangeArrowheads="1"/>
          </p:cNvSpPr>
          <p:nvPr/>
        </p:nvSpPr>
        <p:spPr bwMode="auto">
          <a:xfrm>
            <a:off x="3536950" y="5080000"/>
            <a:ext cx="605948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علاج ارتفاع التوتر الشرياني الذي لم يستجب للعلاج بدوائين أو أكثر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علاج ارتفاع التوتر الشرياني المتعرقل بمرض كلوي</a:t>
            </a:r>
          </a:p>
        </p:txBody>
      </p:sp>
      <p:sp>
        <p:nvSpPr>
          <p:cNvPr id="27656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7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20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8"/>
          <p:cNvSpPr txBox="1">
            <a:spLocks noChangeArrowheads="1"/>
          </p:cNvSpPr>
          <p:nvPr/>
        </p:nvSpPr>
        <p:spPr bwMode="auto">
          <a:xfrm>
            <a:off x="2913064" y="2133600"/>
            <a:ext cx="6840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منبهات مستقبلات </a:t>
            </a:r>
            <a:r>
              <a:rPr lang="el-GR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α2 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الأدرينرجية قبل المشبكية في الجملة العصبية المركزية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Text Box 10"/>
          <p:cNvSpPr txBox="1">
            <a:spLocks noChangeArrowheads="1"/>
          </p:cNvSpPr>
          <p:nvPr/>
        </p:nvSpPr>
        <p:spPr bwMode="auto">
          <a:xfrm>
            <a:off x="8291226" y="2590800"/>
            <a:ext cx="1309974" cy="50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/>
              <a:t> </a:t>
            </a:r>
            <a:r>
              <a:rPr lang="en-US" sz="2000" b="1" dirty="0">
                <a:solidFill>
                  <a:schemeClr val="accent2"/>
                </a:solidFill>
              </a:rPr>
              <a:t>Clonidine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28676" name="Text Box 10"/>
          <p:cNvSpPr txBox="1">
            <a:spLocks noChangeArrowheads="1"/>
          </p:cNvSpPr>
          <p:nvPr/>
        </p:nvSpPr>
        <p:spPr bwMode="auto">
          <a:xfrm>
            <a:off x="3667126" y="3581400"/>
            <a:ext cx="5903913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التهدئة في بداية المعالجة 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جفاف فم</a:t>
            </a:r>
            <a:endParaRPr lang="ar-SA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3- اضطراب الوظيفة الجنسية عند الذكور 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4</a:t>
            </a:r>
            <a:r>
              <a:rPr lang="ar-SY" sz="2000" b="1"/>
              <a:t>- التوقف المفاجئ عن تناوله قد يؤدي لارتفاع توتر شرياني ارتدادي</a:t>
            </a:r>
          </a:p>
        </p:txBody>
      </p: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8128001" y="3181350"/>
            <a:ext cx="1393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9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3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8"/>
          <p:cNvSpPr txBox="1">
            <a:spLocks noChangeArrowheads="1"/>
          </p:cNvSpPr>
          <p:nvPr/>
        </p:nvSpPr>
        <p:spPr bwMode="auto">
          <a:xfrm>
            <a:off x="2913064" y="2133600"/>
            <a:ext cx="6840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منبهات مستقبلات </a:t>
            </a:r>
            <a:r>
              <a:rPr lang="el-GR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α2 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الأدرينرجية قبل المشبكية في الجملة العصبية المركزية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699" name="Text Box 10"/>
          <p:cNvSpPr txBox="1">
            <a:spLocks noChangeArrowheads="1"/>
          </p:cNvSpPr>
          <p:nvPr/>
        </p:nvSpPr>
        <p:spPr bwMode="auto">
          <a:xfrm>
            <a:off x="6456942" y="2590800"/>
            <a:ext cx="3144259" cy="50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accent2"/>
                </a:solidFill>
              </a:rPr>
              <a:t> α-Methyl-Dopa</a:t>
            </a:r>
            <a:r>
              <a:rPr lang="ar-SY" sz="2000" b="1" dirty="0">
                <a:solidFill>
                  <a:schemeClr val="accent2"/>
                </a:solidFill>
              </a:rPr>
              <a:t> أو </a:t>
            </a:r>
            <a:r>
              <a:rPr lang="en-US" sz="2000" b="1" dirty="0" err="1">
                <a:solidFill>
                  <a:schemeClr val="accent2"/>
                </a:solidFill>
              </a:rPr>
              <a:t>Aldomet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29700" name="Text Box 10"/>
          <p:cNvSpPr txBox="1">
            <a:spLocks noChangeArrowheads="1"/>
          </p:cNvSpPr>
          <p:nvPr/>
        </p:nvSpPr>
        <p:spPr bwMode="auto">
          <a:xfrm>
            <a:off x="6249988" y="5151438"/>
            <a:ext cx="33210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النعاس والتهدئة (الأكثر شيوعا)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جفاف فم </a:t>
            </a:r>
          </a:p>
        </p:txBody>
      </p:sp>
      <p:sp>
        <p:nvSpPr>
          <p:cNvPr id="29701" name="Text Box 8"/>
          <p:cNvSpPr txBox="1">
            <a:spLocks noChangeArrowheads="1"/>
          </p:cNvSpPr>
          <p:nvPr/>
        </p:nvSpPr>
        <p:spPr bwMode="auto">
          <a:xfrm>
            <a:off x="8128001" y="4781550"/>
            <a:ext cx="1393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4826000" y="3581400"/>
            <a:ext cx="474503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علاج ارتفاع التوتر الشرياني المتعرقل بمرض كلوي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لعلاج ارتفاع التوتر الشرياني عند الحوامل</a:t>
            </a:r>
          </a:p>
        </p:txBody>
      </p:sp>
      <p:sp>
        <p:nvSpPr>
          <p:cNvPr id="29703" name="Text Box 8"/>
          <p:cNvSpPr txBox="1">
            <a:spLocks noChangeArrowheads="1"/>
          </p:cNvSpPr>
          <p:nvPr/>
        </p:nvSpPr>
        <p:spPr bwMode="auto">
          <a:xfrm>
            <a:off x="8472489" y="3181350"/>
            <a:ext cx="10493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4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5" name="Text Box 8"/>
          <p:cNvSpPr txBox="1">
            <a:spLocks noChangeArrowheads="1"/>
          </p:cNvSpPr>
          <p:nvPr/>
        </p:nvSpPr>
        <p:spPr bwMode="auto">
          <a:xfrm>
            <a:off x="4580390" y="1524001"/>
            <a:ext cx="51732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الفعالية الودية: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4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8"/>
          <p:cNvSpPr txBox="1">
            <a:spLocks noChangeArrowheads="1"/>
          </p:cNvSpPr>
          <p:nvPr/>
        </p:nvSpPr>
        <p:spPr bwMode="auto">
          <a:xfrm>
            <a:off x="3402182" y="1524001"/>
            <a:ext cx="635141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ثالثا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مثبطات الانزيم القالب للأنجيوتنسين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ACE Inhibitors</a:t>
            </a:r>
          </a:p>
        </p:txBody>
      </p:sp>
      <p:sp>
        <p:nvSpPr>
          <p:cNvPr id="30723" name="Text Box 8"/>
          <p:cNvSpPr txBox="1">
            <a:spLocks noChangeArrowheads="1"/>
          </p:cNvSpPr>
          <p:nvPr/>
        </p:nvSpPr>
        <p:spPr bwMode="auto">
          <a:xfrm>
            <a:off x="3673476" y="2133600"/>
            <a:ext cx="55467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Captopril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en-US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Enalapril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Lisinopril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Ramipril</a:t>
            </a:r>
            <a:endParaRPr lang="fr-FR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3825876" y="3170239"/>
            <a:ext cx="5745163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تثبط الأنزيم المحول للأنجيوتنسين </a:t>
            </a:r>
            <a:r>
              <a:rPr lang="en-US" sz="2000" b="1"/>
              <a:t> I</a:t>
            </a:r>
            <a:r>
              <a:rPr lang="ar-SY" sz="2000" b="1"/>
              <a:t>إلى أنجيوتنسين </a:t>
            </a:r>
            <a:r>
              <a:rPr lang="en-US" sz="2000" b="1"/>
              <a:t>II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2</a:t>
            </a:r>
            <a:r>
              <a:rPr lang="ar-SY" sz="2000" b="1"/>
              <a:t>- تزيد كمية البراديكينين الموسع الوعائي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تزيد اصطناع البروستاغلاندينات الموسعة للأوعية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تنقص إفراز الألدوستيرون وبالتالي تمنع حبس الصوديوم والماء</a:t>
            </a:r>
          </a:p>
        </p:txBody>
      </p:sp>
      <p:sp>
        <p:nvSpPr>
          <p:cNvPr id="30725" name="Text Box 8"/>
          <p:cNvSpPr txBox="1">
            <a:spLocks noChangeArrowheads="1"/>
          </p:cNvSpPr>
          <p:nvPr/>
        </p:nvSpPr>
        <p:spPr bwMode="auto">
          <a:xfrm>
            <a:off x="8396289" y="2724150"/>
            <a:ext cx="1125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6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69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8"/>
          <p:cNvSpPr txBox="1">
            <a:spLocks noChangeArrowheads="1"/>
          </p:cNvSpPr>
          <p:nvPr/>
        </p:nvSpPr>
        <p:spPr bwMode="auto">
          <a:xfrm>
            <a:off x="4676570" y="1524001"/>
            <a:ext cx="50770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ثالثا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مثبطات الانزيم القالب للأنجيوتنسين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ACEI</a:t>
            </a:r>
          </a:p>
        </p:txBody>
      </p:sp>
      <p:sp>
        <p:nvSpPr>
          <p:cNvPr id="31747" name="Text Box 10"/>
          <p:cNvSpPr txBox="1">
            <a:spLocks noChangeArrowheads="1"/>
          </p:cNvSpPr>
          <p:nvPr/>
        </p:nvSpPr>
        <p:spPr bwMode="auto">
          <a:xfrm>
            <a:off x="2209800" y="3081339"/>
            <a:ext cx="7361238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ارتفاع الضغط الشرياني</a:t>
            </a:r>
            <a:r>
              <a:rPr lang="ar-SA" sz="2000" b="1"/>
              <a:t> المترافق مع ربو، سكري، قصور قلب، احتشاء عضلة قلبية</a:t>
            </a:r>
            <a:r>
              <a:rPr lang="ar-SY" sz="2000" b="1"/>
              <a:t>      </a:t>
            </a:r>
          </a:p>
        </p:txBody>
      </p:sp>
      <p:sp>
        <p:nvSpPr>
          <p:cNvPr id="31748" name="Text Box 8"/>
          <p:cNvSpPr txBox="1">
            <a:spLocks noChangeArrowheads="1"/>
          </p:cNvSpPr>
          <p:nvPr/>
        </p:nvSpPr>
        <p:spPr bwMode="auto">
          <a:xfrm>
            <a:off x="8472489" y="2667000"/>
            <a:ext cx="10493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50" name="Text Box 8"/>
          <p:cNvSpPr txBox="1">
            <a:spLocks noChangeArrowheads="1"/>
          </p:cNvSpPr>
          <p:nvPr/>
        </p:nvSpPr>
        <p:spPr bwMode="auto">
          <a:xfrm>
            <a:off x="3673476" y="2133600"/>
            <a:ext cx="55467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Captopril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Enalapril 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Lisinopril</a:t>
            </a: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Ramipril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8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037264" y="923926"/>
            <a:ext cx="3927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تصنيف ارتفاع الضغط الشرياني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2024064" y="1655764"/>
            <a:ext cx="77295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ضغط الدم الانقباضي أكثر من 140 ملمز و/أو ضغط الدم الانبساطي أكثر من 90 ملمز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357947"/>
              </p:ext>
            </p:extLst>
          </p:nvPr>
        </p:nvGraphicFramePr>
        <p:xfrm>
          <a:off x="2424844" y="2695210"/>
          <a:ext cx="6846888" cy="2662236"/>
        </p:xfrm>
        <a:graphic>
          <a:graphicData uri="http://schemas.openxmlformats.org/drawingml/2006/table">
            <a:tbl>
              <a:tblPr rtl="1" firstRow="1" bandRow="1"/>
              <a:tblGrid>
                <a:gridCol w="2720968"/>
                <a:gridCol w="2024402"/>
                <a:gridCol w="2101518"/>
              </a:tblGrid>
              <a:tr h="370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rtl="1"/>
                      <a:r>
                        <a:rPr lang="ar-SA" sz="1800" dirty="0" smtClean="0"/>
                        <a:t>تصنيف ضغط الدم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rtl="1"/>
                      <a:r>
                        <a:rPr lang="ar-SA" sz="1800" dirty="0" smtClean="0"/>
                        <a:t>الضغط الانقباضي (ملمز)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rtl="1"/>
                      <a:r>
                        <a:rPr lang="ar-SA" sz="1800" dirty="0" smtClean="0"/>
                        <a:t>الضغط الانبساطي (ملمز)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CC"/>
                    </a:solidFill>
                  </a:tcPr>
                </a:tc>
              </a:tr>
              <a:tr h="370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rtl="1"/>
                      <a:r>
                        <a:rPr lang="ar-SA" sz="1800" dirty="0" smtClean="0"/>
                        <a:t>الضغط الطبيعي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algn="r" rtl="1"/>
                      <a:r>
                        <a:rPr lang="en-US" sz="1800" dirty="0" smtClean="0"/>
                        <a:t>&gt;</a:t>
                      </a:r>
                      <a:r>
                        <a:rPr lang="ar-EG" sz="1800" baseline="0" dirty="0" smtClean="0"/>
                        <a:t> </a:t>
                      </a:r>
                      <a:r>
                        <a:rPr lang="en-US" sz="1800" baseline="0" dirty="0" smtClean="0"/>
                        <a:t>120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algn="r" rtl="1"/>
                      <a:r>
                        <a:rPr lang="en-US" sz="1800" dirty="0" smtClean="0"/>
                        <a:t>&gt;</a:t>
                      </a:r>
                      <a:r>
                        <a:rPr lang="ar-EG" sz="1800" dirty="0" smtClean="0"/>
                        <a:t> </a:t>
                      </a:r>
                      <a:r>
                        <a:rPr lang="en-US" sz="1800" dirty="0" smtClean="0"/>
                        <a:t>80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</a:tr>
              <a:tr h="6401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rtl="1"/>
                      <a:r>
                        <a:rPr lang="ar-SA" sz="1800" dirty="0" smtClean="0"/>
                        <a:t>ما قبل ارتفاع الضغط الشرياني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algn="r" rtl="1"/>
                      <a:r>
                        <a:rPr lang="en-US" sz="1800" dirty="0" smtClean="0"/>
                        <a:t>120</a:t>
                      </a:r>
                      <a:r>
                        <a:rPr lang="ar-EG" sz="1800" baseline="0" dirty="0" smtClean="0"/>
                        <a:t> – </a:t>
                      </a:r>
                      <a:r>
                        <a:rPr lang="en-US" sz="1800" baseline="0" dirty="0" smtClean="0"/>
                        <a:t>139</a:t>
                      </a:r>
                      <a:r>
                        <a:rPr lang="ar-EG" sz="1800" baseline="0" dirty="0" smtClean="0"/>
                        <a:t> 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80</a:t>
                      </a:r>
                      <a:r>
                        <a:rPr lang="ar-SA" sz="1800" dirty="0" smtClean="0"/>
                        <a:t> </a:t>
                      </a:r>
                      <a:r>
                        <a:rPr lang="ar-SA" sz="1800" baseline="0" dirty="0" smtClean="0"/>
                        <a:t>- </a:t>
                      </a:r>
                      <a:r>
                        <a:rPr lang="en-US" sz="1800" baseline="0" dirty="0" smtClean="0"/>
                        <a:t>89</a:t>
                      </a:r>
                      <a:endParaRPr lang="ar-SA" sz="1800" dirty="0" smtClean="0"/>
                    </a:p>
                    <a:p>
                      <a:pPr rtl="1"/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</a:tr>
              <a:tr h="6401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rtl="1"/>
                      <a:r>
                        <a:rPr lang="ar-SA" sz="1800" dirty="0" smtClean="0"/>
                        <a:t>المرحلة الأولى</a:t>
                      </a:r>
                      <a:r>
                        <a:rPr lang="ar-SA" sz="1800" baseline="0" dirty="0" smtClean="0"/>
                        <a:t> من ارتفاع الضغط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140</a:t>
                      </a:r>
                      <a:r>
                        <a:rPr lang="ar-SA" sz="1800" baseline="0" dirty="0" smtClean="0"/>
                        <a:t> - </a:t>
                      </a:r>
                      <a:r>
                        <a:rPr lang="en-US" sz="1800" baseline="0" dirty="0" smtClean="0"/>
                        <a:t>159</a:t>
                      </a:r>
                      <a:endParaRPr lang="ar-SA" sz="1800" dirty="0" smtClean="0"/>
                    </a:p>
                    <a:p>
                      <a:pPr rtl="1"/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90</a:t>
                      </a:r>
                      <a:r>
                        <a:rPr lang="ar-SA" sz="1800" baseline="0" dirty="0" smtClean="0"/>
                        <a:t> - </a:t>
                      </a:r>
                      <a:r>
                        <a:rPr lang="en-US" sz="1800" baseline="0" dirty="0" smtClean="0"/>
                        <a:t>99</a:t>
                      </a:r>
                      <a:endParaRPr lang="ar-SA" sz="1800" dirty="0" smtClean="0"/>
                    </a:p>
                    <a:p>
                      <a:pPr rtl="1"/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</a:tr>
              <a:tr h="6401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dirty="0" smtClean="0"/>
                        <a:t>المرحلة الثانية</a:t>
                      </a:r>
                      <a:r>
                        <a:rPr lang="ar-SA" sz="1800" baseline="0" dirty="0" smtClean="0"/>
                        <a:t> من ارتفاع الضغط</a:t>
                      </a:r>
                      <a:endParaRPr lang="ar-SA" sz="1800" dirty="0" smtClean="0"/>
                    </a:p>
                    <a:p>
                      <a:pPr rtl="1"/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algn="r" rtl="1"/>
                      <a:r>
                        <a:rPr lang="ar-SA" sz="1800" dirty="0" smtClean="0"/>
                        <a:t>≥</a:t>
                      </a:r>
                      <a:r>
                        <a:rPr lang="en-US" sz="1800" dirty="0" smtClean="0"/>
                        <a:t> </a:t>
                      </a:r>
                      <a:r>
                        <a:rPr lang="ar-SA" sz="1800" dirty="0" smtClean="0"/>
                        <a:t> </a:t>
                      </a:r>
                      <a:r>
                        <a:rPr lang="en-US" sz="1800" dirty="0" smtClean="0"/>
                        <a:t>160</a:t>
                      </a:r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aramond"/>
                          <a:ea typeface=""/>
                          <a:cs typeface="Arial"/>
                        </a:defRPr>
                      </a:lvl9pPr>
                    </a:lstStyle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dirty="0" smtClean="0"/>
                        <a:t>≥</a:t>
                      </a:r>
                      <a:r>
                        <a:rPr lang="en-US" sz="1800" dirty="0" smtClean="0"/>
                        <a:t> </a:t>
                      </a:r>
                      <a:r>
                        <a:rPr lang="ar-SA" sz="1800" dirty="0" smtClean="0"/>
                        <a:t> </a:t>
                      </a:r>
                      <a:r>
                        <a:rPr lang="en-US" sz="1800" dirty="0" smtClean="0"/>
                        <a:t>100</a:t>
                      </a:r>
                      <a:endParaRPr lang="ar-SA" sz="1800" dirty="0" smtClean="0"/>
                    </a:p>
                    <a:p>
                      <a:pPr rtl="1"/>
                      <a:endParaRPr lang="ar-SA" sz="1800" dirty="0"/>
                    </a:p>
                  </a:txBody>
                  <a:tcPr marL="91425" marR="91425" marT="45725" marB="4572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99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18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0"/>
          <p:cNvSpPr txBox="1">
            <a:spLocks noChangeArrowheads="1"/>
          </p:cNvSpPr>
          <p:nvPr/>
        </p:nvSpPr>
        <p:spPr bwMode="auto">
          <a:xfrm>
            <a:off x="1431926" y="3081338"/>
            <a:ext cx="8139113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فرط بوتاسيوم الدم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السعال الجاف</a:t>
            </a:r>
            <a:r>
              <a:rPr lang="ar-SA" sz="2000" b="1"/>
              <a:t> (10-20%): </a:t>
            </a:r>
            <a:r>
              <a:rPr lang="ar-SY" sz="2000" b="1"/>
              <a:t>من منشأ تحسسي أو بسبب تراكم البراديكينين في القصبات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3</a:t>
            </a:r>
            <a:r>
              <a:rPr lang="ar-SY" sz="2000" b="1"/>
              <a:t>- آثار تحسسية: طفح جلدي، حكة، حمى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4</a:t>
            </a:r>
            <a:r>
              <a:rPr lang="ar-SY" sz="2000" b="1"/>
              <a:t>- قصور كلوي حاد عند المصابين بتضيق ثنائي الجانب في الشريان الكلوي وهو قابل للرجوع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5</a:t>
            </a:r>
            <a:r>
              <a:rPr lang="ar-SY" sz="2000" b="1"/>
              <a:t>- هبوط ضغط شرياني </a:t>
            </a:r>
          </a:p>
        </p:txBody>
      </p:sp>
      <p:sp>
        <p:nvSpPr>
          <p:cNvPr id="32771" name="Text Box 8"/>
          <p:cNvSpPr txBox="1">
            <a:spLocks noChangeArrowheads="1"/>
          </p:cNvSpPr>
          <p:nvPr/>
        </p:nvSpPr>
        <p:spPr bwMode="auto">
          <a:xfrm>
            <a:off x="8128001" y="2667000"/>
            <a:ext cx="1393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4676570" y="1524001"/>
            <a:ext cx="50770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ثالثا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مثبطات الانزيم القالب للأنجيوتنسين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ACEI</a:t>
            </a:r>
          </a:p>
        </p:txBody>
      </p:sp>
      <p:sp>
        <p:nvSpPr>
          <p:cNvPr id="32774" name="Text Box 8"/>
          <p:cNvSpPr txBox="1">
            <a:spLocks noChangeArrowheads="1"/>
          </p:cNvSpPr>
          <p:nvPr/>
        </p:nvSpPr>
        <p:spPr bwMode="auto">
          <a:xfrm>
            <a:off x="3673476" y="2133600"/>
            <a:ext cx="55467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Captopril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Enalapril 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Lisinopril</a:t>
            </a: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Ramipril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20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0"/>
          <p:cNvSpPr txBox="1">
            <a:spLocks noChangeArrowheads="1"/>
          </p:cNvSpPr>
          <p:nvPr/>
        </p:nvSpPr>
        <p:spPr bwMode="auto">
          <a:xfrm>
            <a:off x="5006976" y="3081338"/>
            <a:ext cx="4564063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الحمل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القصور الكلوي والقصور الكبدي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المشاركة مع المدرات البولية الحافظة للبوتاسيوم</a:t>
            </a:r>
          </a:p>
        </p:txBody>
      </p:sp>
      <p:sp>
        <p:nvSpPr>
          <p:cNvPr id="33795" name="Text Box 8"/>
          <p:cNvSpPr txBox="1">
            <a:spLocks noChangeArrowheads="1"/>
          </p:cNvSpPr>
          <p:nvPr/>
        </p:nvSpPr>
        <p:spPr bwMode="auto">
          <a:xfrm>
            <a:off x="7677151" y="2667000"/>
            <a:ext cx="18446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الاستطباب: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7" name="Text Box 8"/>
          <p:cNvSpPr txBox="1">
            <a:spLocks noChangeArrowheads="1"/>
          </p:cNvSpPr>
          <p:nvPr/>
        </p:nvSpPr>
        <p:spPr bwMode="auto">
          <a:xfrm>
            <a:off x="4676570" y="1524001"/>
            <a:ext cx="50770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ثالثا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مثبطات الانزيم القالب للأنجيوتنسين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ACEI</a:t>
            </a:r>
          </a:p>
        </p:txBody>
      </p:sp>
      <p:sp>
        <p:nvSpPr>
          <p:cNvPr id="33798" name="Text Box 8"/>
          <p:cNvSpPr txBox="1">
            <a:spLocks noChangeArrowheads="1"/>
          </p:cNvSpPr>
          <p:nvPr/>
        </p:nvSpPr>
        <p:spPr bwMode="auto">
          <a:xfrm>
            <a:off x="3673476" y="2133600"/>
            <a:ext cx="55467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Captopril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Enalapril 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Lisinopril</a:t>
            </a: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Ramipril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4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8"/>
          <p:cNvSpPr txBox="1">
            <a:spLocks noChangeArrowheads="1"/>
          </p:cNvSpPr>
          <p:nvPr/>
        </p:nvSpPr>
        <p:spPr bwMode="auto">
          <a:xfrm>
            <a:off x="3962400" y="1524001"/>
            <a:ext cx="5791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رابعا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حاصرات مستقبلات الأنجيوتنسين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ARBs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Text Box 8"/>
          <p:cNvSpPr txBox="1">
            <a:spLocks noChangeArrowheads="1"/>
          </p:cNvSpPr>
          <p:nvPr/>
        </p:nvSpPr>
        <p:spPr bwMode="auto">
          <a:xfrm>
            <a:off x="4953000" y="2133600"/>
            <a:ext cx="4572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Losartan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Valsartan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Telmisartan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0" name="Text Box 10"/>
          <p:cNvSpPr txBox="1">
            <a:spLocks noChangeArrowheads="1"/>
          </p:cNvSpPr>
          <p:nvPr/>
        </p:nvSpPr>
        <p:spPr bwMode="auto">
          <a:xfrm>
            <a:off x="4008298" y="2667000"/>
            <a:ext cx="556274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- </a:t>
            </a:r>
            <a:r>
              <a:rPr lang="ar-SY" sz="2000" b="1"/>
              <a:t>تحاصر هذه الأدوية مستقبلات الأنجيوتنسين</a:t>
            </a:r>
            <a:r>
              <a:rPr lang="en-US" sz="2000" b="1"/>
              <a:t> II </a:t>
            </a:r>
            <a:r>
              <a:rPr lang="ar-SY" sz="2000" b="1"/>
              <a:t>من النمط </a:t>
            </a:r>
            <a:r>
              <a:rPr lang="en-US" sz="2000" b="1"/>
              <a:t>AT1 </a:t>
            </a:r>
            <a:endParaRPr lang="ar-SY" sz="2000" b="1"/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2" name="Text Box 10"/>
          <p:cNvSpPr txBox="1">
            <a:spLocks noChangeArrowheads="1"/>
          </p:cNvSpPr>
          <p:nvPr/>
        </p:nvSpPr>
        <p:spPr bwMode="auto">
          <a:xfrm>
            <a:off x="1490663" y="3200400"/>
            <a:ext cx="8077201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/>
              <a:t>- </a:t>
            </a:r>
            <a:r>
              <a:rPr lang="ar-SY" sz="2000" b="1"/>
              <a:t>ت</a:t>
            </a:r>
            <a:r>
              <a:rPr lang="ar-SA" sz="2000" b="1"/>
              <a:t>حدث نفس تأثيرات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ACEI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000" b="1"/>
              <a:t>ولها نفس الاستعمالات والآثار الجانبية (لا تسبب سعال جاف)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2000" b="1"/>
              <a:t>- لا توصف للحامل</a:t>
            </a:r>
            <a:endParaRPr lang="ar-SY" sz="2000" b="1"/>
          </a:p>
        </p:txBody>
      </p:sp>
    </p:spTree>
    <p:extLst>
      <p:ext uri="{BB962C8B-B14F-4D97-AF65-F5344CB8AC3E}">
        <p14:creationId xmlns:p14="http://schemas.microsoft.com/office/powerpoint/2010/main" val="115345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8"/>
          <p:cNvSpPr txBox="1">
            <a:spLocks noChangeArrowheads="1"/>
          </p:cNvSpPr>
          <p:nvPr/>
        </p:nvSpPr>
        <p:spPr bwMode="auto">
          <a:xfrm>
            <a:off x="7169150" y="1524001"/>
            <a:ext cx="25844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خامسا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مثبطات الرينين: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Text Box 8"/>
          <p:cNvSpPr txBox="1">
            <a:spLocks noChangeArrowheads="1"/>
          </p:cNvSpPr>
          <p:nvPr/>
        </p:nvSpPr>
        <p:spPr bwMode="auto">
          <a:xfrm>
            <a:off x="6248400" y="2133600"/>
            <a:ext cx="3352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Aliskiren</a:t>
            </a:r>
            <a:endParaRPr lang="fr-FR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4" name="Text Box 10"/>
          <p:cNvSpPr txBox="1">
            <a:spLocks noChangeArrowheads="1"/>
          </p:cNvSpPr>
          <p:nvPr/>
        </p:nvSpPr>
        <p:spPr bwMode="auto">
          <a:xfrm>
            <a:off x="9386888" y="3081339"/>
            <a:ext cx="184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  <p:sp>
        <p:nvSpPr>
          <p:cNvPr id="35845" name="Text Box 10"/>
          <p:cNvSpPr txBox="1">
            <a:spLocks noChangeArrowheads="1"/>
          </p:cNvSpPr>
          <p:nvPr/>
        </p:nvSpPr>
        <p:spPr bwMode="auto">
          <a:xfrm>
            <a:off x="2592388" y="2590801"/>
            <a:ext cx="7008812" cy="286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مثبط مباشر للرينين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تأثيره الخافض للضغط يعادل تأثير مثبطات أنزيم التحويل أو حاصرات مستقبلات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    الأنجيوتنسين</a:t>
            </a:r>
            <a:r>
              <a:rPr lang="en-US" sz="2000" b="1"/>
              <a:t>II </a:t>
            </a:r>
            <a:r>
              <a:rPr lang="ar-SY" sz="2000" b="1"/>
              <a:t> أو حاصرات أقنية الكالسيوم أو المدرات البولية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يسبب آثار جانبية منها الإسهال وخاصة بالمقدار المرتفع، كما أنه يسبب السعال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     وفرط بوتاسيوم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لا يوصف للحامل</a:t>
            </a:r>
          </a:p>
        </p:txBody>
      </p:sp>
      <p:sp>
        <p:nvSpPr>
          <p:cNvPr id="35846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2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8"/>
          <p:cNvSpPr txBox="1">
            <a:spLocks noChangeArrowheads="1"/>
          </p:cNvSpPr>
          <p:nvPr/>
        </p:nvSpPr>
        <p:spPr bwMode="auto">
          <a:xfrm>
            <a:off x="4192462" y="1524001"/>
            <a:ext cx="55611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سادسا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الأوعية الدموية: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7" name="Text Box 8"/>
          <p:cNvSpPr txBox="1">
            <a:spLocks noChangeArrowheads="1"/>
          </p:cNvSpPr>
          <p:nvPr/>
        </p:nvSpPr>
        <p:spPr bwMode="auto">
          <a:xfrm>
            <a:off x="3429000" y="2164373"/>
            <a:ext cx="6172200" cy="114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24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حاصرات أقنية الكالسيوم</a:t>
            </a:r>
            <a:endParaRPr lang="en-US" sz="2400" b="1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24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مرخيات العضلات الملساء الوعائية مباشرة التأثير</a:t>
            </a:r>
            <a:endParaRPr lang="en-US" sz="24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868" name="Text Box 10"/>
          <p:cNvSpPr txBox="1">
            <a:spLocks noChangeArrowheads="1"/>
          </p:cNvSpPr>
          <p:nvPr/>
        </p:nvSpPr>
        <p:spPr bwMode="auto">
          <a:xfrm>
            <a:off x="9386888" y="3081339"/>
            <a:ext cx="184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0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8"/>
          <p:cNvSpPr txBox="1">
            <a:spLocks noChangeArrowheads="1"/>
          </p:cNvSpPr>
          <p:nvPr/>
        </p:nvSpPr>
        <p:spPr bwMode="auto">
          <a:xfrm>
            <a:off x="4268788" y="1524001"/>
            <a:ext cx="556101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سادسا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الأوعية الدموية: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1" name="Text Box 8"/>
          <p:cNvSpPr txBox="1">
            <a:spLocks noChangeArrowheads="1"/>
          </p:cNvSpPr>
          <p:nvPr/>
        </p:nvSpPr>
        <p:spPr bwMode="auto">
          <a:xfrm>
            <a:off x="5257800" y="2133601"/>
            <a:ext cx="4572000" cy="587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24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حاصرات أقنية الكالسيوم</a:t>
            </a:r>
            <a:endParaRPr lang="en-US" sz="24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7892" name="Text Box 10"/>
          <p:cNvSpPr txBox="1">
            <a:spLocks noChangeArrowheads="1"/>
          </p:cNvSpPr>
          <p:nvPr/>
        </p:nvSpPr>
        <p:spPr bwMode="auto">
          <a:xfrm>
            <a:off x="9386888" y="3081339"/>
            <a:ext cx="184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  <p:sp>
        <p:nvSpPr>
          <p:cNvPr id="37893" name="Text Box 10"/>
          <p:cNvSpPr txBox="1">
            <a:spLocks noChangeArrowheads="1"/>
          </p:cNvSpPr>
          <p:nvPr/>
        </p:nvSpPr>
        <p:spPr bwMode="auto">
          <a:xfrm>
            <a:off x="2989264" y="4165600"/>
            <a:ext cx="6764337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تحدث توسع وعائي وعلى مستوى القلب نقص قلوصية وتوسع أوعية إكليلية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تملك تأثير مدر بتحسينها جريان الدم الكلوي</a:t>
            </a:r>
          </a:p>
        </p:txBody>
      </p:sp>
      <p:sp>
        <p:nvSpPr>
          <p:cNvPr id="37894" name="Text Box 8"/>
          <p:cNvSpPr txBox="1">
            <a:spLocks noChangeArrowheads="1"/>
          </p:cNvSpPr>
          <p:nvPr/>
        </p:nvSpPr>
        <p:spPr bwMode="auto">
          <a:xfrm>
            <a:off x="8610601" y="384175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5" name="Text Box 8"/>
          <p:cNvSpPr txBox="1">
            <a:spLocks noChangeArrowheads="1"/>
          </p:cNvSpPr>
          <p:nvPr/>
        </p:nvSpPr>
        <p:spPr bwMode="auto">
          <a:xfrm>
            <a:off x="8551864" y="2870200"/>
            <a:ext cx="1125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6" name="Text Box 10"/>
          <p:cNvSpPr txBox="1">
            <a:spLocks noChangeArrowheads="1"/>
          </p:cNvSpPr>
          <p:nvPr/>
        </p:nvSpPr>
        <p:spPr bwMode="auto">
          <a:xfrm>
            <a:off x="1441596" y="3175000"/>
            <a:ext cx="815960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تحاصر أقنية الكالسيوم على مستوى الأوعية والقلب فتحد من دخوله إلى الخلية القلبية والوعائية </a:t>
            </a:r>
          </a:p>
        </p:txBody>
      </p:sp>
      <p:sp>
        <p:nvSpPr>
          <p:cNvPr id="37897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14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8"/>
          <p:cNvSpPr txBox="1">
            <a:spLocks noChangeArrowheads="1"/>
          </p:cNvSpPr>
          <p:nvPr/>
        </p:nvSpPr>
        <p:spPr bwMode="auto">
          <a:xfrm>
            <a:off x="4268788" y="1524001"/>
            <a:ext cx="556101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سادسا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الأوعية الدموية: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Text Box 8"/>
          <p:cNvSpPr txBox="1">
            <a:spLocks noChangeArrowheads="1"/>
          </p:cNvSpPr>
          <p:nvPr/>
        </p:nvSpPr>
        <p:spPr bwMode="auto">
          <a:xfrm>
            <a:off x="5257800" y="2133601"/>
            <a:ext cx="4572000" cy="587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24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حاصرات أقنية الكالسيوم</a:t>
            </a:r>
            <a:endParaRPr lang="en-US" sz="2400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8916" name="Text Box 10"/>
          <p:cNvSpPr txBox="1">
            <a:spLocks noChangeArrowheads="1"/>
          </p:cNvSpPr>
          <p:nvPr/>
        </p:nvSpPr>
        <p:spPr bwMode="auto">
          <a:xfrm>
            <a:off x="9386888" y="3081339"/>
            <a:ext cx="184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  <p:sp>
        <p:nvSpPr>
          <p:cNvPr id="38917" name="Text Box 10"/>
          <p:cNvSpPr txBox="1">
            <a:spLocks noChangeArrowheads="1"/>
          </p:cNvSpPr>
          <p:nvPr/>
        </p:nvSpPr>
        <p:spPr bwMode="auto">
          <a:xfrm>
            <a:off x="1447800" y="3246438"/>
            <a:ext cx="8305800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/>
              <a:t>1</a:t>
            </a:r>
            <a:r>
              <a:rPr lang="ar-SY" sz="2000" b="1" dirty="0"/>
              <a:t>- </a:t>
            </a:r>
            <a:r>
              <a:rPr lang="en-US" sz="2000" b="1" dirty="0" err="1"/>
              <a:t>Diphenylalkylamines</a:t>
            </a:r>
            <a:r>
              <a:rPr lang="ar-SY" sz="2000" b="1" dirty="0"/>
              <a:t>: </a:t>
            </a:r>
            <a:r>
              <a:rPr lang="en-US" sz="2000" b="1" dirty="0">
                <a:solidFill>
                  <a:schemeClr val="accent2"/>
                </a:solidFill>
              </a:rPr>
              <a:t>Verapamil</a:t>
            </a:r>
            <a:r>
              <a:rPr lang="en-US" sz="2000" b="1" dirty="0">
                <a:solidFill>
                  <a:srgbClr val="CCFF33"/>
                </a:solidFill>
              </a:rPr>
              <a:t> </a:t>
            </a:r>
            <a:r>
              <a:rPr lang="ar-SA" sz="2000" b="1" dirty="0">
                <a:solidFill>
                  <a:schemeClr val="accent2"/>
                </a:solidFill>
              </a:rPr>
              <a:t> </a:t>
            </a:r>
            <a:r>
              <a:rPr lang="ar-SA" sz="2000" b="1" dirty="0"/>
              <a:t>(انتقائية قلبية)</a:t>
            </a:r>
            <a:endParaRPr lang="ar-SY" sz="20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/>
              <a:t>2</a:t>
            </a:r>
            <a:r>
              <a:rPr lang="ar-SY" sz="2000" b="1" dirty="0"/>
              <a:t>- </a:t>
            </a:r>
            <a:r>
              <a:rPr lang="en-US" sz="2000" b="1" dirty="0" err="1"/>
              <a:t>Dihydropyridines</a:t>
            </a:r>
            <a:r>
              <a:rPr lang="ar-SY" sz="2000" b="1" dirty="0"/>
              <a:t>:  </a:t>
            </a:r>
            <a:r>
              <a:rPr lang="en-US" sz="2000" b="1" dirty="0">
                <a:solidFill>
                  <a:schemeClr val="accent2"/>
                </a:solidFill>
              </a:rPr>
              <a:t>Nifedipine</a:t>
            </a:r>
            <a:r>
              <a:rPr lang="ar-SY" sz="2000" b="1" dirty="0">
                <a:solidFill>
                  <a:schemeClr val="accent2"/>
                </a:solidFill>
              </a:rPr>
              <a:t>, </a:t>
            </a:r>
            <a:r>
              <a:rPr lang="en-US" sz="2000" b="1" dirty="0">
                <a:solidFill>
                  <a:schemeClr val="accent2"/>
                </a:solidFill>
              </a:rPr>
              <a:t>Amlodipine </a:t>
            </a:r>
            <a:r>
              <a:rPr lang="ar-SY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>
                <a:solidFill>
                  <a:schemeClr val="accent2"/>
                </a:solidFill>
              </a:rPr>
              <a:t>Nicardipine</a:t>
            </a:r>
            <a:r>
              <a:rPr lang="ar-SA" sz="2000" b="1" dirty="0">
                <a:solidFill>
                  <a:srgbClr val="CCFF33"/>
                </a:solidFill>
              </a:rPr>
              <a:t> </a:t>
            </a:r>
            <a:r>
              <a:rPr lang="ar-SA" sz="2000" b="1" dirty="0"/>
              <a:t>(انتقائية وعائية) </a:t>
            </a:r>
            <a:endParaRPr lang="en-US" sz="20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/>
              <a:t>3</a:t>
            </a:r>
            <a:r>
              <a:rPr lang="ar-SY" sz="2000" b="1" dirty="0"/>
              <a:t>-</a:t>
            </a:r>
            <a:r>
              <a:rPr lang="en-US" sz="2000" b="1" dirty="0" err="1"/>
              <a:t>Benzothiazepines</a:t>
            </a:r>
            <a:r>
              <a:rPr lang="en-US" sz="2000" b="1" dirty="0"/>
              <a:t> </a:t>
            </a:r>
            <a:r>
              <a:rPr lang="ar-SY" sz="2000" b="1" dirty="0"/>
              <a:t>:  </a:t>
            </a:r>
            <a:r>
              <a:rPr lang="en-US" sz="2000" b="1" dirty="0">
                <a:solidFill>
                  <a:schemeClr val="accent2"/>
                </a:solidFill>
              </a:rPr>
              <a:t>Diltiazem</a:t>
            </a:r>
            <a:r>
              <a:rPr lang="ar-SA" sz="2000" b="1" dirty="0">
                <a:solidFill>
                  <a:schemeClr val="accent2"/>
                </a:solidFill>
              </a:rPr>
              <a:t> </a:t>
            </a:r>
            <a:r>
              <a:rPr lang="ar-SA" sz="2000" b="1" dirty="0"/>
              <a:t>(وسط بين الأثنين)</a:t>
            </a:r>
            <a:endParaRPr lang="ar-SY" sz="2000" b="1" dirty="0"/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7883526" y="2865438"/>
            <a:ext cx="17938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الأصناف الكيميائية: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9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95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8"/>
          <p:cNvSpPr txBox="1">
            <a:spLocks noChangeArrowheads="1"/>
          </p:cNvSpPr>
          <p:nvPr/>
        </p:nvSpPr>
        <p:spPr bwMode="auto">
          <a:xfrm>
            <a:off x="4268788" y="1524001"/>
            <a:ext cx="556101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سادسا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الأوعية الدموية: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9" name="Text Box 8"/>
          <p:cNvSpPr txBox="1">
            <a:spLocks noChangeArrowheads="1"/>
          </p:cNvSpPr>
          <p:nvPr/>
        </p:nvSpPr>
        <p:spPr bwMode="auto">
          <a:xfrm>
            <a:off x="5257800" y="2133601"/>
            <a:ext cx="4572000" cy="587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24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حاصرات أقنية الكالسيوم</a:t>
            </a:r>
            <a:endParaRPr lang="en-US" sz="24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9940" name="Text Box 10"/>
          <p:cNvSpPr txBox="1">
            <a:spLocks noChangeArrowheads="1"/>
          </p:cNvSpPr>
          <p:nvPr/>
        </p:nvSpPr>
        <p:spPr bwMode="auto">
          <a:xfrm>
            <a:off x="9386888" y="3081339"/>
            <a:ext cx="184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  <p:sp>
        <p:nvSpPr>
          <p:cNvPr id="39941" name="Text Box 10"/>
          <p:cNvSpPr txBox="1">
            <a:spLocks noChangeArrowheads="1"/>
          </p:cNvSpPr>
          <p:nvPr/>
        </p:nvSpPr>
        <p:spPr bwMode="auto">
          <a:xfrm>
            <a:off x="1590676" y="4622800"/>
            <a:ext cx="81629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يحدث الامساك عند 10% من الذين يعالجون بالفيراباميل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دوار وصداع واحساس بالتعب</a:t>
            </a:r>
            <a:r>
              <a:rPr lang="ar-SA" sz="2000" b="1"/>
              <a:t> ووذمة محيطية</a:t>
            </a:r>
            <a:r>
              <a:rPr lang="ar-SY" sz="2000" b="1"/>
              <a:t> عند استخدام مركبات الـ </a:t>
            </a:r>
            <a:r>
              <a:rPr lang="en-US" sz="2000" b="1"/>
              <a:t>Dihydropyridines</a:t>
            </a:r>
            <a:endParaRPr lang="ar-SY" sz="2000" b="1"/>
          </a:p>
        </p:txBody>
      </p:sp>
      <p:sp>
        <p:nvSpPr>
          <p:cNvPr id="39942" name="Text Box 8"/>
          <p:cNvSpPr txBox="1">
            <a:spLocks noChangeArrowheads="1"/>
          </p:cNvSpPr>
          <p:nvPr/>
        </p:nvSpPr>
        <p:spPr bwMode="auto">
          <a:xfrm>
            <a:off x="8204201" y="4241800"/>
            <a:ext cx="1393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3" name="Text Box 8"/>
          <p:cNvSpPr txBox="1">
            <a:spLocks noChangeArrowheads="1"/>
          </p:cNvSpPr>
          <p:nvPr/>
        </p:nvSpPr>
        <p:spPr bwMode="auto">
          <a:xfrm>
            <a:off x="8626476" y="279400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4" name="Text Box 10"/>
          <p:cNvSpPr txBox="1">
            <a:spLocks noChangeArrowheads="1"/>
          </p:cNvSpPr>
          <p:nvPr/>
        </p:nvSpPr>
        <p:spPr bwMode="auto">
          <a:xfrm>
            <a:off x="3374818" y="3135314"/>
            <a:ext cx="622638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علاج مرضى ارتفاع التوتر الشرياني المصابين بالربو و/أو الداء السكري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و/أو خناق الصدر و/أو الداء الوعائي المحيطي.</a:t>
            </a:r>
          </a:p>
        </p:txBody>
      </p:sp>
      <p:sp>
        <p:nvSpPr>
          <p:cNvPr id="39945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17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8"/>
          <p:cNvSpPr txBox="1">
            <a:spLocks noChangeArrowheads="1"/>
          </p:cNvSpPr>
          <p:nvPr/>
        </p:nvSpPr>
        <p:spPr bwMode="auto">
          <a:xfrm>
            <a:off x="4192588" y="1524001"/>
            <a:ext cx="556101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سادسا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خافضات الضغط المؤثرة على الأوعية الدموية: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Text Box 8"/>
          <p:cNvSpPr txBox="1">
            <a:spLocks noChangeArrowheads="1"/>
          </p:cNvSpPr>
          <p:nvPr/>
        </p:nvSpPr>
        <p:spPr bwMode="auto">
          <a:xfrm>
            <a:off x="2286000" y="2133600"/>
            <a:ext cx="7315200" cy="113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  <a:defRPr/>
            </a:pPr>
            <a:r>
              <a:rPr lang="ar-SY" sz="24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مرخيات العضلات الملساء الوعائية مباشرة التأثير:</a:t>
            </a:r>
            <a:endParaRPr lang="ar-SA" sz="2400" b="1" dirty="0">
              <a:solidFill>
                <a:schemeClr val="accent2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Low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4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ar-SY" sz="24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Hydralazine</a:t>
            </a:r>
            <a:r>
              <a:rPr lang="ar-SY" sz="20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Minoxidil</a:t>
            </a:r>
            <a:r>
              <a:rPr lang="ar-SA" sz="20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Sodium Nitroprusside</a:t>
            </a:r>
            <a:endParaRPr lang="en-US" sz="16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0964" name="Text Box 10"/>
          <p:cNvSpPr txBox="1">
            <a:spLocks noChangeArrowheads="1"/>
          </p:cNvSpPr>
          <p:nvPr/>
        </p:nvSpPr>
        <p:spPr bwMode="auto">
          <a:xfrm>
            <a:off x="9386888" y="3081339"/>
            <a:ext cx="184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  <p:sp>
        <p:nvSpPr>
          <p:cNvPr id="40965" name="Text Box 10"/>
          <p:cNvSpPr txBox="1">
            <a:spLocks noChangeArrowheads="1"/>
          </p:cNvSpPr>
          <p:nvPr/>
        </p:nvSpPr>
        <p:spPr bwMode="auto">
          <a:xfrm>
            <a:off x="3814764" y="3856038"/>
            <a:ext cx="5786437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إرخاء العضلات الملساء الوعائية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تفعيل قلبي انعكاسي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رفع تركيز الرينين البلازمي مما يؤدي لاحتباس الصوديوم والماء</a:t>
            </a:r>
          </a:p>
        </p:txBody>
      </p:sp>
      <p:sp>
        <p:nvSpPr>
          <p:cNvPr id="40966" name="Text Box 8"/>
          <p:cNvSpPr txBox="1">
            <a:spLocks noChangeArrowheads="1"/>
          </p:cNvSpPr>
          <p:nvPr/>
        </p:nvSpPr>
        <p:spPr bwMode="auto">
          <a:xfrm>
            <a:off x="8534401" y="342900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7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50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8"/>
          <p:cNvSpPr txBox="1">
            <a:spLocks noChangeArrowheads="1"/>
          </p:cNvSpPr>
          <p:nvPr/>
        </p:nvSpPr>
        <p:spPr bwMode="auto">
          <a:xfrm>
            <a:off x="5621234" y="1524001"/>
            <a:ext cx="40815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اختيار الأدوية حسب الأمراض المرافقة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87" name="Text Box 10"/>
          <p:cNvSpPr txBox="1">
            <a:spLocks noChangeArrowheads="1"/>
          </p:cNvSpPr>
          <p:nvPr/>
        </p:nvSpPr>
        <p:spPr bwMode="auto">
          <a:xfrm>
            <a:off x="1878014" y="2209801"/>
            <a:ext cx="7693025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المرضى المسنين مع ارتفاع ضغط انقباضي: </a:t>
            </a:r>
            <a:r>
              <a:rPr lang="ar-SA" sz="2000" b="1" dirty="0"/>
              <a:t>مدرات تيازيدية، حاصرات أقنية الكالسيوم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مرضى خناق الصدر: </a:t>
            </a:r>
            <a:r>
              <a:rPr lang="ar-SA" sz="2000" b="1" dirty="0"/>
              <a:t>حاصرات بيتا، حاصرات أقنية الكالسيوم</a:t>
            </a:r>
            <a:endParaRPr lang="ar-SA" sz="2000" b="1" dirty="0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الداء السكري: </a:t>
            </a:r>
            <a:r>
              <a:rPr lang="ar-SA" sz="2000" b="1" dirty="0"/>
              <a:t>المدرات، الـ </a:t>
            </a:r>
            <a:r>
              <a:rPr lang="en-US" sz="2000" b="1" dirty="0"/>
              <a:t>ACEI</a:t>
            </a:r>
            <a:r>
              <a:rPr lang="ar-SA" sz="2000" b="1" dirty="0"/>
              <a:t>، الـ </a:t>
            </a:r>
            <a:r>
              <a:rPr lang="en-US" sz="2000" b="1" dirty="0"/>
              <a:t>ARBs</a:t>
            </a:r>
            <a:endParaRPr lang="ar-SA" sz="20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سوابق حوادث وعائية دماغية</a:t>
            </a:r>
            <a:r>
              <a:rPr lang="ar-SA" sz="2000" b="1" dirty="0">
                <a:solidFill>
                  <a:srgbClr val="CCFF33"/>
                </a:solidFill>
              </a:rPr>
              <a:t>: </a:t>
            </a:r>
            <a:r>
              <a:rPr lang="en-US" sz="2000" b="1" dirty="0"/>
              <a:t> ACEI</a:t>
            </a:r>
            <a:r>
              <a:rPr lang="ar-SA" sz="2000" b="1" dirty="0"/>
              <a:t>، </a:t>
            </a:r>
            <a:r>
              <a:rPr lang="ar-SA" sz="1800" b="1" dirty="0"/>
              <a:t>مدرات تيازيدية</a:t>
            </a:r>
            <a:endParaRPr lang="en-US" sz="2000" b="1" dirty="0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قصور القلب: </a:t>
            </a:r>
            <a:r>
              <a:rPr lang="ar-SA" sz="2000" b="1" dirty="0"/>
              <a:t>المدرات، حاصرات بيتا، </a:t>
            </a:r>
            <a:r>
              <a:rPr lang="en-US" sz="2000" b="1" dirty="0"/>
              <a:t>ACEI</a:t>
            </a:r>
            <a:r>
              <a:rPr lang="ar-SA" sz="2000" b="1" dirty="0"/>
              <a:t>، </a:t>
            </a:r>
            <a:r>
              <a:rPr lang="en-US" sz="2000" b="1" dirty="0"/>
              <a:t>ARBs</a:t>
            </a:r>
            <a:endParaRPr lang="ar-SA" sz="20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احتشاء عضلة قلبية سابق: </a:t>
            </a:r>
            <a:r>
              <a:rPr lang="ar-SA" sz="2000" b="1" dirty="0"/>
              <a:t>حاصرات بيتا، </a:t>
            </a:r>
            <a:r>
              <a:rPr lang="en-US" sz="2000" b="1" dirty="0"/>
              <a:t>ACEI</a:t>
            </a:r>
            <a:r>
              <a:rPr lang="ar-SA" sz="2000" b="1" dirty="0">
                <a:solidFill>
                  <a:srgbClr val="CCFF33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 dirty="0">
                <a:solidFill>
                  <a:schemeClr val="accent2"/>
                </a:solidFill>
              </a:rPr>
              <a:t>امراض كلوية: </a:t>
            </a:r>
            <a:r>
              <a:rPr lang="en-US" sz="2000" b="1" dirty="0"/>
              <a:t>ACEI</a:t>
            </a:r>
            <a:r>
              <a:rPr lang="ar-SA" sz="2000" b="1" dirty="0"/>
              <a:t>، </a:t>
            </a:r>
            <a:r>
              <a:rPr lang="en-US" sz="2000" b="1" dirty="0"/>
              <a:t>ARBs</a:t>
            </a:r>
            <a:r>
              <a:rPr lang="ar-SA" sz="2000" b="1" dirty="0"/>
              <a:t>، مدرات تيازيدية، مدرات العروة</a:t>
            </a:r>
            <a:endParaRPr lang="ar-SA" sz="2000" b="1" dirty="0">
              <a:solidFill>
                <a:srgbClr val="CCFF33"/>
              </a:solidFill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673475" y="923926"/>
            <a:ext cx="619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المستعملة في علاج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84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218238" y="923926"/>
            <a:ext cx="37465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نماذج ارتفاع الضغط الشرياني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5176838" y="1676401"/>
            <a:ext cx="4576762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 البدئي</a:t>
            </a:r>
            <a:r>
              <a:rPr lang="ar-SA" sz="24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%): 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4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السبب غير واضح، له عوامل خطورة </a:t>
            </a:r>
            <a:r>
              <a:rPr lang="ar-SA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عديد</a:t>
            </a:r>
            <a:r>
              <a:rPr lang="ar-EG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A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عوامل وراثية وعائلية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العرق الأسود، الجنس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التقدم بالسن، البدانة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الشدة المستمرة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التدخين، الكحول، زيادة الوارد من الصوديوم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الداء السكري، ارتفاع الشحوم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الحمل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23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"/>
          <p:cNvSpPr txBox="1">
            <a:spLocks noChangeArrowheads="1"/>
          </p:cNvSpPr>
          <p:nvPr/>
        </p:nvSpPr>
        <p:spPr bwMode="auto">
          <a:xfrm>
            <a:off x="6867682" y="2466975"/>
            <a:ext cx="288591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Sodium Nitroprusside</a:t>
            </a:r>
          </a:p>
        </p:txBody>
      </p:sp>
      <p:sp>
        <p:nvSpPr>
          <p:cNvPr id="43011" name="Text Box 8"/>
          <p:cNvSpPr txBox="1">
            <a:spLocks noChangeArrowheads="1"/>
          </p:cNvSpPr>
          <p:nvPr/>
        </p:nvSpPr>
        <p:spPr bwMode="auto">
          <a:xfrm>
            <a:off x="3814764" y="2965451"/>
            <a:ext cx="5786437" cy="46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موسع وعائي شرياني ووريدي مباشر التأثير يعطى </a:t>
            </a:r>
            <a:r>
              <a:rPr lang="ar-SA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تسريب </a:t>
            </a:r>
            <a:r>
              <a:rPr lang="ar-SY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وريدي </a:t>
            </a:r>
            <a:endParaRPr lang="en-US" sz="1800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5237164" y="923926"/>
            <a:ext cx="47275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ارتفاع الضغط الشرياني الاسعافي: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3" name="Text Box 10"/>
          <p:cNvSpPr txBox="1">
            <a:spLocks noChangeArrowheads="1"/>
          </p:cNvSpPr>
          <p:nvPr/>
        </p:nvSpPr>
        <p:spPr bwMode="auto">
          <a:xfrm>
            <a:off x="9386888" y="3081339"/>
            <a:ext cx="184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  <p:sp>
        <p:nvSpPr>
          <p:cNvPr id="43014" name="Text Box 8"/>
          <p:cNvSpPr txBox="1">
            <a:spLocks noChangeArrowheads="1"/>
          </p:cNvSpPr>
          <p:nvPr/>
        </p:nvSpPr>
        <p:spPr bwMode="auto">
          <a:xfrm>
            <a:off x="7922512" y="4641850"/>
            <a:ext cx="184537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Fenoldopam</a:t>
            </a:r>
          </a:p>
        </p:txBody>
      </p:sp>
      <p:sp>
        <p:nvSpPr>
          <p:cNvPr id="43015" name="Text Box 8"/>
          <p:cNvSpPr txBox="1">
            <a:spLocks noChangeArrowheads="1"/>
          </p:cNvSpPr>
          <p:nvPr/>
        </p:nvSpPr>
        <p:spPr bwMode="auto">
          <a:xfrm>
            <a:off x="1757364" y="5175251"/>
            <a:ext cx="7920037" cy="46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مقلد لمستقبلات</a:t>
            </a:r>
            <a:r>
              <a:rPr lang="en-US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D1 </a:t>
            </a:r>
            <a:r>
              <a:rPr lang="ar-SY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المحيطية، يوسع الأوعية ويخفض المقاومة الوعائية المحيطية، يعطى تسريبا وريديا.</a:t>
            </a:r>
            <a:endParaRPr lang="en-US" sz="1800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7838871" y="3498850"/>
            <a:ext cx="193854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Nitroglycerin</a:t>
            </a:r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3832225" y="4060826"/>
            <a:ext cx="5786438" cy="46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موسع وعائي شرياني ووريدي مباشر التأثير يعطى </a:t>
            </a:r>
            <a:r>
              <a:rPr lang="ar-SA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تسريب </a:t>
            </a:r>
            <a:r>
              <a:rPr lang="ar-SY" sz="1800" b="1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وريدي </a:t>
            </a:r>
            <a:endParaRPr lang="en-US" sz="1800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3018" name="Text Box 8"/>
          <p:cNvSpPr txBox="1">
            <a:spLocks noChangeArrowheads="1"/>
          </p:cNvSpPr>
          <p:nvPr/>
        </p:nvSpPr>
        <p:spPr bwMode="auto">
          <a:xfrm>
            <a:off x="3825875" y="1905000"/>
            <a:ext cx="5786438" cy="46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مثبط لأنزيم التحويل</a:t>
            </a:r>
            <a:r>
              <a:rPr lang="ar-SY" sz="18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يعطى </a:t>
            </a:r>
            <a:r>
              <a:rPr lang="ar-SA" sz="18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عن طريق تحت اللسان أو مضغاً</a:t>
            </a:r>
            <a:r>
              <a:rPr lang="ar-SY" sz="1800" b="1" dirty="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3019" name="Text Box 8"/>
          <p:cNvSpPr txBox="1">
            <a:spLocks noChangeArrowheads="1"/>
          </p:cNvSpPr>
          <p:nvPr/>
        </p:nvSpPr>
        <p:spPr bwMode="auto">
          <a:xfrm>
            <a:off x="8220076" y="1371600"/>
            <a:ext cx="15462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Captopril</a:t>
            </a:r>
          </a:p>
        </p:txBody>
      </p:sp>
    </p:spTree>
    <p:extLst>
      <p:ext uri="{BB962C8B-B14F-4D97-AF65-F5344CB8AC3E}">
        <p14:creationId xmlns:p14="http://schemas.microsoft.com/office/powerpoint/2010/main" val="389363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6218238" y="923926"/>
            <a:ext cx="37465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نماذج ارتفاع الضغط الشرياني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717676" y="1676401"/>
            <a:ext cx="8035925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الضغط الشرياني الثانوي</a:t>
            </a:r>
            <a:r>
              <a:rPr lang="ar-SA" sz="24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%): 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4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ناجم عن مرض عضوي ويزول ارتفاع الضغط بعلاجه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أسباب كلوية: 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تضيق الشريان الكلوي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أسباب غدية: 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ورم القواتم، تناذر كوشينغ، تناذر كون، ضخامة النهايات، فرط نشاط الدرق...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تضيق برزخ الأبهر: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2000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أسباب دوائية: 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مانعات الحمل الهرمونية، الكورتيكوستيروئيدات،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NSAIDs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endParaRPr lang="ar-SY" sz="2000" b="1" dirty="0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59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5818188" y="923926"/>
            <a:ext cx="41465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اختلاطات ارتفاع الضغط الشرياني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5068888" y="1676400"/>
            <a:ext cx="4684712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حوادث وعائية دماغية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قصور قلب، احتشاء عضلة 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أذية كلوية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وذمة حليمة العصب البصري، تأذي الشبكية، نزوف</a:t>
            </a:r>
          </a:p>
        </p:txBody>
      </p:sp>
    </p:spTree>
    <p:extLst>
      <p:ext uri="{BB962C8B-B14F-4D97-AF65-F5344CB8AC3E}">
        <p14:creationId xmlns:p14="http://schemas.microsoft.com/office/powerpoint/2010/main" val="19225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231064" y="923926"/>
            <a:ext cx="2733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آليات ضبط ضغط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4044950" y="1600200"/>
            <a:ext cx="57086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مستقبلات الضغط والجملة العصبية ال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ذاتية (التنظيم العصبي)</a:t>
            </a:r>
            <a:endParaRPr lang="ar-SY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جملة الرينين – انجيوتنسين – ألدوستيرون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(التنظيم الهرموني)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931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6804026" y="923926"/>
            <a:ext cx="31607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محددات ال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ضغط ال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شرياني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3233738" y="1752601"/>
            <a:ext cx="62150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الضغط الشرياني = نتاج القلب × المقاومة الوعائية المحيطية </a:t>
            </a:r>
            <a:endParaRPr lang="fr-FR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 Box 10"/>
          <p:cNvSpPr txBox="1">
            <a:spLocks noChangeArrowheads="1"/>
          </p:cNvSpPr>
          <p:nvPr/>
        </p:nvSpPr>
        <p:spPr bwMode="auto">
          <a:xfrm>
            <a:off x="3516314" y="2438400"/>
            <a:ext cx="5424487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</a:t>
            </a:r>
            <a:r>
              <a:rPr lang="ar-SA" sz="2000" b="1"/>
              <a:t>تتحدد المقاومة الوعائية المحيطية بحجم الدم وقطر الشريان 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</a:t>
            </a:r>
            <a:r>
              <a:rPr lang="ar-SA" sz="2000" b="1"/>
              <a:t>يتحدد نتاج القلب بتواتر القلب وحجم الضربة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</a:t>
            </a:r>
            <a:r>
              <a:rPr lang="ar-SA" sz="2000" b="1"/>
              <a:t>يتحدد حجم الضربة بضغط الامتلاء والقلوصية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</a:t>
            </a:r>
            <a:r>
              <a:rPr lang="ar-SA" sz="2000" b="1"/>
              <a:t>يتحدد ضغط الامتلاء بمقوية الأوردة وحجم الدم </a:t>
            </a:r>
            <a:endParaRPr lang="ar-SY" sz="2000" b="1"/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5948363" y="4495800"/>
            <a:ext cx="3560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يمكن انقاص الضغط الشرياني عن طريق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7162801" y="4953001"/>
            <a:ext cx="2016125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</a:t>
            </a:r>
            <a:r>
              <a:rPr lang="ar-SA" sz="2000" b="1"/>
              <a:t>توسيع الأوعية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2- انقاص تواتر القلب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3- انقاص حجم الدم</a:t>
            </a:r>
            <a:endParaRPr lang="ar-SY" sz="2000" b="1"/>
          </a:p>
        </p:txBody>
      </p:sp>
    </p:spTree>
    <p:extLst>
      <p:ext uri="{BB962C8B-B14F-4D97-AF65-F5344CB8AC3E}">
        <p14:creationId xmlns:p14="http://schemas.microsoft.com/office/powerpoint/2010/main" val="4149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4937126" y="923926"/>
            <a:ext cx="50276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استراتيجية علاج ارتفاع ال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ضغط ال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شرياني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 Box 10"/>
          <p:cNvSpPr txBox="1">
            <a:spLocks noChangeArrowheads="1"/>
          </p:cNvSpPr>
          <p:nvPr/>
        </p:nvSpPr>
        <p:spPr bwMode="auto">
          <a:xfrm>
            <a:off x="1371601" y="1600200"/>
            <a:ext cx="8270875" cy="327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1- </a:t>
            </a:r>
            <a:r>
              <a:rPr lang="ar-SA" sz="2000" b="1" dirty="0"/>
              <a:t>التشخيص يتم بعد عدة قياسات منفصلة   </a:t>
            </a:r>
            <a:endParaRPr lang="ar-SY" sz="20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2- </a:t>
            </a:r>
            <a:r>
              <a:rPr lang="ar-SA" sz="2000" b="1" dirty="0"/>
              <a:t>تحديد نوع ارتفاع الضغط، ومعالجة أسباب ارتفاع الضغط الثانوي</a:t>
            </a:r>
            <a:endParaRPr lang="ar-SY" sz="20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3- </a:t>
            </a:r>
            <a:r>
              <a:rPr lang="ar-SA" sz="2000" b="1" dirty="0"/>
              <a:t>تعديل نمط الحياة: </a:t>
            </a:r>
            <a:r>
              <a:rPr lang="ar-SA" sz="1800" b="1" dirty="0">
                <a:solidFill>
                  <a:schemeClr val="accent2"/>
                </a:solidFill>
              </a:rPr>
              <a:t>وقف التدخين والكحول، انقاص الوزن، حمية ناقصة الصوديوم، انقاص الشدة ...</a:t>
            </a:r>
            <a:endParaRPr lang="ar-SY" sz="18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4- </a:t>
            </a:r>
            <a:r>
              <a:rPr lang="ar-SA" sz="2000" b="1" dirty="0"/>
              <a:t>العلاج الدوائي المناسب بعد التأكد من وجود ارتفاع ضغط حقيقي: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/>
              <a:t>  </a:t>
            </a:r>
            <a:r>
              <a:rPr lang="ar-SA" sz="1800" b="1" dirty="0">
                <a:solidFill>
                  <a:schemeClr val="accent2"/>
                </a:solidFill>
              </a:rPr>
              <a:t>معظم المرضى يبدؤون العلاج بدواء وحيد لكن معظمهم سيحتاج لدواء ثاني أو ثالث لتحقيق الفائدة المرجوة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rgbClr val="FF0000"/>
                </a:solidFill>
              </a:rPr>
              <a:t>       (أقل من 140/ 85 </a:t>
            </a:r>
            <a:r>
              <a:rPr lang="ar-SA" sz="1800" b="1" dirty="0" err="1">
                <a:solidFill>
                  <a:srgbClr val="FF0000"/>
                </a:solidFill>
              </a:rPr>
              <a:t>ملمز</a:t>
            </a:r>
            <a:r>
              <a:rPr lang="ar-SA" sz="1800" b="1" dirty="0">
                <a:solidFill>
                  <a:srgbClr val="FF0000"/>
                </a:solidFill>
              </a:rPr>
              <a:t>، وأقل من 130/ 80 في حال وجود داء سكري أو مرض كلوي)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/>
              <a:t>      </a:t>
            </a:r>
            <a:endParaRPr lang="ar-SY" sz="2000" b="1" dirty="0"/>
          </a:p>
        </p:txBody>
      </p:sp>
    </p:spTree>
    <p:extLst>
      <p:ext uri="{BB962C8B-B14F-4D97-AF65-F5344CB8AC3E}">
        <p14:creationId xmlns:p14="http://schemas.microsoft.com/office/powerpoint/2010/main" val="60347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2318</Words>
  <Application>Microsoft Office PowerPoint</Application>
  <PresentationFormat>Widescreen</PresentationFormat>
  <Paragraphs>332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Aller</vt:lpstr>
      <vt:lpstr>Arial</vt:lpstr>
      <vt:lpstr>Calibri</vt:lpstr>
      <vt:lpstr>Calibri Light</vt:lpstr>
      <vt:lpstr>Garamond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18</cp:revision>
  <dcterms:created xsi:type="dcterms:W3CDTF">2022-02-21T07:57:38Z</dcterms:created>
  <dcterms:modified xsi:type="dcterms:W3CDTF">2025-08-25T17:43:08Z</dcterms:modified>
</cp:coreProperties>
</file>