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5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57" r:id="rId34"/>
    <p:sldId id="258" r:id="rId35"/>
    <p:sldId id="259" r:id="rId36"/>
    <p:sldId id="260" r:id="rId37"/>
    <p:sldId id="261" r:id="rId38"/>
    <p:sldId id="262" r:id="rId39"/>
    <p:sldId id="263" r:id="rId40"/>
    <p:sldId id="264" r:id="rId41"/>
    <p:sldId id="265" r:id="rId42"/>
    <p:sldId id="266" r:id="rId43"/>
    <p:sldId id="267" r:id="rId4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7356D-BC4B-4AE0-B119-DDFD978A9821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9E0B9-B95C-4637-B2EC-BDD7C4863D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2100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عنصر نائب لصورة الشريحة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عنصر نائب للملاحظات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ar-SA" smtClean="0"/>
              <a:t>تعب</a:t>
            </a:r>
          </a:p>
        </p:txBody>
      </p:sp>
      <p:sp>
        <p:nvSpPr>
          <p:cNvPr id="10244" name="عنصر نائب لرقم الشريحة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3110EC36-30D9-4469-A46D-CFD1EE1A8B55}" type="slidenum">
              <a:rPr lang="fr-FR" smtClean="0">
                <a:latin typeface="Arial" panose="020B0604020202020204" pitchFamily="34" charset="0"/>
              </a:rPr>
              <a:pPr/>
              <a:t>7</a:t>
            </a:fld>
            <a:endParaRPr lang="fr-FR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845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A2C256-11F4-448C-A8E6-4F3A4E2E30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FABE57A6-8E9D-429A-B054-D6047CB74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4F64177-F2C8-4ACF-AFBD-82527E429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67A0CA8-F715-4F6A-B7D8-BB173B5AD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CB3CD6F-DC56-45EF-A5C4-0B4D0941C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702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BFA6882-D821-4E10-A9F5-34DD8CCF5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4AC3063-38AC-47F1-92E1-5D274C1693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9B25627-D8AD-416E-90C5-5F983B446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2E6F73B-1B7E-4306-A3C4-E42604506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3CEE37F-6B26-4668-AFEA-87B348B6A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9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29AC575-2360-4BEC-8373-8040BAF642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9C8D05D1-29AF-4004-8D34-552F13F9E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6DFEFB3-D10C-42A0-B765-36258CEE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F891F7D-3B74-4463-9668-746839318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68344F-1B4B-4EFD-9D3A-4C2FC0D06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128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4B2628-7AA7-4AE8-911C-84E24A1BC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9AD35C7-4B4D-4938-94C5-574CD2341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4808689-56B5-422A-AF62-41C42F1BE3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E9F3A71-6F96-4988-8F18-1B488CD0D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F15D98-0643-4FFF-8303-92A753C0B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8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DF88594-73B7-477F-8904-A52872F58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86002BDE-2656-4A28-B0CF-107A119EB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C2552E0-9910-4B2A-B690-AD5736DD4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9F82CDC-1086-40C5-8E9D-4F094F4F9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D81E89C-7717-4B22-8D94-1EFC35E50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7728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9054438-3FA5-4E69-B7FA-20294661E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C9D2E95-DD62-4C91-8839-B58E607CE7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0E6721A2-1D3C-4656-9852-A736A90B8C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CB2C7E5-5E0A-493D-BCD7-277832749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4124A73-4197-4CBB-9365-26411D9E4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1F71FC1-4E9A-462B-84C2-09ADE29A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8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402D825-90B7-4300-9B4E-41143E83D2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7D7CA60-6D0F-4C02-B2E0-D76663D7F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78AFA46-CF5B-4E75-96B4-7EF0267AE2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253CFB46-D841-4987-8043-9AA568B0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853412B8-5B52-47E7-81BF-0A68086B7C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478CAD0-091A-47D0-8321-A1E399174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7A8BC31-433C-4E2B-BCD9-3C284894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5635A53C-12AC-4DF1-8D44-92AF931BE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551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0D8093-CB8A-4577-B297-2A5F3222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B21BB2F2-F147-4A71-BD23-F8C1414D54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6585CE0-0B45-49C4-9DF2-86DB04A41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EB9F352-11AE-44A6-8081-1133B6293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68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617D960-A8AE-474D-966B-DF7FBE185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78E2A7F4-E80B-4AA0-A8D3-5C3BA229C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CACA4A4A-19F3-4E2C-9E40-E8859DA2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32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198DBFA-A242-4BE2-85CC-AB8242F4F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AC267F0-07BB-4F82-8770-784101BC0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EBD8A15-7316-4C1E-8E25-48C82D2829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C4C9C8C-909C-464F-8D61-14C925092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F3B6B68-A437-406E-BFC2-CA240DE63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9B78EA7-D75F-4655-BC7E-8E351F44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72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462F381-D2D4-4E43-9F5D-1B151A36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8A649086-0549-44FC-BE43-35C31E78D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907B675-446E-41BF-9472-D224847F8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46D42EF-BF77-48EA-A136-3F14B48BC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B7708D6-F9DD-428A-871C-BF8154C55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050B4D4-F43E-44BC-82A2-C6974243A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23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3656699-3672-4023-8664-CC56D404F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4085EE0-BA82-455D-9991-EC336CEC4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6CC53D4-7882-4340-A7D2-260FA9279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D6B17-F12D-4691-A178-85E7B352EF88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A72F62-1F1A-4BEE-8E47-8A497328A3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DBE96AB-7863-4EFB-8B4D-58A104D39D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EC28D-54D4-4785-ABA8-4C39A36063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31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anara.edu.sy/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99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8"/>
          <p:cNvSpPr txBox="1">
            <a:spLocks noChangeArrowheads="1"/>
          </p:cNvSpPr>
          <p:nvPr/>
        </p:nvSpPr>
        <p:spPr bwMode="auto">
          <a:xfrm>
            <a:off x="7433734" y="1524001"/>
            <a:ext cx="231986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أولاً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المدرات البولية: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6" name="Text Box 10"/>
          <p:cNvSpPr txBox="1">
            <a:spLocks noChangeArrowheads="1"/>
          </p:cNvSpPr>
          <p:nvPr/>
        </p:nvSpPr>
        <p:spPr bwMode="auto">
          <a:xfrm>
            <a:off x="4811713" y="2209800"/>
            <a:ext cx="4760912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 dirty="0">
                <a:solidFill>
                  <a:schemeClr val="accent2"/>
                </a:solidFill>
              </a:rPr>
              <a:t>خط العلاج الأول لقصور القلب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 dirty="0">
                <a:solidFill>
                  <a:schemeClr val="accent2"/>
                </a:solidFill>
              </a:rPr>
              <a:t>في حالة القصور المعتدل يمكن استعمال المدرات التيازيدية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 dirty="0">
                <a:solidFill>
                  <a:schemeClr val="accent2"/>
                </a:solidFill>
              </a:rPr>
              <a:t>القصور المتوسط والحاد يتطلب استعمال مدرات العروة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 dirty="0">
                <a:solidFill>
                  <a:schemeClr val="accent2"/>
                </a:solidFill>
              </a:rPr>
              <a:t>تزيل الاحتقان الرئوي والوذمة المحيطية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 dirty="0">
                <a:solidFill>
                  <a:schemeClr val="accent2"/>
                </a:solidFill>
              </a:rPr>
              <a:t>تنقص الحمل القبلي والحمل البعدي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 dirty="0">
                <a:solidFill>
                  <a:schemeClr val="accent2"/>
                </a:solidFill>
              </a:rPr>
              <a:t>يجب مراقبة بوتاسيوم المصل باستمرار </a:t>
            </a:r>
          </a:p>
        </p:txBody>
      </p:sp>
    </p:spTree>
    <p:extLst>
      <p:ext uri="{BB962C8B-B14F-4D97-AF65-F5344CB8AC3E}">
        <p14:creationId xmlns:p14="http://schemas.microsoft.com/office/powerpoint/2010/main" val="190692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8"/>
          <p:cNvSpPr txBox="1">
            <a:spLocks noChangeArrowheads="1"/>
          </p:cNvSpPr>
          <p:nvPr/>
        </p:nvSpPr>
        <p:spPr bwMode="auto">
          <a:xfrm>
            <a:off x="5612724" y="1524001"/>
            <a:ext cx="41408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مثبطات جملة الرينين انجيوتنسين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Text Box 8"/>
          <p:cNvSpPr txBox="1">
            <a:spLocks noChangeArrowheads="1"/>
          </p:cNvSpPr>
          <p:nvPr/>
        </p:nvSpPr>
        <p:spPr bwMode="auto">
          <a:xfrm>
            <a:off x="4358061" y="2281239"/>
            <a:ext cx="5227265" cy="507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مثبطات الانزيم القالب للأنجيوتنسين </a:t>
            </a:r>
            <a:r>
              <a:rPr lang="en-US" sz="20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ACE Inhibitors</a:t>
            </a:r>
          </a:p>
        </p:txBody>
      </p:sp>
      <p:sp>
        <p:nvSpPr>
          <p:cNvPr id="14341" name="Text Box 8"/>
          <p:cNvSpPr txBox="1">
            <a:spLocks noChangeArrowheads="1"/>
          </p:cNvSpPr>
          <p:nvPr/>
        </p:nvSpPr>
        <p:spPr bwMode="auto">
          <a:xfrm>
            <a:off x="3657601" y="2890838"/>
            <a:ext cx="5394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cs typeface="Times New Roman" panose="02020603050405020304" pitchFamily="18" charset="0"/>
              </a:rPr>
              <a:t> </a:t>
            </a:r>
            <a:r>
              <a:rPr lang="en-US" sz="2000" b="1">
                <a:cs typeface="Times New Roman" panose="02020603050405020304" pitchFamily="18" charset="0"/>
              </a:rPr>
              <a:t>Captopril</a:t>
            </a:r>
            <a:r>
              <a:rPr lang="ar-SY" sz="2000" b="1">
                <a:cs typeface="Times New Roman" panose="02020603050405020304" pitchFamily="18" charset="0"/>
              </a:rPr>
              <a:t>،</a:t>
            </a:r>
            <a:r>
              <a:rPr lang="en-US" sz="2000" b="1">
                <a:cs typeface="Times New Roman" panose="02020603050405020304" pitchFamily="18" charset="0"/>
              </a:rPr>
              <a:t>Enalapril </a:t>
            </a:r>
            <a:r>
              <a:rPr lang="ar-SY" sz="2000" b="1">
                <a:cs typeface="Times New Roman" panose="02020603050405020304" pitchFamily="18" charset="0"/>
              </a:rPr>
              <a:t>،</a:t>
            </a:r>
            <a:r>
              <a:rPr lang="ar-SA" sz="2000" b="1">
                <a:cs typeface="Times New Roman" panose="02020603050405020304" pitchFamily="18" charset="0"/>
              </a:rPr>
              <a:t> </a:t>
            </a:r>
            <a:r>
              <a:rPr lang="en-US" sz="2000" b="1">
                <a:cs typeface="Times New Roman" panose="02020603050405020304" pitchFamily="18" charset="0"/>
              </a:rPr>
              <a:t>Ramipril</a:t>
            </a:r>
            <a:r>
              <a:rPr lang="ar-SY" sz="2000" b="1">
                <a:cs typeface="Times New Roman" panose="02020603050405020304" pitchFamily="18" charset="0"/>
              </a:rPr>
              <a:t> </a:t>
            </a:r>
            <a:r>
              <a:rPr lang="ar-SA" sz="2000" b="1">
                <a:cs typeface="Times New Roman" panose="02020603050405020304" pitchFamily="18" charset="0"/>
              </a:rPr>
              <a:t>،</a:t>
            </a:r>
            <a:r>
              <a:rPr lang="en-US" sz="2000" b="1">
                <a:cs typeface="Times New Roman" panose="02020603050405020304" pitchFamily="18" charset="0"/>
              </a:rPr>
              <a:t>Lisinopril</a:t>
            </a:r>
            <a:endParaRPr lang="fr-FR" sz="2000" b="1">
              <a:cs typeface="Times New Roman" panose="02020603050405020304" pitchFamily="18" charset="0"/>
            </a:endParaRPr>
          </a:p>
        </p:txBody>
      </p:sp>
      <p:sp>
        <p:nvSpPr>
          <p:cNvPr id="14342" name="Text Box 10"/>
          <p:cNvSpPr txBox="1">
            <a:spLocks noChangeArrowheads="1"/>
          </p:cNvSpPr>
          <p:nvPr/>
        </p:nvSpPr>
        <p:spPr bwMode="auto">
          <a:xfrm>
            <a:off x="3962400" y="4495801"/>
            <a:ext cx="5176838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/>
              <a:t>1</a:t>
            </a:r>
            <a:r>
              <a:rPr lang="ar-SY" sz="1800" b="1"/>
              <a:t>- تثبط الأنزيم المحول للأنجيوتنسين </a:t>
            </a:r>
            <a:r>
              <a:rPr lang="en-US" sz="1800" b="1"/>
              <a:t> I</a:t>
            </a:r>
            <a:r>
              <a:rPr lang="ar-SY" sz="1800" b="1"/>
              <a:t>إلى أنجيوتنسين </a:t>
            </a:r>
            <a:r>
              <a:rPr lang="en-US" sz="1800" b="1"/>
              <a:t>II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/>
              <a:t>2</a:t>
            </a:r>
            <a:r>
              <a:rPr lang="ar-SY" sz="1800" b="1"/>
              <a:t>- تزيد كمية البراديكينين الموسع الوعائي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sz="1800" b="1"/>
              <a:t>3</a:t>
            </a:r>
            <a:r>
              <a:rPr lang="ar-SY" sz="1800" b="1"/>
              <a:t>- تنقص إفراز الألدوستيرون وبالتالي تمنع حبس الصوديوم والماء</a:t>
            </a:r>
          </a:p>
        </p:txBody>
      </p:sp>
      <p:sp>
        <p:nvSpPr>
          <p:cNvPr id="14343" name="Text Box 8"/>
          <p:cNvSpPr txBox="1">
            <a:spLocks noChangeArrowheads="1"/>
          </p:cNvSpPr>
          <p:nvPr/>
        </p:nvSpPr>
        <p:spPr bwMode="auto">
          <a:xfrm>
            <a:off x="8153400" y="4038600"/>
            <a:ext cx="1125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924550" y="3486150"/>
            <a:ext cx="30670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المنتخبة لتدبير قصور القلب</a:t>
            </a:r>
            <a:endParaRPr lang="fr-FR" sz="2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942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8"/>
          <p:cNvSpPr txBox="1">
            <a:spLocks noChangeArrowheads="1"/>
          </p:cNvSpPr>
          <p:nvPr/>
        </p:nvSpPr>
        <p:spPr bwMode="auto">
          <a:xfrm>
            <a:off x="5612724" y="1524001"/>
            <a:ext cx="41408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مثبطات جملة الرينين انجيوتنسين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4" name="Text Box 8"/>
          <p:cNvSpPr txBox="1">
            <a:spLocks noChangeArrowheads="1"/>
          </p:cNvSpPr>
          <p:nvPr/>
        </p:nvSpPr>
        <p:spPr bwMode="auto">
          <a:xfrm>
            <a:off x="4358061" y="2281239"/>
            <a:ext cx="5227265" cy="507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مثبطات الانزيم القالب للأنجيوتنسين </a:t>
            </a:r>
            <a:r>
              <a:rPr lang="en-US" sz="2000" b="1" dirty="0">
                <a:solidFill>
                  <a:schemeClr val="accent2"/>
                </a:solidFill>
                <a:cs typeface="Times New Roman" panose="02020603050405020304" pitchFamily="18" charset="0"/>
              </a:rPr>
              <a:t>ACE Inhibitors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3657601" y="2890838"/>
            <a:ext cx="5394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cs typeface="Times New Roman" panose="02020603050405020304" pitchFamily="18" charset="0"/>
              </a:rPr>
              <a:t> </a:t>
            </a:r>
            <a:r>
              <a:rPr lang="en-US" sz="2000" b="1">
                <a:cs typeface="Times New Roman" panose="02020603050405020304" pitchFamily="18" charset="0"/>
              </a:rPr>
              <a:t>Captopril</a:t>
            </a:r>
            <a:r>
              <a:rPr lang="ar-SY" sz="2000" b="1">
                <a:cs typeface="Times New Roman" panose="02020603050405020304" pitchFamily="18" charset="0"/>
              </a:rPr>
              <a:t>،</a:t>
            </a:r>
            <a:r>
              <a:rPr lang="en-US" sz="2000" b="1">
                <a:cs typeface="Times New Roman" panose="02020603050405020304" pitchFamily="18" charset="0"/>
              </a:rPr>
              <a:t>Enalapril </a:t>
            </a:r>
            <a:r>
              <a:rPr lang="ar-SY" sz="2000" b="1">
                <a:cs typeface="Times New Roman" panose="02020603050405020304" pitchFamily="18" charset="0"/>
              </a:rPr>
              <a:t>،</a:t>
            </a:r>
            <a:r>
              <a:rPr lang="ar-SA" sz="2000" b="1">
                <a:cs typeface="Times New Roman" panose="02020603050405020304" pitchFamily="18" charset="0"/>
              </a:rPr>
              <a:t> </a:t>
            </a:r>
            <a:r>
              <a:rPr lang="en-US" sz="2000" b="1">
                <a:cs typeface="Times New Roman" panose="02020603050405020304" pitchFamily="18" charset="0"/>
              </a:rPr>
              <a:t>Ramipril</a:t>
            </a:r>
            <a:r>
              <a:rPr lang="ar-SY" sz="2000" b="1">
                <a:cs typeface="Times New Roman" panose="02020603050405020304" pitchFamily="18" charset="0"/>
              </a:rPr>
              <a:t> </a:t>
            </a:r>
            <a:r>
              <a:rPr lang="ar-SA" sz="2000" b="1">
                <a:cs typeface="Times New Roman" panose="02020603050405020304" pitchFamily="18" charset="0"/>
              </a:rPr>
              <a:t>،</a:t>
            </a:r>
            <a:r>
              <a:rPr lang="en-US" sz="2000" b="1">
                <a:cs typeface="Times New Roman" panose="02020603050405020304" pitchFamily="18" charset="0"/>
              </a:rPr>
              <a:t>Lisinopril</a:t>
            </a:r>
            <a:endParaRPr lang="fr-FR" sz="2000" b="1">
              <a:cs typeface="Times New Roman" panose="02020603050405020304" pitchFamily="18" charset="0"/>
            </a:endParaRPr>
          </a:p>
        </p:txBody>
      </p:sp>
      <p:sp>
        <p:nvSpPr>
          <p:cNvPr id="15366" name="Text Box 10"/>
          <p:cNvSpPr txBox="1">
            <a:spLocks noChangeArrowheads="1"/>
          </p:cNvSpPr>
          <p:nvPr/>
        </p:nvSpPr>
        <p:spPr bwMode="auto">
          <a:xfrm>
            <a:off x="2590800" y="3843338"/>
            <a:ext cx="6586538" cy="21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تحدث توسع وعائي شرياني ووريدي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تنقص الحمل القبلي والبعدي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</a:t>
            </a:r>
            <a:r>
              <a:rPr lang="ar-SA" sz="1800" b="1"/>
              <a:t>تخفض التوتر الشرياني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تطرح الصوديوم والماء وتنقص الجحم الدموي وتوفر البوتاسيوم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5- تنقص إفراز الألدوستيرون والكاتيكولامينات وبالتالي تمنع حبس الصوديوم والماء. </a:t>
            </a:r>
          </a:p>
        </p:txBody>
      </p:sp>
      <p:sp>
        <p:nvSpPr>
          <p:cNvPr id="15367" name="Text Box 8"/>
          <p:cNvSpPr txBox="1">
            <a:spLocks noChangeArrowheads="1"/>
          </p:cNvSpPr>
          <p:nvPr/>
        </p:nvSpPr>
        <p:spPr bwMode="auto">
          <a:xfrm>
            <a:off x="7737475" y="3429000"/>
            <a:ext cx="15573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</a:t>
            </a:r>
            <a:r>
              <a:rPr lang="ar-SA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القلبية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72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8"/>
          <p:cNvSpPr txBox="1">
            <a:spLocks noChangeArrowheads="1"/>
          </p:cNvSpPr>
          <p:nvPr/>
        </p:nvSpPr>
        <p:spPr bwMode="auto">
          <a:xfrm>
            <a:off x="5612724" y="1524001"/>
            <a:ext cx="41408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مثبطات جملة الرينين انجيوتنسين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4358061" y="2281239"/>
            <a:ext cx="5227265" cy="507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مثبطات الانزيم القالب للأنجيوتنسين </a:t>
            </a:r>
            <a:r>
              <a:rPr lang="en-US" sz="2000" b="1">
                <a:solidFill>
                  <a:schemeClr val="accent2"/>
                </a:solidFill>
                <a:cs typeface="Times New Roman" panose="02020603050405020304" pitchFamily="18" charset="0"/>
              </a:rPr>
              <a:t>ACE Inhibitors</a:t>
            </a:r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3657601" y="2890838"/>
            <a:ext cx="5394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cs typeface="Times New Roman" panose="02020603050405020304" pitchFamily="18" charset="0"/>
              </a:rPr>
              <a:t> </a:t>
            </a:r>
            <a:r>
              <a:rPr lang="en-US" sz="2000" b="1">
                <a:cs typeface="Times New Roman" panose="02020603050405020304" pitchFamily="18" charset="0"/>
              </a:rPr>
              <a:t>Captopril</a:t>
            </a:r>
            <a:r>
              <a:rPr lang="ar-SY" sz="2000" b="1">
                <a:cs typeface="Times New Roman" panose="02020603050405020304" pitchFamily="18" charset="0"/>
              </a:rPr>
              <a:t>،</a:t>
            </a:r>
            <a:r>
              <a:rPr lang="en-US" sz="2000" b="1">
                <a:cs typeface="Times New Roman" panose="02020603050405020304" pitchFamily="18" charset="0"/>
              </a:rPr>
              <a:t>Enalapril </a:t>
            </a:r>
            <a:r>
              <a:rPr lang="ar-SY" sz="2000" b="1">
                <a:cs typeface="Times New Roman" panose="02020603050405020304" pitchFamily="18" charset="0"/>
              </a:rPr>
              <a:t>،</a:t>
            </a:r>
            <a:r>
              <a:rPr lang="ar-SA" sz="2000" b="1">
                <a:cs typeface="Times New Roman" panose="02020603050405020304" pitchFamily="18" charset="0"/>
              </a:rPr>
              <a:t> </a:t>
            </a:r>
            <a:r>
              <a:rPr lang="en-US" sz="2000" b="1">
                <a:cs typeface="Times New Roman" panose="02020603050405020304" pitchFamily="18" charset="0"/>
              </a:rPr>
              <a:t>Ramipril</a:t>
            </a:r>
            <a:r>
              <a:rPr lang="ar-SY" sz="2000" b="1">
                <a:cs typeface="Times New Roman" panose="02020603050405020304" pitchFamily="18" charset="0"/>
              </a:rPr>
              <a:t> </a:t>
            </a:r>
            <a:r>
              <a:rPr lang="ar-SA" sz="2000" b="1">
                <a:cs typeface="Times New Roman" panose="02020603050405020304" pitchFamily="18" charset="0"/>
              </a:rPr>
              <a:t>،</a:t>
            </a:r>
            <a:r>
              <a:rPr lang="en-US" sz="2000" b="1">
                <a:cs typeface="Times New Roman" panose="02020603050405020304" pitchFamily="18" charset="0"/>
              </a:rPr>
              <a:t>Lisinopril</a:t>
            </a:r>
            <a:endParaRPr lang="fr-FR" sz="2000" b="1">
              <a:cs typeface="Times New Roman" panose="02020603050405020304" pitchFamily="18" charset="0"/>
            </a:endParaRPr>
          </a:p>
        </p:txBody>
      </p:sp>
      <p:sp>
        <p:nvSpPr>
          <p:cNvPr id="16390" name="Text Box 10"/>
          <p:cNvSpPr txBox="1">
            <a:spLocks noChangeArrowheads="1"/>
          </p:cNvSpPr>
          <p:nvPr/>
        </p:nvSpPr>
        <p:spPr bwMode="auto">
          <a:xfrm>
            <a:off x="3200401" y="3843338"/>
            <a:ext cx="5980113" cy="217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</a:t>
            </a:r>
            <a:r>
              <a:rPr lang="ar-SA" sz="1800" b="1"/>
              <a:t>تنقص بشكل ملحوظ المراضة والمواتة</a:t>
            </a:r>
            <a:r>
              <a:rPr lang="ar-SY" sz="1800" b="1"/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</a:t>
            </a:r>
            <a:r>
              <a:rPr lang="ar-SA" sz="1800" b="1"/>
              <a:t>يمكن استعمالها كعلاج وحيد لتدبير المرضى اللا أعراضيين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</a:t>
            </a:r>
            <a:r>
              <a:rPr lang="ar-SA" sz="1800" b="1"/>
              <a:t>تفيد في تخفيف شدة قصور القلب عند المريض اللا أعراضي 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</a:t>
            </a:r>
            <a:r>
              <a:rPr lang="ar-SA" sz="1800" b="1"/>
              <a:t>يستطب استخدامها باكراً عند مرضى قصور البطين الأيسر مهما كانت شدته</a:t>
            </a:r>
            <a:endParaRPr lang="ar-SY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5- </a:t>
            </a:r>
            <a:r>
              <a:rPr lang="ar-SA" sz="1800" b="1"/>
              <a:t>يجب البدء باستخدامها مباشرةً بعد احتشاء العضلة القلبية</a:t>
            </a:r>
            <a:r>
              <a:rPr lang="ar-SY" sz="1800" b="1"/>
              <a:t>. </a:t>
            </a:r>
          </a:p>
        </p:txBody>
      </p:sp>
      <p:sp>
        <p:nvSpPr>
          <p:cNvPr id="16391" name="Text Box 8"/>
          <p:cNvSpPr txBox="1">
            <a:spLocks noChangeArrowheads="1"/>
          </p:cNvSpPr>
          <p:nvPr/>
        </p:nvSpPr>
        <p:spPr bwMode="auto">
          <a:xfrm>
            <a:off x="6405563" y="3429000"/>
            <a:ext cx="28892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</a:t>
            </a:r>
            <a:r>
              <a:rPr lang="ar-SA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استعمال في علاج قصور القلب</a:t>
            </a: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4275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8"/>
          <p:cNvSpPr txBox="1">
            <a:spLocks noChangeArrowheads="1"/>
          </p:cNvSpPr>
          <p:nvPr/>
        </p:nvSpPr>
        <p:spPr bwMode="auto">
          <a:xfrm>
            <a:off x="5612724" y="1524001"/>
            <a:ext cx="414087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ثانياً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مثبطات جملة الرينين انجيوتنسين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2" name="Text Box 8"/>
          <p:cNvSpPr txBox="1">
            <a:spLocks noChangeArrowheads="1"/>
          </p:cNvSpPr>
          <p:nvPr/>
        </p:nvSpPr>
        <p:spPr bwMode="auto">
          <a:xfrm>
            <a:off x="6013515" y="2281238"/>
            <a:ext cx="3571811" cy="507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حاصرات مستقبلات ا</a:t>
            </a:r>
            <a:r>
              <a:rPr lang="ar-SY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لأنجيوتنسين</a:t>
            </a:r>
            <a:r>
              <a:rPr lang="ar-SA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endParaRPr lang="en-US" sz="2000" b="1">
              <a:solidFill>
                <a:schemeClr val="accent2"/>
              </a:solidFill>
              <a:cs typeface="Times New Roman" panose="02020603050405020304" pitchFamily="18" charset="0"/>
            </a:endParaRPr>
          </a:p>
        </p:txBody>
      </p:sp>
      <p:sp>
        <p:nvSpPr>
          <p:cNvPr id="17413" name="Text Box 10"/>
          <p:cNvSpPr txBox="1">
            <a:spLocks noChangeArrowheads="1"/>
          </p:cNvSpPr>
          <p:nvPr/>
        </p:nvSpPr>
        <p:spPr bwMode="auto">
          <a:xfrm>
            <a:off x="2251075" y="3429000"/>
            <a:ext cx="709295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تشكل بديل مناسب عن الـ </a:t>
            </a:r>
            <a:r>
              <a:rPr lang="en-US" sz="1800" b="1"/>
              <a:t>ACEIs</a:t>
            </a:r>
            <a:r>
              <a:rPr lang="ar-SA" sz="1800" b="1"/>
              <a:t> عند المرضى الذين يعانون من سعال شديد أو وذمة عرقية</a:t>
            </a:r>
            <a:endParaRPr lang="ar-SY" sz="1800" b="1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495800" y="2819400"/>
            <a:ext cx="4572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defRPr/>
            </a:pPr>
            <a:r>
              <a:rPr lang="en-US" sz="2000" b="1" dirty="0">
                <a:latin typeface="+mj-lt"/>
                <a:cs typeface="Times New Roman" panose="02020603050405020304" pitchFamily="18" charset="0"/>
              </a:rPr>
              <a:t>Losartan</a:t>
            </a:r>
            <a:r>
              <a:rPr lang="ar-SY" sz="2000" b="1" dirty="0"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latin typeface="+mj-lt"/>
                <a:cs typeface="Times New Roman" panose="02020603050405020304" pitchFamily="18" charset="0"/>
              </a:rPr>
              <a:t>Valsartan</a:t>
            </a:r>
            <a:r>
              <a:rPr lang="ar-SY" sz="2000" b="1" dirty="0"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latin typeface="+mj-lt"/>
                <a:cs typeface="Times New Roman" panose="02020603050405020304" pitchFamily="18" charset="0"/>
              </a:rPr>
              <a:t>Telmisartan</a:t>
            </a:r>
            <a:endParaRPr lang="fr-FR" sz="2000" b="1" dirty="0"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5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8"/>
          <p:cNvSpPr txBox="1">
            <a:spLocks noChangeArrowheads="1"/>
          </p:cNvSpPr>
          <p:nvPr/>
        </p:nvSpPr>
        <p:spPr bwMode="auto">
          <a:xfrm>
            <a:off x="5400676" y="1524001"/>
            <a:ext cx="435292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ثالثاً-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حاصرات مستقبلات بيتا الأدرينرجية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6" name="Text Box 10"/>
          <p:cNvSpPr txBox="1">
            <a:spLocks noChangeArrowheads="1"/>
          </p:cNvSpPr>
          <p:nvPr/>
        </p:nvSpPr>
        <p:spPr bwMode="auto">
          <a:xfrm>
            <a:off x="2028825" y="2743200"/>
            <a:ext cx="7543800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تمنع التغيرات التي تحدث نتيجة التفعيل المزمن للجملة الودية كتسرع القلب وتفاقم تحرر الرينين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تمنع التأثيرات الضارة التي يحدثها النورأدرينالين على الألياف العضلية القلبية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تنقص بشكل ملحوظ المراضة والمواتة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قد تؤدي الى تفاقم أعراض القصور في بداية العلاج</a:t>
            </a:r>
            <a:r>
              <a:rPr lang="ar-SY" sz="1800" b="1"/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يجب البدء بها بجرعات منخفضة ترفع تدريجياً حسب تحمل المريض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لا يجوز استعمالها في قصور القلب غير المعاوض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724400" y="2209800"/>
            <a:ext cx="4572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defRPr/>
            </a:pP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Carvedilol</a:t>
            </a:r>
            <a:r>
              <a:rPr lang="ar-SY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Bisoprolol</a:t>
            </a:r>
            <a:r>
              <a:rPr lang="ar-SY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Metoprolol</a:t>
            </a:r>
            <a:endParaRPr lang="fr-FR" sz="2000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8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8"/>
          <p:cNvSpPr txBox="1">
            <a:spLocks noChangeArrowheads="1"/>
          </p:cNvSpPr>
          <p:nvPr/>
        </p:nvSpPr>
        <p:spPr bwMode="auto">
          <a:xfrm>
            <a:off x="5712110" y="1524001"/>
            <a:ext cx="404149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رابعاً- موسعات الأوعية مباشرة التأثير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971800" y="2209800"/>
            <a:ext cx="63246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defRPr/>
            </a:pP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Hydralazine</a:t>
            </a:r>
            <a:r>
              <a:rPr lang="ar-SY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Isosorbide dinitrate</a:t>
            </a:r>
            <a:r>
              <a:rPr lang="ar-SY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Sodium Nitroprusside</a:t>
            </a:r>
            <a:endParaRPr lang="fr-FR" sz="2000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9461" name="Text Box 10"/>
          <p:cNvSpPr txBox="1">
            <a:spLocks noChangeArrowheads="1"/>
          </p:cNvSpPr>
          <p:nvPr/>
        </p:nvSpPr>
        <p:spPr bwMode="auto">
          <a:xfrm>
            <a:off x="1719263" y="2743201"/>
            <a:ext cx="7702550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Y" sz="1800" b="1"/>
              <a:t>توسع وعائي شرياني (نقص الحمل البعدي).</a:t>
            </a:r>
            <a:endParaRPr lang="ar-SA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Y" sz="1800" b="1"/>
              <a:t>توسع وعائي وريدي (نقص الحمل القبلي)</a:t>
            </a:r>
            <a:endParaRPr lang="ar-SA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/>
              <a:t>تستعمل من أجل مرضى قصور القلب الاحتقاني الذين لا يتحملون مثبطات الـ </a:t>
            </a:r>
            <a:r>
              <a:rPr lang="en-US" sz="1800" b="1"/>
              <a:t>ACE</a:t>
            </a:r>
            <a:r>
              <a:rPr lang="ar-SA" sz="1800" b="1"/>
              <a:t> وحاصرات بيتا</a:t>
            </a:r>
            <a:r>
              <a:rPr lang="ar-SY" sz="1800" b="1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685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8"/>
          <p:cNvSpPr txBox="1">
            <a:spLocks noChangeArrowheads="1"/>
          </p:cNvSpPr>
          <p:nvPr/>
        </p:nvSpPr>
        <p:spPr bwMode="auto">
          <a:xfrm>
            <a:off x="6687504" y="1524001"/>
            <a:ext cx="306609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خامساً-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Spironolactone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4" name="Text Box 10"/>
          <p:cNvSpPr txBox="1">
            <a:spLocks noChangeArrowheads="1"/>
          </p:cNvSpPr>
          <p:nvPr/>
        </p:nvSpPr>
        <p:spPr bwMode="auto">
          <a:xfrm>
            <a:off x="3478213" y="2209801"/>
            <a:ext cx="5943600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 dirty="0">
                <a:solidFill>
                  <a:schemeClr val="accent2"/>
                </a:solidFill>
              </a:rPr>
              <a:t>ضاد مباشر </a:t>
            </a:r>
            <a:r>
              <a:rPr lang="ar-SA" sz="1800" b="1" dirty="0" err="1">
                <a:solidFill>
                  <a:schemeClr val="accent2"/>
                </a:solidFill>
              </a:rPr>
              <a:t>للألدوستيرون</a:t>
            </a:r>
            <a:endParaRPr lang="ar-SA" sz="1800" b="1" dirty="0">
              <a:solidFill>
                <a:schemeClr val="accent2"/>
              </a:solidFill>
            </a:endParaRP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 dirty="0">
                <a:solidFill>
                  <a:schemeClr val="accent2"/>
                </a:solidFill>
              </a:rPr>
              <a:t>يمنع احتباس الماء والصوديوم وضخامة العضلة القلبية ونقص البوتاسيوم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ar-SA" sz="1800" b="1" dirty="0">
                <a:solidFill>
                  <a:schemeClr val="accent2"/>
                </a:solidFill>
              </a:rPr>
              <a:t>يحتفظ به لحالات قصور القلب المتقدم</a:t>
            </a:r>
            <a:endParaRPr lang="ar-SY" sz="1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11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8"/>
          <p:cNvSpPr txBox="1">
            <a:spLocks noChangeArrowheads="1"/>
          </p:cNvSpPr>
          <p:nvPr/>
        </p:nvSpPr>
        <p:spPr bwMode="auto">
          <a:xfrm>
            <a:off x="6600826" y="1524001"/>
            <a:ext cx="3152775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سادساً- الأدوية المقوية للقلب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648200" y="2228850"/>
            <a:ext cx="4929188" cy="1938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1- مقويات القلب الديجيتالية</a:t>
            </a:r>
            <a:r>
              <a:rPr lang="ar-SA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(الغليكوزيدات القلبية)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ar-SA" sz="20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2- مقلدات المستقبلات الأدرينرجية بيتا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r-SY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- مقويات القلب المثبطة لأنزيم</a:t>
            </a:r>
            <a:r>
              <a:rPr lang="ar-SA" sz="20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Phosphodiesterase</a:t>
            </a:r>
            <a:r>
              <a:rPr lang="ar-SA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 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4- </a:t>
            </a:r>
            <a:r>
              <a:rPr lang="en-US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 </a:t>
            </a:r>
            <a:r>
              <a:rPr lang="ar-SA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محسسات الكالسيوم</a:t>
            </a:r>
            <a:endParaRPr lang="en-US" sz="2000" b="1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91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8"/>
          <p:cNvSpPr txBox="1">
            <a:spLocks noChangeArrowheads="1"/>
          </p:cNvSpPr>
          <p:nvPr/>
        </p:nvSpPr>
        <p:spPr bwMode="auto">
          <a:xfrm>
            <a:off x="7190078" y="1524000"/>
            <a:ext cx="256352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مقويات القلب الديجيتالية: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1" name="Text Box 8"/>
          <p:cNvSpPr txBox="1">
            <a:spLocks noChangeArrowheads="1"/>
          </p:cNvSpPr>
          <p:nvPr/>
        </p:nvSpPr>
        <p:spPr bwMode="auto">
          <a:xfrm>
            <a:off x="7377114" y="2724150"/>
            <a:ext cx="22828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 المقوية للقلب: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2" name="Text Box 10"/>
          <p:cNvSpPr txBox="1">
            <a:spLocks noChangeArrowheads="1"/>
          </p:cNvSpPr>
          <p:nvPr/>
        </p:nvSpPr>
        <p:spPr bwMode="auto">
          <a:xfrm>
            <a:off x="5103133" y="3243263"/>
            <a:ext cx="4469493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تثبيط مضخة الصوديوم </a:t>
            </a:r>
            <a:r>
              <a:rPr lang="en-US" sz="1800" b="1"/>
              <a:t> Na/K ATPase </a:t>
            </a:r>
            <a:r>
              <a:rPr lang="ar-SY" sz="1800" b="1"/>
              <a:t>الغشائي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زيادة تركيز الكالسيوم داخل الخلية القلبية</a:t>
            </a:r>
            <a:endParaRPr lang="ar-SY" sz="1800" b="1">
              <a:solidFill>
                <a:srgbClr val="CCFF33"/>
              </a:solidFill>
            </a:endParaRPr>
          </a:p>
        </p:txBody>
      </p:sp>
      <p:sp>
        <p:nvSpPr>
          <p:cNvPr id="22533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343400" y="2133600"/>
            <a:ext cx="4953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defRPr/>
            </a:pP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Digoxin</a:t>
            </a:r>
            <a:r>
              <a:rPr lang="ar-SY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Digitoxin</a:t>
            </a:r>
            <a:r>
              <a:rPr lang="ar-SY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Deslanoside</a:t>
            </a:r>
            <a:r>
              <a:rPr lang="ar-SA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Ouabian</a:t>
            </a:r>
            <a:endParaRPr lang="fr-FR" sz="2000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3526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>
            <a:spLocks noRot="1" noChangeArrowheads="1"/>
          </p:cNvSpPr>
          <p:nvPr/>
        </p:nvSpPr>
        <p:spPr bwMode="auto">
          <a:xfrm>
            <a:off x="1935163" y="2514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rtl="1" eaLnBrk="1" hangingPunct="1">
              <a:lnSpc>
                <a:spcPct val="130000"/>
              </a:lnSpc>
              <a:defRPr/>
            </a:pPr>
            <a:r>
              <a:rPr lang="ar-SY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تدبير </a:t>
            </a:r>
            <a:r>
              <a:rPr lang="ar-EG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قصور القلب</a:t>
            </a:r>
            <a:r>
              <a:rPr lang="fr-F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fr-FR" sz="4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809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8"/>
          <p:cNvSpPr txBox="1">
            <a:spLocks noChangeArrowheads="1"/>
          </p:cNvSpPr>
          <p:nvPr/>
        </p:nvSpPr>
        <p:spPr bwMode="auto">
          <a:xfrm>
            <a:off x="7190078" y="1447800"/>
            <a:ext cx="256352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مقويات القلب الديجيتالية: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5" name="Text Box 8"/>
          <p:cNvSpPr txBox="1">
            <a:spLocks noChangeArrowheads="1"/>
          </p:cNvSpPr>
          <p:nvPr/>
        </p:nvSpPr>
        <p:spPr bwMode="auto">
          <a:xfrm>
            <a:off x="8672514" y="205740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6" name="Text Box 10"/>
          <p:cNvSpPr txBox="1">
            <a:spLocks noChangeArrowheads="1"/>
          </p:cNvSpPr>
          <p:nvPr/>
        </p:nvSpPr>
        <p:spPr bwMode="auto">
          <a:xfrm>
            <a:off x="1794535" y="2514601"/>
            <a:ext cx="7778090" cy="3508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</a:rPr>
              <a:t>أولا- التأثيرات القلبية: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/>
              <a:t>1- تأثير إيجابي على القلوصية القلبية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/>
              <a:t>2- تأثير سلبي على النظم القلبي (بطء قلب)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/>
              <a:t>3- تأثير سلبي على النقل القلبي (تثبيط العقدة الأذينية البطينية)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/>
              <a:t>4- تأثير سلبي على خاصة الإثارة القلبية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accent2"/>
                </a:solidFill>
              </a:rPr>
              <a:t>ثانيا- التأثيرات خارج القلبية: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/>
              <a:t>1- لها تأثير مدر للبول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/>
              <a:t>2- تحدث عند المصابين بقصور قلب احتقاني توسع وعائي انعكاسي شرياني ووريدي, وخاصة وريدي 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0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8"/>
          <p:cNvSpPr txBox="1">
            <a:spLocks noChangeArrowheads="1"/>
          </p:cNvSpPr>
          <p:nvPr/>
        </p:nvSpPr>
        <p:spPr bwMode="auto">
          <a:xfrm>
            <a:off x="7190078" y="1524000"/>
            <a:ext cx="256352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مقويات القلب الديجيتالية: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0" name="Text Box 8"/>
          <p:cNvSpPr txBox="1">
            <a:spLocks noChangeArrowheads="1"/>
          </p:cNvSpPr>
          <p:nvPr/>
        </p:nvSpPr>
        <p:spPr bwMode="auto">
          <a:xfrm>
            <a:off x="8624889" y="2209800"/>
            <a:ext cx="104933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74" name="Text Box 10"/>
          <p:cNvSpPr txBox="1">
            <a:spLocks noChangeArrowheads="1"/>
          </p:cNvSpPr>
          <p:nvPr/>
        </p:nvSpPr>
        <p:spPr bwMode="auto">
          <a:xfrm>
            <a:off x="3336925" y="2743201"/>
            <a:ext cx="6237288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Y" b="1" dirty="0"/>
              <a:t>قصور القلب</a:t>
            </a:r>
            <a:r>
              <a:rPr lang="ar-SA" b="1" dirty="0"/>
              <a:t>: ضعف الوظيفة الانقباضية للبطين الأيسر </a:t>
            </a:r>
            <a:endParaRPr lang="ar-SY" b="1" dirty="0"/>
          </a:p>
          <a:p>
            <a:pPr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Y" b="1" dirty="0"/>
              <a:t>اضطرابات نظم القلب فوق البطينية: تسرعات القلب الجيبية، الرجفان الأذيني</a:t>
            </a:r>
          </a:p>
          <a:p>
            <a:pPr marL="285750" indent="-285750" algn="r" rtl="1" eaLnBrk="1" hangingPunct="1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ar-SA" b="1" dirty="0"/>
              <a:t>يشكل قصور القلب المترافق مع الرجفان الأذيني الاستطباب الرئيس لاستعمالها</a:t>
            </a:r>
            <a:endParaRPr lang="ar-SY" b="1" dirty="0"/>
          </a:p>
        </p:txBody>
      </p:sp>
    </p:spTree>
    <p:extLst>
      <p:ext uri="{BB962C8B-B14F-4D97-AF65-F5344CB8AC3E}">
        <p14:creationId xmlns:p14="http://schemas.microsoft.com/office/powerpoint/2010/main" val="180684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8"/>
          <p:cNvSpPr txBox="1">
            <a:spLocks noChangeArrowheads="1"/>
          </p:cNvSpPr>
          <p:nvPr/>
        </p:nvSpPr>
        <p:spPr bwMode="auto">
          <a:xfrm>
            <a:off x="7190078" y="1524000"/>
            <a:ext cx="256352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مقويات القلب الديجيتالية: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3" name="Text Box 8"/>
          <p:cNvSpPr txBox="1">
            <a:spLocks noChangeArrowheads="1"/>
          </p:cNvSpPr>
          <p:nvPr/>
        </p:nvSpPr>
        <p:spPr bwMode="auto">
          <a:xfrm>
            <a:off x="8115300" y="2133600"/>
            <a:ext cx="15446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الآثار الجانبية: -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605" name="Text Box 10"/>
          <p:cNvSpPr txBox="1">
            <a:spLocks noChangeArrowheads="1"/>
          </p:cNvSpPr>
          <p:nvPr/>
        </p:nvSpPr>
        <p:spPr bwMode="auto">
          <a:xfrm>
            <a:off x="4205289" y="2589214"/>
            <a:ext cx="5368925" cy="175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اضطرابات هضمية كالغثيان والإقياء والإسهال والقهم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اضطرابات عصبية كالصداع والدوار والقلق والاختلاج والهلوسة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تشوش رؤية واضطراب في تمييز الألوان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اضطرابات قلبية كاضطراب النظم </a:t>
            </a:r>
          </a:p>
        </p:txBody>
      </p:sp>
    </p:spTree>
    <p:extLst>
      <p:ext uri="{BB962C8B-B14F-4D97-AF65-F5344CB8AC3E}">
        <p14:creationId xmlns:p14="http://schemas.microsoft.com/office/powerpoint/2010/main" val="271054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8"/>
          <p:cNvSpPr txBox="1">
            <a:spLocks noChangeArrowheads="1"/>
          </p:cNvSpPr>
          <p:nvPr/>
        </p:nvSpPr>
        <p:spPr bwMode="auto">
          <a:xfrm>
            <a:off x="7190078" y="1524000"/>
            <a:ext cx="256352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مقويات القلب الديجيتالية: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7" name="Text Box 8"/>
          <p:cNvSpPr txBox="1">
            <a:spLocks noChangeArrowheads="1"/>
          </p:cNvSpPr>
          <p:nvPr/>
        </p:nvSpPr>
        <p:spPr bwMode="auto">
          <a:xfrm>
            <a:off x="7815264" y="2133600"/>
            <a:ext cx="18446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مضادات الاستطباب: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629" name="Text Box 10"/>
          <p:cNvSpPr txBox="1">
            <a:spLocks noChangeArrowheads="1"/>
          </p:cNvSpPr>
          <p:nvPr/>
        </p:nvSpPr>
        <p:spPr bwMode="auto">
          <a:xfrm>
            <a:off x="6610351" y="2590800"/>
            <a:ext cx="2963863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تسرع القلب البطيني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الرجفان البطيني      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الحصار الأذيني البطيني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4- اعتلال العضلة القلبية الضخامي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5- نقص بوتاسيوم الدم   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6- بطء القلب     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7- فرط كالسيوم الدم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8- الحمل والارضاع</a:t>
            </a:r>
          </a:p>
        </p:txBody>
      </p:sp>
    </p:spTree>
    <p:extLst>
      <p:ext uri="{BB962C8B-B14F-4D97-AF65-F5344CB8AC3E}">
        <p14:creationId xmlns:p14="http://schemas.microsoft.com/office/powerpoint/2010/main" val="343171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8"/>
          <p:cNvSpPr txBox="1">
            <a:spLocks noChangeArrowheads="1"/>
          </p:cNvSpPr>
          <p:nvPr/>
        </p:nvSpPr>
        <p:spPr bwMode="auto">
          <a:xfrm>
            <a:off x="7190078" y="1524000"/>
            <a:ext cx="256352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مقويات القلب الديجيتالية: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1" name="Text Box 8"/>
          <p:cNvSpPr txBox="1">
            <a:spLocks noChangeArrowheads="1"/>
          </p:cNvSpPr>
          <p:nvPr/>
        </p:nvSpPr>
        <p:spPr bwMode="auto">
          <a:xfrm>
            <a:off x="7934326" y="2133600"/>
            <a:ext cx="17256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التداخلات الدوائية: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653" name="Text Box 10"/>
          <p:cNvSpPr txBox="1">
            <a:spLocks noChangeArrowheads="1"/>
          </p:cNvSpPr>
          <p:nvPr/>
        </p:nvSpPr>
        <p:spPr bwMode="auto">
          <a:xfrm>
            <a:off x="3184525" y="2590801"/>
            <a:ext cx="6389688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Quinidine </a:t>
            </a:r>
            <a:endParaRPr lang="ar-SY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Verapamil</a:t>
            </a: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3- الكورتيكوئيدات </a:t>
            </a:r>
            <a:endParaRPr lang="en-US" sz="1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4- المدرات الطارحة للبوتاسيوم مثل </a:t>
            </a: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Hydrochlorothiazide</a:t>
            </a: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 و </a:t>
            </a: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Furosemide </a:t>
            </a:r>
          </a:p>
          <a:p>
            <a:pPr algn="r" rtl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5- المدرات الموفرة للبوتاسيوم كالـ </a:t>
            </a:r>
            <a:r>
              <a:rPr lang="en-US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Spironolactone </a:t>
            </a:r>
          </a:p>
        </p:txBody>
      </p:sp>
    </p:spTree>
    <p:extLst>
      <p:ext uri="{BB962C8B-B14F-4D97-AF65-F5344CB8AC3E}">
        <p14:creationId xmlns:p14="http://schemas.microsoft.com/office/powerpoint/2010/main" val="188152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8"/>
          <p:cNvSpPr txBox="1">
            <a:spLocks noChangeArrowheads="1"/>
          </p:cNvSpPr>
          <p:nvPr/>
        </p:nvSpPr>
        <p:spPr bwMode="auto">
          <a:xfrm>
            <a:off x="7190078" y="1524000"/>
            <a:ext cx="256352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1- مقويات القلب الديجيتالية: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5" name="Text Box 8"/>
          <p:cNvSpPr txBox="1">
            <a:spLocks noChangeArrowheads="1"/>
          </p:cNvSpPr>
          <p:nvPr/>
        </p:nvSpPr>
        <p:spPr bwMode="auto">
          <a:xfrm>
            <a:off x="7929564" y="2133600"/>
            <a:ext cx="173037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السمية الديجيتالية: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7" name="Text Box 8"/>
          <p:cNvSpPr txBox="1">
            <a:spLocks noChangeArrowheads="1"/>
          </p:cNvSpPr>
          <p:nvPr/>
        </p:nvSpPr>
        <p:spPr bwMode="auto">
          <a:xfrm>
            <a:off x="7772401" y="2571750"/>
            <a:ext cx="18907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 dirty="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الانسمام الحاد:</a:t>
            </a:r>
            <a:endParaRPr lang="fr-FR" sz="2000" b="1" dirty="0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678" name="Text Box 10"/>
          <p:cNvSpPr txBox="1">
            <a:spLocks noChangeArrowheads="1"/>
          </p:cNvSpPr>
          <p:nvPr/>
        </p:nvSpPr>
        <p:spPr bwMode="auto">
          <a:xfrm>
            <a:off x="2360613" y="3048001"/>
            <a:ext cx="7213600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sz="1800" b="1"/>
              <a:t>Atropine</a:t>
            </a:r>
            <a:r>
              <a:rPr lang="ar-SY" sz="1800" b="1"/>
              <a:t> حقن وريدي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يعطى كلور البوتاسيوم وريديا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مضادات اللانظمية القلبية التي لا تؤثر على القلوصية القلبية كالـ </a:t>
            </a:r>
            <a:r>
              <a:rPr lang="en-US" sz="1800" b="1"/>
              <a:t> Lidocaine </a:t>
            </a:r>
            <a:r>
              <a:rPr lang="ar-SY" sz="1800" b="1"/>
              <a:t>وريديا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en-US" sz="1800" b="1"/>
              <a:t> Cholestyramine </a:t>
            </a:r>
            <a:r>
              <a:rPr lang="ar-SY" sz="1800" b="1"/>
              <a:t>عن طريق الفم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ü"/>
            </a:pPr>
            <a:r>
              <a:rPr lang="ar-SY" sz="1800" b="1"/>
              <a:t>تعطى وريديا أضداد موجهة للديجوكسين والديجيتوكسين (</a:t>
            </a:r>
            <a:r>
              <a:rPr lang="en-US" sz="1800" b="1"/>
              <a:t>(Digoxin –Immune-FAB</a:t>
            </a:r>
          </a:p>
        </p:txBody>
      </p:sp>
    </p:spTree>
    <p:extLst>
      <p:ext uri="{BB962C8B-B14F-4D97-AF65-F5344CB8AC3E}">
        <p14:creationId xmlns:p14="http://schemas.microsoft.com/office/powerpoint/2010/main" val="2287711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8"/>
          <p:cNvSpPr txBox="1">
            <a:spLocks noChangeArrowheads="1"/>
          </p:cNvSpPr>
          <p:nvPr/>
        </p:nvSpPr>
        <p:spPr bwMode="auto">
          <a:xfrm>
            <a:off x="6262688" y="1524000"/>
            <a:ext cx="3490912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مق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لدات المستقبلات الأدرينرجية بيتا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343400" y="2133600"/>
            <a:ext cx="4953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defRPr/>
            </a:pP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Dopamine</a:t>
            </a:r>
            <a:r>
              <a:rPr lang="ar-SY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Dobutamine</a:t>
            </a:r>
            <a:endParaRPr lang="fr-FR" sz="2000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9701" name="Text Box 10"/>
          <p:cNvSpPr txBox="1">
            <a:spLocks noChangeArrowheads="1"/>
          </p:cNvSpPr>
          <p:nvPr/>
        </p:nvSpPr>
        <p:spPr bwMode="auto">
          <a:xfrm>
            <a:off x="2946401" y="2743201"/>
            <a:ext cx="6627813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تفعل مستقبلات </a:t>
            </a:r>
            <a:r>
              <a:rPr lang="el-GR" sz="1800" b="1"/>
              <a:t>β</a:t>
            </a:r>
            <a:r>
              <a:rPr lang="en-US" sz="1800" b="1"/>
              <a:t>1</a:t>
            </a:r>
            <a:r>
              <a:rPr lang="ar-SA" sz="1800" b="1"/>
              <a:t> محدثة زيادة في القدرة التقلصية للعضلة القلبية وفي نتاج القلب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تفعل مستقبلات الدوبامينية الوعائية محدثة توسعاً وعائياً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تستعمل تسريباً وريدياً في قصور القلب الاحتقاني الحاد</a:t>
            </a: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254503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2444036" y="1524000"/>
            <a:ext cx="7309565" cy="50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latin typeface="+mn-lt"/>
                <a:cs typeface="Times New Roman" pitchFamily="18" charset="0"/>
              </a:rPr>
              <a:t>3</a:t>
            </a:r>
            <a:r>
              <a:rPr lang="ar-SY" sz="2000" b="1" dirty="0">
                <a:latin typeface="+mn-lt"/>
                <a:cs typeface="Times New Roman" pitchFamily="18" charset="0"/>
              </a:rPr>
              <a:t>- مقويات القلب المثبطة لأنزيم </a:t>
            </a:r>
            <a:r>
              <a:rPr lang="en-US" sz="2000" b="1" dirty="0">
                <a:latin typeface="+mn-lt"/>
                <a:cs typeface="Times New Roman" pitchFamily="18" charset="0"/>
              </a:rPr>
              <a:t>Phosphodiesterase</a:t>
            </a:r>
            <a:r>
              <a:rPr lang="ar-SY" sz="2000" b="1" dirty="0">
                <a:latin typeface="+mn-lt"/>
                <a:cs typeface="Times New Roman" pitchFamily="18" charset="0"/>
              </a:rPr>
              <a:t>: </a:t>
            </a:r>
            <a:r>
              <a:rPr lang="en-US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Milrinone </a:t>
            </a:r>
            <a:r>
              <a:rPr lang="ar-SY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Amrinone</a:t>
            </a:r>
          </a:p>
        </p:txBody>
      </p:sp>
      <p:sp>
        <p:nvSpPr>
          <p:cNvPr id="30723" name="Text Box 8"/>
          <p:cNvSpPr txBox="1">
            <a:spLocks noChangeArrowheads="1"/>
          </p:cNvSpPr>
          <p:nvPr/>
        </p:nvSpPr>
        <p:spPr bwMode="auto">
          <a:xfrm>
            <a:off x="8534400" y="2133600"/>
            <a:ext cx="1125538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آلية التأثير: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548063" y="2590801"/>
            <a:ext cx="6026150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ar-SY" b="1" dirty="0"/>
              <a:t>تثبيط إنزيم </a:t>
            </a:r>
            <a:r>
              <a:rPr lang="en-US" b="1" dirty="0"/>
              <a:t>Phosphodiesterase </a:t>
            </a:r>
            <a:r>
              <a:rPr lang="ar-SY" b="1" dirty="0"/>
              <a:t> مما يؤدي لزيادة تركيز الـ </a:t>
            </a:r>
            <a:r>
              <a:rPr lang="en-US" b="1" dirty="0"/>
              <a:t> AMPc </a:t>
            </a:r>
            <a:endParaRPr lang="ar-SY" b="1" dirty="0"/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      - في الخلية القلبية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</a:rPr>
              <a:t>      - في خلايا الألياف الملساء الوعائية </a:t>
            </a:r>
          </a:p>
        </p:txBody>
      </p:sp>
    </p:spTree>
    <p:extLst>
      <p:ext uri="{BB962C8B-B14F-4D97-AF65-F5344CB8AC3E}">
        <p14:creationId xmlns:p14="http://schemas.microsoft.com/office/powerpoint/2010/main" val="166706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8"/>
          <p:cNvSpPr txBox="1">
            <a:spLocks noChangeArrowheads="1"/>
          </p:cNvSpPr>
          <p:nvPr/>
        </p:nvSpPr>
        <p:spPr bwMode="auto">
          <a:xfrm>
            <a:off x="2444036" y="1524000"/>
            <a:ext cx="7309565" cy="50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defRPr/>
            </a:pPr>
            <a:r>
              <a:rPr lang="ar-SA" sz="2000" b="1" dirty="0">
                <a:latin typeface="+mn-lt"/>
                <a:cs typeface="Times New Roman" pitchFamily="18" charset="0"/>
              </a:rPr>
              <a:t>3</a:t>
            </a:r>
            <a:r>
              <a:rPr lang="ar-SY" sz="2000" b="1" dirty="0">
                <a:latin typeface="+mn-lt"/>
                <a:cs typeface="Times New Roman" pitchFamily="18" charset="0"/>
              </a:rPr>
              <a:t>- مقويات القلب المثبطة لأنزيم </a:t>
            </a:r>
            <a:r>
              <a:rPr lang="en-US" sz="2000" b="1" dirty="0">
                <a:latin typeface="+mn-lt"/>
                <a:cs typeface="Times New Roman" pitchFamily="18" charset="0"/>
              </a:rPr>
              <a:t>Phosphodiesterase</a:t>
            </a:r>
            <a:r>
              <a:rPr lang="ar-SY" sz="2000" b="1" dirty="0">
                <a:latin typeface="+mn-lt"/>
                <a:cs typeface="Times New Roman" pitchFamily="18" charset="0"/>
              </a:rPr>
              <a:t>: </a:t>
            </a:r>
            <a:r>
              <a:rPr lang="en-US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Milrinone </a:t>
            </a:r>
            <a:r>
              <a:rPr lang="ar-SY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، </a:t>
            </a:r>
            <a:r>
              <a:rPr lang="en-US" sz="2000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Amrinone</a:t>
            </a:r>
          </a:p>
        </p:txBody>
      </p:sp>
      <p:sp>
        <p:nvSpPr>
          <p:cNvPr id="31747" name="Text Box 8"/>
          <p:cNvSpPr txBox="1">
            <a:spLocks noChangeArrowheads="1"/>
          </p:cNvSpPr>
          <p:nvPr/>
        </p:nvSpPr>
        <p:spPr bwMode="auto">
          <a:xfrm>
            <a:off x="8672514" y="2133600"/>
            <a:ext cx="9874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التأثيرات: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9" name="Text Box 10"/>
          <p:cNvSpPr txBox="1">
            <a:spLocks noChangeArrowheads="1"/>
          </p:cNvSpPr>
          <p:nvPr/>
        </p:nvSpPr>
        <p:spPr bwMode="auto">
          <a:xfrm>
            <a:off x="2846389" y="2590801"/>
            <a:ext cx="6727825" cy="1338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1- لها تأثير إيجابي على القلوصية القلبية.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2- تحدث توسع وعائي شرياني وهبوط ضغط شرياني, ويحدث نقص في الحمل البعدي.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3- تحدث توسع وعائي وريدي وبالتالي نقص في الحمل القبلي.</a:t>
            </a:r>
          </a:p>
        </p:txBody>
      </p:sp>
      <p:sp>
        <p:nvSpPr>
          <p:cNvPr id="31750" name="Text Box 8"/>
          <p:cNvSpPr txBox="1">
            <a:spLocks noChangeArrowheads="1"/>
          </p:cNvSpPr>
          <p:nvPr/>
        </p:nvSpPr>
        <p:spPr bwMode="auto">
          <a:xfrm>
            <a:off x="8604251" y="4019550"/>
            <a:ext cx="10509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الاستعمال: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51" name="Text Box 10"/>
          <p:cNvSpPr txBox="1">
            <a:spLocks noChangeArrowheads="1"/>
          </p:cNvSpPr>
          <p:nvPr/>
        </p:nvSpPr>
        <p:spPr bwMode="auto">
          <a:xfrm>
            <a:off x="3436938" y="4495801"/>
            <a:ext cx="6153150" cy="92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/>
              <a:t>تعطى</a:t>
            </a:r>
            <a:r>
              <a:rPr lang="ar-SA" sz="1800" b="1"/>
              <a:t> عن طريق الفم في علاج قصور القلب المعند على العلاجات الأخرى</a:t>
            </a:r>
            <a:r>
              <a:rPr lang="ar-SY" sz="1800" b="1"/>
              <a:t>.</a:t>
            </a:r>
            <a:endParaRPr lang="ar-SA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/>
              <a:t>تعطى</a:t>
            </a:r>
            <a:r>
              <a:rPr lang="ar-SY" sz="1800" b="1"/>
              <a:t> تسريب وريدي في أقسام العناية الفائقة لعلاج قصور القلب الاحتقاني الحاد </a:t>
            </a:r>
          </a:p>
        </p:txBody>
      </p:sp>
    </p:spTree>
    <p:extLst>
      <p:ext uri="{BB962C8B-B14F-4D97-AF65-F5344CB8AC3E}">
        <p14:creationId xmlns:p14="http://schemas.microsoft.com/office/powerpoint/2010/main" val="181269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8"/>
          <p:cNvSpPr txBox="1">
            <a:spLocks noChangeArrowheads="1"/>
          </p:cNvSpPr>
          <p:nvPr/>
        </p:nvSpPr>
        <p:spPr bwMode="auto">
          <a:xfrm>
            <a:off x="7582814" y="1524000"/>
            <a:ext cx="2170787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- م</a:t>
            </a: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حسسات الكالسيوم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7027864" y="923926"/>
            <a:ext cx="28019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الأدوية المقوية للقلب: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4495800" y="2133600"/>
            <a:ext cx="4953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defRPr/>
            </a:pPr>
            <a:r>
              <a:rPr lang="en-US" sz="2000" b="1" dirty="0">
                <a:solidFill>
                  <a:schemeClr val="accent2"/>
                </a:solidFill>
                <a:latin typeface="+mj-lt"/>
                <a:cs typeface="Times New Roman" panose="02020603050405020304" pitchFamily="18" charset="0"/>
              </a:rPr>
              <a:t>Levosimendan</a:t>
            </a:r>
            <a:endParaRPr lang="fr-FR" sz="2000" b="1" dirty="0">
              <a:solidFill>
                <a:schemeClr val="accent2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2773" name="Text Box 10"/>
          <p:cNvSpPr txBox="1">
            <a:spLocks noChangeArrowheads="1"/>
          </p:cNvSpPr>
          <p:nvPr/>
        </p:nvSpPr>
        <p:spPr bwMode="auto">
          <a:xfrm>
            <a:off x="2716213" y="2743200"/>
            <a:ext cx="6858000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يزيد من حساسية بروتينات العضلة القلبية للكالسيوم دون زيادة الكالسيوم داخل الخلية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يزيد القوة التقلصية للعضلة القلبية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يملك تأثير موسع وعائي على مستوى الأوعية الإكليلية بشكل خاص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يعطى وريدياً في علاج قصور القلب الاحتقاني الحاد غير المعاوض</a:t>
            </a:r>
            <a:endParaRPr lang="ar-SY" sz="1800" b="1"/>
          </a:p>
        </p:txBody>
      </p:sp>
    </p:spTree>
    <p:extLst>
      <p:ext uri="{BB962C8B-B14F-4D97-AF65-F5344CB8AC3E}">
        <p14:creationId xmlns:p14="http://schemas.microsoft.com/office/powerpoint/2010/main" val="188846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8"/>
          <p:cNvSpPr txBox="1">
            <a:spLocks noChangeArrowheads="1"/>
          </p:cNvSpPr>
          <p:nvPr/>
        </p:nvSpPr>
        <p:spPr bwMode="auto">
          <a:xfrm>
            <a:off x="1464152" y="1482725"/>
            <a:ext cx="828944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عجز القلب عن ضخ كمية كافية من الدم لتأمين الاحتياجات الاستقلابية والوظيفية لمختلف الأعضاء  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Text Box 10"/>
          <p:cNvSpPr txBox="1">
            <a:spLocks noChangeArrowheads="1"/>
          </p:cNvSpPr>
          <p:nvPr/>
        </p:nvSpPr>
        <p:spPr bwMode="auto">
          <a:xfrm>
            <a:off x="5216525" y="2243138"/>
            <a:ext cx="4356100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مرض خطير معقد ومترقٍ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النتيجة النهائية للأمراض القلبية الموجودة مسبقاً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يظهر في البداية اثناء الجهد قبل أن يصبح مستمراً  </a:t>
            </a:r>
            <a:endParaRPr lang="ar-SY" sz="1800" b="1"/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7289800" y="923926"/>
            <a:ext cx="25400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تعريف 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34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8"/>
          <p:cNvSpPr txBox="1">
            <a:spLocks noChangeArrowheads="1"/>
          </p:cNvSpPr>
          <p:nvPr/>
        </p:nvSpPr>
        <p:spPr bwMode="auto">
          <a:xfrm>
            <a:off x="8211192" y="1524001"/>
            <a:ext cx="154240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ترتيب العلاج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2092326" y="2228851"/>
            <a:ext cx="7485063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itchFamily="18" charset="0"/>
                <a:cs typeface="Arial" pitchFamily="34" charset="0"/>
              </a:defRPr>
            </a:lvl9pPr>
          </a:lstStyle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Y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غالباً ما تستعمل مدرات العروة عند المرضى المصابين بقصور القلب الصريح كخيار أول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 من أجل إزالة أعراض وعلامات فرط الحمل الحجمي كالزلة والوذمات المحيطية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2- تضاف مثبطات </a:t>
            </a: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ACE</a:t>
            </a: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أو </a:t>
            </a: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ARBs</a:t>
            </a: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الى المدرات لاحقاً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ar-SY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يتم تعديل الجرعات تدريجياً بحيث نصل للحد الأقصى الذي يتحمله المريض و/أو الذي يحسن نتاج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  القلب بالشكل الأمثل</a:t>
            </a:r>
            <a:endParaRPr lang="ar-SA" b="1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4- </a:t>
            </a:r>
            <a:r>
              <a:rPr lang="en-US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 </a:t>
            </a:r>
            <a:r>
              <a:rPr lang="ar-SA" b="1" dirty="0">
                <a:solidFill>
                  <a:schemeClr val="accent2"/>
                </a:solidFill>
                <a:latin typeface="+mn-lt"/>
                <a:cs typeface="Times New Roman" pitchFamily="18" charset="0"/>
              </a:rPr>
              <a:t>نبدأ بحاصرات بيتا بعد استقرار وضع المريض على الـ </a:t>
            </a:r>
            <a:r>
              <a:rPr lang="en-US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ACE</a:t>
            </a: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(جرعات صغيرة تزداد تدريجياً)</a:t>
            </a:r>
          </a:p>
          <a:p>
            <a:pPr marL="0" indent="0" algn="r" rtl="1" eaLnBrk="1" hangingPunct="1">
              <a:lnSpc>
                <a:spcPct val="150000"/>
              </a:lnSpc>
              <a:defRPr/>
            </a:pPr>
            <a:r>
              <a:rPr lang="ar-SA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5- يعطى اليجوكسين للمريض الذي استمرت لديه الأعراض رغم تلقيه العلاج المناسب بأدوية متعددة</a:t>
            </a:r>
            <a:endParaRPr lang="en-US" b="1" dirty="0">
              <a:solidFill>
                <a:schemeClr val="accent2"/>
              </a:solidFill>
              <a:latin typeface="+mn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877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8"/>
          <p:cNvSpPr txBox="1">
            <a:spLocks noChangeArrowheads="1"/>
          </p:cNvSpPr>
          <p:nvPr/>
        </p:nvSpPr>
        <p:spPr bwMode="auto">
          <a:xfrm>
            <a:off x="4880152" y="1524000"/>
            <a:ext cx="4873449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العلاج الدوائي وفقاً لمراحل قصور القلب حسب </a:t>
            </a:r>
            <a:r>
              <a:rPr lang="en-US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NYHA</a:t>
            </a:r>
            <a:r>
              <a:rPr lang="ar-SY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19" name="Text Box 4"/>
          <p:cNvSpPr txBox="1">
            <a:spLocks noChangeArrowheads="1"/>
          </p:cNvSpPr>
          <p:nvPr/>
        </p:nvSpPr>
        <p:spPr bwMode="auto">
          <a:xfrm>
            <a:off x="7583488" y="923926"/>
            <a:ext cx="23812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علاج 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820" name="Text Box 8"/>
          <p:cNvSpPr txBox="1">
            <a:spLocks noChangeArrowheads="1"/>
          </p:cNvSpPr>
          <p:nvPr/>
        </p:nvSpPr>
        <p:spPr bwMode="auto">
          <a:xfrm>
            <a:off x="1371601" y="2209800"/>
            <a:ext cx="8359775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مرحلة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انقاص عوامل الخطورة، إعطاء مثبطات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أو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ARBs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مرحلة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إعطاء مثبطات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مع مدرات أو إعطاء مثبطات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مع حاصرات بيتا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مرحلة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إعطاء مثبطات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مع المدرات وحاصرات بيتا و مقويات القلب الديجيتالية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مرحلة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إجراءات إضافية للمرحلة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(أمينات ودية، مثبطات الـ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Phosphodiesterase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، زرع قلب...)</a:t>
            </a:r>
          </a:p>
        </p:txBody>
      </p:sp>
    </p:spTree>
    <p:extLst>
      <p:ext uri="{BB962C8B-B14F-4D97-AF65-F5344CB8AC3E}">
        <p14:creationId xmlns:p14="http://schemas.microsoft.com/office/powerpoint/2010/main" val="57780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8"/>
          <p:cNvSpPr txBox="1">
            <a:spLocks noChangeArrowheads="1"/>
          </p:cNvSpPr>
          <p:nvPr/>
        </p:nvSpPr>
        <p:spPr bwMode="auto">
          <a:xfrm>
            <a:off x="5596694" y="1524001"/>
            <a:ext cx="41569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 الأيسر الحاد أو وذمة الرئة</a:t>
            </a:r>
            <a:r>
              <a:rPr lang="ar-SY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3" name="Text Box 4"/>
          <p:cNvSpPr txBox="1">
            <a:spLocks noChangeArrowheads="1"/>
          </p:cNvSpPr>
          <p:nvPr/>
        </p:nvSpPr>
        <p:spPr bwMode="auto">
          <a:xfrm>
            <a:off x="5816600" y="923926"/>
            <a:ext cx="4148138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المبادئ العامة لتدبير 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844" name="Text Box 8"/>
          <p:cNvSpPr txBox="1">
            <a:spLocks noChangeArrowheads="1"/>
          </p:cNvSpPr>
          <p:nvPr/>
        </p:nvSpPr>
        <p:spPr bwMode="auto">
          <a:xfrm>
            <a:off x="1312862" y="2209800"/>
            <a:ext cx="8288338" cy="3416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Y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 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وضع المريض بوضعية الجلوس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اعطاء الأكسجين بتدفق عالي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 اعطاء المورفين (10 ملغ وريدي): </a:t>
            </a:r>
            <a:r>
              <a:rPr lang="ar-S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يزيل الوذمة والزلة التنفسية والقلق ويسكن الألم ويثبط السعال ويوسع الأوعية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 إعطاء الـ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Furosemide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(40 ملغ وريدي أو أكثر)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 اذا كان الضغط الانقباضي ≥ 100 </a:t>
            </a:r>
            <a:r>
              <a:rPr lang="ar-SA" sz="1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ملمز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يعطى الـ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Isosorbide </a:t>
            </a:r>
            <a:r>
              <a:rPr lang="en-US" sz="1800" b="1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dinitrate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تسريب وريدي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 تصحيح العوامل المفاقمة: </a:t>
            </a:r>
            <a:r>
              <a:rPr lang="ar-S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اضطرابات النظم، فقر الدم، نقص الأكسجة....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 استبعاد المشاكل التي تتطلب تداخلاً جراحياً: </a:t>
            </a:r>
            <a:r>
              <a:rPr lang="ar-S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الآفات </a:t>
            </a:r>
            <a:r>
              <a:rPr lang="ar-SA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الدسامية</a:t>
            </a:r>
            <a:r>
              <a:rPr lang="ar-S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، تمزق الحاجز البطيني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8- في حال عدم الاستجابة يعطى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Nitroprusside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أو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Dobutamine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أو </a:t>
            </a:r>
            <a:r>
              <a:rPr lang="en-US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Levosimendan</a:t>
            </a:r>
            <a:r>
              <a:rPr lang="ar-SA" sz="1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111550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9909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5932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5556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4179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0412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5132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826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0"/>
          <p:cNvSpPr txBox="1">
            <a:spLocks noChangeArrowheads="1"/>
          </p:cNvSpPr>
          <p:nvPr/>
        </p:nvSpPr>
        <p:spPr bwMode="auto">
          <a:xfrm>
            <a:off x="3484563" y="1676400"/>
            <a:ext cx="6088062" cy="25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تعب واعياء، وعدم تحمل الجهد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زلة تنفسية: جهدية، اضطجاعية، انتيابية ليلية (ناجمة عن الاحتقان الرئوي)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وذمات محيطية: القدمين والكاحلين و الساقين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سعال مزمن 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تسرع قلب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فقدان الشهية </a:t>
            </a:r>
            <a:endParaRPr lang="ar-SY" sz="1800" b="1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5959476" y="923926"/>
            <a:ext cx="387032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أعراض وعلامات 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62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1566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54632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661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="" xmlns:a16="http://schemas.microsoft.com/office/drawing/2014/main" id="{014F6DFB-91AE-4704-A819-B6C079D6821F}"/>
              </a:ext>
            </a:extLst>
          </p:cNvPr>
          <p:cNvCxnSpPr/>
          <p:nvPr/>
        </p:nvCxnSpPr>
        <p:spPr>
          <a:xfrm>
            <a:off x="0" y="6316824"/>
            <a:ext cx="12192000" cy="0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hlinkClick r:id="rId2"/>
            <a:extLst>
              <a:ext uri="{FF2B5EF4-FFF2-40B4-BE49-F238E27FC236}">
                <a16:creationId xmlns="" xmlns:a16="http://schemas.microsoft.com/office/drawing/2014/main" id="{D4F175E0-9A60-41BE-B8F3-1D790BEC0289}"/>
              </a:ext>
            </a:extLst>
          </p:cNvPr>
          <p:cNvSpPr txBox="1"/>
          <p:nvPr/>
        </p:nvSpPr>
        <p:spPr>
          <a:xfrm>
            <a:off x="5022201" y="6428792"/>
            <a:ext cx="21475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  <a:latin typeface="Aller" panose="02000503030000020004" pitchFamily="2" charset="0"/>
              </a:rPr>
              <a:t>https://manara.edu.sy/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49C2BDA3-C725-4F76-9878-9B736E5ADA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0555" y="121431"/>
            <a:ext cx="810889" cy="114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693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0"/>
          <p:cNvSpPr txBox="1">
            <a:spLocks noChangeArrowheads="1"/>
          </p:cNvSpPr>
          <p:nvPr/>
        </p:nvSpPr>
        <p:spPr bwMode="auto">
          <a:xfrm>
            <a:off x="4862513" y="1676401"/>
            <a:ext cx="4710112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احتشاء العضلة القلبية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ارتفاع التوتر الشرياني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الداء القلبي الدسامي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اعتلال العضلة القلبية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تصلب الشرايين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امراض القلب الخلقية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أسباب أخرى: الداء السكري، الكحولية، فقر الدم الشديد...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7332664" y="923926"/>
            <a:ext cx="24971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أسباب 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26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"/>
          <p:cNvSpPr txBox="1">
            <a:spLocks noChangeArrowheads="1"/>
          </p:cNvSpPr>
          <p:nvPr/>
        </p:nvSpPr>
        <p:spPr bwMode="auto">
          <a:xfrm>
            <a:off x="6692901" y="1676401"/>
            <a:ext cx="2879725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1- زيادة الفعالية الودية: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2- تفعيل نظام الرينين انجيوتنسين: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3- ضخامة العضلة القلبية: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ar-SA" sz="1800" b="1"/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endParaRPr lang="ar-SA" sz="1800" b="1"/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5848350" y="923926"/>
            <a:ext cx="39814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آليات المعاوضة في 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Text Box 8"/>
          <p:cNvSpPr txBox="1">
            <a:spLocks noChangeArrowheads="1"/>
          </p:cNvSpPr>
          <p:nvPr/>
        </p:nvSpPr>
        <p:spPr bwMode="auto">
          <a:xfrm>
            <a:off x="6700839" y="3409950"/>
            <a:ext cx="2820987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 typeface="Wingdings" panose="05000000000000000000" pitchFamily="2" charset="2"/>
              <a:buChar char="v"/>
            </a:pPr>
            <a:r>
              <a:rPr lang="ar-SA" sz="20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قصور القلب غير المعاوض:</a:t>
            </a:r>
            <a:endParaRPr lang="fr-FR" sz="20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8010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0"/>
          <p:cNvSpPr txBox="1">
            <a:spLocks noChangeArrowheads="1"/>
          </p:cNvSpPr>
          <p:nvPr/>
        </p:nvSpPr>
        <p:spPr bwMode="auto">
          <a:xfrm>
            <a:off x="4652963" y="1676400"/>
            <a:ext cx="4919662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285750" indent="-28575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درجة </a:t>
            </a:r>
            <a:r>
              <a:rPr lang="en-US" sz="1800" b="1"/>
              <a:t>I</a:t>
            </a:r>
            <a:r>
              <a:rPr lang="ar-SA" sz="1800" b="1"/>
              <a:t>: غير عرضي، لا تأثير على الحياة الاعتيادية اليومية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درجة </a:t>
            </a:r>
            <a:r>
              <a:rPr lang="en-US" sz="1800" b="1"/>
              <a:t>II</a:t>
            </a:r>
            <a:r>
              <a:rPr lang="ar-SA" sz="1800" b="1"/>
              <a:t>: تعب وزلة تنفسية اثر جهد متوسط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درجة </a:t>
            </a:r>
            <a:r>
              <a:rPr lang="en-US" sz="1800" b="1"/>
              <a:t>III</a:t>
            </a:r>
            <a:r>
              <a:rPr lang="ar-SA" sz="1800" b="1"/>
              <a:t>: تعب وزلة تنفسية اثر جهد خفيف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Arial" panose="020B0604020202020204" pitchFamily="34" charset="0"/>
              <a:buChar char="•"/>
            </a:pPr>
            <a:r>
              <a:rPr lang="ar-SA" sz="1800" b="1"/>
              <a:t>درجة </a:t>
            </a:r>
            <a:r>
              <a:rPr lang="en-US" sz="1800" b="1"/>
              <a:t>IV</a:t>
            </a:r>
            <a:r>
              <a:rPr lang="ar-SA" sz="1800" b="1"/>
              <a:t>: تعب وزلة متواصلة أثناء الراحة</a:t>
            </a:r>
          </a:p>
        </p:txBody>
      </p:sp>
      <p:sp>
        <p:nvSpPr>
          <p:cNvPr id="9219" name="Text Box 4"/>
          <p:cNvSpPr txBox="1">
            <a:spLocks noChangeArrowheads="1"/>
          </p:cNvSpPr>
          <p:nvPr/>
        </p:nvSpPr>
        <p:spPr bwMode="auto">
          <a:xfrm>
            <a:off x="4789488" y="923926"/>
            <a:ext cx="50403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تصنيف قصور القلب (تصنيف </a:t>
            </a:r>
            <a:r>
              <a:rPr lang="en-US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NYHA</a:t>
            </a: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19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10"/>
          <p:cNvSpPr txBox="1">
            <a:spLocks noChangeArrowheads="1"/>
          </p:cNvSpPr>
          <p:nvPr/>
        </p:nvSpPr>
        <p:spPr bwMode="auto">
          <a:xfrm>
            <a:off x="5440363" y="1676400"/>
            <a:ext cx="4132262" cy="1754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1- ازالة الأعراض، وتحسين نوعية الحياة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2- ابطاء ترقي المرض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3- الوقاية من الموت الفجائي، وانقاص نسبة الوفيات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4- تحسين معدل البقيا (تأخير الوفاة)</a:t>
            </a:r>
          </a:p>
        </p:txBody>
      </p:sp>
      <p:sp>
        <p:nvSpPr>
          <p:cNvPr id="11267" name="Text Box 4"/>
          <p:cNvSpPr txBox="1">
            <a:spLocks noChangeArrowheads="1"/>
          </p:cNvSpPr>
          <p:nvPr/>
        </p:nvSpPr>
        <p:spPr bwMode="auto">
          <a:xfrm>
            <a:off x="5878514" y="923926"/>
            <a:ext cx="395128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أهداف المعالجة في 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8" name="Text Box 8"/>
          <p:cNvSpPr txBox="1">
            <a:spLocks noChangeArrowheads="1"/>
          </p:cNvSpPr>
          <p:nvPr/>
        </p:nvSpPr>
        <p:spPr bwMode="auto">
          <a:xfrm>
            <a:off x="6764339" y="3638551"/>
            <a:ext cx="2757487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يتم تحقيق هذه الأهداف بـ:</a:t>
            </a:r>
            <a:endParaRPr lang="fr-FR" sz="24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Text Box 10"/>
          <p:cNvSpPr txBox="1">
            <a:spLocks noChangeArrowheads="1"/>
          </p:cNvSpPr>
          <p:nvPr/>
        </p:nvSpPr>
        <p:spPr bwMode="auto">
          <a:xfrm>
            <a:off x="4259263" y="4189414"/>
            <a:ext cx="5283200" cy="1754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1- ازالة سبب قصور القلب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2- الحفاظ على وظيفة البطين الأيسر بالحد من تفاقم التلف الذي يطاله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3- الحفاظ على نتاج قلب طبيعي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/>
              <a:t>4- انقاص الاحتباس الصودي المائي</a:t>
            </a:r>
          </a:p>
        </p:txBody>
      </p:sp>
    </p:spTree>
    <p:extLst>
      <p:ext uri="{BB962C8B-B14F-4D97-AF65-F5344CB8AC3E}">
        <p14:creationId xmlns:p14="http://schemas.microsoft.com/office/powerpoint/2010/main" val="362162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"/>
          <p:cNvSpPr txBox="1">
            <a:spLocks noChangeArrowheads="1"/>
          </p:cNvSpPr>
          <p:nvPr/>
        </p:nvSpPr>
        <p:spPr bwMode="auto">
          <a:xfrm>
            <a:off x="1558926" y="1676401"/>
            <a:ext cx="8118475" cy="217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 dirty="0"/>
              <a:t>1- انقاص عمل القلب: </a:t>
            </a:r>
            <a:r>
              <a:rPr lang="ar-SA" sz="1600" b="1" dirty="0">
                <a:solidFill>
                  <a:schemeClr val="accent2"/>
                </a:solidFill>
              </a:rPr>
              <a:t>انقاص الفعالية الفيزيائية، انقاص الوزن...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 dirty="0"/>
              <a:t>2- تناول حمية فقيرة بالصوديوم: </a:t>
            </a:r>
            <a:r>
              <a:rPr lang="ar-SA" sz="1600" b="1" dirty="0">
                <a:solidFill>
                  <a:schemeClr val="accent2"/>
                </a:solidFill>
              </a:rPr>
              <a:t>أقل من 1,5 غ باليوم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 dirty="0"/>
              <a:t>3- علاج الحالات المرضية المرافقة: </a:t>
            </a:r>
            <a:r>
              <a:rPr lang="ar-SA" sz="1600" b="1" dirty="0">
                <a:solidFill>
                  <a:schemeClr val="accent2"/>
                </a:solidFill>
              </a:rPr>
              <a:t>فقر الدم، ارتفاع التوتر الشرياني، المرض الدسامي...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 dirty="0"/>
              <a:t>4- العلاج الدوائي المناسب: </a:t>
            </a:r>
            <a:r>
              <a:rPr lang="ar-SA" sz="1600" b="1" dirty="0">
                <a:solidFill>
                  <a:schemeClr val="accent2"/>
                </a:solidFill>
              </a:rPr>
              <a:t>المدرات، مثبطات الرينين </a:t>
            </a:r>
            <a:r>
              <a:rPr lang="ar-SA" sz="1600" b="1" dirty="0" err="1">
                <a:solidFill>
                  <a:schemeClr val="accent2"/>
                </a:solidFill>
              </a:rPr>
              <a:t>انجيوتنسين</a:t>
            </a:r>
            <a:r>
              <a:rPr lang="ar-SA" sz="1600" b="1" dirty="0">
                <a:solidFill>
                  <a:schemeClr val="accent2"/>
                </a:solidFill>
              </a:rPr>
              <a:t>، الأدوية المقوية للقلوصية... </a:t>
            </a:r>
          </a:p>
          <a:p>
            <a:pPr algn="r" rtl="1" eaLnBrk="1" hangingPunct="1">
              <a:lnSpc>
                <a:spcPct val="150000"/>
              </a:lnSpc>
              <a:spcBef>
                <a:spcPct val="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ar-SA" sz="1800" b="1" dirty="0"/>
              <a:t>5- تجنب الأدوية التي تفاقم قصور القلب: </a:t>
            </a:r>
            <a:r>
              <a:rPr lang="ar-SA" sz="1600" b="1" dirty="0">
                <a:solidFill>
                  <a:schemeClr val="accent2"/>
                </a:solidFill>
              </a:rPr>
              <a:t>مضادات الالتهاب غير الستيرويدية، الكحول، حاصرات أقنية الكالسيوم....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4730750" y="923926"/>
            <a:ext cx="50990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pPr algn="r" rt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ar-SA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الاستراتيجيات العلاجية لتدبير قصور القلب</a:t>
            </a:r>
            <a:r>
              <a:rPr lang="ar-SY" sz="28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fr-FR" sz="2800" b="1">
              <a:solidFill>
                <a:schemeClr val="hlin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212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1643</Words>
  <Application>Microsoft Office PowerPoint</Application>
  <PresentationFormat>Widescreen</PresentationFormat>
  <Paragraphs>240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1" baseType="lpstr">
      <vt:lpstr>Aller</vt:lpstr>
      <vt:lpstr>Arial</vt:lpstr>
      <vt:lpstr>Calibri</vt:lpstr>
      <vt:lpstr>Calibri Light</vt:lpstr>
      <vt:lpstr>Garamond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LELLO</cp:lastModifiedBy>
  <cp:revision>5</cp:revision>
  <dcterms:created xsi:type="dcterms:W3CDTF">2022-02-21T07:57:38Z</dcterms:created>
  <dcterms:modified xsi:type="dcterms:W3CDTF">2025-08-26T15:13:27Z</dcterms:modified>
</cp:coreProperties>
</file>