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57" r:id="rId23"/>
    <p:sldId id="258" r:id="rId24"/>
    <p:sldId id="259" r:id="rId25"/>
    <p:sldId id="260" r:id="rId26"/>
    <p:sldId id="261" r:id="rId27"/>
    <p:sldId id="262" r:id="rId28"/>
    <p:sldId id="263" r:id="rId29"/>
    <p:sldId id="264" r:id="rId30"/>
    <p:sldId id="265" r:id="rId31"/>
    <p:sldId id="266" r:id="rId32"/>
    <p:sldId id="26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7356D-BC4B-4AE0-B119-DDFD978A982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9E0B9-B95C-4637-B2EC-BDD7C486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1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A2C256-11F4-448C-A8E6-4F3A4E2E3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ABE57A6-8E9D-429A-B054-D6047CB74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F64177-F2C8-4ACF-AFBD-82527E429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7A0CA8-F715-4F6A-B7D8-BB173B5A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CB3CD6F-DC56-45EF-A5C4-0B4D0941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0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FA6882-D821-4E10-A9F5-34DD8CCF5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4AC3063-38AC-47F1-92E1-5D274C169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B25627-D8AD-416E-90C5-5F983B44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E6F73B-1B7E-4306-A3C4-E4260450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CEE37F-6B26-4668-AFEA-87B348B6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9AC575-2360-4BEC-8373-8040BAF64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C8D05D1-29AF-4004-8D34-552F13F9E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DFEFB3-D10C-42A0-B765-36258CEE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891F7D-3B74-4463-9668-74683931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8344F-1B4B-4EFD-9D3A-4C2FC0D0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4B2628-7AA7-4AE8-911C-84E24A1B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9AD35C7-4B4D-4938-94C5-574CD2341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808689-56B5-422A-AF62-41C42F1B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9F3A71-6F96-4988-8F18-1B488CD0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F15D98-0643-4FFF-8303-92A753C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8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F88594-73B7-477F-8904-A52872F58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002BDE-2656-4A28-B0CF-107A119EB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2552E0-9910-4B2A-B690-AD5736DD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F82CDC-1086-40C5-8E9D-4F094F4F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81E89C-7717-4B22-8D94-1EFC35E50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2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054438-3FA5-4E69-B7FA-20294661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9D2E95-DD62-4C91-8839-B58E607CE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E6721A2-1D3C-4656-9852-A736A90B8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CB2C7E5-5E0A-493D-BCD7-277832749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124A73-4197-4CBB-9365-26411D9E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1F71FC1-4E9A-462B-84C2-09ADE29A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1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02D825-90B7-4300-9B4E-41143E83D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D7CA60-6D0F-4C02-B2E0-D76663D7F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78AFA46-CF5B-4E75-96B4-7EF0267AE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53CFB46-D841-4987-8043-9AA568B0A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53412B8-5B52-47E7-81BF-0A68086B7C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478CAD0-091A-47D0-8321-A1E39917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7A8BC31-433C-4E2B-BCD9-3C284894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635A53C-12AC-4DF1-8D44-92AF931B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5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D8093-CB8A-4577-B297-2A5F32224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21BB2F2-F147-4A71-BD23-F8C1414D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6585CE0-0B45-49C4-9DF2-86DB04A41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B9F352-11AE-44A6-8081-1133B629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8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617D960-A8AE-474D-966B-DF7FBE18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E2A7F4-E80B-4AA0-A8D3-5C3BA229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ACA4A4A-19F3-4E2C-9E40-E8859DA2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2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98DBFA-A242-4BE2-85CC-AB8242F4F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C267F0-07BB-4F82-8770-784101BC0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EBD8A15-7316-4C1E-8E25-48C82D282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4C9C8C-909C-464F-8D61-14C925092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3B6B68-A437-406E-BFC2-CA240DE6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B78EA7-D75F-4655-BC7E-8E351F44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7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62F381-D2D4-4E43-9F5D-1B151A36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A649086-0549-44FC-BE43-35C31E78D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907B675-446E-41BF-9472-D224847F8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46D42EF-BF77-48EA-A136-3F14B48B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7708D6-F9DD-428A-871C-BF8154C55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050B4D4-F43E-44BC-82A2-C6974243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3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3656699-3672-4023-8664-CC56D404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4085EE0-BA82-455D-9991-EC336CEC4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CC53D4-7882-4340-A7D2-260FA9279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A72F62-1F1A-4BEE-8E47-8A497328A3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DBE96AB-7863-4EFB-8B4D-58A104D39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1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99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8"/>
          <p:cNvSpPr txBox="1">
            <a:spLocks noChangeArrowheads="1"/>
          </p:cNvSpPr>
          <p:nvPr/>
        </p:nvSpPr>
        <p:spPr bwMode="auto">
          <a:xfrm>
            <a:off x="5521326" y="1676401"/>
            <a:ext cx="41386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النترات العضوية (المركبات النترية):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6153150" y="923926"/>
            <a:ext cx="3676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المضادة لخناق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Text Box 10"/>
          <p:cNvSpPr txBox="1">
            <a:spLocks noChangeArrowheads="1"/>
          </p:cNvSpPr>
          <p:nvPr/>
        </p:nvSpPr>
        <p:spPr bwMode="auto">
          <a:xfrm>
            <a:off x="5295901" y="2209800"/>
            <a:ext cx="4278313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مركبات سريعة التأثير: وتضم الـ </a:t>
            </a:r>
            <a:r>
              <a:rPr lang="en-US" sz="1800" b="1"/>
              <a:t>Nitroglycerin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</a:t>
            </a:r>
            <a:r>
              <a:rPr lang="en-US" sz="1800" b="1"/>
              <a:t> </a:t>
            </a:r>
            <a:r>
              <a:rPr lang="ar-SY" sz="1800" b="1"/>
              <a:t>المركبات المديدة التأثير: ومنها: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•</a:t>
            </a:r>
            <a:r>
              <a:rPr lang="en-US" sz="1800" b="1"/>
              <a:t>Isosorbide – Dinitrate  </a:t>
            </a:r>
            <a:r>
              <a:rPr lang="ar-SY" sz="1800" b="1"/>
              <a:t> </a:t>
            </a:r>
            <a:r>
              <a:rPr lang="en-US" sz="1800" b="1"/>
              <a:t>Risordan)  </a:t>
            </a:r>
            <a:r>
              <a:rPr lang="ar-SY" sz="1800" b="1"/>
              <a:t>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•</a:t>
            </a:r>
            <a:r>
              <a:rPr lang="en-US" sz="1800" b="1"/>
              <a:t>Isosorbide – Mononitrate  </a:t>
            </a:r>
            <a:r>
              <a:rPr lang="ar-SY" sz="1800" b="1"/>
              <a:t> </a:t>
            </a:r>
            <a:endParaRPr lang="en-US" sz="1800" b="1"/>
          </a:p>
        </p:txBody>
      </p:sp>
      <p:sp>
        <p:nvSpPr>
          <p:cNvPr id="12293" name="Text Box 8"/>
          <p:cNvSpPr txBox="1">
            <a:spLocks noChangeArrowheads="1"/>
          </p:cNvSpPr>
          <p:nvPr/>
        </p:nvSpPr>
        <p:spPr bwMode="auto">
          <a:xfrm>
            <a:off x="8529639" y="4019550"/>
            <a:ext cx="11255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4" name="Text Box 10"/>
          <p:cNvSpPr txBox="1">
            <a:spLocks noChangeArrowheads="1"/>
          </p:cNvSpPr>
          <p:nvPr/>
        </p:nvSpPr>
        <p:spPr bwMode="auto">
          <a:xfrm>
            <a:off x="2759500" y="4495801"/>
            <a:ext cx="6830588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تحرر هذه المركبات أوكسيد النتريك </a:t>
            </a:r>
            <a:r>
              <a:rPr lang="en-US" sz="1800" b="1"/>
              <a:t>NO </a:t>
            </a:r>
            <a:r>
              <a:rPr lang="ar-SY" sz="1800" b="1"/>
              <a:t> بفعل أنزيـم </a:t>
            </a:r>
            <a:r>
              <a:rPr lang="en-US" sz="1800" b="1"/>
              <a:t>Glutathion -S- Transferase </a:t>
            </a:r>
            <a:endParaRPr lang="ar-SY" sz="1800" b="1"/>
          </a:p>
        </p:txBody>
      </p:sp>
    </p:spTree>
    <p:extLst>
      <p:ext uri="{BB962C8B-B14F-4D97-AF65-F5344CB8AC3E}">
        <p14:creationId xmlns:p14="http://schemas.microsoft.com/office/powerpoint/2010/main" val="323612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8"/>
          <p:cNvSpPr txBox="1">
            <a:spLocks noChangeArrowheads="1"/>
          </p:cNvSpPr>
          <p:nvPr/>
        </p:nvSpPr>
        <p:spPr bwMode="auto">
          <a:xfrm>
            <a:off x="5521326" y="1676401"/>
            <a:ext cx="41386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النترات العضوية (المركبات النترية):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6153150" y="923926"/>
            <a:ext cx="3676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المضادة لخناق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7227888" y="2266950"/>
            <a:ext cx="22971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 القلبية الوعائية:</a:t>
            </a:r>
            <a:endParaRPr lang="fr-FR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7" name="Text Box 10"/>
          <p:cNvSpPr txBox="1">
            <a:spLocks noChangeArrowheads="1"/>
          </p:cNvSpPr>
          <p:nvPr/>
        </p:nvSpPr>
        <p:spPr bwMode="auto">
          <a:xfrm>
            <a:off x="3330575" y="2743200"/>
            <a:ext cx="6091238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توسع وعائي شرياني (نقص الحمل البعدي).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توسع وعائي وريدي (نقص الحمل القبلي)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توسع الأوعية الإكليلية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4- بالجرعات المرتفعة يمكن أن يحدث تسرع قلب انعكاسي وزيادة قلوصية قلبية</a:t>
            </a:r>
          </a:p>
        </p:txBody>
      </p:sp>
    </p:spTree>
    <p:extLst>
      <p:ext uri="{BB962C8B-B14F-4D97-AF65-F5344CB8AC3E}">
        <p14:creationId xmlns:p14="http://schemas.microsoft.com/office/powerpoint/2010/main" val="357543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"/>
          <p:cNvSpPr txBox="1">
            <a:spLocks noChangeArrowheads="1"/>
          </p:cNvSpPr>
          <p:nvPr/>
        </p:nvSpPr>
        <p:spPr bwMode="auto">
          <a:xfrm>
            <a:off x="5521326" y="1676401"/>
            <a:ext cx="41386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النترات العضوية (المركبات النترية):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6153150" y="923926"/>
            <a:ext cx="3676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المضادة لخناق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7450138" y="2266950"/>
            <a:ext cx="207486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 خارج القلبية: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3376613" y="2743201"/>
            <a:ext cx="6045200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توسع وعائي جلدي (احمرار الوجه)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توسع وعائي دماغي (صداع)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زيادة إفراز الخلط المائي (ارتفاع الضغط العيني)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4- تأثير مضاد لتشنج العضلات الملساء في الجهاز الهضمي والقصبات والرحم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5- لها تأثير مانع لتكدس الصفيحات بانقاصها تركيز الكالسيوم داخل الصفيحات </a:t>
            </a:r>
          </a:p>
        </p:txBody>
      </p:sp>
    </p:spTree>
    <p:extLst>
      <p:ext uri="{BB962C8B-B14F-4D97-AF65-F5344CB8AC3E}">
        <p14:creationId xmlns:p14="http://schemas.microsoft.com/office/powerpoint/2010/main" val="282293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5521326" y="1676401"/>
            <a:ext cx="41386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النترات العضوية (المركبات النترية):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6153150" y="923926"/>
            <a:ext cx="3676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المضادة لخناق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4" name="Text Box 8"/>
          <p:cNvSpPr txBox="1">
            <a:spLocks noChangeArrowheads="1"/>
          </p:cNvSpPr>
          <p:nvPr/>
        </p:nvSpPr>
        <p:spPr bwMode="auto">
          <a:xfrm>
            <a:off x="8464550" y="2266950"/>
            <a:ext cx="10604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5" name="Text Box 10"/>
          <p:cNvSpPr txBox="1">
            <a:spLocks noChangeArrowheads="1"/>
          </p:cNvSpPr>
          <p:nvPr/>
        </p:nvSpPr>
        <p:spPr bwMode="auto">
          <a:xfrm>
            <a:off x="2325689" y="2743201"/>
            <a:ext cx="7096125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علاج نوبة خناق الصدر: </a:t>
            </a:r>
            <a:r>
              <a:rPr lang="en-US" sz="1800" b="1"/>
              <a:t> Nitroglycerine</a:t>
            </a:r>
            <a:r>
              <a:rPr lang="ar-SY" sz="1800" b="1"/>
              <a:t>(تحت اللسان، حقن وريدي، لصاقات جلدية)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الوقائية من خناق الصدر: المركبات مديدة التأثير عن طريق الفم </a:t>
            </a:r>
          </a:p>
        </p:txBody>
      </p:sp>
    </p:spTree>
    <p:extLst>
      <p:ext uri="{BB962C8B-B14F-4D97-AF65-F5344CB8AC3E}">
        <p14:creationId xmlns:p14="http://schemas.microsoft.com/office/powerpoint/2010/main" val="414658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8"/>
          <p:cNvSpPr txBox="1">
            <a:spLocks noChangeArrowheads="1"/>
          </p:cNvSpPr>
          <p:nvPr/>
        </p:nvSpPr>
        <p:spPr bwMode="auto">
          <a:xfrm>
            <a:off x="5521326" y="1676401"/>
            <a:ext cx="41386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النترات العضوية (المركبات النترية):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6153150" y="923926"/>
            <a:ext cx="3676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المضادة لخناق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8129588" y="2266950"/>
            <a:ext cx="13954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9" name="Text Box 10"/>
          <p:cNvSpPr txBox="1">
            <a:spLocks noChangeArrowheads="1"/>
          </p:cNvSpPr>
          <p:nvPr/>
        </p:nvSpPr>
        <p:spPr bwMode="auto">
          <a:xfrm>
            <a:off x="3705225" y="2743200"/>
            <a:ext cx="5716588" cy="25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صداع.   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احمرار الوجه  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طفح جلدي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4- هبوط ضغط وتسرع قلب انعكاسي وزيادة قلوصية بالمقادير المرتفعة 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5- نوبة خناق صدر عند التوقف الفجائي (تشنج وعائي إكليلي)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6- التحمل</a:t>
            </a:r>
          </a:p>
        </p:txBody>
      </p:sp>
    </p:spTree>
    <p:extLst>
      <p:ext uri="{BB962C8B-B14F-4D97-AF65-F5344CB8AC3E}">
        <p14:creationId xmlns:p14="http://schemas.microsoft.com/office/powerpoint/2010/main" val="19215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8"/>
          <p:cNvSpPr txBox="1">
            <a:spLocks noChangeArrowheads="1"/>
          </p:cNvSpPr>
          <p:nvPr/>
        </p:nvSpPr>
        <p:spPr bwMode="auto">
          <a:xfrm>
            <a:off x="6621464" y="1676401"/>
            <a:ext cx="3038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حاصرات أقنية الكالسيوم: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6153150" y="923926"/>
            <a:ext cx="3676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المضادة لخناق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Text Box 10"/>
          <p:cNvSpPr txBox="1">
            <a:spLocks noChangeArrowheads="1"/>
          </p:cNvSpPr>
          <p:nvPr/>
        </p:nvSpPr>
        <p:spPr bwMode="auto">
          <a:xfrm>
            <a:off x="2767014" y="3581400"/>
            <a:ext cx="6764337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تحدث توسع وعائي وعلى مستوى القلب نقص قلوصية وتوسع أوعية إكليلية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تملك تأثير مدر بتحسينها جريان الدم الكلوي</a:t>
            </a:r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8388351" y="3257550"/>
            <a:ext cx="9874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4" name="Text Box 8"/>
          <p:cNvSpPr txBox="1">
            <a:spLocks noChangeArrowheads="1"/>
          </p:cNvSpPr>
          <p:nvPr/>
        </p:nvSpPr>
        <p:spPr bwMode="auto">
          <a:xfrm>
            <a:off x="8329614" y="2286000"/>
            <a:ext cx="11255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5" name="Text Box 10"/>
          <p:cNvSpPr txBox="1">
            <a:spLocks noChangeArrowheads="1"/>
          </p:cNvSpPr>
          <p:nvPr/>
        </p:nvSpPr>
        <p:spPr bwMode="auto">
          <a:xfrm>
            <a:off x="1289196" y="2590800"/>
            <a:ext cx="815960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تحاصر أقنية الكالسيوم على مستوى الأوعية والقلب فتحد من دخوله إلى الخلية القلبية والوعائية </a:t>
            </a:r>
          </a:p>
        </p:txBody>
      </p:sp>
    </p:spTree>
    <p:extLst>
      <p:ext uri="{BB962C8B-B14F-4D97-AF65-F5344CB8AC3E}">
        <p14:creationId xmlns:p14="http://schemas.microsoft.com/office/powerpoint/2010/main" val="239197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8"/>
          <p:cNvSpPr txBox="1">
            <a:spLocks noChangeArrowheads="1"/>
          </p:cNvSpPr>
          <p:nvPr/>
        </p:nvSpPr>
        <p:spPr bwMode="auto">
          <a:xfrm>
            <a:off x="6621464" y="1676401"/>
            <a:ext cx="30384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حاصرات أقنية الكالسيوم: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6153150" y="923926"/>
            <a:ext cx="3676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المضادة لخناق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6" name="Text Box 10"/>
          <p:cNvSpPr txBox="1">
            <a:spLocks noChangeArrowheads="1"/>
          </p:cNvSpPr>
          <p:nvPr/>
        </p:nvSpPr>
        <p:spPr bwMode="auto">
          <a:xfrm>
            <a:off x="1295401" y="2590800"/>
            <a:ext cx="8239125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/>
              <a:t>1</a:t>
            </a:r>
            <a:r>
              <a:rPr lang="ar-SY" sz="2000" b="1" dirty="0"/>
              <a:t>- </a:t>
            </a:r>
            <a:r>
              <a:rPr lang="en-US" sz="2000" b="1" dirty="0" err="1"/>
              <a:t>Diphenylalkylamines</a:t>
            </a:r>
            <a:r>
              <a:rPr lang="ar-SY" sz="2000" b="1" dirty="0"/>
              <a:t>: </a:t>
            </a:r>
            <a:r>
              <a:rPr lang="en-US" sz="2000" b="1" dirty="0">
                <a:solidFill>
                  <a:schemeClr val="accent2"/>
                </a:solidFill>
              </a:rPr>
              <a:t>Verapamil </a:t>
            </a:r>
            <a:endParaRPr lang="ar-SY" sz="20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2- </a:t>
            </a:r>
            <a:r>
              <a:rPr lang="en-US" sz="2000" b="1" dirty="0" err="1"/>
              <a:t>Benzothiazepines</a:t>
            </a:r>
            <a:r>
              <a:rPr lang="en-US" sz="2000" b="1" dirty="0"/>
              <a:t> </a:t>
            </a:r>
            <a:r>
              <a:rPr lang="ar-SY" sz="2000" b="1" dirty="0"/>
              <a:t>:  </a:t>
            </a:r>
            <a:r>
              <a:rPr lang="en-US" sz="2000" b="1" dirty="0">
                <a:solidFill>
                  <a:schemeClr val="accent2"/>
                </a:solidFill>
              </a:rPr>
              <a:t>Diltiazem</a:t>
            </a:r>
            <a:endParaRPr lang="ar-SY" sz="20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/>
              <a:t>3- </a:t>
            </a:r>
            <a:r>
              <a:rPr lang="en-US" sz="2000" b="1" dirty="0" err="1"/>
              <a:t>Dihydropyridines</a:t>
            </a:r>
            <a:r>
              <a:rPr lang="en-US" sz="2000" b="1" dirty="0"/>
              <a:t> </a:t>
            </a:r>
            <a:r>
              <a:rPr lang="ar-SY" sz="2000" b="1" dirty="0"/>
              <a:t>:  </a:t>
            </a:r>
            <a:r>
              <a:rPr lang="en-US" sz="2000" b="1" dirty="0">
                <a:solidFill>
                  <a:schemeClr val="accent2"/>
                </a:solidFill>
              </a:rPr>
              <a:t>Nifedipine</a:t>
            </a:r>
            <a:r>
              <a:rPr lang="ar-SY" sz="2000" b="1" dirty="0">
                <a:solidFill>
                  <a:schemeClr val="accent2"/>
                </a:solidFill>
              </a:rPr>
              <a:t>, </a:t>
            </a:r>
            <a:r>
              <a:rPr lang="en-US" sz="2000" b="1" dirty="0">
                <a:solidFill>
                  <a:schemeClr val="accent2"/>
                </a:solidFill>
              </a:rPr>
              <a:t>Amlodipine </a:t>
            </a:r>
            <a:r>
              <a:rPr lang="ar-SY" sz="2000" b="1" dirty="0">
                <a:solidFill>
                  <a:schemeClr val="accent2"/>
                </a:solidFill>
              </a:rPr>
              <a:t>، </a:t>
            </a:r>
            <a:r>
              <a:rPr lang="en-US" sz="2000" b="1" dirty="0">
                <a:solidFill>
                  <a:schemeClr val="accent2"/>
                </a:solidFill>
              </a:rPr>
              <a:t>Nicardipine</a:t>
            </a:r>
            <a:r>
              <a:rPr lang="ar-SY" sz="2000" b="1" dirty="0">
                <a:solidFill>
                  <a:schemeClr val="accent2"/>
                </a:solidFill>
              </a:rPr>
              <a:t>،</a:t>
            </a:r>
            <a:r>
              <a:rPr lang="en-US" sz="2000" b="1" dirty="0" err="1">
                <a:solidFill>
                  <a:schemeClr val="accent2"/>
                </a:solidFill>
              </a:rPr>
              <a:t>Isradipine</a:t>
            </a:r>
            <a:r>
              <a:rPr lang="en-US" sz="2000" b="1" dirty="0">
                <a:solidFill>
                  <a:schemeClr val="accent2"/>
                </a:solidFill>
              </a:rPr>
              <a:t> </a:t>
            </a:r>
            <a:r>
              <a:rPr lang="ar-SY" sz="2000" b="1" dirty="0">
                <a:solidFill>
                  <a:schemeClr val="accent2"/>
                </a:solidFill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 err="1">
                <a:solidFill>
                  <a:schemeClr val="accent2"/>
                </a:solidFill>
              </a:rPr>
              <a:t>Felodipine</a:t>
            </a:r>
            <a:r>
              <a:rPr lang="en-US" sz="2000" b="1" dirty="0">
                <a:solidFill>
                  <a:schemeClr val="accent2"/>
                </a:solidFill>
              </a:rPr>
              <a:t>                                      </a:t>
            </a:r>
            <a:r>
              <a:rPr lang="ar-SY" sz="2000" b="1" dirty="0">
                <a:solidFill>
                  <a:schemeClr val="accent2"/>
                </a:solidFill>
              </a:rPr>
              <a:t>، </a:t>
            </a:r>
            <a:r>
              <a:rPr lang="en-US" sz="2000" b="1" dirty="0" err="1">
                <a:solidFill>
                  <a:schemeClr val="accent2"/>
                </a:solidFill>
              </a:rPr>
              <a:t>Nisoldipine</a:t>
            </a:r>
            <a:r>
              <a:rPr lang="ar-SY" sz="2000" b="1" dirty="0">
                <a:solidFill>
                  <a:schemeClr val="accent2"/>
                </a:solidFill>
              </a:rPr>
              <a:t>، </a:t>
            </a:r>
            <a:r>
              <a:rPr lang="en-US" sz="2000" b="1" dirty="0" err="1">
                <a:solidFill>
                  <a:schemeClr val="accent2"/>
                </a:solidFill>
              </a:rPr>
              <a:t>Nitrendipine</a:t>
            </a:r>
            <a:endParaRPr lang="ar-SY" sz="2000" b="1" dirty="0">
              <a:solidFill>
                <a:schemeClr val="accent2"/>
              </a:solidFill>
            </a:endParaRPr>
          </a:p>
        </p:txBody>
      </p:sp>
      <p:sp>
        <p:nvSpPr>
          <p:cNvPr id="18437" name="Text Box 8"/>
          <p:cNvSpPr txBox="1">
            <a:spLocks noChangeArrowheads="1"/>
          </p:cNvSpPr>
          <p:nvPr/>
        </p:nvSpPr>
        <p:spPr bwMode="auto">
          <a:xfrm>
            <a:off x="7664451" y="2209800"/>
            <a:ext cx="17938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الأصناف الكيميائية: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20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6678614" y="1676401"/>
            <a:ext cx="29813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حاصرات مستقبلات بيتا: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6153150" y="923926"/>
            <a:ext cx="3676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المضادة لخناق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0" name="Text Box 10"/>
          <p:cNvSpPr txBox="1">
            <a:spLocks noChangeArrowheads="1"/>
          </p:cNvSpPr>
          <p:nvPr/>
        </p:nvSpPr>
        <p:spPr bwMode="auto">
          <a:xfrm>
            <a:off x="3307577" y="2179639"/>
            <a:ext cx="626504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 dirty="0"/>
              <a:t>حاصرات بيتا غير الانتقائية:</a:t>
            </a:r>
            <a:r>
              <a:rPr lang="en-US" sz="1800" b="1" dirty="0">
                <a:solidFill>
                  <a:schemeClr val="accent2"/>
                </a:solidFill>
              </a:rPr>
              <a:t>Propranolol  </a:t>
            </a:r>
            <a:endParaRPr lang="ar-SY" sz="18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 dirty="0"/>
              <a:t>حاصرات بيتا ذات الانتقائية القلبية</a:t>
            </a:r>
            <a:r>
              <a:rPr lang="ar-SY" sz="1800" b="1" dirty="0" smtClean="0"/>
              <a:t>:</a:t>
            </a:r>
            <a:r>
              <a:rPr lang="ar-SY" sz="1800" b="1" dirty="0" smtClean="0">
                <a:solidFill>
                  <a:srgbClr val="CCFF33"/>
                </a:solidFill>
              </a:rPr>
              <a:t> </a:t>
            </a:r>
            <a:r>
              <a:rPr lang="en-US" sz="1800" b="1" dirty="0">
                <a:solidFill>
                  <a:schemeClr val="accent2"/>
                </a:solidFill>
              </a:rPr>
              <a:t>Atenolol،</a:t>
            </a:r>
            <a:r>
              <a:rPr lang="ar-SY" sz="1800" b="1" dirty="0">
                <a:solidFill>
                  <a:schemeClr val="accent2"/>
                </a:solidFill>
              </a:rPr>
              <a:t> </a:t>
            </a:r>
            <a:r>
              <a:rPr lang="en-US" sz="1800" b="1" dirty="0">
                <a:solidFill>
                  <a:schemeClr val="accent2"/>
                </a:solidFill>
              </a:rPr>
              <a:t>Acebutalol </a:t>
            </a:r>
            <a:r>
              <a:rPr lang="ar-SY" sz="1800" b="1" dirty="0">
                <a:solidFill>
                  <a:schemeClr val="accent2"/>
                </a:solidFill>
              </a:rPr>
              <a:t>، </a:t>
            </a:r>
            <a:r>
              <a:rPr lang="en-US" sz="1800" b="1" dirty="0">
                <a:solidFill>
                  <a:schemeClr val="accent2"/>
                </a:solidFill>
              </a:rPr>
              <a:t> Esmolol</a:t>
            </a:r>
            <a:endParaRPr lang="ar-SY" sz="1800" b="1" dirty="0">
              <a:solidFill>
                <a:schemeClr val="accent2"/>
              </a:solidFill>
            </a:endParaRPr>
          </a:p>
        </p:txBody>
      </p:sp>
      <p:sp>
        <p:nvSpPr>
          <p:cNvPr id="19461" name="Text Box 10"/>
          <p:cNvSpPr txBox="1">
            <a:spLocks noChangeArrowheads="1"/>
          </p:cNvSpPr>
          <p:nvPr/>
        </p:nvSpPr>
        <p:spPr bwMode="auto">
          <a:xfrm>
            <a:off x="4422776" y="3624264"/>
            <a:ext cx="5148263" cy="193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1- تنقص نتاج القلب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2- تنقص عمل القلب واستهلاك العضلة القلبية من الأكسجين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3- تأثير مثبط للعقدة الجيبية وللعقدة الأذينية البطينية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/>
              <a:t>4- تأثير حابس للصوديوم والماء.</a:t>
            </a:r>
          </a:p>
        </p:txBody>
      </p: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8689976" y="3181350"/>
            <a:ext cx="9874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28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8"/>
          <p:cNvSpPr txBox="1">
            <a:spLocks noChangeArrowheads="1"/>
          </p:cNvSpPr>
          <p:nvPr/>
        </p:nvSpPr>
        <p:spPr bwMode="auto">
          <a:xfrm>
            <a:off x="6581776" y="1676401"/>
            <a:ext cx="30781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حاصرات أقنية الصوديوم: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6153150" y="923926"/>
            <a:ext cx="3676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المضادة لخناق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4" name="Text Box 10"/>
          <p:cNvSpPr txBox="1">
            <a:spLocks noChangeArrowheads="1"/>
          </p:cNvSpPr>
          <p:nvPr/>
        </p:nvSpPr>
        <p:spPr bwMode="auto">
          <a:xfrm>
            <a:off x="7696201" y="2133600"/>
            <a:ext cx="1762125" cy="507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justLow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 b="1" dirty="0">
                <a:solidFill>
                  <a:schemeClr val="accent2"/>
                </a:solidFill>
              </a:rPr>
              <a:t>Ranolazine </a:t>
            </a:r>
            <a:endParaRPr lang="ar-SY" sz="2000" b="1" dirty="0">
              <a:solidFill>
                <a:schemeClr val="accent2"/>
              </a:solidFill>
            </a:endParaRPr>
          </a:p>
        </p:txBody>
      </p:sp>
      <p:sp>
        <p:nvSpPr>
          <p:cNvPr id="20485" name="Text Box 10"/>
          <p:cNvSpPr txBox="1">
            <a:spLocks noChangeArrowheads="1"/>
          </p:cNvSpPr>
          <p:nvPr/>
        </p:nvSpPr>
        <p:spPr bwMode="auto">
          <a:xfrm>
            <a:off x="4104217" y="2667000"/>
            <a:ext cx="516519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يحاصر اقنية الصوديوم في الغشاء الخلوي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ينقص القلوصية القلبية وينقص حاجة العضلة القلبية من الأكسجين.</a:t>
            </a:r>
          </a:p>
        </p:txBody>
      </p:sp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8464550" y="3629025"/>
            <a:ext cx="10604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7" name="Text Box 10"/>
          <p:cNvSpPr txBox="1">
            <a:spLocks noChangeArrowheads="1"/>
          </p:cNvSpPr>
          <p:nvPr/>
        </p:nvSpPr>
        <p:spPr bwMode="auto">
          <a:xfrm>
            <a:off x="4346385" y="4105276"/>
            <a:ext cx="5075428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/>
              <a:t>علاج خناق الصدر المزمن لوحده أو بالمشاركة مع الأدوية الأخرى</a:t>
            </a:r>
          </a:p>
        </p:txBody>
      </p:sp>
    </p:spTree>
    <p:extLst>
      <p:ext uri="{BB962C8B-B14F-4D97-AF65-F5344CB8AC3E}">
        <p14:creationId xmlns:p14="http://schemas.microsoft.com/office/powerpoint/2010/main" val="234510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8"/>
          <p:cNvSpPr txBox="1">
            <a:spLocks noChangeArrowheads="1"/>
          </p:cNvSpPr>
          <p:nvPr/>
        </p:nvSpPr>
        <p:spPr bwMode="auto">
          <a:xfrm>
            <a:off x="6553200" y="1676401"/>
            <a:ext cx="31067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التي تؤثر على الخثار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7462838" y="923926"/>
            <a:ext cx="23669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Text Box 10"/>
          <p:cNvSpPr txBox="1">
            <a:spLocks noChangeArrowheads="1"/>
          </p:cNvSpPr>
          <p:nvPr/>
        </p:nvSpPr>
        <p:spPr bwMode="auto">
          <a:xfrm>
            <a:off x="3870201" y="4038600"/>
            <a:ext cx="5561138" cy="496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A" sz="2000" b="1" dirty="0"/>
              <a:t>الهيبارين والهيبارين منخفض الوزن الجزيئي: </a:t>
            </a:r>
            <a:r>
              <a:rPr lang="ar-SA" sz="1600" b="1" dirty="0">
                <a:solidFill>
                  <a:schemeClr val="accent2"/>
                </a:solidFill>
              </a:rPr>
              <a:t>مثبطات الترومبين</a:t>
            </a:r>
            <a:endParaRPr lang="ar-SY" sz="1600" b="1" dirty="0">
              <a:solidFill>
                <a:schemeClr val="accent2"/>
              </a:solidFill>
            </a:endParaRPr>
          </a:p>
        </p:txBody>
      </p:sp>
      <p:sp>
        <p:nvSpPr>
          <p:cNvPr id="21509" name="Text Box 8"/>
          <p:cNvSpPr txBox="1">
            <a:spLocks noChangeArrowheads="1"/>
          </p:cNvSpPr>
          <p:nvPr/>
        </p:nvSpPr>
        <p:spPr bwMode="auto">
          <a:xfrm>
            <a:off x="6845300" y="2286000"/>
            <a:ext cx="26098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مانعات تكدس الصفيحات</a:t>
            </a: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10" name="Text Box 10"/>
          <p:cNvSpPr txBox="1">
            <a:spLocks noChangeArrowheads="1"/>
          </p:cNvSpPr>
          <p:nvPr/>
        </p:nvSpPr>
        <p:spPr bwMode="auto">
          <a:xfrm>
            <a:off x="4145787" y="2590800"/>
            <a:ext cx="523316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sz="2000" b="1" dirty="0"/>
              <a:t>Aspirin</a:t>
            </a:r>
            <a:r>
              <a:rPr lang="ar-SA" sz="2000" b="1" dirty="0"/>
              <a:t>: </a:t>
            </a:r>
            <a:r>
              <a:rPr lang="ar-SA" sz="1600" b="1" dirty="0">
                <a:solidFill>
                  <a:schemeClr val="accent2"/>
                </a:solidFill>
              </a:rPr>
              <a:t>يثبط اصطناع الـ </a:t>
            </a:r>
            <a:r>
              <a:rPr lang="en-US" sz="1600" b="1" dirty="0">
                <a:solidFill>
                  <a:schemeClr val="accent2"/>
                </a:solidFill>
              </a:rPr>
              <a:t>Thromboxan A2</a:t>
            </a:r>
            <a:r>
              <a:rPr lang="ar-SY" sz="1600" b="1" dirty="0">
                <a:solidFill>
                  <a:schemeClr val="accent2"/>
                </a:solidFill>
              </a:rPr>
              <a:t> </a:t>
            </a:r>
            <a:endParaRPr lang="ar-SA" sz="16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sz="2000" b="1" dirty="0"/>
              <a:t>Clopidogrel</a:t>
            </a:r>
            <a:r>
              <a:rPr lang="ar-SA" sz="2000" b="1" dirty="0"/>
              <a:t>: </a:t>
            </a:r>
            <a:r>
              <a:rPr lang="ar-SA" sz="1600" b="1" dirty="0">
                <a:solidFill>
                  <a:schemeClr val="accent2"/>
                </a:solidFill>
              </a:rPr>
              <a:t>يثبط ارتباط الـ </a:t>
            </a:r>
            <a:r>
              <a:rPr lang="en-US" sz="1600" b="1" dirty="0">
                <a:solidFill>
                  <a:schemeClr val="accent2"/>
                </a:solidFill>
              </a:rPr>
              <a:t>ADP</a:t>
            </a:r>
            <a:r>
              <a:rPr lang="ar-SA" sz="1600" b="1" dirty="0">
                <a:solidFill>
                  <a:schemeClr val="accent2"/>
                </a:solidFill>
              </a:rPr>
              <a:t> بمستقبلاته على الصفيحات </a:t>
            </a:r>
            <a:endParaRPr lang="ar-SY" sz="1600" b="1" dirty="0">
              <a:solidFill>
                <a:schemeClr val="accent2"/>
              </a:solidFill>
            </a:endParaRPr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7613650" y="3638550"/>
            <a:ext cx="18415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التخثر</a:t>
            </a: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12" name="Text Box 10"/>
          <p:cNvSpPr txBox="1">
            <a:spLocks noChangeArrowheads="1"/>
          </p:cNvSpPr>
          <p:nvPr/>
        </p:nvSpPr>
        <p:spPr bwMode="auto">
          <a:xfrm>
            <a:off x="5616530" y="5160963"/>
            <a:ext cx="381957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sz="2000" b="1" dirty="0"/>
              <a:t>Streptokinase</a:t>
            </a:r>
            <a:r>
              <a:rPr lang="ar-SA" sz="2000" b="1" dirty="0"/>
              <a:t>: مفعل للبلاسمينوجين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sz="2000" b="1" dirty="0"/>
              <a:t>Altiplase</a:t>
            </a:r>
            <a:r>
              <a:rPr lang="ar-SA" sz="2000" b="1" dirty="0"/>
              <a:t>: </a:t>
            </a:r>
            <a:r>
              <a:rPr lang="ar-SA" sz="1600" b="1" dirty="0">
                <a:solidFill>
                  <a:schemeClr val="accent2"/>
                </a:solidFill>
              </a:rPr>
              <a:t>مفعل للبلاسمينوجين النسجي</a:t>
            </a:r>
            <a:endParaRPr lang="ar-SY" sz="1600" b="1" dirty="0">
              <a:solidFill>
                <a:schemeClr val="accent2"/>
              </a:solidFill>
            </a:endParaRPr>
          </a:p>
        </p:txBody>
      </p:sp>
      <p:sp>
        <p:nvSpPr>
          <p:cNvPr id="21513" name="Text Box 8"/>
          <p:cNvSpPr txBox="1">
            <a:spLocks noChangeArrowheads="1"/>
          </p:cNvSpPr>
          <p:nvPr/>
        </p:nvSpPr>
        <p:spPr bwMode="auto">
          <a:xfrm>
            <a:off x="7773989" y="4760913"/>
            <a:ext cx="1685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حالات الخثرة</a:t>
            </a: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86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Rot="1" noChangeArrowheads="1"/>
          </p:cNvSpPr>
          <p:nvPr/>
        </p:nvSpPr>
        <p:spPr bwMode="auto">
          <a:xfrm>
            <a:off x="1935163" y="2514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>
              <a:lnSpc>
                <a:spcPct val="130000"/>
              </a:lnSpc>
              <a:defRPr/>
            </a:pPr>
            <a:r>
              <a:rPr lang="ar-SY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تدبير </a:t>
            </a:r>
            <a:r>
              <a:rPr lang="ar-EG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خناق الصدر (الذبحة الصدرية)</a:t>
            </a:r>
            <a:r>
              <a:rPr lang="fr-FR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fr-F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723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8"/>
          <p:cNvSpPr txBox="1">
            <a:spLocks noChangeArrowheads="1"/>
          </p:cNvSpPr>
          <p:nvPr/>
        </p:nvSpPr>
        <p:spPr bwMode="auto">
          <a:xfrm>
            <a:off x="6226176" y="1676401"/>
            <a:ext cx="34337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نوبة خناق الصدر المستقر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7462838" y="923926"/>
            <a:ext cx="23669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2" name="Text Box 10"/>
          <p:cNvSpPr txBox="1">
            <a:spLocks noChangeArrowheads="1"/>
          </p:cNvSpPr>
          <p:nvPr/>
        </p:nvSpPr>
        <p:spPr bwMode="auto">
          <a:xfrm>
            <a:off x="4031605" y="2209801"/>
            <a:ext cx="5542608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- إعطاء الـ </a:t>
            </a:r>
            <a:r>
              <a:rPr lang="en-US" sz="1800" b="1"/>
              <a:t>Nitroglycerine</a:t>
            </a:r>
            <a:r>
              <a:rPr lang="ar-SA" sz="1800" b="1"/>
              <a:t> تحت اللسان                                 </a:t>
            </a:r>
            <a:endParaRPr lang="ar-SY" sz="1800" b="1"/>
          </a:p>
        </p:txBody>
      </p:sp>
      <p:sp>
        <p:nvSpPr>
          <p:cNvPr id="22533" name="Text Box 8"/>
          <p:cNvSpPr txBox="1">
            <a:spLocks noChangeArrowheads="1"/>
          </p:cNvSpPr>
          <p:nvPr/>
        </p:nvSpPr>
        <p:spPr bwMode="auto">
          <a:xfrm>
            <a:off x="6394451" y="2895601"/>
            <a:ext cx="32877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المتلازمة الإكليلية الحادة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4" name="Text Box 10"/>
          <p:cNvSpPr txBox="1">
            <a:spLocks noChangeArrowheads="1"/>
          </p:cNvSpPr>
          <p:nvPr/>
        </p:nvSpPr>
        <p:spPr bwMode="auto">
          <a:xfrm>
            <a:off x="5976939" y="3419476"/>
            <a:ext cx="3603625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أوكسجين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إعطاء الـ </a:t>
            </a:r>
            <a:r>
              <a:rPr lang="en-US" sz="1800" b="1"/>
              <a:t>Nitroglycerine</a:t>
            </a:r>
            <a:r>
              <a:rPr lang="ar-SA" sz="1800" b="1"/>
              <a:t> وريدي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أسبيرين 300 ملغ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مورفين وريدي لتسكين الألم عند الضرورة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endParaRPr lang="ar-SY" sz="1800" b="1"/>
          </a:p>
        </p:txBody>
      </p:sp>
    </p:spTree>
    <p:extLst>
      <p:ext uri="{BB962C8B-B14F-4D97-AF65-F5344CB8AC3E}">
        <p14:creationId xmlns:p14="http://schemas.microsoft.com/office/powerpoint/2010/main" val="49324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8"/>
          <p:cNvSpPr txBox="1">
            <a:spLocks noChangeArrowheads="1"/>
          </p:cNvSpPr>
          <p:nvPr/>
        </p:nvSpPr>
        <p:spPr bwMode="auto">
          <a:xfrm>
            <a:off x="6619876" y="1676401"/>
            <a:ext cx="30400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احتشاء العضلة القلبية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7462838" y="923926"/>
            <a:ext cx="23669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6" name="Text Box 10"/>
          <p:cNvSpPr txBox="1">
            <a:spLocks noChangeArrowheads="1"/>
          </p:cNvSpPr>
          <p:nvPr/>
        </p:nvSpPr>
        <p:spPr bwMode="auto">
          <a:xfrm>
            <a:off x="6389689" y="2209801"/>
            <a:ext cx="3190875" cy="383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أوكسجين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إعطاء الـ </a:t>
            </a:r>
            <a:r>
              <a:rPr lang="en-US" sz="1800" b="1"/>
              <a:t>Nitroglycerine</a:t>
            </a:r>
            <a:r>
              <a:rPr lang="ar-SA" sz="1800" b="1"/>
              <a:t> وريدي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أسبيرين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حالات الخثرة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مورفين وريدي لتسكين الألم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حاصرات بيتا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مضادات اللانظميات القلبية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مثبطات الأنزيم القالب للأنجيوتنسين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endParaRPr lang="ar-SY" sz="1800" b="1"/>
          </a:p>
        </p:txBody>
      </p:sp>
    </p:spTree>
    <p:extLst>
      <p:ext uri="{BB962C8B-B14F-4D97-AF65-F5344CB8AC3E}">
        <p14:creationId xmlns:p14="http://schemas.microsoft.com/office/powerpoint/2010/main" val="341983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90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5932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555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179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412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5132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8262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56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8124826" y="923926"/>
            <a:ext cx="17049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 Box 10"/>
          <p:cNvSpPr txBox="1">
            <a:spLocks noChangeArrowheads="1"/>
          </p:cNvSpPr>
          <p:nvPr/>
        </p:nvSpPr>
        <p:spPr bwMode="auto">
          <a:xfrm>
            <a:off x="1998810" y="1600201"/>
            <a:ext cx="783099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ألم صدري ضاغط شديد ومفاجئ ينتشر الى العنق والفك والظهر والذراعين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نقص في الجريان الدموي الاكليلي بحيث لا يتمكن من تأمين احتياجات العضلة القلبية من الأوكسجين</a:t>
            </a:r>
            <a:endParaRPr lang="ar-SY" sz="1800" b="1"/>
          </a:p>
        </p:txBody>
      </p:sp>
    </p:spTree>
    <p:extLst>
      <p:ext uri="{BB962C8B-B14F-4D97-AF65-F5344CB8AC3E}">
        <p14:creationId xmlns:p14="http://schemas.microsoft.com/office/powerpoint/2010/main" val="381782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5463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61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:a16="http://schemas.microsoft.com/office/drawing/2014/main" xmlns="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93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7424738" y="923926"/>
            <a:ext cx="24050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أنواع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Text Box 10"/>
          <p:cNvSpPr txBox="1">
            <a:spLocks noChangeArrowheads="1"/>
          </p:cNvSpPr>
          <p:nvPr/>
        </p:nvSpPr>
        <p:spPr bwMode="auto">
          <a:xfrm>
            <a:off x="6380163" y="1600200"/>
            <a:ext cx="3194050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الخناق المستقر (النموذجي)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الخناق غير المستقر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خناق برينزميتال (الخناق التشنجي):</a:t>
            </a:r>
          </a:p>
        </p:txBody>
      </p:sp>
    </p:spTree>
    <p:extLst>
      <p:ext uri="{BB962C8B-B14F-4D97-AF65-F5344CB8AC3E}">
        <p14:creationId xmlns:p14="http://schemas.microsoft.com/office/powerpoint/2010/main" val="304103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8"/>
          <p:cNvSpPr txBox="1">
            <a:spLocks noChangeArrowheads="1"/>
          </p:cNvSpPr>
          <p:nvPr/>
        </p:nvSpPr>
        <p:spPr bwMode="auto">
          <a:xfrm>
            <a:off x="6307138" y="1676401"/>
            <a:ext cx="3352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الخناق المستقر (النموذجي)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7424738" y="923926"/>
            <a:ext cx="24050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أنواع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2" name="Text Box 10"/>
          <p:cNvSpPr txBox="1">
            <a:spLocks noChangeArrowheads="1"/>
          </p:cNvSpPr>
          <p:nvPr/>
        </p:nvSpPr>
        <p:spPr bwMode="auto">
          <a:xfrm>
            <a:off x="1935163" y="2209801"/>
            <a:ext cx="7639050" cy="286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أشيع أشكال الخناق تواتراً في الممارسة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يتظاهر بألم أو بحس حرق أو ثقل أو عصر في الصدر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ينجم عن نقص في التروية القلبية بسبب وجود انسداد ثابت ناجم عن تصلب في الشرايين الاكليلية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تظهر الأعراض عندما تزداد حاجة القلب للأوكسجين (جهد فيزيائي، شدة نفسية،.....) 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تزول الأعراض بسرعة بالراحة أو بإعطاء موسع وعائي (نتروغليسيرين) </a:t>
            </a:r>
            <a:endParaRPr lang="ar-SY" sz="1800" b="1"/>
          </a:p>
        </p:txBody>
      </p:sp>
    </p:spTree>
    <p:extLst>
      <p:ext uri="{BB962C8B-B14F-4D97-AF65-F5344CB8AC3E}">
        <p14:creationId xmlns:p14="http://schemas.microsoft.com/office/powerpoint/2010/main" val="29475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8"/>
          <p:cNvSpPr txBox="1">
            <a:spLocks noChangeArrowheads="1"/>
          </p:cNvSpPr>
          <p:nvPr/>
        </p:nvSpPr>
        <p:spPr bwMode="auto">
          <a:xfrm>
            <a:off x="7159626" y="1676401"/>
            <a:ext cx="26701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الخناق غير المستقر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7500938" y="923926"/>
            <a:ext cx="24050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أنواع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Text Box 10"/>
          <p:cNvSpPr txBox="1">
            <a:spLocks noChangeArrowheads="1"/>
          </p:cNvSpPr>
          <p:nvPr/>
        </p:nvSpPr>
        <p:spPr bwMode="auto">
          <a:xfrm>
            <a:off x="1398588" y="2209801"/>
            <a:ext cx="8355013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شكل وسيط بين خناق الصدر المستقر واحتشاء العضلة القلبية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ازدياد في تواتر نوب الألم الصدري التي تتحرض بجهد أقل وبشكل مترقٍ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لا تزول الأعراض بالراحة أو بإعطاء النتروغليسيرين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يتطلب قبول المريض في المشفى وتدبيره بشكل حازم تجنباً لتطور الحالة الى احتشاء عضلة قلبية أو الموت</a:t>
            </a:r>
            <a:endParaRPr lang="ar-SY" sz="1800" b="1"/>
          </a:p>
        </p:txBody>
      </p:sp>
    </p:spTree>
    <p:extLst>
      <p:ext uri="{BB962C8B-B14F-4D97-AF65-F5344CB8AC3E}">
        <p14:creationId xmlns:p14="http://schemas.microsoft.com/office/powerpoint/2010/main" val="177670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8"/>
          <p:cNvSpPr txBox="1">
            <a:spLocks noChangeArrowheads="1"/>
          </p:cNvSpPr>
          <p:nvPr/>
        </p:nvSpPr>
        <p:spPr bwMode="auto">
          <a:xfrm>
            <a:off x="6311900" y="1676401"/>
            <a:ext cx="33480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الخناق المتبدل (برينزميتال)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7424738" y="923926"/>
            <a:ext cx="24050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أنواع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0" name="Text Box 10"/>
          <p:cNvSpPr txBox="1">
            <a:spLocks noChangeArrowheads="1"/>
          </p:cNvSpPr>
          <p:nvPr/>
        </p:nvSpPr>
        <p:spPr bwMode="auto">
          <a:xfrm>
            <a:off x="1454150" y="2209800"/>
            <a:ext cx="8223250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نقص الجريان الدموي الى العضلة القلبية بسبب تشنج الشرايين الإكليلية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نوع غير شائع من الخناق النوبي يحدث خلال الراحة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تستجيب الأعراض بسرعة عادة لموسعات الأوعية الإكليلية كالنتروغليسيرين ولحاصرات أقنية الكالسيوم </a:t>
            </a:r>
            <a:endParaRPr lang="ar-SY" sz="1800" b="1"/>
          </a:p>
        </p:txBody>
      </p:sp>
    </p:spTree>
    <p:extLst>
      <p:ext uri="{BB962C8B-B14F-4D97-AF65-F5344CB8AC3E}">
        <p14:creationId xmlns:p14="http://schemas.microsoft.com/office/powerpoint/2010/main" val="295820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8"/>
          <p:cNvSpPr txBox="1">
            <a:spLocks noChangeArrowheads="1"/>
          </p:cNvSpPr>
          <p:nvPr/>
        </p:nvSpPr>
        <p:spPr bwMode="auto">
          <a:xfrm>
            <a:off x="7726364" y="1676401"/>
            <a:ext cx="1933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الإجراءات العامة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7462838" y="923926"/>
            <a:ext cx="23669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 Box 10"/>
          <p:cNvSpPr txBox="1">
            <a:spLocks noChangeArrowheads="1"/>
          </p:cNvSpPr>
          <p:nvPr/>
        </p:nvSpPr>
        <p:spPr bwMode="auto">
          <a:xfrm>
            <a:off x="1901826" y="2209801"/>
            <a:ext cx="7699375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  <a:defRPr/>
            </a:pPr>
            <a:r>
              <a:rPr lang="ar-SA" sz="1800" b="1" dirty="0"/>
              <a:t>تعديل عوامل الخطورة: </a:t>
            </a:r>
            <a:r>
              <a:rPr lang="ar-SA" sz="1800" b="1" dirty="0">
                <a:solidFill>
                  <a:schemeClr val="accent2"/>
                </a:solidFill>
              </a:rPr>
              <a:t>وقف التدخين، انقاص الوزن، حمية فقيرة بالكوليسترول، تخفيف الشدة....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  <a:defRPr/>
            </a:pPr>
            <a:r>
              <a:rPr lang="ar-SA" sz="1800" b="1" dirty="0"/>
              <a:t>علاج الأمراض المرافقة: </a:t>
            </a:r>
            <a:r>
              <a:rPr lang="ar-SA" sz="1800" b="1" dirty="0">
                <a:solidFill>
                  <a:schemeClr val="accent2"/>
                </a:solidFill>
              </a:rPr>
              <a:t>الداء السكري، فرط شحوم الدم (الستاتينات)، ارتفاع الضغط الشرياني، </a:t>
            </a:r>
          </a:p>
          <a:p>
            <a:pPr marL="0" indent="0" algn="r" rtl="1">
              <a:lnSpc>
                <a:spcPct val="200000"/>
              </a:lnSpc>
              <a:spcBef>
                <a:spcPct val="0"/>
              </a:spcBef>
              <a:buClrTx/>
              <a:buSzTx/>
              <a:buNone/>
              <a:defRPr/>
            </a:pPr>
            <a:r>
              <a:rPr lang="ar-SA" sz="1800" b="1" dirty="0">
                <a:solidFill>
                  <a:schemeClr val="accent2"/>
                </a:solidFill>
              </a:rPr>
              <a:t>                                   فرط نشاط الدرق...</a:t>
            </a:r>
          </a:p>
          <a:p>
            <a:pPr algn="r" rtl="1"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Char char="-"/>
              <a:defRPr/>
            </a:pPr>
            <a:r>
              <a:rPr lang="ar-SA" sz="1800" b="1" dirty="0"/>
              <a:t>الابتعاد عن الجهد الفيزيائي (نشاط فيزيائي منتظم)</a:t>
            </a:r>
            <a:endParaRPr lang="ar-SY" sz="1800" b="1" dirty="0"/>
          </a:p>
        </p:txBody>
      </p:sp>
    </p:spTree>
    <p:extLst>
      <p:ext uri="{BB962C8B-B14F-4D97-AF65-F5344CB8AC3E}">
        <p14:creationId xmlns:p14="http://schemas.microsoft.com/office/powerpoint/2010/main" val="206430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8"/>
          <p:cNvSpPr txBox="1">
            <a:spLocks noChangeArrowheads="1"/>
          </p:cNvSpPr>
          <p:nvPr/>
        </p:nvSpPr>
        <p:spPr bwMode="auto">
          <a:xfrm>
            <a:off x="7735888" y="1676401"/>
            <a:ext cx="19240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المعالجة الدوائية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7462838" y="923926"/>
            <a:ext cx="23669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تدبير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خناق الصدر: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8" name="Text Box 10"/>
          <p:cNvSpPr txBox="1">
            <a:spLocks noChangeArrowheads="1"/>
          </p:cNvSpPr>
          <p:nvPr/>
        </p:nvSpPr>
        <p:spPr bwMode="auto">
          <a:xfrm>
            <a:off x="6476891" y="2209800"/>
            <a:ext cx="3097323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النترات العضوية (المركبات النترية)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حاصرات أقنية الكالسيوم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حاصرات مستقبلات بيتا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4- حاصرات أقنية الصوديوم</a:t>
            </a:r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6864351" y="4114801"/>
            <a:ext cx="27987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الخيارات العلاجية الأخرى</a:t>
            </a:r>
            <a:r>
              <a:rPr lang="ar-SY" sz="24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4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0" name="Text Box 10"/>
          <p:cNvSpPr txBox="1">
            <a:spLocks noChangeArrowheads="1"/>
          </p:cNvSpPr>
          <p:nvPr/>
        </p:nvSpPr>
        <p:spPr bwMode="auto">
          <a:xfrm>
            <a:off x="7115175" y="4605338"/>
            <a:ext cx="2470150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</a:t>
            </a:r>
            <a:r>
              <a:rPr lang="ar-SA" sz="1800" b="1"/>
              <a:t>رأب الأوعية </a:t>
            </a:r>
            <a:r>
              <a:rPr lang="en-US" sz="1800" b="1"/>
              <a:t>Angioplasty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- </a:t>
            </a:r>
            <a:r>
              <a:rPr lang="ar-SA" sz="1800" b="1"/>
              <a:t>الجراحة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Y" sz="1800" b="1"/>
          </a:p>
        </p:txBody>
      </p:sp>
    </p:spTree>
    <p:extLst>
      <p:ext uri="{BB962C8B-B14F-4D97-AF65-F5344CB8AC3E}">
        <p14:creationId xmlns:p14="http://schemas.microsoft.com/office/powerpoint/2010/main" val="19279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914</Words>
  <Application>Microsoft Office PowerPoint</Application>
  <PresentationFormat>Widescreen</PresentationFormat>
  <Paragraphs>148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Aller</vt:lpstr>
      <vt:lpstr>Arial</vt:lpstr>
      <vt:lpstr>Calibri</vt:lpstr>
      <vt:lpstr>Calibri Light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Localadmin</dc:creator>
  <cp:lastModifiedBy>LELLO</cp:lastModifiedBy>
  <cp:revision>9</cp:revision>
  <dcterms:created xsi:type="dcterms:W3CDTF">2022-02-21T07:57:38Z</dcterms:created>
  <dcterms:modified xsi:type="dcterms:W3CDTF">2025-08-26T15:22:10Z</dcterms:modified>
</cp:coreProperties>
</file>