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305" r:id="rId40"/>
    <p:sldId id="257" r:id="rId41"/>
    <p:sldId id="258" r:id="rId42"/>
    <p:sldId id="259" r:id="rId43"/>
    <p:sldId id="260" r:id="rId44"/>
    <p:sldId id="261" r:id="rId45"/>
    <p:sldId id="262" r:id="rId46"/>
    <p:sldId id="263" r:id="rId47"/>
    <p:sldId id="264" r:id="rId48"/>
    <p:sldId id="265" r:id="rId49"/>
    <p:sldId id="266" r:id="rId50"/>
    <p:sldId id="267" r:id="rId5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7356D-BC4B-4AE0-B119-DDFD978A982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9E0B9-B95C-4637-B2EC-BDD7C486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1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عنصر نائب للملاحظا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SA" smtClean="0"/>
          </a:p>
        </p:txBody>
      </p:sp>
      <p:sp>
        <p:nvSpPr>
          <p:cNvPr id="7172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fld id="{BABE86A8-1B17-4A4D-B3F5-011874D8417F}" type="slidenum">
              <a:rPr lang="fr-FR" smtClean="0">
                <a:latin typeface="Arial" panose="020B0604020202020204" pitchFamily="34" charset="0"/>
              </a:rPr>
              <a:pPr/>
              <a:t>4</a:t>
            </a:fld>
            <a:endParaRPr 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07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عنصر نائب للملاحظا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SA" smtClean="0"/>
          </a:p>
        </p:txBody>
      </p:sp>
      <p:sp>
        <p:nvSpPr>
          <p:cNvPr id="9220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fld id="{0E145D56-07A8-4485-BE52-EE5A787B5026}" type="slidenum">
              <a:rPr lang="fr-FR" smtClean="0">
                <a:latin typeface="Arial" panose="020B0604020202020204" pitchFamily="34" charset="0"/>
              </a:rPr>
              <a:pPr/>
              <a:t>5</a:t>
            </a:fld>
            <a:endParaRPr 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971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عنصر نائب للملاحظا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SA" smtClean="0"/>
          </a:p>
        </p:txBody>
      </p:sp>
      <p:sp>
        <p:nvSpPr>
          <p:cNvPr id="31748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fld id="{CFC2F519-0EC4-48DC-9A7E-AE85BF468768}" type="slidenum">
              <a:rPr lang="fr-FR" smtClean="0">
                <a:latin typeface="Arial" panose="020B0604020202020204" pitchFamily="34" charset="0"/>
              </a:rPr>
              <a:pPr/>
              <a:t>26</a:t>
            </a:fld>
            <a:endParaRPr 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316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A2C256-11F4-448C-A8E6-4F3A4E2E3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ABE57A6-8E9D-429A-B054-D6047CB74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F64177-F2C8-4ACF-AFBD-82527E42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7A0CA8-F715-4F6A-B7D8-BB173B5A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B3CD6F-DC56-45EF-A5C4-0B4D0941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0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FA6882-D821-4E10-A9F5-34DD8CCF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4AC3063-38AC-47F1-92E1-5D274C169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B25627-D8AD-416E-90C5-5F983B44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E6F73B-1B7E-4306-A3C4-E4260450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CEE37F-6B26-4668-AFEA-87B348B6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9AC575-2360-4BEC-8373-8040BAF64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8D05D1-29AF-4004-8D34-552F13F9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DFEFB3-D10C-42A0-B765-36258CEE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891F7D-3B74-4463-9668-7468393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8344F-1B4B-4EFD-9D3A-4C2FC0D0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4B2628-7AA7-4AE8-911C-84E24A1B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AD35C7-4B4D-4938-94C5-574CD2341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808689-56B5-422A-AF62-41C42F1B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9F3A71-6F96-4988-8F18-1B488CD0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F15D98-0643-4FFF-8303-92A753C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F88594-73B7-477F-8904-A52872F5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002BDE-2656-4A28-B0CF-107A119EB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2552E0-9910-4B2A-B690-AD5736DD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F82CDC-1086-40C5-8E9D-4F094F4F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81E89C-7717-4B22-8D94-1EFC35E5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54438-3FA5-4E69-B7FA-20294661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9D2E95-DD62-4C91-8839-B58E607CE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6721A2-1D3C-4656-9852-A736A90B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B2C7E5-5E0A-493D-BCD7-27783274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124A73-4197-4CBB-9365-26411D9E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1F71FC1-4E9A-462B-84C2-09ADE29A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02D825-90B7-4300-9B4E-41143E83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D7CA60-6D0F-4C02-B2E0-D76663D7F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78AFA46-CF5B-4E75-96B4-7EF0267AE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53CFB46-D841-4987-8043-9AA568B0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3412B8-5B52-47E7-81BF-0A68086B7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478CAD0-091A-47D0-8321-A1E39917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7A8BC31-433C-4E2B-BCD9-3C284894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635A53C-12AC-4DF1-8D44-92AF931B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5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D8093-CB8A-4577-B297-2A5F3222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1BB2F2-F147-4A71-BD23-F8C1414D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6585CE0-0B45-49C4-9DF2-86DB04A4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B9F352-11AE-44A6-8081-1133B629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617D960-A8AE-474D-966B-DF7FBE1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E2A7F4-E80B-4AA0-A8D3-5C3BA229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CA4A4A-19F3-4E2C-9E40-E8859DA2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2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98DBFA-A242-4BE2-85CC-AB8242F4F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C267F0-07BB-4F82-8770-784101BC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EBD8A15-7316-4C1E-8E25-48C82D282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4C9C8C-909C-464F-8D61-14C92509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3B6B68-A437-406E-BFC2-CA240DE6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B78EA7-D75F-4655-BC7E-8E351F44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62F381-D2D4-4E43-9F5D-1B151A36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A649086-0549-44FC-BE43-35C31E78D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07B675-446E-41BF-9472-D224847F8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6D42EF-BF77-48EA-A136-3F14B48B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7708D6-F9DD-428A-871C-BF8154C5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50B4D4-F43E-44BC-82A2-C6974243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3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656699-3672-4023-8664-CC56D404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085EE0-BA82-455D-9991-EC336CEC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CC53D4-7882-4340-A7D2-260FA9279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A72F62-1F1A-4BEE-8E47-8A497328A3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BE96AB-7863-4EFB-8B4D-58A104D39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1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9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7226300" y="923926"/>
            <a:ext cx="27384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انماط فرط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3759200" y="1676401"/>
            <a:ext cx="59944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النمط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 شذوذ البروتين الشحمي بيتا في الدم العائلي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ar-SY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0" name="Text Box 10"/>
          <p:cNvSpPr txBox="1">
            <a:spLocks noChangeArrowheads="1"/>
          </p:cNvSpPr>
          <p:nvPr/>
        </p:nvSpPr>
        <p:spPr bwMode="auto">
          <a:xfrm>
            <a:off x="2700339" y="2436814"/>
            <a:ext cx="6707187" cy="175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ارتفاع تركيز </a:t>
            </a:r>
            <a:r>
              <a:rPr lang="en-US" sz="1800" b="1" dirty="0">
                <a:solidFill>
                  <a:schemeClr val="accent2"/>
                </a:solidFill>
              </a:rPr>
              <a:t>IDL</a:t>
            </a:r>
            <a:r>
              <a:rPr lang="ar-SA" sz="1800" b="1" dirty="0">
                <a:solidFill>
                  <a:schemeClr val="accent2"/>
                </a:solidFill>
              </a:rPr>
              <a:t> مما يؤدي لارتفاع تراكيز الكوليسترول  والـ </a:t>
            </a:r>
            <a:r>
              <a:rPr lang="en-US" sz="1800" b="1" dirty="0">
                <a:solidFill>
                  <a:schemeClr val="accent2"/>
                </a:solidFill>
              </a:rPr>
              <a:t>TG</a:t>
            </a:r>
            <a:r>
              <a:rPr lang="ar-SA" sz="1800" b="1" dirty="0">
                <a:solidFill>
                  <a:schemeClr val="accent2"/>
                </a:solidFill>
              </a:rPr>
              <a:t> في الدم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ينجم عن فرط انتاج أو نقص استهلاك الـ </a:t>
            </a:r>
            <a:r>
              <a:rPr lang="en-US" sz="1800" b="1" dirty="0">
                <a:solidFill>
                  <a:schemeClr val="accent2"/>
                </a:solidFill>
              </a:rPr>
              <a:t>IDL</a:t>
            </a:r>
            <a:r>
              <a:rPr lang="ar-SA" sz="1800" b="1" dirty="0">
                <a:solidFill>
                  <a:schemeClr val="accent2"/>
                </a:solidFill>
              </a:rPr>
              <a:t> بسبب طفرة في صميم البروتين </a:t>
            </a:r>
            <a:r>
              <a:rPr lang="en-US" sz="1800" b="1" dirty="0">
                <a:solidFill>
                  <a:schemeClr val="accent2"/>
                </a:solidFill>
              </a:rPr>
              <a:t>E</a:t>
            </a:r>
            <a:endParaRPr lang="ar-SA" sz="18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تظهر الأورام الصفراوية ويتسارع تطور الأمراض القلبية الاكليلية في منتصف العمر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العلاج: حمية، العلاج الدوائي النياسين </a:t>
            </a:r>
            <a:r>
              <a:rPr lang="ar-SA" sz="1800" b="1" dirty="0" err="1">
                <a:solidFill>
                  <a:schemeClr val="accent2"/>
                </a:solidFill>
              </a:rPr>
              <a:t>وفينوفيبرات</a:t>
            </a:r>
            <a:r>
              <a:rPr lang="ar-SA" sz="1800" b="1" dirty="0">
                <a:solidFill>
                  <a:schemeClr val="accent2"/>
                </a:solidFill>
              </a:rPr>
              <a:t> أو الستاتينات</a:t>
            </a:r>
          </a:p>
        </p:txBody>
      </p:sp>
    </p:spTree>
    <p:extLst>
      <p:ext uri="{BB962C8B-B14F-4D97-AF65-F5344CB8AC3E}">
        <p14:creationId xmlns:p14="http://schemas.microsoft.com/office/powerpoint/2010/main" val="153489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7226300" y="923926"/>
            <a:ext cx="27384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انماط فرط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 Box 8"/>
          <p:cNvSpPr txBox="1">
            <a:spLocks noChangeArrowheads="1"/>
          </p:cNvSpPr>
          <p:nvPr/>
        </p:nvSpPr>
        <p:spPr bwMode="auto">
          <a:xfrm>
            <a:off x="4872038" y="1676401"/>
            <a:ext cx="488156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النمط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 فرط ثلاثي غليسيريد الدم العائلي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ar-SY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Text Box 10"/>
          <p:cNvSpPr txBox="1">
            <a:spLocks noChangeArrowheads="1"/>
          </p:cNvSpPr>
          <p:nvPr/>
        </p:nvSpPr>
        <p:spPr bwMode="auto">
          <a:xfrm>
            <a:off x="1984375" y="2360614"/>
            <a:ext cx="7423150" cy="258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ارتفاع تركيز </a:t>
            </a:r>
            <a:r>
              <a:rPr lang="en-US" sz="1800" b="1" dirty="0">
                <a:solidFill>
                  <a:schemeClr val="accent2"/>
                </a:solidFill>
              </a:rPr>
              <a:t>VLDL</a:t>
            </a:r>
            <a:r>
              <a:rPr lang="ar-SA" sz="1800" b="1" dirty="0">
                <a:solidFill>
                  <a:schemeClr val="accent2"/>
                </a:solidFill>
              </a:rPr>
              <a:t> بينما تركيز </a:t>
            </a:r>
            <a:r>
              <a:rPr lang="en-US" sz="1800" b="1" dirty="0">
                <a:solidFill>
                  <a:schemeClr val="accent2"/>
                </a:solidFill>
              </a:rPr>
              <a:t>LDL</a:t>
            </a:r>
            <a:r>
              <a:rPr lang="ar-SA" sz="1800" b="1" dirty="0">
                <a:solidFill>
                  <a:schemeClr val="accent2"/>
                </a:solidFill>
              </a:rPr>
              <a:t> طبيعي أو منخفض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تركيز الكوليسترول طبيعي أو مرتفع بشكل طفيف مع ارتفاع ملحوظ في تركيز الـ </a:t>
            </a:r>
            <a:r>
              <a:rPr lang="en-US" sz="1800" b="1" dirty="0">
                <a:solidFill>
                  <a:schemeClr val="accent2"/>
                </a:solidFill>
              </a:rPr>
              <a:t>TG</a:t>
            </a:r>
            <a:r>
              <a:rPr lang="ar-SA" sz="1800" b="1" dirty="0">
                <a:solidFill>
                  <a:schemeClr val="accent2"/>
                </a:solidFill>
              </a:rPr>
              <a:t> في الدم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ينجم عن فرط انتاج و/أو نقص تصفية الـ </a:t>
            </a:r>
            <a:r>
              <a:rPr lang="en-US" sz="1800" b="1" dirty="0">
                <a:solidFill>
                  <a:schemeClr val="accent2"/>
                </a:solidFill>
              </a:rPr>
              <a:t>VLDL</a:t>
            </a:r>
            <a:r>
              <a:rPr lang="ar-SA" sz="1800" b="1" dirty="0">
                <a:solidFill>
                  <a:schemeClr val="accent2"/>
                </a:solidFill>
              </a:rPr>
              <a:t> في الدم.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شائع نسبياً (1%) يكون المريض عادةً بدين وسكري ولديه فرط حمض البول في الدم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يؤدي لتسارع الداء الاكليلي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العلاج: حمية، قد يستطب استعمال النياسين و/ أو الفينوفيبرات.</a:t>
            </a:r>
          </a:p>
        </p:txBody>
      </p:sp>
    </p:spTree>
    <p:extLst>
      <p:ext uri="{BB962C8B-B14F-4D97-AF65-F5344CB8AC3E}">
        <p14:creationId xmlns:p14="http://schemas.microsoft.com/office/powerpoint/2010/main" val="202995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7226300" y="923926"/>
            <a:ext cx="27384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انماط فرط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4168418" y="1676401"/>
            <a:ext cx="55851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النمط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 فرط ثلاثي غليسيريد الدم العائلي المختلط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ar-SY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 Box 10"/>
          <p:cNvSpPr txBox="1">
            <a:spLocks noChangeArrowheads="1"/>
          </p:cNvSpPr>
          <p:nvPr/>
        </p:nvSpPr>
        <p:spPr bwMode="auto">
          <a:xfrm>
            <a:off x="2765425" y="2360613"/>
            <a:ext cx="6642100" cy="21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ارتفاع تركيز </a:t>
            </a:r>
            <a:r>
              <a:rPr lang="en-US" sz="1800" b="1" dirty="0">
                <a:solidFill>
                  <a:schemeClr val="accent2"/>
                </a:solidFill>
              </a:rPr>
              <a:t>VLDL</a:t>
            </a:r>
            <a:r>
              <a:rPr lang="ar-SA" sz="1800" b="1" dirty="0">
                <a:solidFill>
                  <a:schemeClr val="accent2"/>
                </a:solidFill>
              </a:rPr>
              <a:t> </a:t>
            </a:r>
            <a:r>
              <a:rPr lang="ar-SA" sz="1800" b="1" dirty="0" err="1">
                <a:solidFill>
                  <a:schemeClr val="accent2"/>
                </a:solidFill>
              </a:rPr>
              <a:t>والكيلوميكرون</a:t>
            </a:r>
            <a:r>
              <a:rPr lang="ar-SA" sz="1800" b="1" dirty="0">
                <a:solidFill>
                  <a:schemeClr val="accent2"/>
                </a:solidFill>
              </a:rPr>
              <a:t> بينما تركيز </a:t>
            </a:r>
            <a:r>
              <a:rPr lang="en-US" sz="1800" b="1" dirty="0">
                <a:solidFill>
                  <a:schemeClr val="accent2"/>
                </a:solidFill>
              </a:rPr>
              <a:t>LDL</a:t>
            </a:r>
            <a:r>
              <a:rPr lang="ar-SA" sz="1800" b="1" dirty="0">
                <a:solidFill>
                  <a:schemeClr val="accent2"/>
                </a:solidFill>
              </a:rPr>
              <a:t> طبيعي أو منخفض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تركيز الكوليسترول مرتفع بشكل طفيف مع ارتفاع شديد في تركيز الـ </a:t>
            </a:r>
            <a:r>
              <a:rPr lang="en-US" sz="1800" b="1" dirty="0">
                <a:solidFill>
                  <a:schemeClr val="accent2"/>
                </a:solidFill>
              </a:rPr>
              <a:t>TG</a:t>
            </a:r>
            <a:r>
              <a:rPr lang="ar-SA" sz="1800" b="1" dirty="0">
                <a:solidFill>
                  <a:schemeClr val="accent2"/>
                </a:solidFill>
              </a:rPr>
              <a:t> في الدم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ينجم عن فرط انتاج أو نقص تصفية الـ  </a:t>
            </a:r>
            <a:r>
              <a:rPr lang="en-US" sz="1800" b="1" dirty="0">
                <a:solidFill>
                  <a:schemeClr val="accent2"/>
                </a:solidFill>
              </a:rPr>
              <a:t>VLDL</a:t>
            </a:r>
            <a:r>
              <a:rPr lang="ar-SA" sz="1800" b="1" dirty="0">
                <a:solidFill>
                  <a:schemeClr val="accent2"/>
                </a:solidFill>
              </a:rPr>
              <a:t> والكيلوميكرونات في الدم.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يشاهد غالباً عند البالغين البدينين و/أو السكريين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العلاج: حمية، قد يستطب أحياناً استعمال النياسين و/ أو الفينوفيبرات أو الستاتينات.</a:t>
            </a:r>
          </a:p>
        </p:txBody>
      </p:sp>
    </p:spTree>
    <p:extLst>
      <p:ext uri="{BB962C8B-B14F-4D97-AF65-F5344CB8AC3E}">
        <p14:creationId xmlns:p14="http://schemas.microsoft.com/office/powerpoint/2010/main" val="162763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7835900" y="923926"/>
            <a:ext cx="21288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فرط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Text Box 10"/>
          <p:cNvSpPr txBox="1">
            <a:spLocks noChangeArrowheads="1"/>
          </p:cNvSpPr>
          <p:nvPr/>
        </p:nvSpPr>
        <p:spPr bwMode="auto">
          <a:xfrm>
            <a:off x="1524000" y="1600200"/>
            <a:ext cx="83820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1539875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1539875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1539875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153987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153987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153987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153987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153987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153987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يصنع </a:t>
            </a:r>
            <a:r>
              <a:rPr lang="ar-SY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الكوليستيرول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في الكبد انطلاقاً من </a:t>
            </a:r>
            <a:r>
              <a:rPr lang="en-US" sz="1800" b="1" dirty="0">
                <a:cs typeface="Times New Roman" panose="02020603050405020304" pitchFamily="18" charset="0"/>
              </a:rPr>
              <a:t>Acetyl-CoA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الذي يتحول إلى   </a:t>
            </a:r>
            <a:r>
              <a:rPr lang="en-US" sz="1800" b="1" dirty="0">
                <a:cs typeface="Times New Roman" panose="02020603050405020304" pitchFamily="18" charset="0"/>
              </a:rPr>
              <a:t>HMG-CoA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والذي يتحول </a:t>
            </a:r>
            <a:endParaRPr lang="ar-S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بفعل الـ </a:t>
            </a:r>
            <a:r>
              <a:rPr lang="en-US" sz="1800" b="1" dirty="0">
                <a:cs typeface="Times New Roman" panose="02020603050405020304" pitchFamily="18" charset="0"/>
              </a:rPr>
              <a:t>HMG-CoA-Reductase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إلى حمض </a:t>
            </a:r>
            <a:r>
              <a:rPr lang="en-US" sz="1800" b="1" dirty="0" err="1">
                <a:cs typeface="Times New Roman" panose="02020603050405020304" pitchFamily="18" charset="0"/>
              </a:rPr>
              <a:t>Mevalonic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الذي يتحول بدوره إلى كوليستيرول.  </a:t>
            </a:r>
            <a:endParaRPr lang="ar-S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يتحول </a:t>
            </a:r>
            <a:r>
              <a:rPr lang="ar-SY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الكوليستيرول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في الكبد إلى حموض صفراوية تنطرح في الصفراء ثم يعاد امتصاصها في الأمعاء</a:t>
            </a:r>
            <a:endParaRPr lang="ar-S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لتصل مرة أخرى إلى الكبد (حلقة معوية كبدية) 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الحموض الدسمة الحرة التي تصل إلى الكبد نتيجة تحلل الشحوم في النسج الشحمية المحيطية تتحول إلى </a:t>
            </a:r>
            <a:r>
              <a:rPr lang="en-US" sz="1800" b="1" dirty="0">
                <a:cs typeface="Times New Roman" panose="02020603050405020304" pitchFamily="18" charset="0"/>
              </a:rPr>
              <a:t>TG </a:t>
            </a:r>
            <a:r>
              <a:rPr lang="ar-SY" sz="1800" b="1" dirty="0">
                <a:cs typeface="Times New Roman" panose="02020603050405020304" pitchFamily="18" charset="0"/>
              </a:rPr>
              <a:t> </a:t>
            </a:r>
            <a:endParaRPr lang="ar-SA" sz="1800" b="1" dirty="0">
              <a:cs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ضروري لتشكل </a:t>
            </a:r>
            <a:r>
              <a:rPr lang="en-US" sz="1800" b="1" dirty="0">
                <a:cs typeface="Times New Roman" panose="02020603050405020304" pitchFamily="18" charset="0"/>
              </a:rPr>
              <a:t>VLDL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في الكبد 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يتحول 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الـ </a:t>
            </a:r>
            <a:r>
              <a:rPr lang="en-US" sz="1800" b="1" dirty="0">
                <a:cs typeface="Times New Roman" panose="02020603050405020304" pitchFamily="18" charset="0"/>
              </a:rPr>
              <a:t>VLDL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بفعل </a:t>
            </a:r>
            <a:r>
              <a:rPr lang="en-US" sz="1800" b="1" dirty="0">
                <a:cs typeface="Times New Roman" panose="02020603050405020304" pitchFamily="18" charset="0"/>
              </a:rPr>
              <a:t>Lipoprotein-Lipase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إلى </a:t>
            </a:r>
            <a:r>
              <a:rPr lang="en-US" sz="1800" b="1" dirty="0">
                <a:cs typeface="Times New Roman" panose="02020603050405020304" pitchFamily="18" charset="0"/>
              </a:rPr>
              <a:t>IDL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ثم إلى </a:t>
            </a:r>
            <a:r>
              <a:rPr lang="en-US" sz="1800" b="1" dirty="0">
                <a:cs typeface="Times New Roman" panose="02020603050405020304" pitchFamily="18" charset="0"/>
              </a:rPr>
              <a:t>LDL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غني بالكوليسترول</a:t>
            </a:r>
            <a:r>
              <a:rPr lang="ar-S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يرتبط الـ </a:t>
            </a:r>
            <a:r>
              <a:rPr lang="en-US" sz="1800" b="1" dirty="0">
                <a:cs typeface="Times New Roman" panose="02020603050405020304" pitchFamily="18" charset="0"/>
              </a:rPr>
              <a:t>LDL</a:t>
            </a:r>
            <a:r>
              <a:rPr lang="ar-SA" sz="1800" b="1" dirty="0">
                <a:cs typeface="Times New Roman" panose="02020603050405020304" pitchFamily="18" charset="0"/>
              </a:rPr>
              <a:t> 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مع مستقبلاته على سطح الخلايا الكبدية ويؤخذ منه </a:t>
            </a:r>
            <a:r>
              <a:rPr lang="ar-SY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الكوليستيرول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(تصفية أو تقويض </a:t>
            </a:r>
            <a:r>
              <a:rPr lang="en-US" sz="1800" b="1" dirty="0">
                <a:cs typeface="Times New Roman" panose="02020603050405020304" pitchFamily="18" charset="0"/>
              </a:rPr>
              <a:t>LDL</a:t>
            </a:r>
            <a:r>
              <a:rPr lang="ar-SY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95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7229476" y="923926"/>
            <a:ext cx="27352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فرط شحوم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Text Box 8"/>
          <p:cNvSpPr txBox="1">
            <a:spLocks noChangeArrowheads="1"/>
          </p:cNvSpPr>
          <p:nvPr/>
        </p:nvSpPr>
        <p:spPr bwMode="auto">
          <a:xfrm>
            <a:off x="7763324" y="1600201"/>
            <a:ext cx="2218876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400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تبديل نمط الحياة: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319212" y="2289176"/>
            <a:ext cx="8358188" cy="281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A" sz="2000" b="1" dirty="0"/>
              <a:t>ارتفاع الكوليسترول: </a:t>
            </a:r>
            <a:r>
              <a:rPr lang="ar-SA" b="1" dirty="0">
                <a:solidFill>
                  <a:schemeClr val="accent2"/>
                </a:solidFill>
              </a:rPr>
              <a:t>انقاص تناول الحموض الدسمة المشبعة</a:t>
            </a:r>
            <a:endParaRPr lang="ar-SA" sz="20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A" sz="2000" b="1" dirty="0"/>
              <a:t>ارتفاع الـ </a:t>
            </a:r>
            <a:r>
              <a:rPr lang="en-US" sz="2000" b="1" dirty="0"/>
              <a:t>TG</a:t>
            </a:r>
            <a:r>
              <a:rPr lang="ar-SA" sz="2000" b="1" dirty="0"/>
              <a:t>: </a:t>
            </a:r>
            <a:r>
              <a:rPr lang="ar-SA" b="1" dirty="0">
                <a:solidFill>
                  <a:schemeClr val="accent2"/>
                </a:solidFill>
              </a:rPr>
              <a:t>اتباع حمية لتخفيض الوزن مع الاقلال من الكحول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A" sz="2000" b="1" dirty="0"/>
              <a:t>انخفاض الـ </a:t>
            </a:r>
            <a:r>
              <a:rPr lang="en-US" sz="2000" b="1" dirty="0"/>
              <a:t>HDL</a:t>
            </a:r>
            <a:r>
              <a:rPr lang="ar-SA" sz="2000" b="1" dirty="0"/>
              <a:t>: </a:t>
            </a:r>
            <a:r>
              <a:rPr lang="ar-SA" b="1" dirty="0">
                <a:solidFill>
                  <a:schemeClr val="accent2"/>
                </a:solidFill>
              </a:rPr>
              <a:t>إيقاف التدخين، تمارين رياضية، إيقاف تناول الكحول، تناول زيوت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b="1" dirty="0">
                <a:solidFill>
                  <a:schemeClr val="accent2"/>
                </a:solidFill>
              </a:rPr>
              <a:t>                                وحيدة عديمة الاشباع (زيت الزيتون). 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A" sz="2000" b="1" dirty="0"/>
              <a:t>تناول مضادات الأكسدة والفيتامينات: </a:t>
            </a:r>
            <a:r>
              <a:rPr lang="ar-SA" b="1" dirty="0">
                <a:solidFill>
                  <a:schemeClr val="accent2"/>
                </a:solidFill>
              </a:rPr>
              <a:t>من منشأ غذائي مثل الثوم والفليفلة والكريفون، أو دوائي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A" sz="2000" b="1" dirty="0"/>
              <a:t>تناول حموض دسمة عديدة عدم الاشباع: </a:t>
            </a:r>
            <a:r>
              <a:rPr lang="ar-SA" b="1" dirty="0">
                <a:solidFill>
                  <a:schemeClr val="accent2"/>
                </a:solidFill>
              </a:rPr>
              <a:t>زيوت أوميغا </a:t>
            </a:r>
            <a:r>
              <a:rPr lang="en-US" b="1" dirty="0">
                <a:solidFill>
                  <a:schemeClr val="accent2"/>
                </a:solidFill>
              </a:rPr>
              <a:t>3</a:t>
            </a:r>
            <a:r>
              <a:rPr lang="ar-SA" b="1" dirty="0">
                <a:solidFill>
                  <a:schemeClr val="accent2"/>
                </a:solidFill>
              </a:rPr>
              <a:t> (السمك، الجوز، فول الصويا، بذر الكتان..)</a:t>
            </a:r>
            <a:r>
              <a:rPr lang="ar-SA" sz="2000" b="1" dirty="0">
                <a:solidFill>
                  <a:schemeClr val="accent2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5832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Text Box 8"/>
          <p:cNvSpPr txBox="1">
            <a:spLocks noChangeArrowheads="1"/>
          </p:cNvSpPr>
          <p:nvPr/>
        </p:nvSpPr>
        <p:spPr bwMode="auto">
          <a:xfrm>
            <a:off x="1909787" y="1524001"/>
            <a:ext cx="7843814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مثبطات اصطناع الكولسترول (مثبطات الـ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(HMG-CoA-Reductase</a:t>
            </a: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(الستاتينات):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Simvastatin، Fluvastatin، Pravastatin، Lovastatin، Rosuvastatin، Atorvastatin</a:t>
            </a:r>
          </a:p>
        </p:txBody>
      </p:sp>
      <p:sp>
        <p:nvSpPr>
          <p:cNvPr id="19460" name="Text Box 8"/>
          <p:cNvSpPr txBox="1">
            <a:spLocks noChangeArrowheads="1"/>
          </p:cNvSpPr>
          <p:nvPr/>
        </p:nvSpPr>
        <p:spPr bwMode="auto">
          <a:xfrm>
            <a:off x="8534400" y="2571750"/>
            <a:ext cx="1125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1" name="Text Box 10"/>
          <p:cNvSpPr txBox="1">
            <a:spLocks noChangeArrowheads="1"/>
          </p:cNvSpPr>
          <p:nvPr/>
        </p:nvSpPr>
        <p:spPr bwMode="auto">
          <a:xfrm>
            <a:off x="1914525" y="2895601"/>
            <a:ext cx="7658100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تثبط اصطناع الكولسترول في الكبد بتثبيطها انزيم </a:t>
            </a:r>
            <a:r>
              <a:rPr lang="en-US" sz="1800" b="1"/>
              <a:t>HMG-CoA-Reductase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تزيد عدد مستقبلات </a:t>
            </a:r>
            <a:r>
              <a:rPr lang="en-US" sz="1800" b="1"/>
              <a:t>LDL </a:t>
            </a:r>
            <a:r>
              <a:rPr lang="ar-SY" sz="1800" b="1"/>
              <a:t>على سطح الخلايا الكبدية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انخفاض في قيمة الـ </a:t>
            </a:r>
            <a:r>
              <a:rPr lang="en-US" sz="1800" b="1"/>
              <a:t> LDL </a:t>
            </a:r>
            <a:r>
              <a:rPr lang="ar-SA" sz="1800" b="1"/>
              <a:t>(20-50%) </a:t>
            </a:r>
            <a:r>
              <a:rPr lang="ar-SY" sz="1800" b="1"/>
              <a:t>والـ </a:t>
            </a:r>
            <a:r>
              <a:rPr lang="en-US" sz="1800" b="1"/>
              <a:t>VLDL </a:t>
            </a:r>
            <a:r>
              <a:rPr lang="ar-SY" sz="1800" b="1"/>
              <a:t> والكولسترول في الدم وزيادة الـ </a:t>
            </a:r>
            <a:r>
              <a:rPr lang="en-US" sz="1800" b="1"/>
              <a:t>HDL</a:t>
            </a:r>
          </a:p>
        </p:txBody>
      </p:sp>
    </p:spTree>
    <p:extLst>
      <p:ext uri="{BB962C8B-B14F-4D97-AF65-F5344CB8AC3E}">
        <p14:creationId xmlns:p14="http://schemas.microsoft.com/office/powerpoint/2010/main" val="95407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Text Box 8"/>
          <p:cNvSpPr txBox="1">
            <a:spLocks noChangeArrowheads="1"/>
          </p:cNvSpPr>
          <p:nvPr/>
        </p:nvSpPr>
        <p:spPr bwMode="auto">
          <a:xfrm>
            <a:off x="1909787" y="1524001"/>
            <a:ext cx="7843814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مثبطات اصطناع الكولسترول (مثبطات الـ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(HMG-CoA-Reductase</a:t>
            </a: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(الستاتينات):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Simvastatin، Fluvastatin، Pravastatin، Lovastatin، Rosuvastatin، Atorvastatin</a:t>
            </a:r>
          </a:p>
        </p:txBody>
      </p:sp>
      <p:sp>
        <p:nvSpPr>
          <p:cNvPr id="20484" name="Text Box 8"/>
          <p:cNvSpPr txBox="1">
            <a:spLocks noChangeArrowheads="1"/>
          </p:cNvSpPr>
          <p:nvPr/>
        </p:nvSpPr>
        <p:spPr bwMode="auto">
          <a:xfrm>
            <a:off x="8672514" y="266700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</a:t>
            </a: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5" name="Text Box 10"/>
          <p:cNvSpPr txBox="1">
            <a:spLocks noChangeArrowheads="1"/>
          </p:cNvSpPr>
          <p:nvPr/>
        </p:nvSpPr>
        <p:spPr bwMode="auto">
          <a:xfrm>
            <a:off x="3140075" y="3087688"/>
            <a:ext cx="6432550" cy="21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انخفاض شديد في الحوادث الوعائية الاكليلية والموت بسبب الداء القلبي الاكليلي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ثبات الصفائح العصيدية</a:t>
            </a:r>
            <a:endParaRPr lang="en-US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تحسين وظيفة البطانة الاكليلية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فعالية مضادة للالتهاب ولتكدس الصفيحات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تأثير مثبط لتشكل الخثرات</a:t>
            </a:r>
            <a:endParaRPr lang="en-US" sz="1800" b="1"/>
          </a:p>
        </p:txBody>
      </p:sp>
    </p:spTree>
    <p:extLst>
      <p:ext uri="{BB962C8B-B14F-4D97-AF65-F5344CB8AC3E}">
        <p14:creationId xmlns:p14="http://schemas.microsoft.com/office/powerpoint/2010/main" val="208981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Text Box 8"/>
          <p:cNvSpPr txBox="1">
            <a:spLocks noChangeArrowheads="1"/>
          </p:cNvSpPr>
          <p:nvPr/>
        </p:nvSpPr>
        <p:spPr bwMode="auto">
          <a:xfrm>
            <a:off x="1909764" y="1524001"/>
            <a:ext cx="7843837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مثبطات اصطناع الكولسترول (مثبطات الـ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(HMG-CoA-Reductase</a:t>
            </a: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(الستاتينات):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Simvastatin، Fluvastatin، Pravastatin، Lovastatin، Rosuvastatin، Atorvastatin</a:t>
            </a:r>
          </a:p>
        </p:txBody>
      </p:sp>
      <p:sp>
        <p:nvSpPr>
          <p:cNvPr id="21508" name="Text Box 8"/>
          <p:cNvSpPr txBox="1">
            <a:spLocks noChangeArrowheads="1"/>
          </p:cNvSpPr>
          <p:nvPr/>
        </p:nvSpPr>
        <p:spPr bwMode="auto">
          <a:xfrm>
            <a:off x="8609014" y="257175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</a:t>
            </a: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3" name="Text Box 10"/>
          <p:cNvSpPr txBox="1">
            <a:spLocks noChangeArrowheads="1"/>
          </p:cNvSpPr>
          <p:nvPr/>
        </p:nvSpPr>
        <p:spPr bwMode="auto">
          <a:xfrm>
            <a:off x="3311525" y="2940050"/>
            <a:ext cx="6261100" cy="170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/>
              <a:t>خفض تراكيز كوليستيرول المصل في جميع أنواع فرط شحوم الدم: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800" b="1" dirty="0">
                <a:solidFill>
                  <a:schemeClr val="accent2"/>
                </a:solidFill>
              </a:rPr>
              <a:t>      </a:t>
            </a:r>
            <a:r>
              <a:rPr lang="ar-SA" sz="1600" b="1" dirty="0">
                <a:solidFill>
                  <a:schemeClr val="accent2"/>
                </a:solidFill>
              </a:rPr>
              <a:t>- الخط العلاجي الأول لتدبير ارتفاع كوليستيرول </a:t>
            </a:r>
            <a:r>
              <a:rPr lang="en-US" sz="1600" b="1" dirty="0">
                <a:solidFill>
                  <a:schemeClr val="accent2"/>
                </a:solidFill>
              </a:rPr>
              <a:t>LDL</a:t>
            </a:r>
            <a:r>
              <a:rPr lang="ar-SA" sz="1600" b="1" dirty="0">
                <a:solidFill>
                  <a:schemeClr val="accent2"/>
                </a:solidFill>
              </a:rPr>
              <a:t> الدم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600" b="1" dirty="0">
                <a:solidFill>
                  <a:schemeClr val="accent2"/>
                </a:solidFill>
              </a:rPr>
              <a:t>      - فعالية طفيفة (</a:t>
            </a:r>
            <a:r>
              <a:rPr lang="en-US" sz="1600" b="1" dirty="0">
                <a:solidFill>
                  <a:schemeClr val="accent2"/>
                </a:solidFill>
              </a:rPr>
              <a:t>Atorvastatin</a:t>
            </a:r>
            <a:r>
              <a:rPr lang="ar-SA" sz="1600" b="1" dirty="0">
                <a:solidFill>
                  <a:schemeClr val="accent2"/>
                </a:solidFill>
              </a:rPr>
              <a:t> خاصة) في علاج فرط كوليستيرول الدم متماثل اللواقح</a:t>
            </a:r>
            <a:endParaRPr lang="en-US" sz="16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/>
              <a:t>الوقاية الأولية والثانوية للأمراض القلبية الوعائية</a:t>
            </a:r>
            <a:endParaRPr lang="ar-SY" sz="1800" b="1" dirty="0"/>
          </a:p>
        </p:txBody>
      </p:sp>
    </p:spTree>
    <p:extLst>
      <p:ext uri="{BB962C8B-B14F-4D97-AF65-F5344CB8AC3E}">
        <p14:creationId xmlns:p14="http://schemas.microsoft.com/office/powerpoint/2010/main" val="88265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1" name="Text Box 8"/>
          <p:cNvSpPr txBox="1">
            <a:spLocks noChangeArrowheads="1"/>
          </p:cNvSpPr>
          <p:nvPr/>
        </p:nvSpPr>
        <p:spPr bwMode="auto">
          <a:xfrm>
            <a:off x="2140618" y="1524000"/>
            <a:ext cx="761298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 مثبطات اصطناع الكولسترول (مثبطات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(HMG-CoA-Reductase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(الستاتينات):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2" name="Text Box 8"/>
          <p:cNvSpPr txBox="1">
            <a:spLocks noChangeArrowheads="1"/>
          </p:cNvSpPr>
          <p:nvPr/>
        </p:nvSpPr>
        <p:spPr bwMode="auto">
          <a:xfrm>
            <a:off x="8661400" y="2133600"/>
            <a:ext cx="998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الجرعات</a:t>
            </a: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681720"/>
              </p:ext>
            </p:extLst>
          </p:nvPr>
        </p:nvGraphicFramePr>
        <p:xfrm>
          <a:off x="3048000" y="2743201"/>
          <a:ext cx="6096000" cy="259556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795">
                <a:tc>
                  <a:txBody>
                    <a:bodyPr/>
                    <a:lstStyle/>
                    <a:p>
                      <a:pPr rtl="1"/>
                      <a:r>
                        <a:rPr lang="en-US" sz="1800" dirty="0" smtClean="0"/>
                        <a:t>Dose Range</a:t>
                      </a:r>
                      <a:endParaRPr lang="ar-SA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 dirty="0" smtClean="0"/>
                        <a:t>Statin</a:t>
                      </a:r>
                      <a:endParaRPr lang="ar-SA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10-80 mg</a:t>
                      </a:r>
                      <a:endParaRPr lang="ar-SA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Atorvastatin</a:t>
                      </a:r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5-20 mg</a:t>
                      </a:r>
                      <a:endParaRPr lang="ar-SA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Rosuvastatin</a:t>
                      </a:r>
                      <a:endParaRPr lang="ar-SA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20-80 mg</a:t>
                      </a:r>
                      <a:endParaRPr lang="ar-SA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Lovastatin</a:t>
                      </a:r>
                      <a:endParaRPr lang="ar-SA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20-40 mg</a:t>
                      </a:r>
                      <a:endParaRPr lang="ar-SA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Pravastatin</a:t>
                      </a:r>
                      <a:endParaRPr lang="ar-SA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20-80 mg</a:t>
                      </a:r>
                      <a:endParaRPr lang="ar-SA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Fluvastatin</a:t>
                      </a:r>
                      <a:endParaRPr lang="ar-SA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20-80 mg</a:t>
                      </a:r>
                      <a:endParaRPr lang="ar-SA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Simvastatin</a:t>
                      </a:r>
                      <a:endParaRPr lang="ar-SA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14" marB="4571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65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Text Box 8"/>
          <p:cNvSpPr txBox="1">
            <a:spLocks noChangeArrowheads="1"/>
          </p:cNvSpPr>
          <p:nvPr/>
        </p:nvSpPr>
        <p:spPr bwMode="auto">
          <a:xfrm>
            <a:off x="8264526" y="2133600"/>
            <a:ext cx="13954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6" name="Text Box 8"/>
          <p:cNvSpPr txBox="1">
            <a:spLocks noChangeArrowheads="1"/>
          </p:cNvSpPr>
          <p:nvPr/>
        </p:nvSpPr>
        <p:spPr bwMode="auto">
          <a:xfrm>
            <a:off x="6316664" y="4114800"/>
            <a:ext cx="33432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يمكن الحد من الآثار الجانبية من خلال</a:t>
            </a: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7" name="Text Box 10"/>
          <p:cNvSpPr txBox="1">
            <a:spLocks noChangeArrowheads="1"/>
          </p:cNvSpPr>
          <p:nvPr/>
        </p:nvSpPr>
        <p:spPr bwMode="auto">
          <a:xfrm>
            <a:off x="5715001" y="4529138"/>
            <a:ext cx="3775075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</a:t>
            </a:r>
            <a:r>
              <a:rPr lang="ar-SA" sz="1800" b="1"/>
              <a:t>استعمالها بحذر عند مرضى القصور الكلوي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ا</a:t>
            </a:r>
            <a:r>
              <a:rPr lang="ar-SA" sz="1800" b="1"/>
              <a:t>ستعمال المقدار الأدنى الفعال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</a:t>
            </a:r>
            <a:r>
              <a:rPr lang="ar-SA" sz="1800" b="1"/>
              <a:t>اشراكها بحذر مع مشتقات حمض الفيبريك</a:t>
            </a:r>
            <a:endParaRPr lang="ar-SY" sz="1800" b="1"/>
          </a:p>
        </p:txBody>
      </p:sp>
      <p:sp>
        <p:nvSpPr>
          <p:cNvPr id="23558" name="Text Box 10"/>
          <p:cNvSpPr txBox="1">
            <a:spLocks noChangeArrowheads="1"/>
          </p:cNvSpPr>
          <p:nvPr/>
        </p:nvSpPr>
        <p:spPr bwMode="auto">
          <a:xfrm>
            <a:off x="3297238" y="2590801"/>
            <a:ext cx="62738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اضطرابات هضمية كالغثيان والإسهال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اضطراب في وظائف الكب</a:t>
            </a:r>
            <a:r>
              <a:rPr lang="ar-SA" sz="2000" b="1"/>
              <a:t>د: (0,5 -2,5%)</a:t>
            </a:r>
            <a:r>
              <a:rPr lang="en-US" sz="2000" b="1"/>
              <a:t> 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التهاب عضلات مخططة وآلام عضلية (اعتلال عضلي)</a:t>
            </a:r>
            <a:r>
              <a:rPr lang="ar-SA" sz="2000" b="1"/>
              <a:t>: (0,2-0,4%)</a:t>
            </a:r>
            <a:endParaRPr lang="ar-SY" sz="2000" b="1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2140618" y="1482725"/>
            <a:ext cx="761298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 مثبطات اصطناع الكولسترول (مثبطات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(HMG-CoA-Reductase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(الستاتينات):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98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Rot="1" noChangeArrowheads="1"/>
          </p:cNvSpPr>
          <p:nvPr/>
        </p:nvSpPr>
        <p:spPr bwMode="auto">
          <a:xfrm>
            <a:off x="1935163" y="2514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>
              <a:lnSpc>
                <a:spcPct val="130000"/>
              </a:lnSpc>
              <a:defRPr/>
            </a:pPr>
            <a:r>
              <a:rPr lang="ar-SY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تدبي</a:t>
            </a:r>
            <a:r>
              <a:rPr lang="ar-EG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ر فرط شحوم الدم</a:t>
            </a:r>
            <a:endParaRPr lang="fr-F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498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7658101" y="2209800"/>
            <a:ext cx="18446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الاستطباب: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0" name="Text Box 10"/>
          <p:cNvSpPr txBox="1">
            <a:spLocks noChangeArrowheads="1"/>
          </p:cNvSpPr>
          <p:nvPr/>
        </p:nvSpPr>
        <p:spPr bwMode="auto">
          <a:xfrm>
            <a:off x="7620001" y="2590801"/>
            <a:ext cx="1795463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الحمل والإرضاع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الأمراض الكبدية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الاعتلال العضلي</a:t>
            </a: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2140618" y="1524000"/>
            <a:ext cx="761298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 مثبطات اصطناع الكولسترول (مثبطات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(HMG-CoA-Reductase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(الستاتينات):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36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Text Box 8"/>
          <p:cNvSpPr txBox="1">
            <a:spLocks noChangeArrowheads="1"/>
          </p:cNvSpPr>
          <p:nvPr/>
        </p:nvSpPr>
        <p:spPr bwMode="auto">
          <a:xfrm>
            <a:off x="4453110" y="1524001"/>
            <a:ext cx="5300490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 مشتقات حمض الـ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FIBRIC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Clofibrate، Fenofibrate، </a:t>
            </a:r>
            <a:r>
              <a:rPr lang="ar-SY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Gemfibrozil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Benzafebrate</a:t>
            </a:r>
          </a:p>
        </p:txBody>
      </p:sp>
      <p:sp>
        <p:nvSpPr>
          <p:cNvPr id="25604" name="Text Box 8"/>
          <p:cNvSpPr txBox="1">
            <a:spLocks noChangeArrowheads="1"/>
          </p:cNvSpPr>
          <p:nvPr/>
        </p:nvSpPr>
        <p:spPr bwMode="auto">
          <a:xfrm>
            <a:off x="8534400" y="2571750"/>
            <a:ext cx="1125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5" name="Text Box 10"/>
          <p:cNvSpPr txBox="1">
            <a:spLocks noChangeArrowheads="1"/>
          </p:cNvSpPr>
          <p:nvPr/>
        </p:nvSpPr>
        <p:spPr bwMode="auto">
          <a:xfrm>
            <a:off x="1499197" y="3122613"/>
            <a:ext cx="807342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تزيد تقويض الـ </a:t>
            </a:r>
            <a:r>
              <a:rPr lang="en-US" sz="1800" b="1"/>
              <a:t>VLDL </a:t>
            </a:r>
            <a:r>
              <a:rPr lang="ar-SY" sz="1800" b="1"/>
              <a:t> في الأوعية الدموية بتفعيل انزيم </a:t>
            </a:r>
            <a:r>
              <a:rPr lang="en-US" sz="1800" b="1"/>
              <a:t>Lipoprotein – Lipase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تنقص الاصطناع الكبدي للكوليسترول بتثبيطها انزيم </a:t>
            </a:r>
            <a:r>
              <a:rPr lang="en-US" sz="1800" b="1"/>
              <a:t>HMG-CoA-Reductase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تزيد إفراز الكولسترول إلى الصفراء وتزيد طرحه في البراز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تثبط اصطناع الحموض الدسمة اللازمة لتشكل الـ </a:t>
            </a:r>
            <a:r>
              <a:rPr lang="en-US" sz="1800" b="1"/>
              <a:t>TG</a:t>
            </a:r>
            <a:r>
              <a:rPr lang="ar-SY" sz="1800" b="1"/>
              <a:t>على مستوى الكبد مما ينقص من تشكل </a:t>
            </a:r>
            <a:r>
              <a:rPr lang="en-US" sz="1800" b="1"/>
              <a:t>VLDL</a:t>
            </a:r>
          </a:p>
        </p:txBody>
      </p:sp>
    </p:spTree>
    <p:extLst>
      <p:ext uri="{BB962C8B-B14F-4D97-AF65-F5344CB8AC3E}">
        <p14:creationId xmlns:p14="http://schemas.microsoft.com/office/powerpoint/2010/main" val="173062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7" name="Text Box 8"/>
          <p:cNvSpPr txBox="1">
            <a:spLocks noChangeArrowheads="1"/>
          </p:cNvSpPr>
          <p:nvPr/>
        </p:nvSpPr>
        <p:spPr bwMode="auto">
          <a:xfrm>
            <a:off x="8609014" y="213360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8" name="Text Box 8"/>
          <p:cNvSpPr txBox="1">
            <a:spLocks noChangeArrowheads="1"/>
          </p:cNvSpPr>
          <p:nvPr/>
        </p:nvSpPr>
        <p:spPr bwMode="auto">
          <a:xfrm>
            <a:off x="6733222" y="1524000"/>
            <a:ext cx="302037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 مشتقات حمض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FIBRIC 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303463" y="2590801"/>
            <a:ext cx="7269162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/>
              <a:t>علاج ارتفاع </a:t>
            </a:r>
            <a:r>
              <a:rPr lang="en-US" sz="1800" b="1" dirty="0"/>
              <a:t>TG</a:t>
            </a:r>
            <a:r>
              <a:rPr lang="ar-SA" sz="1800" b="1" dirty="0"/>
              <a:t> الدم، علاج ارتفاع شحوم الدم المختلط (ارتفاع الـ </a:t>
            </a:r>
            <a:r>
              <a:rPr lang="en-US" sz="1800" b="1" dirty="0"/>
              <a:t>TG</a:t>
            </a:r>
            <a:r>
              <a:rPr lang="ar-SA" sz="1800" b="1" dirty="0"/>
              <a:t> والكوليسترول)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800" b="1" dirty="0"/>
              <a:t>      </a:t>
            </a:r>
            <a:r>
              <a:rPr lang="ar-SA" sz="1600" b="1" dirty="0">
                <a:solidFill>
                  <a:schemeClr val="accent2"/>
                </a:solidFill>
              </a:rPr>
              <a:t>- علاج فرط شحوم الدم نمط </a:t>
            </a:r>
            <a:r>
              <a:rPr lang="en-US" sz="1600" b="1" dirty="0">
                <a:solidFill>
                  <a:schemeClr val="accent2"/>
                </a:solidFill>
              </a:rPr>
              <a:t>III</a:t>
            </a:r>
            <a:r>
              <a:rPr lang="ar-SA" sz="1600" b="1" dirty="0">
                <a:solidFill>
                  <a:schemeClr val="accent2"/>
                </a:solidFill>
              </a:rPr>
              <a:t> و </a:t>
            </a:r>
            <a:r>
              <a:rPr lang="en-US" sz="1600" b="1" dirty="0">
                <a:solidFill>
                  <a:schemeClr val="accent2"/>
                </a:solidFill>
              </a:rPr>
              <a:t>IV</a:t>
            </a:r>
            <a:r>
              <a:rPr lang="ar-SA" sz="1600" b="1" dirty="0">
                <a:solidFill>
                  <a:schemeClr val="accent2"/>
                </a:solidFill>
              </a:rPr>
              <a:t> و </a:t>
            </a:r>
            <a:r>
              <a:rPr lang="en-US" sz="1600" b="1" dirty="0">
                <a:solidFill>
                  <a:schemeClr val="accent2"/>
                </a:solidFill>
              </a:rPr>
              <a:t>V</a:t>
            </a:r>
            <a:endParaRPr lang="ar-SA" sz="16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/>
              <a:t>علاج المرضى ذوي </a:t>
            </a:r>
            <a:r>
              <a:rPr lang="en-US" sz="1800" b="1" dirty="0"/>
              <a:t>HDL</a:t>
            </a:r>
            <a:r>
              <a:rPr lang="ar-SA" sz="1800" b="1" dirty="0"/>
              <a:t> المنخفض ( زيادة 10-20%) وذوي الخطورة العالية للإصابة 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800" b="1" dirty="0"/>
              <a:t>      بالتصلب العصيدي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/>
              <a:t>المرضى الذين لا يستجيبون للمعالجة بالأدوية الأخرى الخافضة لشحوم الدم </a:t>
            </a:r>
            <a:endParaRPr lang="ar-SY" sz="1800" b="1" dirty="0"/>
          </a:p>
        </p:txBody>
      </p:sp>
    </p:spTree>
    <p:extLst>
      <p:ext uri="{BB962C8B-B14F-4D97-AF65-F5344CB8AC3E}">
        <p14:creationId xmlns:p14="http://schemas.microsoft.com/office/powerpoint/2010/main" val="228169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1" name="Text Box 8"/>
          <p:cNvSpPr txBox="1">
            <a:spLocks noChangeArrowheads="1"/>
          </p:cNvSpPr>
          <p:nvPr/>
        </p:nvSpPr>
        <p:spPr bwMode="auto">
          <a:xfrm>
            <a:off x="8281988" y="2133600"/>
            <a:ext cx="13954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2" name="Text Box 10"/>
          <p:cNvSpPr txBox="1">
            <a:spLocks noChangeArrowheads="1"/>
          </p:cNvSpPr>
          <p:nvPr/>
        </p:nvSpPr>
        <p:spPr bwMode="auto">
          <a:xfrm>
            <a:off x="5838826" y="2533650"/>
            <a:ext cx="3732213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اضطرابات هضمية كالغثيان والإسهال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تشكل حصيات مرارية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التهاب عضلات مخططة وآلام عضلية.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نقص كريات بيض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5- حوادث تحسس جلدية </a:t>
            </a:r>
          </a:p>
        </p:txBody>
      </p:sp>
      <p:sp>
        <p:nvSpPr>
          <p:cNvPr id="27653" name="Text Box 8"/>
          <p:cNvSpPr txBox="1">
            <a:spLocks noChangeArrowheads="1"/>
          </p:cNvSpPr>
          <p:nvPr/>
        </p:nvSpPr>
        <p:spPr bwMode="auto">
          <a:xfrm>
            <a:off x="6797342" y="1524000"/>
            <a:ext cx="295625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 مشتقات حمض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FIBRIC</a:t>
            </a:r>
          </a:p>
        </p:txBody>
      </p:sp>
    </p:spTree>
    <p:extLst>
      <p:ext uri="{BB962C8B-B14F-4D97-AF65-F5344CB8AC3E}">
        <p14:creationId xmlns:p14="http://schemas.microsoft.com/office/powerpoint/2010/main" val="362329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5" name="Text Box 8"/>
          <p:cNvSpPr txBox="1">
            <a:spLocks noChangeArrowheads="1"/>
          </p:cNvSpPr>
          <p:nvPr/>
        </p:nvSpPr>
        <p:spPr bwMode="auto">
          <a:xfrm>
            <a:off x="7832726" y="2057400"/>
            <a:ext cx="18446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الاستطباب: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6" name="Text Box 10"/>
          <p:cNvSpPr txBox="1">
            <a:spLocks noChangeArrowheads="1"/>
          </p:cNvSpPr>
          <p:nvPr/>
        </p:nvSpPr>
        <p:spPr bwMode="auto">
          <a:xfrm>
            <a:off x="6326188" y="2438400"/>
            <a:ext cx="324485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القصور الكبدي والكلوي الشديدين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الاعتلال العضلي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الحمل والارضاع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امراض المرارة </a:t>
            </a:r>
          </a:p>
        </p:txBody>
      </p:sp>
      <p:sp>
        <p:nvSpPr>
          <p:cNvPr id="28677" name="Text Box 8"/>
          <p:cNvSpPr txBox="1">
            <a:spLocks noChangeArrowheads="1"/>
          </p:cNvSpPr>
          <p:nvPr/>
        </p:nvSpPr>
        <p:spPr bwMode="auto">
          <a:xfrm>
            <a:off x="6733222" y="1524000"/>
            <a:ext cx="302037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 مشتقات حمض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FIBRIC </a:t>
            </a:r>
          </a:p>
        </p:txBody>
      </p:sp>
    </p:spTree>
    <p:extLst>
      <p:ext uri="{BB962C8B-B14F-4D97-AF65-F5344CB8AC3E}">
        <p14:creationId xmlns:p14="http://schemas.microsoft.com/office/powerpoint/2010/main" val="112096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625548" y="1524000"/>
            <a:ext cx="4128053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الراتينات الرابطة للحموض الصفراوية: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Cholestyramine، Colestipol،Colesevlam </a:t>
            </a:r>
          </a:p>
        </p:txBody>
      </p:sp>
      <p:sp>
        <p:nvSpPr>
          <p:cNvPr id="29700" name="Text Box 8"/>
          <p:cNvSpPr txBox="1">
            <a:spLocks noChangeArrowheads="1"/>
          </p:cNvSpPr>
          <p:nvPr/>
        </p:nvSpPr>
        <p:spPr bwMode="auto">
          <a:xfrm>
            <a:off x="8534400" y="2571750"/>
            <a:ext cx="1125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1" name="Text Box 10"/>
          <p:cNvSpPr txBox="1">
            <a:spLocks noChangeArrowheads="1"/>
          </p:cNvSpPr>
          <p:nvPr/>
        </p:nvSpPr>
        <p:spPr bwMode="auto">
          <a:xfrm>
            <a:off x="2905125" y="2895601"/>
            <a:ext cx="6667500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ترتبط مع الحموض الصفراوية في الأمعاء الدقيقة وتشكل معها معقدات غير ممتصة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تزيد عدد مستقبلات </a:t>
            </a:r>
            <a:r>
              <a:rPr lang="en-US" sz="1800" b="1"/>
              <a:t>LDL </a:t>
            </a:r>
            <a:r>
              <a:rPr lang="ar-SY" sz="1800" b="1"/>
              <a:t>على سطح الخلايا الكبدية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انخفاض في قيمة الـ</a:t>
            </a:r>
            <a:r>
              <a:rPr lang="en-US" sz="1800" b="1"/>
              <a:t>LDL </a:t>
            </a:r>
            <a:r>
              <a:rPr lang="ar-SY" sz="1800" b="1"/>
              <a:t> والكولسترول في الدم وزيادة</a:t>
            </a:r>
            <a:r>
              <a:rPr lang="ar-SA" sz="1800" b="1"/>
              <a:t> طفيفة في</a:t>
            </a:r>
            <a:r>
              <a:rPr lang="ar-SY" sz="1800" b="1"/>
              <a:t> الـ </a:t>
            </a:r>
            <a:r>
              <a:rPr lang="en-US" sz="1800" b="1"/>
              <a:t>HDL</a:t>
            </a:r>
          </a:p>
        </p:txBody>
      </p:sp>
    </p:spTree>
    <p:extLst>
      <p:ext uri="{BB962C8B-B14F-4D97-AF65-F5344CB8AC3E}">
        <p14:creationId xmlns:p14="http://schemas.microsoft.com/office/powerpoint/2010/main" val="53558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3" name="Text Box 8"/>
          <p:cNvSpPr txBox="1">
            <a:spLocks noChangeArrowheads="1"/>
          </p:cNvSpPr>
          <p:nvPr/>
        </p:nvSpPr>
        <p:spPr bwMode="auto">
          <a:xfrm>
            <a:off x="5567364" y="1524001"/>
            <a:ext cx="4186237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الراتينات الرابطة للحموض الصفراوية: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Cholestyramine، </a:t>
            </a:r>
            <a:r>
              <a:rPr lang="en-US" sz="1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Colestipol،Colesevlam </a:t>
            </a:r>
            <a:endParaRPr lang="en-US" sz="1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4" name="Text Box 8"/>
          <p:cNvSpPr txBox="1">
            <a:spLocks noChangeArrowheads="1"/>
          </p:cNvSpPr>
          <p:nvPr/>
        </p:nvSpPr>
        <p:spPr bwMode="auto">
          <a:xfrm>
            <a:off x="8609014" y="2554288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184401" y="3011489"/>
            <a:ext cx="7388225" cy="258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/>
              <a:t>الأدوية المنتخبة (مع الحمية والنياسين أو الستاتينات) لعلاج فرط شحوم الدم نمط </a:t>
            </a:r>
            <a:r>
              <a:rPr lang="en-US" sz="1800" b="1" dirty="0"/>
              <a:t>IIa</a:t>
            </a:r>
            <a:r>
              <a:rPr lang="ar-SA" sz="1800" b="1" dirty="0"/>
              <a:t> و </a:t>
            </a:r>
            <a:r>
              <a:rPr lang="en-US" sz="1800" b="1" dirty="0"/>
              <a:t>IIb</a:t>
            </a:r>
            <a:endParaRPr lang="ar-SA" sz="1800" b="1" dirty="0"/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800" b="1" dirty="0"/>
              <a:t>      </a:t>
            </a:r>
            <a:r>
              <a:rPr lang="ar-SA" sz="1600" b="1" dirty="0">
                <a:solidFill>
                  <a:schemeClr val="accent2"/>
                </a:solidFill>
              </a:rPr>
              <a:t>- تأثير طفيف على تركيز </a:t>
            </a:r>
            <a:r>
              <a:rPr lang="en-US" sz="1600" b="1" dirty="0">
                <a:solidFill>
                  <a:schemeClr val="accent2"/>
                </a:solidFill>
              </a:rPr>
              <a:t>LDL</a:t>
            </a:r>
            <a:r>
              <a:rPr lang="ar-SA" sz="1600" b="1" dirty="0">
                <a:solidFill>
                  <a:schemeClr val="accent2"/>
                </a:solidFill>
              </a:rPr>
              <a:t> المصل عند مرضى فرط شحوم الدم نمط </a:t>
            </a:r>
            <a:r>
              <a:rPr lang="en-US" sz="1600" b="1" dirty="0">
                <a:solidFill>
                  <a:schemeClr val="accent2"/>
                </a:solidFill>
              </a:rPr>
              <a:t>IIa </a:t>
            </a:r>
            <a:r>
              <a:rPr lang="ar-SA" sz="1600" b="1" dirty="0">
                <a:solidFill>
                  <a:schemeClr val="accent2"/>
                </a:solidFill>
              </a:rPr>
              <a:t> متماثلي اللواقح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/>
              <a:t>علاج فرط كوليسترول الدم عندما تكون الستاتينات مضاد استطباب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/>
              <a:t>استعمالات أخرى (لا علاقة لها بالتصلب العصيدي):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800" b="1" dirty="0">
                <a:solidFill>
                  <a:schemeClr val="accent2"/>
                </a:solidFill>
              </a:rPr>
              <a:t>      </a:t>
            </a:r>
            <a:r>
              <a:rPr lang="ar-SA" sz="1600" b="1" dirty="0">
                <a:solidFill>
                  <a:schemeClr val="accent2"/>
                </a:solidFill>
              </a:rPr>
              <a:t>- الحكة عند المصابين بانسداد صفراوي جزئي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600" b="1" dirty="0">
                <a:solidFill>
                  <a:schemeClr val="accent2"/>
                </a:solidFill>
              </a:rPr>
              <a:t>       - اسهال الحموض الصفراوية (اعتلال الأعصاب السكري)</a:t>
            </a:r>
            <a:endParaRPr lang="ar-SY" sz="1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49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Text Box 8"/>
          <p:cNvSpPr txBox="1">
            <a:spLocks noChangeArrowheads="1"/>
          </p:cNvSpPr>
          <p:nvPr/>
        </p:nvSpPr>
        <p:spPr bwMode="auto">
          <a:xfrm>
            <a:off x="6082402" y="1524000"/>
            <a:ext cx="367119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3- الراتينات الرابطة للحموض الصفراوية:</a:t>
            </a:r>
          </a:p>
        </p:txBody>
      </p:sp>
      <p:sp>
        <p:nvSpPr>
          <p:cNvPr id="32772" name="Text Box 8"/>
          <p:cNvSpPr txBox="1">
            <a:spLocks noChangeArrowheads="1"/>
          </p:cNvSpPr>
          <p:nvPr/>
        </p:nvSpPr>
        <p:spPr bwMode="auto">
          <a:xfrm>
            <a:off x="8281988" y="2114550"/>
            <a:ext cx="13954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3" name="Text Box 10"/>
          <p:cNvSpPr txBox="1">
            <a:spLocks noChangeArrowheads="1"/>
          </p:cNvSpPr>
          <p:nvPr/>
        </p:nvSpPr>
        <p:spPr bwMode="auto">
          <a:xfrm>
            <a:off x="4879976" y="2590800"/>
            <a:ext cx="4691063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آثار هضمية وخاصة الإمساك والغثيان وتطبل البطن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نقص امتصاص الفيتامينات المنحلة في الدسم </a:t>
            </a:r>
          </a:p>
        </p:txBody>
      </p:sp>
    </p:spTree>
    <p:extLst>
      <p:ext uri="{BB962C8B-B14F-4D97-AF65-F5344CB8AC3E}">
        <p14:creationId xmlns:p14="http://schemas.microsoft.com/office/powerpoint/2010/main" val="333535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5" name="Text Box 8"/>
          <p:cNvSpPr txBox="1">
            <a:spLocks noChangeArrowheads="1"/>
          </p:cNvSpPr>
          <p:nvPr/>
        </p:nvSpPr>
        <p:spPr bwMode="auto">
          <a:xfrm>
            <a:off x="6454300" y="1524000"/>
            <a:ext cx="32993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Niacin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(Nicotinic-Acid)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7635876" y="2133600"/>
            <a:ext cx="2024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 والتأثيرات: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390651" y="2636838"/>
            <a:ext cx="8181975" cy="21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b="1" dirty="0"/>
              <a:t>تثبيط تحلل الشحوم إلى حموض دسمة حرة </a:t>
            </a:r>
            <a:r>
              <a:rPr lang="ar-SY" b="1" dirty="0">
                <a:solidFill>
                  <a:schemeClr val="accent2"/>
                </a:solidFill>
              </a:rPr>
              <a:t>←  ↓اصطناع الـ </a:t>
            </a:r>
            <a:r>
              <a:rPr lang="en-US" b="1" dirty="0">
                <a:solidFill>
                  <a:schemeClr val="accent2"/>
                </a:solidFill>
              </a:rPr>
              <a:t>↓ ←TG </a:t>
            </a:r>
            <a:r>
              <a:rPr lang="ar-SY" b="1" dirty="0">
                <a:solidFill>
                  <a:schemeClr val="accent2"/>
                </a:solidFill>
              </a:rPr>
              <a:t>الـ </a:t>
            </a:r>
            <a:r>
              <a:rPr lang="en-US" b="1" dirty="0">
                <a:solidFill>
                  <a:schemeClr val="accent2"/>
                </a:solidFill>
              </a:rPr>
              <a:t>VLDL</a:t>
            </a:r>
            <a:r>
              <a:rPr lang="ar-SY" b="1" dirty="0">
                <a:solidFill>
                  <a:schemeClr val="accent2"/>
                </a:solidFill>
              </a:rPr>
              <a:t> والـ </a:t>
            </a:r>
            <a:r>
              <a:rPr lang="en-US" b="1" dirty="0">
                <a:solidFill>
                  <a:schemeClr val="accent2"/>
                </a:solidFill>
              </a:rPr>
              <a:t>LDL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b="1" dirty="0"/>
              <a:t>يزيد تقويض الـ </a:t>
            </a:r>
            <a:r>
              <a:rPr lang="en-US" b="1" dirty="0"/>
              <a:t>CM</a:t>
            </a:r>
            <a:r>
              <a:rPr lang="ar-SY" b="1" dirty="0"/>
              <a:t> والـ </a:t>
            </a:r>
            <a:r>
              <a:rPr lang="en-US" b="1" dirty="0"/>
              <a:t> VLDL </a:t>
            </a:r>
            <a:r>
              <a:rPr lang="ar-SY" b="1" dirty="0"/>
              <a:t>بتفعيله الـ </a:t>
            </a:r>
            <a:r>
              <a:rPr lang="en-US" b="1" dirty="0"/>
              <a:t> Lipoprotein-Lipase </a:t>
            </a:r>
            <a:r>
              <a:rPr lang="ar-SY" b="1" dirty="0"/>
              <a:t>←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     </a:t>
            </a:r>
            <a:r>
              <a:rPr lang="ar-SY" b="1" dirty="0">
                <a:solidFill>
                  <a:schemeClr val="accent2"/>
                </a:solidFill>
              </a:rPr>
              <a:t>نقص الـ </a:t>
            </a:r>
            <a:r>
              <a:rPr lang="en-US" b="1" dirty="0">
                <a:solidFill>
                  <a:schemeClr val="accent2"/>
                </a:solidFill>
              </a:rPr>
              <a:t> VLDL </a:t>
            </a:r>
            <a:r>
              <a:rPr lang="ar-SY" b="1" dirty="0">
                <a:solidFill>
                  <a:schemeClr val="accent2"/>
                </a:solidFill>
              </a:rPr>
              <a:t>والـ </a:t>
            </a:r>
            <a:r>
              <a:rPr lang="en-US" b="1" dirty="0">
                <a:solidFill>
                  <a:schemeClr val="accent2"/>
                </a:solidFill>
              </a:rPr>
              <a:t>LDL </a:t>
            </a:r>
            <a:r>
              <a:rPr lang="ar-SY" b="1" dirty="0">
                <a:solidFill>
                  <a:schemeClr val="accent2"/>
                </a:solidFill>
              </a:rPr>
              <a:t> والـ  </a:t>
            </a:r>
            <a:r>
              <a:rPr lang="en-US" b="1" dirty="0">
                <a:solidFill>
                  <a:schemeClr val="accent2"/>
                </a:solidFill>
              </a:rPr>
              <a:t>TG</a:t>
            </a:r>
            <a:r>
              <a:rPr lang="ar-SY" b="1" dirty="0">
                <a:solidFill>
                  <a:schemeClr val="accent2"/>
                </a:solidFill>
              </a:rPr>
              <a:t> والكوليسترول وزيادة الـ </a:t>
            </a:r>
            <a:r>
              <a:rPr lang="en-US" b="1" dirty="0">
                <a:solidFill>
                  <a:schemeClr val="accent2"/>
                </a:solidFill>
              </a:rPr>
              <a:t>HDL</a:t>
            </a:r>
            <a:r>
              <a:rPr lang="ar-SA" b="1" dirty="0">
                <a:solidFill>
                  <a:schemeClr val="accent2"/>
                </a:solidFill>
              </a:rPr>
              <a:t> </a:t>
            </a:r>
            <a:r>
              <a:rPr lang="ar-SA" sz="1600" b="1" dirty="0">
                <a:solidFill>
                  <a:srgbClr val="FF0000"/>
                </a:solidFill>
              </a:rPr>
              <a:t>(أفضل دواء رافع للـ </a:t>
            </a:r>
            <a:r>
              <a:rPr lang="en-US" sz="1600" b="1" dirty="0">
                <a:solidFill>
                  <a:srgbClr val="FF0000"/>
                </a:solidFill>
              </a:rPr>
              <a:t>HDL</a:t>
            </a:r>
            <a:r>
              <a:rPr lang="ar-SA" sz="1600" b="1" dirty="0">
                <a:solidFill>
                  <a:srgbClr val="FF0000"/>
                </a:solidFill>
              </a:rPr>
              <a:t>)</a:t>
            </a:r>
            <a:endParaRPr lang="en-US" sz="1600" b="1" dirty="0">
              <a:solidFill>
                <a:srgbClr val="FF0000"/>
              </a:solidFill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b="1" dirty="0"/>
              <a:t>يزيد افراز مفعل البلاسمينوجين النسجي وينقص تركيز الفيبرينوجين المصلي</a:t>
            </a:r>
            <a:r>
              <a:rPr lang="ar-SA" b="1" dirty="0"/>
              <a:t> (يمنع تشكل الخثرات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b="1" dirty="0"/>
              <a:t>     والتصلب العصيدي)</a:t>
            </a:r>
            <a:endParaRPr lang="ar-SY" b="1" dirty="0">
              <a:solidFill>
                <a:srgbClr val="CCFF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6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Text Box 8"/>
          <p:cNvSpPr txBox="1">
            <a:spLocks noChangeArrowheads="1"/>
          </p:cNvSpPr>
          <p:nvPr/>
        </p:nvSpPr>
        <p:spPr bwMode="auto">
          <a:xfrm>
            <a:off x="6454300" y="1524000"/>
            <a:ext cx="32993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Niacin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(Nicotinic-Acid)</a:t>
            </a:r>
          </a:p>
        </p:txBody>
      </p:sp>
      <p:sp>
        <p:nvSpPr>
          <p:cNvPr id="34820" name="Text Box 8"/>
          <p:cNvSpPr txBox="1">
            <a:spLocks noChangeArrowheads="1"/>
          </p:cNvSpPr>
          <p:nvPr/>
        </p:nvSpPr>
        <p:spPr bwMode="auto">
          <a:xfrm>
            <a:off x="8609014" y="213360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21" name="Text Box 10"/>
          <p:cNvSpPr txBox="1">
            <a:spLocks noChangeArrowheads="1"/>
          </p:cNvSpPr>
          <p:nvPr/>
        </p:nvSpPr>
        <p:spPr bwMode="auto">
          <a:xfrm>
            <a:off x="4948239" y="2590801"/>
            <a:ext cx="4624387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علاج فرط شحوم الدم العائلي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الأشكال الشديدة من فرط كوليستيرول الدم (بالمشاركة)</a:t>
            </a:r>
            <a:endParaRPr lang="ar-SA" sz="16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علاج المرضى ذوي </a:t>
            </a:r>
            <a:r>
              <a:rPr lang="en-US" sz="1800" b="1"/>
              <a:t>HDL</a:t>
            </a:r>
            <a:r>
              <a:rPr lang="ar-SA" sz="1800" b="1"/>
              <a:t> المنخفض (أشيع استطباب)</a:t>
            </a:r>
          </a:p>
        </p:txBody>
      </p:sp>
    </p:spTree>
    <p:extLst>
      <p:ext uri="{BB962C8B-B14F-4D97-AF65-F5344CB8AC3E}">
        <p14:creationId xmlns:p14="http://schemas.microsoft.com/office/powerpoint/2010/main" val="57344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594476" y="923926"/>
            <a:ext cx="33702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أنواع البروتينات الشحمية: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1476376" y="1524001"/>
            <a:ext cx="8582025" cy="507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الدقائق الكيلوسية: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(C.M) Chylomicron </a:t>
            </a: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نقل الشحوم الثلاثية الواردة من الغذاء من جهاز الهضم الى النسيج الشحمي والكبد</a:t>
            </a:r>
            <a:endParaRPr lang="en-US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الليبوبروتينات المنخفضة الكثافة جدا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(VLDL</a:t>
            </a: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نقل الشحوم الثلاثية داخلية المنشأ الى النسيج الشحمي</a:t>
            </a:r>
            <a:endParaRPr lang="en-US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الليبوبروتينات المنخفضة الكثافة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(LDL</a:t>
            </a: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نقل الكوليستيرول داخلي المنشأ الى النسج المحيطية (يوصل الكوليستيرول الى اللوحات العصيدية) </a:t>
            </a:r>
            <a:endParaRPr lang="en-US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الليبوبروتينات المتوسطة الكثافة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:(IDL</a:t>
            </a:r>
          </a:p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الليبوبروتينات عالية الكثافة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(HDL)</a:t>
            </a: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نقل الكوليستيرول من أنسجة الجسم (اللوحة العصيدية) الى الكبد</a:t>
            </a:r>
            <a:endParaRPr lang="ar-SA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18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Text Box 8"/>
          <p:cNvSpPr txBox="1">
            <a:spLocks noChangeArrowheads="1"/>
          </p:cNvSpPr>
          <p:nvPr/>
        </p:nvSpPr>
        <p:spPr bwMode="auto">
          <a:xfrm>
            <a:off x="6454300" y="1524000"/>
            <a:ext cx="32993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Niacin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(Nicotinic-Acid)</a:t>
            </a:r>
          </a:p>
        </p:txBody>
      </p:sp>
      <p:sp>
        <p:nvSpPr>
          <p:cNvPr id="35844" name="Text Box 8"/>
          <p:cNvSpPr txBox="1">
            <a:spLocks noChangeArrowheads="1"/>
          </p:cNvSpPr>
          <p:nvPr/>
        </p:nvSpPr>
        <p:spPr bwMode="auto">
          <a:xfrm>
            <a:off x="8281988" y="2209800"/>
            <a:ext cx="13954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5" name="Text Box 10"/>
          <p:cNvSpPr txBox="1">
            <a:spLocks noChangeArrowheads="1"/>
          </p:cNvSpPr>
          <p:nvPr/>
        </p:nvSpPr>
        <p:spPr bwMode="auto">
          <a:xfrm>
            <a:off x="3351214" y="2609850"/>
            <a:ext cx="6219825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توهج جلدي شديد</a:t>
            </a:r>
            <a:r>
              <a:rPr lang="ar-SA" sz="2000" b="1"/>
              <a:t> مترافق مع حكة وشعور مزعج بالحرارة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اضطرابات هضمية: غثيان وآلام بطنية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ارتفاع في قيم الترانس أميناز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اضطرابات استقلابية: عدم تحمل السكر، ارتفاع حمض البول في الدم. </a:t>
            </a:r>
          </a:p>
        </p:txBody>
      </p:sp>
    </p:spTree>
    <p:extLst>
      <p:ext uri="{BB962C8B-B14F-4D97-AF65-F5344CB8AC3E}">
        <p14:creationId xmlns:p14="http://schemas.microsoft.com/office/powerpoint/2010/main" val="240731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7" name="Text Box 8"/>
          <p:cNvSpPr txBox="1">
            <a:spLocks noChangeArrowheads="1"/>
          </p:cNvSpPr>
          <p:nvPr/>
        </p:nvSpPr>
        <p:spPr bwMode="auto">
          <a:xfrm>
            <a:off x="6763680" y="1371600"/>
            <a:ext cx="2989921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 مثبطات امتصاص الكولسترول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Ezetimibe</a:t>
            </a:r>
          </a:p>
        </p:txBody>
      </p:sp>
      <p:sp>
        <p:nvSpPr>
          <p:cNvPr id="36868" name="Text Box 8"/>
          <p:cNvSpPr txBox="1">
            <a:spLocks noChangeArrowheads="1"/>
          </p:cNvSpPr>
          <p:nvPr/>
        </p:nvSpPr>
        <p:spPr bwMode="auto">
          <a:xfrm>
            <a:off x="8534400" y="2362200"/>
            <a:ext cx="1125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9" name="Text Box 10"/>
          <p:cNvSpPr txBox="1">
            <a:spLocks noChangeArrowheads="1"/>
          </p:cNvSpPr>
          <p:nvPr/>
        </p:nvSpPr>
        <p:spPr bwMode="auto">
          <a:xfrm>
            <a:off x="4114801" y="2743201"/>
            <a:ext cx="5457825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ينقص امتصاص الكوليستيرول على مستوى الأمعاء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انخفاض في قيمة الـ </a:t>
            </a:r>
            <a:r>
              <a:rPr lang="en-US" sz="1800" b="1"/>
              <a:t> LDL </a:t>
            </a:r>
            <a:r>
              <a:rPr lang="ar-SY" sz="1800" b="1"/>
              <a:t>والـ </a:t>
            </a:r>
            <a:r>
              <a:rPr lang="en-US" sz="1800" b="1"/>
              <a:t>VLDL </a:t>
            </a:r>
            <a:r>
              <a:rPr lang="ar-SY" sz="1800" b="1"/>
              <a:t> والكولسترول في الدم</a:t>
            </a:r>
            <a:endParaRPr lang="en-US" sz="1800" b="1"/>
          </a:p>
        </p:txBody>
      </p:sp>
      <p:sp>
        <p:nvSpPr>
          <p:cNvPr id="36870" name="Text Box 8"/>
          <p:cNvSpPr txBox="1">
            <a:spLocks noChangeArrowheads="1"/>
          </p:cNvSpPr>
          <p:nvPr/>
        </p:nvSpPr>
        <p:spPr bwMode="auto">
          <a:xfrm>
            <a:off x="8609014" y="358140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71" name="Text Box 10"/>
          <p:cNvSpPr txBox="1">
            <a:spLocks noChangeArrowheads="1"/>
          </p:cNvSpPr>
          <p:nvPr/>
        </p:nvSpPr>
        <p:spPr bwMode="auto">
          <a:xfrm>
            <a:off x="3654019" y="3962401"/>
            <a:ext cx="5918607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يستعمل بالمشاركة مع الستاتينات من أجل خفض الكوليستيرول الكلي المرتفع</a:t>
            </a:r>
            <a:r>
              <a:rPr lang="ar-SY" sz="1800" b="1"/>
              <a:t>.</a:t>
            </a:r>
            <a:endParaRPr lang="ar-SY" sz="1800" b="1">
              <a:solidFill>
                <a:srgbClr val="CCFF33"/>
              </a:solidFill>
            </a:endParaRP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8264526" y="4495800"/>
            <a:ext cx="13954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73" name="Text Box 10"/>
          <p:cNvSpPr txBox="1">
            <a:spLocks noChangeArrowheads="1"/>
          </p:cNvSpPr>
          <p:nvPr/>
        </p:nvSpPr>
        <p:spPr bwMode="auto">
          <a:xfrm>
            <a:off x="7561860" y="4876801"/>
            <a:ext cx="2039341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اسهال، الم بطني، صداع.</a:t>
            </a:r>
            <a:endParaRPr lang="ar-SY" sz="1800" b="1">
              <a:solidFill>
                <a:srgbClr val="CCFF33"/>
              </a:solidFill>
            </a:endParaRPr>
          </a:p>
        </p:txBody>
      </p:sp>
      <p:sp>
        <p:nvSpPr>
          <p:cNvPr id="36874" name="Text Box 8"/>
          <p:cNvSpPr txBox="1">
            <a:spLocks noChangeArrowheads="1"/>
          </p:cNvSpPr>
          <p:nvPr/>
        </p:nvSpPr>
        <p:spPr bwMode="auto">
          <a:xfrm>
            <a:off x="7815264" y="5410200"/>
            <a:ext cx="18446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الاستطباب: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75" name="Text Box 10"/>
          <p:cNvSpPr txBox="1">
            <a:spLocks noChangeArrowheads="1"/>
          </p:cNvSpPr>
          <p:nvPr/>
        </p:nvSpPr>
        <p:spPr bwMode="auto">
          <a:xfrm>
            <a:off x="7777163" y="5791201"/>
            <a:ext cx="1795462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الحمل والإرضاع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القصور الكبدي</a:t>
            </a:r>
          </a:p>
        </p:txBody>
      </p:sp>
    </p:spTree>
    <p:extLst>
      <p:ext uri="{BB962C8B-B14F-4D97-AF65-F5344CB8AC3E}">
        <p14:creationId xmlns:p14="http://schemas.microsoft.com/office/powerpoint/2010/main" val="161959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1" name="Text Box 8"/>
          <p:cNvSpPr txBox="1">
            <a:spLocks noChangeArrowheads="1"/>
          </p:cNvSpPr>
          <p:nvPr/>
        </p:nvSpPr>
        <p:spPr bwMode="auto">
          <a:xfrm>
            <a:off x="8198368" y="1371600"/>
            <a:ext cx="155523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زيت السمك:</a:t>
            </a:r>
            <a:endParaRPr lang="ar-SY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2" name="Text Box 10"/>
          <p:cNvSpPr txBox="1">
            <a:spLocks noChangeArrowheads="1"/>
          </p:cNvSpPr>
          <p:nvPr/>
        </p:nvSpPr>
        <p:spPr bwMode="auto">
          <a:xfrm>
            <a:off x="4981575" y="2057401"/>
            <a:ext cx="4591050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غني بالحموض الدسمة غير المشبعة وبالـ </a:t>
            </a:r>
            <a:r>
              <a:rPr lang="en-US" sz="1800" b="1"/>
              <a:t>Omega-3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يخفض </a:t>
            </a:r>
            <a:r>
              <a:rPr lang="en-US" sz="1800" b="1"/>
              <a:t>TG</a:t>
            </a:r>
            <a:r>
              <a:rPr lang="ar-SA" sz="1800" b="1"/>
              <a:t> البلاسما لكنه يزيد الكوليستيرول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تأثيراته على المراضة والوفيات القلبية غير مثبتة</a:t>
            </a:r>
            <a:endParaRPr lang="en-US" sz="1800" b="1"/>
          </a:p>
        </p:txBody>
      </p:sp>
    </p:spTree>
    <p:extLst>
      <p:ext uri="{BB962C8B-B14F-4D97-AF65-F5344CB8AC3E}">
        <p14:creationId xmlns:p14="http://schemas.microsoft.com/office/powerpoint/2010/main" val="173830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210336"/>
              </p:ext>
            </p:extLst>
          </p:nvPr>
        </p:nvGraphicFramePr>
        <p:xfrm>
          <a:off x="3025777" y="1884364"/>
          <a:ext cx="6575424" cy="27638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94244"/>
                <a:gridCol w="1578537"/>
                <a:gridCol w="1676515"/>
                <a:gridCol w="1426128"/>
              </a:tblGrid>
              <a:tr h="370883">
                <a:tc>
                  <a:txBody>
                    <a:bodyPr/>
                    <a:lstStyle/>
                    <a:p>
                      <a:pPr algn="r" rtl="1"/>
                      <a:r>
                        <a:rPr lang="ar-SA" sz="1800" dirty="0" smtClean="0"/>
                        <a:t>الدواء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800" dirty="0" smtClean="0"/>
                        <a:t>التأثير على </a:t>
                      </a:r>
                      <a:r>
                        <a:rPr lang="en-US" sz="1800" dirty="0" smtClean="0"/>
                        <a:t>LDL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800" dirty="0" smtClean="0"/>
                        <a:t>التأثير</a:t>
                      </a:r>
                      <a:r>
                        <a:rPr lang="ar-SA" sz="1800" baseline="0" dirty="0" smtClean="0"/>
                        <a:t> على </a:t>
                      </a:r>
                      <a:r>
                        <a:rPr lang="en-US" sz="1800" baseline="0" dirty="0" smtClean="0"/>
                        <a:t>HDL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800" dirty="0" smtClean="0"/>
                        <a:t>التأثير على </a:t>
                      </a:r>
                      <a:r>
                        <a:rPr lang="en-US" sz="1800" dirty="0" smtClean="0"/>
                        <a:t>TG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</a:tr>
              <a:tr h="370883">
                <a:tc>
                  <a:txBody>
                    <a:bodyPr/>
                    <a:lstStyle/>
                    <a:p>
                      <a:pPr algn="r" rtl="1"/>
                      <a:r>
                        <a:rPr lang="ar-SA" sz="1800" dirty="0" smtClean="0"/>
                        <a:t>الستاتينات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↓↓↓↓</a:t>
                      </a:r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↑↑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↓↓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</a:tr>
              <a:tr h="370883">
                <a:tc>
                  <a:txBody>
                    <a:bodyPr/>
                    <a:lstStyle/>
                    <a:p>
                      <a:pPr algn="r" rtl="1"/>
                      <a:r>
                        <a:rPr lang="ar-SA" sz="1800" dirty="0" smtClean="0"/>
                        <a:t>الفيبرات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↓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↑↑↑</a:t>
                      </a:r>
                      <a:endParaRPr lang="ar-SA" sz="1800" dirty="0" smtClean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↓↓↓↓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</a:tr>
              <a:tr h="370883">
                <a:tc>
                  <a:txBody>
                    <a:bodyPr/>
                    <a:lstStyle/>
                    <a:p>
                      <a:pPr algn="r" rtl="1"/>
                      <a:r>
                        <a:rPr lang="ar-SA" sz="1800" dirty="0" smtClean="0"/>
                        <a:t>النياسين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↓↓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↑↑↑↑</a:t>
                      </a:r>
                      <a:endParaRPr lang="ar-SA" sz="1800" dirty="0" smtClean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↓↓↓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</a:tr>
              <a:tr h="640153">
                <a:tc>
                  <a:txBody>
                    <a:bodyPr/>
                    <a:lstStyle/>
                    <a:p>
                      <a:pPr algn="r" rtl="1"/>
                      <a:r>
                        <a:rPr lang="ar-SA" sz="1800" dirty="0" smtClean="0"/>
                        <a:t>الراتينات الرابطة</a:t>
                      </a:r>
                      <a:r>
                        <a:rPr lang="ar-SA" sz="1800" baseline="0" dirty="0" smtClean="0"/>
                        <a:t> للحمض الصفراوي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↓↓↓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↑</a:t>
                      </a:r>
                      <a:endParaRPr lang="ar-SA" sz="1800" dirty="0" smtClean="0"/>
                    </a:p>
                    <a:p>
                      <a:pPr rtl="1"/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طفيف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</a:tr>
              <a:tr h="640153">
                <a:tc>
                  <a:txBody>
                    <a:bodyPr/>
                    <a:lstStyle/>
                    <a:p>
                      <a:pPr algn="r" rtl="1"/>
                      <a:r>
                        <a:rPr lang="ar-SA" sz="1800" dirty="0" smtClean="0"/>
                        <a:t>مثبطات امتصاص الكوليستيرول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↓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↑</a:t>
                      </a:r>
                      <a:endParaRPr lang="ar-SA" sz="1800" dirty="0" smtClean="0"/>
                    </a:p>
                    <a:p>
                      <a:pPr rtl="1"/>
                      <a:endParaRPr lang="ar-SA" sz="1800" dirty="0"/>
                    </a:p>
                  </a:txBody>
                  <a:tcPr marL="91446" marR="91446" marT="45725" marB="45725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↓</a:t>
                      </a:r>
                      <a:endParaRPr lang="ar-SA" sz="1800" dirty="0"/>
                    </a:p>
                  </a:txBody>
                  <a:tcPr marL="91446" marR="91446" marT="45725" marB="45725"/>
                </a:tc>
              </a:tr>
            </a:tbl>
          </a:graphicData>
        </a:graphic>
      </p:graphicFrame>
      <p:sp>
        <p:nvSpPr>
          <p:cNvPr id="38951" name="Text Box 4"/>
          <p:cNvSpPr txBox="1">
            <a:spLocks noChangeArrowheads="1"/>
          </p:cNvSpPr>
          <p:nvPr/>
        </p:nvSpPr>
        <p:spPr bwMode="auto">
          <a:xfrm>
            <a:off x="5302250" y="923926"/>
            <a:ext cx="46624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الادوية المستخدمة لخفض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8492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4"/>
          <p:cNvSpPr txBox="1">
            <a:spLocks noChangeArrowheads="1"/>
          </p:cNvSpPr>
          <p:nvPr/>
        </p:nvSpPr>
        <p:spPr bwMode="auto">
          <a:xfrm>
            <a:off x="8185150" y="923926"/>
            <a:ext cx="17795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خطط علاجية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39" name="Text Box 8"/>
          <p:cNvSpPr txBox="1">
            <a:spLocks noChangeArrowheads="1"/>
          </p:cNvSpPr>
          <p:nvPr/>
        </p:nvSpPr>
        <p:spPr bwMode="auto">
          <a:xfrm>
            <a:off x="7428296" y="1600201"/>
            <a:ext cx="25539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علاج ارتفاع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LDL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9940" name="Text Box 10"/>
          <p:cNvSpPr txBox="1">
            <a:spLocks noChangeArrowheads="1"/>
          </p:cNvSpPr>
          <p:nvPr/>
        </p:nvSpPr>
        <p:spPr bwMode="auto">
          <a:xfrm>
            <a:off x="3194050" y="2166938"/>
            <a:ext cx="6407150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تغيير نمط الحياة ثم العلاج الدوائي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الخيار الأول هو الستاتينات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يمكن إضافة الراتينات الرابطة للحموض الصفراوية، النياسين، الـ </a:t>
            </a:r>
            <a:r>
              <a:rPr lang="en-US" sz="1800" b="1">
                <a:solidFill>
                  <a:schemeClr val="accent2"/>
                </a:solidFill>
              </a:rPr>
              <a:t>Ezetimibe</a:t>
            </a:r>
          </a:p>
        </p:txBody>
      </p:sp>
    </p:spTree>
    <p:extLst>
      <p:ext uri="{BB962C8B-B14F-4D97-AF65-F5344CB8AC3E}">
        <p14:creationId xmlns:p14="http://schemas.microsoft.com/office/powerpoint/2010/main" val="11899488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8185150" y="923926"/>
            <a:ext cx="17795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خطط علاجية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63" name="Text Box 8"/>
          <p:cNvSpPr txBox="1">
            <a:spLocks noChangeArrowheads="1"/>
          </p:cNvSpPr>
          <p:nvPr/>
        </p:nvSpPr>
        <p:spPr bwMode="auto">
          <a:xfrm>
            <a:off x="7205478" y="1600201"/>
            <a:ext cx="277672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علاج انخفاض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HDL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774950" y="2166939"/>
            <a:ext cx="6826250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>
                <a:solidFill>
                  <a:schemeClr val="accent2"/>
                </a:solidFill>
              </a:rPr>
              <a:t>تغيير نمط الحياة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>
                <a:solidFill>
                  <a:schemeClr val="accent2"/>
                </a:solidFill>
              </a:rPr>
              <a:t>الدواء المختار هو النياسين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ar-SA" sz="1800" b="1" dirty="0">
                <a:solidFill>
                  <a:schemeClr val="accent2"/>
                </a:solidFill>
              </a:rPr>
              <a:t>يمكن إضافة الفيبرات (</a:t>
            </a:r>
            <a:r>
              <a:rPr lang="en-US" sz="1800" b="1" dirty="0">
                <a:solidFill>
                  <a:schemeClr val="accent2"/>
                </a:solidFill>
              </a:rPr>
              <a:t>Fenofibrate</a:t>
            </a:r>
            <a:r>
              <a:rPr lang="ar-SA" sz="1800" b="1" dirty="0">
                <a:solidFill>
                  <a:schemeClr val="accent2"/>
                </a:solidFill>
              </a:rPr>
              <a:t>)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800" b="1" dirty="0">
                <a:solidFill>
                  <a:srgbClr val="FFFF00"/>
                </a:solidFill>
              </a:rPr>
              <a:t> </a:t>
            </a:r>
            <a:r>
              <a:rPr lang="ar-SA" sz="1800" b="1" dirty="0"/>
              <a:t>تغيير نمط الحياة هام جداً لأن أهم أسباب انخفاض </a:t>
            </a:r>
            <a:r>
              <a:rPr lang="en-US" sz="1800" b="1" dirty="0"/>
              <a:t>HDL</a:t>
            </a:r>
            <a:r>
              <a:rPr lang="ar-SA" sz="1800" b="1" dirty="0"/>
              <a:t> هي: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800" b="1" dirty="0">
                <a:solidFill>
                  <a:schemeClr val="accent2"/>
                </a:solidFill>
              </a:rPr>
              <a:t>البدانة، نقص النشاط الفيزيائي، التدخين، حمية غنية بالكربوهيدرات،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800" b="1" dirty="0">
                <a:solidFill>
                  <a:schemeClr val="accent2"/>
                </a:solidFill>
              </a:rPr>
              <a:t>الداء السكري نمط </a:t>
            </a:r>
            <a:r>
              <a:rPr lang="en-US" sz="1800" b="1" dirty="0">
                <a:solidFill>
                  <a:schemeClr val="accent2"/>
                </a:solidFill>
              </a:rPr>
              <a:t>II</a:t>
            </a:r>
            <a:r>
              <a:rPr lang="ar-SA" sz="1800" b="1" dirty="0">
                <a:solidFill>
                  <a:schemeClr val="accent2"/>
                </a:solidFill>
              </a:rPr>
              <a:t>، فرط الـ </a:t>
            </a:r>
            <a:r>
              <a:rPr lang="en-US" sz="1800" b="1" dirty="0">
                <a:solidFill>
                  <a:schemeClr val="accent2"/>
                </a:solidFill>
              </a:rPr>
              <a:t>TG</a:t>
            </a:r>
            <a:r>
              <a:rPr lang="ar-SA" sz="1800" b="1" dirty="0">
                <a:solidFill>
                  <a:schemeClr val="accent2"/>
                </a:solidFill>
              </a:rPr>
              <a:t>، بعض الأدوية (حاصرات بيتا، الستيروئيدات الجنسية)</a:t>
            </a:r>
          </a:p>
          <a:p>
            <a:pPr marL="0" indent="0" algn="r" rtl="1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endParaRPr lang="en-US" sz="1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55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4"/>
          <p:cNvSpPr txBox="1">
            <a:spLocks noChangeArrowheads="1"/>
          </p:cNvSpPr>
          <p:nvPr/>
        </p:nvSpPr>
        <p:spPr bwMode="auto">
          <a:xfrm>
            <a:off x="8185150" y="923926"/>
            <a:ext cx="17795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خطط علاجية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987" name="Text Box 8"/>
          <p:cNvSpPr txBox="1">
            <a:spLocks noChangeArrowheads="1"/>
          </p:cNvSpPr>
          <p:nvPr/>
        </p:nvSpPr>
        <p:spPr bwMode="auto">
          <a:xfrm>
            <a:off x="7617450" y="1600201"/>
            <a:ext cx="23647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علاج ارتفاع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TG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1988" name="Text Box 10"/>
          <p:cNvSpPr txBox="1">
            <a:spLocks noChangeArrowheads="1"/>
          </p:cNvSpPr>
          <p:nvPr/>
        </p:nvSpPr>
        <p:spPr bwMode="auto">
          <a:xfrm>
            <a:off x="3703638" y="2166938"/>
            <a:ext cx="5897562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تغيير نمط الحياة (حمية فقيرة بالدسم والسكريات، الامتناع عن الكحول)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الدواء المختار هو الفيبرات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يمكن إضافة النياسين، الستاتينات</a:t>
            </a:r>
            <a:endParaRPr lang="en-US" sz="1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9377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8185150" y="923926"/>
            <a:ext cx="17795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خطط علاجية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Text Box 8"/>
          <p:cNvSpPr txBox="1">
            <a:spLocks noChangeArrowheads="1"/>
          </p:cNvSpPr>
          <p:nvPr/>
        </p:nvSpPr>
        <p:spPr bwMode="auto">
          <a:xfrm>
            <a:off x="6690914" y="1600201"/>
            <a:ext cx="32912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علاج ارتفاع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LDL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و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TG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3012" name="Text Box 10"/>
          <p:cNvSpPr txBox="1">
            <a:spLocks noChangeArrowheads="1"/>
          </p:cNvSpPr>
          <p:nvPr/>
        </p:nvSpPr>
        <p:spPr bwMode="auto">
          <a:xfrm>
            <a:off x="6437314" y="2166938"/>
            <a:ext cx="3163887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تغيير نمط الحياة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العلاج الدوائي الستاتينات والفيبرات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يمكن إضافة الراتينات أو النياسين</a:t>
            </a:r>
            <a:endParaRPr lang="en-US" sz="1800" b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9803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4"/>
          <p:cNvSpPr txBox="1">
            <a:spLocks noChangeArrowheads="1"/>
          </p:cNvSpPr>
          <p:nvPr/>
        </p:nvSpPr>
        <p:spPr bwMode="auto">
          <a:xfrm>
            <a:off x="8185150" y="923926"/>
            <a:ext cx="17795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خطط علاجية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5" name="Text Box 10"/>
          <p:cNvSpPr txBox="1">
            <a:spLocks noChangeArrowheads="1"/>
          </p:cNvSpPr>
          <p:nvPr/>
        </p:nvSpPr>
        <p:spPr bwMode="auto">
          <a:xfrm>
            <a:off x="4792664" y="1600200"/>
            <a:ext cx="4808537" cy="25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ارتفاع </a:t>
            </a:r>
            <a:r>
              <a:rPr lang="en-US" sz="1800" b="1"/>
              <a:t>LDL</a:t>
            </a:r>
            <a:r>
              <a:rPr lang="ar-SA" sz="1800" b="1"/>
              <a:t> نعطي ستاتينات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ارتفاع </a:t>
            </a:r>
            <a:r>
              <a:rPr lang="en-US" sz="1800" b="1"/>
              <a:t>TG</a:t>
            </a:r>
            <a:r>
              <a:rPr lang="ar-SA" sz="1800" b="1"/>
              <a:t> نعطي فيبرات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انخفاض </a:t>
            </a:r>
            <a:r>
              <a:rPr lang="en-US" sz="1800" b="1"/>
              <a:t>HDL</a:t>
            </a:r>
            <a:r>
              <a:rPr lang="ar-SA" sz="1800" b="1"/>
              <a:t> نعطي نياسين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ارتفاع </a:t>
            </a:r>
            <a:r>
              <a:rPr lang="en-US" sz="1800" b="1"/>
              <a:t>LDL</a:t>
            </a:r>
            <a:r>
              <a:rPr lang="ar-SA" sz="1800" b="1"/>
              <a:t> و </a:t>
            </a:r>
            <a:r>
              <a:rPr lang="en-US" sz="1800" b="1"/>
              <a:t>TG</a:t>
            </a:r>
            <a:r>
              <a:rPr lang="ar-SA" sz="1800" b="1"/>
              <a:t> نعطي ستاتينات مع فيبرات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ارتفاع </a:t>
            </a:r>
            <a:r>
              <a:rPr lang="en-US" sz="1800" b="1"/>
              <a:t>LDL</a:t>
            </a:r>
            <a:r>
              <a:rPr lang="ar-SA" sz="1800" b="1"/>
              <a:t> ونقصان </a:t>
            </a:r>
            <a:r>
              <a:rPr lang="en-US" sz="1800" b="1"/>
              <a:t>HDL</a:t>
            </a:r>
            <a:r>
              <a:rPr lang="ar-SA" sz="1800" b="1"/>
              <a:t> نعطي ستاتينات مع نياسين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/>
              <a:t>ارتفاع </a:t>
            </a:r>
            <a:r>
              <a:rPr lang="en-US" sz="1800" b="1"/>
              <a:t>TG</a:t>
            </a:r>
            <a:r>
              <a:rPr lang="ar-SA" sz="1800" b="1"/>
              <a:t> وانخفاض </a:t>
            </a:r>
            <a:r>
              <a:rPr lang="en-US" sz="1800" b="1"/>
              <a:t>HDL</a:t>
            </a:r>
            <a:r>
              <a:rPr lang="ar-SA" sz="1800" b="1"/>
              <a:t> نعطي فيبرات مع نياسين</a:t>
            </a:r>
            <a:endParaRPr lang="en-US" sz="1800" b="1"/>
          </a:p>
        </p:txBody>
      </p:sp>
    </p:spTree>
    <p:extLst>
      <p:ext uri="{BB962C8B-B14F-4D97-AF65-F5344CB8AC3E}">
        <p14:creationId xmlns:p14="http://schemas.microsoft.com/office/powerpoint/2010/main" val="27204355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4"/>
          <p:cNvSpPr txBox="1">
            <a:spLocks noChangeArrowheads="1"/>
          </p:cNvSpPr>
          <p:nvPr/>
        </p:nvSpPr>
        <p:spPr bwMode="auto">
          <a:xfrm>
            <a:off x="8185150" y="923926"/>
            <a:ext cx="17795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خطط علاجية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059" name="Text Box 8"/>
          <p:cNvSpPr txBox="1">
            <a:spLocks noChangeArrowheads="1"/>
          </p:cNvSpPr>
          <p:nvPr/>
        </p:nvSpPr>
        <p:spPr bwMode="auto">
          <a:xfrm>
            <a:off x="4417856" y="1600201"/>
            <a:ext cx="55643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عند مشاركة الستاتينات مع الفيبرات ينصح بما يلي:</a:t>
            </a:r>
          </a:p>
        </p:txBody>
      </p:sp>
      <p:sp>
        <p:nvSpPr>
          <p:cNvPr id="45060" name="Text Box 10"/>
          <p:cNvSpPr txBox="1">
            <a:spLocks noChangeArrowheads="1"/>
          </p:cNvSpPr>
          <p:nvPr/>
        </p:nvSpPr>
        <p:spPr bwMode="auto">
          <a:xfrm>
            <a:off x="4559300" y="2261211"/>
            <a:ext cx="5041900" cy="21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المحافظة على جرعة منخفضة من </a:t>
            </a:r>
            <a:r>
              <a:rPr lang="ar-SA" sz="1800" b="1" dirty="0" err="1">
                <a:solidFill>
                  <a:schemeClr val="accent2"/>
                </a:solidFill>
              </a:rPr>
              <a:t>الستاتين</a:t>
            </a:r>
            <a:r>
              <a:rPr lang="ar-SA" sz="1800" b="1" dirty="0">
                <a:solidFill>
                  <a:schemeClr val="accent2"/>
                </a:solidFill>
              </a:rPr>
              <a:t> </a:t>
            </a:r>
            <a:r>
              <a:rPr lang="ar-SA" sz="1800" b="1" dirty="0" err="1">
                <a:solidFill>
                  <a:schemeClr val="accent2"/>
                </a:solidFill>
              </a:rPr>
              <a:t>والفيبرات</a:t>
            </a:r>
            <a:endParaRPr lang="ar-SA" sz="18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إعطاء الفيبرات قبل الظهر وإعطاء </a:t>
            </a:r>
            <a:r>
              <a:rPr lang="ar-SA" sz="1800" b="1" dirty="0" err="1">
                <a:solidFill>
                  <a:schemeClr val="accent2"/>
                </a:solidFill>
              </a:rPr>
              <a:t>الستاتين</a:t>
            </a:r>
            <a:r>
              <a:rPr lang="ar-SA" sz="1800" b="1" dirty="0">
                <a:solidFill>
                  <a:schemeClr val="accent2"/>
                </a:solidFill>
              </a:rPr>
              <a:t> بعد الظهر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تنبيه المريض نحو المراجعة عند ملاحظة أي أعراض عضلية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إيقاف المعالجة عند بدء الأعراض العضلية وارتفاع الـ </a:t>
            </a:r>
            <a:r>
              <a:rPr lang="en-US" sz="1800" b="1" dirty="0">
                <a:solidFill>
                  <a:schemeClr val="accent2"/>
                </a:solidFill>
              </a:rPr>
              <a:t>CK</a:t>
            </a:r>
            <a:r>
              <a:rPr lang="ar-SA" sz="1800" b="1" dirty="0">
                <a:solidFill>
                  <a:schemeClr val="accent2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 dirty="0">
                <a:solidFill>
                  <a:schemeClr val="accent2"/>
                </a:solidFill>
              </a:rPr>
              <a:t>تجنب المشاركة عند مرضى القصور الكلوي</a:t>
            </a:r>
          </a:p>
        </p:txBody>
      </p:sp>
    </p:spTree>
    <p:extLst>
      <p:ext uri="{BB962C8B-B14F-4D97-AF65-F5344CB8AC3E}">
        <p14:creationId xmlns:p14="http://schemas.microsoft.com/office/powerpoint/2010/main" val="12853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3276600" y="2057400"/>
          <a:ext cx="6096000" cy="2692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533400">
                <a:tc gridSpan="2"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القيم الطبيعية للشحوم في الدم (ملغ/</a:t>
                      </a:r>
                      <a:r>
                        <a:rPr lang="ar-SA" baseline="0" dirty="0" smtClean="0"/>
                        <a:t> 100مل)</a:t>
                      </a:r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&lt;200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Total Cholesterol</a:t>
                      </a:r>
                      <a:endParaRPr lang="ar-SA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&lt; 150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TG</a:t>
                      </a:r>
                      <a:endParaRPr lang="ar-SA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&lt;100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LDL</a:t>
                      </a:r>
                      <a:endParaRPr lang="ar-SA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&gt;50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HDL</a:t>
                      </a:r>
                      <a:endParaRPr lang="ar-SA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&lt;30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VLDL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7578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09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932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556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79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412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5132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262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566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5463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6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7913688" y="923926"/>
            <a:ext cx="20510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فرط شحوم الدم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606190" y="1676401"/>
            <a:ext cx="8376011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marL="342900" indent="-342900" algn="r" rtl="1" eaLnBrk="1" hangingPunct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تركيز الدسم والليبوبروتينات وتكون على حساب الكوليستيرول أو الـ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TG</a:t>
            </a: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A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فرط كوليستيرول الدم: 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A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يؤدي الى التصلب العصيدي وأمراض الأوعية الاكليلية (قصور تروية، احتشاء) والسكتة الدماغية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A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فرط ثلاثي الغليسيريد:  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يؤدي الى التهاب البنكرياس وأمراض الشرايين القلبية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56597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3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6554788" y="923926"/>
            <a:ext cx="34099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أسباب اضطراب شحوم الدم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1498600" y="1582738"/>
            <a:ext cx="8483600" cy="443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اضطراب شحوم الدم البدئي: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ناجم عن طفرة جينية وحيدة أو عدة طفرات تؤثر في اصطناع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LDL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HDL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TG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أو تصفيتها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من الدوران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يشك به عند المصابين بداء قلبي في الأعمار المبكرة، أو وجود قصة عائلية للتصلب العصيدي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اضطراب شحوم الدم الثانوي: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عوامل غذائية: </a:t>
            </a:r>
            <a:r>
              <a:rPr lang="ar-S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الافراط بتناول الأطعمة الغنية بالكوليسترول والشحوم المشبعة، تناول الكحول، التدخين...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عوامل مرضية: </a:t>
            </a:r>
            <a:r>
              <a:rPr lang="ar-S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الداء السكري، قصور الدرق، المتلازمة النفروزية، أمراض الكبد الصفراوية، كوشينغ...</a:t>
            </a:r>
            <a:endParaRPr lang="ar-SA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ar-SA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عوامل دوائية: </a:t>
            </a:r>
            <a:r>
              <a:rPr lang="ar-S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العوامل الهرمونية، المدرات التيازيدية، حاصرات بيتا، مضادات الفيروسات ...</a:t>
            </a:r>
            <a:endParaRPr lang="ar-S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42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7319964" y="923926"/>
            <a:ext cx="27384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انماط فرط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5953534" y="1676401"/>
            <a:ext cx="40286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النمط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 فرط الكيلوميكرون العائلي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268" name="Text Box 10"/>
          <p:cNvSpPr txBox="1">
            <a:spLocks noChangeArrowheads="1"/>
          </p:cNvSpPr>
          <p:nvPr/>
        </p:nvSpPr>
        <p:spPr bwMode="auto">
          <a:xfrm>
            <a:off x="1439362" y="2438401"/>
            <a:ext cx="8390438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chemeClr val="accent2"/>
                </a:solidFill>
              </a:rPr>
              <a:t>فرط كيلوميكرون الدم الصيامي الشديد، حتى بعد اتباع نظام غذائي طبيعي في محتواه من الدهون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chemeClr val="accent2"/>
                </a:solidFill>
              </a:rPr>
              <a:t>ارتفاع شديد في تركيز </a:t>
            </a:r>
            <a:r>
              <a:rPr lang="en-US" sz="2000" b="1" dirty="0">
                <a:solidFill>
                  <a:schemeClr val="accent2"/>
                </a:solidFill>
              </a:rPr>
              <a:t>TG</a:t>
            </a:r>
            <a:r>
              <a:rPr lang="ar-SA" sz="2000" b="1" dirty="0">
                <a:solidFill>
                  <a:schemeClr val="accent2"/>
                </a:solidFill>
              </a:rPr>
              <a:t> المصل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chemeClr val="accent2"/>
                </a:solidFill>
              </a:rPr>
              <a:t>عوز </a:t>
            </a:r>
            <a:r>
              <a:rPr lang="ar-SA" sz="2000" b="1" dirty="0" err="1">
                <a:solidFill>
                  <a:schemeClr val="accent2"/>
                </a:solidFill>
              </a:rPr>
              <a:t>ليبوبروتيين</a:t>
            </a:r>
            <a:r>
              <a:rPr lang="ar-SA" sz="2000" b="1" dirty="0">
                <a:solidFill>
                  <a:schemeClr val="accent2"/>
                </a:solidFill>
              </a:rPr>
              <a:t> ليباز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chemeClr val="accent2"/>
                </a:solidFill>
              </a:rPr>
              <a:t>لا يترافق مع زيادة خطورة الإصابة بالداء الاكليلي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2000" b="1" dirty="0">
                <a:solidFill>
                  <a:schemeClr val="accent2"/>
                </a:solidFill>
              </a:rPr>
              <a:t>العلاج حمية فقيرة بالدسم، لا يوجد دواء فعال.</a:t>
            </a:r>
            <a:endParaRPr lang="en-US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63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7239000" y="685801"/>
            <a:ext cx="27384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انماط فرط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8"/>
          <p:cNvSpPr txBox="1">
            <a:spLocks noChangeArrowheads="1"/>
          </p:cNvSpPr>
          <p:nvPr/>
        </p:nvSpPr>
        <p:spPr bwMode="auto">
          <a:xfrm>
            <a:off x="5257801" y="1219201"/>
            <a:ext cx="46704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النمط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IIA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 فرط كوليستيرول الدم العائلي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ar-SY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027238" y="1752600"/>
            <a:ext cx="7802562" cy="512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A" b="1" dirty="0">
                <a:solidFill>
                  <a:schemeClr val="accent2"/>
                </a:solidFill>
              </a:rPr>
              <a:t>ارتفاع تركيز </a:t>
            </a:r>
            <a:r>
              <a:rPr lang="en-US" b="1" dirty="0">
                <a:solidFill>
                  <a:schemeClr val="accent2"/>
                </a:solidFill>
              </a:rPr>
              <a:t>LDL</a:t>
            </a:r>
            <a:r>
              <a:rPr lang="ar-SA" b="1" dirty="0">
                <a:solidFill>
                  <a:schemeClr val="accent2"/>
                </a:solidFill>
              </a:rPr>
              <a:t> مع بقاء تركيز </a:t>
            </a:r>
            <a:r>
              <a:rPr lang="en-US" b="1" dirty="0">
                <a:solidFill>
                  <a:schemeClr val="accent2"/>
                </a:solidFill>
              </a:rPr>
              <a:t>VLDL</a:t>
            </a:r>
            <a:r>
              <a:rPr lang="ar-SA" b="1" dirty="0">
                <a:solidFill>
                  <a:schemeClr val="accent2"/>
                </a:solidFill>
              </a:rPr>
              <a:t> طبيعي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A" b="1" dirty="0">
                <a:solidFill>
                  <a:schemeClr val="accent2"/>
                </a:solidFill>
              </a:rPr>
              <a:t>ارتفاع كوليسترول الدم مع بقاء تركيز الـ </a:t>
            </a:r>
            <a:r>
              <a:rPr lang="en-US" b="1" dirty="0">
                <a:solidFill>
                  <a:schemeClr val="accent2"/>
                </a:solidFill>
              </a:rPr>
              <a:t>TG</a:t>
            </a:r>
            <a:r>
              <a:rPr lang="ar-SA" b="1" dirty="0">
                <a:solidFill>
                  <a:schemeClr val="accent2"/>
                </a:solidFill>
              </a:rPr>
              <a:t> طبيعي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A" b="1" dirty="0">
                <a:solidFill>
                  <a:schemeClr val="accent2"/>
                </a:solidFill>
              </a:rPr>
              <a:t>اضطراب وراثي صبغي جسدي سائد ناجم عن خلل في الجين المسؤول عن انتاج مستقبلات </a:t>
            </a:r>
            <a:r>
              <a:rPr lang="en-US" b="1" dirty="0">
                <a:solidFill>
                  <a:schemeClr val="accent2"/>
                </a:solidFill>
              </a:rPr>
              <a:t>LDL</a:t>
            </a:r>
            <a:r>
              <a:rPr lang="ar-SA" b="1" dirty="0">
                <a:solidFill>
                  <a:schemeClr val="accent2"/>
                </a:solidFill>
              </a:rPr>
              <a:t>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b="1" dirty="0"/>
              <a:t>- متغاير اللواقح: (1: 500):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A" sz="1600" b="1" dirty="0">
                <a:solidFill>
                  <a:schemeClr val="accent2"/>
                </a:solidFill>
              </a:rPr>
              <a:t>كوليسترول أعلى بـ 2-3 أضعاف.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A" sz="1600" b="1" dirty="0">
                <a:solidFill>
                  <a:schemeClr val="accent2"/>
                </a:solidFill>
              </a:rPr>
              <a:t>تتميز بظهور أورام صفراوية في الأوتار، أقواس شيخية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A" sz="1600" b="1" dirty="0">
                <a:solidFill>
                  <a:schemeClr val="accent2"/>
                </a:solidFill>
              </a:rPr>
              <a:t>يتطور الداء القلبي الإقفاري في العقد الثالث عادة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A" sz="1600" b="1" dirty="0">
                <a:solidFill>
                  <a:schemeClr val="accent2"/>
                </a:solidFill>
              </a:rPr>
              <a:t>يعالج بالحمية والأدوية: كوليستيرامين مع نياسين أو ستاتينات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b="1" dirty="0"/>
              <a:t>- متماثل اللواقح: نادر جداً: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A" sz="1600" b="1" dirty="0">
                <a:solidFill>
                  <a:schemeClr val="accent2"/>
                </a:solidFill>
              </a:rPr>
              <a:t>كوليسترول أعلى بـ 4-6 أضعاف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A" sz="1600" b="1" dirty="0">
                <a:solidFill>
                  <a:schemeClr val="accent2"/>
                </a:solidFill>
              </a:rPr>
              <a:t>تتميز بظهور أورام صفراوية في أماكن مختلفة من الجلد، لويحات صفر وأقواس شيخية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A" sz="1600" b="1" dirty="0">
                <a:solidFill>
                  <a:schemeClr val="accent2"/>
                </a:solidFill>
              </a:rPr>
              <a:t>يتطور الداء القلبي الإقفاري في العقد الثاني عادة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A" sz="1600" b="1" dirty="0">
                <a:solidFill>
                  <a:schemeClr val="accent2"/>
                </a:solidFill>
              </a:rPr>
              <a:t>يعالج بالحمية، فصادة البلازما كل 3-4 أسابيع، العلاج الدوائي غير فعال (فعالية طفيفة لبعض الستاتينات)</a:t>
            </a:r>
          </a:p>
        </p:txBody>
      </p:sp>
    </p:spTree>
    <p:extLst>
      <p:ext uri="{BB962C8B-B14F-4D97-AF65-F5344CB8AC3E}">
        <p14:creationId xmlns:p14="http://schemas.microsoft.com/office/powerpoint/2010/main" val="343916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7226300" y="923926"/>
            <a:ext cx="27384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انماط فرط شحوم الدم: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Text Box 8"/>
          <p:cNvSpPr txBox="1">
            <a:spLocks noChangeArrowheads="1"/>
          </p:cNvSpPr>
          <p:nvPr/>
        </p:nvSpPr>
        <p:spPr bwMode="auto">
          <a:xfrm>
            <a:off x="4849814" y="1676401"/>
            <a:ext cx="49037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النمط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IIB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 فرط شحوم الدم العائلي المختلط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ar-SY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Text Box 10"/>
          <p:cNvSpPr txBox="1">
            <a:spLocks noChangeArrowheads="1"/>
          </p:cNvSpPr>
          <p:nvPr/>
        </p:nvSpPr>
        <p:spPr bwMode="auto">
          <a:xfrm>
            <a:off x="5410201" y="2360613"/>
            <a:ext cx="3997325" cy="21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ارتفاع تركيز </a:t>
            </a:r>
            <a:r>
              <a:rPr lang="en-US" sz="1800" b="1">
                <a:solidFill>
                  <a:schemeClr val="accent2"/>
                </a:solidFill>
              </a:rPr>
              <a:t>LDL</a:t>
            </a:r>
            <a:r>
              <a:rPr lang="ar-SA" sz="1800" b="1">
                <a:solidFill>
                  <a:schemeClr val="accent2"/>
                </a:solidFill>
              </a:rPr>
              <a:t> و </a:t>
            </a:r>
            <a:r>
              <a:rPr lang="en-US" sz="1800" b="1">
                <a:solidFill>
                  <a:schemeClr val="accent2"/>
                </a:solidFill>
              </a:rPr>
              <a:t>VLDL</a:t>
            </a:r>
            <a:r>
              <a:rPr lang="ar-SA" sz="1800" b="1">
                <a:solidFill>
                  <a:schemeClr val="accent2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ارتفاع الكوليسترول والـ </a:t>
            </a:r>
            <a:r>
              <a:rPr lang="en-US" sz="1800" b="1">
                <a:solidFill>
                  <a:schemeClr val="accent2"/>
                </a:solidFill>
              </a:rPr>
              <a:t>TG</a:t>
            </a:r>
            <a:r>
              <a:rPr lang="ar-SA" sz="1800" b="1">
                <a:solidFill>
                  <a:schemeClr val="accent2"/>
                </a:solidFill>
              </a:rPr>
              <a:t> في الدم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ينجم عن فرط انتاج </a:t>
            </a:r>
            <a:r>
              <a:rPr lang="en-US" sz="1800" b="1">
                <a:solidFill>
                  <a:schemeClr val="accent2"/>
                </a:solidFill>
              </a:rPr>
              <a:t>VLDL</a:t>
            </a:r>
            <a:r>
              <a:rPr lang="ar-SA" sz="1800" b="1">
                <a:solidFill>
                  <a:schemeClr val="accent2"/>
                </a:solidFill>
              </a:rPr>
              <a:t> في الكبد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شائع نسبياً 1-2 %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1800" b="1">
                <a:solidFill>
                  <a:schemeClr val="accent2"/>
                </a:solidFill>
              </a:rPr>
              <a:t>العلاج: حمية، العلاج الدوائي مشابه للنمط </a:t>
            </a:r>
            <a:r>
              <a:rPr lang="en-US" sz="1800" b="1">
                <a:solidFill>
                  <a:schemeClr val="accent2"/>
                </a:solidFill>
              </a:rPr>
              <a:t>IIa</a:t>
            </a:r>
            <a:endParaRPr lang="ar-SA" sz="1800" b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46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2257</Words>
  <Application>Microsoft Office PowerPoint</Application>
  <PresentationFormat>Widescreen</PresentationFormat>
  <Paragraphs>329</Paragraphs>
  <Slides>50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8" baseType="lpstr">
      <vt:lpstr>Aller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Localadmin</dc:creator>
  <cp:lastModifiedBy>LELLO</cp:lastModifiedBy>
  <cp:revision>13</cp:revision>
  <dcterms:created xsi:type="dcterms:W3CDTF">2022-02-21T07:57:38Z</dcterms:created>
  <dcterms:modified xsi:type="dcterms:W3CDTF">2025-08-26T15:37:33Z</dcterms:modified>
</cp:coreProperties>
</file>