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7356D-BC4B-4AE0-B119-DDFD978A982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E0B9-B95C-4637-B2EC-BDD7C486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12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7325F98-1B1B-4D89-B342-AD2A33495854}" type="slidenum">
              <a:rPr lang="ar-SA" smtClean="0"/>
              <a:pPr/>
              <a:t>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77619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2C256-11F4-448C-A8E6-4F3A4E2E3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BE57A6-8E9D-429A-B054-D6047CB7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F64177-F2C8-4ACF-AFBD-82527E4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7A0CA8-F715-4F6A-B7D8-BB173B5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B3CD6F-DC56-45EF-A5C4-0B4D0941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A6882-D821-4E10-A9F5-34DD8CCF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AC3063-38AC-47F1-92E1-5D274C169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B25627-D8AD-416E-90C5-5F983B44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E6F73B-1B7E-4306-A3C4-E4260450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CEE37F-6B26-4668-AFEA-87B348B6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9AC575-2360-4BEC-8373-8040BAF64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8D05D1-29AF-4004-8D34-552F13F9E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DFEFB3-D10C-42A0-B765-36258CEE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891F7D-3B74-4463-9668-7468393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68344F-1B4B-4EFD-9D3A-4C2FC0D0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B2628-7AA7-4AE8-911C-84E24A1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AD35C7-4B4D-4938-94C5-574CD234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808689-56B5-422A-AF62-41C42F1B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9F3A71-6F96-4988-8F18-1B488CD0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15D98-0643-4FFF-8303-92A753C0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88594-73B7-477F-8904-A52872F5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002BDE-2656-4A28-B0CF-107A119EB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552E0-9910-4B2A-B690-AD5736DD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F82CDC-1086-40C5-8E9D-4F094F4F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1E89C-7717-4B22-8D94-1EFC35E5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54438-3FA5-4E69-B7FA-20294661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9D2E95-DD62-4C91-8839-B58E607CE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6721A2-1D3C-4656-9852-A736A90B8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B2C7E5-5E0A-493D-BCD7-27783274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124A73-4197-4CBB-9365-26411D9E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F71FC1-4E9A-462B-84C2-09ADE29A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1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2D825-90B7-4300-9B4E-41143E83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D7CA60-6D0F-4C02-B2E0-D76663D7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8AFA46-CF5B-4E75-96B4-7EF0267AE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3CFB46-D841-4987-8043-9AA568B0A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3412B8-5B52-47E7-81BF-0A68086B7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478CAD0-091A-47D0-8321-A1E39917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A8BC31-433C-4E2B-BCD9-3C284894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635A53C-12AC-4DF1-8D44-92AF931B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5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D8093-CB8A-4577-B297-2A5F3222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1BB2F2-F147-4A71-BD23-F8C1414D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585CE0-0B45-49C4-9DF2-86DB04A4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B9F352-11AE-44A6-8081-1133B629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17D960-A8AE-474D-966B-DF7FBE18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E2A7F4-E80B-4AA0-A8D3-5C3BA229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CA4A4A-19F3-4E2C-9E40-E8859DA2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8DBFA-A242-4BE2-85CC-AB8242F4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C267F0-07BB-4F82-8770-784101BC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BD8A15-7316-4C1E-8E25-48C82D282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4C9C8C-909C-464F-8D61-14C92509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3B6B68-A437-406E-BFC2-CA240DE6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B78EA7-D75F-4655-BC7E-8E351F44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7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2F381-D2D4-4E43-9F5D-1B151A36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649086-0549-44FC-BE43-35C31E78D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07B675-446E-41BF-9472-D224847F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6D42EF-BF77-48EA-A136-3F14B48B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7708D6-F9DD-428A-871C-BF8154C5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50B4D4-F43E-44BC-82A2-C6974243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656699-3672-4023-8664-CC56D404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085EE0-BA82-455D-9991-EC336CEC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CC53D4-7882-4340-A7D2-260FA9279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6B17-F12D-4691-A178-85E7B352EF8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72F62-1F1A-4BEE-8E47-8A497328A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BE96AB-7863-4EFB-8B4D-58A104D39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9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704013" y="935039"/>
            <a:ext cx="324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المعالجة الوقائية للشقيقة :</a:t>
            </a:r>
            <a:endParaRPr lang="fr-FR" sz="2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286000" y="1600201"/>
            <a:ext cx="7239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ar-SA" sz="2000" b="1" dirty="0"/>
              <a:t>حاصرات مستقبلات </a:t>
            </a:r>
            <a:r>
              <a:rPr lang="el-GR" sz="2000" b="1" dirty="0"/>
              <a:t>β</a:t>
            </a:r>
            <a:r>
              <a:rPr lang="ar-SA" sz="2000" b="1" dirty="0"/>
              <a:t>: </a:t>
            </a:r>
            <a:r>
              <a:rPr lang="en-US" sz="1600" b="1" dirty="0">
                <a:solidFill>
                  <a:schemeClr val="accent2"/>
                </a:solidFill>
              </a:rPr>
              <a:t>Propranolol، Metoprolol، Nadolol </a:t>
            </a:r>
            <a:r>
              <a:rPr lang="ar-SA" sz="1600" b="1" dirty="0">
                <a:solidFill>
                  <a:schemeClr val="accent2"/>
                </a:solidFill>
              </a:rPr>
              <a:t> </a:t>
            </a:r>
          </a:p>
          <a:p>
            <a:pPr algn="justLow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ar-SA" sz="2000" b="1" dirty="0"/>
              <a:t>حاصرات أقنية الكالسيوم: </a:t>
            </a:r>
            <a:r>
              <a:rPr lang="en-US" sz="1600" b="1" dirty="0">
                <a:solidFill>
                  <a:schemeClr val="accent2"/>
                </a:solidFill>
              </a:rPr>
              <a:t>Verapamil</a:t>
            </a:r>
            <a:r>
              <a:rPr lang="ar-SA" sz="1600" b="1" dirty="0">
                <a:solidFill>
                  <a:schemeClr val="accent2"/>
                </a:solidFill>
              </a:rPr>
              <a:t> </a:t>
            </a:r>
          </a:p>
          <a:p>
            <a:pPr algn="justLow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ar-SA" sz="2000" b="1" dirty="0"/>
              <a:t>مضادات الاكتئاب:</a:t>
            </a:r>
            <a:r>
              <a:rPr lang="ar-SA" sz="2000" b="1" dirty="0">
                <a:solidFill>
                  <a:schemeClr val="accent2"/>
                </a:solidFill>
              </a:rPr>
              <a:t> </a:t>
            </a:r>
            <a:r>
              <a:rPr lang="ar-SA" sz="1600" b="1" dirty="0">
                <a:solidFill>
                  <a:schemeClr val="accent2"/>
                </a:solidFill>
              </a:rPr>
              <a:t>ثلاثية الحلقة (</a:t>
            </a:r>
            <a:r>
              <a:rPr lang="en-US" sz="1600" b="1" dirty="0">
                <a:solidFill>
                  <a:schemeClr val="accent2"/>
                </a:solidFill>
              </a:rPr>
              <a:t>Amitriptyline</a:t>
            </a:r>
            <a:r>
              <a:rPr lang="ar-SA" sz="1600" b="1" dirty="0">
                <a:solidFill>
                  <a:schemeClr val="accent2"/>
                </a:solidFill>
              </a:rPr>
              <a:t>)، مثبطات عودة التقاط السيروتونين الانتقائية (</a:t>
            </a:r>
            <a:r>
              <a:rPr lang="en-US" sz="1600" b="1" dirty="0">
                <a:solidFill>
                  <a:schemeClr val="accent2"/>
                </a:solidFill>
              </a:rPr>
              <a:t>Fluoxetine</a:t>
            </a:r>
            <a:r>
              <a:rPr lang="ar-SA" sz="1600" b="1" dirty="0">
                <a:solidFill>
                  <a:schemeClr val="accent2"/>
                </a:solidFill>
              </a:rPr>
              <a:t>). </a:t>
            </a:r>
            <a:endParaRPr lang="ar-SA" sz="2000" b="1" dirty="0">
              <a:solidFill>
                <a:schemeClr val="accent2"/>
              </a:solidFill>
            </a:endParaRPr>
          </a:p>
          <a:p>
            <a:pPr algn="justLow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ar-SA" sz="2000" b="1" dirty="0"/>
              <a:t>مضادات الاختلاج:  </a:t>
            </a:r>
            <a:r>
              <a:rPr lang="en-US" sz="1600" b="1" dirty="0">
                <a:solidFill>
                  <a:schemeClr val="accent2"/>
                </a:solidFill>
              </a:rPr>
              <a:t>Na-Valproate، Topiramate </a:t>
            </a:r>
            <a:endParaRPr lang="ar-SA" sz="1600" b="1" dirty="0">
              <a:solidFill>
                <a:schemeClr val="accent2"/>
              </a:solidFill>
            </a:endParaRPr>
          </a:p>
          <a:p>
            <a:pPr algn="justLow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ar-SA" sz="2000" b="1" dirty="0"/>
              <a:t>مضادات الهيستامين</a:t>
            </a:r>
            <a:r>
              <a:rPr lang="en-US" sz="2000" b="1" dirty="0"/>
              <a:t> H1 </a:t>
            </a:r>
            <a:r>
              <a:rPr lang="ar-SA" sz="2000" b="1" dirty="0"/>
              <a:t>الجيل الأول: </a:t>
            </a:r>
            <a:r>
              <a:rPr lang="en-US" sz="1600" b="1" dirty="0">
                <a:solidFill>
                  <a:schemeClr val="accent2"/>
                </a:solidFill>
              </a:rPr>
              <a:t>Pizotifen</a:t>
            </a:r>
            <a:r>
              <a:rPr lang="ar-SA" sz="1600" b="1" dirty="0">
                <a:solidFill>
                  <a:schemeClr val="accent2"/>
                </a:solidFill>
              </a:rPr>
              <a:t>، </a:t>
            </a:r>
            <a:r>
              <a:rPr lang="en-US" sz="1600" b="1" dirty="0">
                <a:solidFill>
                  <a:schemeClr val="accent2"/>
                </a:solidFill>
              </a:rPr>
              <a:t>Cyproheptadine</a:t>
            </a:r>
            <a:r>
              <a:rPr lang="ar-SA" sz="1600" b="1" dirty="0">
                <a:solidFill>
                  <a:schemeClr val="accent2"/>
                </a:solidFill>
              </a:rPr>
              <a:t>، </a:t>
            </a:r>
            <a:r>
              <a:rPr lang="en-US" sz="1600" b="1" dirty="0">
                <a:solidFill>
                  <a:schemeClr val="accent2"/>
                </a:solidFill>
              </a:rPr>
              <a:t>Flunarizine</a:t>
            </a:r>
            <a:r>
              <a:rPr lang="ar-SA" sz="1600" b="1" dirty="0">
                <a:solidFill>
                  <a:schemeClr val="accent2"/>
                </a:solidFill>
              </a:rPr>
              <a:t>.</a:t>
            </a:r>
          </a:p>
          <a:p>
            <a:pPr algn="justLow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ar-SA" sz="2000" b="1" dirty="0"/>
              <a:t>الأضداد وحيدة النسيلة المضادة للببتيد المرتبط بمورثة الكالسيتونين (</a:t>
            </a:r>
            <a:r>
              <a:rPr lang="en-US" sz="2000" b="1" dirty="0"/>
              <a:t>CRGP</a:t>
            </a:r>
            <a:r>
              <a:rPr lang="ar-SA" sz="2000" b="1" dirty="0"/>
              <a:t>): </a:t>
            </a:r>
            <a:r>
              <a:rPr lang="en-US" sz="1600" b="1" dirty="0">
                <a:solidFill>
                  <a:schemeClr val="accent2"/>
                </a:solidFill>
              </a:rPr>
              <a:t>Erenumab </a:t>
            </a:r>
            <a:r>
              <a:rPr lang="ar-SA" sz="1600" b="1" dirty="0">
                <a:solidFill>
                  <a:schemeClr val="accent2"/>
                </a:solidFill>
              </a:rPr>
              <a:t>، </a:t>
            </a:r>
            <a:r>
              <a:rPr lang="en-US" sz="1600" b="1" dirty="0">
                <a:solidFill>
                  <a:schemeClr val="accent2"/>
                </a:solidFill>
              </a:rPr>
              <a:t>Fremanezumab</a:t>
            </a:r>
            <a:r>
              <a:rPr lang="ar-SA" sz="1600" b="1" dirty="0">
                <a:solidFill>
                  <a:schemeClr val="accent2"/>
                </a:solidFill>
              </a:rPr>
              <a:t>، </a:t>
            </a:r>
            <a:r>
              <a:rPr lang="en-US" sz="1600" b="1" dirty="0">
                <a:solidFill>
                  <a:schemeClr val="accent2"/>
                </a:solidFill>
              </a:rPr>
              <a:t>Galcanezumab</a:t>
            </a:r>
            <a:r>
              <a:rPr lang="ar-SA" sz="1600" b="1" dirty="0">
                <a:solidFill>
                  <a:schemeClr val="accent2"/>
                </a:solidFill>
              </a:rPr>
              <a:t> (حقنة شهرياً)</a:t>
            </a:r>
          </a:p>
          <a:p>
            <a:pPr algn="justLow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ar-SA" sz="2000" b="1" dirty="0"/>
              <a:t> حقن البوتوكس</a:t>
            </a:r>
          </a:p>
        </p:txBody>
      </p:sp>
    </p:spTree>
    <p:extLst>
      <p:ext uri="{BB962C8B-B14F-4D97-AF65-F5344CB8AC3E}">
        <p14:creationId xmlns:p14="http://schemas.microsoft.com/office/powerpoint/2010/main" val="1218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7924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1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9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7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41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1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26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5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1981200" y="3048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 eaLnBrk="1" hangingPunct="1">
              <a:lnSpc>
                <a:spcPct val="130000"/>
              </a:lnSpc>
              <a:defRPr/>
            </a:pPr>
            <a:r>
              <a:rPr lang="ar-SA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علاج الشقيقة</a:t>
            </a:r>
            <a:r>
              <a:rPr lang="ar-SY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ar-SY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1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6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6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9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564313" y="935039"/>
            <a:ext cx="338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علاج نوبات الشقيقة الحادة:</a:t>
            </a:r>
            <a:endParaRPr lang="fr-FR" sz="2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8001000" y="1600201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400" b="1">
                <a:solidFill>
                  <a:schemeClr val="accent2"/>
                </a:solidFill>
              </a:rPr>
              <a:t>أولاً- المسكنات: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58912" y="2179638"/>
            <a:ext cx="8066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 dirty="0">
                <a:latin typeface="Arial" panose="020B0604020202020204" pitchFamily="34" charset="0"/>
              </a:rPr>
              <a:t>الباراسيتامول</a:t>
            </a:r>
            <a:endParaRPr lang="fr-FR" sz="2000" b="1" dirty="0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 dirty="0">
                <a:latin typeface="Arial" panose="020B0604020202020204" pitchFamily="34" charset="0"/>
              </a:rPr>
              <a:t>الأسبرين</a:t>
            </a:r>
            <a:endParaRPr lang="fr-FR" sz="2000" b="1" dirty="0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 dirty="0">
                <a:latin typeface="Arial" panose="020B0604020202020204" pitchFamily="34" charset="0"/>
              </a:rPr>
              <a:t>مضادات الالتهاب غير الستيروئيدية: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Diclofenac</a:t>
            </a:r>
            <a:r>
              <a:rPr lang="ar-SA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،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Ibuprofen</a:t>
            </a:r>
            <a:r>
              <a:rPr lang="ar-SA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،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Naproxen</a:t>
            </a:r>
            <a:r>
              <a:rPr lang="ar-SA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،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Flubiprofen</a:t>
            </a:r>
            <a:r>
              <a:rPr lang="ar-SA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 dirty="0">
                <a:latin typeface="Arial" panose="020B0604020202020204" pitchFamily="34" charset="0"/>
              </a:rPr>
              <a:t>المسكنات المورفينية: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Codeine</a:t>
            </a:r>
            <a:r>
              <a:rPr lang="ar-SA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،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Meperidine</a:t>
            </a:r>
            <a:r>
              <a:rPr lang="ar-SA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endParaRPr lang="ar-SY" sz="16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3886201" y="1858964"/>
            <a:ext cx="6156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400" b="1" dirty="0">
                <a:solidFill>
                  <a:schemeClr val="accent2"/>
                </a:solidFill>
              </a:rPr>
              <a:t>ثانياً- </a:t>
            </a:r>
            <a:r>
              <a:rPr lang="ar-SY" sz="2400" b="1" dirty="0">
                <a:solidFill>
                  <a:schemeClr val="accent2"/>
                </a:solidFill>
              </a:rPr>
              <a:t>مقلدات </a:t>
            </a:r>
            <a:r>
              <a:rPr lang="ar-SA" sz="2400" b="1" dirty="0">
                <a:solidFill>
                  <a:schemeClr val="accent2"/>
                </a:solidFill>
              </a:rPr>
              <a:t>مستقبلات </a:t>
            </a:r>
            <a:r>
              <a:rPr lang="ar-SY" sz="2400" b="1" dirty="0">
                <a:solidFill>
                  <a:schemeClr val="accent2"/>
                </a:solidFill>
              </a:rPr>
              <a:t>السيروتونين</a:t>
            </a:r>
            <a:r>
              <a:rPr lang="ar-SA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5-HT1</a:t>
            </a:r>
            <a:r>
              <a:rPr lang="ar-SA" sz="2400" b="1" dirty="0">
                <a:solidFill>
                  <a:schemeClr val="accent2"/>
                </a:solidFill>
              </a:rPr>
              <a:t> (</a:t>
            </a:r>
            <a:r>
              <a:rPr lang="ar-SA" sz="2400" b="1" dirty="0" err="1">
                <a:solidFill>
                  <a:schemeClr val="accent2"/>
                </a:solidFill>
              </a:rPr>
              <a:t>التريبتانات</a:t>
            </a:r>
            <a:r>
              <a:rPr lang="ar-SA" sz="2400" b="1" dirty="0">
                <a:solidFill>
                  <a:schemeClr val="accent2"/>
                </a:solidFill>
              </a:rPr>
              <a:t>):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4240268" y="2314576"/>
            <a:ext cx="5378395" cy="4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Sumatriptan،</a:t>
            </a:r>
            <a:r>
              <a:rPr lang="ar-SA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Naratriptan،</a:t>
            </a:r>
            <a:r>
              <a:rPr lang="ar-SA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Rizatriptan،Zolmitriptan</a:t>
            </a:r>
            <a:r>
              <a:rPr lang="fr-FR" sz="16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ar-SA" sz="1600" b="1" dirty="0">
                <a:solidFill>
                  <a:schemeClr val="accent2"/>
                </a:solidFill>
                <a:cs typeface="+mn-cs"/>
              </a:rPr>
              <a:t> ....</a:t>
            </a:r>
            <a:endParaRPr lang="en-US" sz="1600" b="1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3546476" y="2968626"/>
            <a:ext cx="59023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تقبض الأوعية الدماغية</a:t>
            </a:r>
            <a:r>
              <a:rPr lang="fr-FR" sz="2000" b="1">
                <a:latin typeface="Arial" panose="020B0604020202020204" pitchFamily="34" charset="0"/>
              </a:rPr>
              <a:t> </a:t>
            </a: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تقبض الأوعية الإكليلية</a:t>
            </a:r>
            <a:r>
              <a:rPr lang="fr-FR" sz="2000" b="1">
                <a:latin typeface="Arial" panose="020B0604020202020204" pitchFamily="34" charset="0"/>
              </a:rPr>
              <a:t> </a:t>
            </a: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تثبط الألياف العصبية الحسية في جدران الأوعية الدموية الدماغية </a:t>
            </a:r>
            <a:endParaRPr lang="en-US" sz="2000" b="1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تمنع تحرر الببتيدات مثل المادة </a:t>
            </a:r>
            <a:r>
              <a:rPr lang="fr-FR" sz="2000" b="1">
                <a:latin typeface="Arial" panose="020B0604020202020204" pitchFamily="34" charset="0"/>
              </a:rPr>
              <a:t>P</a:t>
            </a:r>
            <a:r>
              <a:rPr lang="ar-SA" sz="2000" b="1">
                <a:latin typeface="Arial" panose="020B0604020202020204" pitchFamily="34" charset="0"/>
              </a:rPr>
              <a:t> و </a:t>
            </a:r>
            <a:r>
              <a:rPr lang="fr-FR" sz="2000" b="1">
                <a:latin typeface="Arial" panose="020B0604020202020204" pitchFamily="34" charset="0"/>
              </a:rPr>
              <a:t>CGRP </a:t>
            </a:r>
            <a:endParaRPr lang="ar-SY" sz="2000" b="1">
              <a:latin typeface="Arial" panose="020B0604020202020204" pitchFamily="34" charset="0"/>
            </a:endParaRPr>
          </a:p>
        </p:txBody>
      </p:sp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6564313" y="935039"/>
            <a:ext cx="338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علاج نوبات الشقيقة الحادة:</a:t>
            </a:r>
            <a:endParaRPr lang="fr-FR" sz="2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200400" y="3124200"/>
            <a:ext cx="61928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 dirty="0">
                <a:latin typeface="Arial" panose="020B0604020202020204" pitchFamily="34" charset="0"/>
              </a:rPr>
              <a:t>قصور الأوعية الإكليلية</a:t>
            </a:r>
            <a:r>
              <a:rPr lang="fr-FR" sz="2000" b="1" dirty="0">
                <a:latin typeface="Arial" panose="020B0604020202020204" pitchFamily="34" charset="0"/>
              </a:rPr>
              <a:t> </a:t>
            </a:r>
            <a:endParaRPr lang="ar-SY" sz="2000" b="1" dirty="0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 dirty="0">
                <a:latin typeface="Arial" panose="020B0604020202020204" pitchFamily="34" charset="0"/>
              </a:rPr>
              <a:t>احتشاء العضلة القلبية</a:t>
            </a:r>
            <a:r>
              <a:rPr lang="fr-FR" sz="2000" b="1" dirty="0">
                <a:latin typeface="Arial" panose="020B0604020202020204" pitchFamily="34" charset="0"/>
              </a:rPr>
              <a:t> </a:t>
            </a:r>
            <a:endParaRPr lang="ar-SY" sz="2000" b="1" dirty="0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 dirty="0">
                <a:latin typeface="Arial" panose="020B0604020202020204" pitchFamily="34" charset="0"/>
              </a:rPr>
              <a:t>المشاركة مع </a:t>
            </a:r>
            <a:r>
              <a:rPr lang="ar-SA" sz="2000" b="1" dirty="0" err="1">
                <a:latin typeface="Arial" panose="020B0604020202020204" pitchFamily="34" charset="0"/>
              </a:rPr>
              <a:t>مقبضات</a:t>
            </a:r>
            <a:r>
              <a:rPr lang="ar-SA" sz="2000" b="1" dirty="0">
                <a:latin typeface="Arial" panose="020B0604020202020204" pitchFamily="34" charset="0"/>
              </a:rPr>
              <a:t> أوعية أخرى كالـ </a:t>
            </a:r>
            <a:r>
              <a:rPr lang="fr-FR" sz="2000" b="1" dirty="0" err="1">
                <a:latin typeface="Arial" panose="020B0604020202020204" pitchFamily="34" charset="0"/>
              </a:rPr>
              <a:t>Dihydroe</a:t>
            </a:r>
            <a:r>
              <a:rPr lang="en-US" sz="2000" b="1" dirty="0">
                <a:latin typeface="Arial" panose="020B0604020202020204" pitchFamily="34" charset="0"/>
              </a:rPr>
              <a:t>r</a:t>
            </a:r>
            <a:r>
              <a:rPr lang="fr-FR" sz="2000" b="1" dirty="0" err="1">
                <a:latin typeface="Arial" panose="020B0604020202020204" pitchFamily="34" charset="0"/>
              </a:rPr>
              <a:t>gotamine</a:t>
            </a:r>
            <a:r>
              <a:rPr lang="fr-FR" sz="2000" b="1" dirty="0">
                <a:latin typeface="Arial" panose="020B0604020202020204" pitchFamily="34" charset="0"/>
              </a:rPr>
              <a:t> </a:t>
            </a:r>
            <a:endParaRPr lang="ar-SY" sz="2000" b="1" dirty="0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 dirty="0">
                <a:latin typeface="Arial" panose="020B0604020202020204" pitchFamily="34" charset="0"/>
              </a:rPr>
              <a:t>الحمل والإرضاع</a:t>
            </a:r>
            <a:r>
              <a:rPr lang="fr-FR" sz="2000" b="1" dirty="0">
                <a:latin typeface="Arial" panose="020B0604020202020204" pitchFamily="34" charset="0"/>
              </a:rPr>
              <a:t> </a:t>
            </a:r>
            <a:endParaRPr lang="ar-SY" sz="2000" b="1" dirty="0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 dirty="0">
                <a:latin typeface="Arial" panose="020B0604020202020204" pitchFamily="34" charset="0"/>
              </a:rPr>
              <a:t>القصور الكبدي</a:t>
            </a:r>
            <a:r>
              <a:rPr lang="fr-FR" sz="2000" b="1" dirty="0">
                <a:latin typeface="Arial" panose="020B0604020202020204" pitchFamily="34" charset="0"/>
              </a:rPr>
              <a:t> </a:t>
            </a:r>
            <a:endParaRPr lang="ar-SY" sz="2000" b="1" dirty="0">
              <a:latin typeface="Arial" panose="020B0604020202020204" pitchFamily="34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7451725" y="2514601"/>
            <a:ext cx="219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Y" sz="2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مضادات </a:t>
            </a:r>
            <a:r>
              <a:rPr lang="ar-SA" sz="2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SY" sz="2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استطباب:</a:t>
            </a:r>
            <a:endParaRPr lang="fr-FR" sz="24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3581401" y="1858964"/>
            <a:ext cx="6156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400" b="1">
                <a:solidFill>
                  <a:schemeClr val="accent2"/>
                </a:solidFill>
              </a:rPr>
              <a:t>ثانياً- </a:t>
            </a:r>
            <a:r>
              <a:rPr lang="ar-SY" sz="2400" b="1">
                <a:solidFill>
                  <a:schemeClr val="accent2"/>
                </a:solidFill>
              </a:rPr>
              <a:t>مقلدات </a:t>
            </a:r>
            <a:r>
              <a:rPr lang="ar-SA" sz="2400" b="1">
                <a:solidFill>
                  <a:schemeClr val="accent2"/>
                </a:solidFill>
              </a:rPr>
              <a:t>مستقبلات </a:t>
            </a:r>
            <a:r>
              <a:rPr lang="ar-SY" sz="2400" b="1">
                <a:solidFill>
                  <a:schemeClr val="accent2"/>
                </a:solidFill>
              </a:rPr>
              <a:t>السيروتونين</a:t>
            </a:r>
            <a:r>
              <a:rPr lang="ar-SA" sz="2400" b="1">
                <a:solidFill>
                  <a:schemeClr val="accent2"/>
                </a:solidFill>
              </a:rPr>
              <a:t> </a:t>
            </a:r>
            <a:r>
              <a:rPr lang="en-US" sz="2400" b="1">
                <a:solidFill>
                  <a:schemeClr val="accent2"/>
                </a:solidFill>
              </a:rPr>
              <a:t>5-HT1</a:t>
            </a:r>
            <a:r>
              <a:rPr lang="ar-SA" sz="2400" b="1">
                <a:solidFill>
                  <a:schemeClr val="accent2"/>
                </a:solidFill>
              </a:rPr>
              <a:t> (التريبتانات):</a:t>
            </a:r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6564313" y="935039"/>
            <a:ext cx="338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علاج نوبات الشقيقة الحادة:</a:t>
            </a:r>
            <a:endParaRPr lang="fr-FR" sz="2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6534150" y="1595438"/>
            <a:ext cx="2986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400" b="1" dirty="0">
                <a:solidFill>
                  <a:schemeClr val="accent2"/>
                </a:solidFill>
              </a:rPr>
              <a:t>ثالثاً- </a:t>
            </a:r>
            <a:r>
              <a:rPr lang="ar-SA" sz="2400" b="1" dirty="0" err="1">
                <a:solidFill>
                  <a:schemeClr val="accent2"/>
                </a:solidFill>
              </a:rPr>
              <a:t>قلويدات</a:t>
            </a:r>
            <a:r>
              <a:rPr lang="ar-SA" sz="2400" b="1" dirty="0">
                <a:solidFill>
                  <a:schemeClr val="accent2"/>
                </a:solidFill>
              </a:rPr>
              <a:t> مهماز </a:t>
            </a:r>
            <a:r>
              <a:rPr lang="ar-SA" sz="2400" b="1" dirty="0" err="1">
                <a:solidFill>
                  <a:schemeClr val="accent2"/>
                </a:solidFill>
              </a:rPr>
              <a:t>الشيلم</a:t>
            </a:r>
            <a:r>
              <a:rPr lang="ar-SA" sz="2400" b="1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564313" y="935039"/>
            <a:ext cx="338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علاج نوبات الشقيقة الحادة:</a:t>
            </a:r>
            <a:endParaRPr lang="fr-FR" sz="2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99137" y="2057400"/>
            <a:ext cx="3419526" cy="4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Ergotamine</a:t>
            </a:r>
            <a:r>
              <a:rPr lang="ar-SA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،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Dihydroergotamine</a:t>
            </a:r>
            <a:r>
              <a:rPr lang="fr-FR" sz="1600" b="1" dirty="0">
                <a:solidFill>
                  <a:schemeClr val="accent2"/>
                </a:solidFill>
                <a:cs typeface="+mn-cs"/>
              </a:rPr>
              <a:t>  </a:t>
            </a:r>
            <a:endParaRPr lang="en-US" sz="1600" b="1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3667126" y="1628775"/>
            <a:ext cx="280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Y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مقلد</a:t>
            </a:r>
            <a:r>
              <a:rPr lang="ar-S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ات</a:t>
            </a:r>
            <a:r>
              <a:rPr lang="ar-SY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ar-SY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5-HT2</a:t>
            </a:r>
            <a:r>
              <a:rPr lang="ar-SY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الوعائية</a:t>
            </a:r>
            <a:endParaRPr lang="el-G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2295526" y="2695576"/>
            <a:ext cx="70850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ت</a:t>
            </a:r>
            <a:r>
              <a:rPr lang="ar-SY" sz="2000" b="1">
                <a:latin typeface="Arial" panose="020B0604020202020204" pitchFamily="34" charset="0"/>
              </a:rPr>
              <a:t>قبض وعائي</a:t>
            </a:r>
            <a:r>
              <a:rPr lang="ar-SA" sz="2000" b="1">
                <a:latin typeface="Arial" panose="020B0604020202020204" pitchFamily="34" charset="0"/>
              </a:rPr>
              <a:t>.</a:t>
            </a:r>
            <a:r>
              <a:rPr lang="fr-FR" sz="2000">
                <a:latin typeface="Arial" panose="020B0604020202020204" pitchFamily="34" charset="0"/>
              </a:rPr>
              <a:t> </a:t>
            </a:r>
            <a:endParaRPr lang="ar-SY" sz="2000" b="1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تقلص الألياف العضلية في الرحم والأوعية الدموية </a:t>
            </a:r>
            <a:r>
              <a:rPr lang="ar-SY" sz="2000" b="1">
                <a:latin typeface="Arial" panose="020B0604020202020204" pitchFamily="34" charset="0"/>
              </a:rPr>
              <a:t>و</a:t>
            </a:r>
            <a:r>
              <a:rPr lang="ar-SA" sz="2000" b="1">
                <a:latin typeface="Arial" panose="020B0604020202020204" pitchFamily="34" charset="0"/>
              </a:rPr>
              <a:t>الجهاز الهضمي والقصبات</a:t>
            </a:r>
            <a:r>
              <a:rPr lang="fr-FR" sz="2000">
                <a:latin typeface="Arial" panose="020B0604020202020204" pitchFamily="34" charset="0"/>
              </a:rPr>
              <a:t> </a:t>
            </a:r>
            <a:endParaRPr lang="ar-SY" sz="2000">
              <a:latin typeface="Arial" panose="020B0604020202020204" pitchFamily="34" charset="0"/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3911754" y="3727451"/>
            <a:ext cx="5532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3716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v"/>
            </a:pPr>
            <a:r>
              <a:rPr lang="ar-SY" sz="2000" b="1" dirty="0">
                <a:solidFill>
                  <a:srgbClr val="CCFF33"/>
                </a:solidFill>
              </a:rPr>
              <a:t> </a:t>
            </a:r>
            <a:r>
              <a:rPr lang="ar-SA" sz="2000" b="1" dirty="0">
                <a:solidFill>
                  <a:schemeClr val="accent2"/>
                </a:solidFill>
              </a:rPr>
              <a:t>علاج نوبة الشقيقة الحادة</a:t>
            </a:r>
            <a:r>
              <a:rPr lang="ar-SY" sz="2000" b="1" dirty="0">
                <a:solidFill>
                  <a:schemeClr val="accent2"/>
                </a:solidFill>
              </a:rPr>
              <a:t>: </a:t>
            </a:r>
            <a:r>
              <a:rPr lang="ar-EG" sz="2000" b="1" dirty="0" smtClean="0"/>
              <a:t>ي</a:t>
            </a:r>
            <a:r>
              <a:rPr lang="ar-SA" sz="2000" b="1" dirty="0" smtClean="0"/>
              <a:t>شارك </a:t>
            </a:r>
            <a:r>
              <a:rPr lang="ar-SA" sz="2000" b="1" dirty="0"/>
              <a:t>الايرغوتامين</a:t>
            </a:r>
            <a:r>
              <a:rPr lang="ar-SY" sz="2000" b="1" dirty="0"/>
              <a:t> مع الكافيئين</a:t>
            </a:r>
            <a:r>
              <a:rPr lang="fr-FR" sz="2000" dirty="0"/>
              <a:t> </a:t>
            </a:r>
            <a:endParaRPr lang="en-US" sz="2000" dirty="0"/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7886700" y="4522788"/>
            <a:ext cx="163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SY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آثار الجانبية:</a:t>
            </a:r>
            <a:endParaRPr lang="fr-FR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5829301" y="5130800"/>
            <a:ext cx="36115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1800" b="1"/>
              <a:t>نقص تروية محيطية</a:t>
            </a:r>
            <a:r>
              <a:rPr lang="fr-FR" sz="1800"/>
              <a:t> </a:t>
            </a:r>
            <a:endParaRPr lang="ar-SY" sz="2000" b="1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1800" b="1"/>
              <a:t>اضطرابات هضمية: غثيان، إقياء، اسهال</a:t>
            </a:r>
            <a:r>
              <a:rPr lang="ar-SA" sz="1800"/>
              <a:t> </a:t>
            </a:r>
            <a:endParaRPr lang="ar-SY" sz="1800"/>
          </a:p>
        </p:txBody>
      </p:sp>
    </p:spTree>
    <p:extLst>
      <p:ext uri="{BB962C8B-B14F-4D97-AF65-F5344CB8AC3E}">
        <p14:creationId xmlns:p14="http://schemas.microsoft.com/office/powerpoint/2010/main" val="2824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6534150" y="1595438"/>
            <a:ext cx="2986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400" b="1" dirty="0">
                <a:solidFill>
                  <a:schemeClr val="accent2"/>
                </a:solidFill>
              </a:rPr>
              <a:t>ثالثاً- </a:t>
            </a:r>
            <a:r>
              <a:rPr lang="ar-SA" sz="2400" b="1" dirty="0" err="1">
                <a:solidFill>
                  <a:schemeClr val="accent2"/>
                </a:solidFill>
              </a:rPr>
              <a:t>قلويدات</a:t>
            </a:r>
            <a:r>
              <a:rPr lang="ar-SA" sz="2400" b="1" dirty="0">
                <a:solidFill>
                  <a:schemeClr val="accent2"/>
                </a:solidFill>
              </a:rPr>
              <a:t> مهماز </a:t>
            </a:r>
            <a:r>
              <a:rPr lang="ar-SA" sz="2400" b="1" dirty="0" err="1">
                <a:solidFill>
                  <a:schemeClr val="accent2"/>
                </a:solidFill>
              </a:rPr>
              <a:t>الشيلم</a:t>
            </a:r>
            <a:r>
              <a:rPr lang="ar-SA" sz="2400" b="1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564313" y="935039"/>
            <a:ext cx="338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علاج نوبات الشقيقة الحادة:</a:t>
            </a:r>
            <a:endParaRPr lang="fr-FR" sz="2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99137" y="2057400"/>
            <a:ext cx="3419526" cy="4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Ergotamine</a:t>
            </a:r>
            <a:r>
              <a:rPr lang="ar-SA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،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Dihydroergotamine</a:t>
            </a:r>
            <a:r>
              <a:rPr lang="fr-FR" sz="1600" b="1" dirty="0">
                <a:solidFill>
                  <a:schemeClr val="accent2"/>
                </a:solidFill>
                <a:cs typeface="+mn-cs"/>
              </a:rPr>
              <a:t>  </a:t>
            </a:r>
            <a:endParaRPr lang="en-US" sz="1600" b="1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3667126" y="1628775"/>
            <a:ext cx="280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Y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مقلد</a:t>
            </a:r>
            <a:r>
              <a:rPr lang="ar-S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ات</a:t>
            </a:r>
            <a:r>
              <a:rPr lang="ar-SY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ar-SY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5-HT2</a:t>
            </a:r>
            <a:r>
              <a:rPr lang="ar-SY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الوعائية</a:t>
            </a:r>
            <a:endParaRPr lang="el-G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7343775" y="2895601"/>
            <a:ext cx="219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Y" sz="2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مضادات </a:t>
            </a:r>
            <a:r>
              <a:rPr lang="ar-SA" sz="2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SY" sz="2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استطباب:</a:t>
            </a:r>
            <a:endParaRPr lang="fr-FR" sz="24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3848100" y="3429000"/>
            <a:ext cx="54483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نقص التروية القلبية</a:t>
            </a:r>
            <a:r>
              <a:rPr lang="fr-FR" sz="2000" b="1">
                <a:latin typeface="Arial" panose="020B0604020202020204" pitchFamily="34" charset="0"/>
              </a:rPr>
              <a:t> </a:t>
            </a:r>
            <a:endParaRPr lang="ar-SY" sz="2000" b="1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ارتفاع التوتر الشرياني</a:t>
            </a:r>
            <a:r>
              <a:rPr lang="fr-FR" sz="2000" b="1">
                <a:latin typeface="Arial" panose="020B0604020202020204" pitchFamily="34" charset="0"/>
              </a:rPr>
              <a:t> </a:t>
            </a:r>
            <a:endParaRPr lang="ar-SY" sz="2000" b="1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نقص التروية الدموية المحيطية</a:t>
            </a:r>
            <a:r>
              <a:rPr lang="fr-FR" sz="2000" b="1">
                <a:latin typeface="Arial" panose="020B0604020202020204" pitchFamily="34" charset="0"/>
              </a:rPr>
              <a:t> </a:t>
            </a:r>
            <a:endParaRPr lang="ar-SY" sz="2000" b="1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الحمل (خطر الإجهاض بزيادة التقلصات الرحمية) والإرضاع</a:t>
            </a:r>
            <a:r>
              <a:rPr lang="fr-FR" sz="2000" b="1">
                <a:latin typeface="Arial" panose="020B0604020202020204" pitchFamily="34" charset="0"/>
              </a:rPr>
              <a:t> </a:t>
            </a:r>
            <a:endParaRPr lang="ar-SY" sz="2000" b="1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الأمراض الكبدية (تشمع الكبد)</a:t>
            </a:r>
            <a:endParaRPr lang="ar-SY" sz="2000" b="1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القصور الكلوي</a:t>
            </a:r>
            <a:r>
              <a:rPr lang="fr-FR" sz="2000" b="1">
                <a:latin typeface="Arial" panose="020B0604020202020204" pitchFamily="34" charset="0"/>
              </a:rPr>
              <a:t> </a:t>
            </a:r>
            <a:endParaRPr lang="ar-SY" sz="2000" b="1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المشاركة مع صادات حيوية من مجموعة الـ </a:t>
            </a:r>
            <a:r>
              <a:rPr lang="fr-FR" sz="2000" b="1">
                <a:latin typeface="Arial" panose="020B0604020202020204" pitchFamily="34" charset="0"/>
              </a:rPr>
              <a:t>Macrolide </a:t>
            </a:r>
            <a:endParaRPr lang="ar-SY" sz="20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7305676" y="1595438"/>
            <a:ext cx="244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6732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400" b="1">
                <a:solidFill>
                  <a:schemeClr val="accent2"/>
                </a:solidFill>
              </a:rPr>
              <a:t>رابعاً- مضادات الإقياء: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564313" y="935039"/>
            <a:ext cx="338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علاج نوبات الشقيقة الحادة:</a:t>
            </a:r>
            <a:endParaRPr lang="fr-FR" sz="2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13734" y="2057400"/>
            <a:ext cx="338746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1600" b="1" dirty="0">
                <a:latin typeface="Arial" panose="020B0604020202020204" pitchFamily="34" charset="0"/>
              </a:rPr>
              <a:t>Metoclopramide -</a:t>
            </a:r>
            <a:r>
              <a:rPr lang="ar-SA" sz="1600" b="1" dirty="0">
                <a:latin typeface="Arial" panose="020B0604020202020204" pitchFamily="34" charset="0"/>
              </a:rPr>
              <a:t>، </a:t>
            </a:r>
            <a:r>
              <a:rPr lang="en-US" sz="1600" b="1" dirty="0">
                <a:latin typeface="Arial" panose="020B0604020202020204" pitchFamily="34" charset="0"/>
              </a:rPr>
              <a:t>Domperidone</a:t>
            </a:r>
            <a:r>
              <a:rPr lang="ar-SA" sz="1600" b="1" dirty="0">
                <a:latin typeface="Arial" panose="020B0604020202020204" pitchFamily="34" charset="0"/>
              </a:rPr>
              <a:t> </a:t>
            </a:r>
          </a:p>
          <a:p>
            <a:pPr algn="r" rt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ar-SA" sz="1600" b="1" dirty="0">
                <a:latin typeface="Arial" panose="020B0604020202020204" pitchFamily="34" charset="0"/>
              </a:rPr>
              <a:t>- مضادات الهيستامين المضادة للإقياء</a:t>
            </a:r>
          </a:p>
          <a:p>
            <a:pPr algn="r" rt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ar-SA" sz="1600" b="1" dirty="0">
                <a:latin typeface="Arial" panose="020B0604020202020204" pitchFamily="34" charset="0"/>
              </a:rPr>
              <a:t>- مضادات الإقياء الفينوتيازينية</a:t>
            </a:r>
            <a:r>
              <a:rPr lang="fr-FR" sz="1600" b="1" dirty="0">
                <a:cs typeface="+mn-cs"/>
              </a:rPr>
              <a:t> </a:t>
            </a:r>
            <a:endParaRPr lang="en-US" sz="16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2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704013" y="935039"/>
            <a:ext cx="324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المعالجة الوقائية للشقيقة :</a:t>
            </a:r>
            <a:endParaRPr lang="fr-FR" sz="2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4865688" y="1600201"/>
            <a:ext cx="4735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يجب أن تؤخذ بعين الاعتبار في الحالات التالية</a:t>
            </a:r>
            <a:r>
              <a:rPr lang="ar-SY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3430588" y="2174876"/>
            <a:ext cx="586581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حدوث نوبتين على الأقل في الشهر</a:t>
            </a:r>
            <a:r>
              <a:rPr lang="fr-FR" sz="2000" b="1">
                <a:latin typeface="Arial" panose="020B0604020202020204" pitchFamily="34" charset="0"/>
              </a:rPr>
              <a:t> </a:t>
            </a:r>
            <a:endParaRPr lang="ar-SY" sz="2000" b="1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تواتر متزايد للصداع</a:t>
            </a:r>
            <a:r>
              <a:rPr lang="fr-FR" sz="2000" b="1">
                <a:latin typeface="Arial" panose="020B0604020202020204" pitchFamily="34" charset="0"/>
              </a:rPr>
              <a:t> </a:t>
            </a:r>
            <a:endParaRPr lang="ar-SY" sz="2000" b="1">
              <a:latin typeface="Arial" panose="020B0604020202020204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عجز كبير بالرغم من المعالجة المناسبة لنوب الشقيقة</a:t>
            </a: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الأشخاص الذين لا يستطيعون تناول معالجة مناسبة لنوب الشقيقة</a:t>
            </a: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ar-SA" sz="2000" b="1">
                <a:latin typeface="Arial" panose="020B0604020202020204" pitchFamily="34" charset="0"/>
              </a:rPr>
              <a:t>بعض الأنماط النادرة للشقيقة</a:t>
            </a:r>
            <a:endParaRPr lang="ar-SY" sz="20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418</Words>
  <Application>Microsoft Office PowerPoint</Application>
  <PresentationFormat>Widescreen</PresentationFormat>
  <Paragraphs>77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Aller</vt:lpstr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LELLO</cp:lastModifiedBy>
  <cp:revision>4</cp:revision>
  <dcterms:created xsi:type="dcterms:W3CDTF">2022-02-21T07:57:38Z</dcterms:created>
  <dcterms:modified xsi:type="dcterms:W3CDTF">2025-08-26T15:45:55Z</dcterms:modified>
</cp:coreProperties>
</file>