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57" r:id="rId29"/>
    <p:sldId id="258" r:id="rId30"/>
    <p:sldId id="259" r:id="rId31"/>
    <p:sldId id="260" r:id="rId32"/>
    <p:sldId id="261" r:id="rId33"/>
    <p:sldId id="262" r:id="rId34"/>
    <p:sldId id="263" r:id="rId35"/>
    <p:sldId id="264" r:id="rId36"/>
    <p:sldId id="265" r:id="rId37"/>
    <p:sldId id="266" r:id="rId38"/>
    <p:sldId id="267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7375526" y="1905001"/>
            <a:ext cx="2378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الاصطناع: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3497931" y="2324100"/>
            <a:ext cx="611597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المثبطات غير الانتقائية للـ </a:t>
            </a:r>
            <a:r>
              <a:rPr lang="en-US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Aminoglutethimide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:Aromatase</a:t>
            </a:r>
            <a:endParaRPr lang="ar-SY" sz="20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المثبطات الانتقائية للـ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:Aromatase</a:t>
            </a:r>
            <a:endParaRPr lang="ar-S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8518526" y="3424238"/>
            <a:ext cx="1235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4455116" y="3852863"/>
            <a:ext cx="515878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سرطان الثدي المعتمد على الاستروجين في سن الضهي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63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5257800" y="1905001"/>
            <a:ext cx="4495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معدلات مستقبلات الاستروجين الانتقائية: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Text Box 10"/>
          <p:cNvSpPr txBox="1">
            <a:spLocks noChangeArrowheads="1"/>
          </p:cNvSpPr>
          <p:nvPr/>
        </p:nvSpPr>
        <p:spPr bwMode="auto">
          <a:xfrm>
            <a:off x="7936262" y="2324101"/>
            <a:ext cx="1677639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:Tamoxifen</a:t>
            </a:r>
            <a:endParaRPr lang="ar-SY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8518526" y="4495801"/>
            <a:ext cx="123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5230814" y="2895601"/>
            <a:ext cx="438308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حصار مستقبلات الاستروجين في نسيج الثدي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تفعيل مستقبلات الاستروجين في الرحم 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تفعيل مستقبلات الاستروجين على مستوى العظم</a:t>
            </a:r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409700" y="4922838"/>
            <a:ext cx="8231188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علاج ملطف لتدبير سرطان الثدي النقائلي عند النساء في سن اليأس (المعتمد على الاستروجين)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علاج داعم بعد استئصال أو تشعيع الثدي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الوقاية من سرطان الثدي عند المريضات اللاتي لديهن عوامل خطورة عالية</a:t>
            </a:r>
          </a:p>
        </p:txBody>
      </p:sp>
    </p:spTree>
    <p:extLst>
      <p:ext uri="{BB962C8B-B14F-4D97-AF65-F5344CB8AC3E}">
        <p14:creationId xmlns:p14="http://schemas.microsoft.com/office/powerpoint/2010/main" val="114468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5257800" y="1905001"/>
            <a:ext cx="4495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معدلات مستقبلات الاستروجين الانتقائية: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7936262" y="2324101"/>
            <a:ext cx="1677639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:Tamoxifen</a:t>
            </a:r>
            <a:endParaRPr lang="ar-SY" sz="2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8115300" y="2967038"/>
            <a:ext cx="16383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2309814" y="3429000"/>
            <a:ext cx="733107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الغثيان والهبات الساخنة (أشيع التأثيرات الجانبية)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اضطرابات طمثية ونزف مهبلي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فرط تنسج وخباثات في بطانة الرحم (بالعلاج المستمر الطويل)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4- ازدياد خطر الاصابة بالخثار الوريدي العميق والانصمام الرئوي وخثار الوريد الشبكي</a:t>
            </a:r>
          </a:p>
        </p:txBody>
      </p:sp>
    </p:spTree>
    <p:extLst>
      <p:ext uri="{BB962C8B-B14F-4D97-AF65-F5344CB8AC3E}">
        <p14:creationId xmlns:p14="http://schemas.microsoft.com/office/powerpoint/2010/main" val="38467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5257800" y="1905001"/>
            <a:ext cx="4495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معدلات مستقبلات الاستروجين الانتقائية: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7977106" y="2324101"/>
            <a:ext cx="1636795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:Toremifen</a:t>
            </a:r>
            <a:endParaRPr lang="ar-SY" sz="2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8518526" y="4495801"/>
            <a:ext cx="123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3" name="Text Box 10"/>
          <p:cNvSpPr txBox="1">
            <a:spLocks noChangeArrowheads="1"/>
          </p:cNvSpPr>
          <p:nvPr/>
        </p:nvSpPr>
        <p:spPr bwMode="auto">
          <a:xfrm>
            <a:off x="5230814" y="2895601"/>
            <a:ext cx="438308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حصار مستقبلات الاستروجين في نسيج الثدي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حصار مستقبلات الاستروجين في الرحم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تفعيل مستقبلات الاستروجين على مستوى العظم</a:t>
            </a:r>
          </a:p>
        </p:txBody>
      </p:sp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1739008" y="4922838"/>
            <a:ext cx="793839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ملطف لتدبير سرطان الثدي النقائلي عند النساء في سن اليأس (المعتمد على الاستروجين)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5" name="مستطيل 1"/>
          <p:cNvSpPr>
            <a:spLocks noChangeArrowheads="1"/>
          </p:cNvSpPr>
          <p:nvPr/>
        </p:nvSpPr>
        <p:spPr bwMode="auto">
          <a:xfrm>
            <a:off x="2179638" y="5969000"/>
            <a:ext cx="731001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تأثيراته الجانبية مشابهة للتاموكسيفن الا أنه لا يسبب فرط تنسج وسرطان بطانة الرحم  </a:t>
            </a:r>
          </a:p>
        </p:txBody>
      </p:sp>
      <p:sp>
        <p:nvSpPr>
          <p:cNvPr id="14346" name="Text Box 8"/>
          <p:cNvSpPr txBox="1">
            <a:spLocks noChangeArrowheads="1"/>
          </p:cNvSpPr>
          <p:nvPr/>
        </p:nvSpPr>
        <p:spPr bwMode="auto">
          <a:xfrm>
            <a:off x="8115300" y="5486401"/>
            <a:ext cx="1638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1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5257800" y="1905001"/>
            <a:ext cx="4495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معدلات مستقبلات الاستروجين الانتقائية: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8061874" y="2324101"/>
            <a:ext cx="1552027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:Raloxifen</a:t>
            </a:r>
            <a:endParaRPr lang="ar-SY" sz="2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8518526" y="4948238"/>
            <a:ext cx="1235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3046414" y="2895600"/>
            <a:ext cx="6567487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حصار مستقبلات الاستروجين في نسيج الثدي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حصار مستقبلات الاستروجين في الرحم 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تفعيل مستقبلات الاستروجين على مستوى العظم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4- يخفض تراكيز الكوليسترول الكلي و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ولكنه لا يؤثر على الـ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HDL</a:t>
            </a: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1939926" y="5384800"/>
            <a:ext cx="77009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الوقاية من تخلخل العظام وعلاجه عند النساء في سن ما بعد الضهي (الاستخدام الرئيسي)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الوقاية من سرطان الثدي عند المريضات اللاتي لديهن عوامل خطورة عالية</a:t>
            </a:r>
          </a:p>
        </p:txBody>
      </p:sp>
    </p:spTree>
    <p:extLst>
      <p:ext uri="{BB962C8B-B14F-4D97-AF65-F5344CB8AC3E}">
        <p14:creationId xmlns:p14="http://schemas.microsoft.com/office/powerpoint/2010/main" val="380791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8209188" y="1295401"/>
            <a:ext cx="20778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البروجستينات:</a:t>
            </a: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7688264" y="1976438"/>
            <a:ext cx="252253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 الطبيعية: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3652839" y="2425701"/>
            <a:ext cx="6421437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Progesterone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SY" b="1" dirty="0">
                <a:latin typeface="Times New Roman" pitchFamily="18" charset="0"/>
                <a:cs typeface="Times New Roman" pitchFamily="18" charset="0"/>
              </a:rPr>
              <a:t>الهرمون الطبيعي ينتج استجابة للهرمون الملوتن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LH</a:t>
            </a:r>
            <a:endParaRPr lang="ar-SY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 rtl="1">
              <a:lnSpc>
                <a:spcPct val="150000"/>
              </a:lnSpc>
              <a:defRPr/>
            </a:pPr>
            <a:r>
              <a:rPr lang="ar-SY" b="1" dirty="0">
                <a:latin typeface="Times New Roman" pitchFamily="18" charset="0"/>
                <a:cs typeface="Times New Roman" pitchFamily="18" charset="0"/>
              </a:rPr>
              <a:t>     عند النساء:</a:t>
            </a:r>
            <a:r>
              <a:rPr lang="ar-SY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الجسم الأصفر خلال النصف الثاني من الدورة – المشيمة- قشر الكظر</a:t>
            </a:r>
          </a:p>
          <a:p>
            <a:pPr marL="0" indent="0" algn="r" rtl="1">
              <a:lnSpc>
                <a:spcPct val="150000"/>
              </a:lnSpc>
              <a:defRPr/>
            </a:pPr>
            <a:r>
              <a:rPr lang="ar-SY" b="1" dirty="0">
                <a:latin typeface="Times New Roman" pitchFamily="18" charset="0"/>
                <a:cs typeface="Times New Roman" pitchFamily="18" charset="0"/>
              </a:rPr>
              <a:t>     عند الذكور: </a:t>
            </a:r>
            <a:r>
              <a:rPr lang="ar-SY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الخصيتان- قشر الكظر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:Hydroxyprogesterone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Y" b="1" dirty="0">
                <a:latin typeface="Times New Roman" pitchFamily="18" charset="0"/>
                <a:cs typeface="Times New Roman" pitchFamily="18" charset="0"/>
              </a:rPr>
              <a:t>حقن عضلي</a:t>
            </a:r>
            <a:endParaRPr lang="ar-SY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Text Box 8"/>
          <p:cNvSpPr txBox="1">
            <a:spLocks noChangeArrowheads="1"/>
          </p:cNvSpPr>
          <p:nvPr/>
        </p:nvSpPr>
        <p:spPr bwMode="auto">
          <a:xfrm>
            <a:off x="7697788" y="4343401"/>
            <a:ext cx="2514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 الصنعية: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1296116" y="4765676"/>
            <a:ext cx="929568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مشتقات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19-Nortestosterone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Norethindrone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Levonorgestrel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Norgestrel</a:t>
            </a:r>
            <a:r>
              <a:rPr lang="ar-SY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(فعالية </a:t>
            </a:r>
            <a:r>
              <a:rPr lang="ar-SY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اندروجينية</a:t>
            </a:r>
            <a:r>
              <a:rPr lang="ar-SY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مشتقات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Hydroxyprogesterone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Medroxyprogesterone</a:t>
            </a:r>
            <a:endParaRPr lang="ar-SY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6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7863113" y="1295401"/>
            <a:ext cx="20778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البروجستينات:</a:t>
            </a: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8604250" y="19050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720850" y="2286000"/>
            <a:ext cx="789305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1- التناسلية: 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تهيئة بطانة الرحم لتعشيش البيضة الملقحة والحفاظ على استمرار الحمل  وانقاص التقلصات الرحمية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تثبيط انتاج موجهات الغدد التناسلية  وبالتالي منع المزيد من الاباضة</a:t>
            </a:r>
          </a:p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2- العامة: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ترفع تركيز الغليكوجين الكبدي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تنقص عودة امتصاص الصوديوم في الكلية (حصار مستقبلات الألدوستيرون)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ترفع درجة حرارة الجسم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تنقص التراكيز البلازمية لبعض الحموض الأمينية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تزيد من اطراح  النتروجين مع البول</a:t>
            </a:r>
          </a:p>
        </p:txBody>
      </p:sp>
    </p:spTree>
    <p:extLst>
      <p:ext uri="{BB962C8B-B14F-4D97-AF65-F5344CB8AC3E}">
        <p14:creationId xmlns:p14="http://schemas.microsoft.com/office/powerpoint/2010/main" val="422938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7451726" y="1905001"/>
            <a:ext cx="23018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الاستعمالات العلاجية: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4632326" y="2286000"/>
            <a:ext cx="4981575" cy="378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تصحيح العوز الهرموني (قصور افراز البروجستيرون) </a:t>
            </a:r>
            <a:endParaRPr lang="ar-SY" sz="20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المعالجة الهرمونية </a:t>
            </a:r>
            <a:r>
              <a:rPr lang="ar-S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المعيضة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في سن ما بعد الضهي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منع الحمل  بمفردها أو بالمشاركة مع الاستروجينات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ضبط النزف الرحمي الناجم عن الاضطراب الوظيفي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علاج عسرة الطمث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تأجيل حدوث الطمث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7- الوقاية من سرطان بطانة الرحم المحرض </a:t>
            </a:r>
            <a:r>
              <a:rPr lang="ar-S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بالاستروجين</a:t>
            </a:r>
            <a:endParaRPr lang="ar-S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 كبت الارضاع بعد الولادة </a:t>
            </a:r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7863113" y="1295401"/>
            <a:ext cx="20778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البروجستينات:</a:t>
            </a:r>
          </a:p>
        </p:txBody>
      </p:sp>
    </p:spTree>
    <p:extLst>
      <p:ext uri="{BB962C8B-B14F-4D97-AF65-F5344CB8AC3E}">
        <p14:creationId xmlns:p14="http://schemas.microsoft.com/office/powerpoint/2010/main" val="283336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8115300" y="1905001"/>
            <a:ext cx="1638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Text Box 10"/>
          <p:cNvSpPr txBox="1">
            <a:spLocks noChangeArrowheads="1"/>
          </p:cNvSpPr>
          <p:nvPr/>
        </p:nvSpPr>
        <p:spPr bwMode="auto">
          <a:xfrm>
            <a:off x="4667250" y="2286001"/>
            <a:ext cx="4946650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صداع- اكتئاب</a:t>
            </a:r>
            <a:endParaRPr lang="ar-SY" sz="20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تأثيرات </a:t>
            </a:r>
            <a:r>
              <a:rPr lang="ar-S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اندروجينية</a:t>
            </a: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(مشتقات 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(19-Nortestosterone 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فرط افراز دهني – شعرانية – عد – زيادة وزن.</a:t>
            </a:r>
          </a:p>
          <a:p>
            <a:pPr algn="r" rtl="1">
              <a:lnSpc>
                <a:spcPct val="150000"/>
              </a:lnSpc>
            </a:pP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- حوادث </a:t>
            </a:r>
            <a:r>
              <a:rPr lang="ar-SY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خثارية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وصمية</a:t>
            </a:r>
            <a:endParaRPr lang="ar-SY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7863113" y="1295401"/>
            <a:ext cx="20778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البروجستينات: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7305408" y="4038601"/>
            <a:ext cx="26212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مضاد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البروجستينات:</a:t>
            </a:r>
          </a:p>
        </p:txBody>
      </p:sp>
      <p:sp>
        <p:nvSpPr>
          <p:cNvPr id="19463" name="Text Box 8"/>
          <p:cNvSpPr txBox="1">
            <a:spLocks noChangeArrowheads="1"/>
          </p:cNvSpPr>
          <p:nvPr/>
        </p:nvSpPr>
        <p:spPr bwMode="auto">
          <a:xfrm>
            <a:off x="7729538" y="4719638"/>
            <a:ext cx="20240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en-US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Mifeprestone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55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7393259" y="1295401"/>
            <a:ext cx="2893741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موانع الحمل الهرمونية: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058988" y="1871664"/>
            <a:ext cx="8075612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>
              <a:lnSpc>
                <a:spcPct val="150000"/>
              </a:lnSpc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1- موانع الحمل المشتركة: استروجين</a:t>
            </a:r>
            <a:r>
              <a:rPr lang="ar-SY" sz="2000" b="1" dirty="0">
                <a:solidFill>
                  <a:srgbClr val="CCFF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Y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Ethinyl-Estradiol</a:t>
            </a:r>
            <a:r>
              <a:rPr lang="ar-SY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، </a:t>
            </a:r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(Mestranol</a:t>
            </a:r>
            <a:r>
              <a:rPr lang="ar-SY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Y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ar-SY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بروجسترون صنعي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موانع الحمل الفموية المشتركة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اللصاقة الجلدية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الحلقة المهبلية</a:t>
            </a:r>
          </a:p>
          <a:p>
            <a:pPr algn="r" rtl="1">
              <a:lnSpc>
                <a:spcPct val="150000"/>
              </a:lnSpc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2- مانعات الحمل البروجستينية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حبوب البروجستين فقط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محضرات للحقن العضلي مديدة التأثير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غرسات البروجستين</a:t>
            </a:r>
          </a:p>
          <a:p>
            <a:pPr marL="342900" indent="-342900" algn="r" rtl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جهاز البروجستين داخل الرحم</a:t>
            </a:r>
          </a:p>
          <a:p>
            <a:pPr algn="r" rtl="1">
              <a:lnSpc>
                <a:spcPct val="150000"/>
              </a:lnSpc>
              <a:defRPr/>
            </a:pPr>
            <a:r>
              <a:rPr lang="ar-SY" sz="2000" b="1" dirty="0">
                <a:latin typeface="Times New Roman" pitchFamily="18" charset="0"/>
                <a:cs typeface="Times New Roman" pitchFamily="18" charset="0"/>
              </a:rPr>
              <a:t>3- منع الحمل التالي للجماع</a:t>
            </a:r>
          </a:p>
        </p:txBody>
      </p:sp>
    </p:spTree>
    <p:extLst>
      <p:ext uri="{BB962C8B-B14F-4D97-AF65-F5344CB8AC3E}">
        <p14:creationId xmlns:p14="http://schemas.microsoft.com/office/powerpoint/2010/main" val="29043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Rot="1" noChangeArrowheads="1"/>
          </p:cNvSpPr>
          <p:nvPr/>
        </p:nvSpPr>
        <p:spPr bwMode="auto">
          <a:xfrm>
            <a:off x="1935163" y="2819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الهرمونات الجنسية</a:t>
            </a:r>
            <a:b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</a:b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78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8"/>
          <p:cNvSpPr txBox="1">
            <a:spLocks noChangeArrowheads="1"/>
          </p:cNvSpPr>
          <p:nvPr/>
        </p:nvSpPr>
        <p:spPr bwMode="auto">
          <a:xfrm>
            <a:off x="7393260" y="1295401"/>
            <a:ext cx="28937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موانع الحمل الهرمونية:</a:t>
            </a: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8666164" y="1981201"/>
            <a:ext cx="1316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9" name="Text Box 10"/>
          <p:cNvSpPr txBox="1">
            <a:spLocks noChangeArrowheads="1"/>
          </p:cNvSpPr>
          <p:nvPr/>
        </p:nvSpPr>
        <p:spPr bwMode="auto">
          <a:xfrm>
            <a:off x="3559176" y="2438401"/>
            <a:ext cx="6270625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تثبيط الاباضة بالتلقيم الراجع السلبي لتحرر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LH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FSH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من النخامى. 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جعل مخاطية باطن الرحم غير ملائمة لتعشيش البيضة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جعل مفرزات عنق الرحم كثيفة وغير نفوذة تجاه الحيوانات المنوية</a:t>
            </a:r>
          </a:p>
        </p:txBody>
      </p:sp>
    </p:spTree>
    <p:extLst>
      <p:ext uri="{BB962C8B-B14F-4D97-AF65-F5344CB8AC3E}">
        <p14:creationId xmlns:p14="http://schemas.microsoft.com/office/powerpoint/2010/main" val="250145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7393260" y="1295401"/>
            <a:ext cx="2893741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موانع الحمل الهرمونية:</a:t>
            </a:r>
          </a:p>
        </p:txBody>
      </p:sp>
      <p:sp>
        <p:nvSpPr>
          <p:cNvPr id="22532" name="Text Box 8"/>
          <p:cNvSpPr txBox="1">
            <a:spLocks noChangeArrowheads="1"/>
          </p:cNvSpPr>
          <p:nvPr/>
        </p:nvSpPr>
        <p:spPr bwMode="auto">
          <a:xfrm>
            <a:off x="8343900" y="1981201"/>
            <a:ext cx="1638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3" name="Text Box 10"/>
          <p:cNvSpPr txBox="1">
            <a:spLocks noChangeArrowheads="1"/>
          </p:cNvSpPr>
          <p:nvPr/>
        </p:nvSpPr>
        <p:spPr bwMode="auto">
          <a:xfrm>
            <a:off x="2214564" y="2438401"/>
            <a:ext cx="7615237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التأثيرات الجانبية الرئيسية: 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غثيان –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اقياء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صداع – اكتئاب – امتلاء الثديين – احتباس سوائل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القلبية الوعائية: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التهاب الوريد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الخثاري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زيادة نسبة حدوث احتشاء العضلة القلبية، الخثار الاكليلي والدماغي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ارتفاع التوتر الشرياني</a:t>
            </a: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الاستقلابية: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اضطراب في تحمل السكر، زيادة شهية ووزن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تبدلات في تراكيز البروتينات الشحمية في المصل</a:t>
            </a:r>
          </a:p>
          <a:p>
            <a:pPr algn="r" rtl="1">
              <a:lnSpc>
                <a:spcPct val="150000"/>
              </a:lnSpc>
            </a:pPr>
            <a:endParaRPr lang="ar-SY" sz="2000" b="1" dirty="0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4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7393260" y="1295401"/>
            <a:ext cx="2893741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موانع الحمل الهرمونية:</a:t>
            </a:r>
          </a:p>
        </p:txBody>
      </p:sp>
      <p:sp>
        <p:nvSpPr>
          <p:cNvPr id="23556" name="Text Box 8"/>
          <p:cNvSpPr txBox="1">
            <a:spLocks noChangeArrowheads="1"/>
          </p:cNvSpPr>
          <p:nvPr/>
        </p:nvSpPr>
        <p:spPr bwMode="auto">
          <a:xfrm>
            <a:off x="7802564" y="1981201"/>
            <a:ext cx="21796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Text Box 10"/>
          <p:cNvSpPr txBox="1">
            <a:spLocks noChangeArrowheads="1"/>
          </p:cNvSpPr>
          <p:nvPr/>
        </p:nvSpPr>
        <p:spPr bwMode="auto">
          <a:xfrm>
            <a:off x="5746750" y="2438400"/>
            <a:ext cx="408305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 أمراض وعائية دماغية أو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انصمامية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خثارية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تنشؤات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معتمدة على الاستروجين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الأمراض الكبدية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الحمل</a:t>
            </a:r>
          </a:p>
        </p:txBody>
      </p:sp>
    </p:spTree>
    <p:extLst>
      <p:ext uri="{BB962C8B-B14F-4D97-AF65-F5344CB8AC3E}">
        <p14:creationId xmlns:p14="http://schemas.microsoft.com/office/powerpoint/2010/main" val="14241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8297354" y="1295401"/>
            <a:ext cx="1989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الأندروجينات:</a:t>
            </a:r>
          </a:p>
        </p:txBody>
      </p:sp>
      <p:sp>
        <p:nvSpPr>
          <p:cNvPr id="24580" name="Text Box 10"/>
          <p:cNvSpPr txBox="1">
            <a:spLocks noChangeArrowheads="1"/>
          </p:cNvSpPr>
          <p:nvPr/>
        </p:nvSpPr>
        <p:spPr bwMode="auto">
          <a:xfrm>
            <a:off x="3385907" y="2273300"/>
            <a:ext cx="6688369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Testosterone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الاندروجين الرئيسي عند البشر، خلايا </a:t>
            </a:r>
            <a:r>
              <a:rPr lang="ar-S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ليديغ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المبيض، قشر الكظر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:DHT</a:t>
            </a:r>
            <a:r>
              <a:rPr lang="ar-SY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المستقلب الفعال للتستوستيرون</a:t>
            </a:r>
            <a:endParaRPr lang="ar-S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Androstinidon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DHEA</a:t>
            </a:r>
            <a:endParaRPr lang="ar-SY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7786688" y="3733801"/>
            <a:ext cx="2425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 الصنعية: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2" name="Text Box 10"/>
          <p:cNvSpPr txBox="1">
            <a:spLocks noChangeArrowheads="1"/>
          </p:cNvSpPr>
          <p:nvPr/>
        </p:nvSpPr>
        <p:spPr bwMode="auto">
          <a:xfrm>
            <a:off x="7854759" y="4267201"/>
            <a:ext cx="2219517" cy="87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Danazol</a:t>
            </a:r>
            <a:r>
              <a:rPr lang="ar-SY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Fluoxymesterone</a:t>
            </a:r>
            <a:endParaRPr lang="ar-SY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7777164" y="1828801"/>
            <a:ext cx="24336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 الطبيعية: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9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7951279" y="1295401"/>
            <a:ext cx="1989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الأندروجينات: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8604250" y="19050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781550" y="2286001"/>
            <a:ext cx="4832350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1- التناسلية: 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النمو الطبيعي عند الذكور وظهور الصفات الجنسية الثانوية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انتاج النطف</a:t>
            </a:r>
          </a:p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2- العامة (البنائية):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زيادة تركيب البروتينات العضلية والخضاب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نقص سرعة ارتشاف العظم</a:t>
            </a:r>
          </a:p>
        </p:txBody>
      </p:sp>
    </p:spTree>
    <p:extLst>
      <p:ext uri="{BB962C8B-B14F-4D97-AF65-F5344CB8AC3E}">
        <p14:creationId xmlns:p14="http://schemas.microsoft.com/office/powerpoint/2010/main" val="21475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Text Box 8"/>
          <p:cNvSpPr txBox="1">
            <a:spLocks noChangeArrowheads="1"/>
          </p:cNvSpPr>
          <p:nvPr/>
        </p:nvSpPr>
        <p:spPr bwMode="auto">
          <a:xfrm>
            <a:off x="7951279" y="1295401"/>
            <a:ext cx="1989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الأندروجينات:</a:t>
            </a:r>
          </a:p>
        </p:txBody>
      </p:sp>
      <p:sp>
        <p:nvSpPr>
          <p:cNvPr id="26628" name="Text Box 8"/>
          <p:cNvSpPr txBox="1">
            <a:spLocks noChangeArrowheads="1"/>
          </p:cNvSpPr>
          <p:nvPr/>
        </p:nvSpPr>
        <p:spPr bwMode="auto">
          <a:xfrm>
            <a:off x="7451726" y="1976438"/>
            <a:ext cx="23018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الاستعمالات العلاجية: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9" name="Text Box 10"/>
          <p:cNvSpPr txBox="1">
            <a:spLocks noChangeArrowheads="1"/>
          </p:cNvSpPr>
          <p:nvPr/>
        </p:nvSpPr>
        <p:spPr bwMode="auto">
          <a:xfrm>
            <a:off x="1905000" y="2463800"/>
            <a:ext cx="7708900" cy="221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التأثيرات </a:t>
            </a:r>
            <a:r>
              <a:rPr lang="ar-S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الأندروجينية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قصور افراز الأندروجين عند الذكور، تأخر البلوغ 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التأثيرات البانية: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ترقق العظام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الشيخي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الهزال المزمن الناجم عن السرطان أو الايدز،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الحروق الشديدة، الأمراض المزمنة المنهكة أو بعد الجراحة.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انتباذ بطانة الرحم والداء الليفي الكيسي في الثدي: </a:t>
            </a:r>
            <a:r>
              <a:rPr lang="en-US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Danazol</a:t>
            </a:r>
            <a:endParaRPr lang="ar-SY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53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7951279" y="1143001"/>
            <a:ext cx="1989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الأندروجينات:</a:t>
            </a: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7775576" y="1752601"/>
            <a:ext cx="19780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 Box 10"/>
          <p:cNvSpPr txBox="1">
            <a:spLocks noChangeArrowheads="1"/>
          </p:cNvSpPr>
          <p:nvPr/>
        </p:nvSpPr>
        <p:spPr bwMode="auto">
          <a:xfrm>
            <a:off x="1452562" y="2133600"/>
            <a:ext cx="8301038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عند الاناث: 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مظاهر التذكير: عد، نمو شعر الوجه، خشونة صوت، صلع، فرط نمو العضلات، اضطرابات طمثية 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عند الذكور: 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بالجرعات العالية: عنانة، تثدي، نقص توليد النطف، نمو الموثة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عند الأطفال الذكور: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بلوغ مبكر، توقف النمو الطولي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تأثيرات عامة: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زيادة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LDL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ونقص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HDL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مما يزيد خطر التعرض لداء قلبي اكليلي، احتباس سوائل وحدوث وذمة</a:t>
            </a:r>
          </a:p>
        </p:txBody>
      </p:sp>
    </p:spTree>
    <p:extLst>
      <p:ext uri="{BB962C8B-B14F-4D97-AF65-F5344CB8AC3E}">
        <p14:creationId xmlns:p14="http://schemas.microsoft.com/office/powerpoint/2010/main" val="32005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7140159" y="1249364"/>
            <a:ext cx="28007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الأندروجينات:</a:t>
            </a:r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2314576" y="1828801"/>
            <a:ext cx="7439025" cy="470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الاستروجينات: 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البروجستينات: 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GnRH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ومقلداته الصنعية بالإعطاء المستمر.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Finasteride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Dutasteride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يثبط انزيم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2000" b="1" dirty="0">
                <a:solidFill>
                  <a:schemeClr val="accent2"/>
                </a:solidFill>
              </a:rPr>
              <a:t>α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-Reductase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مما يؤدي لنقص تشكل  </a:t>
            </a:r>
            <a:r>
              <a: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DHT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في الموثة وبالتالي ضمورها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ضخامة الموثة الحميدة</a:t>
            </a:r>
          </a:p>
          <a:p>
            <a:pPr algn="r" rtl="1">
              <a:lnSpc>
                <a:spcPct val="150000"/>
              </a:lnSpc>
            </a:pP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Flutamide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Bicalutamide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Nilutamide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حاصرات تنافسية </a:t>
            </a:r>
            <a:r>
              <a:rPr lang="ar-SY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للأندروجينات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على مستوى الخلايا الهدف</a:t>
            </a: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 </a:t>
            </a: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سرطان الموثة</a:t>
            </a:r>
          </a:p>
        </p:txBody>
      </p:sp>
    </p:spTree>
    <p:extLst>
      <p:ext uri="{BB962C8B-B14F-4D97-AF65-F5344CB8AC3E}">
        <p14:creationId xmlns:p14="http://schemas.microsoft.com/office/powerpoint/2010/main" val="172039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2666948" y="1295401"/>
            <a:ext cx="7273978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 المطلق للموجهات التناسلية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:(Gonadorelin) GnRH</a:t>
            </a:r>
            <a:endParaRPr lang="ar-SY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8470900" y="2057401"/>
            <a:ext cx="1282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تأثيره: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7065207" y="2514600"/>
            <a:ext cx="250741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Y" sz="2000" b="1"/>
              <a:t>تفعيل </a:t>
            </a:r>
            <a:r>
              <a:rPr lang="en-US" sz="2000" b="1"/>
              <a:t>Phospholipase C</a:t>
            </a:r>
            <a:endParaRPr lang="ar-SY" sz="2000" b="1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8604250" y="29718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2522298" y="3403600"/>
            <a:ext cx="705032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SY" sz="2000" b="1" dirty="0"/>
              <a:t>الافراز (الإعطاء) المتقطع لـ </a:t>
            </a:r>
            <a:r>
              <a:rPr lang="en-US" sz="2000" b="1" dirty="0"/>
              <a:t>GnRH</a:t>
            </a:r>
            <a:r>
              <a:rPr lang="ar-SY" sz="2000" b="1" dirty="0"/>
              <a:t> أو مقلداته: </a:t>
            </a:r>
            <a:r>
              <a:rPr lang="ar-SY" sz="2000" b="1" dirty="0">
                <a:solidFill>
                  <a:schemeClr val="accent2"/>
                </a:solidFill>
              </a:rPr>
              <a:t>زيادة تحرر </a:t>
            </a:r>
            <a:r>
              <a:rPr lang="en-US" sz="2000" b="1" dirty="0">
                <a:solidFill>
                  <a:schemeClr val="accent2"/>
                </a:solidFill>
              </a:rPr>
              <a:t>LH</a:t>
            </a:r>
            <a:r>
              <a:rPr lang="ar-SY" sz="2000" b="1" dirty="0">
                <a:solidFill>
                  <a:schemeClr val="accent2"/>
                </a:solidFill>
              </a:rPr>
              <a:t> و </a:t>
            </a:r>
            <a:r>
              <a:rPr lang="en-US" sz="2000" b="1" dirty="0">
                <a:solidFill>
                  <a:schemeClr val="accent2"/>
                </a:solidFill>
              </a:rPr>
              <a:t>FSH </a:t>
            </a:r>
            <a:r>
              <a:rPr lang="ar-SY" sz="2000" b="1" dirty="0">
                <a:solidFill>
                  <a:schemeClr val="accent2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SY" sz="2000" b="1" dirty="0"/>
              <a:t>الافراز (الإعطاء) المستمر لـ </a:t>
            </a:r>
            <a:r>
              <a:rPr lang="en-US" sz="2000" b="1" dirty="0"/>
              <a:t>GN-RH</a:t>
            </a:r>
            <a:r>
              <a:rPr lang="ar-SY" sz="2000" b="1" dirty="0"/>
              <a:t> أو مقلداته: </a:t>
            </a:r>
            <a:r>
              <a:rPr lang="ar-SY" sz="2000" b="1" dirty="0">
                <a:solidFill>
                  <a:schemeClr val="accent2"/>
                </a:solidFill>
              </a:rPr>
              <a:t>تثبيط تحرر </a:t>
            </a:r>
            <a:r>
              <a:rPr lang="en-US" sz="2000" b="1" dirty="0">
                <a:solidFill>
                  <a:schemeClr val="accent2"/>
                </a:solidFill>
              </a:rPr>
              <a:t>LH</a:t>
            </a:r>
            <a:r>
              <a:rPr lang="ar-SY" sz="2000" b="1" dirty="0">
                <a:solidFill>
                  <a:schemeClr val="accent2"/>
                </a:solidFill>
              </a:rPr>
              <a:t> و </a:t>
            </a:r>
            <a:r>
              <a:rPr lang="en-US" sz="2000" b="1" dirty="0">
                <a:solidFill>
                  <a:schemeClr val="accent2"/>
                </a:solidFill>
              </a:rPr>
              <a:t>FSH 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535988" y="4495801"/>
            <a:ext cx="12239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60626" y="4927601"/>
            <a:ext cx="7104063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/>
              <a:t>إعطاء متقطع لـ </a:t>
            </a:r>
            <a:r>
              <a:rPr lang="en-US" sz="2000" b="1" dirty="0"/>
              <a:t>GnRH</a:t>
            </a:r>
            <a:r>
              <a:rPr lang="ar-SY" sz="2000" b="1" dirty="0"/>
              <a:t>:</a:t>
            </a:r>
            <a:r>
              <a:rPr lang="ar-SY" sz="2000" b="1" dirty="0">
                <a:solidFill>
                  <a:srgbClr val="CCFF33"/>
                </a:solidFill>
              </a:rPr>
              <a:t> </a:t>
            </a:r>
            <a:r>
              <a:rPr lang="ar-SY" sz="2000" b="1" dirty="0">
                <a:solidFill>
                  <a:schemeClr val="accent2"/>
                </a:solidFill>
              </a:rPr>
              <a:t>علاج قصور الغدد التناسلية</a:t>
            </a:r>
          </a:p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sz="2000" b="1" dirty="0"/>
              <a:t>إعطاء مستمر لمقلدات </a:t>
            </a:r>
            <a:r>
              <a:rPr lang="en-US" sz="2000" b="1" dirty="0"/>
              <a:t>GN-RH</a:t>
            </a:r>
            <a:r>
              <a:rPr lang="ar-SY" sz="2000" b="1" dirty="0"/>
              <a:t> لعلاج:</a:t>
            </a:r>
            <a:endParaRPr lang="ar-SY" sz="2000" b="1" dirty="0">
              <a:solidFill>
                <a:srgbClr val="CCFF33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rgbClr val="CCFF33"/>
                </a:solidFill>
              </a:rPr>
              <a:t>                                     </a:t>
            </a:r>
            <a:r>
              <a:rPr lang="ar-SY" sz="2000" b="1" dirty="0">
                <a:solidFill>
                  <a:schemeClr val="accent2"/>
                </a:solidFill>
              </a:rPr>
              <a:t>سرطان البروستات، البلوغ الباكر، انتباذ بطانة الرحم</a:t>
            </a:r>
          </a:p>
        </p:txBody>
      </p:sp>
    </p:spTree>
    <p:extLst>
      <p:ext uri="{BB962C8B-B14F-4D97-AF65-F5344CB8AC3E}">
        <p14:creationId xmlns:p14="http://schemas.microsoft.com/office/powerpoint/2010/main" val="167886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4609554" y="1295401"/>
            <a:ext cx="5355184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موجهات الغدد التناسلية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:(Gonadotropins)</a:t>
            </a:r>
            <a:endParaRPr lang="ar-SY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8604250" y="19050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4867275" y="2286001"/>
            <a:ext cx="470535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عند المرأة :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FSH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نمو ونضوج الجريب وإفراز الاستروجينات.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:LH</a:t>
            </a:r>
            <a:r>
              <a:rPr lang="ar-SY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حدوث الإباضة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عند الرجل: 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:FSH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تكوين النطاف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:LH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ينبه اصطناع وإفراز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Testosterone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من الخصية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8535988" y="4953001"/>
            <a:ext cx="12239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1905000" y="5334000"/>
            <a:ext cx="7659688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</a:pPr>
            <a:r>
              <a:rPr lang="ar-SY" sz="2000" b="1"/>
              <a:t>علاج العقم الناجم عن غياب الإباضة عند المرأة وعن انعدام تشكل النطاف عند الرجل </a:t>
            </a:r>
          </a:p>
        </p:txBody>
      </p:sp>
    </p:spTree>
    <p:extLst>
      <p:ext uri="{BB962C8B-B14F-4D97-AF65-F5344CB8AC3E}">
        <p14:creationId xmlns:p14="http://schemas.microsoft.com/office/powerpoint/2010/main" val="190983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770814" y="771526"/>
            <a:ext cx="2516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8215600" y="1295401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الاستروجينات:</a:t>
            </a:r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7694614" y="2052638"/>
            <a:ext cx="25161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 الطبيعية:</a:t>
            </a:r>
            <a:endParaRPr lang="fr-FR" sz="24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10"/>
          <p:cNvSpPr txBox="1">
            <a:spLocks noChangeArrowheads="1"/>
          </p:cNvSpPr>
          <p:nvPr/>
        </p:nvSpPr>
        <p:spPr bwMode="auto">
          <a:xfrm>
            <a:off x="1448197" y="2425700"/>
            <a:ext cx="8626079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Estradiol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 الرئيسي عند النساء في سن ما قبل الضهي، أقوى استروجين ينتجه ويفرزه المبيض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Estrone</a:t>
            </a:r>
            <a:r>
              <a:rPr lang="ar-SY" b="1" dirty="0">
                <a:solidFill>
                  <a:srgbClr val="CCFF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 الرئيسي الجوال في الدوران في سن الضهي، مستقلب </a:t>
            </a:r>
            <a:r>
              <a:rPr lang="ar-S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للاستراديول</a:t>
            </a:r>
            <a:endParaRPr lang="ar-S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Estriol</a:t>
            </a:r>
            <a:r>
              <a:rPr lang="ar-S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الاستروجين الرئيسي الذي تنتجه المشيمة (خلال الحمل)، مستقلب </a:t>
            </a:r>
            <a:r>
              <a:rPr lang="ar-S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للاستراديول</a:t>
            </a:r>
            <a:endParaRPr lang="ar-S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7704138" y="3957638"/>
            <a:ext cx="25082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 الصنعية:</a:t>
            </a:r>
            <a:endParaRPr lang="fr-FR" sz="24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 Box 10"/>
          <p:cNvSpPr txBox="1">
            <a:spLocks noChangeArrowheads="1"/>
          </p:cNvSpPr>
          <p:nvPr/>
        </p:nvSpPr>
        <p:spPr bwMode="auto">
          <a:xfrm>
            <a:off x="7690289" y="4460875"/>
            <a:ext cx="2383986" cy="873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Estradiol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Ethinyl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SY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Mestranol</a:t>
            </a:r>
            <a:endParaRPr lang="ar-SY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6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7869525" y="1295401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الاستروجينات: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604250" y="1905001"/>
            <a:ext cx="11493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759326" y="2286000"/>
            <a:ext cx="4854575" cy="494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1- التناسلية: 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نمو الأعضاء التناسلية  لدى الأنثى خلال مرحلة الطفولة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ظهور الصفات الجنسية الثانوية والنمو خلال مرحلة البلوغ.</a:t>
            </a:r>
          </a:p>
          <a:p>
            <a:pPr marL="0" indent="0" algn="r" rtl="1">
              <a:lnSpc>
                <a:spcPct val="150000"/>
              </a:lnSpc>
              <a:defRPr/>
            </a:pPr>
            <a:r>
              <a:rPr lang="ar-SY" sz="2400" b="1" dirty="0">
                <a:latin typeface="Times New Roman"/>
                <a:ea typeface="Times New Roman"/>
                <a:cs typeface="Times New Roman"/>
              </a:rPr>
              <a:t>2- العامة: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يعدل مستوى بروتين المصل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ينقص ارتشاف العظم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يعزز قابلية الدم للتخثر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يزيد الـ </a:t>
            </a:r>
            <a:r>
              <a:rPr lang="en-US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HDL </a:t>
            </a: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وينقص الـ </a:t>
            </a:r>
            <a:r>
              <a:rPr lang="en-US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LDL </a:t>
            </a: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والكوليسترول.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بالمقدار المرتفع تثبط افراز </a:t>
            </a:r>
            <a:r>
              <a:rPr lang="en-US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LH</a:t>
            </a: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و </a:t>
            </a:r>
            <a:r>
              <a:rPr lang="en-US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FSH</a:t>
            </a: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بالتلقيم الراجع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ar-SY" b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تأثير مضاد اندروجين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  <a:defRPr/>
            </a:pPr>
            <a:endParaRPr lang="ar-SY" b="1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3367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8"/>
          <p:cNvSpPr txBox="1">
            <a:spLocks noChangeArrowheads="1"/>
          </p:cNvSpPr>
          <p:nvPr/>
        </p:nvSpPr>
        <p:spPr bwMode="auto">
          <a:xfrm>
            <a:off x="7869525" y="1295401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الاستروجينات:</a:t>
            </a: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7451726" y="1905001"/>
            <a:ext cx="23018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الاستعمالات العلاجية: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Text Box 10"/>
          <p:cNvSpPr txBox="1">
            <a:spLocks noChangeArrowheads="1"/>
          </p:cNvSpPr>
          <p:nvPr/>
        </p:nvSpPr>
        <p:spPr bwMode="auto">
          <a:xfrm>
            <a:off x="5172076" y="2286000"/>
            <a:ext cx="44418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علاج قصور الغدد التناسلية عند الفتيات الشابات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المعالجة الهرمونية المعيضة التالية للضهي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منع الحمل بالمشاركة مع البروجسترون</a:t>
            </a:r>
          </a:p>
          <a:p>
            <a:pPr algn="r" rtl="1">
              <a:lnSpc>
                <a:spcPct val="150000"/>
              </a:lnSpc>
            </a:pPr>
            <a:endParaRPr lang="ar-SY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56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7869525" y="1295401"/>
            <a:ext cx="20714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الاستروجينات:</a:t>
            </a: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8115300" y="1905001"/>
            <a:ext cx="16383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10"/>
          <p:cNvSpPr txBox="1">
            <a:spLocks noChangeArrowheads="1"/>
          </p:cNvSpPr>
          <p:nvPr/>
        </p:nvSpPr>
        <p:spPr bwMode="auto">
          <a:xfrm>
            <a:off x="1636714" y="2324100"/>
            <a:ext cx="7977187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الغثيان ومضض الثديين (أشيع التأثيرات الجانبية)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نزف رحمي بعد الضهي أحيانا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زيادة خطر الاصابة بالحوادث الانصمامية الخثارية واحتشاء العضلة القلبية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4- زيادة احتمال الاصابة بسرطان الأعضاء التناسلية الانثوية (باطن الرحم، المهبل، عنق الرحم)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5- ارتفاع ضغط شرياني</a:t>
            </a:r>
          </a:p>
        </p:txBody>
      </p:sp>
    </p:spTree>
    <p:extLst>
      <p:ext uri="{BB962C8B-B14F-4D97-AF65-F5344CB8AC3E}">
        <p14:creationId xmlns:p14="http://schemas.microsoft.com/office/powerpoint/2010/main" val="91768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7448550" y="771526"/>
            <a:ext cx="25161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الهرمونات الجنسية: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981461" y="1295401"/>
            <a:ext cx="2959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الاستروجينات: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6240464" y="1905001"/>
            <a:ext cx="35131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buFont typeface="Wingdings" panose="05000000000000000000" pitchFamily="2" charset="2"/>
              <a:buChar char="v"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حصار مستقبلات الاستروجين: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7736463" y="2324101"/>
            <a:ext cx="1877437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en-US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:Clomiphene</a:t>
            </a:r>
            <a:endParaRPr lang="ar-SY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8518526" y="4495801"/>
            <a:ext cx="123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/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5545158" y="4953000"/>
            <a:ext cx="406874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علاج العقم عند النساء الناجم عن غياب الاباضة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3941764" y="2895601"/>
            <a:ext cx="5672137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حصار مستقبلات الاستروجين في الوطاء والنخامى </a:t>
            </a:r>
            <a:endParaRPr lang="ar-SY" sz="2000" b="1">
              <a:solidFill>
                <a:srgbClr val="CCFF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2- تثبيط التلقيم الراجع للاستروجين على الوطاء والنخامى</a:t>
            </a:r>
          </a:p>
          <a:p>
            <a:pPr algn="r" rtl="1">
              <a:lnSpc>
                <a:spcPct val="150000"/>
              </a:lnSpc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3- يزيد افراز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GnRH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والغونادوتروبينات مما يؤدي لتنبيه الاباضة</a:t>
            </a:r>
          </a:p>
        </p:txBody>
      </p:sp>
    </p:spTree>
    <p:extLst>
      <p:ext uri="{BB962C8B-B14F-4D97-AF65-F5344CB8AC3E}">
        <p14:creationId xmlns:p14="http://schemas.microsoft.com/office/powerpoint/2010/main" val="149167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1451</Words>
  <Application>Microsoft Office PowerPoint</Application>
  <PresentationFormat>Widescreen</PresentationFormat>
  <Paragraphs>254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12</cp:revision>
  <dcterms:created xsi:type="dcterms:W3CDTF">2022-02-21T07:57:38Z</dcterms:created>
  <dcterms:modified xsi:type="dcterms:W3CDTF">2025-08-26T15:57:49Z</dcterms:modified>
</cp:coreProperties>
</file>