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57" r:id="rId20"/>
    <p:sldId id="258" r:id="rId21"/>
    <p:sldId id="259" r:id="rId22"/>
    <p:sldId id="260" r:id="rId23"/>
    <p:sldId id="261" r:id="rId24"/>
    <p:sldId id="262" r:id="rId25"/>
    <p:sldId id="263" r:id="rId26"/>
    <p:sldId id="264" r:id="rId27"/>
    <p:sldId id="265" r:id="rId28"/>
    <p:sldId id="266" r:id="rId29"/>
    <p:sldId id="26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643064" y="1654175"/>
            <a:ext cx="81105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المركبات ثنائية الفوسفات: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Etidronate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Risedronate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Alendronate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Ibandrpnate 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Zolendronic Acid 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8224838" y="3043238"/>
            <a:ext cx="14351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الاستعمالات:</a:t>
            </a: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5445518" y="3527425"/>
            <a:ext cx="403027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solidFill>
                  <a:schemeClr val="accent2"/>
                </a:solidFill>
              </a:rPr>
              <a:t>علاج ترقق العظام والوقاية منه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solidFill>
                  <a:schemeClr val="accent2"/>
                </a:solidFill>
              </a:rPr>
              <a:t>داء باجت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solidFill>
                  <a:schemeClr val="accent2"/>
                </a:solidFill>
              </a:rPr>
              <a:t>علاج النقائل العظمية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solidFill>
                  <a:schemeClr val="accent2"/>
                </a:solidFill>
              </a:rPr>
              <a:t>علاج فرط كالسيوم الدم الناجم عن الخباثة.</a:t>
            </a:r>
          </a:p>
        </p:txBody>
      </p:sp>
    </p:spTree>
    <p:extLst>
      <p:ext uri="{BB962C8B-B14F-4D97-AF65-F5344CB8AC3E}">
        <p14:creationId xmlns:p14="http://schemas.microsoft.com/office/powerpoint/2010/main" val="198643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643064" y="1654175"/>
            <a:ext cx="81105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المركبات ثنائية الفوسفات: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Etidronate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Risedronate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Alendronate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Ibandrpnate 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Zolendronic</a:t>
            </a:r>
            <a:r>
              <a:rPr lang="en-US" sz="2000" b="1" dirty="0">
                <a:solidFill>
                  <a:srgbClr val="CC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Acid </a:t>
            </a:r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021638" y="3119438"/>
            <a:ext cx="1638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4017964" y="3619500"/>
            <a:ext cx="5457825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اضطرابات هضمية: غثيان – اسهال – آلام بطنية.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ألم عضلي هيكلي.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التهاب وتقرحات مريئية (الاستعمال الفموي).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تنخر في عظم الفك (نادرا).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تلين عظام (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Etidronate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بالاستعمال المستمر لفترة طويلة)</a:t>
            </a:r>
            <a:endParaRPr lang="ar-SY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4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6627424" y="1654176"/>
            <a:ext cx="31261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المركبات ثنائية الفوسفات: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8516938" y="2438401"/>
            <a:ext cx="11604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جرعات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447800" y="2895600"/>
            <a:ext cx="8199438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Etidronate</a:t>
            </a: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400 ملغ / يوم لمدة 14 يوم تتبع بـ 500 ملغ كالسيوم عنصري لمدة 76 يوم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Risedronate</a:t>
            </a: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5 ملغ/ يوم أو 35 ملغ اسبوعياَ  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Alendronate</a:t>
            </a: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10 ملغ/ يوم أو 70 ملغ اسبوعياً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rgbClr val="CCFF33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r-SA" sz="2000" b="1" dirty="0">
                <a:latin typeface="Times New Roman" pitchFamily="18" charset="0"/>
                <a:cs typeface="Times New Roman" pitchFamily="18" charset="0"/>
              </a:rPr>
              <a:t>تعطى جرعة مفردة قبل 30 دقيقة من الفطور</a:t>
            </a:r>
          </a:p>
        </p:txBody>
      </p:sp>
    </p:spTree>
    <p:extLst>
      <p:ext uri="{BB962C8B-B14F-4D97-AF65-F5344CB8AC3E}">
        <p14:creationId xmlns:p14="http://schemas.microsoft.com/office/powerpoint/2010/main" val="10879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382000" y="2514601"/>
            <a:ext cx="11493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4579939" y="2971800"/>
            <a:ext cx="4992687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تأثير خافض لكلس الدم.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تأثير خافض لفوسفور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تأثير طارح للكالسيوم والفوسفور والصوديوم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تأثير موسع وعائي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تسكين الألم المرافق للكسور الناجمة عن تخلخل العظام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7475412" y="1654176"/>
            <a:ext cx="22781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الـ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Calcitonin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8725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7739064" y="1000126"/>
            <a:ext cx="2225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الـ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Calcitonin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8318500" y="1676401"/>
            <a:ext cx="1435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الاستعمالات:</a:t>
            </a:r>
            <a:endParaRPr lang="fr-F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 Box 10"/>
          <p:cNvSpPr txBox="1">
            <a:spLocks noChangeArrowheads="1"/>
          </p:cNvSpPr>
          <p:nvPr/>
        </p:nvSpPr>
        <p:spPr bwMode="auto">
          <a:xfrm>
            <a:off x="1706369" y="2057401"/>
            <a:ext cx="786625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علاج فرط كالسيوم الدم.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ترقق العظام</a:t>
            </a:r>
            <a:r>
              <a:rPr lang="ar-SA" sz="2000" b="1" dirty="0">
                <a:solidFill>
                  <a:schemeClr val="accent2"/>
                </a:solidFill>
              </a:rPr>
              <a:t>: </a:t>
            </a:r>
            <a:r>
              <a:rPr lang="ar-SA" sz="2000" b="1" dirty="0"/>
              <a:t>50 -100 وحدة يومياً (تحت الجلد أو عضلي) أو 200 وحدة (داخل الأنف)</a:t>
            </a:r>
            <a:endParaRPr lang="ar-SY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>
                <a:solidFill>
                  <a:schemeClr val="accent2"/>
                </a:solidFill>
              </a:rPr>
              <a:t>داء باجت (التهاب العظم المشوه)</a:t>
            </a:r>
          </a:p>
        </p:txBody>
      </p:sp>
    </p:spTree>
    <p:extLst>
      <p:ext uri="{BB962C8B-B14F-4D97-AF65-F5344CB8AC3E}">
        <p14:creationId xmlns:p14="http://schemas.microsoft.com/office/powerpoint/2010/main" val="137972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5224464" y="1654175"/>
            <a:ext cx="45291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معدلات مستقبلات الاستروجين الانتقائية: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Raloxifene</a:t>
            </a: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3046414" y="2743201"/>
            <a:ext cx="6567487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يحاصر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مستقبلات الاستروجين في نسيج الثدي 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والرحم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يفعل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مستقبلات الاستروجين على مستوى العظم</a:t>
            </a: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يخفض تراكيز الكوليسترول الكلي و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LDL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ولكنه لا يؤثر على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HDL</a:t>
            </a:r>
            <a:endParaRPr lang="ar-SY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8518526" y="4343401"/>
            <a:ext cx="1235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1939926" y="4800601"/>
            <a:ext cx="7700963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الوقاية من تخلخل العظام وعلاجه عند النساء في سن ما بعد الضهي (الاستخدام الرئيسي)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الجرعة: 60 ملغ/ يوم فموي</a:t>
            </a:r>
            <a:endParaRPr lang="ar-SY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الوقاية من سرطان الثدي عند المريضات اللاتي لديهن عوامل خطورة عالية</a:t>
            </a:r>
          </a:p>
        </p:txBody>
      </p:sp>
    </p:spTree>
    <p:extLst>
      <p:ext uri="{BB962C8B-B14F-4D97-AF65-F5344CB8AC3E}">
        <p14:creationId xmlns:p14="http://schemas.microsoft.com/office/powerpoint/2010/main" val="368574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7577428" y="1654176"/>
            <a:ext cx="2176173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Teriparatide</a:t>
            </a: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4044748" y="2209800"/>
            <a:ext cx="556915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شدفة من هرمون جارات الدرق مستحصلة بتقنية تأشيب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DNA</a:t>
            </a:r>
            <a:endParaRPr lang="ar-SY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8366126" y="2819401"/>
            <a:ext cx="1235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Text Box 10"/>
          <p:cNvSpPr txBox="1">
            <a:spLocks noChangeArrowheads="1"/>
          </p:cNvSpPr>
          <p:nvPr/>
        </p:nvSpPr>
        <p:spPr bwMode="auto">
          <a:xfrm>
            <a:off x="4246564" y="3251200"/>
            <a:ext cx="53943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علاج ترقق العظام 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علاج ترقق العظام المحرض بالستيروئيدات القشرية السكرية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الجرعة: 20 مكغ /يوم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حقنا تحت الجلد</a:t>
            </a: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8264526" y="1000126"/>
            <a:ext cx="1700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البدانة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 Box 8"/>
          <p:cNvSpPr txBox="1">
            <a:spLocks noChangeArrowheads="1"/>
          </p:cNvSpPr>
          <p:nvPr/>
        </p:nvSpPr>
        <p:spPr bwMode="auto">
          <a:xfrm>
            <a:off x="6571320" y="3082925"/>
            <a:ext cx="3182281" cy="4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مثبطات انزيم الليباز: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Orlistat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Text Box 10"/>
          <p:cNvSpPr txBox="1">
            <a:spLocks noChangeArrowheads="1"/>
          </p:cNvSpPr>
          <p:nvPr/>
        </p:nvSpPr>
        <p:spPr bwMode="auto">
          <a:xfrm>
            <a:off x="2546350" y="3733801"/>
            <a:ext cx="7094538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تثبيط انزيمات الليباز البنكرياسية مما ينقص امتصاص الشحوم من الامعاء بنسبة 30 – 35%</a:t>
            </a: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الجرعة:</a:t>
            </a:r>
            <a:r>
              <a:rPr lang="ar-SA" sz="18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ملغ 3 مرات يومياً مع الطعام </a:t>
            </a: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4359176" y="1752601"/>
            <a:ext cx="5394425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العلاج غير الدوائي: </a:t>
            </a:r>
            <a:r>
              <a:rPr lang="ar-S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الحمية الغذائية والتمارين الرياضية</a:t>
            </a:r>
            <a:endParaRPr lang="en-US" sz="2400" b="1" dirty="0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7658156" y="2401889"/>
            <a:ext cx="2095445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العلاج الدوائي: </a:t>
            </a:r>
            <a:endParaRPr 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2666646" y="5105401"/>
            <a:ext cx="6898042" cy="458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الاسهال الدهني والالحاح البرازي وتطبل البطن ونقص امتصاص الفيتامينات المنحلة بالدسم </a:t>
            </a:r>
            <a:endParaRPr lang="ar-SY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264526" y="472440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</a:p>
        </p:txBody>
      </p:sp>
    </p:spTree>
    <p:extLst>
      <p:ext uri="{BB962C8B-B14F-4D97-AF65-F5344CB8AC3E}">
        <p14:creationId xmlns:p14="http://schemas.microsoft.com/office/powerpoint/2010/main" val="337510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8264526" y="1000126"/>
            <a:ext cx="1700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البدانة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8"/>
          <p:cNvSpPr txBox="1">
            <a:spLocks noChangeArrowheads="1"/>
          </p:cNvSpPr>
          <p:nvPr/>
        </p:nvSpPr>
        <p:spPr bwMode="auto">
          <a:xfrm>
            <a:off x="3081390" y="2362200"/>
            <a:ext cx="6672211" cy="4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مثبطات الشهية: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Phentermine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Diethylpropion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Sibutramine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4082407" y="3505201"/>
            <a:ext cx="5450531" cy="914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تثبيط عودة الالتقاط العصبوني للسيروتونين والنورأدرينالين والدوبامين </a:t>
            </a: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الجرعة:</a:t>
            </a:r>
            <a:r>
              <a:rPr lang="ar-SA" sz="18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10 - 15 ملغ يومياً يفضل صباحاً</a:t>
            </a:r>
          </a:p>
        </p:txBody>
      </p: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7658156" y="1676401"/>
            <a:ext cx="2095445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العلاج الدوائي: </a:t>
            </a:r>
            <a:endParaRPr lang="en-US" sz="24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6" name="Text Box 10"/>
          <p:cNvSpPr txBox="1">
            <a:spLocks noChangeArrowheads="1"/>
          </p:cNvSpPr>
          <p:nvPr/>
        </p:nvSpPr>
        <p:spPr bwMode="auto">
          <a:xfrm>
            <a:off x="4615898" y="5105401"/>
            <a:ext cx="4948791" cy="458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جفاف فم، امساك، صداع، أرق، ارتفاع توتر شرياني، تسرع قلب </a:t>
            </a:r>
            <a:endParaRPr lang="ar-SY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8264526" y="464820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771968" y="2971800"/>
            <a:ext cx="1981632" cy="4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Sibutramine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8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Rot="1" noChangeArrowheads="1"/>
          </p:cNvSpPr>
          <p:nvPr/>
        </p:nvSpPr>
        <p:spPr bwMode="auto">
          <a:xfrm>
            <a:off x="1935163" y="2514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الهرمونات الدرقية</a:t>
            </a: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8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858126" y="923926"/>
            <a:ext cx="21066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هرمونات الدرق: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6203950" y="1676400"/>
            <a:ext cx="354965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Tri-Iodothyronine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(T3</a:t>
            </a:r>
            <a:endParaRPr lang="ar-SY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Thyroxin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(T4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Calcitonine</a:t>
            </a:r>
            <a:endParaRPr lang="fr-F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00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519988" y="923926"/>
            <a:ext cx="24447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قصور الدرق: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7476824" y="1676400"/>
            <a:ext cx="2276777" cy="4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Levothyroxine</a:t>
            </a:r>
            <a:r>
              <a:rPr lang="ar-SY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Y" sz="11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8616950" y="2286001"/>
            <a:ext cx="11366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استعماله: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3695697" y="2743200"/>
            <a:ext cx="5876929" cy="50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 dirty="0"/>
              <a:t>قصور الدرق</a:t>
            </a:r>
            <a:r>
              <a:rPr lang="ar-SA" sz="2000" b="1" dirty="0"/>
              <a:t>: </a:t>
            </a:r>
            <a:r>
              <a:rPr lang="ar-SA" sz="2000" b="1" dirty="0">
                <a:solidFill>
                  <a:schemeClr val="accent2"/>
                </a:solidFill>
              </a:rPr>
              <a:t>جرعة الصيانة 100 – 200 مكغ/ يوم قبل الفطور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8115300" y="3429001"/>
            <a:ext cx="163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4605338" y="3962400"/>
            <a:ext cx="49657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بالمقدار المرتفع (السمية) تشاهد علامات فرط نشاط الدرق</a:t>
            </a:r>
          </a:p>
        </p:txBody>
      </p:sp>
    </p:spTree>
    <p:extLst>
      <p:ext uri="{BB962C8B-B14F-4D97-AF65-F5344CB8AC3E}">
        <p14:creationId xmlns:p14="http://schemas.microsoft.com/office/powerpoint/2010/main" val="29633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7092950" y="762001"/>
            <a:ext cx="2871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فرط نشاط الدرق: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3082544" y="1330326"/>
            <a:ext cx="6671057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الثيوأميدات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Propylthiouracil</a:t>
            </a:r>
            <a:r>
              <a:rPr lang="en-US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Thioamides</a:t>
            </a:r>
            <a:r>
              <a:rPr lang="ar-SY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ar-SY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Methimazole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628064" y="1900238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4310063" y="2255838"/>
            <a:ext cx="5262562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تثبيط يودنة التيروزين في الغلوبولين الدرقي.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تثبيط اقتران جزيئات الايودوتيروزين لتشكيل </a:t>
            </a:r>
            <a:r>
              <a:rPr lang="en-US" sz="2000" b="1"/>
              <a:t>T3</a:t>
            </a:r>
            <a:r>
              <a:rPr lang="ar-SY" sz="2000" b="1"/>
              <a:t> و </a:t>
            </a:r>
            <a:r>
              <a:rPr lang="en-US" sz="2000" b="1"/>
              <a:t>T4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تثبيط تحول </a:t>
            </a:r>
            <a:r>
              <a:rPr lang="en-US" sz="2000" b="1"/>
              <a:t>T4</a:t>
            </a:r>
            <a:r>
              <a:rPr lang="ar-SY" sz="2000" b="1"/>
              <a:t> الى </a:t>
            </a:r>
            <a:r>
              <a:rPr lang="en-US" sz="2000" b="1"/>
              <a:t>T3</a:t>
            </a:r>
            <a:r>
              <a:rPr lang="ar-SY" sz="2000" b="1"/>
              <a:t> محيطيا (</a:t>
            </a:r>
            <a:r>
              <a:rPr lang="en-US" sz="2000" b="1"/>
              <a:t>PTU</a:t>
            </a:r>
            <a:r>
              <a:rPr lang="ar-SY" sz="2000" b="1"/>
              <a:t>)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8704264" y="3652838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2979738" y="4075113"/>
            <a:ext cx="65913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علاج فرط نشاط الدرق</a:t>
            </a:r>
            <a:r>
              <a:rPr lang="ar-SA" sz="2000" b="1" dirty="0"/>
              <a:t>: </a:t>
            </a:r>
            <a:r>
              <a:rPr lang="ar-SA" sz="2000" b="1" dirty="0">
                <a:solidFill>
                  <a:schemeClr val="accent2"/>
                </a:solidFill>
              </a:rPr>
              <a:t>جرعة الـ </a:t>
            </a:r>
            <a:r>
              <a:rPr lang="en-US" sz="2000" b="1" dirty="0">
                <a:solidFill>
                  <a:schemeClr val="accent2"/>
                </a:solidFill>
              </a:rPr>
              <a:t>Methimazole</a:t>
            </a:r>
            <a:r>
              <a:rPr lang="ar-SA" sz="2000" b="1" dirty="0">
                <a:solidFill>
                  <a:schemeClr val="accent2"/>
                </a:solidFill>
              </a:rPr>
              <a:t> 15 – 60 ملغ/ يوم بدئياً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chemeClr val="accent2"/>
                </a:solidFill>
              </a:rPr>
              <a:t>                            (جرعة الصيانة 5 – 15 ملغ/ يوم)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8359776" y="501015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7974013" y="5303838"/>
            <a:ext cx="1631950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طفح جلدي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وذمة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نقص محببات</a:t>
            </a:r>
          </a:p>
        </p:txBody>
      </p:sp>
    </p:spTree>
    <p:extLst>
      <p:ext uri="{BB962C8B-B14F-4D97-AF65-F5344CB8AC3E}">
        <p14:creationId xmlns:p14="http://schemas.microsoft.com/office/powerpoint/2010/main" val="202676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7092950" y="609601"/>
            <a:ext cx="2871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فرط نشاط الدرق: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8754610" y="1066801"/>
            <a:ext cx="998991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اليود</a:t>
            </a:r>
            <a:endParaRPr 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8628064" y="1676400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Text Box 10"/>
          <p:cNvSpPr txBox="1">
            <a:spLocks noChangeArrowheads="1"/>
          </p:cNvSpPr>
          <p:nvPr/>
        </p:nvSpPr>
        <p:spPr bwMode="auto">
          <a:xfrm>
            <a:off x="4725989" y="2057401"/>
            <a:ext cx="4846637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تثبيط يودنة التيروزين في الغلوبولين الدرقي.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تثبيط تحرر الهرمونات الدرقية من الغلوبولين الدرقي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ينقص توعية الغدة الدرقية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8704264" y="35052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5453064" y="3886201"/>
            <a:ext cx="411797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علاج العاصفة الدرقية.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التحضير للعمل الجراحي على الغدة الدرقية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لا يفيد في تدبير المريض على المدى الطويل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8359776" y="533400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2496666" y="5715001"/>
            <a:ext cx="707437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تقرحات الأغشية المخاطية للفم والبلعوم، الاحساس بطعم معدني في الفم، طفح جلدي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تورم اللسان.</a:t>
            </a:r>
          </a:p>
        </p:txBody>
      </p:sp>
    </p:spTree>
    <p:extLst>
      <p:ext uri="{BB962C8B-B14F-4D97-AF65-F5344CB8AC3E}">
        <p14:creationId xmlns:p14="http://schemas.microsoft.com/office/powerpoint/2010/main" val="9887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092950" y="609601"/>
            <a:ext cx="2871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فرط نشاط الدرق: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7688612" y="1066801"/>
            <a:ext cx="2064989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اليود المشع </a:t>
            </a:r>
            <a:r>
              <a:rPr 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aseline="90000">
                <a:solidFill>
                  <a:schemeClr val="accent2"/>
                </a:solidFill>
              </a:rPr>
              <a:t>131</a:t>
            </a:r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8628064" y="1676400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4779327" y="2057400"/>
            <a:ext cx="479329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يلتقط ويتركز في الغدة الدرقية مسببا تلف النسيج الدرقي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8704264" y="26670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6153150" y="3048000"/>
            <a:ext cx="341788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فرط نشاط الدرق.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/>
              <a:t>سرطان الدرق بعد التداخل الجراحي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190002" y="4297364"/>
            <a:ext cx="2571537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</a:t>
            </a:r>
            <a:r>
              <a:rPr lang="ar-S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لاستئصال الجراحي:</a:t>
            </a:r>
            <a:endParaRPr lang="en-US" sz="1600" baseline="90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65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7159626" y="1000126"/>
            <a:ext cx="28051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العاصفة الدرقية: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4181476" y="1654175"/>
            <a:ext cx="55721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حاصرات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التي لا تمتلك فعالية ودية داخلية: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Propranolol</a:t>
            </a:r>
            <a:endParaRPr lang="ar-SY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PTU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اليود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الستيروئيدات القشرية السكرية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Hydrocortisone</a:t>
            </a:r>
            <a:endParaRPr lang="ar-SY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95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557964" y="1000126"/>
            <a:ext cx="3406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تخلخل (ترقق) العظام: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643064" y="1654175"/>
            <a:ext cx="81105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المركبات ثنائية الفوسفات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Bisphosphates</a:t>
            </a:r>
            <a:r>
              <a:rPr lang="ar-SY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Etidronate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Risedronate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Alendronate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Ibandrpnate 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Zolendronic Acid </a:t>
            </a:r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8343900" y="3043238"/>
            <a:ext cx="13160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5455794" y="3548063"/>
            <a:ext cx="4116832" cy="49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chemeClr val="accent2"/>
                </a:solidFill>
              </a:rPr>
              <a:t>تنقص الارتشاف العظمي بواسطة كاسرات العظم</a:t>
            </a:r>
            <a:endParaRPr lang="ar-SY" sz="200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0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805</Words>
  <Application>Microsoft Office PowerPoint</Application>
  <PresentationFormat>Widescreen</PresentationFormat>
  <Paragraphs>137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5</cp:revision>
  <dcterms:created xsi:type="dcterms:W3CDTF">2022-02-21T07:57:38Z</dcterms:created>
  <dcterms:modified xsi:type="dcterms:W3CDTF">2025-08-26T16:14:21Z</dcterms:modified>
</cp:coreProperties>
</file>