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>
        <p:scale>
          <a:sx n="76" d="100"/>
          <a:sy n="76" d="100"/>
        </p:scale>
        <p:origin x="-504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4A875A4-4572-4248-9E34-E984EC6D6FA2}" type="datetimeFigureOut">
              <a:rPr lang="ar-SY" smtClean="0"/>
              <a:t>09/06/1447</a:t>
            </a:fld>
            <a:endParaRPr lang="ar-SY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2D1819F-0EE4-4A29-9D83-D857ADBFCD13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843355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Y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1819F-0EE4-4A29-9D83-D857ADBFCD13}" type="slidenum">
              <a:rPr lang="ar-SY" smtClean="0"/>
              <a:t>4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754248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11593B-FFDF-5469-2B3E-FA505FEA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DB0F078-B0E6-AC0F-2C1F-E38BCB05B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28467BA-68DA-0227-96CF-9CFFC01A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1022390-84C3-8D9E-81B0-B4B4BD85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424E1D1-DB86-FF60-E664-8610D596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1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CB9A1E9-5910-1DA5-C16C-B24A5D12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33B8B9B-68C1-6C1B-9C21-5A84448EA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CA735EE-7376-B939-3588-F6276184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393C792-93A9-A6A7-5757-88A67D0C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6E3B6FB-F197-6220-5F20-E26ECE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4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3A17AEB9-09BC-CF1F-3052-EC401C64A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38F044C-10D5-F910-C232-3856B1CA2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DC8A61B-3036-0463-814D-8ADBABA0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043BB97-049A-B340-35B4-4ED7DDD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A2EE84F-1448-3987-676F-208F3BFA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4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1E287F-D4F4-E244-4EB0-42E9613E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E77A459-C7BD-42D5-7D9E-794087E8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90C94D4-EEBF-A723-EF8F-3AAEF71B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1D72D74-ED7F-FC54-DE31-4D5BE468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AAEC32E-3A09-9000-D100-5E34D2F8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9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15E70C3-7F7D-7A77-02BF-799830E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018D8EA-259C-F98C-551C-CD61039D8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212B682-8C19-E5C0-0040-0439ECE0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DFD5A9-ABEF-49C9-3BE1-52422802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70DA615-8125-8EA8-2738-8C3DB9FA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8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4E5617-EC5A-C22C-5D72-6ABFFC0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BB02134-3486-215F-F00C-435A64F1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0354A56-7D2A-65C7-1296-C62EB855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FDA1A98-4744-6B20-FDE1-26137F2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B6E8ACE-6D99-0797-FBD4-4480144A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02AC984-1311-FEA9-C63A-6B895915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7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5652CAF-3332-697C-AD06-6526B84C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6EB6239-E149-514B-7BDC-A2699AC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99D2F80-F484-D0FD-6BE3-7C0F83F9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07D9C5C-1D90-C442-16F6-F20D38C38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CF800D1D-C20C-F09D-6783-3B643A40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449FBFB-263B-FB7D-4790-B41836F3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EFAD10D-53FF-E4E2-64D7-566A6B2F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4EBFF0B1-658A-A012-D096-B2C727C7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3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931718-30BB-A636-E86C-CB5664DE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3E6D856-C7D1-9B3C-B0AB-E702D712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543BDFD6-5358-BC1C-C1F6-EF49F517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9361EDCB-97FA-487E-6674-48A7FEEB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0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263FAA7-431C-BC3F-04C6-6E19ABE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04FD42F-5183-65FA-7B53-3FA36B2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6B19F32-FABF-07CB-4940-38C32090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9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C30FD6-BF1E-54F8-B359-B895DA8B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0D893FC-19C4-A34E-6FF2-5EE23E9A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6E61A6C-50E9-DD68-9C39-47DEB59E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DFE984B-FED8-1FB4-B4A2-9CA6175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EF11F65-E300-0D1F-0857-B39C892E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F355B01-7B7A-0C98-07EE-ABCB502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4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463BBB-11F3-CFD4-A3C2-F33ACEFF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916DDE0-1A1B-894A-AF74-E7B9498A0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BB94EFE-A4D4-7CB0-FB6A-553D2BF5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61AC8BF-9EEB-2C45-66FA-E765E16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86A353A-A7AC-E212-2C36-9DB518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2405A98-C89D-8617-72E0-BB218F61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6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DB86FEB-BFB2-13D0-29DD-4252BFCF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14F6F76-4E57-E8C6-DAC9-65CFB16D8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70DD279-88E8-E98F-7BFC-B0CA4DCCB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DE1E4B-F0E9-6A2A-E5EF-5E002DF45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B506A16-457E-8526-F69F-E4E86027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3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62EF14-B158-759F-80C3-61BC4FD2C5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A4429D0-E9BE-33FC-266C-8A5C37FE5D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102B297-3C8D-B179-7E22-9163E44F9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5035463" y="3059668"/>
            <a:ext cx="5050786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600" b="1" dirty="0" smtClean="0"/>
              <a:t>الجلسات العملية الأولى والثانية:</a:t>
            </a:r>
          </a:p>
          <a:p>
            <a:pPr algn="r"/>
            <a:r>
              <a:rPr lang="ar-SA" sz="2800" b="1" dirty="0" smtClean="0"/>
              <a:t>1-مقدمة ومدخل إلى الصيدلة الحيوية</a:t>
            </a:r>
          </a:p>
          <a:p>
            <a:pPr algn="r"/>
            <a:r>
              <a:rPr lang="ar-SA" sz="2800" b="1" dirty="0" smtClean="0"/>
              <a:t>2-أطوار الحركية الدوائية والمنحني تركيز/زمن</a:t>
            </a:r>
            <a:endParaRPr lang="ar-SY" sz="2800" b="1" dirty="0"/>
          </a:p>
        </p:txBody>
      </p:sp>
    </p:spTree>
    <p:extLst>
      <p:ext uri="{BB962C8B-B14F-4D97-AF65-F5344CB8AC3E}">
        <p14:creationId xmlns:p14="http://schemas.microsoft.com/office/powerpoint/2010/main" val="3908854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684CC0F-5C86-B018-007D-E4CBD5723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148" y="65322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ar-SA" sz="3200" b="1" dirty="0" smtClean="0"/>
              <a:t/>
            </a:r>
            <a:br>
              <a:rPr lang="ar-SA" sz="3200" b="1" dirty="0" smtClean="0"/>
            </a:br>
            <a:r>
              <a:rPr lang="ar-SA" sz="3200" b="1" dirty="0" smtClean="0"/>
              <a:t>تطبيقات الجلسة الأولى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54BC7FC-518C-E373-D93B-EE86FC12A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1014"/>
            <a:ext cx="10515600" cy="4485949"/>
          </a:xfrm>
        </p:spPr>
        <p:txBody>
          <a:bodyPr/>
          <a:lstStyle/>
          <a:p>
            <a:pPr algn="r" rtl="1"/>
            <a:r>
              <a:rPr lang="ar-SA" dirty="0" smtClean="0"/>
              <a:t>تطبيق1: ما هي قيمة </a:t>
            </a:r>
            <a:r>
              <a:rPr lang="en-US" dirty="0" smtClean="0"/>
              <a:t>k</a:t>
            </a:r>
            <a:r>
              <a:rPr lang="ar-SY" dirty="0" smtClean="0"/>
              <a:t> في المعادلة التالية:</a:t>
            </a:r>
          </a:p>
          <a:p>
            <a:pPr marL="0" indent="0" algn="ctr" rtl="1">
              <a:buNone/>
            </a:pPr>
            <a:r>
              <a:rPr lang="en-US" dirty="0" smtClean="0"/>
              <a:t>25=50 e</a:t>
            </a:r>
            <a:r>
              <a:rPr lang="en-US" baseline="30000" dirty="0" smtClean="0"/>
              <a:t>-4k</a:t>
            </a:r>
            <a:endParaRPr lang="en-US" baseline="30000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7283" y="2833236"/>
            <a:ext cx="1656184" cy="929079"/>
          </a:xfrm>
          <a:prstGeom prst="rect">
            <a:avLst/>
          </a:prstGeom>
          <a:noFill/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528175" y="3557575"/>
            <a:ext cx="888646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Y" sz="2800" b="1" dirty="0">
                <a:solidFill>
                  <a:srgbClr val="000000"/>
                </a:solidFill>
                <a:latin typeface="Cambria Math" pitchFamily="18" charset="0"/>
                <a:ea typeface="Times New Roman" pitchFamily="18" charset="0"/>
              </a:rPr>
              <a:t>يمكن تطبيق اللوغاريتم الطبيعي على جانبي العلاقة</a:t>
            </a:r>
            <a:endParaRPr lang="fr-FR" sz="2800" b="1" dirty="0">
              <a:solidFill>
                <a:srgbClr val="000000"/>
              </a:solidFill>
              <a:latin typeface="Cambria Math" pitchFamily="18" charset="0"/>
              <a:ea typeface="Times New Roman" pitchFamily="18" charset="0"/>
              <a:cs typeface="Arial" pitchFamily="34" charset="0"/>
            </a:endParaRPr>
          </a:p>
          <a:p>
            <a:pPr algn="just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3200" b="1" dirty="0">
              <a:solidFill>
                <a:srgbClr val="000000"/>
              </a:solidFill>
              <a:latin typeface="Cambria Math" pitchFamily="18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2906" y="4374043"/>
            <a:ext cx="3417000" cy="737959"/>
          </a:xfrm>
          <a:prstGeom prst="rect">
            <a:avLst/>
          </a:prstGeom>
          <a:noFill/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843467" y="4947464"/>
            <a:ext cx="39954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Y" sz="3200" b="1" dirty="0">
                <a:solidFill>
                  <a:prstClr val="black"/>
                </a:solidFill>
                <a:latin typeface="Cambria Math" pitchFamily="18" charset="0"/>
                <a:ea typeface="Times New Roman" pitchFamily="18" charset="0"/>
              </a:rPr>
              <a:t>نعلم أن </a:t>
            </a:r>
            <a:r>
              <a:rPr lang="en-US" sz="3200" b="1" i="1" dirty="0" err="1">
                <a:solidFill>
                  <a:prstClr val="black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ln</a:t>
            </a:r>
            <a:r>
              <a:rPr lang="en-US" sz="3200" b="1" i="1" dirty="0">
                <a:solidFill>
                  <a:prstClr val="black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 e</a:t>
            </a:r>
            <a:r>
              <a:rPr lang="fr-FR" sz="3200" b="1" i="1" baseline="30000" dirty="0">
                <a:solidFill>
                  <a:prstClr val="black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-</a:t>
            </a:r>
            <a:r>
              <a:rPr lang="fr-FR" sz="3200" b="1" i="1" baseline="30000" dirty="0" err="1">
                <a:solidFill>
                  <a:prstClr val="black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ax</a:t>
            </a:r>
            <a:r>
              <a:rPr lang="fr-FR" sz="3200" b="1" i="1" dirty="0">
                <a:solidFill>
                  <a:prstClr val="black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=-</a:t>
            </a:r>
            <a:r>
              <a:rPr lang="fr-FR" sz="3200" b="1" i="1" dirty="0" err="1">
                <a:solidFill>
                  <a:prstClr val="black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ax</a:t>
            </a:r>
            <a:endParaRPr lang="fr-FR" sz="32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78336" y="5080138"/>
            <a:ext cx="2504507" cy="526157"/>
          </a:xfrm>
          <a:prstGeom prst="rect">
            <a:avLst/>
          </a:prstGeom>
          <a:noFill/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97069" y="5606295"/>
            <a:ext cx="2808312" cy="583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739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A2D5E3-BD51-981D-042F-27781491C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ar-SY" sz="3200" b="1" dirty="0" smtClean="0"/>
              <a:t/>
            </a:r>
            <a:br>
              <a:rPr lang="ar-SY" sz="3200" b="1" dirty="0" smtClean="0"/>
            </a:br>
            <a:r>
              <a:rPr lang="ar-SY" sz="3200" b="1" dirty="0" smtClean="0"/>
              <a:t>تطبيقات الجلسة الأولى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5F0A5E6-A41C-D877-BB63-852593917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b="1" dirty="0" smtClean="0"/>
              <a:t>تطبيق 2: </a:t>
            </a:r>
            <a:endParaRPr lang="en-US" b="1" dirty="0" smtClean="0"/>
          </a:p>
          <a:p>
            <a:pPr algn="r" rtl="1"/>
            <a:endParaRPr lang="en-US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269293" y="2337821"/>
            <a:ext cx="779019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Y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 pitchFamily="18" charset="0"/>
                <a:ea typeface="Times New Roman" pitchFamily="18" charset="0"/>
                <a:cs typeface="Arial" pitchFamily="34" charset="0"/>
              </a:rPr>
              <a:t>أوجد قيمة  </a:t>
            </a: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 pitchFamily="18" charset="0"/>
                <a:ea typeface="Times New Roman" pitchFamily="18" charset="0"/>
                <a:cs typeface="Arial" pitchFamily="34" charset="0"/>
              </a:rPr>
              <a:t>Cp</a:t>
            </a:r>
            <a:r>
              <a:rPr kumimoji="0" lang="ar-SY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 pitchFamily="18" charset="0"/>
                <a:ea typeface="Times New Roman" pitchFamily="18" charset="0"/>
                <a:cs typeface="Arial" pitchFamily="34" charset="0"/>
              </a:rPr>
              <a:t>  في العلاقة التالية عندما يكون 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 pitchFamily="18" charset="0"/>
                <a:ea typeface="Times New Roman" pitchFamily="18" charset="0"/>
                <a:cs typeface="Arial" pitchFamily="34" charset="0"/>
              </a:rPr>
              <a:t>t=2</a:t>
            </a:r>
            <a:r>
              <a:rPr kumimoji="0" lang="ar-SY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 pitchFamily="18" charset="0"/>
                <a:ea typeface="Times New Roman" pitchFamily="18" charset="0"/>
                <a:cs typeface="Arial" pitchFamily="34" charset="0"/>
              </a:rPr>
              <a:t> والتركيز البدئي 35</a:t>
            </a:r>
            <a:endParaRPr kumimoji="0" lang="fr-FR" sz="2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2779" y="3173486"/>
            <a:ext cx="4094171" cy="872237"/>
          </a:xfrm>
          <a:prstGeom prst="rect">
            <a:avLst/>
          </a:prstGeom>
          <a:noFill/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36105" y="4261364"/>
            <a:ext cx="7843728" cy="72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13236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EB2860C-90F0-44C2-128D-1190891C0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726" y="5655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ar-SA" sz="3200" b="1" dirty="0"/>
              <a:t/>
            </a:r>
            <a:br>
              <a:rPr lang="ar-SA" sz="3200" b="1" dirty="0"/>
            </a:br>
            <a:r>
              <a:rPr lang="ar-SA" sz="3200" b="1" dirty="0"/>
              <a:t/>
            </a:r>
            <a:br>
              <a:rPr lang="ar-SA" sz="3200" b="1" dirty="0"/>
            </a:br>
            <a:r>
              <a:rPr lang="ar-SA" sz="3200" b="1" dirty="0" smtClean="0"/>
              <a:t>تطبيقات الجلسة الثانية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588DDC2-71C2-2FA4-5B96-A4C607F11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تطبيق 1:</a:t>
            </a:r>
          </a:p>
          <a:p>
            <a:pPr marL="0" indent="0" algn="r" rtl="1">
              <a:buNone/>
            </a:pPr>
            <a:r>
              <a:rPr lang="ar-SA" sz="2400" dirty="0" smtClean="0"/>
              <a:t> مريضة وزنها 50 كغ, أعطيت صاد حيوي بجرعة 6 مع/كغ, تم أخذ عينات دم بفواصل زمنية مختلفة ومعايرة الدواء في البلازما ثم الحصول على المعطيات التالية:</a:t>
            </a:r>
            <a:endParaRPr lang="en-US" sz="24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631376"/>
              </p:ext>
            </p:extLst>
          </p:nvPr>
        </p:nvGraphicFramePr>
        <p:xfrm>
          <a:off x="1692405" y="3263900"/>
          <a:ext cx="8128000" cy="7416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  <a:gridCol w="782180"/>
                <a:gridCol w="124982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1200" dirty="0" smtClean="0"/>
                        <a:t>18</a:t>
                      </a:r>
                      <a:endParaRPr lang="ar-S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200" dirty="0" smtClean="0"/>
                        <a:t>12</a:t>
                      </a:r>
                      <a:endParaRPr lang="ar-S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200" dirty="0" smtClean="0"/>
                        <a:t>6</a:t>
                      </a:r>
                      <a:endParaRPr lang="ar-S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200" dirty="0" smtClean="0"/>
                        <a:t>3</a:t>
                      </a:r>
                      <a:endParaRPr lang="ar-S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200" dirty="0" smtClean="0"/>
                        <a:t>1</a:t>
                      </a:r>
                      <a:endParaRPr lang="ar-S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200" dirty="0" smtClean="0"/>
                        <a:t>0.50</a:t>
                      </a:r>
                      <a:endParaRPr lang="ar-S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200" dirty="0" smtClean="0"/>
                        <a:t>0.25</a:t>
                      </a:r>
                      <a:endParaRPr lang="ar-S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200" dirty="0" smtClean="0"/>
                        <a:t>Time</a:t>
                      </a:r>
                      <a:r>
                        <a:rPr lang="en-US" sz="1200" baseline="0" dirty="0" smtClean="0"/>
                        <a:t> (</a:t>
                      </a:r>
                      <a:r>
                        <a:rPr lang="en-US" sz="1200" baseline="0" dirty="0" err="1" smtClean="0"/>
                        <a:t>hr</a:t>
                      </a:r>
                      <a:r>
                        <a:rPr lang="en-US" sz="1200" baseline="0" dirty="0" smtClean="0"/>
                        <a:t>)</a:t>
                      </a:r>
                      <a:endParaRPr lang="ar-S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1200" dirty="0" smtClean="0"/>
                        <a:t>0.4</a:t>
                      </a:r>
                      <a:endParaRPr lang="ar-S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200" dirty="0" smtClean="0"/>
                        <a:t>1.11</a:t>
                      </a:r>
                      <a:endParaRPr lang="ar-S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200" dirty="0" smtClean="0"/>
                        <a:t>3.09</a:t>
                      </a:r>
                      <a:endParaRPr lang="ar-S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200" dirty="0" smtClean="0"/>
                        <a:t>5.15</a:t>
                      </a:r>
                      <a:endParaRPr lang="ar-S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200" dirty="0" smtClean="0"/>
                        <a:t>7.23</a:t>
                      </a:r>
                      <a:endParaRPr lang="ar-S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200" dirty="0" smtClean="0"/>
                        <a:t>7.87</a:t>
                      </a:r>
                      <a:endParaRPr lang="ar-S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200" dirty="0" smtClean="0"/>
                        <a:t>8.21</a:t>
                      </a:r>
                      <a:endParaRPr lang="ar-S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200" dirty="0" err="1" smtClean="0"/>
                        <a:t>Cp</a:t>
                      </a:r>
                      <a:r>
                        <a:rPr lang="en-US" sz="1200" dirty="0" smtClean="0"/>
                        <a:t>(</a:t>
                      </a:r>
                      <a:r>
                        <a:rPr lang="en-US" sz="1200" dirty="0" err="1" smtClean="0"/>
                        <a:t>ug</a:t>
                      </a:r>
                      <a:r>
                        <a:rPr lang="en-US" sz="1200" dirty="0" smtClean="0"/>
                        <a:t>/ml)</a:t>
                      </a:r>
                      <a:endParaRPr lang="ar-SY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4225447" y="3892846"/>
            <a:ext cx="667219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المطلوب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:</a:t>
            </a:r>
            <a:endParaRPr lang="en-US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-</a:t>
            </a:r>
            <a:r>
              <a:rPr lang="en-US" sz="2000" b="1" dirty="0">
                <a:solidFill>
                  <a:prstClr val="black"/>
                </a:solidFill>
                <a:latin typeface="Calibri" pitchFamily="34" charset="0"/>
                <a:ea typeface="Microsoft Sans Serif" pitchFamily="34" charset="0"/>
                <a:cs typeface="Calibri" pitchFamily="34" charset="0"/>
              </a:rPr>
              <a:t>1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    </a:t>
            </a:r>
            <a:r>
              <a:rPr lang="ar-SA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    رسم المنحني على ورق نصف لوغاريتمي</a:t>
            </a:r>
          </a:p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000" b="1" dirty="0">
                <a:solidFill>
                  <a:prstClr val="black"/>
                </a:solidFill>
                <a:latin typeface="Calibri" pitchFamily="34" charset="0"/>
                <a:ea typeface="Microsoft Sans Serif" pitchFamily="34" charset="0"/>
                <a:cs typeface="Calibri" pitchFamily="34" charset="0"/>
              </a:rPr>
              <a:t> 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-</a:t>
            </a:r>
            <a:r>
              <a:rPr lang="en-US" sz="2000" b="1" dirty="0" smtClean="0">
                <a:solidFill>
                  <a:prstClr val="black"/>
                </a:solidFill>
                <a:latin typeface="Calibri" pitchFamily="34" charset="0"/>
                <a:ea typeface="Microsoft Sans Serif" pitchFamily="34" charset="0"/>
                <a:cs typeface="Calibri" pitchFamily="34" charset="0"/>
              </a:rPr>
              <a:t>2  </a:t>
            </a:r>
            <a:r>
              <a:rPr lang="en-US" sz="2000" b="1" dirty="0" smtClean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 </a:t>
            </a:r>
            <a:r>
              <a:rPr lang="ar-SA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تحديد طريقة إعطاء الدواء</a:t>
            </a:r>
            <a:endParaRPr lang="en-US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-</a:t>
            </a:r>
            <a:r>
              <a:rPr lang="en-US" sz="2000" b="1" dirty="0" smtClean="0">
                <a:solidFill>
                  <a:prstClr val="black"/>
                </a:solidFill>
                <a:latin typeface="Calibri" pitchFamily="34" charset="0"/>
                <a:ea typeface="Microsoft Sans Serif" pitchFamily="34" charset="0"/>
                <a:cs typeface="Calibri" pitchFamily="34" charset="0"/>
              </a:rPr>
              <a:t>3  </a:t>
            </a:r>
            <a:r>
              <a:rPr lang="en-US" sz="2000" b="1" dirty="0" smtClean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 </a:t>
            </a:r>
            <a:r>
              <a:rPr lang="ar-SA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حساب الـ</a:t>
            </a:r>
            <a:r>
              <a:rPr lang="ar-SA" sz="2000" b="1" dirty="0">
                <a:solidFill>
                  <a:prstClr val="black"/>
                </a:solidFill>
                <a:latin typeface="Calibri" pitchFamily="34" charset="0"/>
                <a:ea typeface="Microsoft Sans Serif" pitchFamily="34" charset="0"/>
                <a:cs typeface="Calibri" pitchFamily="34" charset="0"/>
              </a:rPr>
              <a:t> </a:t>
            </a:r>
            <a:r>
              <a:rPr lang="en-US" sz="2000" b="1" dirty="0">
                <a:solidFill>
                  <a:prstClr val="black"/>
                </a:solidFill>
                <a:latin typeface="Calibri" pitchFamily="34" charset="0"/>
                <a:ea typeface="Microsoft Sans Serif" pitchFamily="34" charset="0"/>
                <a:cs typeface="Calibri" pitchFamily="34" charset="0"/>
              </a:rPr>
              <a:t>AUC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 </a:t>
            </a:r>
            <a:r>
              <a:rPr lang="ar-SA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بطريقة أشباه المنحرفات</a:t>
            </a:r>
            <a:endParaRPr lang="en-US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-</a:t>
            </a:r>
            <a:r>
              <a:rPr lang="en-US" sz="2000" b="1" dirty="0">
                <a:solidFill>
                  <a:prstClr val="black"/>
                </a:solidFill>
                <a:latin typeface="Calibri" pitchFamily="34" charset="0"/>
                <a:ea typeface="Microsoft Sans Serif" pitchFamily="34" charset="0"/>
                <a:cs typeface="Calibri" pitchFamily="34" charset="0"/>
              </a:rPr>
              <a:t>4  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 </a:t>
            </a:r>
            <a:r>
              <a:rPr lang="ar-SA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يعتبر هذا الصاد الحيوي غير فعال إذا كانت التراكيز </a:t>
            </a:r>
            <a:r>
              <a:rPr lang="ar-SA" sz="2000" b="1" dirty="0" err="1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البلاسمية</a:t>
            </a:r>
            <a:r>
              <a:rPr lang="ar-SA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 أقل من</a:t>
            </a:r>
            <a:r>
              <a:rPr lang="ar-SA" sz="2000" b="1" dirty="0">
                <a:solidFill>
                  <a:prstClr val="black"/>
                </a:solidFill>
                <a:latin typeface="Calibri" pitchFamily="34" charset="0"/>
                <a:ea typeface="Microsoft Sans Serif" pitchFamily="34" charset="0"/>
                <a:cs typeface="Calibri" pitchFamily="34" charset="0"/>
              </a:rPr>
              <a:t> </a:t>
            </a:r>
            <a:r>
              <a:rPr lang="en-US" sz="2000" b="1" dirty="0">
                <a:solidFill>
                  <a:prstClr val="black"/>
                </a:solidFill>
                <a:latin typeface="Calibri" pitchFamily="34" charset="0"/>
                <a:ea typeface="Microsoft Sans Serif" pitchFamily="34" charset="0"/>
                <a:cs typeface="Calibri" pitchFamily="34" charset="0"/>
              </a:rPr>
              <a:t>2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 </a:t>
            </a:r>
            <a:r>
              <a:rPr lang="ar-SA" sz="2000" b="1" dirty="0" err="1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مكغ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/</a:t>
            </a:r>
            <a:r>
              <a:rPr lang="ar-SA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مل، ما هي مدة التأثير لهذا الدواء؟</a:t>
            </a:r>
            <a:r>
              <a:rPr lang="ar-SA" sz="2000" b="1" dirty="0">
                <a:solidFill>
                  <a:prstClr val="black"/>
                </a:solidFill>
                <a:latin typeface="Calibri" pitchFamily="34" charset="0"/>
                <a:ea typeface="Microsoft Sans Serif" pitchFamily="34" charset="0"/>
                <a:cs typeface="Calibri" pitchFamily="34" charset="0"/>
              </a:rPr>
              <a:t> </a:t>
            </a:r>
          </a:p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-</a:t>
            </a:r>
            <a:r>
              <a:rPr lang="en-US" sz="2000" b="1" dirty="0">
                <a:solidFill>
                  <a:prstClr val="black"/>
                </a:solidFill>
                <a:latin typeface="Calibri" pitchFamily="34" charset="0"/>
                <a:ea typeface="Microsoft Sans Serif" pitchFamily="34" charset="0"/>
                <a:cs typeface="Calibri" pitchFamily="34" charset="0"/>
              </a:rPr>
              <a:t>5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 </a:t>
            </a:r>
            <a:r>
              <a:rPr lang="ar-SA" sz="2000" b="1" dirty="0" smtClean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احسب </a:t>
            </a:r>
            <a:r>
              <a:rPr lang="ar-SA" sz="2000" b="1" dirty="0">
                <a:solidFill>
                  <a:prstClr val="black"/>
                </a:solidFill>
                <a:latin typeface="Arial" pitchFamily="34" charset="0"/>
                <a:ea typeface="Microsoft Sans Serif" pitchFamily="34" charset="0"/>
                <a:cs typeface="Arial" pitchFamily="34" charset="0"/>
              </a:rPr>
              <a:t>حجم التوزع، العمر النصفي لإطراح الدواء، وثابت سرعة إطراح الدواء</a:t>
            </a:r>
            <a:endParaRPr lang="en-US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02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3EF78E-2647-CDC3-5D0F-CD241B410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F8223BC-FAE7-CE8A-5950-A81ED0E4A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 smtClean="0"/>
              <a:t>الحل:</a:t>
            </a:r>
          </a:p>
          <a:p>
            <a:pPr marL="381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الرسم</a:t>
            </a:r>
            <a:r>
              <a:rPr lang="ar-SA" sz="3200" spc="4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على</a:t>
            </a:r>
            <a:r>
              <a:rPr lang="ar-SA" sz="3200" spc="4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الورق</a:t>
            </a:r>
            <a:r>
              <a:rPr lang="ar-SA" sz="3200" spc="7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نصف</a:t>
            </a:r>
            <a:r>
              <a:rPr lang="ar-SA" sz="3200" spc="6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 err="1">
                <a:solidFill>
                  <a:prstClr val="black"/>
                </a:solidFill>
                <a:latin typeface="Microsoft Sans Serif"/>
                <a:ea typeface="Microsoft Sans Serif"/>
              </a:rPr>
              <a:t>الللوغاريتمي</a:t>
            </a:r>
            <a:r>
              <a:rPr lang="en-US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:</a:t>
            </a:r>
            <a:r>
              <a:rPr lang="en-US" sz="3200" spc="5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شرح</a:t>
            </a:r>
            <a:r>
              <a:rPr lang="ar-SA" sz="3200" spc="5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طريقة</a:t>
            </a:r>
            <a:r>
              <a:rPr lang="ar-SA" sz="3200" spc="6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الرسم</a:t>
            </a:r>
            <a:r>
              <a:rPr lang="ar-SA" sz="3200" spc="5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وكيفية</a:t>
            </a:r>
            <a:r>
              <a:rPr lang="ar-SA" sz="3200" spc="4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استعمال</a:t>
            </a:r>
            <a:r>
              <a:rPr lang="ar-SA" sz="3200" spc="3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الورق</a:t>
            </a:r>
            <a:endParaRPr lang="en-US" sz="32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365760" lvl="0" indent="-283464" algn="r" rtl="1">
              <a:lnSpc>
                <a:spcPct val="100000"/>
              </a:lnSpc>
              <a:spcBef>
                <a:spcPts val="35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بعد</a:t>
            </a:r>
            <a:r>
              <a:rPr lang="ar-SA" sz="3200" spc="4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رسم</a:t>
            </a:r>
            <a:r>
              <a:rPr lang="ar-SA" sz="3200" spc="4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المنحني</a:t>
            </a:r>
            <a:r>
              <a:rPr lang="ar-SA" sz="3200" spc="7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نجد</a:t>
            </a:r>
            <a:r>
              <a:rPr lang="ar-SA" sz="3200" spc="8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أن</a:t>
            </a:r>
            <a:r>
              <a:rPr lang="ar-SA" sz="3200" spc="7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الدواء</a:t>
            </a:r>
            <a:r>
              <a:rPr lang="ar-SA" sz="3200" spc="6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معطى</a:t>
            </a:r>
            <a:r>
              <a:rPr lang="ar-SA" sz="3200" spc="4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بالطريق</a:t>
            </a:r>
            <a:r>
              <a:rPr lang="ar-SA" sz="3200" spc="5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Microsoft Sans Serif"/>
                <a:ea typeface="Microsoft Sans Serif"/>
              </a:rPr>
              <a:t>الوريدي</a:t>
            </a:r>
            <a:r>
              <a:rPr lang="ar-SA" sz="3200" spc="6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)</a:t>
            </a:r>
            <a:r>
              <a:rPr lang="en-US" sz="3200" spc="6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من</a:t>
            </a:r>
            <a:r>
              <a:rPr lang="ar-SA" sz="3200" spc="6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شكل</a:t>
            </a:r>
            <a:r>
              <a:rPr lang="ar-SA" sz="3200" spc="4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المنحني</a:t>
            </a:r>
            <a:r>
              <a:rPr lang="ar-SA" sz="3200" spc="6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وانحدار</a:t>
            </a:r>
            <a:r>
              <a:rPr lang="ar-SA" sz="3200" spc="4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التراكيز</a:t>
            </a:r>
            <a:r>
              <a:rPr lang="en-US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(</a:t>
            </a:r>
          </a:p>
          <a:p>
            <a:pPr marL="1270" marR="696595" lvl="0" indent="-3175" algn="r" rtl="1">
              <a:lnSpc>
                <a:spcPct val="100000"/>
              </a:lnSpc>
              <a:spcBef>
                <a:spcPts val="45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حساب الـ</a:t>
            </a:r>
            <a:r>
              <a:rPr lang="ar-SA" sz="3200" spc="130" dirty="0">
                <a:solidFill>
                  <a:prstClr val="black"/>
                </a:solidFill>
                <a:latin typeface="Microsoft Sans Serif"/>
                <a:ea typeface="Microsoft Sans Serif"/>
                <a:cs typeface="Calibri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:</a:t>
            </a:r>
            <a:r>
              <a:rPr lang="en-US" sz="3200" dirty="0">
                <a:solidFill>
                  <a:prstClr val="black"/>
                </a:solidFill>
                <a:latin typeface="Gill Sans MT"/>
                <a:ea typeface="Microsoft Sans Serif"/>
              </a:rPr>
              <a:t>AUC</a:t>
            </a:r>
            <a:r>
              <a:rPr lang="en-US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يمدد الخط البياني الناتج ليتقاطع مع محور التراكيز باللحظة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  <a:cs typeface="Calibri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Gill Sans MT"/>
                <a:ea typeface="Microsoft Sans Serif"/>
              </a:rPr>
              <a:t>T=0</a:t>
            </a:r>
            <a:r>
              <a:rPr lang="en-US" sz="3200" spc="-1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ونستنتج أن التركيز</a:t>
            </a:r>
            <a:r>
              <a:rPr lang="ar-SA" sz="3200" spc="135" dirty="0">
                <a:solidFill>
                  <a:prstClr val="black"/>
                </a:solidFill>
                <a:latin typeface="Microsoft Sans Serif"/>
                <a:ea typeface="Microsoft Sans Serif"/>
                <a:cs typeface="Calibri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Gill Sans MT"/>
                <a:ea typeface="Microsoft Sans Serif"/>
              </a:rPr>
              <a:t>µg/ml </a:t>
            </a:r>
            <a:r>
              <a:rPr lang="en-US" sz="3200" b="1" dirty="0">
                <a:solidFill>
                  <a:prstClr val="black"/>
                </a:solidFill>
                <a:latin typeface="Gill Sans MT"/>
                <a:ea typeface="Microsoft Sans Serif"/>
              </a:rPr>
              <a:t>8.4</a:t>
            </a:r>
            <a:r>
              <a:rPr lang="en-US" sz="3200" dirty="0">
                <a:solidFill>
                  <a:prstClr val="black"/>
                </a:solidFill>
                <a:latin typeface="Gill Sans MT"/>
                <a:ea typeface="Microsoft Sans Serif"/>
              </a:rPr>
              <a:t> ≈</a:t>
            </a:r>
            <a:r>
              <a:rPr lang="en-US" sz="1600" spc="110" dirty="0">
                <a:solidFill>
                  <a:prstClr val="black"/>
                </a:solidFill>
                <a:latin typeface="Gill Sans MT"/>
                <a:ea typeface="Microsoft Sans Serif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Gill Sans MT"/>
                <a:ea typeface="Microsoft Sans Serif"/>
              </a:rPr>
              <a:t>C</a:t>
            </a:r>
            <a:r>
              <a:rPr lang="en-US" sz="1600" dirty="0">
                <a:solidFill>
                  <a:prstClr val="black"/>
                </a:solidFill>
                <a:latin typeface="Gill Sans MT"/>
                <a:ea typeface="Microsoft Sans Serif"/>
              </a:rPr>
              <a:t>0</a:t>
            </a:r>
            <a:r>
              <a:rPr lang="en-US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يتم حساب مساحات أشباه المنحرفات</a:t>
            </a:r>
            <a:r>
              <a:rPr lang="en-US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:</a:t>
            </a:r>
          </a:p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endParaRPr lang="ar-SY" sz="3200" dirty="0">
              <a:solidFill>
                <a:prstClr val="black"/>
              </a:solidFill>
              <a:latin typeface="Gill Sans MT"/>
            </a:endParaRP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174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8910D4-0516-31A8-391F-3BFCE222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D14546-4FC5-FB72-CEA4-B54E67779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en-US" dirty="0" smtClean="0"/>
              <a:t>S1=(8.4+8.21/2)x0.25=2.076 </a:t>
            </a:r>
            <a:r>
              <a:rPr lang="en-US" b="1" dirty="0" err="1" smtClean="0"/>
              <a:t>ug</a:t>
            </a:r>
            <a:r>
              <a:rPr lang="en-US" b="1" dirty="0" smtClean="0"/>
              <a:t>/ml.hr</a:t>
            </a:r>
            <a:r>
              <a:rPr lang="en-US" b="1" baseline="30000" dirty="0" smtClean="0"/>
              <a:t>-</a:t>
            </a:r>
            <a:r>
              <a:rPr lang="en-US" baseline="30000" dirty="0" smtClean="0"/>
              <a:t>1</a:t>
            </a:r>
          </a:p>
          <a:p>
            <a:pPr algn="r" rtl="1"/>
            <a:endParaRPr lang="en-US" baseline="30000" dirty="0"/>
          </a:p>
          <a:p>
            <a:pPr algn="r" rtl="1"/>
            <a:r>
              <a:rPr lang="en-US" b="1" baseline="30000" dirty="0" smtClean="0"/>
              <a:t>S2= (7.87+8.21/2)x0.25=2.01</a:t>
            </a:r>
            <a:endParaRPr lang="ar-SY" b="1" baseline="30000" dirty="0" smtClean="0"/>
          </a:p>
          <a:p>
            <a:pPr algn="r" rtl="1"/>
            <a:r>
              <a:rPr lang="en-US" b="1" baseline="30000" dirty="0" smtClean="0"/>
              <a:t>S3=3.775</a:t>
            </a:r>
          </a:p>
          <a:p>
            <a:pPr algn="r" rtl="1"/>
            <a:r>
              <a:rPr lang="en-US" b="1" baseline="30000" dirty="0" smtClean="0"/>
              <a:t>S4=12.38</a:t>
            </a:r>
          </a:p>
          <a:p>
            <a:pPr algn="r" rtl="1"/>
            <a:r>
              <a:rPr lang="en-US" b="1" baseline="30000" dirty="0" smtClean="0"/>
              <a:t>S5=12.36</a:t>
            </a:r>
          </a:p>
          <a:p>
            <a:pPr algn="r" rtl="1"/>
            <a:r>
              <a:rPr lang="en-US" b="1" baseline="30000" dirty="0" smtClean="0"/>
              <a:t>s6-=12.6</a:t>
            </a:r>
          </a:p>
          <a:p>
            <a:pPr algn="r" rtl="1"/>
            <a:r>
              <a:rPr lang="en-US" b="1" baseline="30000" dirty="0" smtClean="0"/>
              <a:t>S7=4.53</a:t>
            </a:r>
          </a:p>
          <a:p>
            <a:pPr algn="r" rtl="1"/>
            <a:r>
              <a:rPr lang="en-US" b="1" baseline="30000" dirty="0" err="1" smtClean="0"/>
              <a:t>Sn</a:t>
            </a:r>
            <a:r>
              <a:rPr lang="en-US" b="1" baseline="30000" dirty="0" smtClean="0"/>
              <a:t>=</a:t>
            </a:r>
            <a:r>
              <a:rPr lang="en-US" b="1" baseline="30000" dirty="0" err="1" smtClean="0"/>
              <a:t>ct</a:t>
            </a:r>
            <a:r>
              <a:rPr lang="en-US" b="1" baseline="30000" dirty="0" smtClean="0"/>
              <a:t>/k</a:t>
            </a:r>
            <a:endParaRPr lang="ar-SY" b="1" baseline="30000" dirty="0" smtClean="0"/>
          </a:p>
          <a:p>
            <a:pPr marL="0" indent="0" algn="r" rtl="1">
              <a:buNone/>
            </a:pP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1707944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15C1D3B-44A7-8E39-F5E2-1B376F7F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C993AC9-B2CC-637B-9979-B65547159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حساب </a:t>
            </a:r>
            <a:r>
              <a:rPr lang="en-US" dirty="0" smtClean="0"/>
              <a:t>k</a:t>
            </a:r>
            <a:r>
              <a:rPr lang="ar-SY" dirty="0" smtClean="0"/>
              <a:t>:</a:t>
            </a:r>
          </a:p>
          <a:p>
            <a:pPr marL="0" indent="0" algn="r" rtl="1">
              <a:buNone/>
            </a:pPr>
            <a:r>
              <a:rPr lang="ar-SY" dirty="0" smtClean="0"/>
              <a:t>من العمر النصفي: نأخذ تركيزين </a:t>
            </a:r>
            <a:r>
              <a:rPr lang="ar-SY" dirty="0" err="1" smtClean="0"/>
              <a:t>متناصفين</a:t>
            </a:r>
            <a:r>
              <a:rPr lang="ar-SY" dirty="0" smtClean="0"/>
              <a:t> والزمن الموافق لهما:</a:t>
            </a:r>
            <a:r>
              <a:rPr lang="ar-SY" dirty="0"/>
              <a:t> </a:t>
            </a:r>
            <a:r>
              <a:rPr lang="en-US" dirty="0" smtClean="0"/>
              <a:t>t1/2=6-2=4</a:t>
            </a:r>
            <a:endParaRPr lang="ar-SY" dirty="0" smtClean="0"/>
          </a:p>
          <a:p>
            <a:pPr marL="0" indent="0" algn="r" rtl="1">
              <a:buNone/>
            </a:pPr>
            <a:r>
              <a:rPr lang="en-US" dirty="0" smtClean="0"/>
              <a:t> </a:t>
            </a:r>
            <a:r>
              <a:rPr lang="en-US" dirty="0" err="1" smtClean="0"/>
              <a:t>hr</a:t>
            </a:r>
            <a:r>
              <a:rPr lang="ar-SY" dirty="0" smtClean="0"/>
              <a:t>, </a:t>
            </a:r>
            <a:r>
              <a:rPr lang="en-US" dirty="0" smtClean="0"/>
              <a:t>k=0.693/t</a:t>
            </a:r>
            <a:r>
              <a:rPr lang="en-US" sz="1200" dirty="0" smtClean="0"/>
              <a:t>1/2</a:t>
            </a:r>
            <a:r>
              <a:rPr lang="en-US" dirty="0" smtClean="0"/>
              <a:t>=0.693/4=0.175 hr</a:t>
            </a:r>
            <a:r>
              <a:rPr lang="en-US" baseline="30000" dirty="0" smtClean="0"/>
              <a:t>-1</a:t>
            </a:r>
            <a:endParaRPr lang="ar-SY" baseline="30000" dirty="0" smtClean="0"/>
          </a:p>
          <a:p>
            <a:pPr marL="0" indent="0" algn="r" rtl="1">
              <a:buNone/>
            </a:pPr>
            <a:endParaRPr lang="ar-SY" baseline="30000" dirty="0"/>
          </a:p>
          <a:p>
            <a:pPr marL="0" indent="0" algn="r" rtl="1">
              <a:buNone/>
            </a:pPr>
            <a:endParaRPr lang="ar-SY" baseline="30000" dirty="0" smtClean="0"/>
          </a:p>
          <a:p>
            <a:pPr marL="0" indent="0" algn="r" rtl="1">
              <a:buNone/>
            </a:pPr>
            <a:endParaRPr lang="ar-SY" baseline="30000" dirty="0"/>
          </a:p>
          <a:p>
            <a:pPr marL="0" indent="0" algn="r" rtl="1">
              <a:buNone/>
            </a:pPr>
            <a:endParaRPr lang="ar-SY" baseline="30000" dirty="0" smtClean="0"/>
          </a:p>
          <a:p>
            <a:pPr marL="0" indent="0" algn="r" rtl="1">
              <a:buNone/>
            </a:pPr>
            <a:r>
              <a:rPr lang="en-US" baseline="30000" dirty="0" err="1" smtClean="0"/>
              <a:t>Sn</a:t>
            </a:r>
            <a:r>
              <a:rPr lang="en-US" baseline="30000" dirty="0" smtClean="0"/>
              <a:t>=0.4/0.175=2.27</a:t>
            </a:r>
          </a:p>
          <a:p>
            <a:pPr marL="0" lvl="0" indent="0" algn="r" rtl="1">
              <a:buNone/>
            </a:pPr>
            <a:r>
              <a:rPr lang="en-US" b="1" baseline="30000" dirty="0" smtClean="0"/>
              <a:t>AUC=S1+S2+S3+S4+S5+S6+S7+Sn=52.03ug/ml.</a:t>
            </a:r>
            <a:r>
              <a:rPr lang="en-US" b="1" dirty="0">
                <a:solidFill>
                  <a:prstClr val="black"/>
                </a:solidFill>
              </a:rPr>
              <a:t> hr</a:t>
            </a:r>
            <a:r>
              <a:rPr lang="en-US" b="1" baseline="30000" dirty="0">
                <a:solidFill>
                  <a:prstClr val="black"/>
                </a:solidFill>
              </a:rPr>
              <a:t>-1</a:t>
            </a:r>
            <a:endParaRPr lang="ar-SY" b="1" baseline="30000" dirty="0">
              <a:solidFill>
                <a:prstClr val="black"/>
              </a:solidFill>
            </a:endParaRPr>
          </a:p>
          <a:p>
            <a:pPr marL="0" indent="0" algn="r" rtl="1">
              <a:buNone/>
            </a:pPr>
            <a:endParaRPr lang="ar-SY" sz="2400" dirty="0" smtClean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165855"/>
              </p:ext>
            </p:extLst>
          </p:nvPr>
        </p:nvGraphicFramePr>
        <p:xfrm>
          <a:off x="1455802" y="3462866"/>
          <a:ext cx="5759190" cy="11125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879595"/>
                <a:gridCol w="2879595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err="1" smtClean="0"/>
                        <a:t>Cp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ug</a:t>
                      </a:r>
                      <a:r>
                        <a:rPr lang="en-US" dirty="0" smtClean="0"/>
                        <a:t>/ml)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T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hr</a:t>
                      </a:r>
                      <a:r>
                        <a:rPr lang="en-US" baseline="0" dirty="0" smtClean="0"/>
                        <a:t>)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6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3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6</a:t>
                      </a:r>
                      <a:endParaRPr lang="ar-S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384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6FB40B0-E1BF-58BA-4A0C-65BC9AA9D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896E260-92F8-362E-2248-EB770A2F0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b="1" dirty="0" smtClean="0"/>
              <a:t>حساب مدة التأثير: </a:t>
            </a:r>
          </a:p>
          <a:p>
            <a:pPr marL="0" indent="0" algn="r" rtl="1">
              <a:buNone/>
            </a:pPr>
            <a:r>
              <a:rPr lang="ar-SY" dirty="0" smtClean="0"/>
              <a:t>مدة التأثير في الإعطاء الوريدي هي ال </a:t>
            </a:r>
            <a:r>
              <a:rPr lang="en-US" dirty="0" smtClean="0"/>
              <a:t>offset time</a:t>
            </a:r>
          </a:p>
          <a:p>
            <a:pPr marL="0" indent="0" algn="r" rtl="1">
              <a:buNone/>
            </a:pPr>
            <a:r>
              <a:rPr lang="en-US" dirty="0" smtClean="0"/>
              <a:t>Offset time</a:t>
            </a:r>
            <a:r>
              <a:rPr lang="ar-SY" dirty="0" smtClean="0"/>
              <a:t> هي الزمن المقابل ل </a:t>
            </a:r>
            <a:r>
              <a:rPr lang="en-US" dirty="0" smtClean="0"/>
              <a:t>MEC</a:t>
            </a:r>
            <a:r>
              <a:rPr lang="ar-SY" dirty="0" smtClean="0"/>
              <a:t> في الطور الهابط</a:t>
            </a:r>
          </a:p>
          <a:p>
            <a:pPr marL="0" indent="0" algn="r" rtl="1">
              <a:buNone/>
            </a:pPr>
            <a:r>
              <a:rPr lang="ar-SY" dirty="0" smtClean="0"/>
              <a:t>من الرسم نستنتج أن مدة التأثير تساوي </a:t>
            </a:r>
            <a:r>
              <a:rPr lang="en-US" dirty="0" smtClean="0"/>
              <a:t>8.3 </a:t>
            </a:r>
            <a:r>
              <a:rPr lang="en-US" dirty="0" err="1" smtClean="0"/>
              <a:t>hr</a:t>
            </a:r>
            <a:endParaRPr lang="ar-SY" dirty="0" smtClean="0"/>
          </a:p>
          <a:p>
            <a:pPr marL="0" indent="0" algn="r" rtl="1">
              <a:buNone/>
            </a:pPr>
            <a:endParaRPr lang="ar-SY" dirty="0"/>
          </a:p>
          <a:p>
            <a:pPr algn="r" rtl="1"/>
            <a:r>
              <a:rPr lang="ar-SY" b="1" dirty="0" smtClean="0"/>
              <a:t>حساب </a:t>
            </a:r>
            <a:r>
              <a:rPr lang="en-US" b="1" dirty="0" err="1" smtClean="0"/>
              <a:t>vd</a:t>
            </a:r>
            <a:r>
              <a:rPr lang="ar-SY" b="1" dirty="0" smtClean="0"/>
              <a:t>:</a:t>
            </a:r>
          </a:p>
          <a:p>
            <a:pPr marL="0" indent="0" algn="r" rtl="1">
              <a:buNone/>
            </a:pPr>
            <a:r>
              <a:rPr lang="en-US" dirty="0" err="1" smtClean="0"/>
              <a:t>Vd</a:t>
            </a:r>
            <a:r>
              <a:rPr lang="en-US" dirty="0" smtClean="0"/>
              <a:t>=D/C0=50X6/8.4=35.71 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056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80EC7E-93CB-000C-6D71-2595129B4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37CCB0B-333E-18C0-048E-0AC7ECF1C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25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New Microsoft PowerPoint Presentation" id="{9D20CC14-0B01-4648-B1BE-BAEDDE6B97BE}" vid="{558565D6-F543-42DD-B95F-3C31C2BE3492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2025</Template>
  <TotalTime>58</TotalTime>
  <Words>320</Words>
  <Application>Microsoft Office PowerPoint</Application>
  <PresentationFormat>مخصص</PresentationFormat>
  <Paragraphs>72</Paragraphs>
  <Slides>9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Office Theme</vt:lpstr>
      <vt:lpstr>عرض تقديمي في PowerPoint</vt:lpstr>
      <vt:lpstr> تطبيقات الجلسة الأولى</vt:lpstr>
      <vt:lpstr>  تطبيقات الجلسة الأولى</vt:lpstr>
      <vt:lpstr>  تطبيقات الجلسة الثانية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Yakeen Laika</dc:creator>
  <cp:lastModifiedBy>Asus</cp:lastModifiedBy>
  <cp:revision>8</cp:revision>
  <dcterms:created xsi:type="dcterms:W3CDTF">2025-11-17T07:15:46Z</dcterms:created>
  <dcterms:modified xsi:type="dcterms:W3CDTF">2025-11-29T08:44:14Z</dcterms:modified>
</cp:coreProperties>
</file>