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6800852" y="3106057"/>
            <a:ext cx="4368504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4000" b="1" dirty="0" smtClean="0"/>
              <a:t>الجلسة العملية الثالثة</a:t>
            </a:r>
          </a:p>
          <a:p>
            <a:pPr algn="ctr"/>
            <a:r>
              <a:rPr lang="ar-SA" sz="3200" b="1" dirty="0" smtClean="0"/>
              <a:t>التوافر الحيوي المطلق والنسبي</a:t>
            </a:r>
            <a:endParaRPr lang="ar-SY" sz="3200" b="1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1-أي من الأشكال الأربعة السابقة يفضل استخدامه كشكل مرجعي لحساب التوافر الحيوي النسبي؟ لماذا؟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2- من أي شكل فموي يتم امتصاص الدواء أسرع ما يمكن؟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3- احسب التوافر الحيوي  المطلق للدواء من المحلول الفموي؟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4- احسب التوافر الحيوي النسبي للدواء من المضغوطة بالمقارنة مع الشكل المرجعي العياري؟ كيف تفسر النتيجة؟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في هذا التطبيق تحديدا, هل يمكن القول أن 80% من الجرعة الموجودة في المضغوطة تصل للدوران؟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5- من معطيات الجدول احسب: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حجم التوزع الظاهري للدواء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العمر النصفي للاطراح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ثابت سرعة الاطراح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</a:rPr>
              <a:t>التصفية الكلية للدواء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001905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الحل:</a:t>
            </a:r>
          </a:p>
          <a:p>
            <a:pPr marL="0" indent="0" algn="r" rtl="1">
              <a:buNone/>
            </a:pPr>
            <a:r>
              <a:rPr lang="ar-SA" dirty="0" smtClean="0"/>
              <a:t>1- المحلول الفموي, حيث أنه الشكل الصيدلاني المتوقع أن يكون ذو التوافر الحيوي </a:t>
            </a:r>
            <a:r>
              <a:rPr lang="ar-SA" dirty="0" err="1" smtClean="0"/>
              <a:t>الأكير</a:t>
            </a:r>
            <a:r>
              <a:rPr lang="ar-SA" dirty="0" smtClean="0"/>
              <a:t> بالطريق الفموي</a:t>
            </a:r>
          </a:p>
          <a:p>
            <a:pPr marL="0" indent="0" algn="r" rtl="1">
              <a:buNone/>
            </a:pPr>
            <a:r>
              <a:rPr lang="ar-SA" dirty="0" smtClean="0"/>
              <a:t>2- المحلول الفموي حيث أن الدواء فيه يكون جاهز بشكل مباشر للامتصاص ولا يحتاج إلى عمليات التفكك والتحرر والانحلال.</a:t>
            </a:r>
          </a:p>
          <a:p>
            <a:pPr marL="0" indent="0" algn="r" rtl="1">
              <a:buNone/>
            </a:pPr>
            <a:r>
              <a:rPr lang="ar-SA" dirty="0" smtClean="0"/>
              <a:t>3- </a:t>
            </a:r>
            <a:r>
              <a:rPr lang="en-US" dirty="0" smtClean="0"/>
              <a:t>F absolute=145/29 x2/10= 1=100%</a:t>
            </a:r>
          </a:p>
          <a:p>
            <a:pPr marL="0" indent="0" algn="r" rtl="1">
              <a:buNone/>
            </a:pPr>
            <a:r>
              <a:rPr lang="ar-SA" dirty="0" smtClean="0"/>
              <a:t>سؤال : ما هي كمية الدواء الواصل للدوران: 100% من الجرعة= 700 مع</a:t>
            </a:r>
          </a:p>
          <a:p>
            <a:pPr marL="0" indent="0" algn="r" rtl="1">
              <a:buNone/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767982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dirty="0" smtClean="0"/>
              <a:t>4- </a:t>
            </a:r>
            <a:r>
              <a:rPr lang="en-US" dirty="0" smtClean="0"/>
              <a:t>F relative=116/145 x10/10= 0.8=80%</a:t>
            </a:r>
          </a:p>
          <a:p>
            <a:pPr marL="0" indent="0" algn="r" rtl="1">
              <a:buNone/>
            </a:pPr>
            <a:r>
              <a:rPr lang="ar-SA" dirty="0" smtClean="0"/>
              <a:t>سؤال: كيف تفسر النتيجة؟</a:t>
            </a:r>
          </a:p>
          <a:p>
            <a:pPr marL="0" indent="0" algn="r" rtl="1">
              <a:buNone/>
            </a:pPr>
            <a:r>
              <a:rPr lang="ar-SA" dirty="0" smtClean="0"/>
              <a:t>التوافر الحيوي للدواء من المضغوطة يعادل 80% من التوافر الحيوي من المحلول أي أنه أقل منه ولكن ليس بشكل هام (المجال المقبول 80-125%)</a:t>
            </a:r>
          </a:p>
          <a:p>
            <a:pPr marL="0" indent="0" algn="r" rtl="1">
              <a:buNone/>
            </a:pPr>
            <a:r>
              <a:rPr lang="ar-SA" dirty="0" smtClean="0"/>
              <a:t>سؤال: في هذا التطبيق تحديداُ هل يمكن القول أن 80% من الجرعة الموجودة في المضغوطة تصل إلى الدوران؟</a:t>
            </a:r>
          </a:p>
          <a:p>
            <a:pPr marL="0" indent="0" algn="r" rtl="1">
              <a:buNone/>
            </a:pPr>
            <a:r>
              <a:rPr lang="ar-SA" dirty="0" smtClean="0"/>
              <a:t>نعم, لان التوافر الحيوي من المحلول 100% أي كأننا نقارن مع الطريق الوريدي(أي كأننا نحسب التوافر الحيوي المطلق من المضغوطة)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00628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5- برسم معطيات المحلول الوريدي على ورق نصف لوغاريتمي نحصل على خط مستقيم</a:t>
            </a:r>
          </a:p>
          <a:p>
            <a:pPr algn="r" rtl="1"/>
            <a:r>
              <a:rPr lang="ar-SA" dirty="0" smtClean="0"/>
              <a:t>حجم التوزع الظاهري: </a:t>
            </a:r>
            <a:r>
              <a:rPr lang="en-US" dirty="0" err="1" smtClean="0"/>
              <a:t>vd</a:t>
            </a:r>
            <a:r>
              <a:rPr lang="en-US" dirty="0" smtClean="0"/>
              <a:t>=Dose/C0=21 L</a:t>
            </a:r>
          </a:p>
          <a:p>
            <a:pPr algn="r" rtl="1"/>
            <a:r>
              <a:rPr lang="ar-SA" dirty="0" smtClean="0"/>
              <a:t>العمر النصفي للإطراح(من الخط البياني): </a:t>
            </a:r>
            <a:r>
              <a:rPr lang="en-US" dirty="0" smtClean="0"/>
              <a:t>T1/2=3 </a:t>
            </a:r>
            <a:r>
              <a:rPr lang="en-US" dirty="0" err="1" smtClean="0"/>
              <a:t>hr</a:t>
            </a:r>
            <a:endParaRPr lang="en-US" dirty="0" smtClean="0"/>
          </a:p>
          <a:p>
            <a:pPr algn="r" rtl="1"/>
            <a:r>
              <a:rPr lang="en-US" dirty="0" smtClean="0"/>
              <a:t>K=0.693/3=0.23 hr</a:t>
            </a:r>
            <a:r>
              <a:rPr lang="en-US" baseline="30000" dirty="0" smtClean="0"/>
              <a:t>-1</a:t>
            </a:r>
          </a:p>
          <a:p>
            <a:pPr algn="r" rtl="1"/>
            <a:r>
              <a:rPr lang="en-US" b="1" dirty="0" smtClean="0"/>
              <a:t>CL=K.VD=4.83 L/</a:t>
            </a:r>
            <a:r>
              <a:rPr lang="en-US" b="1" dirty="0" err="1" smtClean="0"/>
              <a:t>hr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80515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635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في حال عدم إمكانية حساب التوافر الحيوي للدواء في عينات الدم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صعوبة سحب الدم، عدم وجود طريقة لمعايرة الدواء في الدم،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(...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، ما هي العينات البديلة الممكن استخدامها؟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عينات البول، وهنا نقارن الكميات الكلية المطروحة في البول بدل الـ</a:t>
            </a:r>
            <a:r>
              <a:rPr lang="en-US" sz="2400" b="1" i="1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AUC</a:t>
            </a:r>
            <a:r>
              <a:rPr lang="en-US" sz="24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lang="ar-SA" sz="2400" b="1" dirty="0">
              <a:solidFill>
                <a:prstClr val="black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تطبيق</a:t>
            </a:r>
            <a:r>
              <a:rPr lang="ar-SA" sz="2400" b="1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:3</a:t>
            </a: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 smtClean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عدة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أشكال صيدلانية حاوية على الصاد الحيوي نفسه، أعطيت لـ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12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متطوع بالغ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العمر19-28 عام، الوزن الوسطي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73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كغ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.(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تم جمع عينات البول خلال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.2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ساعة بعد إعطاء الدواء للحصول على أكبر كمية متراكمة في البول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[Du]</a:t>
            </a:r>
            <a:r>
              <a:rPr lang="en-US" sz="2400" baseline="300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 Black" pitchFamily="34" charset="0"/>
              </a:rPr>
              <a:t>∞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والجدول التالي يبين المعطيات الناتجة:</a:t>
            </a:r>
            <a:endParaRPr lang="en-US" sz="2400" dirty="0">
              <a:solidFill>
                <a:prstClr val="black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endParaRPr lang="ar-SY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1" y="4524828"/>
            <a:ext cx="5407025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4672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ما هو التوافر الحيوي للدواء من المضغوطة:</a:t>
            </a:r>
          </a:p>
          <a:p>
            <a:pPr marL="0" indent="0" algn="r" rtl="1">
              <a:buNone/>
            </a:pPr>
            <a:r>
              <a:rPr lang="en-US" dirty="0" smtClean="0"/>
              <a:t>F absolute=340/20 x 0.2/4= 0.85=85%</a:t>
            </a:r>
          </a:p>
          <a:p>
            <a:pPr marL="0" indent="0" algn="r" rtl="1">
              <a:buNone/>
            </a:pPr>
            <a:r>
              <a:rPr lang="ar-SA" dirty="0" smtClean="0"/>
              <a:t>ما هو التوافر الحيوي النسبي للدواء من الكبسولة بالمقارنة مع المحلول الفموي:</a:t>
            </a:r>
          </a:p>
          <a:p>
            <a:pPr marL="0" indent="0" algn="r" rtl="1">
              <a:buNone/>
            </a:pPr>
            <a:r>
              <a:rPr lang="en-US" dirty="0" smtClean="0"/>
              <a:t>F relative= 360/380 x4/4 = 0.947=94.7%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Y" dirty="0" smtClean="0"/>
              <a:t>تفسير النتائج والمناقشة كما العينات البلازمية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4616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تطبيق 4:</a:t>
            </a:r>
          </a:p>
          <a:p>
            <a:pPr marL="82550" marR="74295" lvl="0" indent="-1270" algn="r" rtl="1">
              <a:lnSpc>
                <a:spcPct val="112000"/>
              </a:lnSpc>
              <a:spcBef>
                <a:spcPts val="112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تبعا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˝</a:t>
            </a:r>
            <a:r>
              <a:rPr lang="en-US" sz="24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للمعلومات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المعروفة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 err="1">
                <a:solidFill>
                  <a:prstClr val="black"/>
                </a:solidFill>
                <a:latin typeface="Arial"/>
                <a:ea typeface="Arial"/>
              </a:rPr>
              <a:t>للسيميتيدين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بعد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الإعطاء</a:t>
            </a:r>
            <a:r>
              <a:rPr lang="ar-SA" sz="2400" spc="25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الحقني</a:t>
            </a:r>
            <a:r>
              <a:rPr lang="ar-SA" sz="2400" spc="24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وريديا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˝</a:t>
            </a:r>
            <a:r>
              <a:rPr lang="en-US" sz="24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أو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عضليا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˝</a:t>
            </a:r>
            <a:r>
              <a:rPr lang="en-US" sz="2400" spc="195" dirty="0">
                <a:solidFill>
                  <a:prstClr val="black"/>
                </a:solidFill>
                <a:ea typeface="Arial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%75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400" spc="25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الدواء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يتم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إطراحه</a:t>
            </a:r>
            <a:r>
              <a:rPr lang="ar-SA" sz="2400" spc="24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في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البول</a:t>
            </a:r>
            <a:r>
              <a:rPr lang="ar-SA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بعد</a:t>
            </a:r>
            <a:r>
              <a:rPr lang="ar-SA" sz="2400" spc="28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Arial"/>
              </a:rPr>
              <a:t>24</a:t>
            </a:r>
            <a:r>
              <a:rPr lang="en-US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ساعة بشكل غير </a:t>
            </a:r>
            <a:r>
              <a:rPr lang="ar-SA" sz="2400" dirty="0" err="1">
                <a:solidFill>
                  <a:prstClr val="black"/>
                </a:solidFill>
                <a:latin typeface="Arial"/>
                <a:ea typeface="Arial"/>
              </a:rPr>
              <a:t>مستقلب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، وبعد الإعطاء الفموي بجرعة وحيدة</a:t>
            </a:r>
            <a:r>
              <a:rPr lang="ar-SA" sz="2400" spc="11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%48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من الدواء يتم إطراحه في البول بعد</a:t>
            </a:r>
            <a:r>
              <a:rPr lang="ar-SA" sz="2400" spc="11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Arial"/>
              </a:rPr>
              <a:t>24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ساعة بشكل غير </a:t>
            </a:r>
            <a:r>
              <a:rPr lang="ar-SA" sz="2400" dirty="0" err="1">
                <a:solidFill>
                  <a:prstClr val="black"/>
                </a:solidFill>
                <a:latin typeface="Arial"/>
                <a:ea typeface="Arial"/>
              </a:rPr>
              <a:t>مستقلب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.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المطلوب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: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تبعا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˝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 للمعلومات السابقة </a:t>
            </a:r>
            <a:r>
              <a:rPr lang="ar-SA" sz="2400" dirty="0" err="1">
                <a:solidFill>
                  <a:prstClr val="black"/>
                </a:solidFill>
                <a:latin typeface="Gill Sans MT"/>
                <a:ea typeface="Arial"/>
              </a:rPr>
              <a:t>إحسب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 الجزء من الدواء الممتص </a:t>
            </a:r>
            <a:r>
              <a:rPr lang="ar-SA" sz="2400" dirty="0" err="1">
                <a:solidFill>
                  <a:prstClr val="black"/>
                </a:solidFill>
                <a:latin typeface="Gill Sans MT"/>
                <a:ea typeface="Arial"/>
              </a:rPr>
              <a:t>جهازيا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˝</a:t>
            </a:r>
            <a:r>
              <a:rPr lang="en-US" sz="2400" spc="-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من الجرعة الفموية بعد</a:t>
            </a:r>
            <a:r>
              <a:rPr lang="ar-SA" sz="2400" spc="400" dirty="0">
                <a:solidFill>
                  <a:prstClr val="black"/>
                </a:solidFill>
                <a:latin typeface="Gill Sans MT"/>
                <a:ea typeface="Arial"/>
                <a:cs typeface="Calibri"/>
              </a:rPr>
              <a:t> </a:t>
            </a:r>
            <a:r>
              <a:rPr lang="en-US" sz="2400" dirty="0">
                <a:solidFill>
                  <a:prstClr val="black"/>
                </a:solidFill>
                <a:ea typeface="Arial"/>
              </a:rPr>
              <a:t>24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/>
                <a:ea typeface="Arial"/>
              </a:rPr>
              <a:t>ساعة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.</a:t>
            </a:r>
            <a:r>
              <a:rPr lang="en-US" sz="24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endParaRPr lang="ar-SA" sz="2400" spc="2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spc="200" dirty="0">
                <a:solidFill>
                  <a:prstClr val="black"/>
                </a:solidFill>
                <a:latin typeface="Arial"/>
              </a:rPr>
              <a:t>جزء الدواء الممتص </a:t>
            </a:r>
            <a:r>
              <a:rPr lang="ar-SA" sz="2400" spc="200" dirty="0" err="1">
                <a:solidFill>
                  <a:prstClr val="black"/>
                </a:solidFill>
                <a:latin typeface="Arial"/>
              </a:rPr>
              <a:t>جهازياً</a:t>
            </a:r>
            <a:r>
              <a:rPr lang="ar-SA" sz="2400" spc="200" dirty="0">
                <a:solidFill>
                  <a:prstClr val="black"/>
                </a:solidFill>
                <a:latin typeface="Arial"/>
              </a:rPr>
              <a:t> هو التوافر الحيوي المطلق: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spc="200" dirty="0">
                <a:solidFill>
                  <a:prstClr val="black"/>
                </a:solidFill>
                <a:latin typeface="Arial"/>
              </a:rPr>
              <a:t>جزء الدواء الممتص(في حال تساوي الجرعات)= النسبة المئوية من الجرعة المطروح بعد الإعطاء الفموي/ النسبة المئوية من الجرعة المطروح بعد الإعطاء الحقني</a:t>
            </a:r>
            <a:endParaRPr lang="ar-SY" sz="2400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68371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734870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F=48/75=0.64=64%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ملاحظات: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Ø"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الجزء المطروح بالبول= 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الكمية المطروحة بالبول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[Du] 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/الجرعة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Ø"/>
            </a:pPr>
            <a:r>
              <a:rPr lang="ar-SY" sz="3200" b="1" dirty="0">
                <a:solidFill>
                  <a:prstClr val="black"/>
                </a:solidFill>
                <a:latin typeface="Gill Sans MT"/>
              </a:rPr>
              <a:t>في حال الإعطاء الحقني: </a:t>
            </a:r>
            <a:r>
              <a:rPr lang="en-US" sz="3200" b="1" dirty="0">
                <a:solidFill>
                  <a:prstClr val="black"/>
                </a:solidFill>
                <a:latin typeface="Gill Sans MT"/>
              </a:rPr>
              <a:t>Dose(IV,IM)</a:t>
            </a:r>
            <a:r>
              <a:rPr lang="ar-SY" sz="3200" b="1" dirty="0">
                <a:solidFill>
                  <a:prstClr val="black"/>
                </a:solidFill>
                <a:latin typeface="Gill Sans MT"/>
              </a:rPr>
              <a:t>/</a:t>
            </a:r>
            <a:r>
              <a:rPr lang="en-US" sz="3200" b="1" dirty="0">
                <a:solidFill>
                  <a:prstClr val="black"/>
                </a:solidFill>
                <a:latin typeface="Gill Sans MT"/>
              </a:rPr>
              <a:t>]</a:t>
            </a:r>
            <a:r>
              <a:rPr lang="ar-SY" sz="3200" b="1" dirty="0">
                <a:solidFill>
                  <a:prstClr val="black"/>
                </a:solidFill>
                <a:latin typeface="Gill Sans MT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Gill Sans MT"/>
              </a:rPr>
              <a:t>[Du</a:t>
            </a:r>
            <a:endParaRPr lang="ar-SY" sz="3200" b="1" dirty="0">
              <a:solidFill>
                <a:prstClr val="black"/>
              </a:solidFill>
              <a:latin typeface="Gill Sans MT"/>
            </a:endParaRP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Ø"/>
            </a:pPr>
            <a:r>
              <a:rPr lang="ar-SY" sz="3200" b="1" dirty="0">
                <a:solidFill>
                  <a:prstClr val="black"/>
                </a:solidFill>
                <a:latin typeface="Gill Sans MT"/>
              </a:rPr>
              <a:t>في حال الإعطاء الفموي: </a:t>
            </a:r>
            <a:r>
              <a:rPr lang="en-US" sz="3200" b="1" dirty="0">
                <a:solidFill>
                  <a:prstClr val="black"/>
                </a:solidFill>
                <a:latin typeface="Gill Sans MT"/>
              </a:rPr>
              <a:t>[Du]/Dose(oral)</a:t>
            </a:r>
            <a:endParaRPr lang="ar-SY" sz="3200" b="1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898200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685" y="48123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 smtClean="0"/>
              <a:t/>
            </a:r>
            <a:br>
              <a:rPr lang="ar-SA" sz="3200" b="1" dirty="0" smtClean="0"/>
            </a:br>
            <a:r>
              <a:rPr lang="ar-SA" sz="3200" b="1" dirty="0"/>
              <a:t/>
            </a:r>
            <a:br>
              <a:rPr lang="ar-SA" sz="3200" b="1" dirty="0"/>
            </a:br>
            <a:r>
              <a:rPr lang="en-US" sz="3200" b="1" dirty="0" smtClean="0"/>
              <a:t>  </a:t>
            </a:r>
            <a:r>
              <a:rPr lang="ar-SA" sz="3200" b="1" dirty="0" smtClean="0"/>
              <a:t>التوافر الحيوي المطلق والنسبي)</a:t>
            </a:r>
            <a:r>
              <a:rPr lang="en-US" sz="3200" b="1" dirty="0" smtClean="0"/>
              <a:t> ) </a:t>
            </a:r>
            <a:r>
              <a:rPr lang="ar-SA" sz="3200" b="1" dirty="0" smtClean="0"/>
              <a:t>الجلسة الثالثة</a:t>
            </a:r>
            <a:endParaRPr lang="en-US" sz="32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657" y="1825625"/>
            <a:ext cx="8142513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تطبيق</a:t>
            </a:r>
            <a:r>
              <a:rPr lang="ar-SA" sz="2400" b="1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</a:t>
            </a:r>
            <a:r>
              <a:rPr lang="en-US" sz="2400" b="1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1</a:t>
            </a:r>
            <a:endParaRPr lang="en-US" sz="2400" b="1" dirty="0">
              <a:solidFill>
                <a:prstClr val="black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تمت دراسة التوافر الحيوي لدواء جديد عند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12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متطوع، كل متطوع تلقى إما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مضغوطة فموية عيارها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200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ملغ من المادة الدوائية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أو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5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مل من شراب تحوي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200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ملغ من الدواء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أو جرعة وريدية تحوي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50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ملغ من المادة الدوائية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r" rt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تم سحب عينات دموية بفواصل زمنية معينة حتى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84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ساعة بعد الإعطاء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تمت معايرة الدواء في هذه العينات، وبحساب الـ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AUC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في كل حالة تم الحصول على القيم التالية:</a:t>
            </a:r>
            <a:endParaRPr lang="en-US" sz="2400" dirty="0">
              <a:solidFill>
                <a:prstClr val="black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algn="r" rtl="1"/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6428"/>
              </p:ext>
            </p:extLst>
          </p:nvPr>
        </p:nvGraphicFramePr>
        <p:xfrm>
          <a:off x="1857830" y="4754637"/>
          <a:ext cx="8127999" cy="14833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Dose(mg)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AUC(ug.hr/ml)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الشكل</a:t>
                      </a:r>
                      <a:r>
                        <a:rPr lang="ar-SA" baseline="0" dirty="0" smtClean="0"/>
                        <a:t> الصيدلاني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200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89.5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مضغوطة</a:t>
                      </a:r>
                      <a:r>
                        <a:rPr lang="ar-SA" baseline="0" dirty="0" smtClean="0"/>
                        <a:t> فموية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200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86.1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شراب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37.8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حقن وريدي مباشر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588DDC2-71C2-2FA4-5B96-A4C607F119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5725" lvl="0" indent="0" algn="r" rtl="1">
                  <a:lnSpc>
                    <a:spcPct val="100000"/>
                  </a:lnSpc>
                  <a:spcBef>
                    <a:spcPts val="5"/>
                  </a:spcBef>
                  <a:buNone/>
                </a:pPr>
                <a:r>
                  <a:rPr lang="ar-SA" sz="2400" spc="325" dirty="0">
                    <a:solidFill>
                      <a:prstClr val="black"/>
                    </a:solidFill>
                    <a:latin typeface="Arial"/>
                    <a:ea typeface="Arial"/>
                  </a:rPr>
                  <a:t>1-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احسب</a:t>
                </a:r>
                <a:r>
                  <a:rPr lang="ar-SA" sz="2400" spc="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التوافر</a:t>
                </a:r>
                <a:r>
                  <a:rPr lang="ar-SA" sz="2400" spc="-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400" spc="-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النسبي للدواء</a:t>
                </a:r>
                <a:r>
                  <a:rPr lang="ar-SA" sz="24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من</a:t>
                </a:r>
                <a:r>
                  <a:rPr lang="ar-SA" sz="2400" spc="-2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المضغوطة</a:t>
                </a:r>
                <a:r>
                  <a:rPr lang="ar-SA" sz="24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مقارنة</a:t>
                </a:r>
                <a:r>
                  <a:rPr lang="ar-SA" sz="2400" spc="-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مع</a:t>
                </a:r>
                <a:r>
                  <a:rPr lang="ar-SA" sz="2400" spc="-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المحلول</a:t>
                </a:r>
                <a:r>
                  <a:rPr lang="ar-SA" sz="2400" spc="-2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الفموي</a:t>
                </a:r>
                <a:r>
                  <a:rPr lang="en-US" sz="2400" dirty="0">
                    <a:solidFill>
                      <a:prstClr val="black"/>
                    </a:solidFill>
                    <a:latin typeface="Arial"/>
                    <a:ea typeface="Arial"/>
                  </a:rPr>
                  <a:t>.</a:t>
                </a:r>
                <a:endParaRPr lang="ar-SA" sz="2400" dirty="0">
                  <a:solidFill>
                    <a:prstClr val="black"/>
                  </a:solidFill>
                  <a:latin typeface="Arial"/>
                  <a:ea typeface="Arial"/>
                </a:endParaRPr>
              </a:p>
              <a:p>
                <a:pPr marL="85725" lvl="0" indent="0" algn="ctr" rtl="1">
                  <a:lnSpc>
                    <a:spcPct val="100000"/>
                  </a:lnSpc>
                  <a:spcBef>
                    <a:spcPts val="5"/>
                  </a:spcBef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𝐷𝑂𝑆𝐸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صيدلاني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𝐷𝑂𝑆𝐸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صيدلاني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</m:den>
                    </m:f>
                    <m:f>
                      <m:fPr>
                        <m:ctrlP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𝐴𝑈𝐶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صيدلاني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</m:num>
                      <m:den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𝐴𝑈𝐶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صيدلاني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ar-SA" sz="1800" dirty="0">
                    <a:solidFill>
                      <a:prstClr val="black"/>
                    </a:solidFill>
                    <a:latin typeface="Gill Sans MT"/>
                  </a:rPr>
                  <a:t> </a:t>
                </a:r>
                <a:r>
                  <a:rPr lang="en-US" sz="1800" dirty="0">
                    <a:solidFill>
                      <a:prstClr val="black"/>
                    </a:solidFill>
                    <a:latin typeface="Gill Sans MT"/>
                  </a:rPr>
                  <a:t>F=</a:t>
                </a:r>
                <a:endParaRPr lang="en-US" sz="2400" dirty="0">
                  <a:solidFill>
                    <a:prstClr val="black"/>
                  </a:solidFill>
                  <a:latin typeface="Arial"/>
                  <a:ea typeface="Arial"/>
                </a:endParaRPr>
              </a:p>
              <a:p>
                <a:pPr marL="0" lvl="0" indent="0" algn="r" rtl="1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800" dirty="0">
                    <a:solidFill>
                      <a:prstClr val="black"/>
                    </a:solidFill>
                    <a:ea typeface="Arial"/>
                    <a:cs typeface="Arial"/>
                  </a:rPr>
                  <a:t> </a:t>
                </a:r>
                <a:endParaRPr lang="en-US" sz="2400" dirty="0">
                  <a:solidFill>
                    <a:prstClr val="black"/>
                  </a:solidFill>
                  <a:latin typeface="Arial"/>
                  <a:ea typeface="Arial"/>
                </a:endParaRPr>
              </a:p>
              <a:p>
                <a:pPr marL="0" lvl="0" indent="0"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ar-SA" sz="1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                       </a:t>
                </a:r>
                <a:r>
                  <a:rPr lang="en-US" sz="18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F=89.5/86.1=1.04=104%</a:t>
                </a:r>
              </a:p>
              <a:p>
                <a:pPr marL="0" lvl="0" indent="0"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lvl="0" indent="0"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ar-SA" sz="1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أسئلة للمناقشة:</a:t>
                </a:r>
              </a:p>
              <a:p>
                <a:pPr marL="307975" marR="3810" lvl="0" indent="0" algn="r" rtl="1">
                  <a:lnSpc>
                    <a:spcPct val="108000"/>
                  </a:lnSpc>
                  <a:spcBef>
                    <a:spcPts val="1215"/>
                  </a:spcBef>
                  <a:buClr>
                    <a:srgbClr val="3891A7"/>
                  </a:buClr>
                  <a:buSzPct val="80000"/>
                  <a:buNone/>
                </a:pP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1- </a:t>
                </a:r>
                <a:r>
                  <a:rPr lang="ar-SA" sz="2200" dirty="0" err="1">
                    <a:solidFill>
                      <a:prstClr val="black"/>
                    </a:solidFill>
                    <a:latin typeface="Arial"/>
                    <a:ea typeface="Arial"/>
                  </a:rPr>
                  <a:t>ماهو</a:t>
                </a:r>
                <a:r>
                  <a:rPr lang="ar-SA" sz="2200" spc="11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مجال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القيم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التي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يمكن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أن</a:t>
                </a:r>
                <a:r>
                  <a:rPr lang="ar-SA" sz="2200" spc="13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يأخذها</a:t>
                </a:r>
                <a:r>
                  <a:rPr lang="ar-SA" sz="2200" spc="1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التوافر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200" spc="10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النسبي؟</a:t>
                </a:r>
                <a:r>
                  <a:rPr lang="ar-SA" sz="2200" spc="1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أو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بشكل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آخر</a:t>
                </a:r>
                <a:r>
                  <a:rPr lang="ar-SA" sz="2200" spc="1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هل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يمكن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للتوافر</a:t>
                </a:r>
                <a:r>
                  <a:rPr lang="ar-SA" sz="2200" spc="13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النسبي</a:t>
                </a:r>
                <a:r>
                  <a:rPr lang="ar-SA" sz="22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أن</a:t>
                </a:r>
                <a:r>
                  <a:rPr lang="ar-SA" sz="2200" spc="13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يأخذ</a:t>
                </a:r>
                <a:r>
                  <a:rPr lang="ar-SA" sz="2200" spc="200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 </a:t>
                </a:r>
                <a:r>
                  <a:rPr lang="ar-SA" sz="2200" dirty="0">
                    <a:solidFill>
                      <a:prstClr val="black"/>
                    </a:solidFill>
                    <a:latin typeface="Arial"/>
                    <a:ea typeface="Arial"/>
                  </a:rPr>
                  <a:t>قيم أكبر من الواحد؟ أو كيف تفسر النتيجة السابقة؟</a:t>
                </a:r>
                <a:endParaRPr lang="en-US" sz="2200" dirty="0">
                  <a:solidFill>
                    <a:prstClr val="black"/>
                  </a:solidFill>
                  <a:latin typeface="Arial"/>
                  <a:ea typeface="Arial"/>
                </a:endParaRPr>
              </a:p>
              <a:p>
                <a:pPr marL="1268730" marR="3810" lvl="1" indent="-457200" algn="r" rtl="1">
                  <a:lnSpc>
                    <a:spcPct val="112000"/>
                  </a:lnSpc>
                  <a:spcBef>
                    <a:spcPts val="1150"/>
                  </a:spcBef>
                  <a:buClr>
                    <a:srgbClr val="3891A7"/>
                  </a:buClr>
                  <a:buFont typeface="Wingdings" pitchFamily="2" charset="2"/>
                  <a:buChar char="Ø"/>
                </a:pP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الجواب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:</a:t>
                </a:r>
                <a:r>
                  <a:rPr lang="en-US" sz="2000" spc="15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مجال</a:t>
                </a:r>
                <a:r>
                  <a:rPr lang="ar-SA" sz="20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القيم</a:t>
                </a:r>
                <a:r>
                  <a:rPr lang="ar-SA" sz="20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للتوافر</a:t>
                </a:r>
                <a:r>
                  <a:rPr lang="ar-SA" sz="2000" spc="13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0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النسبي</a:t>
                </a:r>
                <a:r>
                  <a:rPr lang="ar-SA" sz="2000" spc="13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من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 </a:t>
                </a:r>
                <a:r>
                  <a:rPr lang="en-US" sz="2000" spc="160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0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إلى</a:t>
                </a:r>
                <a:r>
                  <a:rPr lang="ar-SA" sz="20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اللانهاية</a:t>
                </a:r>
                <a:r>
                  <a:rPr lang="ar-SA" sz="2000" spc="13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وذلك</a:t>
                </a:r>
                <a:r>
                  <a:rPr lang="ar-SA" sz="2000" spc="1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لأنه</a:t>
                </a:r>
                <a:r>
                  <a:rPr lang="ar-SA" sz="2000" spc="1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نسبة</a:t>
                </a:r>
                <a:r>
                  <a:rPr lang="ar-SA" sz="2000" spc="13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)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مقارنة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(</a:t>
                </a:r>
                <a:r>
                  <a:rPr lang="en-US" sz="2000" spc="11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بين</a:t>
                </a:r>
                <a:r>
                  <a:rPr lang="ar-SA" sz="20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قيمتين</a:t>
                </a:r>
                <a:r>
                  <a:rPr lang="ar-SA" sz="2000" spc="1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 err="1">
                    <a:solidFill>
                      <a:prstClr val="black"/>
                    </a:solidFill>
                    <a:latin typeface="Arial"/>
                    <a:ea typeface="Arial"/>
                  </a:rPr>
                  <a:t>لل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ـ</a:t>
                </a:r>
                <a:r>
                  <a:rPr lang="ar-SA" sz="2000" spc="190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ea typeface="Arial"/>
                  </a:rPr>
                  <a:t>AUC</a:t>
                </a:r>
                <a:r>
                  <a:rPr lang="en-US" sz="2000" spc="13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وكل</a:t>
                </a:r>
                <a:r>
                  <a:rPr lang="ar-SA" sz="2000" spc="12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منهما يمكن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أن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تأخذ</a:t>
                </a:r>
                <a:r>
                  <a:rPr lang="ar-SA" sz="2000" spc="15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قيم</a:t>
                </a:r>
                <a:r>
                  <a:rPr lang="ar-SA" sz="2000" spc="20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مختلقة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أكبر</a:t>
                </a:r>
                <a:r>
                  <a:rPr lang="ar-SA" sz="2000" spc="19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أو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أصغر</a:t>
                </a:r>
                <a:r>
                  <a:rPr lang="ar-SA" sz="2000" spc="1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من</a:t>
                </a:r>
                <a:r>
                  <a:rPr lang="ar-SA" sz="2000" spc="18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الأخرى،</a:t>
                </a:r>
                <a:r>
                  <a:rPr lang="ar-SA" sz="2000" spc="18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فالتوافر</a:t>
                </a:r>
                <a:r>
                  <a:rPr lang="ar-SA" sz="2000" spc="19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النسبي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يمكن</a:t>
                </a:r>
                <a:r>
                  <a:rPr lang="ar-SA" sz="2000" spc="18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أن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يكون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1&lt;</a:t>
                </a:r>
                <a:r>
                  <a:rPr lang="ar-SA" sz="2000" spc="16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&lt;)</a:t>
                </a:r>
                <a:r>
                  <a:rPr lang="ar-SA" sz="2000" spc="255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%</a:t>
                </a:r>
                <a:r>
                  <a:rPr lang="ar-SY" sz="2000" spc="255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100</a:t>
                </a:r>
                <a:r>
                  <a:rPr lang="ar-SA" sz="2000" spc="255" dirty="0">
                    <a:solidFill>
                      <a:prstClr val="black"/>
                    </a:solidFill>
                    <a:latin typeface="Arial"/>
                    <a:ea typeface="Arial"/>
                    <a:cs typeface="Calibri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(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ولكن يجب ألا</a:t>
                </a:r>
                <a:r>
                  <a:rPr lang="ar-SA" sz="2000" spc="8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يكون الفرق</a:t>
                </a:r>
                <a:r>
                  <a:rPr lang="ar-SA" sz="2000" spc="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هذا ذو أهمية إحصائية حتى نقول أن</a:t>
                </a:r>
                <a:r>
                  <a:rPr lang="ar-SA" sz="2000" spc="8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التوافر الحيوي</a:t>
                </a:r>
                <a:r>
                  <a:rPr lang="ar-SA" sz="2000" spc="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للشكلين متقارب ولا يختلف بشكل</a:t>
                </a:r>
                <a:r>
                  <a:rPr lang="ar-SA" sz="2000" spc="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هام، أو أن يكون الفرق ذو أهمية إحصائية وهنا يكون هناك شكل أفضل من الأخر</a:t>
                </a:r>
                <a:r>
                  <a:rPr lang="en-US" sz="2000" dirty="0">
                    <a:solidFill>
                      <a:prstClr val="black"/>
                    </a:solidFill>
                    <a:latin typeface="Arial"/>
                    <a:ea typeface="Arial"/>
                  </a:rPr>
                  <a:t>.</a:t>
                </a:r>
              </a:p>
              <a:p>
                <a:pPr marL="0" lvl="0" indent="0"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588DDC2-71C2-2FA4-5B96-A4C607F119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59" t="-980" r="-406" b="-420"/>
                </a:stretch>
              </a:blipFill>
            </p:spPr>
            <p:txBody>
              <a:bodyPr/>
              <a:lstStyle/>
              <a:p>
                <a:r>
                  <a:rPr lang="ar-S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8223BC-FAE7-CE8A-5950-A81ED0E4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7975" marR="3810" lvl="0" indent="0" algn="r" rtl="1">
              <a:lnSpc>
                <a:spcPct val="113000"/>
              </a:lnSpc>
              <a:spcBef>
                <a:spcPts val="1110"/>
              </a:spcBef>
              <a:buClr>
                <a:srgbClr val="3891A7"/>
              </a:buClr>
              <a:buSzPct val="80000"/>
              <a:buNone/>
            </a:pPr>
            <a:r>
              <a:rPr lang="en-US" sz="2200" dirty="0">
                <a:solidFill>
                  <a:prstClr val="black"/>
                </a:solidFill>
                <a:latin typeface="Arial"/>
                <a:ea typeface="Arial"/>
              </a:rPr>
              <a:t>-</a:t>
            </a:r>
            <a:r>
              <a:rPr lang="en-US" sz="2200" dirty="0">
                <a:solidFill>
                  <a:prstClr val="black"/>
                </a:solidFill>
                <a:ea typeface="Arial"/>
              </a:rPr>
              <a:t>2</a:t>
            </a:r>
            <a:r>
              <a:rPr lang="ar-SA" sz="2200" spc="345" dirty="0">
                <a:solidFill>
                  <a:prstClr val="black"/>
                </a:solidFill>
                <a:latin typeface="Arial"/>
                <a:ea typeface="Arial"/>
              </a:rPr>
              <a:t> 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هل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القيمة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السابقة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للتوافر</a:t>
            </a:r>
            <a:r>
              <a:rPr lang="ar-SA" sz="2200" spc="26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تعني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2200" b="1" spc="28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200" b="1" spc="28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104%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200" spc="24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كمية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الدواء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الموجودة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في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المضغوطة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تصل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إلى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الدوران؟</a:t>
            </a:r>
          </a:p>
          <a:p>
            <a:pPr marL="765175" marR="3810" lvl="0" indent="-457200" algn="r" rtl="1">
              <a:lnSpc>
                <a:spcPct val="113000"/>
              </a:lnSpc>
              <a:spcBef>
                <a:spcPts val="1110"/>
              </a:spcBef>
              <a:buClr>
                <a:srgbClr val="3891A7"/>
              </a:buClr>
              <a:buSzPct val="80000"/>
              <a:buFont typeface="Wingdings" pitchFamily="2" charset="2"/>
              <a:buChar char="Ø"/>
            </a:pPr>
            <a:r>
              <a:rPr lang="ar-SA" sz="2200" spc="40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الجواب</a:t>
            </a:r>
            <a:r>
              <a:rPr lang="en-US" sz="22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200" spc="17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خطأ</a:t>
            </a:r>
            <a:r>
              <a:rPr lang="en-US" sz="22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2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لأن</a:t>
            </a:r>
            <a:r>
              <a:rPr lang="ar-SA" sz="2200" spc="18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التوافر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النسبي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هو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مقارنة</a:t>
            </a:r>
            <a:r>
              <a:rPr lang="ar-SA" sz="22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بين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شكلين</a:t>
            </a:r>
            <a:r>
              <a:rPr lang="ar-SA" sz="2200" spc="18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لمعرفة</a:t>
            </a:r>
            <a:r>
              <a:rPr lang="ar-SA" sz="2200" spc="18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أيهما</a:t>
            </a:r>
            <a:r>
              <a:rPr lang="ar-SA" sz="2200" spc="18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الأفضل</a:t>
            </a:r>
            <a:r>
              <a:rPr lang="ar-SA" sz="2200" spc="18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لكنه</a:t>
            </a:r>
            <a:r>
              <a:rPr lang="ar-SA" sz="22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لا</a:t>
            </a:r>
            <a:r>
              <a:rPr lang="ar-SA" sz="22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يعطينا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فكرة</a:t>
            </a:r>
            <a:r>
              <a:rPr lang="ar-SA" sz="22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إذا</a:t>
            </a:r>
            <a:r>
              <a:rPr lang="ar-SA" sz="2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200" dirty="0">
                <a:solidFill>
                  <a:prstClr val="black"/>
                </a:solidFill>
                <a:latin typeface="Arial"/>
                <a:ea typeface="Arial"/>
              </a:rPr>
              <a:t>كان التوافر الحيوي لكل من الشكلين جيد أولا، ولمعرفة ذلك يجب حساب التوافر الحيوي المطلق لكل شكل على حدى</a:t>
            </a:r>
            <a:r>
              <a:rPr lang="en-US" sz="2200" dirty="0">
                <a:solidFill>
                  <a:prstClr val="black"/>
                </a:solidFill>
                <a:latin typeface="Arial"/>
                <a:ea typeface="Arial"/>
              </a:rPr>
              <a:t>.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3- هل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القيمة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السابقة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للتوافر</a:t>
            </a:r>
            <a:r>
              <a:rPr lang="ar-SA" sz="2400" spc="30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الحيوي</a:t>
            </a:r>
            <a:r>
              <a:rPr lang="ar-SA" sz="2400" spc="26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تعني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أن</a:t>
            </a:r>
            <a:r>
              <a:rPr lang="ar-SA" sz="2400" b="1" spc="320" dirty="0">
                <a:solidFill>
                  <a:prstClr val="black"/>
                </a:solidFill>
                <a:latin typeface="Gill Sans MT"/>
                <a:ea typeface="Arial"/>
                <a:cs typeface="Calibri"/>
              </a:rPr>
              <a:t> </a:t>
            </a:r>
            <a:r>
              <a:rPr lang="en-US" sz="2400" b="1" dirty="0">
                <a:solidFill>
                  <a:prstClr val="black"/>
                </a:solidFill>
                <a:ea typeface="Arial"/>
              </a:rPr>
              <a:t>104</a:t>
            </a:r>
            <a:r>
              <a:rPr lang="en-US" sz="2400" b="1" spc="2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b="1" dirty="0">
                <a:solidFill>
                  <a:prstClr val="black"/>
                </a:solidFill>
                <a:latin typeface="Gill Sans MT"/>
                <a:ea typeface="Arial"/>
              </a:rPr>
              <a:t>غ</a:t>
            </a:r>
            <a:r>
              <a:rPr lang="ar-SA" sz="2400" spc="33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من</a:t>
            </a:r>
            <a:r>
              <a:rPr lang="ar-SA" sz="2400" spc="28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كمية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الدواء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الموجودة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في</a:t>
            </a:r>
            <a:r>
              <a:rPr lang="ar-SA" sz="2400" spc="2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المضغوطة</a:t>
            </a:r>
            <a:r>
              <a:rPr lang="ar-SA" sz="2400" spc="26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تصل</a:t>
            </a:r>
            <a:r>
              <a:rPr lang="ar-SA" sz="2400" spc="2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إلى</a:t>
            </a:r>
            <a:r>
              <a:rPr lang="ar-SA" sz="2400" spc="2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الدوران؟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  <a:cs typeface="Calibri"/>
              </a:rPr>
              <a:t> 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" pitchFamily="2" charset="2"/>
              <a:buChar char="Ø"/>
            </a:pP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الجواب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400" spc="7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خطأ</a:t>
            </a:r>
            <a:r>
              <a:rPr lang="en-US" sz="24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400" spc="8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لأن</a:t>
            </a:r>
            <a:r>
              <a:rPr lang="ar-SA" sz="2400" spc="11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التوافر</a:t>
            </a:r>
            <a:r>
              <a:rPr lang="ar-SA" sz="2400" spc="11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الحيوي</a:t>
            </a:r>
            <a:r>
              <a:rPr lang="ar-SA" sz="2400" spc="10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هو</a:t>
            </a:r>
            <a:r>
              <a:rPr lang="ar-SA" sz="2400" b="1" spc="11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b="1" dirty="0">
                <a:solidFill>
                  <a:prstClr val="black"/>
                </a:solidFill>
                <a:latin typeface="Gill Sans MT"/>
                <a:ea typeface="Arial"/>
              </a:rPr>
              <a:t>نسبة</a:t>
            </a:r>
            <a:r>
              <a:rPr lang="ar-SA" sz="2400" spc="11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بين</a:t>
            </a:r>
            <a:r>
              <a:rPr lang="ar-SA" sz="2400" spc="10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مقدارين</a:t>
            </a:r>
            <a:r>
              <a:rPr lang="ar-SA" sz="2400" spc="10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وليس</a:t>
            </a:r>
            <a:r>
              <a:rPr lang="ar-SA" sz="2400" spc="13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كميتين</a:t>
            </a:r>
            <a:r>
              <a:rPr lang="ar-SA" sz="2400" spc="10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وبكل</a:t>
            </a:r>
            <a:r>
              <a:rPr lang="ar-SA" sz="2400" spc="8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الأحوال</a:t>
            </a:r>
            <a:r>
              <a:rPr lang="ar-SA" sz="2400" spc="8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لا</a:t>
            </a:r>
            <a:r>
              <a:rPr lang="ar-SA" sz="2400" spc="11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يمكن</a:t>
            </a:r>
            <a:r>
              <a:rPr lang="ar-SA" sz="2400" spc="10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من</a:t>
            </a:r>
            <a:r>
              <a:rPr lang="ar-SA" sz="2400" spc="10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خلاله</a:t>
            </a:r>
            <a:r>
              <a:rPr lang="ar-SA" sz="2400" spc="10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معرفة</a:t>
            </a:r>
            <a:r>
              <a:rPr lang="ar-SA" sz="2400" spc="10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الكمية الواصلة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للدوران</a:t>
            </a:r>
            <a:r>
              <a:rPr lang="ar-SA" sz="2400" spc="17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وإنما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تعرف</a:t>
            </a:r>
            <a:r>
              <a:rPr lang="ar-SA" sz="2400" spc="18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فقط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أن</a:t>
            </a:r>
            <a:r>
              <a:rPr lang="ar-SA" sz="2400" spc="18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أحد</a:t>
            </a:r>
            <a:r>
              <a:rPr lang="ar-SA" sz="2400" spc="18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الشكلين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تصل</a:t>
            </a:r>
            <a:r>
              <a:rPr lang="ar-SA" sz="2400" spc="17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منه</a:t>
            </a:r>
            <a:r>
              <a:rPr lang="ar-SA" sz="2400" spc="1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نسبة</a:t>
            </a:r>
            <a:r>
              <a:rPr lang="ar-SA" sz="2400" spc="17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من</a:t>
            </a:r>
            <a:r>
              <a:rPr lang="ar-SA" sz="2400" spc="1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الجرعة</a:t>
            </a:r>
            <a:r>
              <a:rPr lang="ar-SA" sz="2400" spc="18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الموجودة</a:t>
            </a:r>
            <a:r>
              <a:rPr lang="ar-SA" sz="2400" spc="1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فيه</a:t>
            </a:r>
            <a:r>
              <a:rPr lang="ar-SA" sz="2400" spc="1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أكبر</a:t>
            </a:r>
            <a:r>
              <a:rPr lang="ar-SA" sz="2400" spc="1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أو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أقل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أو</a:t>
            </a:r>
            <a:r>
              <a:rPr lang="ar-SA" sz="2400" spc="155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لا</a:t>
            </a:r>
            <a:r>
              <a:rPr lang="ar-SA" sz="2400" spc="190" dirty="0">
                <a:solidFill>
                  <a:prstClr val="black"/>
                </a:solidFill>
                <a:latin typeface="Gill Sans MT"/>
                <a:ea typeface="Arial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Gill Sans MT"/>
                <a:ea typeface="Arial"/>
              </a:rPr>
              <a:t>تختلف عن الشكل الأخر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DCD14546-4FC5-FB72-CEA4-B54E677799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82296" lvl="0" indent="0" algn="r" rtl="1">
                  <a:lnSpc>
                    <a:spcPct val="100000"/>
                  </a:lnSpc>
                  <a:spcBef>
                    <a:spcPts val="600"/>
                  </a:spcBef>
                  <a:buClr>
                    <a:srgbClr val="3891A7"/>
                  </a:buClr>
                  <a:buSzPct val="80000"/>
                  <a:buNone/>
                </a:pPr>
                <a:r>
                  <a:rPr lang="ar-SA" sz="3200" dirty="0">
                    <a:solidFill>
                      <a:prstClr val="black"/>
                    </a:solidFill>
                    <a:latin typeface="Gill Sans MT"/>
                  </a:rPr>
                  <a:t>2- احسب التوافر الحيوي المطلق للدواء من المضغوطة:</a:t>
                </a:r>
              </a:p>
              <a:p>
                <a:pPr marL="0" lvl="0" indent="0" rtl="1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800" dirty="0">
                    <a:solidFill>
                      <a:prstClr val="black"/>
                    </a:solidFill>
                    <a:latin typeface="Gill Sans MT"/>
                  </a:rPr>
                  <a:t>0.592=59.2%</a:t>
                </a:r>
                <a:r>
                  <a:rPr lang="ar-SA" sz="1800" dirty="0">
                    <a:solidFill>
                      <a:prstClr val="black"/>
                    </a:solidFill>
                    <a:latin typeface="Gill Sans MT"/>
                  </a:rPr>
                  <a:t>  =</a:t>
                </a:r>
                <a:r>
                  <a:rPr lang="en-US" sz="1800" dirty="0">
                    <a:solidFill>
                      <a:prstClr val="black"/>
                    </a:solidFill>
                    <a:latin typeface="Gill Sans MT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𝐷𝑂𝑆𝐸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وريدي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</m:num>
                      <m:den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𝐷𝑂𝑆𝐸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صيدلاني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</m:den>
                    </m:f>
                  </m:oMath>
                </a14:m>
                <a:r>
                  <a:rPr lang="ar-SA" sz="1800" dirty="0">
                    <a:solidFill>
                      <a:prstClr val="black"/>
                    </a:solidFill>
                    <a:latin typeface="Gill Sans MT"/>
                  </a:rPr>
                  <a:t> </a:t>
                </a:r>
                <a:r>
                  <a:rPr lang="en-US" sz="1800" dirty="0">
                    <a:solidFill>
                      <a:prstClr val="black"/>
                    </a:solidFill>
                    <a:latin typeface="Gill Sans MT"/>
                  </a:rPr>
                  <a:t> F=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𝐴𝑈𝐶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صيدلاني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</m:num>
                      <m:den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𝐴𝑈𝐶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وريدي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ar-SA" sz="1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شكل</m:t>
                        </m:r>
                      </m:den>
                    </m:f>
                  </m:oMath>
                </a14:m>
                <a:endParaRPr lang="ar-SY" sz="1800" dirty="0">
                  <a:solidFill>
                    <a:prstClr val="black"/>
                  </a:solidFill>
                  <a:latin typeface="Gill Sans MT"/>
                </a:endParaRPr>
              </a:p>
              <a:p>
                <a:pPr marL="365760" lvl="0" indent="-283464" algn="r" rtl="1">
                  <a:lnSpc>
                    <a:spcPct val="100000"/>
                  </a:lnSpc>
                  <a:spcBef>
                    <a:spcPts val="600"/>
                  </a:spcBef>
                  <a:buClr>
                    <a:srgbClr val="3891A7"/>
                  </a:buClr>
                  <a:buSzPct val="80000"/>
                  <a:buFont typeface="Wingdings 2"/>
                  <a:buChar char=""/>
                </a:pPr>
                <a:endParaRPr lang="ar-SY" sz="3200" dirty="0">
                  <a:solidFill>
                    <a:prstClr val="black"/>
                  </a:solidFill>
                  <a:latin typeface="Gill Sans MT"/>
                </a:endParaRPr>
              </a:p>
              <a:p>
                <a:pPr algn="r" rtl="1"/>
                <a:r>
                  <a:rPr lang="ar-SA" dirty="0" smtClean="0"/>
                  <a:t>أسئلة للمناقشة:</a:t>
                </a:r>
              </a:p>
              <a:p>
                <a:pPr marL="28321" lvl="0" indent="0" algn="r" rtl="1">
                  <a:lnSpc>
                    <a:spcPct val="100000"/>
                  </a:lnSpc>
                  <a:spcBef>
                    <a:spcPts val="1220"/>
                  </a:spcBef>
                  <a:buClr>
                    <a:srgbClr val="3891A7"/>
                  </a:buClr>
                  <a:buSzPct val="80000"/>
                  <a:buNone/>
                </a:pP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1-كيف تفسر</a:t>
                </a:r>
                <a:r>
                  <a:rPr lang="ar-SA" sz="27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النتيجة</a:t>
                </a:r>
                <a:r>
                  <a:rPr lang="ar-SA" sz="2700" spc="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السابقة؟</a:t>
                </a:r>
                <a:r>
                  <a:rPr lang="ar-SA" sz="2700" spc="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وهل</a:t>
                </a:r>
                <a:r>
                  <a:rPr lang="ar-SA" sz="27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يمكن</a:t>
                </a:r>
                <a:r>
                  <a:rPr lang="ar-SA" sz="27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تحديد</a:t>
                </a:r>
                <a:r>
                  <a:rPr lang="ar-SA" sz="2700" spc="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سبب</a:t>
                </a:r>
                <a:r>
                  <a:rPr lang="ar-SA" sz="2700" spc="2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كون</a:t>
                </a:r>
                <a:r>
                  <a:rPr lang="ar-SA" sz="2700" spc="-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التوافر</a:t>
                </a:r>
                <a:r>
                  <a:rPr lang="ar-SA" sz="2700" spc="-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7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بهذه</a:t>
                </a:r>
                <a:r>
                  <a:rPr lang="ar-SA" sz="2700" spc="-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القيمة</a:t>
                </a:r>
                <a:r>
                  <a:rPr lang="ar-SA" sz="2700" spc="-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بشكل</a:t>
                </a:r>
                <a:r>
                  <a:rPr lang="ar-SA" sz="2700" spc="-1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أكيد؟</a:t>
                </a:r>
                <a:endParaRPr lang="en-US" sz="2700" dirty="0">
                  <a:solidFill>
                    <a:prstClr val="black"/>
                  </a:solidFill>
                  <a:latin typeface="Arial"/>
                  <a:ea typeface="Arial"/>
                </a:endParaRPr>
              </a:p>
              <a:p>
                <a:pPr marL="310515" marR="314960" lvl="0" indent="-1270" algn="r" rtl="1">
                  <a:lnSpc>
                    <a:spcPct val="112000"/>
                  </a:lnSpc>
                  <a:spcBef>
                    <a:spcPts val="1095"/>
                  </a:spcBef>
                  <a:buClr>
                    <a:srgbClr val="3891A7"/>
                  </a:buClr>
                  <a:buSzPct val="80000"/>
                  <a:buFont typeface="Wingdings 2"/>
                  <a:buChar char=""/>
                </a:pP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التوافر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الحيوي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للدواء</a:t>
                </a:r>
                <a:r>
                  <a:rPr lang="ar-SA" sz="2700" spc="9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من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المضغوطة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غير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جيد</a:t>
                </a:r>
                <a:r>
                  <a:rPr lang="ar-SA" sz="2700" spc="7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نسبيا</a:t>
                </a:r>
                <a:r>
                  <a:rPr lang="ar-SA" sz="2700" spc="9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نتيجة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إما</a:t>
                </a:r>
                <a:r>
                  <a:rPr lang="ar-SA" sz="2700" spc="9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لامتصاص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ضعيف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أو</a:t>
                </a:r>
                <a:r>
                  <a:rPr lang="ar-SA" sz="2700" spc="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مرور</a:t>
                </a:r>
                <a:r>
                  <a:rPr lang="ar-SA" sz="2700" spc="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كبدي</a:t>
                </a:r>
                <a:r>
                  <a:rPr lang="ar-SA" sz="2700" spc="6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أول</a:t>
                </a:r>
                <a:r>
                  <a:rPr lang="ar-SA" sz="2700" spc="9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شديد</a:t>
                </a:r>
                <a:r>
                  <a:rPr lang="ar-SA" sz="2700" spc="8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ولا</a:t>
                </a:r>
                <a:r>
                  <a:rPr lang="ar-SA" sz="2700" spc="75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يمكن الجزم بالسبب إلا بدراسات إضافية لمعرفة</a:t>
                </a:r>
                <a:r>
                  <a:rPr lang="ar-SA" sz="2700" spc="150" dirty="0">
                    <a:solidFill>
                      <a:prstClr val="black"/>
                    </a:solidFill>
                    <a:latin typeface="Arial"/>
                    <a:ea typeface="Arial"/>
                  </a:rPr>
                  <a:t> </a:t>
                </a:r>
                <a:r>
                  <a:rPr lang="ar-SA" sz="2700" dirty="0">
                    <a:solidFill>
                      <a:prstClr val="black"/>
                    </a:solidFill>
                    <a:latin typeface="Arial"/>
                    <a:ea typeface="Arial"/>
                  </a:rPr>
                  <a:t>فيما إذا كانت المشكلة على مستوى الامتصاص أم الاستقلاب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DCD14546-4FC5-FB72-CEA4-B54E677799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941" r="-1101" b="-560"/>
                </a:stretch>
              </a:blipFill>
            </p:spPr>
            <p:txBody>
              <a:bodyPr/>
              <a:lstStyle/>
              <a:p>
                <a:r>
                  <a:rPr lang="ar-S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9245" marR="314960" lvl="0" indent="0" algn="r" rtl="1">
              <a:lnSpc>
                <a:spcPct val="112000"/>
              </a:lnSpc>
              <a:spcBef>
                <a:spcPts val="1095"/>
              </a:spcBef>
              <a:buClr>
                <a:srgbClr val="3891A7"/>
              </a:buClr>
              <a:buSzPct val="80000"/>
              <a:buNone/>
            </a:pPr>
            <a:r>
              <a:rPr lang="ar-SA" sz="2700" dirty="0" smtClean="0">
                <a:solidFill>
                  <a:prstClr val="black"/>
                </a:solidFill>
                <a:latin typeface="Arial"/>
                <a:ea typeface="Arial"/>
              </a:rPr>
              <a:t>2-ما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هو</a:t>
            </a:r>
            <a:r>
              <a:rPr lang="ar-SA" sz="27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مجال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القيم</a:t>
            </a:r>
            <a:r>
              <a:rPr lang="ar-SA" sz="27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التي</a:t>
            </a:r>
            <a:r>
              <a:rPr lang="ar-SA" sz="2700" spc="7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يمكن</a:t>
            </a:r>
            <a:r>
              <a:rPr lang="ar-SA" sz="2700" spc="8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2700" spc="10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يأخذها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التوافر</a:t>
            </a:r>
            <a:r>
              <a:rPr lang="ar-SA" sz="27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700" spc="7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المطلق؟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أو</a:t>
            </a:r>
            <a:r>
              <a:rPr lang="ar-SA" sz="2700" spc="7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بشكل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آخر</a:t>
            </a:r>
            <a:r>
              <a:rPr lang="ar-SA" sz="27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هل</a:t>
            </a:r>
            <a:r>
              <a:rPr lang="ar-SA" sz="2700" spc="7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يمكن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للتوافر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7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المطلق</a:t>
            </a:r>
            <a:r>
              <a:rPr lang="ar-SA" sz="2700" spc="10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27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يأخذ</a:t>
            </a:r>
            <a:r>
              <a:rPr lang="ar-SA" sz="310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قيم أكبر من الواحد؟ أو كيف تفسر النتيجة السابقة؟</a:t>
            </a:r>
            <a:endParaRPr lang="en-US" sz="27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537845" lvl="0" indent="-283464" algn="r" rtl="1">
              <a:lnSpc>
                <a:spcPct val="100000"/>
              </a:lnSpc>
              <a:spcBef>
                <a:spcPts val="12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الجواب</a:t>
            </a:r>
            <a:r>
              <a:rPr lang="en-US" sz="27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700" spc="3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مجال</a:t>
            </a:r>
            <a:r>
              <a:rPr lang="ar-SA" sz="2700" spc="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القيم</a:t>
            </a:r>
            <a:r>
              <a:rPr lang="ar-SA" sz="2700" spc="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للتوافر الحيوي</a:t>
            </a:r>
            <a:r>
              <a:rPr lang="ar-SA" sz="2700" spc="-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المطلق</a:t>
            </a:r>
            <a:r>
              <a:rPr lang="ar-SA" sz="2700" spc="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700" spc="6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700" spc="6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0</a:t>
            </a:r>
            <a:r>
              <a:rPr lang="en-US" sz="2700" dirty="0">
                <a:solidFill>
                  <a:prstClr val="black"/>
                </a:solidFill>
                <a:latin typeface="Arial"/>
                <a:ea typeface="Arial"/>
              </a:rPr>
              <a:t>%</a:t>
            </a:r>
            <a:r>
              <a:rPr lang="en-US" sz="2700" spc="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إلى</a:t>
            </a:r>
            <a:r>
              <a:rPr lang="ar-SA" sz="2700" spc="8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700" dirty="0">
                <a:solidFill>
                  <a:prstClr val="black"/>
                </a:solidFill>
                <a:latin typeface="Arial"/>
                <a:ea typeface="Arial"/>
              </a:rPr>
              <a:t>%100</a:t>
            </a:r>
            <a:r>
              <a:rPr lang="en-US" sz="2700" spc="2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وذلك</a:t>
            </a:r>
            <a:r>
              <a:rPr lang="ar-SA" sz="2700" spc="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لأننا نقارن</a:t>
            </a:r>
            <a:r>
              <a:rPr lang="ar-SA" sz="2700" spc="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قيمة</a:t>
            </a:r>
            <a:r>
              <a:rPr lang="ar-SA" sz="2700" spc="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 err="1">
                <a:solidFill>
                  <a:prstClr val="black"/>
                </a:solidFill>
                <a:latin typeface="Arial"/>
                <a:ea typeface="Arial"/>
              </a:rPr>
              <a:t>لل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ـ</a:t>
            </a:r>
            <a:r>
              <a:rPr lang="ar-SA" sz="2700" spc="7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700" dirty="0">
                <a:solidFill>
                  <a:prstClr val="black"/>
                </a:solidFill>
                <a:ea typeface="Arial"/>
              </a:rPr>
              <a:t>AUC</a:t>
            </a:r>
            <a:r>
              <a:rPr lang="en-US" sz="2700" spc="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لشكل</a:t>
            </a:r>
            <a:r>
              <a:rPr lang="ar-SA" sz="2700" spc="-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خارج</a:t>
            </a:r>
            <a:r>
              <a:rPr lang="ar-SA" sz="2700" spc="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وعائي</a:t>
            </a:r>
            <a:endParaRPr lang="en-US" sz="27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255651" lvl="0" indent="0" algn="r" rtl="1">
              <a:lnSpc>
                <a:spcPct val="100000"/>
              </a:lnSpc>
              <a:spcBef>
                <a:spcPts val="55"/>
              </a:spcBef>
              <a:buClr>
                <a:srgbClr val="3891A7"/>
              </a:buClr>
              <a:buSzPct val="80000"/>
              <a:buNone/>
            </a:pP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مع</a:t>
            </a:r>
            <a:r>
              <a:rPr lang="ar-SA" sz="2700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الـ</a:t>
            </a:r>
            <a:r>
              <a:rPr lang="ar-SA" sz="2700" spc="6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700" dirty="0">
                <a:solidFill>
                  <a:prstClr val="black"/>
                </a:solidFill>
                <a:ea typeface="Arial"/>
              </a:rPr>
              <a:t>AUC</a:t>
            </a:r>
            <a:r>
              <a:rPr lang="en-US" sz="2700" spc="-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بالطريق</a:t>
            </a:r>
            <a:r>
              <a:rPr lang="ar-SA" sz="2700" spc="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الوريدي</a:t>
            </a:r>
            <a:r>
              <a:rPr lang="ar-SA" sz="2700" spc="-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والذي هو</a:t>
            </a:r>
            <a:r>
              <a:rPr lang="ar-SA" sz="2700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حكما</a:t>
            </a:r>
            <a:r>
              <a:rPr lang="en-US" sz="2700" dirty="0">
                <a:solidFill>
                  <a:prstClr val="black"/>
                </a:solidFill>
                <a:latin typeface="Arial"/>
                <a:ea typeface="Arial"/>
              </a:rPr>
              <a:t>˝</a:t>
            </a:r>
            <a:r>
              <a:rPr lang="en-US" sz="2700" spc="-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أكبر</a:t>
            </a:r>
            <a:r>
              <a:rPr lang="ar-SA" sz="2700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أو</a:t>
            </a:r>
            <a:r>
              <a:rPr lang="ar-SA" sz="2700" spc="-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يساوي</a:t>
            </a:r>
            <a:r>
              <a:rPr lang="ar-SA" sz="2700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الـ</a:t>
            </a:r>
            <a:r>
              <a:rPr lang="ar-SA" sz="2700" spc="-1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700" dirty="0">
                <a:solidFill>
                  <a:prstClr val="black"/>
                </a:solidFill>
                <a:ea typeface="Arial"/>
              </a:rPr>
              <a:t>AUC</a:t>
            </a:r>
            <a:r>
              <a:rPr lang="en-US" sz="2700" spc="3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للشكل</a:t>
            </a:r>
            <a:r>
              <a:rPr lang="ar-SA" sz="2700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الخارج</a:t>
            </a:r>
            <a:r>
              <a:rPr lang="ar-SA" sz="2700" spc="-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700" dirty="0">
                <a:solidFill>
                  <a:prstClr val="black"/>
                </a:solidFill>
                <a:latin typeface="Arial"/>
                <a:ea typeface="Arial"/>
              </a:rPr>
              <a:t>وعائي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7210" marR="3810" lvl="0" indent="-229235" algn="r" rtl="1">
              <a:lnSpc>
                <a:spcPct val="112000"/>
              </a:lnSpc>
              <a:spcBef>
                <a:spcPts val="1250"/>
              </a:spcBef>
              <a:buNone/>
            </a:pP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3- هل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القيمة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السابقة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للتوافر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تعني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2000" b="1" spc="35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000" b="1" spc="35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59% </a:t>
            </a:r>
            <a:r>
              <a:rPr lang="ar-SA" sz="2000" b="1" spc="35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كمية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الدواء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الموجودة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في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المضغوطة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تصل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إلى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الدوران؟</a:t>
            </a:r>
            <a:endParaRPr lang="en-US" sz="20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540385" lvl="0" indent="0" algn="r" rtl="1">
              <a:lnSpc>
                <a:spcPct val="100000"/>
              </a:lnSpc>
              <a:spcBef>
                <a:spcPts val="20"/>
              </a:spcBef>
              <a:buNone/>
            </a:pP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الجواب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000" spc="14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نعم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000" spc="14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لأن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التوافر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المطلق</a:t>
            </a:r>
            <a:r>
              <a:rPr lang="ar-SA" sz="2000" spc="16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هو</a:t>
            </a:r>
            <a:r>
              <a:rPr lang="ar-SA" sz="2000" spc="16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النسبة</a:t>
            </a:r>
            <a:r>
              <a:rPr lang="ar-SA" sz="2000" spc="14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الجرعة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الواصلة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للدوران</a:t>
            </a:r>
            <a:r>
              <a:rPr lang="ar-SA" sz="2000" spc="14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لأننا</a:t>
            </a:r>
            <a:r>
              <a:rPr lang="ar-SA" sz="2000" spc="14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نقارن</a:t>
            </a:r>
            <a:r>
              <a:rPr lang="ar-SA" sz="2000" spc="15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مع</a:t>
            </a:r>
            <a:r>
              <a:rPr lang="ar-SA" sz="2000" spc="1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الطريق</a:t>
            </a:r>
            <a:r>
              <a:rPr lang="ar-SA" sz="2000" spc="13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الوريدي</a:t>
            </a:r>
            <a:endParaRPr lang="en-US" sz="20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539750" lvl="0" indent="0" algn="r" rtl="1">
              <a:lnSpc>
                <a:spcPct val="100000"/>
              </a:lnSpc>
              <a:spcBef>
                <a:spcPts val="235"/>
              </a:spcBef>
              <a:buNone/>
            </a:pP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والذي</a:t>
            </a:r>
            <a:r>
              <a:rPr lang="ar-SA" sz="2000" spc="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فيه</a:t>
            </a:r>
            <a:r>
              <a:rPr lang="ar-SA" sz="2000" spc="2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يصل</a:t>
            </a:r>
            <a:r>
              <a:rPr lang="ar-SA" sz="2000" spc="8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%100</a:t>
            </a:r>
            <a:r>
              <a:rPr lang="en-US" sz="2000" spc="5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الجرعة</a:t>
            </a:r>
            <a:r>
              <a:rPr lang="ar-SA" sz="2000" spc="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إلى</a:t>
            </a:r>
            <a:r>
              <a:rPr lang="ar-SA" sz="2000" spc="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الدوران</a:t>
            </a:r>
            <a:endParaRPr lang="en-US" sz="20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0" lvl="0" indent="0" algn="r" rtl="1">
              <a:lnSpc>
                <a:spcPct val="100000"/>
              </a:lnSpc>
              <a:spcBef>
                <a:spcPts val="440"/>
              </a:spcBef>
              <a:buNone/>
            </a:pP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 </a:t>
            </a:r>
          </a:p>
          <a:p>
            <a:pPr marL="537210" marR="3810" lvl="0" algn="r" rtl="1">
              <a:lnSpc>
                <a:spcPct val="108000"/>
              </a:lnSpc>
              <a:spcBef>
                <a:spcPts val="0"/>
              </a:spcBef>
              <a:buNone/>
            </a:pP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4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-</a:t>
            </a:r>
            <a:r>
              <a:rPr lang="ar-SA" sz="2000" spc="195" dirty="0">
                <a:solidFill>
                  <a:prstClr val="black"/>
                </a:solidFill>
                <a:latin typeface="Arial"/>
                <a:ea typeface="Arial"/>
              </a:rPr>
              <a:t> 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هل</a:t>
            </a:r>
            <a:r>
              <a:rPr lang="ar-SA" sz="20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القيمة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السابقة</a:t>
            </a:r>
            <a:r>
              <a:rPr lang="ar-SA" sz="20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للتوافر</a:t>
            </a:r>
            <a:r>
              <a:rPr lang="ar-SA" sz="2000" spc="13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10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تعني</a:t>
            </a:r>
            <a:r>
              <a:rPr lang="ar-SA" sz="20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2000" b="1" spc="16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000" b="1" dirty="0">
                <a:solidFill>
                  <a:prstClr val="black"/>
                </a:solidFill>
                <a:ea typeface="Arial"/>
              </a:rPr>
              <a:t>59</a:t>
            </a:r>
            <a:r>
              <a:rPr lang="en-US" sz="2000" b="1" spc="1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Arial"/>
                <a:ea typeface="Arial"/>
              </a:rPr>
              <a:t>غ</a:t>
            </a:r>
            <a:r>
              <a:rPr lang="ar-SA" sz="2000" spc="12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1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كمية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الدواء</a:t>
            </a:r>
            <a:r>
              <a:rPr lang="ar-SA" sz="20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الموجودة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في</a:t>
            </a:r>
            <a:r>
              <a:rPr lang="ar-SA" sz="20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المضغوطة</a:t>
            </a:r>
            <a:r>
              <a:rPr lang="ar-SA" sz="2000" spc="10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تصل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إلى</a:t>
            </a:r>
            <a:r>
              <a:rPr lang="ar-SA" sz="2000" spc="1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الدوران؟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</a:p>
          <a:p>
            <a:pPr marL="537210" marR="3810" lvl="0" algn="r" rtl="1">
              <a:lnSpc>
                <a:spcPct val="108000"/>
              </a:lnSpc>
              <a:spcBef>
                <a:spcPts val="0"/>
              </a:spcBef>
              <a:buNone/>
            </a:pP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الجواب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: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خطأ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2000" spc="5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لأن التوافر</a:t>
            </a:r>
            <a:r>
              <a:rPr lang="ar-SA" sz="2000" spc="7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6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هو</a:t>
            </a:r>
            <a:r>
              <a:rPr lang="ar-SA" sz="2000" b="1" spc="6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Arial"/>
                <a:ea typeface="Arial"/>
              </a:rPr>
              <a:t>نسبة</a:t>
            </a:r>
            <a:r>
              <a:rPr lang="ar-SA" sz="2000" spc="6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وليس</a:t>
            </a:r>
            <a:r>
              <a:rPr lang="ar-SA" sz="2000" spc="6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كمية 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%60)</a:t>
            </a:r>
            <a:r>
              <a:rPr lang="en-US" sz="2000" spc="6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هي</a:t>
            </a:r>
            <a:r>
              <a:rPr lang="ar-SA" sz="2000" spc="10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000" spc="10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60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10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000" spc="105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100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وهي أيضا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˝120</a:t>
            </a:r>
            <a:r>
              <a:rPr lang="en-US" sz="2000" dirty="0">
                <a:solidFill>
                  <a:prstClr val="black"/>
                </a:solidFill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11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2000" dirty="0">
                <a:solidFill>
                  <a:prstClr val="black"/>
                </a:solidFill>
                <a:ea typeface="Arial"/>
              </a:rPr>
              <a:t>200</a:t>
            </a:r>
            <a:r>
              <a:rPr lang="en-US" sz="2000" spc="5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الخ</a:t>
            </a:r>
            <a:r>
              <a:rPr lang="ar-SA" sz="2000" spc="6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(....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إذا يمكن أن تختلف الكمية الواصلة حسب الكمية 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)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الجرعة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(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الموجودة في المضغوطة أما النسبة فتبقى ثابتة</a:t>
            </a:r>
            <a:endParaRPr lang="en-US" sz="20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0" lvl="0" indent="0" algn="r" rtl="1">
              <a:lnSpc>
                <a:spcPct val="100000"/>
              </a:lnSpc>
              <a:spcBef>
                <a:spcPts val="1330"/>
              </a:spcBef>
              <a:buNone/>
            </a:pP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 </a:t>
            </a:r>
          </a:p>
          <a:p>
            <a:pPr marL="80010" marR="3810" lvl="0" indent="635" algn="r" rtl="1">
              <a:lnSpc>
                <a:spcPct val="113000"/>
              </a:lnSpc>
              <a:spcBef>
                <a:spcPts val="0"/>
              </a:spcBef>
              <a:buNone/>
            </a:pP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بشكل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عام</a:t>
            </a:r>
            <a:r>
              <a:rPr lang="ar-SA" sz="2000" spc="1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في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دراسات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التوافر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والتكافؤ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24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يمكن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2000" spc="1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يكون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التوافر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الحيوي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النسبي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أقل</a:t>
            </a:r>
            <a:r>
              <a:rPr lang="ar-SA" sz="2000" spc="19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أو</a:t>
            </a:r>
            <a:r>
              <a:rPr lang="ar-SA" sz="2000" spc="1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يساوي</a:t>
            </a:r>
            <a:r>
              <a:rPr lang="ar-SA" sz="2000" spc="1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أو</a:t>
            </a:r>
            <a:r>
              <a:rPr lang="ar-SA" sz="2000" spc="1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أكبر</a:t>
            </a:r>
            <a:r>
              <a:rPr lang="ar-SA" sz="20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2000" spc="25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100%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بالمقارنة مع الشكل المرجعي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/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القديم لكن هذا الأمر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يجب ألا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يقود إلى سوء تفسير للنتيجة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باعتبار أن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التوافر الحيوي المطلق</a:t>
            </a:r>
            <a:r>
              <a:rPr lang="ar-SA" sz="2000" spc="9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للشكل الفموي الجديد هو أيضا 100%</a:t>
            </a:r>
            <a:r>
              <a:rPr lang="en-US" sz="20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en-US" sz="2000" dirty="0">
                <a:solidFill>
                  <a:prstClr val="black"/>
                </a:solidFill>
                <a:ea typeface="Arial"/>
              </a:rPr>
              <a:t> </a:t>
            </a:r>
            <a:r>
              <a:rPr lang="ar-SA" sz="2000" dirty="0">
                <a:solidFill>
                  <a:prstClr val="black"/>
                </a:solidFill>
                <a:latin typeface="Arial"/>
                <a:ea typeface="Arial"/>
              </a:rPr>
              <a:t>إلا إذا أثبت ذلك بمقارنته مع الطريق الوريدي</a:t>
            </a:r>
            <a:r>
              <a:rPr lang="en-US" sz="2000" dirty="0">
                <a:solidFill>
                  <a:prstClr val="black"/>
                </a:solidFill>
                <a:ea typeface="Arial"/>
              </a:rPr>
              <a:t>IV</a:t>
            </a:r>
            <a:endParaRPr lang="en-US" sz="20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تطبيق 2:</a:t>
            </a:r>
          </a:p>
          <a:p>
            <a:pPr marL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يمثل الجدول التالي القيم الوسطية لعينات </a:t>
            </a:r>
            <a:r>
              <a:rPr lang="ar-SA" sz="2400" dirty="0" err="1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بلاسمية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لصاد حيوي من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10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أشخاص 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)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وزن وسطي</a:t>
            </a:r>
            <a:r>
              <a:rPr lang="ar-SA" sz="2400" dirty="0">
                <a:solidFill>
                  <a:prstClr val="black"/>
                </a:solidFill>
                <a:latin typeface="Calibri" pitchFamily="34" charset="0"/>
                <a:ea typeface="Arial" pitchFamily="34" charset="0"/>
                <a:cs typeface="Calibri" pitchFamily="34" charset="0"/>
              </a:rPr>
              <a:t>  70</a:t>
            </a:r>
            <a:r>
              <a:rPr lang="ar-SA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كغ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:(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630" y="2801257"/>
            <a:ext cx="6730320" cy="3367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67</TotalTime>
  <Words>1048</Words>
  <Application>Microsoft Office PowerPoint</Application>
  <PresentationFormat>مخصص</PresentationFormat>
  <Paragraphs>99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Office Theme</vt:lpstr>
      <vt:lpstr>عرض تقديمي في PowerPoint</vt:lpstr>
      <vt:lpstr>    التوافر الحيوي المطلق والنسبي) ) الجلسة الثالثة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8</cp:revision>
  <dcterms:created xsi:type="dcterms:W3CDTF">2025-11-17T07:15:46Z</dcterms:created>
  <dcterms:modified xsi:type="dcterms:W3CDTF">2025-11-29T09:36:58Z</dcterms:modified>
</cp:coreProperties>
</file>