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2968747" y="3105834"/>
            <a:ext cx="6555000" cy="113877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3600" b="1" dirty="0" smtClean="0"/>
              <a:t>الجلسة العملية الرابعة</a:t>
            </a:r>
          </a:p>
          <a:p>
            <a:r>
              <a:rPr lang="ar-SA" sz="3200" b="1" dirty="0" smtClean="0"/>
              <a:t>تطبيقات حول رتبة التفاعل وثابتة سرعة التفاعل</a:t>
            </a:r>
            <a:endParaRPr lang="ar-SY" sz="3200" b="1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 smtClean="0">
                <a:solidFill>
                  <a:prstClr val="black"/>
                </a:solidFill>
                <a:latin typeface="Gill Sans MT"/>
              </a:rPr>
              <a:t>2-احسب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:k0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ط1: باستخدام الميل 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M=-k=y2-y1/x2-x1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K=0.75 mg/min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en-US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ط2: من المعادلة بعد استقراء قيمة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A0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(103.5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K0=0.762 mg/min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3820" marR="190500" lvl="0" indent="-3175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b="1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تطبيق 4:</a:t>
            </a:r>
          </a:p>
          <a:p>
            <a:pPr marL="83820" marR="190500" lvl="0" indent="-3175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تم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تحضير محلول دوائي بتركيز</a:t>
            </a:r>
            <a:r>
              <a:rPr lang="ar-SA" sz="3200" spc="7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ea typeface="Microsoft Sans Serif"/>
              </a:rPr>
              <a:t>300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ملغ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/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مل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.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بعد</a:t>
            </a:r>
            <a:r>
              <a:rPr lang="ar-SA" sz="3200" spc="7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ea typeface="Microsoft Sans Serif"/>
              </a:rPr>
              <a:t>30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يوم وبدرجة حرارة</a:t>
            </a:r>
            <a:r>
              <a:rPr lang="ar-SA" sz="3200" spc="7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ea typeface="Microsoft Sans Serif"/>
              </a:rPr>
              <a:t>25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د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°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كان تركيز المحلول</a:t>
            </a:r>
            <a:r>
              <a:rPr lang="ar-SA" sz="3200" spc="7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ea typeface="Microsoft Sans Serif"/>
              </a:rPr>
              <a:t>75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ملغ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/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مل</a:t>
            </a:r>
            <a:r>
              <a:rPr lang="en-US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.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بافتراض أن حركية الدواء تتبع الرتبة الأولى، متى ينخفض تركيز الدواء إل النصف؟</a:t>
            </a:r>
            <a:endParaRPr lang="en-US" sz="32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indent="0" algn="r" rtl="1">
              <a:buNone/>
            </a:pPr>
            <a:r>
              <a:rPr lang="ar-SA" dirty="0" smtClean="0"/>
              <a:t>الحل: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من المعادلة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C0=300 mg/ml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C=75 mg/ml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T=30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بعد التعويض: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K=0.046 day</a:t>
            </a:r>
            <a:r>
              <a:rPr lang="en-US" sz="3200" baseline="30000" dirty="0">
                <a:solidFill>
                  <a:prstClr val="black"/>
                </a:solidFill>
                <a:latin typeface="Gill Sans MT"/>
              </a:rPr>
              <a:t>-1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,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T</a:t>
            </a:r>
            <a:r>
              <a:rPr lang="en-US" sz="2000" dirty="0">
                <a:solidFill>
                  <a:prstClr val="black"/>
                </a:solidFill>
                <a:latin typeface="Gill Sans MT"/>
              </a:rPr>
              <a:t>1/2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=15 days</a:t>
            </a:r>
            <a:endParaRPr lang="en-US" sz="3200" baseline="30000" dirty="0">
              <a:solidFill>
                <a:prstClr val="black"/>
              </a:solidFill>
              <a:latin typeface="Gill Sans MT"/>
            </a:endParaRPr>
          </a:p>
          <a:p>
            <a:pPr marL="0" indent="0" algn="r" rtl="1">
              <a:buNone/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31394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b="1" dirty="0">
                <a:solidFill>
                  <a:prstClr val="black"/>
                </a:solidFill>
                <a:latin typeface="Gill Sans MT"/>
              </a:rPr>
              <a:t>رتبة التفاعل: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b="1" dirty="0">
                <a:solidFill>
                  <a:prstClr val="black"/>
                </a:solidFill>
                <a:latin typeface="Gill Sans MT"/>
              </a:rPr>
              <a:t>علاقة تربط بين سرعة التفاعل وكمية أو تركيز المادة الدوائية أو بشكل أخر هي الطريقة التي تؤثر بها كمية أو تركيز المادة الدوائية على سرعة التفاعل</a:t>
            </a:r>
            <a:endParaRPr lang="ar-SY" sz="3200" b="1" dirty="0">
              <a:solidFill>
                <a:prstClr val="black"/>
              </a:solidFill>
              <a:latin typeface="Gill Sans MT"/>
            </a:endParaRPr>
          </a:p>
          <a:p>
            <a:pPr marL="0" indent="0" algn="r" rtl="1">
              <a:buNone/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9811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143" y="0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344" y="1422400"/>
            <a:ext cx="8069942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تطبيق 1</a:t>
            </a:r>
            <a:r>
              <a:rPr lang="ar-SA" dirty="0" smtClean="0"/>
              <a:t>: لديك المعطيات التالية:</a:t>
            </a:r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2525486"/>
            <a:ext cx="5694363" cy="3697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838200" y="1524001"/>
            <a:ext cx="10515600" cy="4862286"/>
          </a:xfrm>
        </p:spPr>
        <p:txBody>
          <a:bodyPr>
            <a:normAutofit/>
          </a:bodyPr>
          <a:lstStyle/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ar-SA" sz="24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1-هل</a:t>
            </a:r>
            <a:r>
              <a:rPr lang="ar-SA" sz="2400" spc="5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يبدو</a:t>
            </a:r>
            <a:r>
              <a:rPr lang="ar-SA" sz="2400" spc="1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تناقص</a:t>
            </a:r>
            <a:r>
              <a:rPr lang="ar-SA" sz="2400" spc="2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كمية</a:t>
            </a:r>
            <a:r>
              <a:rPr lang="ar-SA" sz="2400" spc="1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الدواء</a:t>
            </a:r>
            <a:r>
              <a:rPr lang="ar-SA" sz="24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عملية</a:t>
            </a:r>
            <a:r>
              <a:rPr lang="ar-SA" sz="2400" spc="2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24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الرتبة</a:t>
            </a:r>
            <a:r>
              <a:rPr lang="ar-SA" sz="2400" spc="1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صفر</a:t>
            </a:r>
          </a:p>
          <a:p>
            <a:pPr marL="86360" lvl="0" indent="-283464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ar-SA" sz="2400" spc="5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A" sz="2400" spc="5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ar-SA" sz="24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أم</a:t>
            </a:r>
            <a:r>
              <a:rPr lang="ar-SA" sz="2400" spc="2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24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الرتبة</a:t>
            </a:r>
            <a:r>
              <a:rPr lang="ar-SA" sz="24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الأولى؟</a:t>
            </a:r>
            <a:r>
              <a:rPr lang="ar-SA" sz="24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علل</a:t>
            </a:r>
            <a:r>
              <a:rPr lang="ar-SA" sz="2400" spc="1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ذلك؟</a:t>
            </a:r>
            <a:endParaRPr lang="ar-SA" sz="2400" dirty="0">
              <a:solidFill>
                <a:prstClr val="black"/>
              </a:solidFill>
              <a:latin typeface="Gill Sans MT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A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A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86360" lvl="0" indent="-283464" algn="r" rtl="1">
              <a:lnSpc>
                <a:spcPts val="134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عملية</a:t>
            </a:r>
            <a:r>
              <a:rPr lang="ar-SA" sz="24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24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الرتبة</a:t>
            </a:r>
            <a:r>
              <a:rPr lang="ar-SA" sz="24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الأولى</a:t>
            </a:r>
            <a:r>
              <a:rPr lang="ar-SA" sz="24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لأن</a:t>
            </a:r>
            <a:r>
              <a:rPr lang="ar-SA" sz="24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تمثيل</a:t>
            </a:r>
            <a:r>
              <a:rPr lang="ar-SA" sz="24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المعطيات</a:t>
            </a:r>
            <a:r>
              <a:rPr lang="ar-SA" sz="24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على</a:t>
            </a:r>
            <a:r>
              <a:rPr lang="ar-SA" sz="24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ورق</a:t>
            </a:r>
          </a:p>
          <a:p>
            <a:pPr marL="86360" lvl="0" indent="-283464" algn="r" rtl="1">
              <a:lnSpc>
                <a:spcPts val="134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ar-SA" sz="2400" spc="55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34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عادي</a:t>
            </a:r>
            <a:r>
              <a:rPr lang="ar-SA" sz="24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يعطي</a:t>
            </a:r>
            <a:r>
              <a:rPr lang="ar-SA" sz="2400" spc="2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خط</a:t>
            </a:r>
            <a:r>
              <a:rPr lang="ar-SA" sz="24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منحني</a:t>
            </a:r>
            <a:r>
              <a:rPr lang="ar-SA" sz="24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وعلى</a:t>
            </a:r>
            <a:r>
              <a:rPr lang="ar-SA" sz="24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ورق</a:t>
            </a:r>
            <a:r>
              <a:rPr lang="ar-SA" sz="24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نصف</a:t>
            </a:r>
            <a:r>
              <a:rPr lang="ar-SA" sz="24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</a:p>
          <a:p>
            <a:pPr marL="86360" lvl="0" indent="-283464" algn="r" rtl="1">
              <a:lnSpc>
                <a:spcPts val="134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ar-SA" sz="2400" spc="3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34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لوغاريتمي</a:t>
            </a:r>
            <a:r>
              <a:rPr lang="ar-SA" sz="24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يعطي</a:t>
            </a:r>
            <a:r>
              <a:rPr lang="ar-SA" sz="24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خط</a:t>
            </a:r>
            <a:r>
              <a:rPr lang="ar-SA" sz="24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مستقيم</a:t>
            </a:r>
            <a:r>
              <a:rPr lang="en-US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.</a:t>
            </a: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A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A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2- احسب ثابت السرعة </a:t>
            </a:r>
            <a:r>
              <a:rPr lang="en-US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k</a:t>
            </a:r>
            <a:r>
              <a:rPr lang="ar-SY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:</a:t>
            </a: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Y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Y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ar-SY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ط1: من الميل </a:t>
            </a: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Y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Y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en-US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Slope=-k/2.3</a:t>
            </a: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en-US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en-US" sz="2400" baseline="300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en-US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K=0.03 min  </a:t>
            </a:r>
            <a:r>
              <a:rPr lang="en-US" sz="2400" baseline="30000" dirty="0">
                <a:solidFill>
                  <a:prstClr val="black"/>
                </a:solidFill>
                <a:latin typeface="Microsoft Sans Serif"/>
                <a:ea typeface="Microsoft Sans Serif"/>
              </a:rPr>
              <a:t>-1</a:t>
            </a:r>
            <a:endParaRPr lang="ar-SY" sz="2400" baseline="300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endParaRPr lang="ar-SY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25"/>
              </a:spcBef>
              <a:buClr>
                <a:srgbClr val="3891A7"/>
              </a:buClr>
              <a:buSzPct val="80000"/>
              <a:buNone/>
            </a:pPr>
            <a:r>
              <a:rPr lang="ar-SA" sz="2400" dirty="0">
                <a:solidFill>
                  <a:prstClr val="black"/>
                </a:solidFill>
                <a:latin typeface="Microsoft Sans Serif"/>
                <a:ea typeface="Microsoft Sans Serif"/>
              </a:rPr>
              <a:t>ط2: من العمر النصفي</a:t>
            </a:r>
            <a:endParaRPr lang="ar-SY" sz="24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8223BC-FAE7-CE8A-5950-A81ED0E4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 smtClean="0">
                <a:solidFill>
                  <a:prstClr val="black"/>
                </a:solidFill>
                <a:latin typeface="Gill Sans MT"/>
              </a:rPr>
              <a:t>3- 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ما هي معادلة الخط المستقيم:</a:t>
            </a:r>
          </a:p>
          <a:p>
            <a:pPr marL="82296" lvl="0" indent="0" algn="ct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Ln A=-0.03T+ln78</a:t>
            </a:r>
          </a:p>
          <a:p>
            <a:pPr marL="82296" lvl="0" indent="0" algn="ct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Log 78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 +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Log A=-0.03/2.3T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ct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A=78.e </a:t>
            </a:r>
            <a:r>
              <a:rPr lang="en-US" sz="3200" baseline="30000" dirty="0">
                <a:solidFill>
                  <a:prstClr val="black"/>
                </a:solidFill>
                <a:latin typeface="Gill Sans MT"/>
              </a:rPr>
              <a:t>-0.03t</a:t>
            </a:r>
            <a:endParaRPr lang="ar-SY" sz="3200" baseline="30000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ar-SA" b="1" dirty="0" smtClean="0"/>
              <a:t>تطبيق 2:</a:t>
            </a:r>
          </a:p>
          <a:p>
            <a:pPr marL="81915" lvl="0" indent="-283464" algn="r" rtl="1">
              <a:lnSpc>
                <a:spcPct val="100000"/>
              </a:lnSpc>
              <a:spcBef>
                <a:spcPts val="1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باعتبار</a:t>
            </a:r>
            <a:r>
              <a:rPr lang="ar-SA" sz="3000" spc="6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العمر</a:t>
            </a:r>
            <a:r>
              <a:rPr lang="ar-SA" sz="30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النصفي</a:t>
            </a:r>
            <a:r>
              <a:rPr lang="ar-SA" sz="30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لدواء</a:t>
            </a:r>
            <a:r>
              <a:rPr lang="ar-SA" sz="30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ما</a:t>
            </a:r>
            <a:r>
              <a:rPr lang="ar-SA" sz="3000" spc="33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000" dirty="0">
                <a:solidFill>
                  <a:prstClr val="black"/>
                </a:solidFill>
                <a:ea typeface="Microsoft Sans Serif"/>
              </a:rPr>
              <a:t>12hr</a:t>
            </a:r>
            <a:r>
              <a:rPr lang="en-US" sz="3000" spc="20" dirty="0">
                <a:solidFill>
                  <a:prstClr val="black"/>
                </a:solidFill>
                <a:ea typeface="Microsoft Sans Serif"/>
              </a:rPr>
              <a:t> </a:t>
            </a:r>
            <a:r>
              <a:rPr lang="en-US" sz="3000" dirty="0">
                <a:solidFill>
                  <a:prstClr val="black"/>
                </a:solidFill>
                <a:ea typeface="Microsoft Sans Serif"/>
              </a:rPr>
              <a:t>=</a:t>
            </a:r>
            <a:r>
              <a:rPr lang="en-US" sz="1500" spc="110" dirty="0">
                <a:solidFill>
                  <a:prstClr val="black"/>
                </a:solidFill>
                <a:ea typeface="Microsoft Sans Serif"/>
              </a:rPr>
              <a:t> </a:t>
            </a:r>
            <a:r>
              <a:rPr lang="en-US" sz="3000" dirty="0">
                <a:solidFill>
                  <a:prstClr val="black"/>
                </a:solidFill>
                <a:ea typeface="Microsoft Sans Serif"/>
              </a:rPr>
              <a:t>t</a:t>
            </a:r>
            <a:r>
              <a:rPr lang="en-US" sz="1500" dirty="0">
                <a:solidFill>
                  <a:prstClr val="black"/>
                </a:solidFill>
                <a:ea typeface="Microsoft Sans Serif"/>
              </a:rPr>
              <a:t>1/2</a:t>
            </a:r>
            <a:r>
              <a:rPr lang="en-US" sz="30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،</a:t>
            </a:r>
            <a:r>
              <a:rPr lang="ar-SA" sz="30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إذا</a:t>
            </a:r>
            <a:r>
              <a:rPr lang="ar-SA" sz="30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كان</a:t>
            </a:r>
            <a:r>
              <a:rPr lang="ar-SA" sz="3000" spc="4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لدينا</a:t>
            </a:r>
            <a:r>
              <a:rPr lang="ar-SA" sz="3000" spc="85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000" dirty="0">
                <a:solidFill>
                  <a:prstClr val="black"/>
                </a:solidFill>
                <a:ea typeface="Microsoft Sans Serif"/>
              </a:rPr>
              <a:t>121</a:t>
            </a:r>
            <a:r>
              <a:rPr lang="en-US" sz="3000" spc="6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ملغ</a:t>
            </a:r>
            <a:r>
              <a:rPr lang="ar-SA" sz="30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30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الدواء،</a:t>
            </a:r>
            <a:r>
              <a:rPr lang="ar-SA" sz="3000" spc="5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كم</a:t>
            </a:r>
            <a:r>
              <a:rPr lang="ar-SA" sz="30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30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الزمن</a:t>
            </a:r>
            <a:r>
              <a:rPr lang="ar-SA" sz="30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يلزم</a:t>
            </a:r>
            <a:r>
              <a:rPr lang="ar-SA" sz="30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لتفكك</a:t>
            </a:r>
            <a:r>
              <a:rPr lang="ar-SA" sz="3000" spc="80" dirty="0">
                <a:solidFill>
                  <a:prstClr val="black"/>
                </a:solidFill>
                <a:latin typeface="Microsoft Sans Serif"/>
                <a:ea typeface="Microsoft Sans Serif"/>
                <a:cs typeface="Calibri"/>
              </a:rPr>
              <a:t> </a:t>
            </a:r>
            <a:r>
              <a:rPr lang="en-US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%</a:t>
            </a:r>
            <a:r>
              <a:rPr lang="en-US" sz="3000" dirty="0">
                <a:solidFill>
                  <a:prstClr val="black"/>
                </a:solidFill>
                <a:ea typeface="Microsoft Sans Serif"/>
              </a:rPr>
              <a:t>30</a:t>
            </a:r>
            <a:r>
              <a:rPr lang="en-US" sz="3000" spc="5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منها،</a:t>
            </a:r>
            <a:r>
              <a:rPr lang="ar-SA" sz="3000" spc="7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بافتراض</a:t>
            </a:r>
            <a:r>
              <a:rPr lang="ar-SA" sz="3000" spc="3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أن</a:t>
            </a:r>
            <a:r>
              <a:rPr lang="ar-SA" sz="30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الدواء يتبع</a:t>
            </a:r>
            <a:r>
              <a:rPr lang="ar-SA" sz="3000" spc="7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حركية</a:t>
            </a:r>
            <a:r>
              <a:rPr lang="ar-SA" sz="3000" spc="10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3000" spc="7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الرتبة</a:t>
            </a:r>
            <a:r>
              <a:rPr lang="ar-SA" sz="3000" spc="8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الأولى</a:t>
            </a:r>
            <a:r>
              <a:rPr lang="ar-SA" sz="3000" spc="9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وبدرجة</a:t>
            </a:r>
            <a:r>
              <a:rPr lang="ar-SA" sz="3000" spc="7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حرارة</a:t>
            </a:r>
            <a:r>
              <a:rPr lang="ar-SA" sz="3000" spc="10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ثابتة</a:t>
            </a:r>
            <a:r>
              <a:rPr lang="ar-SA" sz="3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؟</a:t>
            </a:r>
          </a:p>
          <a:p>
            <a:pPr marL="0" lvl="0" indent="0" algn="r" rtl="1">
              <a:lnSpc>
                <a:spcPct val="100000"/>
              </a:lnSpc>
              <a:spcBef>
                <a:spcPts val="10"/>
              </a:spcBef>
              <a:buClr>
                <a:srgbClr val="3891A7"/>
              </a:buClr>
              <a:buSzPct val="80000"/>
              <a:buNone/>
            </a:pPr>
            <a:r>
              <a:rPr lang="ar-SA" sz="3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الحل:</a:t>
            </a:r>
          </a:p>
          <a:p>
            <a:pPr marL="0" lvl="0" indent="0" algn="r" rtl="1">
              <a:lnSpc>
                <a:spcPct val="100000"/>
              </a:lnSpc>
              <a:spcBef>
                <a:spcPts val="10"/>
              </a:spcBef>
              <a:buClr>
                <a:srgbClr val="3891A7"/>
              </a:buClr>
              <a:buSzPct val="80000"/>
              <a:buNone/>
            </a:pPr>
            <a:r>
              <a:rPr lang="ar-SA" sz="3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حساب </a:t>
            </a:r>
            <a:r>
              <a:rPr lang="en-US" sz="3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k</a:t>
            </a:r>
            <a:r>
              <a:rPr lang="ar-SA" sz="3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 من العمر النصفي</a:t>
            </a:r>
            <a:endParaRPr lang="en-US" sz="30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K=0.058 </a:t>
            </a:r>
            <a:r>
              <a:rPr lang="en-US" sz="3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hr</a:t>
            </a:r>
            <a:r>
              <a:rPr lang="en-US" sz="3000" baseline="30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-1</a:t>
            </a:r>
            <a:r>
              <a:rPr lang="ar-SA" sz="3000" baseline="300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endParaRPr lang="en-US" sz="3000" baseline="30000" dirty="0" smtClean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Y" sz="3000" baseline="300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عندما </a:t>
            </a: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يتفكك 30% من الدواء يبقى منه 70%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A=0.7X125=87.5 mg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بالتعويض في معادلة الرتبة الأولى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000" dirty="0">
                <a:solidFill>
                  <a:prstClr val="black"/>
                </a:solidFill>
                <a:latin typeface="Microsoft Sans Serif"/>
                <a:ea typeface="Microsoft Sans Serif"/>
              </a:rPr>
              <a:t>T=6.2 </a:t>
            </a:r>
            <a:r>
              <a:rPr lang="en-US" sz="3000" dirty="0" err="1">
                <a:solidFill>
                  <a:prstClr val="black"/>
                </a:solidFill>
                <a:latin typeface="Microsoft Sans Serif"/>
                <a:ea typeface="Microsoft Sans Serif"/>
              </a:rPr>
              <a:t>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تطبيق 3:</a:t>
            </a:r>
          </a:p>
          <a:p>
            <a:pPr marL="0" indent="0" algn="r" rtl="1">
              <a:buNone/>
            </a:pPr>
            <a:r>
              <a:rPr lang="ar-SA" dirty="0" smtClean="0"/>
              <a:t>لديك المعطيات التالية:</a:t>
            </a:r>
          </a:p>
          <a:p>
            <a:pPr marL="0" indent="0" algn="r" rtl="1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163" y="3205163"/>
            <a:ext cx="4256087" cy="2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r>
              <a:rPr lang="ar-SA" sz="3200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1- هل</a:t>
            </a:r>
            <a:r>
              <a:rPr lang="ar-SA" sz="3200" spc="5" dirty="0" smtClean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يبدو</a:t>
            </a:r>
            <a:r>
              <a:rPr lang="ar-SA" sz="3200" spc="4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تناقص</a:t>
            </a:r>
            <a:r>
              <a:rPr lang="ar-SA" sz="3200" spc="2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كمية</a:t>
            </a:r>
            <a:r>
              <a:rPr lang="ar-SA" sz="3200" spc="1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الدواء</a:t>
            </a:r>
            <a:r>
              <a:rPr lang="ar-SA" sz="32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عملية</a:t>
            </a:r>
            <a:r>
              <a:rPr lang="ar-SA" sz="3200" spc="2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32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الرتبة</a:t>
            </a:r>
            <a:r>
              <a:rPr lang="ar-SA" sz="3200" spc="1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صفر</a:t>
            </a:r>
          </a:p>
          <a:p>
            <a:pPr marL="86360" lvl="0" indent="-283464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endParaRPr lang="ar-SA" sz="3200" spc="5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r>
              <a:rPr lang="ar-SA" sz="32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أم</a:t>
            </a:r>
            <a:r>
              <a:rPr lang="ar-SA" sz="3200" spc="2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من</a:t>
            </a:r>
            <a:r>
              <a:rPr lang="ar-SA" sz="32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الرتبة</a:t>
            </a:r>
            <a:r>
              <a:rPr lang="ar-SA" sz="3200" spc="30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الأولى؟</a:t>
            </a:r>
            <a:r>
              <a:rPr lang="ar-SA" sz="3200" spc="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علل</a:t>
            </a:r>
            <a:r>
              <a:rPr lang="ar-SA" sz="3200" spc="15" dirty="0">
                <a:solidFill>
                  <a:prstClr val="black"/>
                </a:solidFill>
                <a:latin typeface="Microsoft Sans Serif"/>
                <a:ea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Microsoft Sans Serif"/>
                <a:ea typeface="Microsoft Sans Serif"/>
              </a:rPr>
              <a:t>ذلك؟</a:t>
            </a: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endParaRPr lang="ar-SA" sz="32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عملية</a:t>
            </a:r>
            <a:r>
              <a:rPr lang="ar-SA" sz="3200" spc="4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من</a:t>
            </a:r>
            <a:r>
              <a:rPr lang="ar-SA" sz="3200" spc="3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الرتبة</a:t>
            </a:r>
            <a:r>
              <a:rPr lang="ar-SA" sz="3200" spc="2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صفر</a:t>
            </a:r>
            <a:r>
              <a:rPr lang="ar-SA" sz="3200" spc="3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لأن</a:t>
            </a:r>
            <a:r>
              <a:rPr lang="ar-SA" sz="3200" spc="5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تمثيل</a:t>
            </a:r>
            <a:r>
              <a:rPr lang="ar-SA" sz="3200" spc="5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البيانات</a:t>
            </a:r>
            <a:r>
              <a:rPr lang="ar-SA" sz="3200" spc="2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على</a:t>
            </a:r>
            <a:r>
              <a:rPr lang="ar-SA" sz="3200" spc="4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ورق</a:t>
            </a: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endParaRPr lang="ar-SA" sz="3200" spc="50" dirty="0">
              <a:solidFill>
                <a:prstClr val="black"/>
              </a:solidFill>
              <a:latin typeface="Gill Sans MT"/>
              <a:ea typeface="Microsoft Sans Serif"/>
              <a:cs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r>
              <a:rPr lang="ar-SA" sz="3200" spc="5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مليمتري</a:t>
            </a:r>
            <a:r>
              <a:rPr lang="ar-SA" sz="3200" spc="2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يعطي</a:t>
            </a:r>
            <a:r>
              <a:rPr lang="ar-SA" sz="3200" spc="2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خط</a:t>
            </a:r>
            <a:r>
              <a:rPr lang="ar-SA" sz="3200" spc="6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مستقيم</a:t>
            </a:r>
            <a:r>
              <a:rPr lang="ar-SA" sz="3200" spc="4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وعلى</a:t>
            </a:r>
            <a:r>
              <a:rPr lang="ar-SA" sz="3200" spc="4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ورق</a:t>
            </a:r>
            <a:r>
              <a:rPr lang="ar-SA" sz="3200" spc="3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نصف</a:t>
            </a:r>
            <a:r>
              <a:rPr lang="ar-SA" sz="3200" spc="25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endParaRPr lang="ar-SA" sz="3200" spc="25" dirty="0">
              <a:solidFill>
                <a:prstClr val="black"/>
              </a:solidFill>
              <a:latin typeface="Gill Sans MT"/>
              <a:ea typeface="Microsoft Sans Serif"/>
              <a:cs typeface="Microsoft Sans Serif"/>
            </a:endParaRPr>
          </a:p>
          <a:p>
            <a:pPr marL="0" lvl="0" indent="0" algn="r" rtl="1">
              <a:lnSpc>
                <a:spcPts val="1425"/>
              </a:lnSpc>
              <a:spcBef>
                <a:spcPts val="122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لوغاريتمي</a:t>
            </a:r>
            <a:r>
              <a:rPr lang="ar-SA" sz="3200" spc="6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يعطي</a:t>
            </a:r>
            <a:r>
              <a:rPr lang="ar-SA" sz="3200" spc="2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خط</a:t>
            </a:r>
            <a:r>
              <a:rPr lang="ar-SA" sz="3200" spc="4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Gill Sans MT"/>
                <a:ea typeface="Microsoft Sans Serif"/>
                <a:cs typeface="Microsoft Sans Serif"/>
              </a:rPr>
              <a:t>منحني</a:t>
            </a:r>
            <a:endParaRPr lang="en-US" sz="3200" dirty="0">
              <a:solidFill>
                <a:prstClr val="black"/>
              </a:solidFill>
              <a:latin typeface="Microsoft Sans Serif"/>
              <a:ea typeface="Microsoft Sans Serif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34</TotalTime>
  <Words>331</Words>
  <Application>Microsoft Office PowerPoint</Application>
  <PresentationFormat>مخصص</PresentationFormat>
  <Paragraphs>71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4</cp:revision>
  <dcterms:created xsi:type="dcterms:W3CDTF">2025-11-17T07:15:46Z</dcterms:created>
  <dcterms:modified xsi:type="dcterms:W3CDTF">2025-11-29T13:04:45Z</dcterms:modified>
</cp:coreProperties>
</file>