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8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4" autoAdjust="0"/>
    <p:restoredTop sz="94660"/>
  </p:normalViewPr>
  <p:slideViewPr>
    <p:cSldViewPr snapToGrid="0">
      <p:cViewPr varScale="1">
        <p:scale>
          <a:sx n="66" d="100"/>
          <a:sy n="66" d="100"/>
        </p:scale>
        <p:origin x="-900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411593B-FFDF-5469-2B3E-FA505FEA3C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4DB0F078-B0E6-AC0F-2C1F-E38BCB05B5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28467BA-68DA-0227-96CF-9CFFC01A34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11022390-84C3-8D9E-81B0-B4B4BD850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424E1D1-DB86-FF60-E664-8610D5969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71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CB9A1E9-5910-1DA5-C16C-B24A5D1238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833B8B9B-68C1-6C1B-9C21-5A84448EA1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CA735EE-7376-B939-3588-F62761847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4393C792-93A9-A6A7-5757-88A67D0CF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6E3B6FB-F197-6220-5F20-E26ECE4406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542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3A17AEB9-09BC-CF1F-3052-EC401C64A8C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538F044C-10D5-F910-C232-3856B1CA23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DC8A61B-3036-0463-814D-8ADBABA03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043BB97-049A-B340-35B4-4ED7DDDB7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A2EE84F-1448-3987-676F-208F3BFAC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2642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E1E287F-D4F4-E244-4EB0-42E9613E2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E77A459-C7BD-42D5-7D9E-794087E8E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90C94D4-EEBF-A723-EF8F-3AAEF71B83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1D72D74-ED7F-FC54-DE31-4D5BE4685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AAEC32E-3A09-9000-D100-5E34D2F80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93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A15E70C3-7F7D-7A77-02BF-799830EB72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018D8EA-259C-F98C-551C-CD61039D8D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212B682-8C19-E5C0-0040-0439ECE090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3DFD5A9-ABEF-49C9-3BE1-52422802C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70DA615-8125-8EA8-2738-8C3DB9FA5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983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24E5617-EC5A-C22C-5D72-6ABFFC0F1E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BB02134-3486-215F-F00C-435A64F1B6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10354A56-7D2A-65C7-1296-C62EB8550E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CFDA1A98-4744-6B20-FDE1-26137F2158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CB6E8ACE-6D99-0797-FBD4-4480144AA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02AC984-1311-FEA9-C63A-6B895915C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074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5652CAF-3332-697C-AD06-6526B84C6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A6EB6239-E149-514B-7BDC-A2699ACD3C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F99D2F80-F484-D0FD-6BE3-7C0F83F95E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607D9C5C-1D90-C442-16F6-F20D38C38D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CF800D1D-C20C-F09D-6783-3B643A40CC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7449FBFB-263B-FB7D-4790-B41836F35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1EFAD10D-53FF-E4E2-64D7-566A6B2F0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4EBFF0B1-658A-A012-D096-B2C727C7C7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438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D6931718-30BB-A636-E86C-CB5664DE41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E3E6D856-C7D1-9B3C-B0AB-E702D712D4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543BDFD6-5358-BC1C-C1F6-EF49F517B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9361EDCB-97FA-487E-6674-48A7FEEB0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507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0263FAA7-431C-BC3F-04C6-6E19ABE08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304FD42F-5183-65FA-7B53-3FA36B2DFB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46B19F32-FABF-07CB-4940-38C320904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89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BCC30FD6-BF1E-54F8-B359-B895DA8B79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0D893FC-19C4-A34E-6FF2-5EE23E9A24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F6E61A6C-50E9-DD68-9C39-47DEB59E51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4DFE984B-FED8-1FB4-B4A2-9CA617575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EF11F65-E300-0D1F-0857-B39C892EE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F355B01-7B7A-0C98-07EE-ABCB502DE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5450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3463BBB-11F3-CFD4-A3C2-F33ACEFF94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A916DDE0-1A1B-894A-AF74-E7B9498A0C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3BB94EFE-A4D4-7CB0-FB6A-553D2BF523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361AC8BF-9EEB-2C45-66FA-E765E1636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71F33-9660-493F-875A-1D68E239766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686A353A-A7AC-E212-2C36-9DB518619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C2405A98-C89D-8617-72E0-BB218F61A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672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EDB86FEB-BFB2-13D0-29DD-4252BFCF7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F14F6F76-4E57-E8C6-DAC9-65CFB16D8A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370DD279-88E8-E98F-7BFC-B0CA4DCCBFA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071F33-9660-493F-875A-1D68E2397661}" type="datetimeFigureOut">
              <a:rPr lang="en-US" smtClean="0"/>
              <a:t>11/29/2025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CDE1E4B-F0E9-6A2A-E5EF-5E002DF458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DB506A16-457E-8526-F69F-E4E8602706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4B1556-6DC7-4151-8623-618992418C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232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D62EF14-B158-759F-80C3-61BC4FD2C5E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BA4429D0-E9BE-33FC-266C-8A5C37FE5DD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="" xmlns:a16="http://schemas.microsoft.com/office/drawing/2014/main" id="{D102B297-3C8D-B179-7E22-9163E44F90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مربع نص 3"/>
          <p:cNvSpPr txBox="1"/>
          <p:nvPr/>
        </p:nvSpPr>
        <p:spPr>
          <a:xfrm>
            <a:off x="5687334" y="2819400"/>
            <a:ext cx="5035353" cy="1015663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/>
            <a:r>
              <a:rPr lang="ar-SA" sz="3200" b="1" dirty="0" smtClean="0"/>
              <a:t>الجلسة العملية الخامسة</a:t>
            </a:r>
          </a:p>
          <a:p>
            <a:pPr algn="r"/>
            <a:r>
              <a:rPr lang="ar-SA" sz="2800" b="1" dirty="0" smtClean="0"/>
              <a:t>حساب معاملات الحركية الدوائية- تطبيقات</a:t>
            </a:r>
            <a:endParaRPr lang="ar-SY" sz="2800" b="1" dirty="0"/>
          </a:p>
        </p:txBody>
      </p:sp>
    </p:spTree>
    <p:extLst>
      <p:ext uri="{BB962C8B-B14F-4D97-AF65-F5344CB8AC3E}">
        <p14:creationId xmlns:p14="http://schemas.microsoft.com/office/powerpoint/2010/main" val="3908854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B80EC7E-93CB-000C-6D71-2595129B4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37CCB0B-333E-18C0-048E-0AC7ECF1CE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7155" lvl="0" indent="-283464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ar-SA" sz="3200" b="1" dirty="0">
                <a:solidFill>
                  <a:prstClr val="black"/>
                </a:solidFill>
                <a:latin typeface="Arial"/>
                <a:ea typeface="Arial"/>
              </a:rPr>
              <a:t>ملاحظة</a:t>
            </a:r>
            <a:r>
              <a:rPr lang="en-US" sz="3200" b="1" dirty="0">
                <a:solidFill>
                  <a:prstClr val="black"/>
                </a:solidFill>
                <a:latin typeface="Arial"/>
                <a:ea typeface="Arial"/>
              </a:rPr>
              <a:t>:</a:t>
            </a:r>
            <a:r>
              <a:rPr lang="en-US" sz="3200" b="1" spc="-1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3200" b="1" dirty="0">
                <a:solidFill>
                  <a:prstClr val="black"/>
                </a:solidFill>
                <a:latin typeface="Arial"/>
                <a:ea typeface="Arial"/>
              </a:rPr>
              <a:t>يمكن</a:t>
            </a:r>
            <a:r>
              <a:rPr lang="ar-SA" sz="3200" b="1" spc="-1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3200" b="1" dirty="0">
                <a:solidFill>
                  <a:prstClr val="black"/>
                </a:solidFill>
                <a:latin typeface="Arial"/>
                <a:ea typeface="Arial"/>
              </a:rPr>
              <a:t>أن</a:t>
            </a:r>
            <a:r>
              <a:rPr lang="ar-SA" sz="3200" b="1" spc="-1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3200" b="1" dirty="0">
                <a:solidFill>
                  <a:prstClr val="black"/>
                </a:solidFill>
                <a:latin typeface="Arial"/>
                <a:ea typeface="Arial"/>
              </a:rPr>
              <a:t>يعبر</a:t>
            </a:r>
            <a:r>
              <a:rPr lang="ar-SA" sz="3200" b="1" spc="-1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3200" b="1" dirty="0">
                <a:solidFill>
                  <a:prstClr val="black"/>
                </a:solidFill>
                <a:latin typeface="Arial"/>
                <a:ea typeface="Arial"/>
              </a:rPr>
              <a:t>عن</a:t>
            </a:r>
            <a:r>
              <a:rPr lang="ar-SA" sz="3200" b="1" spc="-2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3200" b="1" dirty="0">
                <a:solidFill>
                  <a:prstClr val="black"/>
                </a:solidFill>
                <a:latin typeface="Arial"/>
                <a:ea typeface="Arial"/>
              </a:rPr>
              <a:t>حجم</a:t>
            </a:r>
            <a:r>
              <a:rPr lang="ar-SA" sz="3200" b="1" spc="-1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3200" b="1" dirty="0">
                <a:solidFill>
                  <a:prstClr val="black"/>
                </a:solidFill>
                <a:latin typeface="Arial"/>
                <a:ea typeface="Arial"/>
              </a:rPr>
              <a:t>التوزع</a:t>
            </a:r>
            <a:r>
              <a:rPr lang="ar-SA" sz="3200" b="1" spc="-4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3200" b="1" dirty="0">
                <a:solidFill>
                  <a:prstClr val="black"/>
                </a:solidFill>
                <a:latin typeface="Arial"/>
                <a:ea typeface="Arial"/>
              </a:rPr>
              <a:t>كنسبة</a:t>
            </a:r>
            <a:r>
              <a:rPr lang="ar-SA" sz="3200" b="1" spc="-1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3200" b="1" dirty="0">
                <a:solidFill>
                  <a:prstClr val="black"/>
                </a:solidFill>
                <a:latin typeface="Arial"/>
                <a:ea typeface="Arial"/>
              </a:rPr>
              <a:t>من</a:t>
            </a:r>
            <a:r>
              <a:rPr lang="ar-SA" sz="3200" b="1" spc="-3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3200" b="1" dirty="0">
                <a:solidFill>
                  <a:prstClr val="black"/>
                </a:solidFill>
                <a:latin typeface="Arial"/>
                <a:ea typeface="Arial"/>
              </a:rPr>
              <a:t>وزن</a:t>
            </a:r>
            <a:r>
              <a:rPr lang="ar-SA" sz="3200" b="1" spc="-3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3200" b="1" dirty="0">
                <a:solidFill>
                  <a:prstClr val="black"/>
                </a:solidFill>
                <a:latin typeface="Arial"/>
                <a:ea typeface="Arial"/>
              </a:rPr>
              <a:t>الجسم</a:t>
            </a:r>
            <a:r>
              <a:rPr lang="ar-SA" sz="3200" b="1" spc="-1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3200" b="1" dirty="0">
                <a:solidFill>
                  <a:prstClr val="black"/>
                </a:solidFill>
                <a:latin typeface="Arial"/>
                <a:ea typeface="Arial"/>
              </a:rPr>
              <a:t>وفي</a:t>
            </a:r>
            <a:r>
              <a:rPr lang="ar-SA" sz="3200" b="1" spc="-3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3200" b="1" dirty="0">
                <a:solidFill>
                  <a:prstClr val="black"/>
                </a:solidFill>
                <a:latin typeface="Arial"/>
                <a:ea typeface="Arial"/>
              </a:rPr>
              <a:t>هذه</a:t>
            </a:r>
            <a:r>
              <a:rPr lang="ar-SA" sz="3200" b="1" spc="-1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3200" b="1" dirty="0">
                <a:solidFill>
                  <a:prstClr val="black"/>
                </a:solidFill>
                <a:latin typeface="Arial"/>
                <a:ea typeface="Arial"/>
              </a:rPr>
              <a:t>الحالة</a:t>
            </a:r>
            <a:r>
              <a:rPr lang="ar-SA" sz="3200" b="1" spc="-3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3200" b="1" dirty="0">
                <a:solidFill>
                  <a:prstClr val="black"/>
                </a:solidFill>
                <a:latin typeface="Arial"/>
                <a:ea typeface="Arial"/>
              </a:rPr>
              <a:t>يعتبر</a:t>
            </a:r>
            <a:r>
              <a:rPr lang="ar-SA" sz="3200" b="1" spc="-2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3200" b="1" dirty="0">
                <a:solidFill>
                  <a:prstClr val="black"/>
                </a:solidFill>
                <a:latin typeface="Arial"/>
                <a:ea typeface="Arial"/>
              </a:rPr>
              <a:t>كل</a:t>
            </a:r>
            <a:r>
              <a:rPr lang="ar-SA" sz="3200" spc="45" dirty="0">
                <a:solidFill>
                  <a:prstClr val="black"/>
                </a:solidFill>
                <a:latin typeface="Arial"/>
                <a:ea typeface="Cambria Math"/>
                <a:cs typeface="Cambria Math"/>
              </a:rPr>
              <a:t> </a:t>
            </a:r>
            <a:r>
              <a:rPr lang="en-US" sz="3200" dirty="0">
                <a:solidFill>
                  <a:prstClr val="black"/>
                </a:solidFill>
                <a:latin typeface="Cambria Math"/>
                <a:ea typeface="Cambria Math"/>
                <a:cs typeface="Cambria Math"/>
              </a:rPr>
              <a:t>𝑳</a:t>
            </a:r>
            <a:r>
              <a:rPr lang="en-US" sz="3200" spc="-15" dirty="0">
                <a:solidFill>
                  <a:prstClr val="black"/>
                </a:solidFill>
                <a:latin typeface="Cambria Math"/>
                <a:ea typeface="Cambria Math"/>
                <a:cs typeface="Cambria Math"/>
              </a:rPr>
              <a:t> </a:t>
            </a:r>
            <a:r>
              <a:rPr lang="en-US" sz="3200" dirty="0">
                <a:solidFill>
                  <a:prstClr val="black"/>
                </a:solidFill>
                <a:latin typeface="Cambria Math"/>
                <a:ea typeface="Cambria Math"/>
                <a:cs typeface="Cambria Math"/>
              </a:rPr>
              <a:t>𝟏</a:t>
            </a:r>
            <a:r>
              <a:rPr lang="en-US" sz="3200" spc="45" dirty="0">
                <a:solidFill>
                  <a:prstClr val="black"/>
                </a:solidFill>
                <a:latin typeface="Cambria Math"/>
                <a:ea typeface="Cambria Math"/>
                <a:cs typeface="Cambria Math"/>
              </a:rPr>
              <a:t> </a:t>
            </a:r>
            <a:r>
              <a:rPr lang="en-US" sz="3200" dirty="0">
                <a:solidFill>
                  <a:prstClr val="black"/>
                </a:solidFill>
                <a:latin typeface="Cambria Math"/>
                <a:ea typeface="Cambria Math"/>
                <a:cs typeface="Cambria Math"/>
              </a:rPr>
              <a:t>=</a:t>
            </a:r>
            <a:r>
              <a:rPr lang="en-US" sz="3200" spc="30" dirty="0">
                <a:solidFill>
                  <a:prstClr val="black"/>
                </a:solidFill>
                <a:latin typeface="Cambria Math"/>
                <a:ea typeface="Cambria Math"/>
                <a:cs typeface="Cambria Math"/>
              </a:rPr>
              <a:t> 1Kg</a:t>
            </a:r>
            <a:endParaRPr lang="ar-SA" sz="3200" spc="30" dirty="0">
              <a:solidFill>
                <a:prstClr val="black"/>
              </a:solidFill>
              <a:latin typeface="Cambria Math"/>
              <a:ea typeface="Cambria Math"/>
              <a:cs typeface="Cambria Math"/>
            </a:endParaRPr>
          </a:p>
          <a:p>
            <a:pPr marL="97155" lvl="0" indent="-283464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ar-SA" spc="30" dirty="0">
                <a:solidFill>
                  <a:prstClr val="black"/>
                </a:solidFill>
                <a:latin typeface="Cambria Math"/>
                <a:ea typeface="Cambria Math"/>
              </a:rPr>
              <a:t>مثال: إذا كان حجم التوزع </a:t>
            </a:r>
            <a:r>
              <a:rPr lang="en-US" spc="30" dirty="0">
                <a:solidFill>
                  <a:prstClr val="black"/>
                </a:solidFill>
                <a:latin typeface="Cambria Math"/>
                <a:ea typeface="Cambria Math"/>
              </a:rPr>
              <a:t>3.5 l</a:t>
            </a:r>
            <a:r>
              <a:rPr lang="ar-SY" spc="30" dirty="0">
                <a:solidFill>
                  <a:prstClr val="black"/>
                </a:solidFill>
                <a:latin typeface="Cambria Math"/>
                <a:ea typeface="Cambria Math"/>
              </a:rPr>
              <a:t> عند شخص وزنه </a:t>
            </a:r>
            <a:r>
              <a:rPr lang="en-US" spc="30" dirty="0">
                <a:solidFill>
                  <a:prstClr val="black"/>
                </a:solidFill>
                <a:latin typeface="Cambria Math"/>
                <a:ea typeface="Cambria Math"/>
              </a:rPr>
              <a:t>75kg</a:t>
            </a:r>
          </a:p>
          <a:p>
            <a:pPr marL="0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A" spc="30" dirty="0">
                <a:solidFill>
                  <a:prstClr val="black"/>
                </a:solidFill>
                <a:latin typeface="Cambria Math"/>
                <a:ea typeface="Cambria Math"/>
              </a:rPr>
              <a:t>فإن حجم التوزع معبراً عنه كنسبة يساوي:</a:t>
            </a:r>
          </a:p>
          <a:p>
            <a:pPr marL="0" lvl="0" indent="0" algn="ct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en-US" spc="30" dirty="0">
                <a:solidFill>
                  <a:prstClr val="black"/>
                </a:solidFill>
                <a:latin typeface="Cambria Math"/>
                <a:ea typeface="Cambria Math"/>
              </a:rPr>
              <a:t>3.5/75X100=5%</a:t>
            </a:r>
            <a:endParaRPr lang="ar-SY" sz="3200" dirty="0">
              <a:solidFill>
                <a:prstClr val="black"/>
              </a:solidFill>
              <a:latin typeface="Gill Sans MT"/>
            </a:endParaRP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0252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 algn="r" rtl="1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ar-SA" sz="3200" b="1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الجدول التالي يمثل الحجر المائية المختلفة في الجسم ونسبة كل منها من وزن الجسم ومن الماء الكلي للجسم</a:t>
            </a:r>
            <a:r>
              <a:rPr lang="en-US" sz="3200" b="1" dirty="0">
                <a:solidFill>
                  <a:prstClr val="black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:</a:t>
            </a:r>
            <a:endParaRPr lang="en-US" sz="32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r" rtl="1"/>
            <a:endParaRPr lang="ar-SY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7662" y="3228749"/>
            <a:ext cx="3876675" cy="220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344474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A" sz="3200" dirty="0">
                <a:solidFill>
                  <a:prstClr val="black"/>
                </a:solidFill>
                <a:latin typeface="Gill Sans MT"/>
              </a:rPr>
              <a:t>6- بافتراض أن الدواء يصبح عير فعال عندما ينخفض مستواه أقل من 2 </a:t>
            </a:r>
            <a:r>
              <a:rPr lang="ar-SA" sz="3200" dirty="0" err="1">
                <a:solidFill>
                  <a:prstClr val="black"/>
                </a:solidFill>
                <a:latin typeface="Gill Sans MT"/>
              </a:rPr>
              <a:t>مكغ</a:t>
            </a:r>
            <a:r>
              <a:rPr lang="ar-SA" sz="3200" dirty="0">
                <a:solidFill>
                  <a:prstClr val="black"/>
                </a:solidFill>
                <a:latin typeface="Gill Sans MT"/>
              </a:rPr>
              <a:t>/مل, متى  يجب أن تعطى الجرعة التالية: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Y" sz="3200" dirty="0">
                <a:solidFill>
                  <a:prstClr val="black"/>
                </a:solidFill>
                <a:latin typeface="Gill Sans MT"/>
              </a:rPr>
              <a:t>تُعطى بعد الزمن الموافق ل </a:t>
            </a:r>
            <a:r>
              <a:rPr lang="en-US" sz="3200" dirty="0">
                <a:solidFill>
                  <a:prstClr val="black"/>
                </a:solidFill>
                <a:latin typeface="Gill Sans MT"/>
              </a:rPr>
              <a:t>MEC</a:t>
            </a:r>
            <a:endParaRPr lang="ar-SY" sz="3200" dirty="0">
              <a:solidFill>
                <a:prstClr val="black"/>
              </a:solidFill>
              <a:latin typeface="Gill Sans MT"/>
            </a:endParaRP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endParaRPr lang="ar-SY" sz="3200" dirty="0">
              <a:solidFill>
                <a:prstClr val="black"/>
              </a:solidFill>
              <a:latin typeface="Gill Sans MT"/>
            </a:endParaRPr>
          </a:p>
          <a:p>
            <a:pPr marL="82296" lvl="0" indent="0" algn="ct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en-US" sz="3200" dirty="0">
                <a:solidFill>
                  <a:prstClr val="black"/>
                </a:solidFill>
                <a:latin typeface="Gill Sans MT"/>
              </a:rPr>
              <a:t>2=78 </a:t>
            </a:r>
            <a:r>
              <a:rPr lang="en-US" sz="3200" baseline="30000" dirty="0">
                <a:solidFill>
                  <a:prstClr val="black"/>
                </a:solidFill>
                <a:latin typeface="Gill Sans MT"/>
              </a:rPr>
              <a:t>e-0.46xt</a:t>
            </a:r>
            <a:endParaRPr lang="ar-SY" sz="3200" baseline="30000" dirty="0">
              <a:solidFill>
                <a:prstClr val="black"/>
              </a:solidFill>
              <a:latin typeface="Gill Sans MT"/>
            </a:endParaRPr>
          </a:p>
          <a:p>
            <a:pPr marL="82296" lvl="0" indent="0" algn="ct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en-US" sz="3200" baseline="30000" dirty="0">
                <a:solidFill>
                  <a:prstClr val="black"/>
                </a:solidFill>
                <a:latin typeface="Gill Sans MT"/>
              </a:rPr>
              <a:t>T=7.96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endParaRPr lang="ar-SA" sz="3200" baseline="30000" dirty="0">
              <a:solidFill>
                <a:prstClr val="black"/>
              </a:solidFill>
              <a:latin typeface="Gill Sans MT"/>
            </a:endParaRP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endParaRPr lang="ar-SA" sz="3200" baseline="30000" dirty="0">
              <a:solidFill>
                <a:prstClr val="black"/>
              </a:solidFill>
              <a:latin typeface="Gill Sans MT"/>
            </a:endParaRP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A" sz="3200" dirty="0">
                <a:solidFill>
                  <a:prstClr val="black"/>
                </a:solidFill>
                <a:latin typeface="Gill Sans MT"/>
              </a:rPr>
              <a:t>يجب إعطاء الدواء بعد حوالي 8 ساعات</a:t>
            </a:r>
            <a:endParaRPr lang="ar-SY" sz="3200" baseline="30000" dirty="0">
              <a:solidFill>
                <a:prstClr val="black"/>
              </a:solidFill>
              <a:latin typeface="Gill Sans MT"/>
            </a:endParaRPr>
          </a:p>
          <a:p>
            <a:pPr algn="r" rtl="1"/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25393383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070428" y="1451429"/>
            <a:ext cx="10515600" cy="4760685"/>
          </a:xfrm>
        </p:spPr>
        <p:txBody>
          <a:bodyPr>
            <a:normAutofit fontScale="55000" lnSpcReduction="20000"/>
          </a:bodyPr>
          <a:lstStyle/>
          <a:p>
            <a:pPr marL="365760" lvl="0" indent="-283464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ar-SY" sz="4400" b="1" dirty="0">
                <a:solidFill>
                  <a:prstClr val="black"/>
                </a:solidFill>
                <a:latin typeface="Gill Sans MT"/>
              </a:rPr>
              <a:t>تطبيق 4: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A" sz="3800" dirty="0">
                <a:solidFill>
                  <a:prstClr val="black"/>
                </a:solidFill>
                <a:latin typeface="Gill Sans MT"/>
              </a:rPr>
              <a:t>دواء عمره النصفي </a:t>
            </a:r>
            <a:r>
              <a:rPr lang="en-US" sz="3800" dirty="0">
                <a:solidFill>
                  <a:prstClr val="black"/>
                </a:solidFill>
                <a:latin typeface="Gill Sans MT"/>
              </a:rPr>
              <a:t>t1/2= 6 </a:t>
            </a:r>
            <a:r>
              <a:rPr lang="en-US" sz="3800" dirty="0" err="1">
                <a:solidFill>
                  <a:prstClr val="black"/>
                </a:solidFill>
                <a:latin typeface="Gill Sans MT"/>
              </a:rPr>
              <a:t>hr</a:t>
            </a:r>
            <a:r>
              <a:rPr lang="ar-SY" sz="3800" dirty="0">
                <a:solidFill>
                  <a:prstClr val="black"/>
                </a:solidFill>
                <a:latin typeface="Gill Sans MT"/>
              </a:rPr>
              <a:t>, يتبع حركية دواء من الرتبة الأولى, إذا أعطيت جرعة </a:t>
            </a:r>
            <a:r>
              <a:rPr lang="ar-SY" sz="3800" dirty="0" smtClean="0">
                <a:solidFill>
                  <a:prstClr val="black"/>
                </a:solidFill>
                <a:latin typeface="Gill Sans MT"/>
              </a:rPr>
              <a:t>واحدة </a:t>
            </a:r>
            <a:r>
              <a:rPr lang="ar-SY" sz="3800" dirty="0">
                <a:solidFill>
                  <a:prstClr val="black"/>
                </a:solidFill>
                <a:latin typeface="Gill Sans MT"/>
              </a:rPr>
              <a:t>200 </a:t>
            </a:r>
            <a:r>
              <a:rPr lang="ar-SY" sz="3800" dirty="0" err="1">
                <a:solidFill>
                  <a:prstClr val="black"/>
                </a:solidFill>
                <a:latin typeface="Gill Sans MT"/>
              </a:rPr>
              <a:t>مغ</a:t>
            </a:r>
            <a:r>
              <a:rPr lang="ar-SY" sz="3800" dirty="0">
                <a:solidFill>
                  <a:prstClr val="black"/>
                </a:solidFill>
                <a:latin typeface="Gill Sans MT"/>
              </a:rPr>
              <a:t> لشخص بالغ وزنه 68 كغ بالطريق الوريدي, ما هي النسبة من الجرعة المطروحة بعد 24 ساعة:</a:t>
            </a:r>
          </a:p>
          <a:p>
            <a:pPr marL="365760" lvl="0" indent="-283464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ar-SY" sz="3800" dirty="0">
                <a:solidFill>
                  <a:prstClr val="black"/>
                </a:solidFill>
                <a:latin typeface="Gill Sans MT"/>
              </a:rPr>
              <a:t>الحل: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Y" sz="3800" dirty="0">
                <a:solidFill>
                  <a:prstClr val="black"/>
                </a:solidFill>
                <a:latin typeface="Gill Sans MT"/>
              </a:rPr>
              <a:t>من المعادلة: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en-US" sz="3800" dirty="0">
                <a:solidFill>
                  <a:prstClr val="black"/>
                </a:solidFill>
                <a:latin typeface="Gill Sans MT"/>
              </a:rPr>
              <a:t>A=200 e </a:t>
            </a:r>
            <a:r>
              <a:rPr lang="en-US" sz="3800" baseline="30000" dirty="0">
                <a:solidFill>
                  <a:prstClr val="black"/>
                </a:solidFill>
                <a:latin typeface="Gill Sans MT"/>
              </a:rPr>
              <a:t>-0.1155x24</a:t>
            </a:r>
            <a:r>
              <a:rPr lang="ar-SY" sz="3800" baseline="30000" dirty="0">
                <a:solidFill>
                  <a:prstClr val="black"/>
                </a:solidFill>
                <a:latin typeface="Gill Sans MT"/>
              </a:rPr>
              <a:t> </a:t>
            </a:r>
            <a:endParaRPr lang="ar-SY" sz="3800" baseline="30000" dirty="0" smtClean="0">
              <a:solidFill>
                <a:prstClr val="black"/>
              </a:solidFill>
              <a:latin typeface="Gill Sans MT"/>
            </a:endParaRP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endParaRPr lang="ar-SY" sz="3800" baseline="30000" dirty="0">
              <a:solidFill>
                <a:prstClr val="black"/>
              </a:solidFill>
              <a:latin typeface="Gill Sans MT"/>
            </a:endParaRP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en-US" sz="3800" b="1" baseline="30000" dirty="0" smtClean="0">
                <a:solidFill>
                  <a:prstClr val="black"/>
                </a:solidFill>
                <a:latin typeface="Gill Sans MT"/>
              </a:rPr>
              <a:t>A</a:t>
            </a:r>
            <a:r>
              <a:rPr lang="en-US" sz="3800" b="1" baseline="30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=12.5mg</a:t>
            </a:r>
            <a:r>
              <a:rPr lang="ar-SY" sz="3800" b="1" baseline="300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ar-SY" sz="4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الكمية</a:t>
            </a:r>
            <a:r>
              <a:rPr lang="ar-SY" sz="3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المتبقية)</a:t>
            </a:r>
            <a:endParaRPr lang="ar-SY" sz="3800" b="1" baseline="30000" dirty="0">
              <a:solidFill>
                <a:prstClr val="black"/>
              </a:solidFill>
              <a:latin typeface="Gill Sans MT"/>
            </a:endParaRP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endParaRPr lang="en-US" sz="3800" baseline="30000" dirty="0">
              <a:solidFill>
                <a:prstClr val="black"/>
              </a:solidFill>
              <a:latin typeface="Gill Sans MT"/>
            </a:endParaRP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en-US" sz="3800" b="1" baseline="300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3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200-12.5=187.5 mg</a:t>
            </a:r>
            <a:r>
              <a:rPr lang="ar-SY" sz="3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الكمية </a:t>
            </a:r>
            <a:r>
              <a:rPr lang="ar-SY" sz="3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المطروحة </a:t>
            </a:r>
            <a:endParaRPr lang="en-US" sz="38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endParaRPr lang="en-US" sz="3800" baseline="30000" dirty="0">
              <a:solidFill>
                <a:prstClr val="black"/>
              </a:solidFill>
              <a:latin typeface="Gill Sans MT"/>
            </a:endParaRP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Y" sz="3400" baseline="30000" dirty="0">
                <a:solidFill>
                  <a:prstClr val="black"/>
                </a:solidFill>
                <a:latin typeface="Gill Sans MT"/>
              </a:rPr>
              <a:t>كل</a:t>
            </a:r>
            <a:r>
              <a:rPr lang="ar-SY" sz="3400" dirty="0">
                <a:solidFill>
                  <a:prstClr val="black"/>
                </a:solidFill>
                <a:latin typeface="Gill Sans MT"/>
              </a:rPr>
              <a:t> </a:t>
            </a:r>
            <a:r>
              <a:rPr lang="en-US" sz="3400" dirty="0">
                <a:solidFill>
                  <a:prstClr val="black"/>
                </a:solidFill>
                <a:latin typeface="Gill Sans MT"/>
              </a:rPr>
              <a:t>200</a:t>
            </a:r>
            <a:r>
              <a:rPr lang="ar-SY" sz="3400" dirty="0">
                <a:solidFill>
                  <a:prstClr val="black"/>
                </a:solidFill>
                <a:latin typeface="Gill Sans MT"/>
              </a:rPr>
              <a:t> يُطرح منها </a:t>
            </a:r>
            <a:r>
              <a:rPr lang="en-US" sz="3400" dirty="0">
                <a:solidFill>
                  <a:prstClr val="black"/>
                </a:solidFill>
                <a:latin typeface="Gill Sans MT"/>
              </a:rPr>
              <a:t>187.5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A" sz="3400" baseline="30000" dirty="0">
                <a:solidFill>
                  <a:prstClr val="black"/>
                </a:solidFill>
                <a:latin typeface="Gill Sans MT"/>
              </a:rPr>
              <a:t>كل</a:t>
            </a:r>
            <a:r>
              <a:rPr lang="ar-SA" sz="3400" dirty="0">
                <a:solidFill>
                  <a:prstClr val="black"/>
                </a:solidFill>
                <a:latin typeface="Gill Sans MT"/>
              </a:rPr>
              <a:t> </a:t>
            </a:r>
            <a:r>
              <a:rPr lang="en-US" sz="3400" dirty="0">
                <a:solidFill>
                  <a:prstClr val="black"/>
                </a:solidFill>
                <a:latin typeface="Gill Sans MT"/>
              </a:rPr>
              <a:t>100</a:t>
            </a:r>
            <a:r>
              <a:rPr lang="ar-SY" sz="3400" dirty="0">
                <a:solidFill>
                  <a:prstClr val="black"/>
                </a:solidFill>
                <a:latin typeface="Gill Sans MT"/>
              </a:rPr>
              <a:t> يطرح منها </a:t>
            </a:r>
            <a:r>
              <a:rPr lang="en-US" sz="3400" dirty="0">
                <a:solidFill>
                  <a:prstClr val="black"/>
                </a:solidFill>
                <a:latin typeface="Gill Sans MT"/>
              </a:rPr>
              <a:t>x</a:t>
            </a:r>
            <a:endParaRPr lang="ar-SY" sz="3400" dirty="0">
              <a:solidFill>
                <a:prstClr val="black"/>
              </a:solidFill>
              <a:latin typeface="Gill Sans MT"/>
            </a:endParaRP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endParaRPr lang="en-US" sz="3400" dirty="0">
              <a:solidFill>
                <a:prstClr val="black"/>
              </a:solidFill>
              <a:latin typeface="Gill Sans MT"/>
            </a:endParaRP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en-US" sz="4500" b="1" baseline="30000" dirty="0">
                <a:solidFill>
                  <a:prstClr val="black"/>
                </a:solidFill>
                <a:latin typeface="Gill Sans MT"/>
              </a:rPr>
              <a:t>X=93.75</a:t>
            </a:r>
            <a:r>
              <a:rPr lang="en-US" sz="4500" b="1" baseline="30000" dirty="0" smtClean="0">
                <a:solidFill>
                  <a:prstClr val="black"/>
                </a:solidFill>
                <a:latin typeface="Gill Sans MT"/>
              </a:rPr>
              <a:t>%</a:t>
            </a:r>
            <a:r>
              <a:rPr lang="ar-SY" sz="4500" b="1" baseline="30000" dirty="0" smtClean="0">
                <a:solidFill>
                  <a:prstClr val="black"/>
                </a:solidFill>
                <a:latin typeface="Gill Sans MT"/>
              </a:rPr>
              <a:t>(النسبة من الجرعة المطروحة بعد 24 ساعة)</a:t>
            </a:r>
            <a:endParaRPr lang="ar-SY" sz="4500" b="1" baseline="30000" dirty="0">
              <a:solidFill>
                <a:prstClr val="black"/>
              </a:solidFill>
              <a:latin typeface="Gill Sans MT"/>
            </a:endParaRPr>
          </a:p>
          <a:p>
            <a:pPr algn="r" rtl="1"/>
            <a:endParaRPr lang="ar-SY" sz="3400" dirty="0"/>
          </a:p>
        </p:txBody>
      </p:sp>
    </p:spTree>
    <p:extLst>
      <p:ext uri="{BB962C8B-B14F-4D97-AF65-F5344CB8AC3E}">
        <p14:creationId xmlns:p14="http://schemas.microsoft.com/office/powerpoint/2010/main" val="36515500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684CC0F-5C86-B018-007D-E4CBD5723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54BC7FC-518C-E373-D93B-EE86FC12A4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A" sz="3200" b="1" dirty="0">
                <a:solidFill>
                  <a:prstClr val="black"/>
                </a:solidFill>
                <a:latin typeface="Gill Sans MT"/>
              </a:rPr>
              <a:t>تطبيق1: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A" sz="3200" dirty="0">
                <a:solidFill>
                  <a:prstClr val="black"/>
                </a:solidFill>
                <a:latin typeface="Gill Sans MT"/>
              </a:rPr>
              <a:t>أُعطي متطوع وزنه 70 كغ جرعة من صاد حيوي بالطريق الوريدي وتم قياس تركيز الدواء في المصل بعد ساعتين وبعد 5 ساعات من الإعطاء فكانت التراكيز </a:t>
            </a:r>
            <a:r>
              <a:rPr lang="en-US" sz="3200" dirty="0">
                <a:solidFill>
                  <a:prstClr val="black"/>
                </a:solidFill>
                <a:latin typeface="Gill Sans MT"/>
              </a:rPr>
              <a:t>1.2 </a:t>
            </a:r>
            <a:r>
              <a:rPr lang="en-US" sz="3200" dirty="0" err="1">
                <a:solidFill>
                  <a:prstClr val="black"/>
                </a:solidFill>
                <a:latin typeface="Gill Sans MT"/>
              </a:rPr>
              <a:t>ug</a:t>
            </a:r>
            <a:r>
              <a:rPr lang="en-US" sz="3200" dirty="0">
                <a:solidFill>
                  <a:prstClr val="black"/>
                </a:solidFill>
                <a:latin typeface="Gill Sans MT"/>
              </a:rPr>
              <a:t>/ml</a:t>
            </a:r>
            <a:r>
              <a:rPr lang="ar-SA" sz="3200" dirty="0">
                <a:solidFill>
                  <a:prstClr val="black"/>
                </a:solidFill>
                <a:latin typeface="Gill Sans MT"/>
              </a:rPr>
              <a:t> و </a:t>
            </a:r>
            <a:r>
              <a:rPr lang="en-US" sz="3200" dirty="0">
                <a:solidFill>
                  <a:prstClr val="black"/>
                </a:solidFill>
                <a:latin typeface="Gill Sans MT"/>
              </a:rPr>
              <a:t>0.3 </a:t>
            </a:r>
            <a:r>
              <a:rPr lang="en-US" sz="3200" dirty="0" err="1">
                <a:solidFill>
                  <a:prstClr val="black"/>
                </a:solidFill>
                <a:latin typeface="Gill Sans MT"/>
              </a:rPr>
              <a:t>ug</a:t>
            </a:r>
            <a:r>
              <a:rPr lang="en-US" sz="3200" dirty="0">
                <a:solidFill>
                  <a:prstClr val="black"/>
                </a:solidFill>
                <a:latin typeface="Gill Sans MT"/>
              </a:rPr>
              <a:t>/ml</a:t>
            </a:r>
            <a:r>
              <a:rPr lang="ar-SY" sz="3200" dirty="0">
                <a:solidFill>
                  <a:prstClr val="black"/>
                </a:solidFill>
                <a:latin typeface="Gill Sans MT"/>
              </a:rPr>
              <a:t> ما هو العمر النصفي لهذا الدواء بافتراض أنه يتبع حركية إطراح رتبة أولى</a:t>
            </a:r>
          </a:p>
          <a:p>
            <a:pPr algn="r" rtl="1"/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6399" y="4291920"/>
            <a:ext cx="2262187" cy="1444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77390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0A2D5E3-BD51-981D-042F-27781491C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5F0A5E6-A41C-D877-BB63-8525939176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A" b="1" dirty="0">
                <a:solidFill>
                  <a:prstClr val="black"/>
                </a:solidFill>
                <a:latin typeface="Simplified Arabic" pitchFamily="18" charset="-78"/>
                <a:cs typeface="Simplified Arabic" pitchFamily="18" charset="-78"/>
              </a:rPr>
              <a:t>طريقة 1: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A" b="1" dirty="0">
                <a:solidFill>
                  <a:prstClr val="black"/>
                </a:solidFill>
                <a:latin typeface="Simplified Arabic" pitchFamily="18" charset="-78"/>
                <a:cs typeface="Simplified Arabic" pitchFamily="18" charset="-78"/>
              </a:rPr>
              <a:t>ينخفض تركيز الدواء من 1.2إلى 0.3 خلال 3 ساعات, بالتعويض في أحد معادلات الرتبة الأولى نجد: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en-US" dirty="0">
                <a:solidFill>
                  <a:prstClr val="black"/>
                </a:solidFill>
                <a:latin typeface="Simplified Arabic" pitchFamily="18" charset="-78"/>
                <a:cs typeface="Simplified Arabic" pitchFamily="18" charset="-78"/>
              </a:rPr>
              <a:t>Log </a:t>
            </a:r>
            <a:r>
              <a:rPr lang="en-US" dirty="0" err="1">
                <a:solidFill>
                  <a:prstClr val="black"/>
                </a:solidFill>
                <a:latin typeface="Simplified Arabic" pitchFamily="18" charset="-78"/>
                <a:cs typeface="Simplified Arabic" pitchFamily="18" charset="-78"/>
              </a:rPr>
              <a:t>cp</a:t>
            </a:r>
            <a:r>
              <a:rPr lang="en-US" dirty="0">
                <a:solidFill>
                  <a:prstClr val="black"/>
                </a:solidFill>
                <a:latin typeface="Simplified Arabic" pitchFamily="18" charset="-78"/>
                <a:cs typeface="Simplified Arabic" pitchFamily="18" charset="-78"/>
              </a:rPr>
              <a:t>=-k/2.3t +log c</a:t>
            </a:r>
            <a:r>
              <a:rPr lang="en-US" sz="1100" dirty="0">
                <a:solidFill>
                  <a:prstClr val="black"/>
                </a:solidFill>
                <a:latin typeface="Simplified Arabic" pitchFamily="18" charset="-78"/>
                <a:cs typeface="Simplified Arabic" pitchFamily="18" charset="-78"/>
              </a:rPr>
              <a:t>0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en-US" dirty="0">
                <a:solidFill>
                  <a:prstClr val="black"/>
                </a:solidFill>
                <a:latin typeface="Simplified Arabic" pitchFamily="18" charset="-78"/>
                <a:cs typeface="Simplified Arabic" pitchFamily="18" charset="-78"/>
              </a:rPr>
              <a:t>Log 0.3=-k/2.3 x3 +log 1.2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en-US" dirty="0">
                <a:solidFill>
                  <a:prstClr val="black"/>
                </a:solidFill>
                <a:latin typeface="Simplified Arabic" pitchFamily="18" charset="-78"/>
                <a:cs typeface="Simplified Arabic" pitchFamily="18" charset="-78"/>
              </a:rPr>
              <a:t>K=0.46 </a:t>
            </a:r>
            <a:r>
              <a:rPr lang="en-US" dirty="0">
                <a:solidFill>
                  <a:prstClr val="black"/>
                </a:solidFill>
                <a:latin typeface="Gill Sans MT"/>
              </a:rPr>
              <a:t>hr</a:t>
            </a:r>
            <a:r>
              <a:rPr lang="en-US" baseline="30000" dirty="0">
                <a:solidFill>
                  <a:prstClr val="black"/>
                </a:solidFill>
                <a:latin typeface="Gill Sans MT"/>
              </a:rPr>
              <a:t>-1</a:t>
            </a:r>
            <a:r>
              <a:rPr lang="ar-SY" baseline="30000" dirty="0">
                <a:solidFill>
                  <a:prstClr val="black"/>
                </a:solidFill>
                <a:latin typeface="Gill Sans MT"/>
              </a:rPr>
              <a:t>  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endParaRPr lang="ar-SY" baseline="30000" dirty="0">
              <a:solidFill>
                <a:prstClr val="black"/>
              </a:solidFill>
              <a:latin typeface="Gill Sans MT"/>
            </a:endParaRP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en-US" sz="3200" b="1" baseline="30000" dirty="0">
                <a:solidFill>
                  <a:prstClr val="black"/>
                </a:solidFill>
                <a:latin typeface="Simplified Arabic" pitchFamily="18" charset="-78"/>
                <a:cs typeface="Simplified Arabic" pitchFamily="18" charset="-78"/>
              </a:rPr>
              <a:t>T ½= 0.693/k=1.5</a:t>
            </a:r>
            <a:r>
              <a:rPr lang="en-US" sz="3200" b="1" dirty="0">
                <a:solidFill>
                  <a:prstClr val="black"/>
                </a:solidFill>
                <a:latin typeface="Simplified Arabic" pitchFamily="18" charset="-78"/>
                <a:cs typeface="Simplified Arabic" pitchFamily="18" charset="-78"/>
              </a:rPr>
              <a:t> </a:t>
            </a:r>
            <a:r>
              <a:rPr lang="en-US" sz="3200" b="1" dirty="0" err="1">
                <a:solidFill>
                  <a:prstClr val="black"/>
                </a:solidFill>
                <a:latin typeface="Simplified Arabic" pitchFamily="18" charset="-78"/>
                <a:cs typeface="Simplified Arabic" pitchFamily="18" charset="-78"/>
              </a:rPr>
              <a:t>hr</a:t>
            </a:r>
            <a:endParaRPr lang="ar-SY" sz="3200" b="1" baseline="30000" dirty="0">
              <a:solidFill>
                <a:prstClr val="black"/>
              </a:solidFill>
              <a:latin typeface="Simplified Arabic" pitchFamily="18" charset="-78"/>
              <a:cs typeface="Simplified Arabic" pitchFamily="18" charset="-78"/>
            </a:endParaRP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236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EB2860C-90F0-44C2-128D-1190891C0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588DDC2-71C2-2FA4-5B96-A4C607F119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65760" lvl="0" indent="-283464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ar-SA" sz="3200" dirty="0">
                <a:solidFill>
                  <a:prstClr val="black"/>
                </a:solidFill>
                <a:latin typeface="Gill Sans MT"/>
              </a:rPr>
              <a:t>طريقة 2: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A" sz="3200" dirty="0">
                <a:solidFill>
                  <a:prstClr val="black"/>
                </a:solidFill>
                <a:latin typeface="Gill Sans MT"/>
              </a:rPr>
              <a:t>من الميل: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en-US" sz="3200" dirty="0">
                <a:solidFill>
                  <a:prstClr val="black"/>
                </a:solidFill>
                <a:latin typeface="Gill Sans MT"/>
              </a:rPr>
              <a:t>T</a:t>
            </a:r>
            <a:r>
              <a:rPr lang="en-US" sz="1100" dirty="0">
                <a:solidFill>
                  <a:prstClr val="black"/>
                </a:solidFill>
                <a:latin typeface="Gill Sans MT"/>
              </a:rPr>
              <a:t>2</a:t>
            </a:r>
            <a:r>
              <a:rPr lang="en-US" sz="3200" dirty="0">
                <a:solidFill>
                  <a:prstClr val="black"/>
                </a:solidFill>
                <a:latin typeface="Gill Sans MT"/>
              </a:rPr>
              <a:t>-T</a:t>
            </a:r>
            <a:r>
              <a:rPr lang="en-US" sz="1100" dirty="0">
                <a:solidFill>
                  <a:prstClr val="black"/>
                </a:solidFill>
                <a:latin typeface="Gill Sans MT"/>
              </a:rPr>
              <a:t>1</a:t>
            </a:r>
            <a:r>
              <a:rPr lang="ar-SY" sz="3200" dirty="0">
                <a:solidFill>
                  <a:prstClr val="black"/>
                </a:solidFill>
                <a:latin typeface="Gill Sans MT"/>
              </a:rPr>
              <a:t>  /</a:t>
            </a:r>
            <a:r>
              <a:rPr lang="en-US" sz="3200" dirty="0">
                <a:solidFill>
                  <a:prstClr val="black"/>
                </a:solidFill>
                <a:latin typeface="Gill Sans MT"/>
              </a:rPr>
              <a:t>m = log c</a:t>
            </a:r>
            <a:r>
              <a:rPr lang="en-US" sz="1200" dirty="0">
                <a:solidFill>
                  <a:prstClr val="black"/>
                </a:solidFill>
                <a:latin typeface="Gill Sans MT"/>
              </a:rPr>
              <a:t>2</a:t>
            </a:r>
            <a:r>
              <a:rPr lang="en-US" sz="3200" dirty="0">
                <a:solidFill>
                  <a:prstClr val="black"/>
                </a:solidFill>
                <a:latin typeface="Gill Sans MT"/>
              </a:rPr>
              <a:t>-log c</a:t>
            </a:r>
            <a:r>
              <a:rPr lang="en-US" sz="1100" dirty="0">
                <a:solidFill>
                  <a:prstClr val="black"/>
                </a:solidFill>
                <a:latin typeface="Gill Sans MT"/>
              </a:rPr>
              <a:t>1</a:t>
            </a:r>
            <a:endParaRPr lang="ar-SY" sz="1100" dirty="0">
              <a:solidFill>
                <a:prstClr val="black"/>
              </a:solidFill>
              <a:latin typeface="Gill Sans MT"/>
            </a:endParaRP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endParaRPr lang="ar-SY" sz="1100" dirty="0">
              <a:solidFill>
                <a:prstClr val="black"/>
              </a:solidFill>
              <a:latin typeface="Gill Sans MT"/>
            </a:endParaRP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en-US" dirty="0">
                <a:solidFill>
                  <a:prstClr val="black"/>
                </a:solidFill>
                <a:latin typeface="Gill Sans MT"/>
              </a:rPr>
              <a:t>m = - 0.20068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en-US" dirty="0">
                <a:solidFill>
                  <a:prstClr val="black"/>
                </a:solidFill>
                <a:latin typeface="Gill Sans MT"/>
              </a:rPr>
              <a:t>T ½=1.5 </a:t>
            </a:r>
            <a:r>
              <a:rPr lang="en-US" dirty="0" err="1">
                <a:solidFill>
                  <a:prstClr val="black"/>
                </a:solidFill>
                <a:latin typeface="Gill Sans MT"/>
              </a:rPr>
              <a:t>hr</a:t>
            </a:r>
            <a:r>
              <a:rPr lang="ar-SA" dirty="0">
                <a:solidFill>
                  <a:prstClr val="black"/>
                </a:solidFill>
                <a:latin typeface="Gill Sans MT"/>
              </a:rPr>
              <a:t>, </a:t>
            </a:r>
            <a:r>
              <a:rPr lang="en-US" dirty="0">
                <a:solidFill>
                  <a:prstClr val="black"/>
                </a:solidFill>
                <a:latin typeface="Gill Sans MT"/>
              </a:rPr>
              <a:t> K= -2.3 m=0.46 hr</a:t>
            </a:r>
            <a:r>
              <a:rPr lang="en-US" baseline="30000" dirty="0">
                <a:solidFill>
                  <a:prstClr val="black"/>
                </a:solidFill>
                <a:latin typeface="Gill Sans MT"/>
              </a:rPr>
              <a:t>-1</a:t>
            </a:r>
            <a:r>
              <a:rPr lang="ar-SA" baseline="30000" dirty="0">
                <a:solidFill>
                  <a:prstClr val="black"/>
                </a:solidFill>
                <a:latin typeface="Gill Sans MT"/>
              </a:rPr>
              <a:t>,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endParaRPr lang="ar-SA" baseline="30000" dirty="0">
              <a:solidFill>
                <a:prstClr val="black"/>
              </a:solidFill>
              <a:latin typeface="Gill Sans MT"/>
            </a:endParaRP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A" sz="3200" b="1" baseline="30000" dirty="0">
                <a:solidFill>
                  <a:prstClr val="black"/>
                </a:solidFill>
                <a:latin typeface="Gill Sans MT"/>
              </a:rPr>
              <a:t>طريقة</a:t>
            </a:r>
            <a:r>
              <a:rPr lang="ar-SA" sz="3200" b="1" dirty="0">
                <a:solidFill>
                  <a:prstClr val="black"/>
                </a:solidFill>
                <a:latin typeface="Gill Sans MT"/>
              </a:rPr>
              <a:t> 3: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A" sz="3200" baseline="30000" dirty="0">
                <a:solidFill>
                  <a:prstClr val="black"/>
                </a:solidFill>
                <a:latin typeface="Gill Sans MT"/>
              </a:rPr>
              <a:t>الرسم</a:t>
            </a:r>
            <a:r>
              <a:rPr lang="ar-SA" sz="3200" dirty="0">
                <a:solidFill>
                  <a:prstClr val="black"/>
                </a:solidFill>
                <a:latin typeface="Gill Sans MT"/>
              </a:rPr>
              <a:t> على ورق نصف لوغاريتمي, التمديد لنحصل على </a:t>
            </a:r>
            <a:r>
              <a:rPr lang="en-US" sz="3200" dirty="0">
                <a:solidFill>
                  <a:prstClr val="black"/>
                </a:solidFill>
                <a:latin typeface="Gill Sans MT"/>
              </a:rPr>
              <a:t>c</a:t>
            </a:r>
            <a:r>
              <a:rPr lang="en-US" sz="1200" dirty="0">
                <a:solidFill>
                  <a:prstClr val="black"/>
                </a:solidFill>
                <a:latin typeface="Gill Sans MT"/>
              </a:rPr>
              <a:t>0</a:t>
            </a:r>
            <a:r>
              <a:rPr lang="ar-SY" sz="3200" dirty="0">
                <a:solidFill>
                  <a:prstClr val="black"/>
                </a:solidFill>
                <a:latin typeface="Gill Sans MT"/>
              </a:rPr>
              <a:t> , نأخذ نصفه ونحسب العمر النصفي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026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Y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lvl="0" indent="-283464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ar-SA" sz="3200" b="1" dirty="0">
                <a:solidFill>
                  <a:prstClr val="black"/>
                </a:solidFill>
                <a:latin typeface="Gill Sans MT"/>
              </a:rPr>
              <a:t>تطبيق 2: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A" sz="3200" dirty="0">
                <a:solidFill>
                  <a:prstClr val="black"/>
                </a:solidFill>
                <a:latin typeface="Gill Sans MT"/>
              </a:rPr>
              <a:t>تم إعطاء جرعة وريدية 200 </a:t>
            </a:r>
            <a:r>
              <a:rPr lang="ar-SA" sz="3200" dirty="0" err="1">
                <a:solidFill>
                  <a:prstClr val="black"/>
                </a:solidFill>
                <a:latin typeface="Gill Sans MT"/>
              </a:rPr>
              <a:t>مغ</a:t>
            </a:r>
            <a:r>
              <a:rPr lang="ar-SA" sz="3200" dirty="0">
                <a:solidFill>
                  <a:prstClr val="black"/>
                </a:solidFill>
                <a:latin typeface="Gill Sans MT"/>
              </a:rPr>
              <a:t> من دواء جديد إلى مريض بالغ وزنه 80 كغ, وبعد ست ساعات كان تركيز الدواء في البلازما 1.5 مع/100 مل, بافتراض أن حجم التوزع للدواء هو 10% من وزن الجسم: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A" sz="3200" dirty="0">
                <a:solidFill>
                  <a:prstClr val="black"/>
                </a:solidFill>
                <a:latin typeface="Gill Sans MT"/>
              </a:rPr>
              <a:t>1- احسب الكمية الكلية للدواء بعد 6 ساعات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A" sz="3200" dirty="0">
                <a:solidFill>
                  <a:prstClr val="black"/>
                </a:solidFill>
                <a:latin typeface="Gill Sans MT"/>
              </a:rPr>
              <a:t>2- احسب العمر النصفي للدواء</a:t>
            </a:r>
            <a:endParaRPr lang="ar-SY" sz="3200" dirty="0">
              <a:solidFill>
                <a:prstClr val="black"/>
              </a:solidFill>
              <a:latin typeface="Gill Sans MT"/>
            </a:endParaRPr>
          </a:p>
          <a:p>
            <a:pPr marL="0" indent="0" algn="r" rtl="1">
              <a:buNone/>
            </a:pPr>
            <a:endParaRPr lang="ar-SY" dirty="0"/>
          </a:p>
        </p:txBody>
      </p:sp>
    </p:spTree>
    <p:extLst>
      <p:ext uri="{BB962C8B-B14F-4D97-AF65-F5344CB8AC3E}">
        <p14:creationId xmlns:p14="http://schemas.microsoft.com/office/powerpoint/2010/main" val="34345795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A3EF78E-2647-CDC3-5D0F-CD241B410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F8223BC-FAE7-CE8A-5950-A81ED0E4A1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A" sz="3200" dirty="0" smtClean="0">
                <a:solidFill>
                  <a:prstClr val="black"/>
                </a:solidFill>
                <a:latin typeface="Gill Sans MT"/>
              </a:rPr>
              <a:t>1-حساب </a:t>
            </a:r>
            <a:r>
              <a:rPr lang="ar-SA" sz="3200" dirty="0">
                <a:solidFill>
                  <a:prstClr val="black"/>
                </a:solidFill>
                <a:latin typeface="Gill Sans MT"/>
              </a:rPr>
              <a:t>الكمية الكلية </a:t>
            </a:r>
            <a:r>
              <a:rPr lang="ar-SA" sz="3200" dirty="0" smtClean="0">
                <a:solidFill>
                  <a:prstClr val="black"/>
                </a:solidFill>
                <a:latin typeface="Gill Sans MT"/>
              </a:rPr>
              <a:t>للدواء بعد 6 ساعات:</a:t>
            </a:r>
            <a:endParaRPr lang="ar-SA" sz="3200" dirty="0">
              <a:solidFill>
                <a:prstClr val="black"/>
              </a:solidFill>
              <a:latin typeface="Gill Sans MT"/>
            </a:endParaRPr>
          </a:p>
          <a:p>
            <a:pPr marL="365760" lvl="0" indent="-283464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en-US" sz="3200" dirty="0" err="1">
                <a:solidFill>
                  <a:prstClr val="black"/>
                </a:solidFill>
                <a:latin typeface="Gill Sans MT"/>
              </a:rPr>
              <a:t>Vd</a:t>
            </a:r>
            <a:r>
              <a:rPr lang="en-US" sz="3200" dirty="0">
                <a:solidFill>
                  <a:prstClr val="black"/>
                </a:solidFill>
                <a:latin typeface="Gill Sans MT"/>
              </a:rPr>
              <a:t>= 10/100X 80 =8 L</a:t>
            </a:r>
          </a:p>
          <a:p>
            <a:pPr marL="365760" lvl="0" indent="-283464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en-US" sz="3200" dirty="0" err="1">
                <a:solidFill>
                  <a:prstClr val="black"/>
                </a:solidFill>
                <a:latin typeface="Gill Sans MT"/>
              </a:rPr>
              <a:t>Vd</a:t>
            </a:r>
            <a:r>
              <a:rPr lang="en-US" sz="3200" dirty="0">
                <a:solidFill>
                  <a:prstClr val="black"/>
                </a:solidFill>
                <a:latin typeface="Gill Sans MT"/>
              </a:rPr>
              <a:t>=D/</a:t>
            </a:r>
            <a:r>
              <a:rPr lang="en-US" sz="3200" dirty="0" err="1">
                <a:solidFill>
                  <a:prstClr val="black"/>
                </a:solidFill>
                <a:latin typeface="Gill Sans MT"/>
              </a:rPr>
              <a:t>Cp</a:t>
            </a:r>
            <a:endParaRPr lang="en-US" sz="3200" dirty="0">
              <a:solidFill>
                <a:prstClr val="black"/>
              </a:solidFill>
              <a:latin typeface="Gill Sans MT"/>
            </a:endParaRP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en-US" sz="3200" dirty="0">
                <a:solidFill>
                  <a:prstClr val="black"/>
                </a:solidFill>
                <a:latin typeface="Gill Sans MT"/>
              </a:rPr>
              <a:t>D=</a:t>
            </a:r>
            <a:r>
              <a:rPr lang="en-US" sz="3200" dirty="0" err="1">
                <a:solidFill>
                  <a:prstClr val="black"/>
                </a:solidFill>
                <a:latin typeface="Gill Sans MT"/>
              </a:rPr>
              <a:t>Vd</a:t>
            </a:r>
            <a:r>
              <a:rPr lang="en-US" sz="3200" dirty="0">
                <a:solidFill>
                  <a:prstClr val="black"/>
                </a:solidFill>
                <a:latin typeface="Gill Sans MT"/>
              </a:rPr>
              <a:t> X </a:t>
            </a:r>
            <a:r>
              <a:rPr lang="en-US" sz="3200" dirty="0" err="1">
                <a:solidFill>
                  <a:prstClr val="black"/>
                </a:solidFill>
                <a:latin typeface="Gill Sans MT"/>
              </a:rPr>
              <a:t>Cp</a:t>
            </a:r>
            <a:r>
              <a:rPr lang="en-US" sz="3200" dirty="0">
                <a:solidFill>
                  <a:prstClr val="black"/>
                </a:solidFill>
                <a:latin typeface="Gill Sans MT"/>
              </a:rPr>
              <a:t>= 8 X 15=120 mg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A" sz="3200" dirty="0">
                <a:solidFill>
                  <a:prstClr val="black"/>
                </a:solidFill>
                <a:latin typeface="Gill Sans MT"/>
              </a:rPr>
              <a:t>2- حساب العمر النصفي: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A" sz="3200" dirty="0">
                <a:solidFill>
                  <a:prstClr val="black"/>
                </a:solidFill>
                <a:latin typeface="Gill Sans MT"/>
              </a:rPr>
              <a:t>من معادلة الرتبة الأولى: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en-US" sz="3200" dirty="0">
                <a:solidFill>
                  <a:prstClr val="black"/>
                </a:solidFill>
                <a:latin typeface="Gill Sans MT"/>
              </a:rPr>
              <a:t>Log 120=-k/2.3 X6+Log 200</a:t>
            </a:r>
            <a:endParaRPr lang="ar-SY" sz="3200" dirty="0">
              <a:solidFill>
                <a:prstClr val="black"/>
              </a:solidFill>
              <a:latin typeface="Gill Sans MT"/>
            </a:endParaRP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en-US" sz="3200" dirty="0">
                <a:solidFill>
                  <a:prstClr val="black"/>
                </a:solidFill>
                <a:latin typeface="Gill Sans MT"/>
              </a:rPr>
              <a:t>K=0.085 hr</a:t>
            </a:r>
            <a:r>
              <a:rPr lang="en-US" sz="3200" baseline="30000" dirty="0">
                <a:solidFill>
                  <a:prstClr val="black"/>
                </a:solidFill>
                <a:latin typeface="Gill Sans MT"/>
              </a:rPr>
              <a:t>-1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en-US" sz="3200" b="1" baseline="30000" dirty="0">
                <a:solidFill>
                  <a:prstClr val="black"/>
                </a:solidFill>
                <a:latin typeface="Gill Sans MT"/>
              </a:rPr>
              <a:t>T1/2= 8.1 </a:t>
            </a:r>
            <a:r>
              <a:rPr lang="en-US" sz="3200" b="1" baseline="30000" dirty="0" err="1">
                <a:solidFill>
                  <a:prstClr val="black"/>
                </a:solidFill>
                <a:latin typeface="Gill Sans MT"/>
              </a:rPr>
              <a:t>hr</a:t>
            </a:r>
            <a:endParaRPr lang="en-US" sz="3200" b="1" baseline="30000" dirty="0">
              <a:solidFill>
                <a:prstClr val="black"/>
              </a:solidFill>
              <a:latin typeface="Gill Sans MT"/>
            </a:endParaRP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41741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C8910D4-0516-31A8-391F-3BFCE222FE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CD14546-4FC5-FB72-CEA4-B54E677799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lvl="0" indent="-283464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ar-SA" sz="3200" b="1" dirty="0">
                <a:solidFill>
                  <a:prstClr val="black"/>
                </a:solidFill>
                <a:latin typeface="Gill Sans MT"/>
              </a:rPr>
              <a:t>تطبيق 3: </a:t>
            </a:r>
          </a:p>
          <a:p>
            <a:pPr marL="92075" marR="263525" lvl="0" indent="0" algn="r" rtl="1">
              <a:lnSpc>
                <a:spcPct val="95000"/>
              </a:lnSpc>
              <a:spcBef>
                <a:spcPts val="45"/>
              </a:spcBef>
              <a:buClr>
                <a:srgbClr val="3891A7"/>
              </a:buClr>
              <a:buSzPct val="80000"/>
              <a:buNone/>
            </a:pPr>
            <a:r>
              <a:rPr lang="ar-SA" sz="3200" dirty="0">
                <a:solidFill>
                  <a:prstClr val="black"/>
                </a:solidFill>
                <a:latin typeface="Arial"/>
                <a:ea typeface="Arial"/>
              </a:rPr>
              <a:t>تم إعطاء جرعة وريدية واحدة </a:t>
            </a:r>
            <a:r>
              <a:rPr lang="en-US" sz="3200" dirty="0">
                <a:solidFill>
                  <a:prstClr val="black"/>
                </a:solidFill>
                <a:latin typeface="Arial"/>
                <a:ea typeface="Arial"/>
              </a:rPr>
              <a:t>(</a:t>
            </a:r>
            <a:r>
              <a:rPr lang="en-US" sz="3200" dirty="0">
                <a:solidFill>
                  <a:prstClr val="black"/>
                </a:solidFill>
                <a:ea typeface="Arial"/>
              </a:rPr>
              <a:t>4mg/kg</a:t>
            </a:r>
            <a:r>
              <a:rPr lang="en-US" sz="3200" dirty="0">
                <a:solidFill>
                  <a:prstClr val="black"/>
                </a:solidFill>
                <a:latin typeface="Arial"/>
                <a:ea typeface="Arial"/>
              </a:rPr>
              <a:t>) </a:t>
            </a:r>
            <a:r>
              <a:rPr lang="ar-SA" sz="3200" dirty="0">
                <a:solidFill>
                  <a:prstClr val="black"/>
                </a:solidFill>
                <a:latin typeface="Arial"/>
                <a:ea typeface="Arial"/>
              </a:rPr>
              <a:t>لخمس أشخاص بالغين تتراوح أعمارهم بين </a:t>
            </a:r>
            <a:r>
              <a:rPr lang="en-US" sz="3200" dirty="0">
                <a:solidFill>
                  <a:prstClr val="black"/>
                </a:solidFill>
                <a:latin typeface="Arial"/>
                <a:ea typeface="Arial"/>
              </a:rPr>
              <a:t>(</a:t>
            </a:r>
            <a:r>
              <a:rPr lang="en-US" sz="3200" dirty="0">
                <a:solidFill>
                  <a:prstClr val="black"/>
                </a:solidFill>
                <a:ea typeface="Arial"/>
              </a:rPr>
              <a:t>23-38</a:t>
            </a:r>
            <a:r>
              <a:rPr lang="en-US" sz="3200" dirty="0">
                <a:solidFill>
                  <a:prstClr val="black"/>
                </a:solidFill>
                <a:latin typeface="Arial"/>
                <a:ea typeface="Arial"/>
              </a:rPr>
              <a:t>)</a:t>
            </a:r>
            <a:r>
              <a:rPr lang="ar-SA" sz="3200" dirty="0">
                <a:solidFill>
                  <a:prstClr val="black"/>
                </a:solidFill>
                <a:latin typeface="Arial"/>
                <a:ea typeface="Arial"/>
              </a:rPr>
              <a:t>عام والوزن الوسطي لهم</a:t>
            </a:r>
            <a:r>
              <a:rPr lang="ar-SA" sz="3200" dirty="0">
                <a:solidFill>
                  <a:prstClr val="black"/>
                </a:solidFill>
                <a:latin typeface="Arial"/>
                <a:ea typeface="Arial"/>
                <a:cs typeface="Calibri"/>
              </a:rPr>
              <a:t> </a:t>
            </a:r>
            <a:r>
              <a:rPr lang="en-US" sz="3200" dirty="0">
                <a:solidFill>
                  <a:prstClr val="black"/>
                </a:solidFill>
                <a:ea typeface="Arial"/>
              </a:rPr>
              <a:t>75</a:t>
            </a:r>
            <a:r>
              <a:rPr lang="ar-SA" sz="3200" dirty="0">
                <a:solidFill>
                  <a:prstClr val="black"/>
                </a:solidFill>
                <a:latin typeface="Arial"/>
                <a:ea typeface="Arial"/>
              </a:rPr>
              <a:t> كغ</a:t>
            </a:r>
            <a:r>
              <a:rPr lang="en-US" sz="3200" dirty="0">
                <a:solidFill>
                  <a:prstClr val="black"/>
                </a:solidFill>
                <a:latin typeface="Arial"/>
                <a:ea typeface="Arial"/>
              </a:rPr>
              <a:t>.</a:t>
            </a:r>
            <a:r>
              <a:rPr lang="en-US" sz="3200" spc="200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Arial"/>
                <a:ea typeface="Arial"/>
              </a:rPr>
              <a:t>الحركية الدوائية لمنحني التراكيز </a:t>
            </a:r>
            <a:r>
              <a:rPr lang="ar-SA" sz="3200" dirty="0" err="1">
                <a:solidFill>
                  <a:prstClr val="black"/>
                </a:solidFill>
                <a:latin typeface="Arial"/>
                <a:ea typeface="Arial"/>
              </a:rPr>
              <a:t>البلاسمية</a:t>
            </a:r>
            <a:r>
              <a:rPr lang="ar-SA" sz="3200" dirty="0">
                <a:solidFill>
                  <a:prstClr val="black"/>
                </a:solidFill>
                <a:latin typeface="Arial"/>
                <a:ea typeface="Arial"/>
              </a:rPr>
              <a:t> بدلالة الزمن لهذا الدواء</a:t>
            </a:r>
            <a:r>
              <a:rPr lang="ar-SA" sz="3200" spc="125" dirty="0">
                <a:solidFill>
                  <a:prstClr val="black"/>
                </a:solidFill>
                <a:latin typeface="Arial"/>
                <a:ea typeface="Arial"/>
              </a:rPr>
              <a:t> </a:t>
            </a:r>
            <a:r>
              <a:rPr lang="ar-SA" sz="3200" dirty="0">
                <a:solidFill>
                  <a:prstClr val="black"/>
                </a:solidFill>
                <a:latin typeface="Arial"/>
                <a:ea typeface="Arial"/>
              </a:rPr>
              <a:t>تتبع موديل وحيد الحجرة وتأخذ معادلة المنحني الشكل التالي</a:t>
            </a:r>
            <a:r>
              <a:rPr lang="en-US" sz="3200" dirty="0">
                <a:solidFill>
                  <a:prstClr val="black"/>
                </a:solidFill>
                <a:latin typeface="Arial"/>
                <a:ea typeface="Arial"/>
              </a:rPr>
              <a:t>:</a:t>
            </a:r>
            <a:endParaRPr lang="ar-SA" sz="3200" dirty="0">
              <a:solidFill>
                <a:prstClr val="black"/>
              </a:solidFill>
              <a:latin typeface="Arial"/>
              <a:ea typeface="Arial"/>
            </a:endParaRPr>
          </a:p>
          <a:p>
            <a:pPr marL="92075" marR="263525" lvl="0" indent="0" algn="ctr" rtl="1">
              <a:lnSpc>
                <a:spcPct val="95000"/>
              </a:lnSpc>
              <a:spcBef>
                <a:spcPts val="45"/>
              </a:spcBef>
              <a:buClr>
                <a:srgbClr val="3891A7"/>
              </a:buClr>
              <a:buSzPct val="80000"/>
              <a:buNone/>
            </a:pPr>
            <a:r>
              <a:rPr lang="en-US" dirty="0" err="1">
                <a:solidFill>
                  <a:prstClr val="black"/>
                </a:solidFill>
                <a:latin typeface="Arial"/>
                <a:ea typeface="Arial"/>
              </a:rPr>
              <a:t>Cp</a:t>
            </a:r>
            <a:r>
              <a:rPr lang="en-US" dirty="0">
                <a:solidFill>
                  <a:prstClr val="black"/>
                </a:solidFill>
                <a:latin typeface="Arial"/>
                <a:ea typeface="Arial"/>
              </a:rPr>
              <a:t>=78 </a:t>
            </a:r>
            <a:r>
              <a:rPr lang="en-US" baseline="30000" dirty="0">
                <a:solidFill>
                  <a:prstClr val="black"/>
                </a:solidFill>
                <a:latin typeface="Arial"/>
                <a:ea typeface="Arial"/>
              </a:rPr>
              <a:t>e-0.46t</a:t>
            </a: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9443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15C1D3B-44A7-8E39-F5E2-1B376F7FC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C993AC9-B2CC-637B-9979-B65547159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A" sz="3200" dirty="0">
                <a:solidFill>
                  <a:prstClr val="black"/>
                </a:solidFill>
                <a:latin typeface="Gill Sans MT"/>
              </a:rPr>
              <a:t>1- احسب العمر النصفي للدواء: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en-US" sz="3200" dirty="0">
                <a:solidFill>
                  <a:prstClr val="black"/>
                </a:solidFill>
                <a:latin typeface="Gill Sans MT"/>
              </a:rPr>
              <a:t>T1/2= 1.5 </a:t>
            </a:r>
            <a:r>
              <a:rPr lang="en-US" sz="3200" dirty="0" err="1">
                <a:solidFill>
                  <a:prstClr val="black"/>
                </a:solidFill>
                <a:latin typeface="Gill Sans MT"/>
              </a:rPr>
              <a:t>hr</a:t>
            </a:r>
            <a:endParaRPr lang="en-US" sz="3200" dirty="0">
              <a:solidFill>
                <a:prstClr val="black"/>
              </a:solidFill>
              <a:latin typeface="Gill Sans MT"/>
            </a:endParaRP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A" sz="3200" dirty="0">
                <a:solidFill>
                  <a:prstClr val="black"/>
                </a:solidFill>
                <a:latin typeface="Gill Sans MT"/>
              </a:rPr>
              <a:t>2- احسب حجم التوزع, التصفية الكلية للدواء: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en-US" sz="3200" dirty="0" err="1">
                <a:solidFill>
                  <a:prstClr val="black"/>
                </a:solidFill>
                <a:latin typeface="Gill Sans MT"/>
              </a:rPr>
              <a:t>Vd</a:t>
            </a:r>
            <a:r>
              <a:rPr lang="en-US" sz="3200" dirty="0">
                <a:solidFill>
                  <a:prstClr val="black"/>
                </a:solidFill>
                <a:latin typeface="Gill Sans MT"/>
              </a:rPr>
              <a:t>= 3.84 l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en-US" sz="3200" dirty="0">
                <a:solidFill>
                  <a:prstClr val="black"/>
                </a:solidFill>
                <a:latin typeface="Gill Sans MT"/>
              </a:rPr>
              <a:t>CL t=1.769 l/</a:t>
            </a:r>
            <a:r>
              <a:rPr lang="en-US" sz="3200" dirty="0" err="1">
                <a:solidFill>
                  <a:prstClr val="black"/>
                </a:solidFill>
                <a:latin typeface="Gill Sans MT"/>
              </a:rPr>
              <a:t>hr</a:t>
            </a:r>
            <a:endParaRPr lang="ar-SY" sz="3200" dirty="0">
              <a:solidFill>
                <a:prstClr val="black"/>
              </a:solidFill>
              <a:latin typeface="Gill Sans MT"/>
            </a:endParaRP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Y" sz="3200" dirty="0">
                <a:solidFill>
                  <a:prstClr val="black"/>
                </a:solidFill>
                <a:latin typeface="Gill Sans MT"/>
              </a:rPr>
              <a:t>3- احسب تركيز الدواء في البلازما بعد 4 ساعات: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Y" sz="3200" dirty="0">
                <a:solidFill>
                  <a:prstClr val="black"/>
                </a:solidFill>
                <a:latin typeface="Gill Sans MT"/>
              </a:rPr>
              <a:t>تعويض </a:t>
            </a:r>
            <a:r>
              <a:rPr lang="en-US" sz="3200" dirty="0">
                <a:solidFill>
                  <a:prstClr val="black"/>
                </a:solidFill>
                <a:latin typeface="Gill Sans MT"/>
              </a:rPr>
              <a:t>t=4</a:t>
            </a:r>
            <a:r>
              <a:rPr lang="ar-SY" sz="3200" dirty="0">
                <a:solidFill>
                  <a:prstClr val="black"/>
                </a:solidFill>
                <a:latin typeface="Gill Sans MT"/>
              </a:rPr>
              <a:t> في معادلة الرتبة الأولى 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en-US" sz="3200" dirty="0">
                <a:solidFill>
                  <a:prstClr val="black"/>
                </a:solidFill>
                <a:latin typeface="Gill Sans MT"/>
              </a:rPr>
              <a:t>12.39 mg/l</a:t>
            </a:r>
            <a:r>
              <a:rPr lang="ar-SY" sz="3200" dirty="0">
                <a:solidFill>
                  <a:prstClr val="black"/>
                </a:solidFill>
                <a:latin typeface="Gill Sans MT"/>
              </a:rPr>
              <a:t>=</a:t>
            </a:r>
            <a:r>
              <a:rPr lang="en-US" sz="3200" dirty="0" err="1">
                <a:solidFill>
                  <a:prstClr val="black"/>
                </a:solidFill>
                <a:latin typeface="Gill Sans MT"/>
              </a:rPr>
              <a:t>Cp</a:t>
            </a:r>
            <a:r>
              <a:rPr lang="en-US" sz="3200" dirty="0">
                <a:solidFill>
                  <a:prstClr val="black"/>
                </a:solidFill>
                <a:latin typeface="Gill Sans MT"/>
              </a:rPr>
              <a:t>=78 e</a:t>
            </a:r>
            <a:r>
              <a:rPr lang="en-US" sz="3200" baseline="30000" dirty="0">
                <a:solidFill>
                  <a:prstClr val="black"/>
                </a:solidFill>
                <a:latin typeface="Gill Sans MT"/>
              </a:rPr>
              <a:t>-0.46x4</a:t>
            </a:r>
            <a:endParaRPr lang="ar-SY" sz="3200" baseline="30000" dirty="0">
              <a:solidFill>
                <a:prstClr val="black"/>
              </a:solidFill>
              <a:latin typeface="Gill Sans MT"/>
            </a:endParaRPr>
          </a:p>
        </p:txBody>
      </p:sp>
    </p:spTree>
    <p:extLst>
      <p:ext uri="{BB962C8B-B14F-4D97-AF65-F5344CB8AC3E}">
        <p14:creationId xmlns:p14="http://schemas.microsoft.com/office/powerpoint/2010/main" val="28703843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6FB40B0-E1BF-58BA-4A0C-65BC9AA9D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896E260-92F8-362E-2248-EB770A2F0B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Y" sz="3200" dirty="0">
                <a:solidFill>
                  <a:prstClr val="black"/>
                </a:solidFill>
                <a:latin typeface="Gill Sans MT"/>
              </a:rPr>
              <a:t>4- احسب كمية الدواء المتبقية بعد 4 ساعات: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en-US" sz="3200" dirty="0">
                <a:solidFill>
                  <a:prstClr val="black"/>
                </a:solidFill>
                <a:latin typeface="Gill Sans MT"/>
              </a:rPr>
              <a:t>A=</a:t>
            </a:r>
            <a:r>
              <a:rPr lang="en-US" sz="3200" dirty="0" err="1">
                <a:solidFill>
                  <a:prstClr val="black"/>
                </a:solidFill>
                <a:latin typeface="Gill Sans MT"/>
              </a:rPr>
              <a:t>Vd</a:t>
            </a:r>
            <a:r>
              <a:rPr lang="en-US" sz="3200" dirty="0">
                <a:solidFill>
                  <a:prstClr val="black"/>
                </a:solidFill>
                <a:latin typeface="Gill Sans MT"/>
              </a:rPr>
              <a:t> X </a:t>
            </a:r>
            <a:r>
              <a:rPr lang="en-US" sz="3200" dirty="0" err="1">
                <a:solidFill>
                  <a:prstClr val="black"/>
                </a:solidFill>
                <a:latin typeface="Gill Sans MT"/>
              </a:rPr>
              <a:t>Cp</a:t>
            </a:r>
            <a:r>
              <a:rPr lang="en-US" sz="3200" dirty="0">
                <a:solidFill>
                  <a:prstClr val="black"/>
                </a:solidFill>
                <a:latin typeface="Gill Sans MT"/>
              </a:rPr>
              <a:t>=3.84x12.39= 47.69 mg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endParaRPr lang="en-US" dirty="0">
              <a:solidFill>
                <a:prstClr val="black"/>
              </a:solidFill>
              <a:latin typeface="Arial"/>
              <a:ea typeface="Arial"/>
            </a:endParaRP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A" dirty="0">
                <a:solidFill>
                  <a:prstClr val="black"/>
                </a:solidFill>
                <a:latin typeface="Arial"/>
                <a:ea typeface="Arial"/>
              </a:rPr>
              <a:t>5- حاول تقدير الحجرة التي يمكن أن يشغلها الدواء واشرح سبب تقديرك: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A" dirty="0">
                <a:solidFill>
                  <a:prstClr val="black"/>
                </a:solidFill>
                <a:latin typeface="Arial"/>
                <a:ea typeface="Arial"/>
              </a:rPr>
              <a:t>حجم التوزع </a:t>
            </a:r>
            <a:r>
              <a:rPr lang="en-US" dirty="0">
                <a:solidFill>
                  <a:prstClr val="black"/>
                </a:solidFill>
                <a:latin typeface="Arial"/>
                <a:ea typeface="Arial"/>
              </a:rPr>
              <a:t>3.864 l</a:t>
            </a:r>
            <a:r>
              <a:rPr lang="ar-SY" dirty="0">
                <a:solidFill>
                  <a:prstClr val="black"/>
                </a:solidFill>
                <a:latin typeface="Arial"/>
                <a:ea typeface="Arial"/>
              </a:rPr>
              <a:t> يقارب حجم البلازما وبالتالي </a:t>
            </a:r>
            <a:r>
              <a:rPr lang="ar-SY" dirty="0" err="1">
                <a:solidFill>
                  <a:prstClr val="black"/>
                </a:solidFill>
                <a:latin typeface="Arial"/>
                <a:ea typeface="Arial"/>
              </a:rPr>
              <a:t>يتوضع</a:t>
            </a:r>
            <a:r>
              <a:rPr lang="ar-SY" dirty="0">
                <a:solidFill>
                  <a:prstClr val="black"/>
                </a:solidFill>
                <a:latin typeface="Arial"/>
                <a:ea typeface="Arial"/>
              </a:rPr>
              <a:t> الدواء </a:t>
            </a:r>
            <a:endParaRPr lang="ar-SA" dirty="0">
              <a:solidFill>
                <a:prstClr val="black"/>
              </a:solidFill>
              <a:latin typeface="Arial"/>
              <a:ea typeface="Arial"/>
            </a:endParaRP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ar-SA" dirty="0">
                <a:solidFill>
                  <a:prstClr val="black"/>
                </a:solidFill>
                <a:latin typeface="Arial"/>
                <a:ea typeface="Arial"/>
              </a:rPr>
              <a:t>أو يمكن أن نقول أن حجم التوزع يشكل </a:t>
            </a:r>
            <a:r>
              <a:rPr lang="en-US" dirty="0">
                <a:solidFill>
                  <a:prstClr val="black"/>
                </a:solidFill>
                <a:latin typeface="Arial"/>
                <a:ea typeface="Arial"/>
              </a:rPr>
              <a:t>5.1%</a:t>
            </a:r>
            <a:r>
              <a:rPr lang="ar-SY" dirty="0">
                <a:solidFill>
                  <a:prstClr val="black"/>
                </a:solidFill>
                <a:latin typeface="Arial"/>
                <a:ea typeface="Arial"/>
              </a:rPr>
              <a:t> من وزن الجسم</a:t>
            </a:r>
          </a:p>
          <a:p>
            <a:pPr marL="82296" lvl="0" indent="0" algn="r" rtl="1">
              <a:lnSpc>
                <a:spcPct val="100000"/>
              </a:lnSpc>
              <a:spcBef>
                <a:spcPts val="600"/>
              </a:spcBef>
              <a:buClr>
                <a:srgbClr val="3891A7"/>
              </a:buClr>
              <a:buSzPct val="80000"/>
              <a:buNone/>
            </a:pPr>
            <a:r>
              <a:rPr lang="en-US" dirty="0">
                <a:solidFill>
                  <a:prstClr val="black"/>
                </a:solidFill>
                <a:latin typeface="Arial"/>
                <a:ea typeface="Arial"/>
              </a:rPr>
              <a:t>3.846/75X100=5.1%</a:t>
            </a:r>
          </a:p>
          <a:p>
            <a:pPr algn="r" rt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056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New Microsoft PowerPoint Presentation" id="{9D20CC14-0B01-4648-B1BE-BAEDDE6B97BE}" vid="{558565D6-F543-42DD-B95F-3C31C2BE34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2025</Template>
  <TotalTime>32</TotalTime>
  <Words>575</Words>
  <Application>Microsoft Office PowerPoint</Application>
  <PresentationFormat>مخصص</PresentationFormat>
  <Paragraphs>78</Paragraphs>
  <Slides>13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4" baseType="lpstr"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Yakeen Laika</dc:creator>
  <cp:lastModifiedBy>Asus</cp:lastModifiedBy>
  <cp:revision>5</cp:revision>
  <dcterms:created xsi:type="dcterms:W3CDTF">2025-11-17T07:15:46Z</dcterms:created>
  <dcterms:modified xsi:type="dcterms:W3CDTF">2025-11-29T13:36:40Z</dcterms:modified>
</cp:coreProperties>
</file>