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6" r:id="rId7"/>
    <p:sldId id="260" r:id="rId8"/>
    <p:sldId id="261" r:id="rId9"/>
    <p:sldId id="262" r:id="rId10"/>
    <p:sldId id="263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76" d="100"/>
          <a:sy n="76" d="100"/>
        </p:scale>
        <p:origin x="-50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5499101" y="3842979"/>
            <a:ext cx="6207148" cy="89255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Y" sz="3200" dirty="0" smtClean="0"/>
              <a:t>الجلسة العملية السادسة</a:t>
            </a:r>
          </a:p>
          <a:p>
            <a:r>
              <a:rPr lang="ar-SY" sz="2000" b="1" dirty="0" smtClean="0"/>
              <a:t>معاملات الحركية الدوائية (النموذج وحيد الحجرة- حالة المعطيات البولية)</a:t>
            </a:r>
            <a:endParaRPr lang="ar-SY" sz="20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لرسم الخط البياني:</a:t>
            </a:r>
          </a:p>
          <a:p>
            <a:pPr marL="0" indent="0" algn="r" rtl="1">
              <a:buNone/>
            </a:pPr>
            <a:r>
              <a:rPr lang="ar-SY" dirty="0" smtClean="0"/>
              <a:t>نرسم </a:t>
            </a:r>
            <a:r>
              <a:rPr lang="en-US" dirty="0" smtClean="0"/>
              <a:t>ARE</a:t>
            </a:r>
            <a:r>
              <a:rPr lang="ar-SY" dirty="0" smtClean="0"/>
              <a:t> بدلالة الزمن </a:t>
            </a:r>
            <a:r>
              <a:rPr lang="en-US" dirty="0" smtClean="0"/>
              <a:t>T end</a:t>
            </a:r>
            <a:r>
              <a:rPr lang="ar-SY" dirty="0" smtClean="0"/>
              <a:t>(نهاية زمن الجمع)</a:t>
            </a:r>
          </a:p>
          <a:p>
            <a:pPr marL="0" indent="0" algn="r" rtl="1">
              <a:buNone/>
            </a:pPr>
            <a:r>
              <a:rPr lang="en-US" b="1" dirty="0" smtClean="0"/>
              <a:t>K=-2.3 m</a:t>
            </a:r>
          </a:p>
          <a:p>
            <a:pPr marL="0" indent="0" algn="r" rtl="1">
              <a:buNone/>
            </a:pPr>
            <a:r>
              <a:rPr lang="en-US" b="1" dirty="0" smtClean="0"/>
              <a:t>m= log y2-log y1/x2-x1</a:t>
            </a:r>
          </a:p>
          <a:p>
            <a:pPr marL="0" indent="0" algn="r" rtl="1">
              <a:buNone/>
            </a:pPr>
            <a:r>
              <a:rPr lang="en-US" b="1" dirty="0" smtClean="0"/>
              <a:t>Kr=</a:t>
            </a:r>
            <a:r>
              <a:rPr lang="en-US" b="1" dirty="0" err="1" smtClean="0"/>
              <a:t>Ut</a:t>
            </a:r>
            <a:r>
              <a:rPr lang="en-US" b="1" dirty="0" smtClean="0"/>
              <a:t>/Dose x k</a:t>
            </a:r>
            <a:r>
              <a:rPr lang="ar-SY" b="1" dirty="0" smtClean="0"/>
              <a:t> (</a:t>
            </a:r>
            <a:r>
              <a:rPr lang="en-US" b="1" dirty="0" err="1" smtClean="0"/>
              <a:t>Ut</a:t>
            </a:r>
            <a:r>
              <a:rPr lang="ar-SY" b="1" dirty="0" smtClean="0"/>
              <a:t> تكافئ </a:t>
            </a:r>
            <a:r>
              <a:rPr lang="en-US" b="1" dirty="0" smtClean="0"/>
              <a:t>y-intercept</a:t>
            </a:r>
            <a:r>
              <a:rPr lang="ar-SY" b="1" dirty="0" smtClean="0"/>
              <a:t>)</a:t>
            </a:r>
            <a:endParaRPr lang="en-US" b="1" dirty="0" smtClean="0"/>
          </a:p>
          <a:p>
            <a:pPr marL="0" indent="0" algn="r" rtl="1">
              <a:buNone/>
            </a:pPr>
            <a:r>
              <a:rPr lang="en-US" b="1" dirty="0" smtClean="0"/>
              <a:t>Log(</a:t>
            </a:r>
            <a:r>
              <a:rPr lang="en-US" b="1" dirty="0" err="1" smtClean="0"/>
              <a:t>Ut</a:t>
            </a:r>
            <a:r>
              <a:rPr lang="en-US" b="1" dirty="0" smtClean="0"/>
              <a:t>-U)=Log </a:t>
            </a:r>
            <a:r>
              <a:rPr lang="en-US" b="1" dirty="0" err="1" smtClean="0"/>
              <a:t>Ut</a:t>
            </a:r>
            <a:r>
              <a:rPr lang="en-US" b="1" dirty="0" smtClean="0"/>
              <a:t>-k/2.3 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حساب جزء الجرعة المطروح بشكل غير متبدل(للطريقتين):</a:t>
            </a:r>
          </a:p>
          <a:p>
            <a:pPr marL="0" indent="0" algn="r" rtl="1">
              <a:buNone/>
            </a:pPr>
            <a:endParaRPr lang="ar-SY" dirty="0"/>
          </a:p>
          <a:p>
            <a:pPr marL="0" indent="0" algn="ctr" rtl="1">
              <a:buNone/>
            </a:pPr>
            <a:r>
              <a:rPr lang="en-US" b="1" dirty="0" smtClean="0"/>
              <a:t>Fe=</a:t>
            </a:r>
            <a:r>
              <a:rPr lang="en-US" b="1" dirty="0" err="1" smtClean="0"/>
              <a:t>kr</a:t>
            </a:r>
            <a:r>
              <a:rPr lang="en-US" b="1" dirty="0" smtClean="0"/>
              <a:t>/k=</a:t>
            </a:r>
            <a:r>
              <a:rPr lang="en-US" b="1" dirty="0" err="1" smtClean="0"/>
              <a:t>Ut</a:t>
            </a:r>
            <a:r>
              <a:rPr lang="en-US" b="1" dirty="0" smtClean="0"/>
              <a:t>/Dose=</a:t>
            </a:r>
            <a:r>
              <a:rPr lang="en-US" b="1" dirty="0" err="1" smtClean="0"/>
              <a:t>CLr</a:t>
            </a:r>
            <a:r>
              <a:rPr lang="en-US" b="1" dirty="0" smtClean="0"/>
              <a:t>/</a:t>
            </a:r>
            <a:r>
              <a:rPr lang="en-US" b="1" dirty="0" err="1" smtClean="0"/>
              <a:t>CLt</a:t>
            </a:r>
            <a:endParaRPr lang="en-US" b="1" dirty="0" smtClean="0"/>
          </a:p>
          <a:p>
            <a:pPr marL="0" indent="0" algn="r" rtl="1">
              <a:buNone/>
            </a:pPr>
            <a:r>
              <a:rPr lang="en-US" dirty="0" err="1" smtClean="0"/>
              <a:t>CLr</a:t>
            </a:r>
            <a:r>
              <a:rPr lang="en-US" dirty="0" smtClean="0"/>
              <a:t>=</a:t>
            </a:r>
            <a:r>
              <a:rPr lang="en-US" dirty="0" err="1" smtClean="0"/>
              <a:t>Ut</a:t>
            </a:r>
            <a:r>
              <a:rPr lang="en-US" dirty="0" smtClean="0"/>
              <a:t>/AUC</a:t>
            </a:r>
          </a:p>
          <a:p>
            <a:pPr marL="0" indent="0" algn="r" rtl="1">
              <a:buNone/>
            </a:pPr>
            <a:r>
              <a:rPr lang="en-US" dirty="0" err="1" smtClean="0"/>
              <a:t>CLt</a:t>
            </a:r>
            <a:r>
              <a:rPr lang="en-US" dirty="0" smtClean="0"/>
              <a:t>=</a:t>
            </a:r>
            <a:r>
              <a:rPr lang="en-US" dirty="0" err="1" smtClean="0"/>
              <a:t>FxD</a:t>
            </a:r>
            <a:r>
              <a:rPr lang="en-US" dirty="0" smtClean="0"/>
              <a:t>/AUC</a:t>
            </a:r>
            <a:endParaRPr lang="ar-SY" dirty="0" smtClean="0"/>
          </a:p>
          <a:p>
            <a:pPr marL="0" indent="0" algn="ctr" rtl="1">
              <a:buNone/>
            </a:pPr>
            <a:r>
              <a:rPr lang="en-US" dirty="0" err="1" smtClean="0"/>
              <a:t>CLr</a:t>
            </a:r>
            <a:r>
              <a:rPr lang="en-US" dirty="0" smtClean="0"/>
              <a:t>=</a:t>
            </a:r>
            <a:r>
              <a:rPr lang="en-US" dirty="0" err="1" smtClean="0"/>
              <a:t>Fe.CLt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39953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تطبيق 1: مريض يبلغ من العمر 35 عام, وزنه 72 كغ, مصاب بإنتان مجاري بولية, أعطي جرعة وريدية من صاد حيوي </a:t>
            </a:r>
            <a:r>
              <a:rPr lang="en-US" dirty="0" smtClean="0"/>
              <a:t>dose=300 mg</a:t>
            </a:r>
            <a:r>
              <a:rPr lang="ar-SY" dirty="0" smtClean="0"/>
              <a:t> وطلب منه أن يفرغ مثانته قبل أخذ الدواء وبعد أخذ الدواء قام المريض بجمع عينات البول لتحليل الدواء فيها. بمعايرة الدواء حصلنا على النتائج التالية:</a:t>
            </a:r>
          </a:p>
          <a:p>
            <a:pPr algn="r" rtl="1"/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66272"/>
              </p:ext>
            </p:extLst>
          </p:nvPr>
        </p:nvGraphicFramePr>
        <p:xfrm>
          <a:off x="1280438" y="3638230"/>
          <a:ext cx="8128000" cy="14833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كمية</a:t>
                      </a:r>
                      <a:r>
                        <a:rPr lang="ar-SA" baseline="0" dirty="0" smtClean="0"/>
                        <a:t> الدواء في البول(</a:t>
                      </a:r>
                      <a:r>
                        <a:rPr lang="ar-SA" baseline="0" dirty="0" err="1" smtClean="0"/>
                        <a:t>مغ</a:t>
                      </a:r>
                      <a:r>
                        <a:rPr lang="ar-SA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T((</a:t>
                      </a:r>
                      <a:r>
                        <a:rPr lang="en-US" dirty="0" err="1" smtClean="0"/>
                        <a:t>hr</a:t>
                      </a:r>
                      <a:r>
                        <a:rPr lang="en-US" dirty="0" smtClean="0"/>
                        <a:t>)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26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Y" dirty="0" smtClean="0"/>
              <a:t>1- بافتراض الدواء يتبع حركية إطراح رتبة أولى, احسب العمر النصفي لإطراح هذا الصاد الحيوي عند هذا المريض وثابت سرعة الإطراح </a:t>
            </a:r>
            <a:r>
              <a:rPr lang="en-US" dirty="0" err="1" smtClean="0"/>
              <a:t>kr</a:t>
            </a:r>
            <a:endParaRPr lang="en-US" dirty="0" smtClean="0"/>
          </a:p>
          <a:p>
            <a:pPr marL="0" indent="0" algn="r" rtl="1">
              <a:buNone/>
            </a:pPr>
            <a:r>
              <a:rPr lang="ar-SA" dirty="0" smtClean="0"/>
              <a:t>2-ما هي الصعوبات أو المشاكل العملية في الحصول على معطيات إطراح موثوقة لحساب العمر النصفي للإطراح</a:t>
            </a:r>
          </a:p>
          <a:p>
            <a:pPr marL="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9705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2939" y="1265129"/>
            <a:ext cx="10515600" cy="4874256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الحل: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r>
              <a:rPr lang="ar-SA" dirty="0" smtClean="0"/>
              <a:t>نرسم سرعة الإطراح بدلالة الزمن الوسطي </a:t>
            </a:r>
            <a:r>
              <a:rPr lang="en-US" dirty="0" smtClean="0"/>
              <a:t>t*</a:t>
            </a:r>
            <a:r>
              <a:rPr lang="ar-SY" dirty="0" smtClean="0"/>
              <a:t> ونحسب العمر النصفي من المنحني</a:t>
            </a:r>
          </a:p>
          <a:p>
            <a:pPr marL="0" indent="0" algn="r" rtl="1">
              <a:buNone/>
            </a:pPr>
            <a:r>
              <a:rPr lang="en-US" dirty="0" smtClean="0"/>
              <a:t>T1/2=2 </a:t>
            </a:r>
            <a:r>
              <a:rPr lang="en-US" dirty="0" err="1" smtClean="0"/>
              <a:t>hr</a:t>
            </a:r>
            <a:endParaRPr lang="ar-SY" dirty="0" smtClean="0"/>
          </a:p>
          <a:p>
            <a:pPr marL="0" indent="0" algn="r" rtl="1">
              <a:buNone/>
            </a:pPr>
            <a:r>
              <a:rPr lang="ar-SY" dirty="0" smtClean="0"/>
              <a:t>أو من الميل:</a:t>
            </a:r>
          </a:p>
          <a:p>
            <a:pPr marL="0" indent="0" algn="r" rtl="1">
              <a:buNone/>
            </a:pPr>
            <a:r>
              <a:rPr lang="en-US" dirty="0" smtClean="0"/>
              <a:t>m= -k/2.3, k=0.336 hr</a:t>
            </a:r>
            <a:r>
              <a:rPr lang="en-US" baseline="30000" dirty="0" smtClean="0"/>
              <a:t>-1</a:t>
            </a:r>
            <a:endParaRPr lang="ar-SY" baseline="30000" dirty="0" smtClean="0"/>
          </a:p>
          <a:p>
            <a:pPr marL="0" indent="0" algn="r" rtl="1">
              <a:buNone/>
            </a:pPr>
            <a:r>
              <a:rPr lang="en-US" dirty="0"/>
              <a:t>t</a:t>
            </a:r>
            <a:r>
              <a:rPr lang="en-US" dirty="0" smtClean="0"/>
              <a:t>1/2=0.693/0.33= 2.06 </a:t>
            </a:r>
            <a:r>
              <a:rPr lang="en-US" dirty="0" err="1" smtClean="0"/>
              <a:t>hr</a:t>
            </a:r>
            <a:endParaRPr lang="ar-SA" dirty="0" smtClean="0"/>
          </a:p>
          <a:p>
            <a:pPr marL="0" indent="0" algn="r" rtl="1">
              <a:buNone/>
            </a:pPr>
            <a:endParaRPr lang="ar-S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39" y="1709172"/>
            <a:ext cx="8132762" cy="187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4456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من الرسم نأخذ تقاطع المستقيم مع محور العينات, نجد أنه </a:t>
            </a:r>
            <a:r>
              <a:rPr lang="en-US" dirty="0" smtClean="0"/>
              <a:t>50</a:t>
            </a:r>
            <a:r>
              <a:rPr lang="ar-SY" dirty="0" smtClean="0"/>
              <a:t>:</a:t>
            </a:r>
          </a:p>
          <a:p>
            <a:pPr marL="0" indent="0" algn="ctr" rtl="1">
              <a:buNone/>
            </a:pPr>
            <a:r>
              <a:rPr lang="en-US" dirty="0" err="1" smtClean="0"/>
              <a:t>Krx</a:t>
            </a:r>
            <a:r>
              <a:rPr lang="en-US" dirty="0" smtClean="0"/>
              <a:t> A0=50</a:t>
            </a:r>
          </a:p>
          <a:p>
            <a:pPr marL="0" indent="0" algn="ctr" rtl="1">
              <a:buNone/>
            </a:pPr>
            <a:r>
              <a:rPr lang="en-US" dirty="0" smtClean="0"/>
              <a:t>Kr=50/300=0.166 hr</a:t>
            </a:r>
            <a:r>
              <a:rPr lang="en-US" baseline="30000" dirty="0" smtClean="0"/>
              <a:t>-1</a:t>
            </a:r>
            <a:endParaRPr lang="ar-SY" baseline="30000" dirty="0" smtClean="0"/>
          </a:p>
          <a:p>
            <a:pPr marL="0" indent="0" algn="ctr" rtl="1">
              <a:buNone/>
            </a:pPr>
            <a:endParaRPr lang="ar-SY" baseline="30000" dirty="0"/>
          </a:p>
          <a:p>
            <a:pPr marL="0" indent="0" algn="ctr" rtl="1">
              <a:buNone/>
            </a:pPr>
            <a:endParaRPr lang="ar-SY" baseline="30000" dirty="0" smtClean="0"/>
          </a:p>
          <a:p>
            <a:pPr marL="0" indent="0" algn="r" rtl="1">
              <a:buNone/>
            </a:pPr>
            <a:r>
              <a:rPr lang="ar-SY" dirty="0" smtClean="0"/>
              <a:t>2- صعوبات المعطيات البولية: عدد عينات كافي حتى الإطراح الكامل للدواء, التفريغ الكامل للمثانة عند جمع العينات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418576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377863"/>
            <a:ext cx="11228540" cy="4974464"/>
          </a:xfrm>
        </p:spPr>
        <p:txBody>
          <a:bodyPr/>
          <a:lstStyle/>
          <a:p>
            <a:pPr algn="r" rtl="1"/>
            <a:r>
              <a:rPr lang="ar-SY" dirty="0" smtClean="0"/>
              <a:t>تطبيق 2: </a:t>
            </a:r>
          </a:p>
          <a:p>
            <a:pPr marL="0" indent="0" algn="r" rtl="1">
              <a:buNone/>
            </a:pPr>
            <a:r>
              <a:rPr lang="ar-SY" dirty="0" smtClean="0"/>
              <a:t>من المعطيات البولية التالية: </a:t>
            </a:r>
          </a:p>
          <a:p>
            <a:pPr marL="0" indent="0" algn="r" rtl="1">
              <a:buNone/>
            </a:pPr>
            <a:r>
              <a:rPr lang="ar-SY" dirty="0" smtClean="0"/>
              <a:t>1-احسب ثابت سرعة الإطراح بطريقة الكمية المتبقية للإطراح</a:t>
            </a:r>
          </a:p>
          <a:p>
            <a:pPr marL="0" indent="0" algn="r" rtl="1">
              <a:buNone/>
            </a:pPr>
            <a:r>
              <a:rPr lang="ar-SY" dirty="0" smtClean="0"/>
              <a:t>2-إذا علمت أن المعطيات السابقة هي لدواء أعطي بجرعة 1000 </a:t>
            </a:r>
            <a:r>
              <a:rPr lang="ar-SY" dirty="0" err="1" smtClean="0"/>
              <a:t>مغ</a:t>
            </a:r>
            <a:r>
              <a:rPr lang="ar-SY" dirty="0" smtClean="0"/>
              <a:t> وريدياً, احسب جزء</a:t>
            </a:r>
          </a:p>
          <a:p>
            <a:pPr marL="0" indent="0" algn="r" rtl="1">
              <a:buNone/>
            </a:pPr>
            <a:r>
              <a:rPr lang="ar-SY" dirty="0" smtClean="0"/>
              <a:t>الجرعة المطروح بشكل غير متبدل في البول</a:t>
            </a:r>
          </a:p>
          <a:p>
            <a:pPr marL="0" indent="0" algn="r" rtl="1">
              <a:buNone/>
            </a:pPr>
            <a:endParaRPr lang="ar-SY" dirty="0" smtClean="0"/>
          </a:p>
          <a:p>
            <a:pPr marL="0" indent="0" algn="r" rtl="1">
              <a:buNone/>
            </a:pPr>
            <a:endParaRPr lang="ar-SY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94549"/>
              </p:ext>
            </p:extLst>
          </p:nvPr>
        </p:nvGraphicFramePr>
        <p:xfrm>
          <a:off x="363254" y="3512970"/>
          <a:ext cx="5411245" cy="259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67562"/>
                <a:gridCol w="3643683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Du(mg)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hr</a:t>
                      </a:r>
                      <a:r>
                        <a:rPr lang="en-US" baseline="0" dirty="0" smtClean="0"/>
                        <a:t>)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160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0.25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0.50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200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250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188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46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927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الحل:</a:t>
            </a:r>
          </a:p>
          <a:p>
            <a:pPr marL="0" indent="0" algn="r" rtl="1">
              <a:buNone/>
            </a:pPr>
            <a:endParaRPr lang="ar-SY" dirty="0" smtClean="0"/>
          </a:p>
          <a:p>
            <a:pPr marL="0" indent="0" algn="r" rtl="1">
              <a:buNone/>
            </a:pPr>
            <a:endParaRPr lang="ar-S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238" y="2251075"/>
            <a:ext cx="8132762" cy="299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904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نرسم على ورق نصف لوغاريتمي </a:t>
            </a:r>
            <a:r>
              <a:rPr lang="en-US" dirty="0" err="1" smtClean="0"/>
              <a:t>Ut</a:t>
            </a:r>
            <a:r>
              <a:rPr lang="en-US" dirty="0" smtClean="0"/>
              <a:t>-U</a:t>
            </a:r>
            <a:r>
              <a:rPr lang="ar-SY" dirty="0" smtClean="0"/>
              <a:t> بدلالة الزمن المقابل</a:t>
            </a:r>
          </a:p>
          <a:p>
            <a:pPr algn="r" rtl="1"/>
            <a:r>
              <a:rPr lang="ar-SY" dirty="0" smtClean="0"/>
              <a:t>حساب </a:t>
            </a:r>
            <a:r>
              <a:rPr lang="ar-SY" dirty="0" smtClean="0"/>
              <a:t>العمر النصفي من المنحني ونحسب منه ثابت سرعة الإطراح:</a:t>
            </a:r>
          </a:p>
          <a:p>
            <a:pPr marL="0" indent="0" algn="r" rtl="1">
              <a:buNone/>
            </a:pPr>
            <a:r>
              <a:rPr lang="en-US" dirty="0" smtClean="0"/>
              <a:t> </a:t>
            </a:r>
            <a:r>
              <a:rPr lang="ar-SA" dirty="0" smtClean="0"/>
              <a:t>أو من الميل </a:t>
            </a:r>
            <a:r>
              <a:rPr lang="en-US" dirty="0" smtClean="0"/>
              <a:t>slope</a:t>
            </a:r>
            <a:r>
              <a:rPr lang="ar-SA" dirty="0" smtClean="0"/>
              <a:t>: </a:t>
            </a:r>
            <a:r>
              <a:rPr lang="en-US" dirty="0" smtClean="0"/>
              <a:t>m=log 684-log 824/0.25=-0.32</a:t>
            </a:r>
          </a:p>
          <a:p>
            <a:pPr marL="0" indent="0" algn="r" rtl="1">
              <a:buNone/>
            </a:pPr>
            <a:r>
              <a:rPr lang="en-US" dirty="0" smtClean="0"/>
              <a:t>K=-2.3 x m =0.74 </a:t>
            </a:r>
            <a:r>
              <a:rPr lang="en-US" dirty="0" err="1" smtClean="0"/>
              <a:t>hr</a:t>
            </a:r>
            <a:r>
              <a:rPr lang="en-US" dirty="0" smtClean="0"/>
              <a:t> </a:t>
            </a:r>
            <a:r>
              <a:rPr lang="en-US" baseline="30000" dirty="0" smtClean="0"/>
              <a:t>-1</a:t>
            </a:r>
            <a:endParaRPr lang="ar-SA" baseline="30000" dirty="0" smtClean="0"/>
          </a:p>
          <a:p>
            <a:pPr marL="0" indent="0" algn="r" rtl="1">
              <a:buNone/>
            </a:pPr>
            <a:r>
              <a:rPr lang="en-US" dirty="0" smtClean="0"/>
              <a:t>K=0.74 hr</a:t>
            </a:r>
            <a:r>
              <a:rPr lang="en-US" baseline="30000" dirty="0" smtClean="0"/>
              <a:t>-1</a:t>
            </a:r>
            <a:endParaRPr lang="ar-SY" baseline="30000" dirty="0"/>
          </a:p>
          <a:p>
            <a:pPr marL="0" indent="0" algn="r" rtl="1">
              <a:buNone/>
            </a:pPr>
            <a:r>
              <a:rPr lang="en-US" dirty="0" smtClean="0"/>
              <a:t>Fe=</a:t>
            </a:r>
            <a:r>
              <a:rPr lang="en-US" dirty="0" err="1" smtClean="0"/>
              <a:t>Ut</a:t>
            </a:r>
            <a:r>
              <a:rPr lang="en-US" dirty="0" smtClean="0"/>
              <a:t>/Dose=984/1000=0.98(=1)</a:t>
            </a:r>
          </a:p>
          <a:p>
            <a:pPr marL="0" indent="0" algn="r" rtl="1">
              <a:buNone/>
            </a:pPr>
            <a:r>
              <a:rPr lang="ar-SA" dirty="0" smtClean="0"/>
              <a:t>أي أن المركب يطرح بشكل كامل في البول(التصفية الكلية= التصفية الكلوية)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43192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4BC7FC-518C-E373-D93B-EE86FC12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447" y="1705762"/>
            <a:ext cx="10515600" cy="4623736"/>
          </a:xfrm>
        </p:spPr>
        <p:txBody>
          <a:bodyPr/>
          <a:lstStyle/>
          <a:p>
            <a:pPr algn="r" rtl="1"/>
            <a:r>
              <a:rPr lang="ar-SY" b="1" dirty="0" smtClean="0"/>
              <a:t>النموذج وحيد الحجرة </a:t>
            </a:r>
            <a:r>
              <a:rPr lang="en-US" b="1" dirty="0" smtClean="0"/>
              <a:t>one compartment model</a:t>
            </a:r>
            <a:r>
              <a:rPr lang="ar-SY" b="1" dirty="0" smtClean="0"/>
              <a:t>: (حالة الإعطاء الوريدي)</a:t>
            </a:r>
          </a:p>
          <a:p>
            <a:pPr marL="0" indent="0" algn="r" rtl="1">
              <a:buNone/>
            </a:pPr>
            <a:r>
              <a:rPr lang="ar-SY" sz="2400" dirty="0" smtClean="0"/>
              <a:t> نفترض أن الدواء متواجد في حجرة واحدة مركزية( </a:t>
            </a:r>
            <a:r>
              <a:rPr lang="en-US" sz="2400" dirty="0" smtClean="0"/>
              <a:t>central compartment</a:t>
            </a:r>
            <a:r>
              <a:rPr lang="ar-SY" sz="2400" dirty="0" smtClean="0"/>
              <a:t>) تضم الأعضاء ذات التروية الدموية العالية (كبد, كلية), لا يوجد طور توزع.</a:t>
            </a: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r" rtl="1">
              <a:buNone/>
            </a:pPr>
            <a:endParaRPr lang="en-US" dirty="0"/>
          </a:p>
          <a:p>
            <a:pPr algn="r" rtl="1"/>
            <a:r>
              <a:rPr lang="ar-SA" b="1" dirty="0" smtClean="0"/>
              <a:t>النموذج ثنائي الحجرة </a:t>
            </a:r>
            <a:r>
              <a:rPr lang="en-US" b="1" dirty="0" smtClean="0"/>
              <a:t>two compartment model</a:t>
            </a:r>
            <a:r>
              <a:rPr lang="ar-SY" b="1" dirty="0" smtClean="0"/>
              <a:t>:</a:t>
            </a:r>
          </a:p>
          <a:p>
            <a:pPr marL="0" indent="0" algn="r" rtl="1">
              <a:buNone/>
            </a:pPr>
            <a:r>
              <a:rPr lang="ar-SY" sz="2400" dirty="0" smtClean="0"/>
              <a:t>نفترض أن الدواء </a:t>
            </a:r>
            <a:r>
              <a:rPr lang="ar-SY" sz="2400" b="1" dirty="0" smtClean="0"/>
              <a:t>يتوزع</a:t>
            </a:r>
            <a:r>
              <a:rPr lang="ar-SY" sz="2400" dirty="0" smtClean="0"/>
              <a:t> في حجرتين : مركزية (أعضاء ذات تروية دموية عالية) ومحيطية (أعضاء ذات تروية دموية منخفضة), حيث نحصل على خط يمثل طور التوزع وخط يمثل طور الإطراح نقوم بفصلهما بطريقة البواقي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سهم إلى اليمين 3"/>
          <p:cNvSpPr/>
          <p:nvPr/>
        </p:nvSpPr>
        <p:spPr>
          <a:xfrm>
            <a:off x="3770335" y="34611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" name="مستطيل 4"/>
          <p:cNvSpPr/>
          <p:nvPr/>
        </p:nvSpPr>
        <p:spPr>
          <a:xfrm>
            <a:off x="4985358" y="3441433"/>
            <a:ext cx="1420435" cy="5761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6" name="مربع نص 5"/>
          <p:cNvSpPr txBox="1"/>
          <p:nvPr/>
        </p:nvSpPr>
        <p:spPr>
          <a:xfrm>
            <a:off x="5155728" y="3467583"/>
            <a:ext cx="122020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Y" b="1" dirty="0" smtClean="0"/>
              <a:t>حجرة مركزية</a:t>
            </a:r>
          </a:p>
          <a:p>
            <a:pPr algn="ctr"/>
            <a:r>
              <a:rPr lang="en-US" b="1" dirty="0" err="1" smtClean="0"/>
              <a:t>Vp</a:t>
            </a:r>
            <a:endParaRPr lang="ar-SY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770335" y="3256767"/>
            <a:ext cx="13853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Iv bolus</a:t>
            </a:r>
            <a:endParaRPr lang="ar-SY" b="1" dirty="0"/>
          </a:p>
        </p:txBody>
      </p:sp>
      <p:sp>
        <p:nvSpPr>
          <p:cNvPr id="8" name="سهم إلى اليمين 7"/>
          <p:cNvSpPr/>
          <p:nvPr/>
        </p:nvSpPr>
        <p:spPr>
          <a:xfrm>
            <a:off x="6789106" y="351123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9" name="مربع نص 8"/>
          <p:cNvSpPr txBox="1"/>
          <p:nvPr/>
        </p:nvSpPr>
        <p:spPr>
          <a:xfrm>
            <a:off x="6638794" y="3256767"/>
            <a:ext cx="15130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/>
              <a:t>K </a:t>
            </a:r>
            <a:r>
              <a:rPr lang="en-US" b="1" dirty="0" err="1" smtClean="0"/>
              <a:t>elemination</a:t>
            </a:r>
            <a:endParaRPr lang="ar-SY" b="1" dirty="0"/>
          </a:p>
        </p:txBody>
      </p:sp>
      <p:sp>
        <p:nvSpPr>
          <p:cNvPr id="10" name="سهم إلى اليمين 9"/>
          <p:cNvSpPr/>
          <p:nvPr/>
        </p:nvSpPr>
        <p:spPr>
          <a:xfrm>
            <a:off x="2791927" y="53196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1" name="مستطيل 10"/>
          <p:cNvSpPr/>
          <p:nvPr/>
        </p:nvSpPr>
        <p:spPr>
          <a:xfrm>
            <a:off x="3802338" y="5222264"/>
            <a:ext cx="1084189" cy="5292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2" name="سهم إلى اليمين 11"/>
          <p:cNvSpPr/>
          <p:nvPr/>
        </p:nvSpPr>
        <p:spPr>
          <a:xfrm>
            <a:off x="4886528" y="5326764"/>
            <a:ext cx="978408" cy="1835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3" name="مستطيل 12"/>
          <p:cNvSpPr/>
          <p:nvPr/>
        </p:nvSpPr>
        <p:spPr>
          <a:xfrm>
            <a:off x="6084516" y="5291497"/>
            <a:ext cx="1008346" cy="5292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4" name="سهم إلى اليسار 13"/>
          <p:cNvSpPr/>
          <p:nvPr/>
        </p:nvSpPr>
        <p:spPr>
          <a:xfrm>
            <a:off x="4886527" y="5510333"/>
            <a:ext cx="978408" cy="1753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5" name="مربع نص 14"/>
          <p:cNvSpPr txBox="1"/>
          <p:nvPr/>
        </p:nvSpPr>
        <p:spPr>
          <a:xfrm>
            <a:off x="2663382" y="5279251"/>
            <a:ext cx="9525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/>
              <a:t>IV bolus</a:t>
            </a:r>
            <a:endParaRPr lang="ar-SY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3802338" y="5302212"/>
            <a:ext cx="13533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حجرة مركزية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127156" y="5222264"/>
            <a:ext cx="102327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حجرة محيطية</a:t>
            </a:r>
            <a:endParaRPr lang="ar-SY" b="1" dirty="0"/>
          </a:p>
        </p:txBody>
      </p:sp>
      <p:sp>
        <p:nvSpPr>
          <p:cNvPr id="18" name="سهم للأسفل 17"/>
          <p:cNvSpPr/>
          <p:nvPr/>
        </p:nvSpPr>
        <p:spPr>
          <a:xfrm>
            <a:off x="3978400" y="5751490"/>
            <a:ext cx="484632" cy="593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9" name="مربع نص 18"/>
          <p:cNvSpPr txBox="1"/>
          <p:nvPr/>
        </p:nvSpPr>
        <p:spPr>
          <a:xfrm>
            <a:off x="2509163" y="5802680"/>
            <a:ext cx="16941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K </a:t>
            </a:r>
            <a:r>
              <a:rPr lang="en-US" b="1" dirty="0" err="1" smtClean="0"/>
              <a:t>elemination</a:t>
            </a:r>
            <a:endParaRPr lang="ar-SY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155729" y="5116426"/>
            <a:ext cx="61010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k12</a:t>
            </a:r>
            <a:endParaRPr lang="ar-SY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4886528" y="5657790"/>
            <a:ext cx="10424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 smtClean="0"/>
              <a:t>k21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en-US" dirty="0" smtClean="0"/>
              <a:t>C=C0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kt</a:t>
            </a:r>
            <a:endParaRPr lang="ar-SY" baseline="30000" dirty="0" smtClean="0"/>
          </a:p>
          <a:p>
            <a:pPr marL="0" indent="0" algn="ctr" rtl="1">
              <a:buNone/>
            </a:pPr>
            <a:endParaRPr lang="ar-SY" baseline="30000" dirty="0"/>
          </a:p>
          <a:p>
            <a:pPr marL="0" indent="0" algn="r" rtl="1">
              <a:buNone/>
            </a:pPr>
            <a:r>
              <a:rPr lang="ar-SA" dirty="0" smtClean="0"/>
              <a:t>معادلة النموذج أحادي الحجرة</a:t>
            </a:r>
          </a:p>
          <a:p>
            <a:pPr marL="0" indent="0" algn="r" rtl="1">
              <a:buNone/>
            </a:pPr>
            <a:endParaRPr lang="ar-SA" dirty="0"/>
          </a:p>
          <a:p>
            <a:pPr marL="0" indent="0" algn="ctr" rtl="1">
              <a:buNone/>
            </a:pPr>
            <a:r>
              <a:rPr lang="en-US" dirty="0" smtClean="0"/>
              <a:t>C= </a:t>
            </a:r>
            <a:r>
              <a:rPr lang="en-US" dirty="0" err="1" smtClean="0"/>
              <a:t>A.e</a:t>
            </a:r>
            <a:r>
              <a:rPr lang="en-US" dirty="0" smtClean="0"/>
              <a:t> </a:t>
            </a:r>
            <a:r>
              <a:rPr lang="en-US" baseline="30000" dirty="0" smtClean="0"/>
              <a:t>–at </a:t>
            </a:r>
            <a:r>
              <a:rPr lang="en-US" dirty="0" smtClean="0"/>
              <a:t>+</a:t>
            </a:r>
            <a:r>
              <a:rPr lang="en-US" dirty="0" err="1" smtClean="0"/>
              <a:t>B.e</a:t>
            </a:r>
            <a:r>
              <a:rPr lang="en-US" baseline="30000" dirty="0" err="1" smtClean="0"/>
              <a:t>-bt</a:t>
            </a:r>
            <a:endParaRPr lang="ar-SY" baseline="30000" dirty="0" smtClean="0"/>
          </a:p>
          <a:p>
            <a:pPr marL="0" indent="0" algn="r" rtl="1">
              <a:buNone/>
            </a:pPr>
            <a:r>
              <a:rPr lang="ar-SA" dirty="0" smtClean="0"/>
              <a:t>معادلة النموذج ثنائي الحجرة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3200" dirty="0" smtClean="0"/>
              <a:t>الموديل أحادي الحجرة(الإعطاء الوريدي):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2400" dirty="0" smtClean="0"/>
              <a:t>عينات بلازمية (دموية)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2400" dirty="0" smtClean="0"/>
              <a:t>عينات بولية</a:t>
            </a:r>
            <a:endParaRPr lang="ar-SA" sz="2400" dirty="0"/>
          </a:p>
          <a:p>
            <a:pPr marL="0" indent="0" algn="r" rtl="1">
              <a:buNone/>
            </a:pPr>
            <a:r>
              <a:rPr lang="ar-SA" sz="2400" dirty="0" smtClean="0"/>
              <a:t>يخضع الدواء لإطراح في البول وبالتالي يمكن معرفة الكمية الدوائية المتواجدة في البلازما عبر الكمية المطروحة في البول</a:t>
            </a:r>
          </a:p>
          <a:p>
            <a:pPr marL="0" indent="0" algn="r" rtl="1">
              <a:buNone/>
            </a:pPr>
            <a:r>
              <a:rPr lang="ar-SA" sz="2400" dirty="0" smtClean="0"/>
              <a:t>يوجد طريقتان لحساب مشعرات الحركية الدوائية عبر المعطيات البولية:</a:t>
            </a:r>
          </a:p>
          <a:p>
            <a:pPr marL="0" indent="0" algn="r" rtl="1">
              <a:buNone/>
            </a:pPr>
            <a:r>
              <a:rPr lang="ar-SA" sz="2400" b="1" dirty="0" smtClean="0"/>
              <a:t>1- معدل الإطراح البولي </a:t>
            </a:r>
            <a:r>
              <a:rPr lang="en-US" sz="2400" b="1" dirty="0" smtClean="0"/>
              <a:t>rate excretion method</a:t>
            </a:r>
          </a:p>
          <a:p>
            <a:pPr marL="0" indent="0" algn="r" rtl="1">
              <a:buNone/>
            </a:pPr>
            <a:r>
              <a:rPr lang="ar-SA" sz="2400" b="1" dirty="0" smtClean="0"/>
              <a:t>2- الكمية المتبقية للإطراح </a:t>
            </a:r>
            <a:r>
              <a:rPr lang="en-US" sz="2400" b="1" dirty="0" smtClean="0"/>
              <a:t>ARE</a:t>
            </a:r>
            <a:r>
              <a:rPr lang="ar-SY" sz="2400" b="1" dirty="0" smtClean="0"/>
              <a:t>(</a:t>
            </a:r>
            <a:r>
              <a:rPr lang="en-US" sz="2400" b="1" dirty="0" smtClean="0"/>
              <a:t>Sigma-minus method</a:t>
            </a:r>
            <a:r>
              <a:rPr lang="ar-SY" sz="2400" b="1" dirty="0" smtClean="0"/>
              <a:t>)</a:t>
            </a:r>
          </a:p>
          <a:p>
            <a:pPr marL="0" indent="0" algn="r" rtl="1">
              <a:buNone/>
            </a:pPr>
            <a:endParaRPr lang="ar-SY" sz="2400" b="1" dirty="0"/>
          </a:p>
        </p:txBody>
      </p:sp>
    </p:spTree>
    <p:extLst>
      <p:ext uri="{BB962C8B-B14F-4D97-AF65-F5344CB8AC3E}">
        <p14:creationId xmlns:p14="http://schemas.microsoft.com/office/powerpoint/2010/main" val="7459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88DDC2-71C2-2FA4-5B96-A4C607F1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أسباب استخدام المعطيات البولية: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/>
              <a:t>أقل صعوبة (</a:t>
            </a:r>
            <a:r>
              <a:rPr lang="en-US" dirty="0" smtClean="0"/>
              <a:t>less invasive</a:t>
            </a:r>
            <a:r>
              <a:rPr lang="ar-SY" dirty="0" smtClean="0"/>
              <a:t>): في حالة الأطفال وكبار السن</a:t>
            </a:r>
          </a:p>
          <a:p>
            <a:pPr algn="r" rtl="1">
              <a:buFont typeface="Wingdings" pitchFamily="2" charset="2"/>
              <a:buChar char="ü"/>
            </a:pPr>
            <a:r>
              <a:rPr lang="ar-SY" dirty="0" smtClean="0"/>
              <a:t>تعطي معلومات عن الإطراح الكلوي ووظيفة الكلية بشكل خاص</a:t>
            </a:r>
          </a:p>
          <a:p>
            <a:pPr algn="r" rtl="1"/>
            <a:r>
              <a:rPr lang="ar-SY" dirty="0" smtClean="0"/>
              <a:t>شروط جمع عينات البول:</a:t>
            </a:r>
          </a:p>
          <a:p>
            <a:pPr algn="r" rtl="1"/>
            <a:r>
              <a:rPr lang="ar-SY" dirty="0" smtClean="0"/>
              <a:t>الإفراغ الكامل للمثانة</a:t>
            </a:r>
          </a:p>
          <a:p>
            <a:pPr algn="r" rtl="1"/>
            <a:r>
              <a:rPr lang="ar-SY" dirty="0" smtClean="0"/>
              <a:t>جمع أكثر من عينة بولية كون الدواء يطرح على دفعات بفواصل زمنية مناسبة</a:t>
            </a:r>
          </a:p>
          <a:p>
            <a:pPr marL="0" indent="0" algn="r" rtl="1">
              <a:buNone/>
            </a:pPr>
            <a:r>
              <a:rPr lang="ar-SY" dirty="0" smtClean="0"/>
              <a:t>ملاحظة: يحتاج الدواء ل 7 أعمار نصفية لإطراحه تقريبا بشكل كامل</a:t>
            </a:r>
          </a:p>
          <a:p>
            <a:pPr algn="r" rtl="1"/>
            <a:r>
              <a:rPr lang="ar-SY" dirty="0" smtClean="0"/>
              <a:t>يجب أن يكون الدواء مطروح بنسبة هامة في البول ويجب أن تتم معايرته بشكله غير المتغير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معاملات الحركية التي يتم حسابها من المعطيات البولية:</a:t>
            </a:r>
          </a:p>
          <a:p>
            <a:pPr marL="0" indent="0" algn="r" rtl="1">
              <a:buNone/>
            </a:pPr>
            <a:r>
              <a:rPr lang="ar-SY" dirty="0" smtClean="0"/>
              <a:t>1- العمر النصفي للإطراح, وثوابت سرعة الإطراح(</a:t>
            </a:r>
            <a:r>
              <a:rPr lang="en-US" dirty="0" err="1" smtClean="0"/>
              <a:t>k</a:t>
            </a:r>
            <a:r>
              <a:rPr lang="en-US" sz="1400" dirty="0" err="1" smtClean="0"/>
              <a:t>r</a:t>
            </a:r>
            <a:r>
              <a:rPr lang="en-US" dirty="0" err="1" smtClean="0"/>
              <a:t>,k</a:t>
            </a:r>
            <a:r>
              <a:rPr lang="ar-SY" dirty="0" smtClean="0"/>
              <a:t>)</a:t>
            </a:r>
          </a:p>
          <a:p>
            <a:pPr marL="0" indent="0" algn="r" rtl="1">
              <a:buNone/>
            </a:pPr>
            <a:r>
              <a:rPr lang="ar-SY" dirty="0" smtClean="0"/>
              <a:t>2- التصفية الكلوية</a:t>
            </a:r>
          </a:p>
          <a:p>
            <a:pPr marL="0" indent="0" algn="r" rtl="1">
              <a:buNone/>
            </a:pPr>
            <a:r>
              <a:rPr lang="ar-SY" dirty="0" smtClean="0"/>
              <a:t>3- الجزء المطروح من الدواء في البول </a:t>
            </a:r>
            <a:r>
              <a:rPr lang="en-US" dirty="0" err="1" smtClean="0"/>
              <a:t>fe</a:t>
            </a:r>
            <a:endParaRPr lang="ar-SY" dirty="0" smtClean="0"/>
          </a:p>
          <a:p>
            <a:pPr marL="0" indent="0" algn="r" rtl="1">
              <a:buNone/>
            </a:pPr>
            <a:endParaRPr lang="ar-SY" dirty="0"/>
          </a:p>
          <a:p>
            <a:pPr algn="r" rtl="1">
              <a:buFont typeface="Wingdings" pitchFamily="2" charset="2"/>
              <a:buChar char="Ø"/>
            </a:pPr>
            <a:r>
              <a:rPr lang="ar-SY" b="1" dirty="0" smtClean="0"/>
              <a:t>في حال تم إعطاء تركيز الدواء في البول وحجم عينة البول يتم حساب كمية الدواء في البول  عبر المعادلة: </a:t>
            </a:r>
            <a:r>
              <a:rPr lang="en-US" b="1" dirty="0" smtClean="0"/>
              <a:t>D=C.V</a:t>
            </a:r>
          </a:p>
        </p:txBody>
      </p:sp>
    </p:spTree>
    <p:extLst>
      <p:ext uri="{BB962C8B-B14F-4D97-AF65-F5344CB8AC3E}">
        <p14:creationId xmlns:p14="http://schemas.microsoft.com/office/powerpoint/2010/main" val="378179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b="1" dirty="0" smtClean="0"/>
              <a:t>1- طريقة معدل الإطراح البولي</a:t>
            </a:r>
            <a:r>
              <a:rPr lang="ar-SY" b="1" dirty="0" smtClean="0">
                <a:sym typeface="Wingdings" pitchFamily="2" charset="2"/>
              </a:rPr>
              <a:t>: (مثال)</a:t>
            </a:r>
          </a:p>
          <a:p>
            <a:pPr algn="r" rtl="1"/>
            <a:endParaRPr lang="ar-SY" dirty="0">
              <a:sym typeface="Wingdings" pitchFamily="2" charset="2"/>
            </a:endParaRPr>
          </a:p>
          <a:p>
            <a:pPr marL="0" indent="0" algn="r" rtl="1">
              <a:buNone/>
            </a:pPr>
            <a:endParaRPr lang="ar-SY" dirty="0" smtClean="0"/>
          </a:p>
          <a:p>
            <a:pPr marL="0" indent="0" algn="r" rtl="1">
              <a:buNone/>
            </a:pPr>
            <a:endParaRPr lang="ar-SY" dirty="0" smtClean="0"/>
          </a:p>
          <a:p>
            <a:pPr marL="0" indent="0" algn="r" rtl="1">
              <a:buNone/>
            </a:pPr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621641"/>
              </p:ext>
            </p:extLst>
          </p:nvPr>
        </p:nvGraphicFramePr>
        <p:xfrm>
          <a:off x="1180230" y="2986877"/>
          <a:ext cx="8128001" cy="23012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143"/>
                <a:gridCol w="1161143"/>
                <a:gridCol w="1036082"/>
                <a:gridCol w="1286204"/>
                <a:gridCol w="705434"/>
                <a:gridCol w="713984"/>
                <a:gridCol w="2064011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T*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Rate of excretion</a:t>
                      </a:r>
                    </a:p>
                    <a:p>
                      <a:pPr rtl="1"/>
                      <a:r>
                        <a:rPr lang="en-US" dirty="0" smtClean="0"/>
                        <a:t>Mg/</a:t>
                      </a:r>
                      <a:r>
                        <a:rPr lang="en-US" dirty="0" err="1" smtClean="0"/>
                        <a:t>hr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الفاصل</a:t>
                      </a:r>
                      <a:r>
                        <a:rPr lang="ar-SA" baseline="0" dirty="0" smtClean="0"/>
                        <a:t> الزمني</a:t>
                      </a:r>
                      <a:endParaRPr lang="ar-SA" dirty="0" smtClean="0"/>
                    </a:p>
                    <a:p>
                      <a:pPr rtl="1"/>
                      <a:r>
                        <a:rPr lang="en-US" dirty="0" smtClean="0"/>
                        <a:t>T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</a:t>
                      </a:r>
                    </a:p>
                    <a:p>
                      <a:pPr rtl="1"/>
                      <a:r>
                        <a:rPr lang="ar-SA" dirty="0" smtClean="0"/>
                        <a:t>كمية</a:t>
                      </a:r>
                      <a:r>
                        <a:rPr lang="ar-SA" baseline="0" dirty="0" smtClean="0"/>
                        <a:t> الدواء المطروحة في البول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</a:t>
                      </a:r>
                    </a:p>
                    <a:p>
                      <a:pPr rtl="1"/>
                      <a:r>
                        <a:rPr lang="en-US" dirty="0" smtClean="0"/>
                        <a:t>Mg/l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L)</a:t>
                      </a:r>
                      <a:r>
                        <a:rPr lang="ar-SA" dirty="0" smtClean="0"/>
                        <a:t>)</a:t>
                      </a:r>
                      <a:r>
                        <a:rPr lang="en-US" dirty="0" smtClean="0"/>
                        <a:t>V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Time of </a:t>
                      </a:r>
                      <a:r>
                        <a:rPr lang="ar-SY" dirty="0" smtClean="0"/>
                        <a:t>(</a:t>
                      </a:r>
                      <a:r>
                        <a:rPr lang="en-US" dirty="0" smtClean="0"/>
                        <a:t>sampling(intervals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0.5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DU1/1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DU1= C1.V1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V1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T1 –T2)</a:t>
                      </a:r>
                      <a:r>
                        <a:rPr lang="ar-SY" dirty="0" smtClean="0"/>
                        <a:t>)</a:t>
                      </a:r>
                      <a:r>
                        <a:rPr lang="en-US" dirty="0" smtClean="0"/>
                        <a:t>0-1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DU2/2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DU2=C2.V2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V2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T2-T3)</a:t>
                      </a:r>
                      <a:r>
                        <a:rPr lang="ar-SY" dirty="0" smtClean="0"/>
                        <a:t>)</a:t>
                      </a:r>
                      <a:r>
                        <a:rPr lang="en-US" dirty="0" smtClean="0"/>
                        <a:t>1-3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DU3/2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DU3=C3.V3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V3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T3-T4)</a:t>
                      </a:r>
                      <a:r>
                        <a:rPr lang="ar-SY" dirty="0" smtClean="0"/>
                        <a:t>)</a:t>
                      </a:r>
                      <a:r>
                        <a:rPr lang="en-US" dirty="0" smtClean="0"/>
                        <a:t>3-5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لرسم الخط البياني:</a:t>
            </a:r>
          </a:p>
          <a:p>
            <a:pPr marL="0" indent="0" algn="r" rtl="1">
              <a:buNone/>
            </a:pPr>
            <a:r>
              <a:rPr lang="ar-SA" b="1" dirty="0" smtClean="0"/>
              <a:t>نرسم معدل الإطراح </a:t>
            </a:r>
            <a:r>
              <a:rPr lang="en-US" b="1" dirty="0" smtClean="0"/>
              <a:t>Rate of </a:t>
            </a:r>
            <a:r>
              <a:rPr lang="en-US" b="1" dirty="0" err="1" smtClean="0"/>
              <a:t>excrection</a:t>
            </a:r>
            <a:r>
              <a:rPr lang="ar-SY" b="1" dirty="0" smtClean="0"/>
              <a:t> بدلالة الزمن الوسطي.</a:t>
            </a:r>
          </a:p>
          <a:p>
            <a:pPr marL="0" indent="0" algn="r" rtl="1">
              <a:buNone/>
            </a:pPr>
            <a:r>
              <a:rPr lang="ar-SY" dirty="0" smtClean="0"/>
              <a:t>تقاطع الخط مع المحور </a:t>
            </a:r>
            <a:r>
              <a:rPr lang="en-US" dirty="0" err="1" smtClean="0"/>
              <a:t>yy</a:t>
            </a:r>
            <a:r>
              <a:rPr lang="en-US" dirty="0" smtClean="0">
                <a:latin typeface="Simplified Arabic"/>
                <a:cs typeface="Simplified Arabic"/>
              </a:rPr>
              <a:t>´</a:t>
            </a:r>
            <a:r>
              <a:rPr lang="ar-SY" dirty="0" smtClean="0">
                <a:latin typeface="Simplified Arabic"/>
                <a:cs typeface="Simplified Arabic"/>
              </a:rPr>
              <a:t> يعطي </a:t>
            </a:r>
            <a:r>
              <a:rPr lang="en-US" dirty="0" smtClean="0">
                <a:latin typeface="Simplified Arabic"/>
                <a:cs typeface="Simplified Arabic"/>
              </a:rPr>
              <a:t>y-intercept</a:t>
            </a:r>
            <a:r>
              <a:rPr lang="ar-SY" dirty="0" smtClean="0">
                <a:latin typeface="Simplified Arabic"/>
                <a:cs typeface="Simplified Arabic"/>
              </a:rPr>
              <a:t> نحسب منه ثابت سرعة الإطراح الكلوي </a:t>
            </a:r>
            <a:r>
              <a:rPr lang="en-US" dirty="0" err="1" smtClean="0">
                <a:latin typeface="Simplified Arabic"/>
                <a:cs typeface="Simplified Arabic"/>
              </a:rPr>
              <a:t>kr</a:t>
            </a:r>
            <a:r>
              <a:rPr lang="ar-SY" dirty="0" smtClean="0">
                <a:latin typeface="Simplified Arabic"/>
                <a:cs typeface="Simplified Arabic"/>
              </a:rPr>
              <a:t>:</a:t>
            </a:r>
          </a:p>
          <a:p>
            <a:pPr marL="0" indent="0" algn="ctr" rtl="1">
              <a:buNone/>
            </a:pPr>
            <a:r>
              <a:rPr lang="en-US" b="1" dirty="0" smtClean="0">
                <a:latin typeface="Simplified Arabic"/>
                <a:cs typeface="Simplified Arabic"/>
              </a:rPr>
              <a:t>Log </a:t>
            </a:r>
            <a:r>
              <a:rPr lang="en-US" b="1" dirty="0" err="1" smtClean="0">
                <a:latin typeface="Simplified Arabic"/>
                <a:cs typeface="Simplified Arabic"/>
              </a:rPr>
              <a:t>dAr</a:t>
            </a:r>
            <a:r>
              <a:rPr lang="en-US" b="1" dirty="0" smtClean="0">
                <a:latin typeface="Simplified Arabic"/>
                <a:cs typeface="Simplified Arabic"/>
              </a:rPr>
              <a:t>/</a:t>
            </a:r>
            <a:r>
              <a:rPr lang="en-US" b="1" dirty="0" err="1" smtClean="0">
                <a:latin typeface="Simplified Arabic"/>
                <a:cs typeface="Simplified Arabic"/>
              </a:rPr>
              <a:t>dt</a:t>
            </a:r>
            <a:r>
              <a:rPr lang="en-US" b="1" dirty="0" smtClean="0">
                <a:latin typeface="Simplified Arabic"/>
                <a:cs typeface="Simplified Arabic"/>
              </a:rPr>
              <a:t>=Log Kr.A</a:t>
            </a:r>
            <a:r>
              <a:rPr lang="en-US" sz="1100" b="1" dirty="0" smtClean="0">
                <a:latin typeface="Simplified Arabic"/>
                <a:cs typeface="Simplified Arabic"/>
              </a:rPr>
              <a:t>0</a:t>
            </a:r>
            <a:r>
              <a:rPr lang="en-US" b="1" dirty="0" smtClean="0">
                <a:latin typeface="Simplified Arabic"/>
                <a:cs typeface="Simplified Arabic"/>
              </a:rPr>
              <a:t>-K/2.3 t</a:t>
            </a:r>
            <a:endParaRPr lang="ar-SY" b="1" dirty="0" smtClean="0">
              <a:latin typeface="Simplified Arabic"/>
              <a:cs typeface="Simplified Arabic"/>
            </a:endParaRPr>
          </a:p>
          <a:p>
            <a:pPr marL="0" indent="0" algn="ctr" rtl="1">
              <a:buNone/>
            </a:pPr>
            <a:r>
              <a:rPr lang="en-US" b="1" dirty="0" smtClean="0">
                <a:latin typeface="Simplified Arabic"/>
                <a:cs typeface="Simplified Arabic"/>
              </a:rPr>
              <a:t>Kr=y-intercept/Dose</a:t>
            </a:r>
          </a:p>
          <a:p>
            <a:pPr marL="0" indent="0" algn="ctr" rtl="1">
              <a:buNone/>
            </a:pPr>
            <a:r>
              <a:rPr lang="ar-SY" b="1" dirty="0" smtClean="0">
                <a:latin typeface="Simplified Arabic"/>
                <a:cs typeface="Simplified Arabic"/>
              </a:rPr>
              <a:t>  </a:t>
            </a:r>
            <a:r>
              <a:rPr lang="en-US" b="1" dirty="0" smtClean="0">
                <a:latin typeface="Simplified Arabic"/>
                <a:cs typeface="Simplified Arabic"/>
              </a:rPr>
              <a:t>K=-2.3 m</a:t>
            </a:r>
            <a:r>
              <a:rPr lang="ar-SY" b="1" dirty="0" smtClean="0">
                <a:latin typeface="Simplified Arabic"/>
                <a:cs typeface="Simplified Arabic"/>
              </a:rPr>
              <a:t>, </a:t>
            </a:r>
            <a:r>
              <a:rPr lang="en-US" b="1" dirty="0" smtClean="0">
                <a:latin typeface="Simplified Arabic"/>
                <a:cs typeface="Simplified Arabic"/>
              </a:rPr>
              <a:t>t</a:t>
            </a:r>
            <a:r>
              <a:rPr lang="en-US" sz="1200" b="1" dirty="0" smtClean="0">
                <a:latin typeface="Simplified Arabic"/>
                <a:cs typeface="Simplified Arabic"/>
              </a:rPr>
              <a:t>1/2</a:t>
            </a:r>
            <a:r>
              <a:rPr lang="en-US" b="1" dirty="0" smtClean="0">
                <a:latin typeface="Simplified Arabic"/>
                <a:cs typeface="Simplified Arabic"/>
              </a:rPr>
              <a:t>=0.693/K</a:t>
            </a:r>
          </a:p>
          <a:p>
            <a:pPr marL="0" indent="0" algn="ctr" rtl="1">
              <a:buNone/>
            </a:pPr>
            <a:r>
              <a:rPr lang="en-US" b="1" dirty="0" smtClean="0">
                <a:latin typeface="Simplified Arabic"/>
                <a:cs typeface="Simplified Arabic"/>
              </a:rPr>
              <a:t>Slope=m=log y2-log y1/x2-x</a:t>
            </a:r>
            <a:r>
              <a:rPr lang="en-US" dirty="0" smtClean="0">
                <a:latin typeface="Simplified Arabic"/>
                <a:cs typeface="Simplified Arabic"/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285"/>
            <a:ext cx="11086578" cy="4836678"/>
          </a:xfrm>
        </p:spPr>
        <p:txBody>
          <a:bodyPr/>
          <a:lstStyle/>
          <a:p>
            <a:pPr algn="r" rtl="1"/>
            <a:r>
              <a:rPr lang="ar-SY" b="1" dirty="0" smtClean="0"/>
              <a:t>2- طريقة الكمية المتبقية للإطراح </a:t>
            </a:r>
            <a:r>
              <a:rPr lang="en-US" b="1" dirty="0" smtClean="0"/>
              <a:t>ARE</a:t>
            </a:r>
            <a:r>
              <a:rPr lang="ar-SY" b="1" dirty="0" smtClean="0"/>
              <a:t>: (مثال)</a:t>
            </a:r>
          </a:p>
          <a:p>
            <a:pPr marL="0" indent="0" algn="r" rtl="1">
              <a:buNone/>
            </a:pPr>
            <a:r>
              <a:rPr lang="en-US" sz="2400" dirty="0" smtClean="0"/>
              <a:t>U</a:t>
            </a:r>
            <a:r>
              <a:rPr lang="ar-SY" sz="2400" dirty="0" smtClean="0"/>
              <a:t>: الكمية التراكمية للدواء في البول</a:t>
            </a:r>
          </a:p>
          <a:p>
            <a:pPr marL="0" indent="0" algn="r" rtl="1">
              <a:buNone/>
            </a:pPr>
            <a:r>
              <a:rPr lang="en-US" sz="2400" dirty="0" err="1" smtClean="0"/>
              <a:t>U</a:t>
            </a:r>
            <a:r>
              <a:rPr lang="en-US" sz="2400" dirty="0" err="1" smtClean="0">
                <a:latin typeface="Simplified Arabic"/>
                <a:cs typeface="Simplified Arabic"/>
              </a:rPr>
              <a:t>t</a:t>
            </a:r>
            <a:r>
              <a:rPr lang="ar-SA" sz="2400" dirty="0" smtClean="0">
                <a:latin typeface="Simplified Arabic"/>
                <a:cs typeface="Simplified Arabic"/>
              </a:rPr>
              <a:t>: الكمية الكلية المطروحة في البول</a:t>
            </a:r>
          </a:p>
          <a:p>
            <a:pPr marL="0" indent="0" algn="r" rtl="1">
              <a:buNone/>
            </a:pPr>
            <a:r>
              <a:rPr lang="en-US" sz="2400" dirty="0" smtClean="0">
                <a:latin typeface="Simplified Arabic"/>
                <a:cs typeface="Simplified Arabic"/>
              </a:rPr>
              <a:t>Du</a:t>
            </a:r>
            <a:r>
              <a:rPr lang="ar-SY" sz="2400" dirty="0" smtClean="0">
                <a:latin typeface="Simplified Arabic"/>
                <a:cs typeface="Simplified Arabic"/>
              </a:rPr>
              <a:t>: كمية الدواء المطروحة في البول</a:t>
            </a:r>
          </a:p>
          <a:p>
            <a:pPr marL="0" indent="0" algn="r" rtl="1">
              <a:buNone/>
            </a:pPr>
            <a:endParaRPr lang="en-US" sz="24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104046"/>
              </p:ext>
            </p:extLst>
          </p:nvPr>
        </p:nvGraphicFramePr>
        <p:xfrm>
          <a:off x="626302" y="2004165"/>
          <a:ext cx="7277620" cy="404227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77446"/>
                <a:gridCol w="1152395"/>
                <a:gridCol w="1691013"/>
                <a:gridCol w="1152394"/>
                <a:gridCol w="2104372"/>
              </a:tblGrid>
              <a:tr h="72651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end</a:t>
                      </a:r>
                      <a:endParaRPr lang="ar-SY" baseline="0" dirty="0" smtClean="0"/>
                    </a:p>
                    <a:p>
                      <a:pPr algn="ctr" rtl="1"/>
                      <a:r>
                        <a:rPr lang="ar-SY" baseline="0" dirty="0" smtClean="0"/>
                        <a:t>نهاية الفاصل الزمني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الكمية</a:t>
                      </a:r>
                      <a:r>
                        <a:rPr lang="ar-SA" baseline="0" dirty="0" smtClean="0"/>
                        <a:t> المتبقية للإطراح</a:t>
                      </a:r>
                    </a:p>
                    <a:p>
                      <a:pPr rtl="1"/>
                      <a:r>
                        <a:rPr lang="en-US" baseline="0" dirty="0" smtClean="0"/>
                        <a:t>ARE(mg)</a:t>
                      </a:r>
                    </a:p>
                    <a:p>
                      <a:pPr rtl="1"/>
                      <a:r>
                        <a:rPr lang="en-US" baseline="0" dirty="0" err="1" smtClean="0"/>
                        <a:t>Ut</a:t>
                      </a:r>
                      <a:r>
                        <a:rPr lang="en-US" baseline="0" dirty="0" smtClean="0"/>
                        <a:t>-U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الكمية</a:t>
                      </a:r>
                      <a:r>
                        <a:rPr lang="ar-SA" baseline="0" dirty="0" smtClean="0"/>
                        <a:t> التراكمية المطروحة</a:t>
                      </a:r>
                    </a:p>
                    <a:p>
                      <a:pPr rtl="1"/>
                      <a:r>
                        <a:rPr lang="en-US" baseline="0" dirty="0" smtClean="0"/>
                        <a:t>U(mg)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كمية</a:t>
                      </a:r>
                      <a:r>
                        <a:rPr lang="ar-SA" baseline="0" dirty="0" smtClean="0"/>
                        <a:t> الدواء المطروحة </a:t>
                      </a:r>
                    </a:p>
                    <a:p>
                      <a:pPr rtl="1"/>
                      <a:r>
                        <a:rPr lang="en-US" baseline="0" dirty="0" smtClean="0"/>
                        <a:t>Du(mg)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of </a:t>
                      </a:r>
                    </a:p>
                    <a:p>
                      <a:pPr rtl="1"/>
                      <a:r>
                        <a:rPr lang="en-US" baseline="0" dirty="0" smtClean="0"/>
                        <a:t>sampling(intervals) </a:t>
                      </a:r>
                      <a:r>
                        <a:rPr lang="en-US" baseline="0" dirty="0" err="1" smtClean="0"/>
                        <a:t>hr</a:t>
                      </a:r>
                      <a:endParaRPr lang="ar-SY" dirty="0"/>
                    </a:p>
                  </a:txBody>
                  <a:tcPr/>
                </a:tc>
              </a:tr>
              <a:tr h="859744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Ut-U1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U1=Du1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0-1</a:t>
                      </a:r>
                      <a:endParaRPr lang="ar-SY" dirty="0"/>
                    </a:p>
                  </a:txBody>
                  <a:tcPr/>
                </a:tc>
              </a:tr>
              <a:tr h="859744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Ut-U2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U2=Du1+Du2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Du2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1-3</a:t>
                      </a:r>
                      <a:endParaRPr lang="ar-SY" dirty="0"/>
                    </a:p>
                  </a:txBody>
                  <a:tcPr/>
                </a:tc>
              </a:tr>
              <a:tr h="859744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Ut-U3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U3=U2+Du3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Du3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3-5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328</TotalTime>
  <Words>842</Words>
  <Application>Microsoft Office PowerPoint</Application>
  <PresentationFormat>مخصص</PresentationFormat>
  <Paragraphs>183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27</cp:revision>
  <dcterms:created xsi:type="dcterms:W3CDTF">2025-11-17T07:15:46Z</dcterms:created>
  <dcterms:modified xsi:type="dcterms:W3CDTF">2025-12-08T17:11:29Z</dcterms:modified>
</cp:coreProperties>
</file>