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sldIdLst>
    <p:sldId id="256" r:id="rId4"/>
    <p:sldId id="265" r:id="rId5"/>
    <p:sldId id="266" r:id="rId6"/>
    <p:sldId id="259" r:id="rId7"/>
    <p:sldId id="260" r:id="rId8"/>
    <p:sldId id="261" r:id="rId9"/>
    <p:sldId id="267" r:id="rId10"/>
    <p:sldId id="262" r:id="rId11"/>
    <p:sldId id="263" r:id="rId12"/>
    <p:sldId id="264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4660"/>
  </p:normalViewPr>
  <p:slideViewPr>
    <p:cSldViewPr snapToGrid="0">
      <p:cViewPr varScale="1">
        <p:scale>
          <a:sx n="66" d="100"/>
          <a:sy n="66" d="100"/>
        </p:scale>
        <p:origin x="-900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411593B-FFDF-5469-2B3E-FA505FEA3C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4DB0F078-B0E6-AC0F-2C1F-E38BCB05B5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28467BA-68DA-0227-96CF-9CFFC01A34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1022390-84C3-8D9E-81B0-B4B4BD850F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424E1D1-DB86-FF60-E664-8610D5969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711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CB9A1E9-5910-1DA5-C16C-B24A5D1238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833B8B9B-68C1-6C1B-9C21-5A84448EA1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CA735EE-7376-B939-3588-F627618471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393C792-93A9-A6A7-5757-88A67D0CF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6E3B6FB-F197-6220-5F20-E26ECE440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542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3A17AEB9-09BC-CF1F-3052-EC401C64A8C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538F044C-10D5-F910-C232-3856B1CA23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DC8A61B-3036-0463-814D-8ADBABA03A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043BB97-049A-B340-35B4-4ED7DDDB76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A2EE84F-1448-3987-676F-208F3BFAC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6421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411593B-FFDF-5469-2B3E-FA505FEA3C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4DB0F078-B0E6-AC0F-2C1F-E38BCB05B5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28467BA-68DA-0227-96CF-9CFFC01A34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1022390-84C3-8D9E-81B0-B4B4BD850F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424E1D1-DB86-FF60-E664-8610D5969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74427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E1E287F-D4F4-E244-4EB0-42E9613E28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E77A459-C7BD-42D5-7D9E-794087E8E1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90C94D4-EEBF-A723-EF8F-3AAEF71B83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1D72D74-ED7F-FC54-DE31-4D5BE4685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AAEC32E-3A09-9000-D100-5E34D2F80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01637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15E70C3-7F7D-7A77-02BF-799830EB72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2018D8EA-259C-F98C-551C-CD61039D8D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212B682-8C19-E5C0-0040-0439ECE090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3DFD5A9-ABEF-49C9-3BE1-52422802CC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70DA615-8125-8EA8-2738-8C3DB9FA5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22047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24E5617-EC5A-C22C-5D72-6ABFFC0F1E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BB02134-3486-215F-F00C-435A64F1B6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10354A56-7D2A-65C7-1296-C62EB8550E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CFDA1A98-4744-6B20-FDE1-26137F215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CB6E8ACE-6D99-0797-FBD4-4480144AA7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02AC984-1311-FEA9-C63A-6B895915CC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41936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5652CAF-3332-697C-AD06-6526B84C68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A6EB6239-E149-514B-7BDC-A2699ACD3C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F99D2F80-F484-D0FD-6BE3-7C0F83F95E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607D9C5C-1D90-C442-16F6-F20D38C38D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CF800D1D-C20C-F09D-6783-3B643A40CC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7449FBFB-263B-FB7D-4790-B41836F350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1EFAD10D-53FF-E4E2-64D7-566A6B2F07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4EBFF0B1-658A-A012-D096-B2C727C7C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22442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6931718-30BB-A636-E86C-CB5664DE41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E3E6D856-C7D1-9B3C-B0AB-E702D712D4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543BDFD6-5358-BC1C-C1F6-EF49F517B0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9361EDCB-97FA-487E-6674-48A7FEEB0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641028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0263FAA7-431C-BC3F-04C6-6E19ABE085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304FD42F-5183-65FA-7B53-3FA36B2DFB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46B19F32-FABF-07CB-4940-38C320904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074618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CC30FD6-BF1E-54F8-B359-B895DA8B79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0D893FC-19C4-A34E-6FF2-5EE23E9A24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F6E61A6C-50E9-DD68-9C39-47DEB59E51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4DFE984B-FED8-1FB4-B4A2-9CA617575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4EF11F65-E300-0D1F-0857-B39C892EE4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F355B01-7B7A-0C98-07EE-ABCB502DEB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87354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E1E287F-D4F4-E244-4EB0-42E9613E28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E77A459-C7BD-42D5-7D9E-794087E8E1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90C94D4-EEBF-A723-EF8F-3AAEF71B83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1D72D74-ED7F-FC54-DE31-4D5BE4685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AAEC32E-3A09-9000-D100-5E34D2F80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9385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3463BBB-11F3-CFD4-A3C2-F33ACEFF94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A916DDE0-1A1B-894A-AF74-E7B9498A0C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3BB94EFE-A4D4-7CB0-FB6A-553D2BF523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361AC8BF-9EEB-2C45-66FA-E765E16364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686A353A-A7AC-E212-2C36-9DB5186195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2405A98-C89D-8617-72E0-BB218F61A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621637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CB9A1E9-5910-1DA5-C16C-B24A5D1238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833B8B9B-68C1-6C1B-9C21-5A84448EA1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CA735EE-7376-B939-3588-F627618471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393C792-93A9-A6A7-5757-88A67D0CF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6E3B6FB-F197-6220-5F20-E26ECE440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35867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3A17AEB9-09BC-CF1F-3052-EC401C64A8C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538F044C-10D5-F910-C232-3856B1CA23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DC8A61B-3036-0463-814D-8ADBABA03A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043BB97-049A-B340-35B4-4ED7DDDB76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A2EE84F-1448-3987-676F-208F3BFAC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640102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411593B-FFDF-5469-2B3E-FA505FEA3C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4DB0F078-B0E6-AC0F-2C1F-E38BCB05B5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28467BA-68DA-0227-96CF-9CFFC01A34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1022390-84C3-8D9E-81B0-B4B4BD850F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424E1D1-DB86-FF60-E664-8610D5969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489523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E1E287F-D4F4-E244-4EB0-42E9613E28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E77A459-C7BD-42D5-7D9E-794087E8E1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90C94D4-EEBF-A723-EF8F-3AAEF71B83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1D72D74-ED7F-FC54-DE31-4D5BE4685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AAEC32E-3A09-9000-D100-5E34D2F80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158561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15E70C3-7F7D-7A77-02BF-799830EB72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2018D8EA-259C-F98C-551C-CD61039D8D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212B682-8C19-E5C0-0040-0439ECE090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3DFD5A9-ABEF-49C9-3BE1-52422802CC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70DA615-8125-8EA8-2738-8C3DB9FA5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368746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24E5617-EC5A-C22C-5D72-6ABFFC0F1E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BB02134-3486-215F-F00C-435A64F1B6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10354A56-7D2A-65C7-1296-C62EB8550E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CFDA1A98-4744-6B20-FDE1-26137F215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CB6E8ACE-6D99-0797-FBD4-4480144AA7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02AC984-1311-FEA9-C63A-6B895915CC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931997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5652CAF-3332-697C-AD06-6526B84C68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A6EB6239-E149-514B-7BDC-A2699ACD3C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F99D2F80-F484-D0FD-6BE3-7C0F83F95E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607D9C5C-1D90-C442-16F6-F20D38C38D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CF800D1D-C20C-F09D-6783-3B643A40CC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7449FBFB-263B-FB7D-4790-B41836F350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1EFAD10D-53FF-E4E2-64D7-566A6B2F07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4EBFF0B1-658A-A012-D096-B2C727C7C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453010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6931718-30BB-A636-E86C-CB5664DE41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E3E6D856-C7D1-9B3C-B0AB-E702D712D4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543BDFD6-5358-BC1C-C1F6-EF49F517B0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9361EDCB-97FA-487E-6674-48A7FEEB0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899422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0263FAA7-431C-BC3F-04C6-6E19ABE085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304FD42F-5183-65FA-7B53-3FA36B2DFB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46B19F32-FABF-07CB-4940-38C320904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82094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15E70C3-7F7D-7A77-02BF-799830EB72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2018D8EA-259C-F98C-551C-CD61039D8D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212B682-8C19-E5C0-0040-0439ECE090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3DFD5A9-ABEF-49C9-3BE1-52422802CC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70DA615-8125-8EA8-2738-8C3DB9FA5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98393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CC30FD6-BF1E-54F8-B359-B895DA8B79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0D893FC-19C4-A34E-6FF2-5EE23E9A24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F6E61A6C-50E9-DD68-9C39-47DEB59E51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4DFE984B-FED8-1FB4-B4A2-9CA617575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4EF11F65-E300-0D1F-0857-B39C892EE4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F355B01-7B7A-0C98-07EE-ABCB502DEB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876284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3463BBB-11F3-CFD4-A3C2-F33ACEFF94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A916DDE0-1A1B-894A-AF74-E7B9498A0C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3BB94EFE-A4D4-7CB0-FB6A-553D2BF523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361AC8BF-9EEB-2C45-66FA-E765E16364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686A353A-A7AC-E212-2C36-9DB5186195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2405A98-C89D-8617-72E0-BB218F61A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414801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CB9A1E9-5910-1DA5-C16C-B24A5D1238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833B8B9B-68C1-6C1B-9C21-5A84448EA1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CA735EE-7376-B939-3588-F627618471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393C792-93A9-A6A7-5757-88A67D0CF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6E3B6FB-F197-6220-5F20-E26ECE440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742589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3A17AEB9-09BC-CF1F-3052-EC401C64A8C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538F044C-10D5-F910-C232-3856B1CA23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DC8A61B-3036-0463-814D-8ADBABA03A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043BB97-049A-B340-35B4-4ED7DDDB76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A2EE84F-1448-3987-676F-208F3BFAC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52770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24E5617-EC5A-C22C-5D72-6ABFFC0F1E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BB02134-3486-215F-F00C-435A64F1B6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10354A56-7D2A-65C7-1296-C62EB8550E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CFDA1A98-4744-6B20-FDE1-26137F215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CB6E8ACE-6D99-0797-FBD4-4480144AA7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02AC984-1311-FEA9-C63A-6B895915CC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074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5652CAF-3332-697C-AD06-6526B84C68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A6EB6239-E149-514B-7BDC-A2699ACD3C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F99D2F80-F484-D0FD-6BE3-7C0F83F95E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607D9C5C-1D90-C442-16F6-F20D38C38D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CF800D1D-C20C-F09D-6783-3B643A40CC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7449FBFB-263B-FB7D-4790-B41836F350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1EFAD10D-53FF-E4E2-64D7-566A6B2F07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4EBFF0B1-658A-A012-D096-B2C727C7C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438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6931718-30BB-A636-E86C-CB5664DE41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E3E6D856-C7D1-9B3C-B0AB-E702D712D4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543BDFD6-5358-BC1C-C1F6-EF49F517B0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9361EDCB-97FA-487E-6674-48A7FEEB0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5077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0263FAA7-431C-BC3F-04C6-6E19ABE085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304FD42F-5183-65FA-7B53-3FA36B2DFB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46B19F32-FABF-07CB-4940-38C320904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895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CC30FD6-BF1E-54F8-B359-B895DA8B79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0D893FC-19C4-A34E-6FF2-5EE23E9A24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F6E61A6C-50E9-DD68-9C39-47DEB59E51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4DFE984B-FED8-1FB4-B4A2-9CA617575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4EF11F65-E300-0D1F-0857-B39C892EE4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F355B01-7B7A-0C98-07EE-ABCB502DEB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5450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3463BBB-11F3-CFD4-A3C2-F33ACEFF94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A916DDE0-1A1B-894A-AF74-E7B9498A0C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3BB94EFE-A4D4-7CB0-FB6A-553D2BF523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361AC8BF-9EEB-2C45-66FA-E765E16364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686A353A-A7AC-E212-2C36-9DB5186195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2405A98-C89D-8617-72E0-BB218F61A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267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EDB86FEB-BFB2-13D0-29DD-4252BFCF73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F14F6F76-4E57-E8C6-DAC9-65CFB16D8A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70DD279-88E8-E98F-7BFC-B0CA4DCCBFA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071F33-9660-493F-875A-1D68E2397661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CDE1E4B-F0E9-6A2A-E5EF-5E002DF458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B506A16-457E-8526-F69F-E4E8602706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232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EDB86FEB-BFB2-13D0-29DD-4252BFCF73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F14F6F76-4E57-E8C6-DAC9-65CFB16D8A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70DD279-88E8-E98F-7BFC-B0CA4DCCBFA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071F33-9660-493F-875A-1D68E239766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CDE1E4B-F0E9-6A2A-E5EF-5E002DF458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B506A16-457E-8526-F69F-E4E8602706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4B1556-6DC7-4151-8623-618992418CF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1171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EDB86FEB-BFB2-13D0-29DD-4252BFCF73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F14F6F76-4E57-E8C6-DAC9-65CFB16D8A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70DD279-88E8-E98F-7BFC-B0CA4DCCBFA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071F33-9660-493F-875A-1D68E239766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CDE1E4B-F0E9-6A2A-E5EF-5E002DF458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B506A16-457E-8526-F69F-E4E8602706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4B1556-6DC7-4151-8623-618992418CF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81780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D62EF14-B158-759F-80C3-61BC4FD2C5E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BA4429D0-E9BE-33FC-266C-8A5C37FE5DD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D102B297-3C8D-B179-7E22-9163E44F90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مربع نص 5"/>
          <p:cNvSpPr txBox="1"/>
          <p:nvPr/>
        </p:nvSpPr>
        <p:spPr>
          <a:xfrm>
            <a:off x="6466515" y="3842979"/>
            <a:ext cx="4272324" cy="89255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ctr"/>
            <a:r>
              <a:rPr lang="ar-SY" sz="3200" b="1" dirty="0" smtClean="0"/>
              <a:t>الجلسة العملية </a:t>
            </a:r>
            <a:r>
              <a:rPr lang="ar-SY" sz="3200" b="1" dirty="0" smtClean="0"/>
              <a:t>السابعة</a:t>
            </a:r>
          </a:p>
          <a:p>
            <a:pPr algn="ctr"/>
            <a:r>
              <a:rPr lang="ar-SY" sz="2000" b="1" dirty="0" smtClean="0"/>
              <a:t>معاملات الحركية الدوائية (النموذج ثنائي الحجرة)</a:t>
            </a:r>
            <a:endParaRPr lang="ar-SY" sz="2000" b="1" dirty="0"/>
          </a:p>
        </p:txBody>
      </p:sp>
    </p:spTree>
    <p:extLst>
      <p:ext uri="{BB962C8B-B14F-4D97-AF65-F5344CB8AC3E}">
        <p14:creationId xmlns:p14="http://schemas.microsoft.com/office/powerpoint/2010/main" val="3908854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B80EC7E-93CB-000C-6D71-2595129B43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7" name="عنصر نائب للمحتوى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03396901"/>
              </p:ext>
            </p:extLst>
          </p:nvPr>
        </p:nvGraphicFramePr>
        <p:xfrm>
          <a:off x="323663" y="3251572"/>
          <a:ext cx="3284855" cy="2987040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659890"/>
                <a:gridCol w="1624965"/>
              </a:tblGrid>
              <a:tr h="175027">
                <a:tc>
                  <a:txBody>
                    <a:bodyPr/>
                    <a:lstStyle/>
                    <a:p>
                      <a:pPr marL="457200" algn="r" rtl="1"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Cp</a:t>
                      </a:r>
                      <a:r>
                        <a:rPr lang="en-US" sz="1400" dirty="0">
                          <a:effectLst/>
                        </a:rPr>
                        <a:t>(</a:t>
                      </a:r>
                      <a:r>
                        <a:rPr lang="en-US" sz="1400" dirty="0" err="1">
                          <a:effectLst/>
                        </a:rPr>
                        <a:t>ug</a:t>
                      </a:r>
                      <a:r>
                        <a:rPr lang="en-US" sz="1400" dirty="0">
                          <a:effectLst/>
                        </a:rPr>
                        <a:t>/ml)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r" rtl="1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Time (hr)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/>
                </a:tc>
              </a:tr>
              <a:tr h="175027">
                <a:tc>
                  <a:txBody>
                    <a:bodyPr/>
                    <a:lstStyle/>
                    <a:p>
                      <a:pPr marL="457200" algn="r" rtl="1">
                        <a:spcAft>
                          <a:spcPts val="0"/>
                        </a:spcAft>
                      </a:pPr>
                      <a:r>
                        <a:rPr lang="ar-SY" sz="1400">
                          <a:effectLst/>
                        </a:rPr>
                        <a:t>70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r" rtl="1">
                        <a:spcAft>
                          <a:spcPts val="0"/>
                        </a:spcAft>
                      </a:pPr>
                      <a:r>
                        <a:rPr lang="ar-SY" sz="1400">
                          <a:effectLst/>
                        </a:rPr>
                        <a:t>0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/>
                </a:tc>
              </a:tr>
              <a:tr h="175027">
                <a:tc>
                  <a:txBody>
                    <a:bodyPr/>
                    <a:lstStyle/>
                    <a:p>
                      <a:pPr marL="457200" algn="r" rtl="1">
                        <a:spcAft>
                          <a:spcPts val="0"/>
                        </a:spcAft>
                      </a:pPr>
                      <a:r>
                        <a:rPr lang="ar-SY" sz="1400">
                          <a:effectLst/>
                        </a:rPr>
                        <a:t>53.8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r" rtl="1">
                        <a:spcAft>
                          <a:spcPts val="0"/>
                        </a:spcAft>
                      </a:pPr>
                      <a:r>
                        <a:rPr lang="ar-SY" sz="1400">
                          <a:effectLst/>
                        </a:rPr>
                        <a:t>0.25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/>
                </a:tc>
              </a:tr>
              <a:tr h="175027">
                <a:tc>
                  <a:txBody>
                    <a:bodyPr/>
                    <a:lstStyle/>
                    <a:p>
                      <a:pPr marL="457200" algn="r" rtl="1">
                        <a:spcAft>
                          <a:spcPts val="0"/>
                        </a:spcAft>
                      </a:pPr>
                      <a:r>
                        <a:rPr lang="ar-SY" sz="1400">
                          <a:effectLst/>
                        </a:rPr>
                        <a:t>43.3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r" rtl="1">
                        <a:spcAft>
                          <a:spcPts val="0"/>
                        </a:spcAft>
                      </a:pPr>
                      <a:r>
                        <a:rPr lang="ar-SY" sz="1400">
                          <a:effectLst/>
                        </a:rPr>
                        <a:t>0.50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/>
                </a:tc>
              </a:tr>
              <a:tr h="175027">
                <a:tc>
                  <a:txBody>
                    <a:bodyPr/>
                    <a:lstStyle/>
                    <a:p>
                      <a:pPr marL="457200" algn="r" rtl="1">
                        <a:spcAft>
                          <a:spcPts val="0"/>
                        </a:spcAft>
                      </a:pPr>
                      <a:r>
                        <a:rPr lang="ar-SY" sz="1400" dirty="0">
                          <a:effectLst/>
                        </a:rPr>
                        <a:t>35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r" rtl="1">
                        <a:spcAft>
                          <a:spcPts val="0"/>
                        </a:spcAft>
                      </a:pPr>
                      <a:r>
                        <a:rPr lang="ar-SY" sz="1400">
                          <a:effectLst/>
                        </a:rPr>
                        <a:t>0.75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/>
                </a:tc>
              </a:tr>
              <a:tr h="175027">
                <a:tc>
                  <a:txBody>
                    <a:bodyPr/>
                    <a:lstStyle/>
                    <a:p>
                      <a:pPr marL="457200" algn="r" rtl="1">
                        <a:spcAft>
                          <a:spcPts val="0"/>
                        </a:spcAft>
                      </a:pPr>
                      <a:r>
                        <a:rPr lang="ar-SY" sz="1400" dirty="0">
                          <a:effectLst/>
                        </a:rPr>
                        <a:t>29.1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r" rtl="1">
                        <a:spcAft>
                          <a:spcPts val="0"/>
                        </a:spcAft>
                      </a:pPr>
                      <a:r>
                        <a:rPr lang="ar-SY" sz="1400">
                          <a:effectLst/>
                        </a:rPr>
                        <a:t>1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/>
                </a:tc>
              </a:tr>
              <a:tr h="175027">
                <a:tc>
                  <a:txBody>
                    <a:bodyPr/>
                    <a:lstStyle/>
                    <a:p>
                      <a:pPr marL="457200" algn="r" rtl="1">
                        <a:spcAft>
                          <a:spcPts val="0"/>
                        </a:spcAft>
                      </a:pPr>
                      <a:r>
                        <a:rPr lang="ar-SY" sz="1400">
                          <a:effectLst/>
                        </a:rPr>
                        <a:t>21.2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r" rtl="1">
                        <a:spcAft>
                          <a:spcPts val="0"/>
                        </a:spcAft>
                      </a:pPr>
                      <a:r>
                        <a:rPr lang="ar-SY" sz="1400">
                          <a:effectLst/>
                        </a:rPr>
                        <a:t>1.5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/>
                </a:tc>
              </a:tr>
              <a:tr h="175027">
                <a:tc>
                  <a:txBody>
                    <a:bodyPr/>
                    <a:lstStyle/>
                    <a:p>
                      <a:pPr marL="457200" algn="r" rtl="1">
                        <a:spcAft>
                          <a:spcPts val="0"/>
                        </a:spcAft>
                      </a:pPr>
                      <a:r>
                        <a:rPr lang="ar-SY" sz="1400">
                          <a:effectLst/>
                        </a:rPr>
                        <a:t>17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r" rtl="1">
                        <a:spcAft>
                          <a:spcPts val="0"/>
                        </a:spcAft>
                      </a:pPr>
                      <a:r>
                        <a:rPr lang="ar-SY" sz="1400">
                          <a:effectLst/>
                        </a:rPr>
                        <a:t>2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/>
                </a:tc>
              </a:tr>
              <a:tr h="175027">
                <a:tc>
                  <a:txBody>
                    <a:bodyPr/>
                    <a:lstStyle/>
                    <a:p>
                      <a:pPr marL="457200" algn="r" rtl="1">
                        <a:spcAft>
                          <a:spcPts val="0"/>
                        </a:spcAft>
                      </a:pPr>
                      <a:r>
                        <a:rPr lang="ar-SY" sz="1400" dirty="0">
                          <a:effectLst/>
                        </a:rPr>
                        <a:t>14.3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r" rtl="1">
                        <a:spcAft>
                          <a:spcPts val="0"/>
                        </a:spcAft>
                      </a:pPr>
                      <a:r>
                        <a:rPr lang="ar-SY" sz="1400">
                          <a:effectLst/>
                        </a:rPr>
                        <a:t>2.5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/>
                </a:tc>
              </a:tr>
              <a:tr h="175027">
                <a:tc>
                  <a:txBody>
                    <a:bodyPr/>
                    <a:lstStyle/>
                    <a:p>
                      <a:pPr marL="457200" algn="r" rtl="1">
                        <a:spcAft>
                          <a:spcPts val="0"/>
                        </a:spcAft>
                      </a:pPr>
                      <a:r>
                        <a:rPr lang="ar-SY" sz="1400">
                          <a:effectLst/>
                        </a:rPr>
                        <a:t>12.6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r" rtl="1">
                        <a:spcAft>
                          <a:spcPts val="0"/>
                        </a:spcAft>
                      </a:pPr>
                      <a:r>
                        <a:rPr lang="ar-SY" sz="1400">
                          <a:effectLst/>
                        </a:rPr>
                        <a:t>3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/>
                </a:tc>
              </a:tr>
              <a:tr h="175027">
                <a:tc>
                  <a:txBody>
                    <a:bodyPr/>
                    <a:lstStyle/>
                    <a:p>
                      <a:pPr marL="457200" algn="r" rtl="1">
                        <a:spcAft>
                          <a:spcPts val="0"/>
                        </a:spcAft>
                      </a:pPr>
                      <a:r>
                        <a:rPr lang="ar-SY" sz="1400">
                          <a:effectLst/>
                        </a:rPr>
                        <a:t>10.5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r" rtl="1">
                        <a:spcAft>
                          <a:spcPts val="0"/>
                        </a:spcAft>
                      </a:pPr>
                      <a:r>
                        <a:rPr lang="ar-SY" sz="1400">
                          <a:effectLst/>
                        </a:rPr>
                        <a:t>4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/>
                </a:tc>
              </a:tr>
              <a:tr h="175027">
                <a:tc>
                  <a:txBody>
                    <a:bodyPr/>
                    <a:lstStyle/>
                    <a:p>
                      <a:pPr marL="457200" algn="r" rtl="1">
                        <a:spcAft>
                          <a:spcPts val="0"/>
                        </a:spcAft>
                      </a:pPr>
                      <a:r>
                        <a:rPr lang="ar-SY" sz="1400">
                          <a:effectLst/>
                        </a:rPr>
                        <a:t>9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r" rtl="1">
                        <a:spcAft>
                          <a:spcPts val="0"/>
                        </a:spcAft>
                      </a:pPr>
                      <a:r>
                        <a:rPr lang="ar-SY" sz="1400">
                          <a:effectLst/>
                        </a:rPr>
                        <a:t>5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/>
                </a:tc>
              </a:tr>
              <a:tr h="175027">
                <a:tc>
                  <a:txBody>
                    <a:bodyPr/>
                    <a:lstStyle/>
                    <a:p>
                      <a:pPr marL="457200" algn="r" rtl="1">
                        <a:spcAft>
                          <a:spcPts val="0"/>
                        </a:spcAft>
                      </a:pPr>
                      <a:r>
                        <a:rPr lang="ar-SY" sz="1400">
                          <a:effectLst/>
                        </a:rPr>
                        <a:t>8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r" rtl="1">
                        <a:spcAft>
                          <a:spcPts val="0"/>
                        </a:spcAft>
                      </a:pPr>
                      <a:r>
                        <a:rPr lang="ar-SY" sz="1400">
                          <a:effectLst/>
                        </a:rPr>
                        <a:t>6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/>
                </a:tc>
              </a:tr>
              <a:tr h="175027">
                <a:tc>
                  <a:txBody>
                    <a:bodyPr/>
                    <a:lstStyle/>
                    <a:p>
                      <a:pPr marL="457200" algn="r" rtl="1">
                        <a:spcAft>
                          <a:spcPts val="0"/>
                        </a:spcAft>
                      </a:pPr>
                      <a:r>
                        <a:rPr lang="ar-SY" sz="1400">
                          <a:effectLst/>
                        </a:rPr>
                        <a:t>7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r" rtl="1">
                        <a:spcAft>
                          <a:spcPts val="0"/>
                        </a:spcAft>
                      </a:pPr>
                      <a:r>
                        <a:rPr lang="ar-SY" sz="1400" dirty="0">
                          <a:effectLst/>
                        </a:rPr>
                        <a:t>7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2177141" y="1616964"/>
            <a:ext cx="9318173" cy="21236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ar-SY" sz="2400" b="1" dirty="0" smtClean="0"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تطبيق 1:</a:t>
            </a:r>
          </a:p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Y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أ</a:t>
            </a:r>
            <a:r>
              <a:rPr kumimoji="0" lang="ar-SY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عطي دواء ما بالحقن الوريدي المباشر إلى رجل بالغ وزنه 70 كغ, تم سحب عينات دم خلال مدة 7 ساعات وتمت معايرة الدواء فيها فحصلنا على المعطيات المبينة في الجدول التالي: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Y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ارسم المعطيات على ورق نصف لوغاريتمي, واستنتج موديل الحجرة المناسب لوصف هذه المعطيات.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Y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أوجد المعادلة التي تصف الحركية الدوائية لهذا الدواء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Y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احسب معاملات: المساحة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AUC</a:t>
            </a:r>
            <a:r>
              <a:rPr kumimoji="0" lang="ar-SY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 واللحظة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plified Arabic" pitchFamily="18" charset="-78"/>
                <a:ea typeface="Times New Roman" pitchFamily="18" charset="0"/>
                <a:cs typeface="Simplified Arabic" pitchFamily="18" charset="-78"/>
              </a:rPr>
              <a:t>AUMC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30252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SY" dirty="0" smtClean="0"/>
              <a:t>الحل:</a:t>
            </a:r>
          </a:p>
          <a:p>
            <a:pPr algn="r" rtl="1"/>
            <a:endParaRPr lang="ar-SY" dirty="0" smtClean="0"/>
          </a:p>
          <a:p>
            <a:pPr algn="r" rtl="1"/>
            <a:endParaRPr lang="ar-SY" dirty="0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3159814"/>
              </p:ext>
            </p:extLst>
          </p:nvPr>
        </p:nvGraphicFramePr>
        <p:xfrm>
          <a:off x="1538515" y="1799770"/>
          <a:ext cx="7332028" cy="4481720"/>
        </p:xfrm>
        <a:graphic>
          <a:graphicData uri="http://schemas.openxmlformats.org/drawingml/2006/table">
            <a:tbl>
              <a:tblPr rtl="1" firstRow="1" firstCol="1" bandRow="1"/>
              <a:tblGrid>
                <a:gridCol w="1842700"/>
                <a:gridCol w="1842700"/>
                <a:gridCol w="1842700"/>
                <a:gridCol w="1803928"/>
              </a:tblGrid>
              <a:tr h="519320">
                <a:tc>
                  <a:txBody>
                    <a:bodyPr/>
                    <a:lstStyle/>
                    <a:p>
                      <a:pPr marL="457200" algn="r" rtl="1">
                        <a:spcAft>
                          <a:spcPts val="0"/>
                        </a:spcAft>
                      </a:pPr>
                      <a:r>
                        <a:rPr lang="en-US" sz="2000" b="1" dirty="0" err="1" smtClean="0">
                          <a:effectLst/>
                          <a:latin typeface="Times New Roman"/>
                          <a:ea typeface="Times New Roman"/>
                          <a:cs typeface="Traditional Arabic"/>
                        </a:rPr>
                        <a:t>Cp-Cp</a:t>
                      </a:r>
                      <a:r>
                        <a:rPr lang="en-US" sz="2000" b="1" dirty="0" smtClean="0">
                          <a:effectLst/>
                          <a:latin typeface="Simplified Arabic"/>
                          <a:ea typeface="Times New Roman"/>
                          <a:cs typeface="Simplified Arabic"/>
                        </a:rPr>
                        <a:t>´</a:t>
                      </a:r>
                      <a:endParaRPr lang="en-US" sz="2000" b="1" dirty="0">
                        <a:effectLst/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spcAft>
                          <a:spcPts val="0"/>
                        </a:spcAft>
                      </a:pPr>
                      <a:r>
                        <a:rPr lang="en-US" sz="2000" b="1" dirty="0" err="1" smtClean="0">
                          <a:effectLst/>
                          <a:latin typeface="Times New Roman"/>
                          <a:ea typeface="Times New Roman"/>
                          <a:cs typeface="Traditional Arabic"/>
                        </a:rPr>
                        <a:t>cp</a:t>
                      </a:r>
                      <a:r>
                        <a:rPr lang="en-US" sz="2000" b="1" dirty="0" smtClean="0">
                          <a:effectLst/>
                          <a:latin typeface="Simplified Arabic"/>
                          <a:ea typeface="Times New Roman"/>
                          <a:cs typeface="Simplified Arabic"/>
                        </a:rPr>
                        <a:t>´</a:t>
                      </a:r>
                      <a:endParaRPr lang="en-US" sz="2000" b="1" dirty="0">
                        <a:effectLst/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  <a:latin typeface="Simplified Arabic"/>
                          <a:ea typeface="Times New Roman"/>
                          <a:cs typeface="Traditional Arabic"/>
                        </a:rPr>
                        <a:t>Cp</a:t>
                      </a:r>
                      <a:r>
                        <a:rPr lang="en-US" sz="2000" dirty="0">
                          <a:effectLst/>
                          <a:latin typeface="Simplified Arabic"/>
                          <a:ea typeface="Times New Roman"/>
                          <a:cs typeface="Traditional Arabic"/>
                        </a:rPr>
                        <a:t>(</a:t>
                      </a:r>
                      <a:r>
                        <a:rPr lang="en-US" sz="2000" dirty="0" err="1">
                          <a:effectLst/>
                          <a:latin typeface="Simplified Arabic"/>
                          <a:ea typeface="Times New Roman"/>
                          <a:cs typeface="Traditional Arabic"/>
                        </a:rPr>
                        <a:t>ug</a:t>
                      </a:r>
                      <a:r>
                        <a:rPr lang="en-US" sz="2000" dirty="0">
                          <a:effectLst/>
                          <a:latin typeface="Simplified Arabic"/>
                          <a:ea typeface="Times New Roman"/>
                          <a:cs typeface="Traditional Arabic"/>
                        </a:rPr>
                        <a:t>/ml)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Simplified Arabic"/>
                          <a:ea typeface="Times New Roman"/>
                          <a:cs typeface="Traditional Arabic"/>
                        </a:rPr>
                        <a:t>Time (</a:t>
                      </a:r>
                      <a:r>
                        <a:rPr lang="en-US" sz="2000" dirty="0" err="1">
                          <a:effectLst/>
                          <a:latin typeface="Simplified Arabic"/>
                          <a:ea typeface="Times New Roman"/>
                          <a:cs typeface="Traditional Arabic"/>
                        </a:rPr>
                        <a:t>hr</a:t>
                      </a:r>
                      <a:r>
                        <a:rPr lang="en-US" sz="2000" dirty="0">
                          <a:effectLst/>
                          <a:latin typeface="Simplified Arabic"/>
                          <a:ea typeface="Times New Roman"/>
                          <a:cs typeface="Traditional Arabic"/>
                        </a:rPr>
                        <a:t>)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3591">
                <a:tc>
                  <a:txBody>
                    <a:bodyPr/>
                    <a:lstStyle/>
                    <a:p>
                      <a:pPr marL="457200" algn="r" rtl="1">
                        <a:spcAft>
                          <a:spcPts val="0"/>
                        </a:spcAft>
                      </a:pPr>
                      <a:r>
                        <a:rPr lang="ar-SA" sz="2000" b="1" dirty="0" smtClean="0">
                          <a:effectLst/>
                          <a:latin typeface="Times New Roman"/>
                          <a:ea typeface="Times New Roman"/>
                          <a:cs typeface="Traditional Arabic"/>
                        </a:rPr>
                        <a:t>52</a:t>
                      </a:r>
                      <a:endParaRPr lang="en-US" sz="2000" b="1" dirty="0">
                        <a:effectLst/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spcAft>
                          <a:spcPts val="0"/>
                        </a:spcAft>
                      </a:pPr>
                      <a:r>
                        <a:rPr lang="ar-SA" sz="2000" b="1" dirty="0" smtClean="0">
                          <a:effectLst/>
                          <a:latin typeface="Times New Roman"/>
                          <a:ea typeface="Times New Roman"/>
                          <a:cs typeface="Traditional Arabic"/>
                        </a:rPr>
                        <a:t>18</a:t>
                      </a:r>
                      <a:endParaRPr lang="en-US" sz="2000" b="1" dirty="0">
                        <a:effectLst/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spcAft>
                          <a:spcPts val="0"/>
                        </a:spcAft>
                      </a:pPr>
                      <a:r>
                        <a:rPr lang="ar-SY" sz="2000">
                          <a:effectLst/>
                          <a:latin typeface="Times New Roman"/>
                          <a:ea typeface="Times New Roman"/>
                          <a:cs typeface="Simplified Arabic"/>
                        </a:rPr>
                        <a:t>70</a:t>
                      </a:r>
                      <a:endParaRPr lang="en-US" sz="2000">
                        <a:effectLst/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spcAft>
                          <a:spcPts val="0"/>
                        </a:spcAft>
                      </a:pPr>
                      <a:r>
                        <a:rPr lang="ar-SY" sz="2000" dirty="0">
                          <a:effectLst/>
                          <a:latin typeface="Times New Roman"/>
                          <a:ea typeface="Times New Roman"/>
                          <a:cs typeface="Simplified Arabic"/>
                        </a:rPr>
                        <a:t>0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3591">
                <a:tc>
                  <a:txBody>
                    <a:bodyPr/>
                    <a:lstStyle/>
                    <a:p>
                      <a:pPr marL="457200" algn="r" rtl="1">
                        <a:spcAft>
                          <a:spcPts val="0"/>
                        </a:spcAft>
                      </a:pPr>
                      <a:r>
                        <a:rPr lang="ar-SA" sz="2000" b="1" dirty="0" smtClean="0">
                          <a:effectLst/>
                          <a:latin typeface="Times New Roman"/>
                          <a:ea typeface="Times New Roman"/>
                          <a:cs typeface="Traditional Arabic"/>
                        </a:rPr>
                        <a:t>36.8</a:t>
                      </a:r>
                      <a:endParaRPr lang="en-US" sz="2000" b="1" dirty="0">
                        <a:effectLst/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spcAft>
                          <a:spcPts val="0"/>
                        </a:spcAft>
                      </a:pPr>
                      <a:r>
                        <a:rPr lang="ar-SA" sz="2000" b="1" dirty="0" smtClean="0">
                          <a:effectLst/>
                          <a:latin typeface="Times New Roman"/>
                          <a:ea typeface="Times New Roman"/>
                          <a:cs typeface="Traditional Arabic"/>
                        </a:rPr>
                        <a:t>17</a:t>
                      </a:r>
                      <a:endParaRPr lang="en-US" sz="2000" b="1" dirty="0">
                        <a:effectLst/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spcAft>
                          <a:spcPts val="0"/>
                        </a:spcAft>
                      </a:pPr>
                      <a:r>
                        <a:rPr lang="ar-SY" sz="2000" dirty="0">
                          <a:effectLst/>
                          <a:latin typeface="Times New Roman"/>
                          <a:ea typeface="Times New Roman"/>
                          <a:cs typeface="Simplified Arabic"/>
                        </a:rPr>
                        <a:t>53.8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spcAft>
                          <a:spcPts val="0"/>
                        </a:spcAft>
                      </a:pPr>
                      <a:r>
                        <a:rPr lang="ar-SY" sz="2000" dirty="0">
                          <a:effectLst/>
                          <a:latin typeface="Times New Roman"/>
                          <a:ea typeface="Times New Roman"/>
                          <a:cs typeface="Simplified Arabic"/>
                        </a:rPr>
                        <a:t>0.25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3591">
                <a:tc>
                  <a:txBody>
                    <a:bodyPr/>
                    <a:lstStyle/>
                    <a:p>
                      <a:pPr marL="457200" algn="r" rtl="1">
                        <a:spcAft>
                          <a:spcPts val="0"/>
                        </a:spcAft>
                      </a:pPr>
                      <a:r>
                        <a:rPr lang="ar-SA" sz="2000" b="1" dirty="0" smtClean="0">
                          <a:effectLst/>
                          <a:latin typeface="Times New Roman"/>
                          <a:ea typeface="Times New Roman"/>
                          <a:cs typeface="Traditional Arabic"/>
                        </a:rPr>
                        <a:t>26.9</a:t>
                      </a:r>
                      <a:endParaRPr lang="en-US" sz="2000" b="1" dirty="0">
                        <a:effectLst/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spcAft>
                          <a:spcPts val="0"/>
                        </a:spcAft>
                      </a:pPr>
                      <a:r>
                        <a:rPr lang="ar-SA" sz="2000" b="1" dirty="0" smtClean="0">
                          <a:effectLst/>
                          <a:latin typeface="Times New Roman"/>
                          <a:ea typeface="Times New Roman"/>
                          <a:cs typeface="Traditional Arabic"/>
                        </a:rPr>
                        <a:t>16.5</a:t>
                      </a:r>
                      <a:endParaRPr lang="en-US" sz="2000" b="1" dirty="0">
                        <a:effectLst/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spcAft>
                          <a:spcPts val="0"/>
                        </a:spcAft>
                      </a:pPr>
                      <a:r>
                        <a:rPr lang="ar-SY" sz="2000">
                          <a:effectLst/>
                          <a:latin typeface="Times New Roman"/>
                          <a:ea typeface="Times New Roman"/>
                          <a:cs typeface="Simplified Arabic"/>
                        </a:rPr>
                        <a:t>43.3</a:t>
                      </a:r>
                      <a:endParaRPr lang="en-US" sz="2000">
                        <a:effectLst/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spcAft>
                          <a:spcPts val="0"/>
                        </a:spcAft>
                      </a:pPr>
                      <a:r>
                        <a:rPr lang="ar-SY" sz="2000" dirty="0">
                          <a:effectLst/>
                          <a:latin typeface="Times New Roman"/>
                          <a:ea typeface="Times New Roman"/>
                          <a:cs typeface="Simplified Arabic"/>
                        </a:rPr>
                        <a:t>0.50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3591">
                <a:tc>
                  <a:txBody>
                    <a:bodyPr/>
                    <a:lstStyle/>
                    <a:p>
                      <a:pPr marL="457200" algn="r" rtl="1">
                        <a:spcAft>
                          <a:spcPts val="0"/>
                        </a:spcAft>
                      </a:pPr>
                      <a:r>
                        <a:rPr lang="ar-SA" sz="2000" b="1" dirty="0" smtClean="0">
                          <a:effectLst/>
                          <a:latin typeface="Times New Roman"/>
                          <a:ea typeface="Times New Roman"/>
                          <a:cs typeface="Traditional Arabic"/>
                        </a:rPr>
                        <a:t>19</a:t>
                      </a:r>
                      <a:endParaRPr lang="en-US" sz="2000" b="1" dirty="0">
                        <a:effectLst/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spcAft>
                          <a:spcPts val="0"/>
                        </a:spcAft>
                      </a:pPr>
                      <a:r>
                        <a:rPr lang="ar-SA" sz="2000" b="1" dirty="0" smtClean="0">
                          <a:effectLst/>
                          <a:latin typeface="Times New Roman"/>
                          <a:ea typeface="Times New Roman"/>
                          <a:cs typeface="Traditional Arabic"/>
                        </a:rPr>
                        <a:t>16</a:t>
                      </a:r>
                      <a:endParaRPr lang="en-US" sz="2000" b="1" dirty="0">
                        <a:effectLst/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spcAft>
                          <a:spcPts val="0"/>
                        </a:spcAft>
                      </a:pPr>
                      <a:r>
                        <a:rPr lang="ar-SY" sz="2000" dirty="0">
                          <a:effectLst/>
                          <a:latin typeface="Times New Roman"/>
                          <a:ea typeface="Times New Roman"/>
                          <a:cs typeface="Simplified Arabic"/>
                        </a:rPr>
                        <a:t>35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spcAft>
                          <a:spcPts val="0"/>
                        </a:spcAft>
                      </a:pPr>
                      <a:r>
                        <a:rPr lang="ar-SY" sz="2000" dirty="0">
                          <a:effectLst/>
                          <a:latin typeface="Times New Roman"/>
                          <a:ea typeface="Times New Roman"/>
                          <a:cs typeface="Simplified Arabic"/>
                        </a:rPr>
                        <a:t>0.75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3591">
                <a:tc>
                  <a:txBody>
                    <a:bodyPr/>
                    <a:lstStyle/>
                    <a:p>
                      <a:pPr marL="457200" algn="r" rtl="1">
                        <a:spcAft>
                          <a:spcPts val="0"/>
                        </a:spcAft>
                      </a:pPr>
                      <a:r>
                        <a:rPr lang="ar-SA" sz="2000" b="1" dirty="0" smtClean="0">
                          <a:effectLst/>
                          <a:latin typeface="Times New Roman"/>
                          <a:ea typeface="Times New Roman"/>
                          <a:cs typeface="Traditional Arabic"/>
                        </a:rPr>
                        <a:t>13.6</a:t>
                      </a:r>
                      <a:endParaRPr lang="en-US" sz="2000" b="1" dirty="0">
                        <a:effectLst/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spcAft>
                          <a:spcPts val="0"/>
                        </a:spcAft>
                      </a:pPr>
                      <a:r>
                        <a:rPr lang="ar-SA" sz="2000" b="1" dirty="0" smtClean="0">
                          <a:effectLst/>
                          <a:latin typeface="Times New Roman"/>
                          <a:ea typeface="Times New Roman"/>
                          <a:cs typeface="Traditional Arabic"/>
                        </a:rPr>
                        <a:t>15.5</a:t>
                      </a:r>
                      <a:endParaRPr lang="en-US" sz="2000" b="1" dirty="0">
                        <a:effectLst/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spcAft>
                          <a:spcPts val="0"/>
                        </a:spcAft>
                      </a:pPr>
                      <a:r>
                        <a:rPr lang="ar-SY" sz="2000">
                          <a:effectLst/>
                          <a:latin typeface="Times New Roman"/>
                          <a:ea typeface="Times New Roman"/>
                          <a:cs typeface="Simplified Arabic"/>
                        </a:rPr>
                        <a:t>29.1</a:t>
                      </a:r>
                      <a:endParaRPr lang="en-US" sz="2000">
                        <a:effectLst/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spcAft>
                          <a:spcPts val="0"/>
                        </a:spcAft>
                      </a:pPr>
                      <a:r>
                        <a:rPr lang="ar-SY" sz="2000" dirty="0">
                          <a:effectLst/>
                          <a:latin typeface="Times New Roman"/>
                          <a:ea typeface="Times New Roman"/>
                          <a:cs typeface="Simplified Arabic"/>
                        </a:rPr>
                        <a:t>1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3591">
                <a:tc>
                  <a:txBody>
                    <a:bodyPr/>
                    <a:lstStyle/>
                    <a:p>
                      <a:pPr marL="457200" algn="r" rtl="1">
                        <a:spcAft>
                          <a:spcPts val="0"/>
                        </a:spcAft>
                      </a:pPr>
                      <a:r>
                        <a:rPr lang="ar-SA" sz="2000" b="1" dirty="0" smtClean="0">
                          <a:effectLst/>
                          <a:latin typeface="Times New Roman"/>
                          <a:ea typeface="Times New Roman"/>
                          <a:cs typeface="Traditional Arabic"/>
                        </a:rPr>
                        <a:t>6.7</a:t>
                      </a:r>
                      <a:endParaRPr lang="en-US" sz="2000" b="1" dirty="0">
                        <a:effectLst/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spcAft>
                          <a:spcPts val="0"/>
                        </a:spcAft>
                      </a:pPr>
                      <a:r>
                        <a:rPr lang="ar-SA" sz="2000" b="1" dirty="0" smtClean="0">
                          <a:effectLst/>
                          <a:latin typeface="Times New Roman"/>
                          <a:ea typeface="Times New Roman"/>
                          <a:cs typeface="Traditional Arabic"/>
                        </a:rPr>
                        <a:t>14.5</a:t>
                      </a:r>
                      <a:endParaRPr lang="en-US" sz="2000" b="1" dirty="0">
                        <a:effectLst/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spcAft>
                          <a:spcPts val="0"/>
                        </a:spcAft>
                      </a:pPr>
                      <a:r>
                        <a:rPr lang="ar-SY" sz="2000" dirty="0">
                          <a:effectLst/>
                          <a:latin typeface="Times New Roman"/>
                          <a:ea typeface="Times New Roman"/>
                          <a:cs typeface="Simplified Arabic"/>
                        </a:rPr>
                        <a:t>21.2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spcAft>
                          <a:spcPts val="0"/>
                        </a:spcAft>
                      </a:pPr>
                      <a:r>
                        <a:rPr lang="ar-SY" sz="2000" dirty="0">
                          <a:effectLst/>
                          <a:latin typeface="Times New Roman"/>
                          <a:ea typeface="Times New Roman"/>
                          <a:cs typeface="Simplified Arabic"/>
                        </a:rPr>
                        <a:t>1.5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3591">
                <a:tc>
                  <a:txBody>
                    <a:bodyPr/>
                    <a:lstStyle/>
                    <a:p>
                      <a:pPr marL="457200" algn="r" rtl="1">
                        <a:spcAft>
                          <a:spcPts val="0"/>
                        </a:spcAft>
                      </a:pPr>
                      <a:r>
                        <a:rPr lang="ar-SA" sz="2000" b="1" dirty="0" smtClean="0">
                          <a:effectLst/>
                          <a:latin typeface="Times New Roman"/>
                          <a:ea typeface="Times New Roman"/>
                          <a:cs typeface="Traditional Arabic"/>
                        </a:rPr>
                        <a:t>3.5</a:t>
                      </a:r>
                      <a:endParaRPr lang="en-US" sz="2000" b="1" dirty="0">
                        <a:effectLst/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spcAft>
                          <a:spcPts val="0"/>
                        </a:spcAft>
                      </a:pPr>
                      <a:r>
                        <a:rPr lang="ar-SA" sz="2000" b="1" dirty="0" smtClean="0">
                          <a:effectLst/>
                          <a:latin typeface="Times New Roman"/>
                          <a:ea typeface="Times New Roman"/>
                          <a:cs typeface="Traditional Arabic"/>
                        </a:rPr>
                        <a:t>13.5</a:t>
                      </a:r>
                      <a:endParaRPr lang="en-US" sz="2000" b="1" dirty="0">
                        <a:effectLst/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spcAft>
                          <a:spcPts val="0"/>
                        </a:spcAft>
                      </a:pPr>
                      <a:r>
                        <a:rPr lang="ar-SY" sz="2000">
                          <a:effectLst/>
                          <a:latin typeface="Times New Roman"/>
                          <a:ea typeface="Times New Roman"/>
                          <a:cs typeface="Simplified Arabic"/>
                        </a:rPr>
                        <a:t>17</a:t>
                      </a:r>
                      <a:endParaRPr lang="en-US" sz="2000">
                        <a:effectLst/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spcAft>
                          <a:spcPts val="0"/>
                        </a:spcAft>
                      </a:pPr>
                      <a:r>
                        <a:rPr lang="ar-SY" sz="2000" dirty="0">
                          <a:effectLst/>
                          <a:latin typeface="Times New Roman"/>
                          <a:ea typeface="Times New Roman"/>
                          <a:cs typeface="Simplified Arabic"/>
                        </a:rPr>
                        <a:t>2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3591">
                <a:tc>
                  <a:txBody>
                    <a:bodyPr/>
                    <a:lstStyle/>
                    <a:p>
                      <a:pPr marL="457200" algn="r" rtl="1">
                        <a:spcAft>
                          <a:spcPts val="0"/>
                        </a:spcAft>
                      </a:pPr>
                      <a:r>
                        <a:rPr lang="ar-SA" sz="2000" b="1" dirty="0" smtClean="0">
                          <a:effectLst/>
                          <a:latin typeface="Times New Roman"/>
                          <a:ea typeface="Times New Roman"/>
                          <a:cs typeface="Traditional Arabic"/>
                        </a:rPr>
                        <a:t>1.8</a:t>
                      </a:r>
                      <a:endParaRPr lang="en-US" sz="2000" b="1" dirty="0">
                        <a:effectLst/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spcAft>
                          <a:spcPts val="0"/>
                        </a:spcAft>
                      </a:pPr>
                      <a:r>
                        <a:rPr lang="ar-SA" sz="2000" b="1" dirty="0" smtClean="0">
                          <a:effectLst/>
                          <a:latin typeface="Times New Roman"/>
                          <a:ea typeface="Times New Roman"/>
                          <a:cs typeface="Traditional Arabic"/>
                        </a:rPr>
                        <a:t>12.5</a:t>
                      </a:r>
                      <a:endParaRPr lang="en-US" sz="2000" b="1" dirty="0">
                        <a:effectLst/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spcAft>
                          <a:spcPts val="0"/>
                        </a:spcAft>
                      </a:pPr>
                      <a:r>
                        <a:rPr lang="ar-SY" sz="2000">
                          <a:effectLst/>
                          <a:latin typeface="Times New Roman"/>
                          <a:ea typeface="Times New Roman"/>
                          <a:cs typeface="Simplified Arabic"/>
                        </a:rPr>
                        <a:t>14.3</a:t>
                      </a:r>
                      <a:endParaRPr lang="en-US" sz="2000">
                        <a:effectLst/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spcAft>
                          <a:spcPts val="0"/>
                        </a:spcAft>
                      </a:pPr>
                      <a:r>
                        <a:rPr lang="ar-SY" sz="2000" dirty="0">
                          <a:effectLst/>
                          <a:latin typeface="Times New Roman"/>
                          <a:ea typeface="Times New Roman"/>
                          <a:cs typeface="Simplified Arabic"/>
                        </a:rPr>
                        <a:t>2.5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3591">
                <a:tc>
                  <a:txBody>
                    <a:bodyPr/>
                    <a:lstStyle/>
                    <a:p>
                      <a:pPr marL="457200" algn="r" rtl="1">
                        <a:spcAft>
                          <a:spcPts val="0"/>
                        </a:spcAft>
                      </a:pPr>
                      <a:r>
                        <a:rPr lang="ar-SA" sz="2000" b="1" dirty="0" smtClean="0">
                          <a:effectLst/>
                          <a:latin typeface="Times New Roman"/>
                          <a:ea typeface="Times New Roman"/>
                          <a:cs typeface="Traditional Arabic"/>
                        </a:rPr>
                        <a:t>0.6</a:t>
                      </a:r>
                      <a:endParaRPr lang="en-US" sz="2000" b="1" dirty="0">
                        <a:effectLst/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spcAft>
                          <a:spcPts val="0"/>
                        </a:spcAft>
                      </a:pPr>
                      <a:r>
                        <a:rPr lang="ar-SA" sz="2000" b="1" dirty="0" smtClean="0">
                          <a:effectLst/>
                          <a:latin typeface="Times New Roman"/>
                          <a:ea typeface="Times New Roman"/>
                          <a:cs typeface="Traditional Arabic"/>
                        </a:rPr>
                        <a:t>12</a:t>
                      </a:r>
                      <a:endParaRPr lang="en-US" sz="2000" b="1" dirty="0">
                        <a:effectLst/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spcAft>
                          <a:spcPts val="0"/>
                        </a:spcAft>
                      </a:pPr>
                      <a:r>
                        <a:rPr lang="ar-SY" sz="2000">
                          <a:effectLst/>
                          <a:latin typeface="Times New Roman"/>
                          <a:ea typeface="Times New Roman"/>
                          <a:cs typeface="Simplified Arabic"/>
                        </a:rPr>
                        <a:t>12.6</a:t>
                      </a:r>
                      <a:endParaRPr lang="en-US" sz="2000">
                        <a:effectLst/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spcAft>
                          <a:spcPts val="0"/>
                        </a:spcAft>
                      </a:pPr>
                      <a:r>
                        <a:rPr lang="ar-SY" sz="2000" dirty="0">
                          <a:effectLst/>
                          <a:latin typeface="Times New Roman"/>
                          <a:ea typeface="Times New Roman"/>
                          <a:cs typeface="Simplified Arabic"/>
                        </a:rPr>
                        <a:t>3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3591">
                <a:tc>
                  <a:txBody>
                    <a:bodyPr/>
                    <a:lstStyle/>
                    <a:p>
                      <a:pPr marL="457200" algn="r" rtl="1">
                        <a:spcAft>
                          <a:spcPts val="0"/>
                        </a:spcAft>
                      </a:pPr>
                      <a:endParaRPr lang="en-US" sz="2000" b="1" dirty="0">
                        <a:effectLst/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spcAft>
                          <a:spcPts val="0"/>
                        </a:spcAft>
                      </a:pPr>
                      <a:endParaRPr lang="en-US" sz="2000" b="1" dirty="0">
                        <a:effectLst/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spcAft>
                          <a:spcPts val="0"/>
                        </a:spcAft>
                      </a:pPr>
                      <a:r>
                        <a:rPr lang="ar-SY" sz="2000">
                          <a:effectLst/>
                          <a:latin typeface="Times New Roman"/>
                          <a:ea typeface="Times New Roman"/>
                          <a:cs typeface="Simplified Arabic"/>
                        </a:rPr>
                        <a:t>10.5</a:t>
                      </a:r>
                      <a:endParaRPr lang="en-US" sz="2000">
                        <a:effectLst/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spcAft>
                          <a:spcPts val="0"/>
                        </a:spcAft>
                      </a:pPr>
                      <a:r>
                        <a:rPr lang="ar-SY" sz="2000" dirty="0">
                          <a:effectLst/>
                          <a:latin typeface="Times New Roman"/>
                          <a:ea typeface="Times New Roman"/>
                          <a:cs typeface="Simplified Arabic"/>
                        </a:rPr>
                        <a:t>4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3591">
                <a:tc>
                  <a:txBody>
                    <a:bodyPr/>
                    <a:lstStyle/>
                    <a:p>
                      <a:pPr marL="457200" algn="r" rtl="1">
                        <a:spcAft>
                          <a:spcPts val="0"/>
                        </a:spcAft>
                      </a:pPr>
                      <a:endParaRPr lang="en-US" sz="2000">
                        <a:effectLst/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spcAft>
                          <a:spcPts val="0"/>
                        </a:spcAft>
                      </a:pPr>
                      <a:endParaRPr lang="en-US" sz="2000">
                        <a:effectLst/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spcAft>
                          <a:spcPts val="0"/>
                        </a:spcAft>
                      </a:pPr>
                      <a:r>
                        <a:rPr lang="ar-SY" sz="2000">
                          <a:effectLst/>
                          <a:latin typeface="Times New Roman"/>
                          <a:ea typeface="Times New Roman"/>
                          <a:cs typeface="Simplified Arabic"/>
                        </a:rPr>
                        <a:t>9</a:t>
                      </a:r>
                      <a:endParaRPr lang="en-US" sz="2000">
                        <a:effectLst/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spcAft>
                          <a:spcPts val="0"/>
                        </a:spcAft>
                      </a:pPr>
                      <a:r>
                        <a:rPr lang="ar-SY" sz="2000" dirty="0">
                          <a:effectLst/>
                          <a:latin typeface="Times New Roman"/>
                          <a:ea typeface="Times New Roman"/>
                          <a:cs typeface="Simplified Arabic"/>
                        </a:rPr>
                        <a:t>5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3591">
                <a:tc>
                  <a:txBody>
                    <a:bodyPr/>
                    <a:lstStyle/>
                    <a:p>
                      <a:pPr marL="457200" algn="r" rtl="1">
                        <a:spcAft>
                          <a:spcPts val="0"/>
                        </a:spcAft>
                      </a:pPr>
                      <a:endParaRPr lang="en-US" sz="2000">
                        <a:effectLst/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spcAft>
                          <a:spcPts val="0"/>
                        </a:spcAft>
                      </a:pPr>
                      <a:endParaRPr lang="en-US" sz="2000">
                        <a:effectLst/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spcAft>
                          <a:spcPts val="0"/>
                        </a:spcAft>
                      </a:pPr>
                      <a:r>
                        <a:rPr lang="ar-SY" sz="2000">
                          <a:effectLst/>
                          <a:latin typeface="Times New Roman"/>
                          <a:ea typeface="Times New Roman"/>
                          <a:cs typeface="Simplified Arabic"/>
                        </a:rPr>
                        <a:t>8</a:t>
                      </a:r>
                      <a:endParaRPr lang="en-US" sz="2000">
                        <a:effectLst/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spcAft>
                          <a:spcPts val="0"/>
                        </a:spcAft>
                      </a:pPr>
                      <a:r>
                        <a:rPr lang="ar-SY" sz="2000" dirty="0">
                          <a:effectLst/>
                          <a:latin typeface="Times New Roman"/>
                          <a:ea typeface="Times New Roman"/>
                          <a:cs typeface="Simplified Arabic"/>
                        </a:rPr>
                        <a:t>6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3591">
                <a:tc>
                  <a:txBody>
                    <a:bodyPr/>
                    <a:lstStyle/>
                    <a:p>
                      <a:pPr marL="457200" algn="r" rtl="1"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spcAft>
                          <a:spcPts val="0"/>
                        </a:spcAft>
                      </a:pPr>
                      <a:r>
                        <a:rPr lang="ar-SY" sz="2000">
                          <a:effectLst/>
                          <a:latin typeface="Times New Roman"/>
                          <a:ea typeface="Times New Roman"/>
                          <a:cs typeface="Simplified Arabic"/>
                        </a:rPr>
                        <a:t>7</a:t>
                      </a:r>
                      <a:endParaRPr lang="en-US" sz="2000">
                        <a:effectLst/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spcAft>
                          <a:spcPts val="0"/>
                        </a:spcAft>
                      </a:pPr>
                      <a:r>
                        <a:rPr lang="ar-SY" sz="2000" dirty="0">
                          <a:effectLst/>
                          <a:latin typeface="Times New Roman"/>
                          <a:ea typeface="Times New Roman"/>
                          <a:cs typeface="Simplified Arabic"/>
                        </a:rPr>
                        <a:t>7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48326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SA" dirty="0" smtClean="0"/>
              <a:t>من الرسم:</a:t>
            </a:r>
          </a:p>
          <a:p>
            <a:pPr marL="0" indent="0" algn="r" rtl="1">
              <a:buNone/>
            </a:pPr>
            <a:r>
              <a:rPr lang="en-US" dirty="0" smtClean="0"/>
              <a:t>A: 52</a:t>
            </a:r>
          </a:p>
          <a:p>
            <a:pPr marL="0" indent="0" algn="r" rtl="1">
              <a:buNone/>
            </a:pPr>
            <a:r>
              <a:rPr lang="en-US" dirty="0" smtClean="0"/>
              <a:t>B:18</a:t>
            </a:r>
          </a:p>
          <a:p>
            <a:pPr marL="0" indent="0" algn="r" rtl="1">
              <a:buNone/>
            </a:pPr>
            <a:r>
              <a:rPr lang="en-US" dirty="0" smtClean="0"/>
              <a:t>a </a:t>
            </a:r>
            <a:r>
              <a:rPr lang="ar-SY" dirty="0" smtClean="0"/>
              <a:t>: يتم حسابها من ميل طور التوزع أو من العمر النصفي لطور التوزع : </a:t>
            </a:r>
            <a:r>
              <a:rPr lang="en-US" dirty="0" smtClean="0"/>
              <a:t>1.386 </a:t>
            </a:r>
            <a:endParaRPr lang="ar-SY" dirty="0" smtClean="0"/>
          </a:p>
          <a:p>
            <a:pPr marL="0" indent="0" algn="r" rtl="1">
              <a:buNone/>
            </a:pPr>
            <a:r>
              <a:rPr lang="ar-SY" dirty="0"/>
              <a:t> </a:t>
            </a:r>
            <a:r>
              <a:rPr lang="en-US" dirty="0" smtClean="0"/>
              <a:t>hr</a:t>
            </a:r>
            <a:r>
              <a:rPr lang="en-US" baseline="30000" dirty="0" smtClean="0"/>
              <a:t>-1</a:t>
            </a:r>
            <a:r>
              <a:rPr lang="ar-SY" baseline="30000" dirty="0" smtClean="0"/>
              <a:t>           </a:t>
            </a:r>
            <a:r>
              <a:rPr lang="en-US" dirty="0" smtClean="0"/>
              <a:t>a=0.693/t</a:t>
            </a:r>
            <a:r>
              <a:rPr lang="en-US" sz="1100" dirty="0" smtClean="0"/>
              <a:t>1/2</a:t>
            </a:r>
            <a:endParaRPr lang="ar-SY" sz="1100" dirty="0" smtClean="0"/>
          </a:p>
          <a:p>
            <a:pPr marL="0" indent="0" algn="r" rtl="1">
              <a:buNone/>
            </a:pPr>
            <a:r>
              <a:rPr lang="en-US" dirty="0" smtClean="0"/>
              <a:t>b:</a:t>
            </a:r>
            <a:r>
              <a:rPr lang="ar-SY" dirty="0" smtClean="0"/>
              <a:t>: يتم حسابها من ميل طور الإطراح أو من العمر النصفي لطور الإطراح: </a:t>
            </a:r>
            <a:r>
              <a:rPr lang="en-US" dirty="0" smtClean="0"/>
              <a:t>0.133 hr</a:t>
            </a:r>
            <a:r>
              <a:rPr lang="en-US" baseline="30000" dirty="0" smtClean="0"/>
              <a:t>-1</a:t>
            </a:r>
            <a:endParaRPr lang="ar-SY" baseline="30000" dirty="0" smtClean="0"/>
          </a:p>
          <a:p>
            <a:pPr marL="0" indent="0" algn="r" rtl="1">
              <a:buNone/>
            </a:pPr>
            <a:r>
              <a:rPr lang="en-US" dirty="0" smtClean="0"/>
              <a:t>b=0.693/t</a:t>
            </a:r>
            <a:r>
              <a:rPr lang="en-US" sz="1100" dirty="0" smtClean="0"/>
              <a:t>1/2</a:t>
            </a:r>
            <a:endParaRPr lang="ar-SY" sz="1100" dirty="0"/>
          </a:p>
        </p:txBody>
      </p:sp>
    </p:spTree>
    <p:extLst>
      <p:ext uri="{BB962C8B-B14F-4D97-AF65-F5344CB8AC3E}">
        <p14:creationId xmlns:p14="http://schemas.microsoft.com/office/powerpoint/2010/main" val="21145062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SY" b="1" dirty="0" smtClean="0"/>
              <a:t>2- حساب </a:t>
            </a:r>
            <a:r>
              <a:rPr lang="en-US" b="1" dirty="0" smtClean="0"/>
              <a:t>k</a:t>
            </a:r>
            <a:r>
              <a:rPr lang="ar-SY" b="1" dirty="0" smtClean="0"/>
              <a:t> من القوانين السابقة:</a:t>
            </a:r>
          </a:p>
          <a:p>
            <a:pPr algn="r" rtl="1"/>
            <a:r>
              <a:rPr lang="en-US" dirty="0" smtClean="0"/>
              <a:t>K= 0.07 hr</a:t>
            </a:r>
            <a:r>
              <a:rPr lang="en-US" baseline="30000" dirty="0" smtClean="0"/>
              <a:t>-1</a:t>
            </a:r>
          </a:p>
          <a:p>
            <a:pPr algn="r" rtl="1"/>
            <a:r>
              <a:rPr lang="en-US" dirty="0" smtClean="0"/>
              <a:t>K21=0.45 hr</a:t>
            </a:r>
            <a:r>
              <a:rPr lang="en-US" baseline="30000" dirty="0" smtClean="0"/>
              <a:t>-1</a:t>
            </a:r>
          </a:p>
          <a:p>
            <a:pPr algn="r" rtl="1"/>
            <a:r>
              <a:rPr lang="en-US" dirty="0" smtClean="0"/>
              <a:t>K12=1 hr</a:t>
            </a:r>
            <a:r>
              <a:rPr lang="en-US" baseline="30000" dirty="0" smtClean="0"/>
              <a:t>-1</a:t>
            </a:r>
            <a:endParaRPr lang="ar-SY" baseline="30000" dirty="0" smtClean="0"/>
          </a:p>
          <a:p>
            <a:pPr algn="r" rtl="1"/>
            <a:endParaRPr lang="ar-SY" baseline="30000" dirty="0"/>
          </a:p>
          <a:p>
            <a:pPr algn="r" rtl="1"/>
            <a:r>
              <a:rPr lang="ar-SY" dirty="0" smtClean="0"/>
              <a:t>3- </a:t>
            </a:r>
            <a:r>
              <a:rPr lang="en-US" dirty="0" smtClean="0"/>
              <a:t>AUC= 172 ug/ml.hr</a:t>
            </a:r>
            <a:endParaRPr lang="ar-SY" dirty="0" smtClean="0"/>
          </a:p>
          <a:p>
            <a:pPr algn="r" rtl="1"/>
            <a:r>
              <a:rPr lang="en-US" dirty="0" smtClean="0"/>
              <a:t>AUMC= 1026 </a:t>
            </a:r>
            <a:r>
              <a:rPr lang="en-US" dirty="0" err="1" smtClean="0"/>
              <a:t>ug</a:t>
            </a:r>
            <a:r>
              <a:rPr lang="en-US" dirty="0" smtClean="0"/>
              <a:t>/ml.hr</a:t>
            </a:r>
            <a:r>
              <a:rPr lang="en-US" baseline="30000" dirty="0" smtClean="0"/>
              <a:t>2</a:t>
            </a:r>
          </a:p>
          <a:p>
            <a:pPr algn="r" rtl="1"/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23074064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spcAft>
                <a:spcPts val="0"/>
              </a:spcAft>
            </a:pPr>
            <a:r>
              <a:rPr lang="ar-SY" dirty="0">
                <a:latin typeface="Times New Roman"/>
                <a:ea typeface="Times New Roman"/>
                <a:cs typeface="Simplified Arabic"/>
              </a:rPr>
              <a:t> بينت إحدى الدراسات أن </a:t>
            </a:r>
            <a:r>
              <a:rPr lang="ar-SY" dirty="0" err="1">
                <a:latin typeface="Times New Roman"/>
                <a:ea typeface="Times New Roman"/>
                <a:cs typeface="Simplified Arabic"/>
              </a:rPr>
              <a:t>التيوفيلين</a:t>
            </a:r>
            <a:r>
              <a:rPr lang="ar-SY" dirty="0">
                <a:latin typeface="Times New Roman"/>
                <a:ea typeface="Times New Roman"/>
                <a:cs typeface="Simplified Arabic"/>
              </a:rPr>
              <a:t> يتبع موديل حركية ثنائي الحجرة.</a:t>
            </a:r>
            <a:endParaRPr lang="en-US" sz="1600" dirty="0">
              <a:latin typeface="Times New Roman"/>
              <a:ea typeface="Times New Roman"/>
              <a:cs typeface="Traditional Arabic"/>
            </a:endParaRPr>
          </a:p>
          <a:p>
            <a:pPr algn="r" rtl="1">
              <a:spcAft>
                <a:spcPts val="0"/>
              </a:spcAft>
            </a:pPr>
            <a:r>
              <a:rPr lang="ar-SY" dirty="0">
                <a:latin typeface="Times New Roman"/>
                <a:ea typeface="Times New Roman"/>
                <a:cs typeface="Simplified Arabic"/>
              </a:rPr>
              <a:t>بعد إعطاء جرعة وريدية 5.6 </a:t>
            </a:r>
            <a:r>
              <a:rPr lang="ar-SY" dirty="0" err="1">
                <a:latin typeface="Times New Roman"/>
                <a:ea typeface="Times New Roman"/>
                <a:cs typeface="Simplified Arabic"/>
              </a:rPr>
              <a:t>مغ</a:t>
            </a:r>
            <a:r>
              <a:rPr lang="ar-SY" dirty="0">
                <a:latin typeface="Times New Roman"/>
                <a:ea typeface="Times New Roman"/>
                <a:cs typeface="Simplified Arabic"/>
              </a:rPr>
              <a:t>/كغ لتسعة متطوعين أصحاء بوزن متوسط 70 كغ, تبين أن المعادلة التي تصف أفضل ما يمكن حركية </a:t>
            </a:r>
            <a:r>
              <a:rPr lang="ar-SY" dirty="0" err="1">
                <a:latin typeface="Times New Roman"/>
                <a:ea typeface="Times New Roman"/>
                <a:cs typeface="Simplified Arabic"/>
              </a:rPr>
              <a:t>التيوفيلين</a:t>
            </a:r>
            <a:r>
              <a:rPr lang="ar-SY" dirty="0">
                <a:latin typeface="Times New Roman"/>
                <a:ea typeface="Times New Roman"/>
                <a:cs typeface="Simplified Arabic"/>
              </a:rPr>
              <a:t> هي:</a:t>
            </a:r>
            <a:endParaRPr lang="en-US" sz="1600" dirty="0">
              <a:latin typeface="Times New Roman"/>
              <a:ea typeface="Times New Roman"/>
              <a:cs typeface="Traditional Arabic"/>
            </a:endParaRPr>
          </a:p>
          <a:p>
            <a:pPr algn="ctr" rtl="1">
              <a:spcAft>
                <a:spcPts val="0"/>
              </a:spcAft>
            </a:pPr>
            <a:r>
              <a:rPr lang="en-US" b="1" dirty="0" err="1">
                <a:latin typeface="Simplified Arabic"/>
                <a:ea typeface="Times New Roman"/>
                <a:cs typeface="Traditional Arabic"/>
              </a:rPr>
              <a:t>Cp</a:t>
            </a:r>
            <a:r>
              <a:rPr lang="en-US" b="1" dirty="0">
                <a:latin typeface="Simplified Arabic"/>
                <a:ea typeface="Times New Roman"/>
                <a:cs typeface="Traditional Arabic"/>
              </a:rPr>
              <a:t>=12 e</a:t>
            </a:r>
            <a:r>
              <a:rPr lang="en-US" b="1" baseline="30000" dirty="0">
                <a:latin typeface="Simplified Arabic"/>
                <a:ea typeface="Times New Roman"/>
                <a:cs typeface="Traditional Arabic"/>
              </a:rPr>
              <a:t>-5.8t</a:t>
            </a:r>
            <a:r>
              <a:rPr lang="en-US" b="1" dirty="0">
                <a:latin typeface="Simplified Arabic"/>
                <a:ea typeface="Times New Roman"/>
                <a:cs typeface="Traditional Arabic"/>
              </a:rPr>
              <a:t> +18 e</a:t>
            </a:r>
            <a:r>
              <a:rPr lang="en-US" b="1" baseline="30000" dirty="0">
                <a:latin typeface="Simplified Arabic"/>
                <a:ea typeface="Times New Roman"/>
                <a:cs typeface="Traditional Arabic"/>
              </a:rPr>
              <a:t>-0.16t</a:t>
            </a:r>
            <a:endParaRPr lang="en-US" sz="1600" dirty="0">
              <a:latin typeface="Times New Roman"/>
              <a:ea typeface="Times New Roman"/>
              <a:cs typeface="Traditional Arabic"/>
            </a:endParaRPr>
          </a:p>
          <a:p>
            <a:pPr marL="342900" lvl="0" indent="-342900" algn="r" rtl="1">
              <a:spcAft>
                <a:spcPts val="0"/>
              </a:spcAft>
              <a:buFont typeface="+mj-lt"/>
              <a:buAutoNum type="arabicPeriod"/>
            </a:pPr>
            <a:r>
              <a:rPr lang="ar-SY" b="1" dirty="0">
                <a:latin typeface="Times New Roman"/>
                <a:ea typeface="Times New Roman"/>
                <a:cs typeface="Simplified Arabic"/>
              </a:rPr>
              <a:t>ما هو مستوى الدواء في الجسم بعد 3 ساعات من الحقن الوريدي</a:t>
            </a:r>
            <a:endParaRPr lang="en-US" sz="2400" dirty="0">
              <a:latin typeface="Times New Roman"/>
              <a:ea typeface="Times New Roman"/>
            </a:endParaRPr>
          </a:p>
          <a:p>
            <a:pPr marL="342900" lvl="0" indent="-342900" algn="r" rtl="1">
              <a:spcAft>
                <a:spcPts val="0"/>
              </a:spcAft>
              <a:buFont typeface="+mj-lt"/>
              <a:buAutoNum type="arabicPeriod"/>
            </a:pPr>
            <a:r>
              <a:rPr lang="ar-SY" b="1" dirty="0">
                <a:latin typeface="Times New Roman"/>
                <a:ea typeface="Times New Roman"/>
                <a:cs typeface="Simplified Arabic"/>
              </a:rPr>
              <a:t>احسب العمر النصفي لإطراح هذا الدواء والتصفية وحجم التوزع البدئي</a:t>
            </a:r>
            <a:endParaRPr lang="en-US" sz="2400" dirty="0">
              <a:latin typeface="Times New Roman"/>
              <a:ea typeface="Times New Roman"/>
            </a:endParaRPr>
          </a:p>
          <a:p>
            <a:pPr algn="r" rtl="1"/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6959882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r" rtl="1"/>
            <a:r>
              <a:rPr lang="ar-SY" dirty="0" smtClean="0"/>
              <a:t>الحل:</a:t>
            </a:r>
          </a:p>
          <a:p>
            <a:pPr algn="r" rtl="1"/>
            <a:r>
              <a:rPr lang="ar-SY" b="1" dirty="0" smtClean="0"/>
              <a:t>1- نعوض </a:t>
            </a:r>
            <a:r>
              <a:rPr lang="en-US" b="1" dirty="0" smtClean="0"/>
              <a:t>t=3</a:t>
            </a:r>
            <a:r>
              <a:rPr lang="ar-SY" b="1" dirty="0" smtClean="0"/>
              <a:t> في المعادلة:</a:t>
            </a:r>
          </a:p>
          <a:p>
            <a:pPr marL="0" indent="0" algn="r" rtl="1">
              <a:buNone/>
            </a:pPr>
            <a:r>
              <a:rPr lang="en-US" dirty="0" err="1" smtClean="0"/>
              <a:t>Cp</a:t>
            </a:r>
            <a:r>
              <a:rPr lang="en-US" dirty="0" smtClean="0"/>
              <a:t>=44.37 </a:t>
            </a:r>
            <a:r>
              <a:rPr lang="en-US" dirty="0" err="1" smtClean="0"/>
              <a:t>ug</a:t>
            </a:r>
            <a:r>
              <a:rPr lang="en-US" dirty="0" smtClean="0"/>
              <a:t>/ml</a:t>
            </a:r>
          </a:p>
          <a:p>
            <a:pPr marL="0" indent="0" algn="r" rtl="1">
              <a:buNone/>
            </a:pPr>
            <a:r>
              <a:rPr lang="ar-SA" b="1" dirty="0" smtClean="0"/>
              <a:t>2- نحسب العمر النصفي من </a:t>
            </a:r>
            <a:r>
              <a:rPr lang="en-US" b="1" dirty="0" smtClean="0"/>
              <a:t>k</a:t>
            </a:r>
            <a:r>
              <a:rPr lang="ar-SY" b="1" dirty="0" smtClean="0"/>
              <a:t>:</a:t>
            </a:r>
          </a:p>
          <a:p>
            <a:pPr marL="0" indent="0" algn="r" rtl="1">
              <a:buNone/>
            </a:pPr>
            <a:r>
              <a:rPr lang="en-US" dirty="0" smtClean="0"/>
              <a:t>K=0.26 hr</a:t>
            </a:r>
            <a:r>
              <a:rPr lang="en-US" baseline="30000" dirty="0" smtClean="0"/>
              <a:t>-1</a:t>
            </a:r>
            <a:r>
              <a:rPr lang="ar-SY" baseline="30000" dirty="0" smtClean="0"/>
              <a:t>  </a:t>
            </a:r>
            <a:r>
              <a:rPr lang="ar-SY" dirty="0" smtClean="0"/>
              <a:t>, </a:t>
            </a:r>
            <a:r>
              <a:rPr lang="en-US" dirty="0" smtClean="0"/>
              <a:t>t</a:t>
            </a:r>
            <a:r>
              <a:rPr lang="en-US" sz="1100" dirty="0" smtClean="0"/>
              <a:t>1/2</a:t>
            </a:r>
            <a:r>
              <a:rPr lang="en-US" dirty="0" smtClean="0"/>
              <a:t>=0.693/0.26=2.66 </a:t>
            </a:r>
            <a:r>
              <a:rPr lang="en-US" dirty="0" err="1" smtClean="0"/>
              <a:t>hr</a:t>
            </a:r>
            <a:endParaRPr lang="ar-SY" dirty="0" smtClean="0"/>
          </a:p>
          <a:p>
            <a:pPr marL="0" indent="0" algn="r" rtl="1">
              <a:buNone/>
            </a:pPr>
            <a:r>
              <a:rPr lang="en-US" b="1" dirty="0" err="1" smtClean="0"/>
              <a:t>CLt</a:t>
            </a:r>
            <a:r>
              <a:rPr lang="en-US" b="1" dirty="0" smtClean="0"/>
              <a:t>=</a:t>
            </a:r>
            <a:r>
              <a:rPr lang="en-US" b="1" dirty="0" err="1" smtClean="0"/>
              <a:t>F.Dose</a:t>
            </a:r>
            <a:r>
              <a:rPr lang="en-US" b="1" dirty="0" smtClean="0"/>
              <a:t>/AUC</a:t>
            </a:r>
            <a:r>
              <a:rPr lang="ar-SY" dirty="0" smtClean="0"/>
              <a:t>  (</a:t>
            </a:r>
            <a:r>
              <a:rPr lang="en-US" dirty="0" smtClean="0"/>
              <a:t>F=1</a:t>
            </a:r>
            <a:r>
              <a:rPr lang="ar-SY" dirty="0" smtClean="0"/>
              <a:t>, </a:t>
            </a:r>
            <a:r>
              <a:rPr lang="en-US" dirty="0" smtClean="0"/>
              <a:t>Dose=5.6X 70=392=400 mg</a:t>
            </a:r>
            <a:r>
              <a:rPr lang="ar-SY" dirty="0" smtClean="0"/>
              <a:t>)</a:t>
            </a:r>
          </a:p>
          <a:p>
            <a:pPr marL="0" indent="0" algn="r" rtl="1">
              <a:buNone/>
            </a:pPr>
            <a:r>
              <a:rPr lang="ar-SY" dirty="0" smtClean="0"/>
              <a:t>   </a:t>
            </a:r>
            <a:r>
              <a:rPr lang="en-US" b="1" dirty="0" smtClean="0"/>
              <a:t>B/b</a:t>
            </a:r>
            <a:r>
              <a:rPr lang="en-US" dirty="0" smtClean="0"/>
              <a:t>=114.56 ug/ml.hr</a:t>
            </a:r>
            <a:r>
              <a:rPr lang="ar-SY" dirty="0" smtClean="0"/>
              <a:t>+</a:t>
            </a:r>
            <a:r>
              <a:rPr lang="en-US" b="1" dirty="0" smtClean="0"/>
              <a:t>AUC= A/a</a:t>
            </a:r>
            <a:r>
              <a:rPr lang="ar-SY" dirty="0" smtClean="0"/>
              <a:t>, </a:t>
            </a:r>
            <a:r>
              <a:rPr lang="en-US" dirty="0" err="1" smtClean="0"/>
              <a:t>CLt</a:t>
            </a:r>
            <a:r>
              <a:rPr lang="en-US" dirty="0" smtClean="0"/>
              <a:t>=3.5 l/</a:t>
            </a:r>
            <a:r>
              <a:rPr lang="en-US" dirty="0" err="1" smtClean="0"/>
              <a:t>hr</a:t>
            </a:r>
            <a:endParaRPr lang="ar-SY" dirty="0" smtClean="0"/>
          </a:p>
          <a:p>
            <a:pPr marL="0" indent="0" algn="r" rtl="1">
              <a:buNone/>
            </a:pPr>
            <a:r>
              <a:rPr lang="en-US" b="1" dirty="0" err="1" smtClean="0"/>
              <a:t>Vd</a:t>
            </a:r>
            <a:r>
              <a:rPr lang="en-US" b="1" dirty="0" smtClean="0"/>
              <a:t>=</a:t>
            </a:r>
            <a:r>
              <a:rPr lang="en-US" b="1" dirty="0" err="1" smtClean="0"/>
              <a:t>Clt</a:t>
            </a:r>
            <a:r>
              <a:rPr lang="en-US" b="1" dirty="0" smtClean="0"/>
              <a:t>/k</a:t>
            </a:r>
            <a:r>
              <a:rPr lang="en-US" dirty="0" smtClean="0"/>
              <a:t>=3.5/0.26=13.5 l</a:t>
            </a:r>
          </a:p>
          <a:p>
            <a:pPr marL="0" indent="0" algn="r" rtl="1">
              <a:buNone/>
            </a:pPr>
            <a:r>
              <a:rPr lang="ar-SA" dirty="0" smtClean="0"/>
              <a:t>أو </a:t>
            </a:r>
            <a:r>
              <a:rPr lang="en-US" b="1" dirty="0" err="1" smtClean="0"/>
              <a:t>Vd</a:t>
            </a:r>
            <a:r>
              <a:rPr lang="en-US" b="1" dirty="0" smtClean="0"/>
              <a:t>=Dose/A+B</a:t>
            </a:r>
            <a:r>
              <a:rPr lang="en-US" dirty="0" smtClean="0"/>
              <a:t>=400/30=13.3 L</a:t>
            </a:r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5243494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684CC0F-5C86-B018-007D-E4CBD57235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54BC7FC-518C-E373-D93B-EE86FC12A4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7447" y="1705762"/>
            <a:ext cx="10515600" cy="4623736"/>
          </a:xfrm>
        </p:spPr>
        <p:txBody>
          <a:bodyPr/>
          <a:lstStyle/>
          <a:p>
            <a:pPr algn="r" rtl="1"/>
            <a:r>
              <a:rPr lang="ar-SY" b="1" dirty="0" smtClean="0"/>
              <a:t>النموذج وحيد الحجرة </a:t>
            </a:r>
            <a:r>
              <a:rPr lang="en-US" b="1" dirty="0" smtClean="0"/>
              <a:t>one compartment model</a:t>
            </a:r>
            <a:r>
              <a:rPr lang="ar-SY" b="1" dirty="0" smtClean="0"/>
              <a:t>: (حالة الإعطاء الوريدي)</a:t>
            </a:r>
          </a:p>
          <a:p>
            <a:pPr marL="0" indent="0" algn="r" rtl="1">
              <a:buNone/>
            </a:pPr>
            <a:r>
              <a:rPr lang="ar-SY" sz="2400" dirty="0" smtClean="0"/>
              <a:t> نفترض أن الدواء متواجد في حجرة واحدة مركزية( </a:t>
            </a:r>
            <a:r>
              <a:rPr lang="en-US" sz="2400" dirty="0" smtClean="0"/>
              <a:t>central compartment</a:t>
            </a:r>
            <a:r>
              <a:rPr lang="ar-SY" sz="2400" dirty="0" smtClean="0"/>
              <a:t>) تضم الأعضاء ذات التروية الدموية العالية (كبد, كلية), لا يوجد طور توزع.</a:t>
            </a:r>
          </a:p>
          <a:p>
            <a:pPr marL="0" indent="0" algn="r" rtl="1">
              <a:buNone/>
            </a:pPr>
            <a:endParaRPr lang="en-US" dirty="0" smtClean="0"/>
          </a:p>
          <a:p>
            <a:pPr marL="0" indent="0" algn="r" rtl="1">
              <a:buNone/>
            </a:pPr>
            <a:endParaRPr lang="en-US" dirty="0"/>
          </a:p>
          <a:p>
            <a:pPr algn="r" rtl="1"/>
            <a:r>
              <a:rPr lang="ar-SA" b="1" dirty="0" smtClean="0"/>
              <a:t>النموذج ثنائي الحجرة </a:t>
            </a:r>
            <a:r>
              <a:rPr lang="en-US" b="1" dirty="0" smtClean="0"/>
              <a:t>two compartment model</a:t>
            </a:r>
            <a:r>
              <a:rPr lang="ar-SY" b="1" dirty="0" smtClean="0"/>
              <a:t>:</a:t>
            </a:r>
          </a:p>
          <a:p>
            <a:pPr marL="0" indent="0" algn="r" rtl="1">
              <a:buNone/>
            </a:pPr>
            <a:r>
              <a:rPr lang="ar-SY" sz="2400" dirty="0" smtClean="0"/>
              <a:t>نفترض أن الدواء </a:t>
            </a:r>
            <a:r>
              <a:rPr lang="ar-SY" sz="2400" b="1" dirty="0" smtClean="0"/>
              <a:t>يتوزع</a:t>
            </a:r>
            <a:r>
              <a:rPr lang="ar-SY" sz="2400" dirty="0" smtClean="0"/>
              <a:t> في حجرتين : مركزية (أعضاء ذات تروية دموية عالية) ومحيطية (أعضاء ذات تروية دموية منخفضة), حيث نحصل على خط يمثل طور التوزع وخط يمثل طور الإطراح نقوم بفصلهما بطريقة البواقي</a:t>
            </a:r>
          </a:p>
          <a:p>
            <a:pPr marL="0" indent="0" algn="r" rtl="1">
              <a:buNone/>
            </a:pPr>
            <a:endParaRPr lang="en-US" dirty="0"/>
          </a:p>
        </p:txBody>
      </p:sp>
      <p:sp>
        <p:nvSpPr>
          <p:cNvPr id="4" name="سهم إلى اليمين 3"/>
          <p:cNvSpPr/>
          <p:nvPr/>
        </p:nvSpPr>
        <p:spPr>
          <a:xfrm>
            <a:off x="3770335" y="3461135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Y">
              <a:solidFill>
                <a:prstClr val="white"/>
              </a:solidFill>
            </a:endParaRPr>
          </a:p>
        </p:txBody>
      </p:sp>
      <p:sp>
        <p:nvSpPr>
          <p:cNvPr id="5" name="مستطيل 4"/>
          <p:cNvSpPr/>
          <p:nvPr/>
        </p:nvSpPr>
        <p:spPr>
          <a:xfrm>
            <a:off x="4985358" y="3441433"/>
            <a:ext cx="1420435" cy="57619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Y">
              <a:solidFill>
                <a:prstClr val="white"/>
              </a:solidFill>
            </a:endParaRPr>
          </a:p>
        </p:txBody>
      </p:sp>
      <p:sp>
        <p:nvSpPr>
          <p:cNvPr id="6" name="مربع نص 5"/>
          <p:cNvSpPr txBox="1"/>
          <p:nvPr/>
        </p:nvSpPr>
        <p:spPr>
          <a:xfrm>
            <a:off x="5155728" y="3467583"/>
            <a:ext cx="1220206" cy="64633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Y" b="1" dirty="0" smtClean="0">
                <a:solidFill>
                  <a:prstClr val="black"/>
                </a:solidFill>
              </a:rPr>
              <a:t>حجرة مركزية</a:t>
            </a:r>
          </a:p>
          <a:p>
            <a:pPr algn="ctr"/>
            <a:r>
              <a:rPr lang="en-US" b="1" dirty="0" err="1" smtClean="0">
                <a:solidFill>
                  <a:prstClr val="black"/>
                </a:solidFill>
              </a:rPr>
              <a:t>Vp</a:t>
            </a:r>
            <a:endParaRPr lang="ar-SY" b="1" dirty="0">
              <a:solidFill>
                <a:prstClr val="black"/>
              </a:solidFill>
            </a:endParaRPr>
          </a:p>
        </p:txBody>
      </p:sp>
      <p:sp>
        <p:nvSpPr>
          <p:cNvPr id="7" name="مربع نص 6"/>
          <p:cNvSpPr txBox="1"/>
          <p:nvPr/>
        </p:nvSpPr>
        <p:spPr>
          <a:xfrm>
            <a:off x="3770335" y="3256767"/>
            <a:ext cx="138539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b="1" dirty="0" smtClean="0">
                <a:solidFill>
                  <a:prstClr val="black"/>
                </a:solidFill>
              </a:rPr>
              <a:t>Iv bolus</a:t>
            </a:r>
            <a:endParaRPr lang="ar-SY" b="1" dirty="0">
              <a:solidFill>
                <a:prstClr val="black"/>
              </a:solidFill>
            </a:endParaRPr>
          </a:p>
        </p:txBody>
      </p:sp>
      <p:sp>
        <p:nvSpPr>
          <p:cNvPr id="8" name="سهم إلى اليمين 7"/>
          <p:cNvSpPr/>
          <p:nvPr/>
        </p:nvSpPr>
        <p:spPr>
          <a:xfrm>
            <a:off x="6789106" y="3511239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Y">
              <a:solidFill>
                <a:prstClr val="white"/>
              </a:solidFill>
            </a:endParaRPr>
          </a:p>
        </p:txBody>
      </p:sp>
      <p:sp>
        <p:nvSpPr>
          <p:cNvPr id="9" name="مربع نص 8"/>
          <p:cNvSpPr txBox="1"/>
          <p:nvPr/>
        </p:nvSpPr>
        <p:spPr>
          <a:xfrm>
            <a:off x="6638794" y="3256767"/>
            <a:ext cx="1513043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b="1" dirty="0" smtClean="0">
                <a:solidFill>
                  <a:prstClr val="black"/>
                </a:solidFill>
              </a:rPr>
              <a:t>K </a:t>
            </a:r>
            <a:r>
              <a:rPr lang="en-US" b="1" dirty="0" err="1" smtClean="0">
                <a:solidFill>
                  <a:prstClr val="black"/>
                </a:solidFill>
              </a:rPr>
              <a:t>elemination</a:t>
            </a:r>
            <a:endParaRPr lang="ar-SY" b="1" dirty="0">
              <a:solidFill>
                <a:prstClr val="black"/>
              </a:solidFill>
            </a:endParaRPr>
          </a:p>
        </p:txBody>
      </p:sp>
      <p:sp>
        <p:nvSpPr>
          <p:cNvPr id="10" name="سهم إلى اليمين 9"/>
          <p:cNvSpPr/>
          <p:nvPr/>
        </p:nvSpPr>
        <p:spPr>
          <a:xfrm>
            <a:off x="2791927" y="5319685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Y">
              <a:solidFill>
                <a:prstClr val="white"/>
              </a:solidFill>
            </a:endParaRPr>
          </a:p>
        </p:txBody>
      </p:sp>
      <p:sp>
        <p:nvSpPr>
          <p:cNvPr id="11" name="مستطيل 10"/>
          <p:cNvSpPr/>
          <p:nvPr/>
        </p:nvSpPr>
        <p:spPr>
          <a:xfrm>
            <a:off x="3802338" y="5222264"/>
            <a:ext cx="1084189" cy="52922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Y">
              <a:solidFill>
                <a:prstClr val="white"/>
              </a:solidFill>
            </a:endParaRPr>
          </a:p>
        </p:txBody>
      </p:sp>
      <p:sp>
        <p:nvSpPr>
          <p:cNvPr id="12" name="سهم إلى اليمين 11"/>
          <p:cNvSpPr/>
          <p:nvPr/>
        </p:nvSpPr>
        <p:spPr>
          <a:xfrm>
            <a:off x="4886528" y="5326764"/>
            <a:ext cx="978408" cy="18356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Y">
              <a:solidFill>
                <a:prstClr val="white"/>
              </a:solidFill>
            </a:endParaRPr>
          </a:p>
        </p:txBody>
      </p:sp>
      <p:sp>
        <p:nvSpPr>
          <p:cNvPr id="13" name="مستطيل 12"/>
          <p:cNvSpPr/>
          <p:nvPr/>
        </p:nvSpPr>
        <p:spPr>
          <a:xfrm>
            <a:off x="6084516" y="5291497"/>
            <a:ext cx="1008346" cy="52922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Y">
              <a:solidFill>
                <a:prstClr val="white"/>
              </a:solidFill>
            </a:endParaRPr>
          </a:p>
        </p:txBody>
      </p:sp>
      <p:sp>
        <p:nvSpPr>
          <p:cNvPr id="14" name="سهم إلى اليسار 13"/>
          <p:cNvSpPr/>
          <p:nvPr/>
        </p:nvSpPr>
        <p:spPr>
          <a:xfrm>
            <a:off x="4886527" y="5510333"/>
            <a:ext cx="978408" cy="17536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Y">
              <a:solidFill>
                <a:prstClr val="white"/>
              </a:solidFill>
            </a:endParaRPr>
          </a:p>
        </p:txBody>
      </p:sp>
      <p:sp>
        <p:nvSpPr>
          <p:cNvPr id="15" name="مربع نص 14"/>
          <p:cNvSpPr txBox="1"/>
          <p:nvPr/>
        </p:nvSpPr>
        <p:spPr>
          <a:xfrm>
            <a:off x="2663382" y="5279251"/>
            <a:ext cx="952504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b="1" dirty="0" smtClean="0">
                <a:solidFill>
                  <a:prstClr val="black"/>
                </a:solidFill>
              </a:rPr>
              <a:t>IV bolus</a:t>
            </a:r>
            <a:endParaRPr lang="ar-SY" b="1" dirty="0">
              <a:solidFill>
                <a:prstClr val="black"/>
              </a:solidFill>
            </a:endParaRPr>
          </a:p>
        </p:txBody>
      </p:sp>
      <p:sp>
        <p:nvSpPr>
          <p:cNvPr id="16" name="مربع نص 15"/>
          <p:cNvSpPr txBox="1"/>
          <p:nvPr/>
        </p:nvSpPr>
        <p:spPr>
          <a:xfrm>
            <a:off x="3802338" y="5302212"/>
            <a:ext cx="135339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>
                <a:solidFill>
                  <a:prstClr val="black"/>
                </a:solidFill>
              </a:rPr>
              <a:t>حجرة مركزية</a:t>
            </a:r>
          </a:p>
        </p:txBody>
      </p:sp>
      <p:sp>
        <p:nvSpPr>
          <p:cNvPr id="17" name="مربع نص 16"/>
          <p:cNvSpPr txBox="1"/>
          <p:nvPr/>
        </p:nvSpPr>
        <p:spPr>
          <a:xfrm>
            <a:off x="6127156" y="5222264"/>
            <a:ext cx="1023275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>
                <a:solidFill>
                  <a:prstClr val="black"/>
                </a:solidFill>
              </a:rPr>
              <a:t>حجرة محيطية</a:t>
            </a:r>
            <a:endParaRPr lang="ar-SY" b="1" dirty="0">
              <a:solidFill>
                <a:prstClr val="black"/>
              </a:solidFill>
            </a:endParaRPr>
          </a:p>
        </p:txBody>
      </p:sp>
      <p:sp>
        <p:nvSpPr>
          <p:cNvPr id="18" name="سهم للأسفل 17"/>
          <p:cNvSpPr/>
          <p:nvPr/>
        </p:nvSpPr>
        <p:spPr>
          <a:xfrm>
            <a:off x="3978400" y="5751490"/>
            <a:ext cx="484632" cy="59388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Y">
              <a:solidFill>
                <a:prstClr val="white"/>
              </a:solidFill>
            </a:endParaRPr>
          </a:p>
        </p:txBody>
      </p:sp>
      <p:sp>
        <p:nvSpPr>
          <p:cNvPr id="19" name="مربع نص 18"/>
          <p:cNvSpPr txBox="1"/>
          <p:nvPr/>
        </p:nvSpPr>
        <p:spPr>
          <a:xfrm>
            <a:off x="2509163" y="5802680"/>
            <a:ext cx="169415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b="1" dirty="0" smtClean="0">
                <a:solidFill>
                  <a:prstClr val="black"/>
                </a:solidFill>
              </a:rPr>
              <a:t>K </a:t>
            </a:r>
            <a:r>
              <a:rPr lang="en-US" b="1" dirty="0" err="1" smtClean="0">
                <a:solidFill>
                  <a:prstClr val="black"/>
                </a:solidFill>
              </a:rPr>
              <a:t>elemination</a:t>
            </a:r>
            <a:endParaRPr lang="ar-SY" b="1" dirty="0">
              <a:solidFill>
                <a:prstClr val="black"/>
              </a:solidFill>
            </a:endParaRPr>
          </a:p>
        </p:txBody>
      </p:sp>
      <p:sp>
        <p:nvSpPr>
          <p:cNvPr id="20" name="مربع نص 19"/>
          <p:cNvSpPr txBox="1"/>
          <p:nvPr/>
        </p:nvSpPr>
        <p:spPr>
          <a:xfrm>
            <a:off x="5155729" y="5116426"/>
            <a:ext cx="61010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b="1" dirty="0" smtClean="0">
                <a:solidFill>
                  <a:prstClr val="black"/>
                </a:solidFill>
              </a:rPr>
              <a:t>k12</a:t>
            </a:r>
            <a:endParaRPr lang="ar-SY" b="1" dirty="0">
              <a:solidFill>
                <a:prstClr val="black"/>
              </a:solidFill>
            </a:endParaRPr>
          </a:p>
        </p:txBody>
      </p:sp>
      <p:sp>
        <p:nvSpPr>
          <p:cNvPr id="22" name="مربع نص 21"/>
          <p:cNvSpPr txBox="1"/>
          <p:nvPr/>
        </p:nvSpPr>
        <p:spPr>
          <a:xfrm>
            <a:off x="4886528" y="5657790"/>
            <a:ext cx="104248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b="1" dirty="0" smtClean="0">
                <a:solidFill>
                  <a:prstClr val="black"/>
                </a:solidFill>
              </a:rPr>
              <a:t>k21</a:t>
            </a:r>
            <a:endParaRPr lang="ar-SY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4798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0A2D5E3-BD51-981D-042F-27781491C1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5F0A5E6-A41C-D877-BB63-8525939176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 rtl="1">
              <a:buNone/>
            </a:pPr>
            <a:r>
              <a:rPr lang="en-US" dirty="0" smtClean="0"/>
              <a:t>C=C0 e</a:t>
            </a:r>
            <a:r>
              <a:rPr lang="en-US" baseline="30000" dirty="0" smtClean="0"/>
              <a:t>-</a:t>
            </a:r>
            <a:r>
              <a:rPr lang="en-US" baseline="30000" dirty="0" err="1" smtClean="0"/>
              <a:t>kt</a:t>
            </a:r>
            <a:endParaRPr lang="ar-SY" baseline="30000" dirty="0" smtClean="0"/>
          </a:p>
          <a:p>
            <a:pPr marL="0" indent="0" algn="ctr" rtl="1">
              <a:buNone/>
            </a:pPr>
            <a:endParaRPr lang="ar-SY" baseline="30000" dirty="0"/>
          </a:p>
          <a:p>
            <a:pPr marL="0" indent="0" algn="r" rtl="1">
              <a:buNone/>
            </a:pPr>
            <a:r>
              <a:rPr lang="ar-SA" dirty="0" smtClean="0"/>
              <a:t>معادلة النموذج أحادي الحجرة</a:t>
            </a:r>
          </a:p>
          <a:p>
            <a:pPr marL="0" indent="0" algn="r" rtl="1">
              <a:buNone/>
            </a:pPr>
            <a:endParaRPr lang="ar-SA" dirty="0"/>
          </a:p>
          <a:p>
            <a:pPr marL="0" indent="0" algn="ctr" rtl="1">
              <a:buNone/>
            </a:pPr>
            <a:r>
              <a:rPr lang="en-US" dirty="0" smtClean="0"/>
              <a:t>C= </a:t>
            </a:r>
            <a:r>
              <a:rPr lang="en-US" dirty="0" err="1" smtClean="0"/>
              <a:t>A.e</a:t>
            </a:r>
            <a:r>
              <a:rPr lang="en-US" dirty="0" smtClean="0"/>
              <a:t> </a:t>
            </a:r>
            <a:r>
              <a:rPr lang="en-US" baseline="30000" dirty="0" smtClean="0"/>
              <a:t>–at </a:t>
            </a:r>
            <a:r>
              <a:rPr lang="en-US" dirty="0" smtClean="0"/>
              <a:t>+</a:t>
            </a:r>
            <a:r>
              <a:rPr lang="en-US" dirty="0" err="1" smtClean="0"/>
              <a:t>B.e</a:t>
            </a:r>
            <a:r>
              <a:rPr lang="en-US" baseline="30000" dirty="0" err="1" smtClean="0"/>
              <a:t>-bt</a:t>
            </a:r>
            <a:endParaRPr lang="ar-SY" baseline="30000" dirty="0" smtClean="0"/>
          </a:p>
          <a:p>
            <a:pPr marL="0" indent="0" algn="r" rtl="1">
              <a:buNone/>
            </a:pPr>
            <a:r>
              <a:rPr lang="ar-SA" dirty="0" smtClean="0"/>
              <a:t>معادلة النموذج ثنائي الحجرة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64728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EB2860C-90F0-44C2-128D-1190891C03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588DDC2-71C2-2FA4-5B96-A4C607F119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SY" dirty="0" smtClean="0"/>
              <a:t>في حال النموذج وحيد الحجرة:</a:t>
            </a:r>
          </a:p>
          <a:p>
            <a:pPr marL="0" indent="0" algn="r" rtl="1">
              <a:buNone/>
            </a:pPr>
            <a:r>
              <a:rPr lang="ar-SY" dirty="0" smtClean="0"/>
              <a:t>خط مستقيم على ورق نصف لوغاريتمي</a:t>
            </a:r>
          </a:p>
          <a:p>
            <a:pPr algn="r" rtl="1"/>
            <a:r>
              <a:rPr lang="ar-SY" dirty="0" smtClean="0"/>
              <a:t>في حال النموذج ثنائي الحجرة</a:t>
            </a:r>
            <a:r>
              <a:rPr lang="ar-SY" dirty="0" smtClean="0">
                <a:sym typeface="Wingdings" pitchFamily="2" charset="2"/>
              </a:rPr>
              <a:t>: على ورق نصف لوغاريتمي</a:t>
            </a:r>
            <a:endParaRPr lang="ar-SY" dirty="0" smtClean="0"/>
          </a:p>
          <a:p>
            <a:pPr marL="0" indent="0" algn="r" rtl="1">
              <a:buNone/>
            </a:pPr>
            <a:r>
              <a:rPr lang="ar-SY" dirty="0" smtClean="0"/>
              <a:t>1- جزء منحني يمثل طور التوزع</a:t>
            </a:r>
          </a:p>
          <a:p>
            <a:pPr marL="0" indent="0" algn="r" rtl="1">
              <a:buNone/>
            </a:pPr>
            <a:r>
              <a:rPr lang="ar-SY" dirty="0" smtClean="0"/>
              <a:t>2- جزء مستقيم يمثل طور الإطراح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70266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A3EF78E-2647-CDC3-5D0F-CD241B4106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عنصر نائب للمحتوى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3429" y="2249714"/>
            <a:ext cx="5341483" cy="3308917"/>
          </a:xfrm>
        </p:spPr>
      </p:pic>
    </p:spTree>
    <p:extLst>
      <p:ext uri="{BB962C8B-B14F-4D97-AF65-F5344CB8AC3E}">
        <p14:creationId xmlns:p14="http://schemas.microsoft.com/office/powerpoint/2010/main" val="16741741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C8910D4-0516-31A8-391F-3BFCE222FE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CD14546-4FC5-FB72-CEA4-B54E677799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SY" dirty="0" smtClean="0"/>
              <a:t>لفصل معطيات طور التوزع عن معطيات طور الإطراح نستخدم طريقة البواقي:</a:t>
            </a:r>
          </a:p>
          <a:p>
            <a:pPr marL="0" indent="0" algn="r" rtl="1">
              <a:buNone/>
            </a:pPr>
            <a:r>
              <a:rPr lang="ar-SY" dirty="0" smtClean="0"/>
              <a:t>1- نقوم بتمديد خط الإطراح ليتقاطع مع محور التراكيز</a:t>
            </a:r>
          </a:p>
          <a:p>
            <a:pPr marL="0" indent="0" algn="r" rtl="1">
              <a:buNone/>
            </a:pPr>
            <a:r>
              <a:rPr lang="ar-SY" dirty="0" smtClean="0"/>
              <a:t>2- نقوم بإسقاط نقاط طور التوزع على محور الإطراح بعد التمديد لنحصل على تراكيز جديدة </a:t>
            </a:r>
            <a:r>
              <a:rPr lang="en-US" dirty="0" smtClean="0"/>
              <a:t>C</a:t>
            </a:r>
            <a:r>
              <a:rPr lang="en-US" dirty="0" smtClean="0">
                <a:latin typeface="Simplified Arabic"/>
                <a:cs typeface="Simplified Arabic"/>
              </a:rPr>
              <a:t>´</a:t>
            </a:r>
            <a:endParaRPr lang="ar-SY" dirty="0" smtClean="0">
              <a:latin typeface="Simplified Arabic"/>
              <a:cs typeface="Simplified Arabic"/>
            </a:endParaRPr>
          </a:p>
          <a:p>
            <a:pPr marL="0" indent="0" algn="r" rtl="1">
              <a:buNone/>
            </a:pPr>
            <a:r>
              <a:rPr lang="ar-SY" dirty="0" smtClean="0">
                <a:latin typeface="Simplified Arabic"/>
                <a:cs typeface="Simplified Arabic"/>
              </a:rPr>
              <a:t>3- نقوم بطرح </a:t>
            </a:r>
            <a:r>
              <a:rPr lang="en-US" dirty="0" smtClean="0">
                <a:latin typeface="Simplified Arabic"/>
                <a:cs typeface="Simplified Arabic"/>
              </a:rPr>
              <a:t>C-C´</a:t>
            </a:r>
            <a:endParaRPr lang="ar-SY" dirty="0" smtClean="0">
              <a:latin typeface="Simplified Arabic"/>
              <a:cs typeface="Simplified Arabic"/>
            </a:endParaRPr>
          </a:p>
          <a:p>
            <a:pPr marL="0" indent="0" algn="r" rtl="1">
              <a:buNone/>
            </a:pPr>
            <a:r>
              <a:rPr lang="ar-SY" dirty="0" smtClean="0">
                <a:latin typeface="Simplified Arabic"/>
                <a:cs typeface="Simplified Arabic"/>
              </a:rPr>
              <a:t>4- نرسم </a:t>
            </a:r>
            <a:r>
              <a:rPr lang="en-US" dirty="0" smtClean="0">
                <a:latin typeface="Simplified Arabic"/>
                <a:cs typeface="Simplified Arabic"/>
              </a:rPr>
              <a:t>C-C´</a:t>
            </a:r>
            <a:r>
              <a:rPr lang="ar-SY" dirty="0" smtClean="0">
                <a:latin typeface="Simplified Arabic"/>
                <a:cs typeface="Simplified Arabic"/>
              </a:rPr>
              <a:t> بدلالة الزمن لنحصل على مستقيم يمثل طور التوزع</a:t>
            </a:r>
          </a:p>
          <a:p>
            <a:pPr marL="0" indent="0" algn="r" rtl="1">
              <a:buNone/>
            </a:pPr>
            <a:r>
              <a:rPr lang="ar-SY" dirty="0" smtClean="0">
                <a:latin typeface="Simplified Arabic"/>
                <a:cs typeface="Simplified Arabic"/>
              </a:rPr>
              <a:t>5- وبالتالي ينتج لدينا مستقيمين(مستقيم يمثل طور التوزع) والمستقيم الذي تم تمديده(مستقيم طور الإطراح)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79443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SY" dirty="0" smtClean="0"/>
              <a:t>مثال:</a:t>
            </a:r>
          </a:p>
          <a:p>
            <a:pPr marL="0" indent="0" algn="r" rtl="1">
              <a:buNone/>
            </a:pPr>
            <a:endParaRPr lang="ar-SY" dirty="0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7842818"/>
              </p:ext>
            </p:extLst>
          </p:nvPr>
        </p:nvGraphicFramePr>
        <p:xfrm>
          <a:off x="1698172" y="2432352"/>
          <a:ext cx="8128000" cy="14833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en-US" b="1" dirty="0" smtClean="0">
                          <a:solidFill>
                            <a:srgbClr val="C00000"/>
                          </a:solidFill>
                        </a:rPr>
                        <a:t>T</a:t>
                      </a:r>
                      <a:endParaRPr lang="ar-SY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b="1" dirty="0" smtClean="0">
                          <a:solidFill>
                            <a:srgbClr val="C00000"/>
                          </a:solidFill>
                        </a:rPr>
                        <a:t>C-C</a:t>
                      </a:r>
                      <a:r>
                        <a:rPr lang="en-US" b="1" dirty="0" smtClean="0">
                          <a:solidFill>
                            <a:srgbClr val="C00000"/>
                          </a:solidFill>
                          <a:latin typeface="Simplified Arabic"/>
                          <a:cs typeface="Simplified Arabic"/>
                        </a:rPr>
                        <a:t>´</a:t>
                      </a:r>
                      <a:endParaRPr lang="ar-SY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C</a:t>
                      </a:r>
                      <a:r>
                        <a:rPr lang="en-US" dirty="0" smtClean="0">
                          <a:latin typeface="Simplified Arabic"/>
                          <a:cs typeface="Simplified Arabic"/>
                        </a:rPr>
                        <a:t>´</a:t>
                      </a:r>
                      <a:endParaRPr lang="ar-S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C</a:t>
                      </a:r>
                      <a:endParaRPr lang="ar-S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en-US" b="1" dirty="0" smtClean="0">
                          <a:solidFill>
                            <a:srgbClr val="C00000"/>
                          </a:solidFill>
                        </a:rPr>
                        <a:t>2</a:t>
                      </a:r>
                      <a:endParaRPr lang="ar-SY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b="1" dirty="0" smtClean="0">
                          <a:solidFill>
                            <a:srgbClr val="C00000"/>
                          </a:solidFill>
                        </a:rPr>
                        <a:t>34</a:t>
                      </a:r>
                      <a:endParaRPr lang="ar-SY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16</a:t>
                      </a:r>
                      <a:endParaRPr lang="ar-S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50</a:t>
                      </a:r>
                      <a:endParaRPr lang="ar-S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en-US" b="1" dirty="0" smtClean="0">
                          <a:solidFill>
                            <a:srgbClr val="C00000"/>
                          </a:solidFill>
                        </a:rPr>
                        <a:t>4</a:t>
                      </a:r>
                      <a:endParaRPr lang="ar-SY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b="1" dirty="0" smtClean="0">
                          <a:solidFill>
                            <a:srgbClr val="C00000"/>
                          </a:solidFill>
                        </a:rPr>
                        <a:t>24</a:t>
                      </a:r>
                      <a:endParaRPr lang="ar-SY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15</a:t>
                      </a:r>
                      <a:endParaRPr lang="ar-S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39</a:t>
                      </a:r>
                      <a:endParaRPr lang="ar-S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en-US" b="1" dirty="0" smtClean="0">
                          <a:solidFill>
                            <a:srgbClr val="C00000"/>
                          </a:solidFill>
                        </a:rPr>
                        <a:t>6</a:t>
                      </a:r>
                      <a:endParaRPr lang="ar-SY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b="1" dirty="0" smtClean="0">
                          <a:solidFill>
                            <a:srgbClr val="C00000"/>
                          </a:solidFill>
                        </a:rPr>
                        <a:t>17</a:t>
                      </a:r>
                      <a:endParaRPr lang="ar-SY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14</a:t>
                      </a:r>
                      <a:endParaRPr lang="ar-S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31</a:t>
                      </a:r>
                      <a:endParaRPr lang="ar-SY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519772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15C1D3B-44A7-8E39-F5E2-1B376F7FC2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C993AC9-B2CC-637B-9979-B65547159B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ctr" rtl="1">
              <a:buNone/>
            </a:pPr>
            <a:r>
              <a:rPr lang="en-US" dirty="0">
                <a:solidFill>
                  <a:prstClr val="black"/>
                </a:solidFill>
              </a:rPr>
              <a:t>C= </a:t>
            </a:r>
            <a:r>
              <a:rPr lang="en-US" dirty="0" err="1">
                <a:solidFill>
                  <a:prstClr val="black"/>
                </a:solidFill>
              </a:rPr>
              <a:t>A.e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baseline="30000" dirty="0">
                <a:solidFill>
                  <a:prstClr val="black"/>
                </a:solidFill>
              </a:rPr>
              <a:t>–at </a:t>
            </a:r>
            <a:r>
              <a:rPr lang="en-US" dirty="0">
                <a:solidFill>
                  <a:prstClr val="black"/>
                </a:solidFill>
              </a:rPr>
              <a:t>+</a:t>
            </a:r>
            <a:r>
              <a:rPr lang="en-US" dirty="0" err="1">
                <a:solidFill>
                  <a:prstClr val="black"/>
                </a:solidFill>
              </a:rPr>
              <a:t>B.e</a:t>
            </a:r>
            <a:r>
              <a:rPr lang="en-US" baseline="30000" dirty="0" err="1">
                <a:solidFill>
                  <a:prstClr val="black"/>
                </a:solidFill>
              </a:rPr>
              <a:t>-bt</a:t>
            </a:r>
            <a:endParaRPr lang="ar-SY" baseline="30000" dirty="0">
              <a:solidFill>
                <a:prstClr val="black"/>
              </a:solidFill>
            </a:endParaRPr>
          </a:p>
          <a:p>
            <a:pPr algn="r" rtl="1"/>
            <a:r>
              <a:rPr lang="en-US" dirty="0" smtClean="0"/>
              <a:t>A</a:t>
            </a:r>
            <a:r>
              <a:rPr lang="ar-SY" dirty="0" smtClean="0"/>
              <a:t>: تقاطع مستقيم طور التوزع مع محور التراكيز</a:t>
            </a:r>
          </a:p>
          <a:p>
            <a:pPr algn="r" rtl="1"/>
            <a:r>
              <a:rPr lang="en-US" dirty="0" smtClean="0"/>
              <a:t>B</a:t>
            </a:r>
            <a:r>
              <a:rPr lang="ar-SY" dirty="0" smtClean="0"/>
              <a:t>: تقاطع مستقيم الإطراح مع محور التراكيز</a:t>
            </a:r>
          </a:p>
          <a:p>
            <a:pPr algn="r" rtl="1"/>
            <a:r>
              <a:rPr lang="en-US" dirty="0" smtClean="0"/>
              <a:t>a</a:t>
            </a:r>
            <a:r>
              <a:rPr lang="ar-SY" dirty="0" smtClean="0"/>
              <a:t>: ثابت سرعة التوزع(يتم حسابه من الميل بنفس طريقة حساب </a:t>
            </a:r>
            <a:r>
              <a:rPr lang="en-US" dirty="0" smtClean="0"/>
              <a:t>k </a:t>
            </a:r>
            <a:r>
              <a:rPr lang="ar-SY" dirty="0" smtClean="0"/>
              <a:t> من بيانات طور التوزع)</a:t>
            </a:r>
          </a:p>
          <a:p>
            <a:pPr algn="r" rtl="1"/>
            <a:r>
              <a:rPr lang="en-US" dirty="0" smtClean="0"/>
              <a:t>b</a:t>
            </a:r>
            <a:r>
              <a:rPr lang="ar-SY" dirty="0" smtClean="0"/>
              <a:t>:</a:t>
            </a:r>
            <a:r>
              <a:rPr lang="ar-SY" dirty="0" smtClean="0"/>
              <a:t>ثابت سرعة الإطراح(يتم حسابه من الميل بنفس طريقة حساب </a:t>
            </a:r>
            <a:r>
              <a:rPr lang="en-US" dirty="0" smtClean="0"/>
              <a:t>k</a:t>
            </a:r>
            <a:r>
              <a:rPr lang="ar-SY" dirty="0" smtClean="0"/>
              <a:t> من بيانات طور الإطراح)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03843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6FB40B0-E1BF-58BA-4A0C-65BC9AA9DD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896E260-92F8-362E-2248-EB770A2F0B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r" rtl="1"/>
            <a:r>
              <a:rPr lang="ar-SY" dirty="0" smtClean="0"/>
              <a:t>القوانين:</a:t>
            </a:r>
          </a:p>
          <a:p>
            <a:pPr marL="0" indent="0" algn="r" rtl="1">
              <a:buNone/>
            </a:pPr>
            <a:r>
              <a:rPr lang="en-US" dirty="0" err="1" smtClean="0"/>
              <a:t>Vd</a:t>
            </a:r>
            <a:r>
              <a:rPr lang="en-US" dirty="0" smtClean="0"/>
              <a:t>=</a:t>
            </a:r>
            <a:r>
              <a:rPr lang="en-US" dirty="0" err="1" smtClean="0"/>
              <a:t>CLt</a:t>
            </a:r>
            <a:r>
              <a:rPr lang="en-US" dirty="0" smtClean="0"/>
              <a:t>/k</a:t>
            </a:r>
            <a:r>
              <a:rPr lang="ar-SY" dirty="0" smtClean="0"/>
              <a:t> ,</a:t>
            </a:r>
            <a:r>
              <a:rPr lang="en-US" dirty="0" err="1" smtClean="0"/>
              <a:t>Vd</a:t>
            </a:r>
            <a:r>
              <a:rPr lang="en-US" dirty="0" smtClean="0"/>
              <a:t>=Dose/A+B  </a:t>
            </a:r>
            <a:endParaRPr lang="ar-SY" dirty="0" smtClean="0"/>
          </a:p>
          <a:p>
            <a:pPr marL="0" indent="0" algn="r" rtl="1">
              <a:buNone/>
            </a:pPr>
            <a:endParaRPr lang="ar-SY" dirty="0"/>
          </a:p>
          <a:p>
            <a:pPr marL="0" indent="0" algn="r" rtl="1">
              <a:buNone/>
            </a:pPr>
            <a:r>
              <a:rPr lang="en-US" dirty="0" smtClean="0"/>
              <a:t>AUC= A/</a:t>
            </a:r>
            <a:r>
              <a:rPr lang="en-US" dirty="0" err="1" smtClean="0"/>
              <a:t>a+B</a:t>
            </a:r>
            <a:r>
              <a:rPr lang="en-US" dirty="0" smtClean="0"/>
              <a:t>/b</a:t>
            </a:r>
            <a:r>
              <a:rPr lang="ar-SY" dirty="0" smtClean="0"/>
              <a:t>  , </a:t>
            </a:r>
            <a:r>
              <a:rPr lang="en-US" dirty="0" smtClean="0"/>
              <a:t>AUMC= A/a</a:t>
            </a:r>
            <a:r>
              <a:rPr lang="en-US" baseline="30000" dirty="0" smtClean="0"/>
              <a:t>2</a:t>
            </a:r>
            <a:r>
              <a:rPr lang="en-US" dirty="0" smtClean="0"/>
              <a:t>+B/b</a:t>
            </a:r>
            <a:r>
              <a:rPr lang="en-US" baseline="30000" dirty="0" smtClean="0"/>
              <a:t>2</a:t>
            </a:r>
            <a:r>
              <a:rPr lang="ar-SY" baseline="30000" dirty="0" smtClean="0"/>
              <a:t>        </a:t>
            </a:r>
            <a:endParaRPr lang="ar-SY" dirty="0" smtClean="0"/>
          </a:p>
          <a:p>
            <a:pPr marL="0" indent="0" algn="r" rtl="1">
              <a:buNone/>
            </a:pPr>
            <a:endParaRPr lang="ar-SY" baseline="30000" dirty="0"/>
          </a:p>
          <a:p>
            <a:pPr marL="0" indent="0" algn="r" rtl="1">
              <a:buNone/>
            </a:pPr>
            <a:r>
              <a:rPr lang="en-US" b="1" dirty="0" err="1" smtClean="0"/>
              <a:t>CLt</a:t>
            </a:r>
            <a:r>
              <a:rPr lang="en-US" b="1" dirty="0" smtClean="0"/>
              <a:t>=</a:t>
            </a:r>
            <a:r>
              <a:rPr lang="en-US" b="1" dirty="0" err="1"/>
              <a:t>F</a:t>
            </a:r>
            <a:r>
              <a:rPr lang="en-US" b="1" dirty="0" err="1" smtClean="0"/>
              <a:t>.Dose</a:t>
            </a:r>
            <a:r>
              <a:rPr lang="en-US" b="1" dirty="0" smtClean="0"/>
              <a:t>/AUC</a:t>
            </a:r>
            <a:r>
              <a:rPr lang="ar-SY" b="1" dirty="0" smtClean="0"/>
              <a:t> (</a:t>
            </a:r>
            <a:r>
              <a:rPr lang="en-US" b="1" dirty="0" smtClean="0"/>
              <a:t>F=1</a:t>
            </a:r>
            <a:r>
              <a:rPr lang="ar-SY" b="1" dirty="0" smtClean="0"/>
              <a:t> في حال الإعطاء الوريدي)</a:t>
            </a:r>
          </a:p>
          <a:p>
            <a:pPr marL="0" indent="0" algn="r" rtl="1">
              <a:buNone/>
            </a:pPr>
            <a:r>
              <a:rPr lang="en-US" dirty="0" smtClean="0"/>
              <a:t>K= </a:t>
            </a:r>
            <a:r>
              <a:rPr lang="en-US" dirty="0" err="1" smtClean="0"/>
              <a:t>ab</a:t>
            </a:r>
            <a:r>
              <a:rPr lang="en-US" dirty="0" smtClean="0"/>
              <a:t>(A+B)/</a:t>
            </a:r>
            <a:r>
              <a:rPr lang="en-US" dirty="0" err="1" smtClean="0"/>
              <a:t>Ab+Ba</a:t>
            </a:r>
            <a:endParaRPr lang="en-US" dirty="0" smtClean="0"/>
          </a:p>
          <a:p>
            <a:pPr marL="0" indent="0" algn="r" rtl="1">
              <a:buNone/>
            </a:pPr>
            <a:r>
              <a:rPr lang="en-US" dirty="0" smtClean="0"/>
              <a:t>K21= </a:t>
            </a:r>
            <a:r>
              <a:rPr lang="en-US" dirty="0" err="1" smtClean="0"/>
              <a:t>Ab+Ba</a:t>
            </a:r>
            <a:r>
              <a:rPr lang="en-US" dirty="0" smtClean="0"/>
              <a:t>/A+B</a:t>
            </a:r>
          </a:p>
          <a:p>
            <a:pPr marL="0" indent="0" algn="r" rtl="1">
              <a:buNone/>
            </a:pPr>
            <a:r>
              <a:rPr lang="en-US" dirty="0" smtClean="0"/>
              <a:t>K12=a+b-k-k21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60567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New Microsoft PowerPoint Presentation" id="{9D20CC14-0B01-4648-B1BE-BAEDDE6B97BE}" vid="{558565D6-F543-42DD-B95F-3C31C2BE3492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New Microsoft PowerPoint Presentation" id="{9D20CC14-0B01-4648-B1BE-BAEDDE6B97BE}" vid="{558565D6-F543-42DD-B95F-3C31C2BE3492}"/>
    </a:ext>
  </a:extLst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New Microsoft PowerPoint Presentation" id="{9D20CC14-0B01-4648-B1BE-BAEDDE6B97BE}" vid="{558565D6-F543-42DD-B95F-3C31C2BE349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2025</Template>
  <TotalTime>124</TotalTime>
  <Words>675</Words>
  <Application>Microsoft Office PowerPoint</Application>
  <PresentationFormat>مخصص</PresentationFormat>
  <Paragraphs>176</Paragraphs>
  <Slides>15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3</vt:i4>
      </vt:variant>
      <vt:variant>
        <vt:lpstr>عناوين الشرائح</vt:lpstr>
      </vt:variant>
      <vt:variant>
        <vt:i4>15</vt:i4>
      </vt:variant>
    </vt:vector>
  </HeadingPairs>
  <TitlesOfParts>
    <vt:vector size="18" baseType="lpstr">
      <vt:lpstr>Office Theme</vt:lpstr>
      <vt:lpstr>1_Office Theme</vt:lpstr>
      <vt:lpstr>2_Office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Yakeen Laika</dc:creator>
  <cp:lastModifiedBy>Asus</cp:lastModifiedBy>
  <cp:revision>10</cp:revision>
  <dcterms:created xsi:type="dcterms:W3CDTF">2025-11-17T07:15:46Z</dcterms:created>
  <dcterms:modified xsi:type="dcterms:W3CDTF">2025-12-12T14:07:15Z</dcterms:modified>
</cp:coreProperties>
</file>