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41" d="100"/>
          <a:sy n="41" d="100"/>
        </p:scale>
        <p:origin x="30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ستطيل 1">
            <a:extLst>
              <a:ext uri="{FF2B5EF4-FFF2-40B4-BE49-F238E27FC236}">
                <a16:creationId xmlns:a16="http://schemas.microsoft.com/office/drawing/2014/main" id="{4D5595ED-0607-2902-D8DE-CFB4276B026A}"/>
              </a:ext>
            </a:extLst>
          </p:cNvPr>
          <p:cNvSpPr/>
          <p:nvPr/>
        </p:nvSpPr>
        <p:spPr>
          <a:xfrm>
            <a:off x="3854824" y="1978706"/>
            <a:ext cx="44347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SY" sz="3200" dirty="0"/>
              <a:t>ENGINEERING ECONOMY</a:t>
            </a:r>
            <a:endParaRPr lang="ar-SY" sz="3200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24D80903-429C-0CDA-8D29-EFC0B407E3A7}"/>
              </a:ext>
            </a:extLst>
          </p:cNvPr>
          <p:cNvSpPr/>
          <p:nvPr/>
        </p:nvSpPr>
        <p:spPr>
          <a:xfrm>
            <a:off x="4243929" y="3429000"/>
            <a:ext cx="34603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Dr. Ayman Youssef</a:t>
            </a:r>
            <a:endParaRPr lang="ar-SY" sz="3200" dirty="0"/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724CED80-DF6A-5D35-D971-4F4A02558113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F09A3-A46B-D9D1-9758-B7F2CF141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68F59E6F-3DFF-7C99-0AC7-23C6C65EF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5951" y="457200"/>
            <a:ext cx="0" cy="495300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5" name="Line 3">
            <a:extLst>
              <a:ext uri="{FF2B5EF4-FFF2-40B4-BE49-F238E27FC236}">
                <a16:creationId xmlns:a16="http://schemas.microsoft.com/office/drawing/2014/main" id="{D2FA31AA-F28B-FA99-9652-BC53F7B743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95951" y="5410200"/>
            <a:ext cx="5715000" cy="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6" name="Arc 4">
            <a:extLst>
              <a:ext uri="{FF2B5EF4-FFF2-40B4-BE49-F238E27FC236}">
                <a16:creationId xmlns:a16="http://schemas.microsoft.com/office/drawing/2014/main" id="{E85055CF-3D49-0805-591E-6E9C4512243B}"/>
              </a:ext>
            </a:extLst>
          </p:cNvPr>
          <p:cNvSpPr>
            <a:spLocks/>
          </p:cNvSpPr>
          <p:nvPr/>
        </p:nvSpPr>
        <p:spPr bwMode="auto">
          <a:xfrm>
            <a:off x="2795951" y="1449388"/>
            <a:ext cx="3505200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65A0D78-6B13-EE24-9EA2-C7B8971FC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5264" y="61913"/>
            <a:ext cx="2603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Video Recorders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B76D765-4CDF-FE9C-9869-B1C5C9D37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6006" y="5479456"/>
            <a:ext cx="3162300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Personal Computers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6EFD81A-A76E-9A0E-D130-81272735E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3464" y="12049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52D67108-EF61-4E1E-637F-E01E547D3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2064" y="54721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300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F066E0C-A1EE-D5AE-9C49-B2276EB5E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0501" y="15303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11ED5A5-15ED-5DB1-9A96-43F37ECC08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2101" y="2368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ED3AFDE-2AF8-F14D-C4D5-66D1E28BF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4101" y="3511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6E7D1F4-686E-F651-CCC2-1C29020CEF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1264" y="3186113"/>
            <a:ext cx="17414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Unused </a:t>
            </a:r>
          </a:p>
          <a:p>
            <a:r>
              <a:rPr lang="en-US" altLang="ar-SY" sz="2400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BD9A1-C0F5-CC2E-E3F2-8C4A33F1A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064" y="5709496"/>
            <a:ext cx="86899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dirty="0">
                <a:latin typeface="Arial" panose="020B0604020202020204" pitchFamily="34" charset="0"/>
              </a:rPr>
              <a:t>PRODUCTION POSSIBILITY FRONTIER</a:t>
            </a:r>
          </a:p>
        </p:txBody>
      </p:sp>
      <p:sp>
        <p:nvSpPr>
          <p:cNvPr id="16" name="مربع نص 2">
            <a:extLst>
              <a:ext uri="{FF2B5EF4-FFF2-40B4-BE49-F238E27FC236}">
                <a16:creationId xmlns:a16="http://schemas.microsoft.com/office/drawing/2014/main" id="{786282FA-A307-AC5B-95EA-B3F418BAECA4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660859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A3559-BD7F-A76D-C793-8DE164288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c 2">
            <a:extLst>
              <a:ext uri="{FF2B5EF4-FFF2-40B4-BE49-F238E27FC236}">
                <a16:creationId xmlns:a16="http://schemas.microsoft.com/office/drawing/2014/main" id="{13EF4E0F-1BF9-9546-4F07-2B0618BFF23C}"/>
              </a:ext>
            </a:extLst>
          </p:cNvPr>
          <p:cNvSpPr>
            <a:spLocks/>
          </p:cNvSpPr>
          <p:nvPr/>
        </p:nvSpPr>
        <p:spPr bwMode="auto">
          <a:xfrm>
            <a:off x="2209800" y="1449388"/>
            <a:ext cx="5638800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rgbClr val="A2FFA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B15CAB37-1F49-F527-054F-9A632A9D557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57200"/>
            <a:ext cx="0" cy="4953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7" name="Line 4">
            <a:extLst>
              <a:ext uri="{FF2B5EF4-FFF2-40B4-BE49-F238E27FC236}">
                <a16:creationId xmlns:a16="http://schemas.microsoft.com/office/drawing/2014/main" id="{192B3BB4-7D9D-D993-BE76-50192BA81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410200"/>
            <a:ext cx="57150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8" name="Arc 5">
            <a:extLst>
              <a:ext uri="{FF2B5EF4-FFF2-40B4-BE49-F238E27FC236}">
                <a16:creationId xmlns:a16="http://schemas.microsoft.com/office/drawing/2014/main" id="{D0EC012B-A3F2-8FD4-FD16-A51188AEBA52}"/>
              </a:ext>
            </a:extLst>
          </p:cNvPr>
          <p:cNvSpPr>
            <a:spLocks/>
          </p:cNvSpPr>
          <p:nvPr/>
        </p:nvSpPr>
        <p:spPr bwMode="auto">
          <a:xfrm>
            <a:off x="2209800" y="1449388"/>
            <a:ext cx="3505200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7F691FD-4CC7-C327-1AC7-7B9437D6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61913"/>
            <a:ext cx="2603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Video Recorders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B99F6A9E-0993-2302-9134-5DEADB770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0529" y="5479456"/>
            <a:ext cx="320091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Personel Computers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6E22BF9C-D975-28EE-D0F6-DB91E02DE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12049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24978A29-8906-B6D2-5B33-97D530AAD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54721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300</a:t>
            </a:r>
          </a:p>
        </p:txBody>
      </p:sp>
      <p:sp>
        <p:nvSpPr>
          <p:cNvPr id="13" name="Oval 10">
            <a:extLst>
              <a:ext uri="{FF2B5EF4-FFF2-40B4-BE49-F238E27FC236}">
                <a16:creationId xmlns:a16="http://schemas.microsoft.com/office/drawing/2014/main" id="{AB025897-D6F3-4EAD-DD1E-80A8BC01A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2950" y="28257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5DA685BE-5286-A753-449D-5569239DE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350" y="15303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Oval 12">
            <a:extLst>
              <a:ext uri="{FF2B5EF4-FFF2-40B4-BE49-F238E27FC236}">
                <a16:creationId xmlns:a16="http://schemas.microsoft.com/office/drawing/2014/main" id="{7E76357A-E5DA-4163-0014-39ED4857C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2368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BC1877CD-2E43-8C19-A2D5-66204DB32F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3511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F927673A-815B-46AE-620A-25CA529CD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3186113"/>
            <a:ext cx="17414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Unused </a:t>
            </a:r>
          </a:p>
          <a:p>
            <a:r>
              <a:rPr lang="en-US" altLang="ar-SY" sz="2400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31165E16-278E-8B34-283A-21CCE9E7E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527" y="5844772"/>
            <a:ext cx="6834646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PRODUCTION POSSIBILITY FRONTIER</a:t>
            </a:r>
          </a:p>
        </p:txBody>
      </p:sp>
      <p:sp>
        <p:nvSpPr>
          <p:cNvPr id="19" name="Oval 16">
            <a:extLst>
              <a:ext uri="{FF2B5EF4-FFF2-40B4-BE49-F238E27FC236}">
                <a16:creationId xmlns:a16="http://schemas.microsoft.com/office/drawing/2014/main" id="{C14591A3-D3E1-7D8A-3A0B-CF7DA39F8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0350" y="20637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AEE4A319-68B7-EBA0-3279-2C2CF039A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513" y="53959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21" name="مربع نص 2">
            <a:extLst>
              <a:ext uri="{FF2B5EF4-FFF2-40B4-BE49-F238E27FC236}">
                <a16:creationId xmlns:a16="http://schemas.microsoft.com/office/drawing/2014/main" id="{0BD781C1-C4C4-F2CF-2627-CECB01B42951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49238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D947F-F3FD-70A6-5681-165E287A7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/>
            <a:extLst>
              <a:ext uri="{FF2B5EF4-FFF2-40B4-BE49-F238E27FC236}">
                <a16:creationId xmlns:a16="http://schemas.microsoft.com/office/drawing/2014/main" id="{4388F3EB-C26D-708C-70EA-310715D08758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sp>
        <p:nvSpPr>
          <p:cNvPr id="6" name="Arc 2">
            <a:extLst>
              <a:ext uri="{FF2B5EF4-FFF2-40B4-BE49-F238E27FC236}">
                <a16:creationId xmlns:a16="http://schemas.microsoft.com/office/drawing/2014/main" id="{571B5E91-F141-535C-7813-56F37E2441A1}"/>
              </a:ext>
            </a:extLst>
          </p:cNvPr>
          <p:cNvSpPr>
            <a:spLocks/>
          </p:cNvSpPr>
          <p:nvPr/>
        </p:nvSpPr>
        <p:spPr bwMode="auto">
          <a:xfrm>
            <a:off x="2209800" y="534988"/>
            <a:ext cx="4648200" cy="4876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rgbClr val="60C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7" name="Line 3">
            <a:extLst>
              <a:ext uri="{FF2B5EF4-FFF2-40B4-BE49-F238E27FC236}">
                <a16:creationId xmlns:a16="http://schemas.microsoft.com/office/drawing/2014/main" id="{BA804CEC-571E-8D1F-F1CE-6A68FC1A2D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57200"/>
            <a:ext cx="0" cy="4953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8" name="Line 4">
            <a:extLst>
              <a:ext uri="{FF2B5EF4-FFF2-40B4-BE49-F238E27FC236}">
                <a16:creationId xmlns:a16="http://schemas.microsoft.com/office/drawing/2014/main" id="{847F11E1-ADA6-34B3-CCF6-08CBAB4FE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410200"/>
            <a:ext cx="5715000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9" name="Arc 5">
            <a:extLst>
              <a:ext uri="{FF2B5EF4-FFF2-40B4-BE49-F238E27FC236}">
                <a16:creationId xmlns:a16="http://schemas.microsoft.com/office/drawing/2014/main" id="{E5F2C854-B808-7027-C0E9-3821A211F5B2}"/>
              </a:ext>
            </a:extLst>
          </p:cNvPr>
          <p:cNvSpPr>
            <a:spLocks/>
          </p:cNvSpPr>
          <p:nvPr/>
        </p:nvSpPr>
        <p:spPr bwMode="auto">
          <a:xfrm>
            <a:off x="2209800" y="1449388"/>
            <a:ext cx="3505200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/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A8EBC629-001C-7191-2991-297FB17240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61913"/>
            <a:ext cx="2603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Video Recorders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4C9246D4-076A-1B40-83F7-A7EADABE2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4943" y="5776913"/>
            <a:ext cx="3162300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Personnel Computers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CDC6530C-EDF4-FA04-A971-DB40CA6AA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12049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3CCABC64-1ADE-0AEC-B79C-BFD252C85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3" y="54721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300</a:t>
            </a:r>
          </a:p>
        </p:txBody>
      </p:sp>
      <p:sp>
        <p:nvSpPr>
          <p:cNvPr id="14" name="Oval 10">
            <a:extLst>
              <a:ext uri="{FF2B5EF4-FFF2-40B4-BE49-F238E27FC236}">
                <a16:creationId xmlns:a16="http://schemas.microsoft.com/office/drawing/2014/main" id="{ADAC7991-9EAF-9349-2537-4E9155D55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2950" y="28257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5" name="Oval 11">
            <a:extLst>
              <a:ext uri="{FF2B5EF4-FFF2-40B4-BE49-F238E27FC236}">
                <a16:creationId xmlns:a16="http://schemas.microsoft.com/office/drawing/2014/main" id="{D46B4D8D-B260-8710-E9E9-D3C123ED1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1987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6" name="Oval 12">
            <a:extLst>
              <a:ext uri="{FF2B5EF4-FFF2-40B4-BE49-F238E27FC236}">
                <a16:creationId xmlns:a16="http://schemas.microsoft.com/office/drawing/2014/main" id="{9F170005-C359-C432-8FCE-8D1C3C28B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350" y="15303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7" name="Oval 13">
            <a:extLst>
              <a:ext uri="{FF2B5EF4-FFF2-40B4-BE49-F238E27FC236}">
                <a16:creationId xmlns:a16="http://schemas.microsoft.com/office/drawing/2014/main" id="{FBDA2F09-1499-08E1-3AA4-53EEFC839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950" y="2368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8" name="Oval 14">
            <a:extLst>
              <a:ext uri="{FF2B5EF4-FFF2-40B4-BE49-F238E27FC236}">
                <a16:creationId xmlns:a16="http://schemas.microsoft.com/office/drawing/2014/main" id="{C0649C3A-EBE1-A94E-1754-6CFB799BB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7950" y="3511550"/>
            <a:ext cx="215900" cy="215900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hlink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ar-SY"/>
          </a:p>
        </p:txBody>
      </p:sp>
      <p:sp>
        <p:nvSpPr>
          <p:cNvPr id="19" name="Rectangle 15">
            <a:extLst>
              <a:ext uri="{FF2B5EF4-FFF2-40B4-BE49-F238E27FC236}">
                <a16:creationId xmlns:a16="http://schemas.microsoft.com/office/drawing/2014/main" id="{88C4CA0B-23B3-0461-2CDE-B45114448E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5113" y="3186113"/>
            <a:ext cx="174148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Unused </a:t>
            </a:r>
          </a:p>
          <a:p>
            <a:r>
              <a:rPr lang="en-US" altLang="ar-SY" sz="2400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20" name="Rectangle 16">
            <a:extLst>
              <a:ext uri="{FF2B5EF4-FFF2-40B4-BE49-F238E27FC236}">
                <a16:creationId xmlns:a16="http://schemas.microsoft.com/office/drawing/2014/main" id="{FE76790F-E445-34EC-DFBE-CF07823FA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39" y="5829206"/>
            <a:ext cx="4926221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000" dirty="0">
                <a:latin typeface="Arial" panose="020B0604020202020204" pitchFamily="34" charset="0"/>
              </a:rPr>
              <a:t>PRODUCTION POSSIBILITY FRONTIER</a:t>
            </a:r>
          </a:p>
        </p:txBody>
      </p:sp>
      <p:sp>
        <p:nvSpPr>
          <p:cNvPr id="21" name="Rectangle 17">
            <a:extLst>
              <a:ext uri="{FF2B5EF4-FFF2-40B4-BE49-F238E27FC236}">
                <a16:creationId xmlns:a16="http://schemas.microsoft.com/office/drawing/2014/main" id="{10D601ED-9155-5935-960F-528328F98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313" y="3667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600</a:t>
            </a:r>
          </a:p>
        </p:txBody>
      </p:sp>
      <p:sp>
        <p:nvSpPr>
          <p:cNvPr id="22" name="Rectangle 18">
            <a:extLst>
              <a:ext uri="{FF2B5EF4-FFF2-40B4-BE49-F238E27FC236}">
                <a16:creationId xmlns:a16="http://schemas.microsoft.com/office/drawing/2014/main" id="{2C33D208-0A3F-00E2-2A1C-019073B91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513" y="5472113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400</a:t>
            </a:r>
          </a:p>
        </p:txBody>
      </p:sp>
      <p:sp>
        <p:nvSpPr>
          <p:cNvPr id="23" name="مربع نص 2">
            <a:extLst>
              <a:ext uri="{FF2B5EF4-FFF2-40B4-BE49-F238E27FC236}">
                <a16:creationId xmlns:a16="http://schemas.microsoft.com/office/drawing/2014/main" id="{0EAD8D8A-5790-AE42-35DA-8CA7A089C7DF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170709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74CC5-9D01-7F25-DEDB-3C4B8EA9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10DB8DC-82B2-25B9-350B-9DD78549F795}"/>
              </a:ext>
            </a:extLst>
          </p:cNvPr>
          <p:cNvSpPr txBox="1">
            <a:spLocks noChangeArrowheads="1"/>
          </p:cNvSpPr>
          <p:nvPr/>
        </p:nvSpPr>
        <p:spPr>
          <a:xfrm>
            <a:off x="2371380" y="1399708"/>
            <a:ext cx="7772400" cy="788457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4400" b="1" dirty="0">
                <a:highlight>
                  <a:srgbClr val="C0C0C0"/>
                </a:highlight>
              </a:rPr>
              <a:t>Origins of Engineering Economy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3DCDB78-B2BB-3785-6F0D-D410A2652B99}"/>
              </a:ext>
            </a:extLst>
          </p:cNvPr>
          <p:cNvSpPr txBox="1">
            <a:spLocks noChangeArrowheads="1"/>
          </p:cNvSpPr>
          <p:nvPr/>
        </p:nvSpPr>
        <p:spPr>
          <a:xfrm>
            <a:off x="643467" y="2385452"/>
            <a:ext cx="11040533" cy="349953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800" dirty="0"/>
              <a:t>The perspective that ultimate economy is a concern to the engineer and the availability of sound techniques to address this concern differentiate this aspect of modern engineering practice from that of the past. 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E7695A4D-2007-5085-F2B3-2EE199EF0D6F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79036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E0A19-F1B8-A00A-2C95-AE876DD9A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68CCDE7-A50B-7776-CEB4-0B781C2BA7DF}"/>
              </a:ext>
            </a:extLst>
          </p:cNvPr>
          <p:cNvSpPr txBox="1">
            <a:spLocks noChangeArrowheads="1"/>
          </p:cNvSpPr>
          <p:nvPr/>
        </p:nvSpPr>
        <p:spPr>
          <a:xfrm>
            <a:off x="1363850" y="1306708"/>
            <a:ext cx="9067800" cy="591834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200" b="1" dirty="0">
                <a:solidFill>
                  <a:schemeClr val="accent6">
                    <a:lumMod val="50000"/>
                  </a:schemeClr>
                </a:solidFill>
              </a:rPr>
              <a:t>PRINCIPLES OF ENGINEERING ECONOMY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898F380-DD86-AB47-4975-C0A2A136AC01}"/>
              </a:ext>
            </a:extLst>
          </p:cNvPr>
          <p:cNvSpPr txBox="1">
            <a:spLocks noChangeArrowheads="1"/>
          </p:cNvSpPr>
          <p:nvPr/>
        </p:nvSpPr>
        <p:spPr>
          <a:xfrm>
            <a:off x="1976034" y="1937287"/>
            <a:ext cx="7091766" cy="4045055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Tx/>
              <a:buNone/>
            </a:pPr>
            <a:r>
              <a:rPr lang="en-US" altLang="ar-SY" sz="3600" dirty="0"/>
              <a:t>1. Develop the Alternatives;</a:t>
            </a:r>
          </a:p>
          <a:p>
            <a:pPr algn="l">
              <a:buFontTx/>
              <a:buNone/>
            </a:pPr>
            <a:r>
              <a:rPr lang="en-US" altLang="ar-SY" sz="3600" dirty="0"/>
              <a:t>2. Focus on the Differences;</a:t>
            </a:r>
          </a:p>
          <a:p>
            <a:pPr algn="l">
              <a:buFontTx/>
              <a:buNone/>
            </a:pPr>
            <a:r>
              <a:rPr lang="en-US" altLang="ar-SY" sz="3600" dirty="0"/>
              <a:t>3. Use a Consistent Viewpoint;</a:t>
            </a:r>
          </a:p>
          <a:p>
            <a:pPr algn="l">
              <a:buFontTx/>
              <a:buNone/>
            </a:pPr>
            <a:r>
              <a:rPr lang="en-US" altLang="ar-SY" sz="3600" dirty="0"/>
              <a:t>4. Use a Common Unit of Measure;</a:t>
            </a:r>
          </a:p>
          <a:p>
            <a:pPr algn="l">
              <a:buFontTx/>
              <a:buNone/>
            </a:pPr>
            <a:r>
              <a:rPr lang="en-US" altLang="ar-SY" sz="3600" dirty="0"/>
              <a:t>5. Consider All Relevant Criteria;</a:t>
            </a:r>
          </a:p>
          <a:p>
            <a:pPr algn="l">
              <a:buFontTx/>
              <a:buNone/>
            </a:pPr>
            <a:r>
              <a:rPr lang="en-US" altLang="ar-SY" sz="3600" dirty="0"/>
              <a:t>6. Make Uncertainty Explicit;</a:t>
            </a:r>
          </a:p>
          <a:p>
            <a:pPr algn="l">
              <a:buFontTx/>
              <a:buNone/>
            </a:pPr>
            <a:r>
              <a:rPr lang="en-US" altLang="ar-SY" sz="3600" dirty="0"/>
              <a:t>7. Revisit Your Decisions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883F4856-6588-B80E-AD32-9154D4FCACD1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67983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736F3-8FFF-C03F-49DF-2E41BE285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55691612-D948-1436-12D5-D2FB0AD5D89F}"/>
              </a:ext>
            </a:extLst>
          </p:cNvPr>
          <p:cNvSpPr txBox="1">
            <a:spLocks noChangeArrowheads="1"/>
          </p:cNvSpPr>
          <p:nvPr/>
        </p:nvSpPr>
        <p:spPr>
          <a:xfrm>
            <a:off x="2992465" y="1972657"/>
            <a:ext cx="6207069" cy="736169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4000" b="1" dirty="0">
                <a:solidFill>
                  <a:schemeClr val="accent5">
                    <a:lumMod val="75000"/>
                  </a:schemeClr>
                </a:solidFill>
              </a:rPr>
              <a:t>DEVELOP THE ALTERNATIVES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7A2A64-3318-27F2-6997-3106D2760FB3}"/>
              </a:ext>
            </a:extLst>
          </p:cNvPr>
          <p:cNvSpPr txBox="1">
            <a:spLocks noChangeArrowheads="1"/>
          </p:cNvSpPr>
          <p:nvPr/>
        </p:nvSpPr>
        <p:spPr>
          <a:xfrm>
            <a:off x="1666092" y="3322712"/>
            <a:ext cx="9658400" cy="231370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000" dirty="0"/>
              <a:t>The final choice (decision) is among alternatives.  The alternatives need to be identified and then defined for subsequent analysis.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A644F502-C70C-A9FA-BCE5-6737F7421618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410615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83A69-18B2-3C56-8D03-DE09A8A0E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BAEA08D-FF07-28A3-6654-2EF50509A810}"/>
              </a:ext>
            </a:extLst>
          </p:cNvPr>
          <p:cNvSpPr txBox="1">
            <a:spLocks noChangeArrowheads="1"/>
          </p:cNvSpPr>
          <p:nvPr/>
        </p:nvSpPr>
        <p:spPr>
          <a:xfrm>
            <a:off x="2563257" y="1406770"/>
            <a:ext cx="7723742" cy="913198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b="1" dirty="0"/>
              <a:t>FOCUS ON THE DIFFERENCES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A69A08-5C71-079B-0675-3842452A09DE}"/>
              </a:ext>
            </a:extLst>
          </p:cNvPr>
          <p:cNvSpPr txBox="1">
            <a:spLocks noChangeArrowheads="1"/>
          </p:cNvSpPr>
          <p:nvPr/>
        </p:nvSpPr>
        <p:spPr>
          <a:xfrm>
            <a:off x="1593773" y="3024551"/>
            <a:ext cx="9067800" cy="2532185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Only the differences in expected future outcomes among the alternatives are relevant to their comparison and should be considered in the decision.</a:t>
            </a:r>
            <a:endParaRPr lang="en-US" altLang="ar-SY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74402481-07B1-DB13-B474-C54DD815FE02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25487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0FFE9-7266-F68C-B53D-09F630C2F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2080ABD-900A-2881-9F5A-79FC28369B8B}"/>
              </a:ext>
            </a:extLst>
          </p:cNvPr>
          <p:cNvSpPr txBox="1">
            <a:spLocks noChangeArrowheads="1"/>
          </p:cNvSpPr>
          <p:nvPr/>
        </p:nvSpPr>
        <p:spPr>
          <a:xfrm>
            <a:off x="1848538" y="1406769"/>
            <a:ext cx="8494923" cy="766096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4800" b="1" dirty="0"/>
              <a:t>USE A CONSISTENT VIEWPOINT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F9FA1CE-7E1E-C933-2580-258CC6B70EAD}"/>
              </a:ext>
            </a:extLst>
          </p:cNvPr>
          <p:cNvSpPr txBox="1">
            <a:spLocks noChangeArrowheads="1"/>
          </p:cNvSpPr>
          <p:nvPr/>
        </p:nvSpPr>
        <p:spPr>
          <a:xfrm>
            <a:off x="1848538" y="2938960"/>
            <a:ext cx="9067800" cy="25122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000" b="1" dirty="0"/>
              <a:t>The prospective outcomes of the alternatives, economic and other, should be consistently developed from a defined viewpoint (perspective).</a:t>
            </a:r>
            <a:endParaRPr lang="en-US" altLang="ar-SY" sz="3600" b="1" dirty="0"/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5F3ED4F3-31B8-B603-7CF1-1A0108645FBA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10885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68A20-3B3D-6E43-CCC6-E5F56C37E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F0688D-4AC7-4851-8B46-B00A1D0CD658}"/>
              </a:ext>
            </a:extLst>
          </p:cNvPr>
          <p:cNvSpPr txBox="1">
            <a:spLocks noChangeArrowheads="1"/>
          </p:cNvSpPr>
          <p:nvPr/>
        </p:nvSpPr>
        <p:spPr>
          <a:xfrm>
            <a:off x="1397729" y="1216869"/>
            <a:ext cx="9067800" cy="11430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b="1" dirty="0"/>
              <a:t>USE A COMMON UNIT OF MEASURE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1F2F49F-ECCD-644E-153E-AAC22B6C09CB}"/>
              </a:ext>
            </a:extLst>
          </p:cNvPr>
          <p:cNvSpPr txBox="1">
            <a:spLocks noChangeArrowheads="1"/>
          </p:cNvSpPr>
          <p:nvPr/>
        </p:nvSpPr>
        <p:spPr>
          <a:xfrm>
            <a:off x="1397729" y="2985293"/>
            <a:ext cx="9475423" cy="28527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000" dirty="0"/>
              <a:t>Using a common unit of measurement to enumerate as many of the prospective outcomes as possible will make easier the analysis and comparison of alternatives.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1C626E8B-2AD8-0591-E3C3-0F72AE314285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37148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D7CC9-0E5C-DB61-45F5-819866E4F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5FCB14C1-9618-2AA0-CBC2-EB0B1D5C5C4F}"/>
              </a:ext>
            </a:extLst>
          </p:cNvPr>
          <p:cNvSpPr txBox="1">
            <a:spLocks noChangeArrowheads="1"/>
          </p:cNvSpPr>
          <p:nvPr/>
        </p:nvSpPr>
        <p:spPr>
          <a:xfrm>
            <a:off x="1558882" y="1359877"/>
            <a:ext cx="8607093" cy="796212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dirty="0"/>
              <a:t>CONSIDER  ALL  RELEVANT CRITERIA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DE43BA-5B2B-A75C-5B0C-21E77A750C64}"/>
              </a:ext>
            </a:extLst>
          </p:cNvPr>
          <p:cNvSpPr txBox="1">
            <a:spLocks noChangeArrowheads="1"/>
          </p:cNvSpPr>
          <p:nvPr/>
        </p:nvSpPr>
        <p:spPr>
          <a:xfrm>
            <a:off x="609600" y="2350498"/>
            <a:ext cx="10972799" cy="31848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3600" dirty="0"/>
              <a:t>Selection of a preferred alternative (decision making) requires the use of a criterion (or several criteria).  The decision process should consider the outcomes enumerated in the monetary unit and those expressed in some other unit of measurement or made explicit in a descriptive manner.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4CE71945-8B62-B66C-CCF3-1445EF161E49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804542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CC5F9389-F6A0-66AF-B86A-3170CADE448E}"/>
              </a:ext>
            </a:extLst>
          </p:cNvPr>
          <p:cNvSpPr txBox="1">
            <a:spLocks noChangeArrowheads="1"/>
          </p:cNvSpPr>
          <p:nvPr/>
        </p:nvSpPr>
        <p:spPr>
          <a:xfrm>
            <a:off x="533400" y="228601"/>
            <a:ext cx="1313329" cy="49754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1600"/>
              <a:t>CHAPTER 1</a:t>
            </a:r>
            <a:endParaRPr lang="en-US" altLang="ar-SY" sz="16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5C48563-0FD6-8704-EB9E-C85B0D567CDA}"/>
              </a:ext>
            </a:extLst>
          </p:cNvPr>
          <p:cNvSpPr txBox="1">
            <a:spLocks noChangeArrowheads="1"/>
          </p:cNvSpPr>
          <p:nvPr/>
        </p:nvSpPr>
        <p:spPr>
          <a:xfrm>
            <a:off x="1716737" y="1631572"/>
            <a:ext cx="8978154" cy="1900925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ctr"/>
            <a:endParaRPr lang="ar-SY" altLang="ar-SY" sz="4800" dirty="0"/>
          </a:p>
          <a:p>
            <a:pPr marL="0" indent="0" algn="ctr">
              <a:buNone/>
            </a:pPr>
            <a:r>
              <a:rPr lang="en-US" altLang="ar-SY" sz="4800" dirty="0"/>
              <a:t>INTRODUCTION TO ENGINEERING ECONOMY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93C7A91B-CB87-44E4-077B-369223F3FD75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813843-3CB0-E3D1-6E4F-B76EE24BF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41CA8395-7AB8-30D8-21FD-68528ED38BD9}"/>
              </a:ext>
            </a:extLst>
          </p:cNvPr>
          <p:cNvSpPr txBox="1">
            <a:spLocks noChangeArrowheads="1"/>
          </p:cNvSpPr>
          <p:nvPr/>
        </p:nvSpPr>
        <p:spPr>
          <a:xfrm>
            <a:off x="492369" y="1383324"/>
            <a:ext cx="11207262" cy="4598376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Tx/>
              <a:buNone/>
            </a:pPr>
            <a:r>
              <a:rPr lang="en-US" altLang="ar-SY" sz="3600" dirty="0"/>
              <a:t>   </a:t>
            </a:r>
            <a:endParaRPr lang="ar-SY" altLang="ar-SY" sz="3600" dirty="0"/>
          </a:p>
          <a:p>
            <a:pPr algn="l">
              <a:buFontTx/>
              <a:buNone/>
            </a:pPr>
            <a:endParaRPr lang="ar-SY" altLang="ar-SY" sz="36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91440" algn="just">
              <a:lnSpc>
                <a:spcPct val="120000"/>
              </a:lnSpc>
              <a:spcAft>
                <a:spcPts val="600"/>
              </a:spcAft>
              <a:buFontTx/>
              <a:buNone/>
            </a:pPr>
            <a:r>
              <a:rPr lang="en-US" altLang="ar-SY" sz="6400" b="1" dirty="0"/>
              <a:t>Improved decision-making results from an adaptive process; to the extent practicable, the initial projected outcomes of the selected alternative should be subsequently compared with actual results achieved.</a:t>
            </a:r>
            <a:endParaRPr lang="en-US" altLang="ar-SY" sz="5800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B774EEB-C2FE-72B1-B785-D5B8E47FA2C7}"/>
              </a:ext>
            </a:extLst>
          </p:cNvPr>
          <p:cNvSpPr txBox="1">
            <a:spLocks noChangeArrowheads="1"/>
          </p:cNvSpPr>
          <p:nvPr/>
        </p:nvSpPr>
        <p:spPr>
          <a:xfrm>
            <a:off x="1790241" y="876301"/>
            <a:ext cx="7772400" cy="11430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4800" b="1" dirty="0"/>
              <a:t>REVISIT YOUR DECISIONS</a:t>
            </a:r>
          </a:p>
        </p:txBody>
      </p:sp>
      <p:sp>
        <p:nvSpPr>
          <p:cNvPr id="7" name="مربع نص 2">
            <a:extLst>
              <a:ext uri="{FF2B5EF4-FFF2-40B4-BE49-F238E27FC236}">
                <a16:creationId xmlns:a16="http://schemas.microsoft.com/office/drawing/2014/main" id="{D3EDB069-4C17-4AF2-7265-378FF5F72EE3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73028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9653E4-65CF-9EC3-AC7B-358AAFE9E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7A34409-0CF4-9E5D-EA19-219BA1FE332B}"/>
              </a:ext>
            </a:extLst>
          </p:cNvPr>
          <p:cNvSpPr txBox="1">
            <a:spLocks noChangeArrowheads="1"/>
          </p:cNvSpPr>
          <p:nvPr/>
        </p:nvSpPr>
        <p:spPr>
          <a:xfrm>
            <a:off x="808398" y="1737112"/>
            <a:ext cx="11688402" cy="454855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ar-SY" altLang="ar-SY" dirty="0"/>
          </a:p>
          <a:p>
            <a:pPr algn="l">
              <a:buFontTx/>
              <a:buNone/>
            </a:pPr>
            <a:r>
              <a:rPr lang="en-US" altLang="ar-SY" sz="3200" dirty="0"/>
              <a:t>1. Problem recognition, formulation, and evaluation.</a:t>
            </a:r>
          </a:p>
          <a:p>
            <a:pPr algn="l">
              <a:buFontTx/>
              <a:buNone/>
            </a:pPr>
            <a:r>
              <a:rPr lang="en-US" altLang="ar-SY" sz="3200" dirty="0"/>
              <a:t>2. Development of the feasible alternatives.</a:t>
            </a:r>
          </a:p>
          <a:p>
            <a:pPr algn="l">
              <a:buFontTx/>
              <a:buNone/>
            </a:pPr>
            <a:r>
              <a:rPr lang="en-US" altLang="ar-SY" sz="3200" dirty="0"/>
              <a:t>3. Development of the cash flows for each alternative.</a:t>
            </a:r>
          </a:p>
          <a:p>
            <a:pPr algn="l">
              <a:buFontTx/>
              <a:buNone/>
            </a:pPr>
            <a:r>
              <a:rPr lang="en-US" altLang="ar-SY" sz="3200" dirty="0"/>
              <a:t>4. Selection of a criterion ( or criteria).</a:t>
            </a:r>
          </a:p>
          <a:p>
            <a:pPr algn="l">
              <a:buFontTx/>
              <a:buNone/>
            </a:pPr>
            <a:r>
              <a:rPr lang="en-US" altLang="ar-SY" sz="3200" dirty="0"/>
              <a:t>5. Analysis and comparison of the alternatives.</a:t>
            </a:r>
          </a:p>
          <a:p>
            <a:pPr algn="l">
              <a:buFontTx/>
              <a:buNone/>
            </a:pPr>
            <a:r>
              <a:rPr lang="en-US" altLang="ar-SY" sz="3200" dirty="0"/>
              <a:t>6. Selection of the preferred alternative.</a:t>
            </a:r>
          </a:p>
          <a:p>
            <a:pPr algn="l">
              <a:buFontTx/>
              <a:buNone/>
            </a:pPr>
            <a:r>
              <a:rPr lang="en-US" altLang="ar-SY" sz="3200" dirty="0"/>
              <a:t>7. Performance monitoring and post-evaluation results.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D992EFA-96B2-6420-15AC-9B802F56A544}"/>
              </a:ext>
            </a:extLst>
          </p:cNvPr>
          <p:cNvSpPr txBox="1">
            <a:spLocks noChangeArrowheads="1"/>
          </p:cNvSpPr>
          <p:nvPr/>
        </p:nvSpPr>
        <p:spPr>
          <a:xfrm>
            <a:off x="1049221" y="1406766"/>
            <a:ext cx="9043358" cy="660693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3600" b="1" dirty="0"/>
              <a:t>ENGINEERING ECONOMIC ANALYSIS PROCEDURE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8396A4A8-3CD9-B4D6-028C-3E8DC799C0F1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9812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84B0C-2C8F-2C43-A91C-36B952E44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88E5BE13-61D7-30BE-12F0-24F8138E6379}"/>
              </a:ext>
            </a:extLst>
          </p:cNvPr>
          <p:cNvSpPr txBox="1">
            <a:spLocks noChangeArrowheads="1"/>
          </p:cNvSpPr>
          <p:nvPr/>
        </p:nvSpPr>
        <p:spPr>
          <a:xfrm>
            <a:off x="679938" y="1004890"/>
            <a:ext cx="10363199" cy="826336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b="1" dirty="0"/>
              <a:t>ACCOUNTING AND ENGINEERING ECONOMY STUDIES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28315B5-3129-6E56-F02D-9B0BED49D3C1}"/>
              </a:ext>
            </a:extLst>
          </p:cNvPr>
          <p:cNvSpPr txBox="1">
            <a:spLocks noChangeArrowheads="1"/>
          </p:cNvSpPr>
          <p:nvPr/>
        </p:nvSpPr>
        <p:spPr>
          <a:xfrm>
            <a:off x="515815" y="1831227"/>
            <a:ext cx="11183816" cy="428822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Tx/>
              <a:buNone/>
            </a:pPr>
            <a:r>
              <a:rPr lang="en-US" altLang="ar-SY" sz="3600" dirty="0"/>
              <a:t>Modern cost accounting </a:t>
            </a:r>
            <a:r>
              <a:rPr lang="en-US" altLang="ar-SY" sz="3600" u="sng" dirty="0"/>
              <a:t>may</a:t>
            </a:r>
            <a:r>
              <a:rPr lang="en-US" altLang="ar-SY" sz="3600" dirty="0"/>
              <a:t> satisfy any or all of the following objectives:</a:t>
            </a:r>
          </a:p>
          <a:p>
            <a:pPr algn="l">
              <a:buFontTx/>
              <a:buNone/>
            </a:pPr>
            <a:r>
              <a:rPr lang="en-US" altLang="ar-SY" sz="3600" dirty="0"/>
              <a:t>1. To determine the cost of products or services</a:t>
            </a:r>
          </a:p>
          <a:p>
            <a:pPr algn="l">
              <a:buFontTx/>
              <a:buNone/>
            </a:pPr>
            <a:r>
              <a:rPr lang="en-US" altLang="ar-SY" sz="3600" dirty="0"/>
              <a:t>2. To provide a rational basis for pricing goods or services</a:t>
            </a:r>
          </a:p>
          <a:p>
            <a:pPr algn="l">
              <a:buFontTx/>
              <a:buNone/>
            </a:pPr>
            <a:r>
              <a:rPr lang="en-US" altLang="ar-SY" sz="3600" dirty="0"/>
              <a:t>3. To provide a means for controlling expenditures</a:t>
            </a:r>
          </a:p>
          <a:p>
            <a:pPr algn="l">
              <a:buFontTx/>
              <a:buNone/>
            </a:pPr>
            <a:r>
              <a:rPr lang="en-US" altLang="ar-SY" sz="3600" dirty="0"/>
              <a:t>4. To provide information on which operating decisions may be based and the results evaluated</a:t>
            </a:r>
          </a:p>
        </p:txBody>
      </p:sp>
    </p:spTree>
    <p:extLst>
      <p:ext uri="{BB962C8B-B14F-4D97-AF65-F5344CB8AC3E}">
        <p14:creationId xmlns:p14="http://schemas.microsoft.com/office/powerpoint/2010/main" val="102958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CE85EF4-F20A-3818-7257-2BBCDB055723}"/>
              </a:ext>
            </a:extLst>
          </p:cNvPr>
          <p:cNvSpPr txBox="1">
            <a:spLocks noChangeArrowheads="1"/>
          </p:cNvSpPr>
          <p:nvPr/>
        </p:nvSpPr>
        <p:spPr>
          <a:xfrm>
            <a:off x="2029853" y="112686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5400" dirty="0">
                <a:solidFill>
                  <a:srgbClr val="FF0000"/>
                </a:solidFill>
              </a:rPr>
              <a:t>WHAT IS ECONOMICS ?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0F4009A-D5DD-52D4-C418-DFBA7365EE87}"/>
              </a:ext>
            </a:extLst>
          </p:cNvPr>
          <p:cNvSpPr txBox="1">
            <a:spLocks noChangeArrowheads="1"/>
          </p:cNvSpPr>
          <p:nvPr/>
        </p:nvSpPr>
        <p:spPr>
          <a:xfrm>
            <a:off x="1575882" y="2671482"/>
            <a:ext cx="9786024" cy="2279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Tx/>
              <a:buNone/>
            </a:pPr>
            <a:r>
              <a:rPr lang="en-US" altLang="ar-SY" sz="4800" dirty="0">
                <a:solidFill>
                  <a:srgbClr val="FAFD00"/>
                </a:solidFill>
                <a:highlight>
                  <a:srgbClr val="000080"/>
                </a:highlight>
              </a:rPr>
              <a:t>The study of how limited resources is used to satisfy unlimited human wants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6D69DCD6-1720-995C-AC0A-F686C5B037CB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DA3589A-5A90-6007-8A4D-731DF9758EEB}"/>
              </a:ext>
            </a:extLst>
          </p:cNvPr>
          <p:cNvSpPr txBox="1">
            <a:spLocks noChangeArrowheads="1"/>
          </p:cNvSpPr>
          <p:nvPr/>
        </p:nvSpPr>
        <p:spPr>
          <a:xfrm>
            <a:off x="2422948" y="1311597"/>
            <a:ext cx="7324165" cy="9260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5400" b="1" dirty="0">
                <a:solidFill>
                  <a:srgbClr val="FAFD00"/>
                </a:solidFill>
                <a:highlight>
                  <a:srgbClr val="000080"/>
                </a:highlight>
              </a:rPr>
              <a:t>WHAT IS ECONOMICS </a:t>
            </a:r>
            <a:r>
              <a:rPr lang="en-US" altLang="ar-SY" sz="5400" dirty="0">
                <a:solidFill>
                  <a:srgbClr val="FAFD00"/>
                </a:solidFill>
                <a:highlight>
                  <a:srgbClr val="000080"/>
                </a:highlight>
              </a:rPr>
              <a:t>?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7C4AEEA-243E-859D-23D1-4E0A8E0B083E}"/>
              </a:ext>
            </a:extLst>
          </p:cNvPr>
          <p:cNvSpPr txBox="1">
            <a:spLocks noChangeArrowheads="1"/>
          </p:cNvSpPr>
          <p:nvPr/>
        </p:nvSpPr>
        <p:spPr>
          <a:xfrm>
            <a:off x="2555390" y="2663742"/>
            <a:ext cx="7503010" cy="3333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000" dirty="0">
                <a:solidFill>
                  <a:srgbClr val="FF0000"/>
                </a:solidFill>
              </a:rPr>
              <a:t>The study of how individuals and societies </a:t>
            </a:r>
            <a:r>
              <a:rPr lang="en-US" altLang="ar-SY" sz="4400" i="1" u="sng" dirty="0">
                <a:solidFill>
                  <a:srgbClr val="002060"/>
                </a:solidFill>
              </a:rPr>
              <a:t>choose</a:t>
            </a:r>
            <a:r>
              <a:rPr lang="en-US" altLang="ar-SY" sz="4000" dirty="0">
                <a:solidFill>
                  <a:srgbClr val="002060"/>
                </a:solidFill>
              </a:rPr>
              <a:t> </a:t>
            </a:r>
            <a:r>
              <a:rPr lang="en-US" altLang="ar-SY" sz="4000" dirty="0">
                <a:solidFill>
                  <a:srgbClr val="FF0000"/>
                </a:solidFill>
              </a:rPr>
              <a:t>to use scarce </a:t>
            </a:r>
            <a:r>
              <a:rPr lang="en-US" altLang="ar-SY" sz="4000" dirty="0">
                <a:solidFill>
                  <a:srgbClr val="002060"/>
                </a:solidFill>
              </a:rPr>
              <a:t>resources </a:t>
            </a:r>
            <a:r>
              <a:rPr lang="en-US" altLang="ar-SY" sz="4000" dirty="0">
                <a:solidFill>
                  <a:srgbClr val="FF0000"/>
                </a:solidFill>
              </a:rPr>
              <a:t>that nature and previous generations have provided.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2F59D80C-5CF3-A0C4-F97C-891D9C9C5D82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1">
            <a:extLst>
              <a:ext uri="{FF2B5EF4-FFF2-40B4-BE49-F238E27FC236}">
                <a16:creationId xmlns:a16="http://schemas.microsoft.com/office/drawing/2014/main" id="{81D08855-BD9A-3A51-EF5D-F256C674BEAA}"/>
              </a:ext>
            </a:extLst>
          </p:cNvPr>
          <p:cNvSpPr/>
          <p:nvPr/>
        </p:nvSpPr>
        <p:spPr>
          <a:xfrm>
            <a:off x="1641514" y="1608466"/>
            <a:ext cx="9120272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rgbClr val="00B0F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Resources</a:t>
            </a:r>
          </a:p>
          <a:p>
            <a:pPr marL="685800" indent="-685800">
              <a:buFontTx/>
              <a:buChar char="-"/>
            </a:pPr>
            <a:r>
              <a:rPr lang="en-US" sz="5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Capital</a:t>
            </a:r>
            <a:r>
              <a:rPr lang="ar-SY" sz="54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ar-SY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          </a:t>
            </a:r>
            <a:r>
              <a:rPr lang="ar-SY" sz="40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ar-SY" sz="4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رأس المال</a:t>
            </a:r>
            <a:r>
              <a:rPr lang="en-US" sz="4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n-US" sz="5400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685800" indent="-685800">
              <a:buFontTx/>
              <a:buChar char="-"/>
            </a:pP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Labor </a:t>
            </a:r>
            <a:r>
              <a:rPr lang="ar-SA" sz="36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العمل  </a:t>
            </a:r>
            <a:r>
              <a:rPr lang="ar-SY" sz="36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</a:t>
            </a:r>
            <a:r>
              <a:rPr lang="ar-SA" sz="3600" b="1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</a:t>
            </a:r>
            <a:endParaRPr lang="en-US" sz="3600" b="1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685800" indent="-685800">
              <a:buFontTx/>
              <a:buChar char="-"/>
            </a:pPr>
            <a:r>
              <a:rPr lang="en-US" sz="54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Land</a:t>
            </a:r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ar-SY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ar-SY" sz="40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الأرض</a:t>
            </a:r>
            <a:r>
              <a:rPr lang="ar-SY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       </a:t>
            </a:r>
            <a:endParaRPr lang="ar-SA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مربع نص 2">
            <a:extLst>
              <a:ext uri="{FF2B5EF4-FFF2-40B4-BE49-F238E27FC236}">
                <a16:creationId xmlns:a16="http://schemas.microsoft.com/office/drawing/2014/main" id="{3B214F49-56F9-9CE8-FA5F-224526969925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778EF5C-4E87-EB9C-F7AE-4BA978DFD6DD}"/>
              </a:ext>
            </a:extLst>
          </p:cNvPr>
          <p:cNvSpPr txBox="1">
            <a:spLocks noChangeArrowheads="1"/>
          </p:cNvSpPr>
          <p:nvPr/>
        </p:nvSpPr>
        <p:spPr>
          <a:xfrm>
            <a:off x="4411578" y="1127111"/>
            <a:ext cx="3368843" cy="1175133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b="1" dirty="0">
                <a:solidFill>
                  <a:srgbClr val="002060"/>
                </a:solidFill>
              </a:rPr>
              <a:t>LAND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86879E7-4CBC-59C1-BF28-1EA66DD937A3}"/>
              </a:ext>
            </a:extLst>
          </p:cNvPr>
          <p:cNvSpPr txBox="1">
            <a:spLocks noChangeArrowheads="1"/>
          </p:cNvSpPr>
          <p:nvPr/>
        </p:nvSpPr>
        <p:spPr>
          <a:xfrm>
            <a:off x="879231" y="2351965"/>
            <a:ext cx="11125200" cy="374686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800" b="1" dirty="0">
                <a:solidFill>
                  <a:schemeClr val="tx2">
                    <a:lumMod val="50000"/>
                  </a:schemeClr>
                </a:solidFill>
              </a:rPr>
              <a:t>All gifts of nature, such as: </a:t>
            </a:r>
            <a:endParaRPr lang="ar-SY" altLang="ar-SY" sz="4800" b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Tx/>
              <a:buNone/>
            </a:pPr>
            <a:r>
              <a:rPr lang="en-US" altLang="ar-SY" sz="4800" b="1" dirty="0">
                <a:solidFill>
                  <a:schemeClr val="tx2">
                    <a:lumMod val="50000"/>
                  </a:schemeClr>
                </a:solidFill>
              </a:rPr>
              <a:t>water, air, minerals, sunshine, plant and tree growth, as well as the land itself which</a:t>
            </a:r>
            <a:r>
              <a:rPr lang="ar-SY" altLang="ar-SY" sz="4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ar-SY" sz="4800" b="1" dirty="0">
                <a:solidFill>
                  <a:schemeClr val="tx2">
                    <a:lumMod val="50000"/>
                  </a:schemeClr>
                </a:solidFill>
              </a:rPr>
              <a:t>is applied to the production process. </a:t>
            </a:r>
            <a:endParaRPr lang="en-US" altLang="ar-SY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B056496B-5DD1-0E86-10BB-6656890A55CD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83E28B-8A3E-C87C-660C-29137819919B}"/>
              </a:ext>
            </a:extLst>
          </p:cNvPr>
          <p:cNvSpPr txBox="1">
            <a:spLocks noChangeArrowheads="1"/>
          </p:cNvSpPr>
          <p:nvPr/>
        </p:nvSpPr>
        <p:spPr>
          <a:xfrm>
            <a:off x="1864659" y="1439537"/>
            <a:ext cx="8462682" cy="14208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b="1" dirty="0">
                <a:solidFill>
                  <a:srgbClr val="FF0000"/>
                </a:solidFill>
              </a:rPr>
              <a:t>LABOR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00191B5-C5C8-E7AD-ED8D-F95983DDB74C}"/>
              </a:ext>
            </a:extLst>
          </p:cNvPr>
          <p:cNvSpPr txBox="1">
            <a:spLocks noChangeArrowheads="1"/>
          </p:cNvSpPr>
          <p:nvPr/>
        </p:nvSpPr>
        <p:spPr>
          <a:xfrm>
            <a:off x="937847" y="3354817"/>
            <a:ext cx="10879016" cy="17329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None/>
            </a:pPr>
            <a:r>
              <a:rPr lang="en-US" altLang="ar-SY" sz="4400" b="1" dirty="0">
                <a:solidFill>
                  <a:srgbClr val="FF0000"/>
                </a:solidFill>
              </a:rPr>
              <a:t>The </a:t>
            </a:r>
            <a:r>
              <a:rPr lang="en-US" altLang="ar-SY" sz="4400" b="1" dirty="0">
                <a:solidFill>
                  <a:schemeClr val="accent1">
                    <a:lumMod val="75000"/>
                  </a:schemeClr>
                </a:solidFill>
              </a:rPr>
              <a:t>efforts</a:t>
            </a:r>
            <a:r>
              <a:rPr lang="en-US" altLang="ar-SY" sz="4400" b="1" dirty="0">
                <a:solidFill>
                  <a:srgbClr val="FF0000"/>
                </a:solidFill>
              </a:rPr>
              <a:t>, </a:t>
            </a:r>
            <a:r>
              <a:rPr lang="en-US" altLang="ar-SY" sz="4400" b="1" dirty="0">
                <a:solidFill>
                  <a:schemeClr val="accent1">
                    <a:lumMod val="75000"/>
                  </a:schemeClr>
                </a:solidFill>
              </a:rPr>
              <a:t>skills</a:t>
            </a:r>
            <a:r>
              <a:rPr lang="en-US" altLang="ar-SY" sz="4400" b="1" dirty="0">
                <a:solidFill>
                  <a:srgbClr val="FF0000"/>
                </a:solidFill>
              </a:rPr>
              <a:t>, and </a:t>
            </a:r>
            <a:r>
              <a:rPr lang="en-US" altLang="ar-SY" sz="4400" b="1" dirty="0">
                <a:solidFill>
                  <a:schemeClr val="accent1">
                    <a:lumMod val="75000"/>
                  </a:schemeClr>
                </a:solidFill>
              </a:rPr>
              <a:t>knowledge </a:t>
            </a:r>
            <a:r>
              <a:rPr lang="en-US" altLang="ar-SY" sz="4400" b="1" dirty="0">
                <a:solidFill>
                  <a:srgbClr val="FF0000"/>
                </a:solidFill>
              </a:rPr>
              <a:t>of people which are applied to the production process. 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384B4F89-0D76-ECD2-F660-73906EFF112E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3B35B56C-18F6-0A26-A03E-43E986BDC342}"/>
              </a:ext>
            </a:extLst>
          </p:cNvPr>
          <p:cNvSpPr txBox="1">
            <a:spLocks noChangeArrowheads="1"/>
          </p:cNvSpPr>
          <p:nvPr/>
        </p:nvSpPr>
        <p:spPr>
          <a:xfrm>
            <a:off x="4132729" y="1413776"/>
            <a:ext cx="3926542" cy="71338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ar-SY" sz="4400" b="1" dirty="0">
                <a:solidFill>
                  <a:schemeClr val="accent1">
                    <a:lumMod val="75000"/>
                  </a:schemeClr>
                </a:solidFill>
              </a:rPr>
              <a:t>CAPITAL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01E066-1058-F29F-3ED4-3175DE8E5D97}"/>
              </a:ext>
            </a:extLst>
          </p:cNvPr>
          <p:cNvSpPr txBox="1">
            <a:spLocks noChangeArrowheads="1"/>
          </p:cNvSpPr>
          <p:nvPr/>
        </p:nvSpPr>
        <p:spPr>
          <a:xfrm>
            <a:off x="561536" y="2167045"/>
            <a:ext cx="11068928" cy="41734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ar-SY" sz="3200" dirty="0"/>
              <a:t>Real Capital (Physical Capital )</a:t>
            </a:r>
          </a:p>
          <a:p>
            <a:pPr lvl="1" algn="l"/>
            <a:r>
              <a:rPr lang="en-US" altLang="ar-SY" sz="3200" dirty="0">
                <a:solidFill>
                  <a:srgbClr val="C00000"/>
                </a:solidFill>
              </a:rPr>
              <a:t>Tools, buildings, machinery -- things which have been produced which are used in further production</a:t>
            </a:r>
            <a:endParaRPr lang="en-US" altLang="ar-SY" sz="4400" dirty="0">
              <a:solidFill>
                <a:srgbClr val="C00000"/>
              </a:solidFill>
            </a:endParaRPr>
          </a:p>
          <a:p>
            <a:pPr algn="l"/>
            <a:r>
              <a:rPr lang="en-US" altLang="ar-SY" sz="3200" dirty="0">
                <a:solidFill>
                  <a:schemeClr val="accent1">
                    <a:lumMod val="75000"/>
                  </a:schemeClr>
                </a:solidFill>
              </a:rPr>
              <a:t>Financial Capital</a:t>
            </a:r>
          </a:p>
          <a:p>
            <a:pPr lvl="1" algn="l"/>
            <a:r>
              <a:rPr lang="en-US" altLang="ar-SY" sz="3200" dirty="0">
                <a:solidFill>
                  <a:srgbClr val="FF0000"/>
                </a:solidFill>
              </a:rPr>
              <a:t>Assets and money which are used in the production process</a:t>
            </a:r>
            <a:endParaRPr lang="en-US" altLang="ar-SY" sz="4400" dirty="0">
              <a:solidFill>
                <a:srgbClr val="FF0000"/>
              </a:solidFill>
            </a:endParaRPr>
          </a:p>
          <a:p>
            <a:pPr algn="l"/>
            <a:r>
              <a:rPr lang="en-US" altLang="ar-SY" sz="3200" dirty="0"/>
              <a:t>Human Capital</a:t>
            </a:r>
          </a:p>
          <a:p>
            <a:pPr lvl="1" algn="l"/>
            <a:r>
              <a:rPr lang="en-US" altLang="ar-SY" sz="3200" dirty="0">
                <a:solidFill>
                  <a:srgbClr val="0070C0"/>
                </a:solidFill>
              </a:rPr>
              <a:t>Education and training applied  to labor</a:t>
            </a:r>
            <a:r>
              <a:rPr lang="ar-SY" altLang="ar-SY" sz="3200" dirty="0">
                <a:solidFill>
                  <a:srgbClr val="0070C0"/>
                </a:solidFill>
              </a:rPr>
              <a:t> </a:t>
            </a:r>
            <a:r>
              <a:rPr lang="en-US" altLang="ar-SY" sz="3200" dirty="0">
                <a:solidFill>
                  <a:srgbClr val="0070C0"/>
                </a:solidFill>
              </a:rPr>
              <a:t>in the production process</a:t>
            </a:r>
          </a:p>
        </p:txBody>
      </p:sp>
      <p:sp>
        <p:nvSpPr>
          <p:cNvPr id="6" name="مربع نص 2">
            <a:extLst>
              <a:ext uri="{FF2B5EF4-FFF2-40B4-BE49-F238E27FC236}">
                <a16:creationId xmlns:a16="http://schemas.microsoft.com/office/drawing/2014/main" id="{F5454AEE-F277-5039-5BD9-0D6CACCBA336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508D963-1726-BDD6-57C8-90F9D7DE7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61913"/>
            <a:ext cx="26035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Video Recorders</a:t>
            </a:r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FB159071-0DB1-E5C9-74BA-C7BEB713E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599" y="668214"/>
            <a:ext cx="0" cy="495300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>
              <a:highlight>
                <a:srgbClr val="000080"/>
              </a:highlight>
            </a:endParaRPr>
          </a:p>
        </p:txBody>
      </p:sp>
      <p:sp>
        <p:nvSpPr>
          <p:cNvPr id="6" name="Line 3">
            <a:extLst>
              <a:ext uri="{FF2B5EF4-FFF2-40B4-BE49-F238E27FC236}">
                <a16:creationId xmlns:a16="http://schemas.microsoft.com/office/drawing/2014/main" id="{BE7E041A-D012-67F0-475B-6526A32DE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599" y="5621214"/>
            <a:ext cx="5715000" cy="0"/>
          </a:xfrm>
          <a:prstGeom prst="line">
            <a:avLst/>
          </a:prstGeom>
          <a:noFill/>
          <a:ln w="7620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>
              <a:highlight>
                <a:srgbClr val="000080"/>
              </a:highlight>
            </a:endParaRPr>
          </a:p>
        </p:txBody>
      </p:sp>
      <p:sp>
        <p:nvSpPr>
          <p:cNvPr id="7" name="Arc 4">
            <a:extLst>
              <a:ext uri="{FF2B5EF4-FFF2-40B4-BE49-F238E27FC236}">
                <a16:creationId xmlns:a16="http://schemas.microsoft.com/office/drawing/2014/main" id="{690C20A1-9672-B2D8-BE2E-3C2991D92185}"/>
              </a:ext>
            </a:extLst>
          </p:cNvPr>
          <p:cNvSpPr>
            <a:spLocks/>
          </p:cNvSpPr>
          <p:nvPr/>
        </p:nvSpPr>
        <p:spPr bwMode="auto">
          <a:xfrm>
            <a:off x="4038599" y="1660402"/>
            <a:ext cx="3505200" cy="3962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ar-SY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702C5A6-14C0-0317-69F1-18B52815F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654" y="5717871"/>
            <a:ext cx="3162300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altLang="ar-SY" sz="2400" dirty="0">
                <a:latin typeface="Arial" panose="020B0604020202020204" pitchFamily="34" charset="0"/>
              </a:rPr>
              <a:t>Personnel Computers</a:t>
            </a:r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14904331-8F83-BEBC-529F-5C5DC2DB6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6112" y="1415927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500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A7D1D407-3C8A-5B9C-9FEE-BB4D4033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4712" y="5683127"/>
            <a:ext cx="69056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sz="2400">
                <a:latin typeface="Arial" panose="020B0604020202020204" pitchFamily="34" charset="0"/>
              </a:rPr>
              <a:t>300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42717C98-320D-17D7-ED06-74C12CF2D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712" y="5821355"/>
            <a:ext cx="86899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ar-SY" dirty="0">
                <a:latin typeface="Arial" panose="020B0604020202020204" pitchFamily="34" charset="0"/>
              </a:rPr>
              <a:t>PRODUCTION POSSIBILITY FRONTIER</a:t>
            </a:r>
          </a:p>
        </p:txBody>
      </p:sp>
      <p:sp>
        <p:nvSpPr>
          <p:cNvPr id="12" name="مربع نص 2">
            <a:extLst>
              <a:ext uri="{FF2B5EF4-FFF2-40B4-BE49-F238E27FC236}">
                <a16:creationId xmlns:a16="http://schemas.microsoft.com/office/drawing/2014/main" id="{A03D2FDD-4BEE-A457-39B2-CD91BFF24B98}"/>
              </a:ext>
            </a:extLst>
          </p:cNvPr>
          <p:cNvSpPr txBox="1"/>
          <p:nvPr/>
        </p:nvSpPr>
        <p:spPr>
          <a:xfrm>
            <a:off x="9974180" y="507813"/>
            <a:ext cx="171846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Y" sz="2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المحاضرة الأولى</a:t>
            </a:r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61</TotalTime>
  <Words>678</Words>
  <Application>Microsoft Office PowerPoint</Application>
  <PresentationFormat>Widescreen</PresentationFormat>
  <Paragraphs>115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Aller</vt:lpstr>
      <vt:lpstr>Arial</vt:lpstr>
      <vt:lpstr>Calibri</vt:lpstr>
      <vt:lpstr>Calibri Light</vt:lpstr>
      <vt:lpstr>Simplified Arabic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Yakeen Laika</dc:creator>
  <cp:lastModifiedBy>Ayman Yusef</cp:lastModifiedBy>
  <cp:revision>3</cp:revision>
  <dcterms:created xsi:type="dcterms:W3CDTF">2025-11-17T07:15:46Z</dcterms:created>
  <dcterms:modified xsi:type="dcterms:W3CDTF">2025-11-19T08:49:14Z</dcterms:modified>
</cp:coreProperties>
</file>