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37" d="100"/>
          <a:sy n="37" d="100"/>
        </p:scale>
        <p:origin x="84" y="10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1593B-FFDF-5469-2B3E-FA505FEA3C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B0F078-B0E6-AC0F-2C1F-E38BCB05B5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8467BA-68DA-0227-96CF-9CFFC01A342D}"/>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5" name="Footer Placeholder 4">
            <a:extLst>
              <a:ext uri="{FF2B5EF4-FFF2-40B4-BE49-F238E27FC236}">
                <a16:creationId xmlns:a16="http://schemas.microsoft.com/office/drawing/2014/main" id="{11022390-84C3-8D9E-81B0-B4B4BD850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24E1D1-DB86-FF60-E664-8610D5969FF3}"/>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78471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9A1E9-5910-1DA5-C16C-B24A5D1238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3B8B9B-68C1-6C1B-9C21-5A84448EA1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A735EE-7376-B939-3588-F62761847122}"/>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5" name="Footer Placeholder 4">
            <a:extLst>
              <a:ext uri="{FF2B5EF4-FFF2-40B4-BE49-F238E27FC236}">
                <a16:creationId xmlns:a16="http://schemas.microsoft.com/office/drawing/2014/main" id="{4393C792-93A9-A6A7-5757-88A67D0CF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E3B6FB-F197-6220-5F20-E26ECE4406E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092542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17AEB9-09BC-CF1F-3052-EC401C64A8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8F044C-10D5-F910-C232-3856B1CA23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C8A61B-3036-0463-814D-8ADBABA03A0B}"/>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5" name="Footer Placeholder 4">
            <a:extLst>
              <a:ext uri="{FF2B5EF4-FFF2-40B4-BE49-F238E27FC236}">
                <a16:creationId xmlns:a16="http://schemas.microsoft.com/office/drawing/2014/main" id="{6043BB97-049A-B340-35B4-4ED7DDDB7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2EE84F-1448-3987-676F-208F3BFAC741}"/>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24264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E287F-D4F4-E244-4EB0-42E9613E2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77A459-C7BD-42D5-7D9E-794087E8E1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0C94D4-EEBF-A723-EF8F-3AAEF71B835E}"/>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5" name="Footer Placeholder 4">
            <a:extLst>
              <a:ext uri="{FF2B5EF4-FFF2-40B4-BE49-F238E27FC236}">
                <a16:creationId xmlns:a16="http://schemas.microsoft.com/office/drawing/2014/main" id="{21D72D74-ED7F-FC54-DE31-4D5BE46850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EC32E-3A09-9000-D100-5E34D2F8086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327799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70C3-7F7D-7A77-02BF-799830EB72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18D8EA-259C-F98C-551C-CD61039D8D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12B682-8C19-E5C0-0040-0439ECE0906A}"/>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5" name="Footer Placeholder 4">
            <a:extLst>
              <a:ext uri="{FF2B5EF4-FFF2-40B4-BE49-F238E27FC236}">
                <a16:creationId xmlns:a16="http://schemas.microsoft.com/office/drawing/2014/main" id="{73DFD5A9-ABEF-49C9-3BE1-52422802CC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0DA615-8125-8EA8-2738-8C3DB9FA57B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99898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E5617-EC5A-C22C-5D72-6ABFFC0F1E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B02134-3486-215F-F00C-435A64F1B6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354A56-7D2A-65C7-1296-C62EB8550E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DA1A98-4744-6B20-FDE1-26137F2158D4}"/>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6" name="Footer Placeholder 5">
            <a:extLst>
              <a:ext uri="{FF2B5EF4-FFF2-40B4-BE49-F238E27FC236}">
                <a16:creationId xmlns:a16="http://schemas.microsoft.com/office/drawing/2014/main" id="{CB6E8ACE-6D99-0797-FBD4-4480144AA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2AC984-1311-FEA9-C63A-6B895915CC3D}"/>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61307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52CAF-3332-697C-AD06-6526B84C68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EB6239-E149-514B-7BDC-A2699ACD3C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9D2F80-F484-D0FD-6BE3-7C0F83F95E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7D9C5C-1D90-C442-16F6-F20D38C38D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800D1D-C20C-F09D-6783-3B643A40CC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49FBFB-263B-FB7D-4790-B41836F35049}"/>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8" name="Footer Placeholder 7">
            <a:extLst>
              <a:ext uri="{FF2B5EF4-FFF2-40B4-BE49-F238E27FC236}">
                <a16:creationId xmlns:a16="http://schemas.microsoft.com/office/drawing/2014/main" id="{1EFAD10D-53FF-E4E2-64D7-566A6B2F07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BFF0B1-658A-A012-D096-B2C727C7C772}"/>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283243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31718-30BB-A636-E86C-CB5664DE41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E6D856-C7D1-9B3C-B0AB-E702D712D4E3}"/>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4" name="Footer Placeholder 3">
            <a:extLst>
              <a:ext uri="{FF2B5EF4-FFF2-40B4-BE49-F238E27FC236}">
                <a16:creationId xmlns:a16="http://schemas.microsoft.com/office/drawing/2014/main" id="{543BDFD6-5358-BC1C-C1F6-EF49F517B0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61EDCB-97FA-487E-6674-48A7FEEB065C}"/>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2782507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63FAA7-431C-BC3F-04C6-6E19ABE0858A}"/>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3" name="Footer Placeholder 2">
            <a:extLst>
              <a:ext uri="{FF2B5EF4-FFF2-40B4-BE49-F238E27FC236}">
                <a16:creationId xmlns:a16="http://schemas.microsoft.com/office/drawing/2014/main" id="{304FD42F-5183-65FA-7B53-3FA36B2DFB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B19F32-FABF-07CB-4940-38C320904706}"/>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32789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30FD6-BF1E-54F8-B359-B895DA8B79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D893FC-19C4-A34E-6FF2-5EE23E9A24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E61A6C-50E9-DD68-9C39-47DEB59E5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FE984B-FED8-1FB4-B4A2-9CA617575CF5}"/>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6" name="Footer Placeholder 5">
            <a:extLst>
              <a:ext uri="{FF2B5EF4-FFF2-40B4-BE49-F238E27FC236}">
                <a16:creationId xmlns:a16="http://schemas.microsoft.com/office/drawing/2014/main" id="{4EF11F65-E300-0D1F-0857-B39C892EE4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55B01-7B7A-0C98-07EE-ABCB502DEB2E}"/>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29754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63BBB-11F3-CFD4-A3C2-F33ACEFF94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16DDE0-1A1B-894A-AF74-E7B9498A0C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BB94EFE-A4D4-7CB0-FB6A-553D2BF523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AC8BF-9EEB-2C45-66FA-E765E16364AA}"/>
              </a:ext>
            </a:extLst>
          </p:cNvPr>
          <p:cNvSpPr>
            <a:spLocks noGrp="1"/>
          </p:cNvSpPr>
          <p:nvPr>
            <p:ph type="dt" sz="half" idx="10"/>
          </p:nvPr>
        </p:nvSpPr>
        <p:spPr/>
        <p:txBody>
          <a:bodyPr/>
          <a:lstStyle/>
          <a:p>
            <a:fld id="{7D071F33-9660-493F-875A-1D68E2397661}" type="datetimeFigureOut">
              <a:rPr lang="en-US" smtClean="0"/>
              <a:t>11/29/2025</a:t>
            </a:fld>
            <a:endParaRPr lang="en-US"/>
          </a:p>
        </p:txBody>
      </p:sp>
      <p:sp>
        <p:nvSpPr>
          <p:cNvPr id="6" name="Footer Placeholder 5">
            <a:extLst>
              <a:ext uri="{FF2B5EF4-FFF2-40B4-BE49-F238E27FC236}">
                <a16:creationId xmlns:a16="http://schemas.microsoft.com/office/drawing/2014/main" id="{686A353A-A7AC-E212-2C36-9DB5186195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405A98-C89D-8617-72E0-BB218F61AD91}"/>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389267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86FEB-BFB2-13D0-29DD-4252BFCF73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4F6F76-4E57-E8C6-DAC9-65CFB16D8A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0DD279-88E8-E98F-7BFC-B0CA4DCCBF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071F33-9660-493F-875A-1D68E2397661}" type="datetimeFigureOut">
              <a:rPr lang="en-US" smtClean="0"/>
              <a:t>11/29/2025</a:t>
            </a:fld>
            <a:endParaRPr lang="en-US"/>
          </a:p>
        </p:txBody>
      </p:sp>
      <p:sp>
        <p:nvSpPr>
          <p:cNvPr id="5" name="Footer Placeholder 4">
            <a:extLst>
              <a:ext uri="{FF2B5EF4-FFF2-40B4-BE49-F238E27FC236}">
                <a16:creationId xmlns:a16="http://schemas.microsoft.com/office/drawing/2014/main" id="{BCDE1E4B-F0E9-6A2A-E5EF-5E002DF458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506A16-457E-8526-F69F-E4E8602706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4B1556-6DC7-4151-8623-618992418CF2}" type="slidenum">
              <a:rPr lang="en-US" smtClean="0"/>
              <a:t>‹#›</a:t>
            </a:fld>
            <a:endParaRPr lang="en-US"/>
          </a:p>
        </p:txBody>
      </p:sp>
    </p:spTree>
    <p:extLst>
      <p:ext uri="{BB962C8B-B14F-4D97-AF65-F5344CB8AC3E}">
        <p14:creationId xmlns:p14="http://schemas.microsoft.com/office/powerpoint/2010/main" val="879232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EF14-B158-759F-80C3-61BC4FD2C5E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BA4429D0-E9BE-33FC-266C-8A5C37FE5DD5}"/>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D102B297-3C8D-B179-7E22-9163E44F90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ستطيل 1">
            <a:extLst>
              <a:ext uri="{FF2B5EF4-FFF2-40B4-BE49-F238E27FC236}">
                <a16:creationId xmlns:a16="http://schemas.microsoft.com/office/drawing/2014/main" id="{423B59E6-00D4-0E08-B92A-D6742859EB25}"/>
              </a:ext>
            </a:extLst>
          </p:cNvPr>
          <p:cNvSpPr/>
          <p:nvPr/>
        </p:nvSpPr>
        <p:spPr>
          <a:xfrm>
            <a:off x="3854824" y="1978706"/>
            <a:ext cx="4434737" cy="584775"/>
          </a:xfrm>
          <a:prstGeom prst="rect">
            <a:avLst/>
          </a:prstGeom>
        </p:spPr>
        <p:txBody>
          <a:bodyPr wrap="square">
            <a:spAutoFit/>
          </a:bodyPr>
          <a:lstStyle/>
          <a:p>
            <a:r>
              <a:rPr lang="en-US" altLang="ar-SY" sz="3200" dirty="0"/>
              <a:t>ENGINEERING ECONOMY</a:t>
            </a:r>
            <a:endParaRPr lang="ar-SY" sz="3200" dirty="0"/>
          </a:p>
        </p:txBody>
      </p:sp>
      <p:sp>
        <p:nvSpPr>
          <p:cNvPr id="6" name="مستطيل 7">
            <a:extLst>
              <a:ext uri="{FF2B5EF4-FFF2-40B4-BE49-F238E27FC236}">
                <a16:creationId xmlns:a16="http://schemas.microsoft.com/office/drawing/2014/main" id="{747C4B71-84BF-66B5-6DB5-CF8398CC530D}"/>
              </a:ext>
            </a:extLst>
          </p:cNvPr>
          <p:cNvSpPr/>
          <p:nvPr/>
        </p:nvSpPr>
        <p:spPr>
          <a:xfrm>
            <a:off x="4428460" y="3708895"/>
            <a:ext cx="4434737" cy="584775"/>
          </a:xfrm>
          <a:prstGeom prst="rect">
            <a:avLst/>
          </a:prstGeom>
        </p:spPr>
        <p:txBody>
          <a:bodyPr wrap="square">
            <a:spAutoFit/>
          </a:bodyPr>
          <a:lstStyle/>
          <a:p>
            <a:r>
              <a:rPr lang="en-US" sz="3200" dirty="0"/>
              <a:t>Dr. Ayman Youssef</a:t>
            </a:r>
            <a:endParaRPr lang="ar-SY" sz="3200" dirty="0"/>
          </a:p>
        </p:txBody>
      </p:sp>
      <p:sp>
        <p:nvSpPr>
          <p:cNvPr id="7" name="مربع نص 2">
            <a:extLst>
              <a:ext uri="{FF2B5EF4-FFF2-40B4-BE49-F238E27FC236}">
                <a16:creationId xmlns:a16="http://schemas.microsoft.com/office/drawing/2014/main" id="{5FCDA6CF-7F71-30B9-2250-D57E1F154F78}"/>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Tree>
    <p:extLst>
      <p:ext uri="{BB962C8B-B14F-4D97-AF65-F5344CB8AC3E}">
        <p14:creationId xmlns:p14="http://schemas.microsoft.com/office/powerpoint/2010/main" val="3908854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03214-9EAA-CC6E-5E36-70E00353A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C9BF64-2A1C-C873-1221-3B38CA7F1C50}"/>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844604D-687E-BECA-B455-D1CBF4644528}"/>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476C9281-C718-1E88-93F5-366757539D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6B0146C5-068A-C18D-237D-B2839E5DB2B4}"/>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Rectangle 2">
            <a:extLst>
              <a:ext uri="{FF2B5EF4-FFF2-40B4-BE49-F238E27FC236}">
                <a16:creationId xmlns:a16="http://schemas.microsoft.com/office/drawing/2014/main" id="{12284F4E-EFB7-0922-68F8-07E152A18CA3}"/>
              </a:ext>
            </a:extLst>
          </p:cNvPr>
          <p:cNvSpPr>
            <a:spLocks noChangeArrowheads="1"/>
          </p:cNvSpPr>
          <p:nvPr/>
        </p:nvSpPr>
        <p:spPr bwMode="auto">
          <a:xfrm>
            <a:off x="643846" y="75282"/>
            <a:ext cx="4894805" cy="1447800"/>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lIns="90488" tIns="44450" rIns="90488" bIns="44450" anchor="ctr"/>
          <a:lstStyle/>
          <a:p>
            <a:pPr algn="ctr"/>
            <a:r>
              <a:rPr lang="en-US" altLang="ar-SY" sz="2800" dirty="0">
                <a:solidFill>
                  <a:schemeClr val="tx2"/>
                </a:solidFill>
                <a:latin typeface="Arial" panose="020B0604020202020204" pitchFamily="34" charset="0"/>
              </a:rPr>
              <a:t>HOW INTEREST RATE IS DETERMINED</a:t>
            </a:r>
          </a:p>
        </p:txBody>
      </p:sp>
      <p:sp>
        <p:nvSpPr>
          <p:cNvPr id="7" name="Line 3">
            <a:extLst>
              <a:ext uri="{FF2B5EF4-FFF2-40B4-BE49-F238E27FC236}">
                <a16:creationId xmlns:a16="http://schemas.microsoft.com/office/drawing/2014/main" id="{5B5E6012-DB27-1943-CF17-477FF4B39B96}"/>
              </a:ext>
            </a:extLst>
          </p:cNvPr>
          <p:cNvSpPr>
            <a:spLocks noChangeShapeType="1"/>
          </p:cNvSpPr>
          <p:nvPr/>
        </p:nvSpPr>
        <p:spPr bwMode="auto">
          <a:xfrm>
            <a:off x="3200401" y="2082800"/>
            <a:ext cx="0" cy="3606800"/>
          </a:xfrm>
          <a:prstGeom prst="line">
            <a:avLst/>
          </a:prstGeom>
          <a:noFill/>
          <a:ln w="50800">
            <a:solidFill>
              <a:schemeClr val="accent1">
                <a:lumMod val="7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8" name="Line 4">
            <a:extLst>
              <a:ext uri="{FF2B5EF4-FFF2-40B4-BE49-F238E27FC236}">
                <a16:creationId xmlns:a16="http://schemas.microsoft.com/office/drawing/2014/main" id="{7A4CC79D-5DC9-1617-A1FA-402137F40D9A}"/>
              </a:ext>
            </a:extLst>
          </p:cNvPr>
          <p:cNvSpPr>
            <a:spLocks noChangeShapeType="1"/>
          </p:cNvSpPr>
          <p:nvPr/>
        </p:nvSpPr>
        <p:spPr bwMode="auto">
          <a:xfrm>
            <a:off x="3200401" y="5689600"/>
            <a:ext cx="3835400" cy="0"/>
          </a:xfrm>
          <a:prstGeom prst="line">
            <a:avLst/>
          </a:prstGeom>
          <a:noFill/>
          <a:ln w="50800">
            <a:solidFill>
              <a:schemeClr val="accent1">
                <a:lumMod val="7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9" name="Arc 5">
            <a:extLst>
              <a:ext uri="{FF2B5EF4-FFF2-40B4-BE49-F238E27FC236}">
                <a16:creationId xmlns:a16="http://schemas.microsoft.com/office/drawing/2014/main" id="{2A940F3C-1EA0-785D-7875-6AEE14CA106B}"/>
              </a:ext>
            </a:extLst>
          </p:cNvPr>
          <p:cNvSpPr>
            <a:spLocks/>
          </p:cNvSpPr>
          <p:nvPr/>
        </p:nvSpPr>
        <p:spPr bwMode="auto">
          <a:xfrm rot="16200000">
            <a:off x="3760789" y="2542506"/>
            <a:ext cx="2870200" cy="2946400"/>
          </a:xfrm>
          <a:custGeom>
            <a:avLst/>
            <a:gdLst>
              <a:gd name="G0" fmla="+- 21600 0 0"/>
              <a:gd name="G1" fmla="+- 21600 0 0"/>
              <a:gd name="G2" fmla="+- 21600 0 0"/>
              <a:gd name="T0" fmla="*/ 0 w 21600"/>
              <a:gd name="T1" fmla="*/ 21600 h 21600"/>
              <a:gd name="T2" fmla="*/ 2158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5"/>
                  <a:pt x="9663" y="6"/>
                  <a:pt x="21588" y="0"/>
                </a:cubicBezTo>
              </a:path>
              <a:path w="21600" h="21600" stroke="0" extrusionOk="0">
                <a:moveTo>
                  <a:pt x="0" y="21599"/>
                </a:moveTo>
                <a:cubicBezTo>
                  <a:pt x="0" y="9675"/>
                  <a:pt x="9663" y="6"/>
                  <a:pt x="21588" y="0"/>
                </a:cubicBezTo>
                <a:lnTo>
                  <a:pt x="21600" y="21600"/>
                </a:lnTo>
                <a:close/>
              </a:path>
            </a:pathLst>
          </a:custGeom>
          <a:noFill/>
          <a:ln w="508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dirty="0">
              <a:highlight>
                <a:srgbClr val="FFFF00"/>
              </a:highlight>
            </a:endParaRPr>
          </a:p>
        </p:txBody>
      </p:sp>
      <p:sp>
        <p:nvSpPr>
          <p:cNvPr id="10" name="Rectangle 6">
            <a:extLst>
              <a:ext uri="{FF2B5EF4-FFF2-40B4-BE49-F238E27FC236}">
                <a16:creationId xmlns:a16="http://schemas.microsoft.com/office/drawing/2014/main" id="{EF36AC7F-D3E2-2317-BCD4-E4E35DABA3FB}"/>
              </a:ext>
            </a:extLst>
          </p:cNvPr>
          <p:cNvSpPr>
            <a:spLocks noChangeArrowheads="1"/>
          </p:cNvSpPr>
          <p:nvPr/>
        </p:nvSpPr>
        <p:spPr bwMode="auto">
          <a:xfrm>
            <a:off x="2356737" y="2050858"/>
            <a:ext cx="952185"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a:r>
              <a:rPr lang="en-US" altLang="ar-SY" dirty="0">
                <a:latin typeface="Arial" panose="020B0604020202020204" pitchFamily="34" charset="0"/>
              </a:rPr>
              <a:t>Interest</a:t>
            </a:r>
          </a:p>
          <a:p>
            <a:pPr algn="ctr"/>
            <a:r>
              <a:rPr lang="en-US" altLang="ar-SY" dirty="0">
                <a:latin typeface="Arial" panose="020B0604020202020204" pitchFamily="34" charset="0"/>
              </a:rPr>
              <a:t>Rate</a:t>
            </a:r>
          </a:p>
        </p:txBody>
      </p:sp>
      <p:sp>
        <p:nvSpPr>
          <p:cNvPr id="11" name="Rectangle 7">
            <a:extLst>
              <a:ext uri="{FF2B5EF4-FFF2-40B4-BE49-F238E27FC236}">
                <a16:creationId xmlns:a16="http://schemas.microsoft.com/office/drawing/2014/main" id="{1EAC507F-E251-DAA2-29B1-2FCBF83299B9}"/>
              </a:ext>
            </a:extLst>
          </p:cNvPr>
          <p:cNvSpPr>
            <a:spLocks noChangeArrowheads="1"/>
          </p:cNvSpPr>
          <p:nvPr/>
        </p:nvSpPr>
        <p:spPr bwMode="auto">
          <a:xfrm>
            <a:off x="6556358" y="5829645"/>
            <a:ext cx="34734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Quantity of Money</a:t>
            </a:r>
          </a:p>
        </p:txBody>
      </p:sp>
      <p:sp>
        <p:nvSpPr>
          <p:cNvPr id="12" name="Rectangle 8">
            <a:extLst>
              <a:ext uri="{FF2B5EF4-FFF2-40B4-BE49-F238E27FC236}">
                <a16:creationId xmlns:a16="http://schemas.microsoft.com/office/drawing/2014/main" id="{B4999BF1-725E-754B-2BB8-8F451D00032B}"/>
              </a:ext>
            </a:extLst>
          </p:cNvPr>
          <p:cNvSpPr>
            <a:spLocks noChangeArrowheads="1"/>
          </p:cNvSpPr>
          <p:nvPr/>
        </p:nvSpPr>
        <p:spPr bwMode="auto">
          <a:xfrm>
            <a:off x="4447546" y="3759392"/>
            <a:ext cx="181139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solidFill>
                  <a:srgbClr val="C00000"/>
                </a:solidFill>
                <a:latin typeface="Arial" panose="020B0604020202020204" pitchFamily="34" charset="0"/>
              </a:rPr>
              <a:t>Money Demand</a:t>
            </a:r>
          </a:p>
        </p:txBody>
      </p:sp>
    </p:spTree>
    <p:extLst>
      <p:ext uri="{BB962C8B-B14F-4D97-AF65-F5344CB8AC3E}">
        <p14:creationId xmlns:p14="http://schemas.microsoft.com/office/powerpoint/2010/main" val="3573162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1A2FE-4917-55B6-9030-2C173DE1F1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431809-CB2D-1768-9F70-4FAC40832981}"/>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0F51E06-BBAC-2E70-CA2D-F2CFC38D34CF}"/>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A22A15D5-E4FD-4CE0-09A1-CB23ECFF48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431"/>
            <a:ext cx="12192000" cy="6858000"/>
          </a:xfrm>
          <a:prstGeom prst="rect">
            <a:avLst/>
          </a:prstGeom>
        </p:spPr>
      </p:pic>
      <p:sp>
        <p:nvSpPr>
          <p:cNvPr id="4" name="مربع نص 2">
            <a:extLst>
              <a:ext uri="{FF2B5EF4-FFF2-40B4-BE49-F238E27FC236}">
                <a16:creationId xmlns:a16="http://schemas.microsoft.com/office/drawing/2014/main" id="{FD400775-D4B4-E231-D24B-538C57C4921A}"/>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TextBox 5">
            <a:hlinkClick r:id="rId3"/>
            <a:extLst>
              <a:ext uri="{FF2B5EF4-FFF2-40B4-BE49-F238E27FC236}">
                <a16:creationId xmlns:a16="http://schemas.microsoft.com/office/drawing/2014/main" id="{8CCB6D23-9C86-8D61-0C19-60AF6972A99D}"/>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7" name="Rectangle 2">
            <a:extLst>
              <a:ext uri="{FF2B5EF4-FFF2-40B4-BE49-F238E27FC236}">
                <a16:creationId xmlns:a16="http://schemas.microsoft.com/office/drawing/2014/main" id="{DF5EF3D9-9DC7-0EA0-DAB1-BA3FC59D1AFF}"/>
              </a:ext>
            </a:extLst>
          </p:cNvPr>
          <p:cNvSpPr>
            <a:spLocks noChangeArrowheads="1"/>
          </p:cNvSpPr>
          <p:nvPr/>
        </p:nvSpPr>
        <p:spPr bwMode="auto">
          <a:xfrm>
            <a:off x="1123733" y="96757"/>
            <a:ext cx="4352970" cy="1673306"/>
          </a:xfrm>
          <a:prstGeom prst="rect">
            <a:avLst/>
          </a:prstGeom>
          <a:solidFill>
            <a:schemeClr val="accent2">
              <a:lumMod val="20000"/>
              <a:lumOff val="80000"/>
            </a:schemeClr>
          </a:solidFill>
          <a:ln>
            <a:noFill/>
          </a:ln>
          <a:effectLst>
            <a:outerShdw dist="53882" dir="2700000" algn="ctr" rotWithShape="0">
              <a:srgbClr val="000000"/>
            </a:outerShdw>
          </a:effectLst>
        </p:spPr>
        <p:txBody>
          <a:bodyPr lIns="90488" tIns="44450" rIns="90488" bIns="44450" anchor="ctr"/>
          <a:lstStyle/>
          <a:p>
            <a:pPr algn="ctr"/>
            <a:r>
              <a:rPr lang="en-US" altLang="ar-SY" sz="3200" dirty="0">
                <a:solidFill>
                  <a:schemeClr val="tx2"/>
                </a:solidFill>
                <a:latin typeface="Arial" panose="020B0604020202020204" pitchFamily="34" charset="0"/>
              </a:rPr>
              <a:t>HOW INTEREST RATE IS DETERMINED</a:t>
            </a:r>
          </a:p>
        </p:txBody>
      </p:sp>
      <p:sp>
        <p:nvSpPr>
          <p:cNvPr id="8" name="Line 3">
            <a:extLst>
              <a:ext uri="{FF2B5EF4-FFF2-40B4-BE49-F238E27FC236}">
                <a16:creationId xmlns:a16="http://schemas.microsoft.com/office/drawing/2014/main" id="{E5F0D539-C6F6-FDC2-FD96-F8BC371C724B}"/>
              </a:ext>
            </a:extLst>
          </p:cNvPr>
          <p:cNvSpPr>
            <a:spLocks noChangeShapeType="1"/>
          </p:cNvSpPr>
          <p:nvPr/>
        </p:nvSpPr>
        <p:spPr bwMode="auto">
          <a:xfrm>
            <a:off x="2671590" y="2082800"/>
            <a:ext cx="0" cy="360680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9" name="Line 4">
            <a:extLst>
              <a:ext uri="{FF2B5EF4-FFF2-40B4-BE49-F238E27FC236}">
                <a16:creationId xmlns:a16="http://schemas.microsoft.com/office/drawing/2014/main" id="{139E281E-1197-0E05-D556-8CBFFAF18BF4}"/>
              </a:ext>
            </a:extLst>
          </p:cNvPr>
          <p:cNvSpPr>
            <a:spLocks noChangeShapeType="1"/>
          </p:cNvSpPr>
          <p:nvPr/>
        </p:nvSpPr>
        <p:spPr bwMode="auto">
          <a:xfrm>
            <a:off x="2660573" y="5686425"/>
            <a:ext cx="3835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0" name="Arc 5">
            <a:extLst>
              <a:ext uri="{FF2B5EF4-FFF2-40B4-BE49-F238E27FC236}">
                <a16:creationId xmlns:a16="http://schemas.microsoft.com/office/drawing/2014/main" id="{08364BC2-886C-19D3-F916-2352807DB5E6}"/>
              </a:ext>
            </a:extLst>
          </p:cNvPr>
          <p:cNvSpPr>
            <a:spLocks/>
          </p:cNvSpPr>
          <p:nvPr/>
        </p:nvSpPr>
        <p:spPr bwMode="auto">
          <a:xfrm rot="16200000">
            <a:off x="3231978" y="2465388"/>
            <a:ext cx="2870200" cy="2946400"/>
          </a:xfrm>
          <a:custGeom>
            <a:avLst/>
            <a:gdLst>
              <a:gd name="G0" fmla="+- 21600 0 0"/>
              <a:gd name="G1" fmla="+- 21600 0 0"/>
              <a:gd name="G2" fmla="+- 21600 0 0"/>
              <a:gd name="T0" fmla="*/ 0 w 21600"/>
              <a:gd name="T1" fmla="*/ 21600 h 21600"/>
              <a:gd name="T2" fmla="*/ 2158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5"/>
                  <a:pt x="9663" y="6"/>
                  <a:pt x="21588" y="0"/>
                </a:cubicBezTo>
              </a:path>
              <a:path w="21600" h="21600" stroke="0" extrusionOk="0">
                <a:moveTo>
                  <a:pt x="0" y="21599"/>
                </a:moveTo>
                <a:cubicBezTo>
                  <a:pt x="0" y="9675"/>
                  <a:pt x="9663" y="6"/>
                  <a:pt x="21588" y="0"/>
                </a:cubicBezTo>
                <a:lnTo>
                  <a:pt x="21600" y="21600"/>
                </a:lnTo>
                <a:close/>
              </a:path>
            </a:pathLst>
          </a:custGeom>
          <a:noFill/>
          <a:ln w="508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1" name="Rectangle 6">
            <a:extLst>
              <a:ext uri="{FF2B5EF4-FFF2-40B4-BE49-F238E27FC236}">
                <a16:creationId xmlns:a16="http://schemas.microsoft.com/office/drawing/2014/main" id="{4272859F-9FF7-576D-263F-A441330425F5}"/>
              </a:ext>
            </a:extLst>
          </p:cNvPr>
          <p:cNvSpPr>
            <a:spLocks noChangeArrowheads="1"/>
          </p:cNvSpPr>
          <p:nvPr/>
        </p:nvSpPr>
        <p:spPr bwMode="auto">
          <a:xfrm>
            <a:off x="1208660" y="1832653"/>
            <a:ext cx="1533525"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ctr"/>
            <a:r>
              <a:rPr lang="en-US" altLang="ar-SY" dirty="0">
                <a:latin typeface="Arial" panose="020B0604020202020204" pitchFamily="34" charset="0"/>
              </a:rPr>
              <a:t>Interest</a:t>
            </a:r>
          </a:p>
          <a:p>
            <a:pPr algn="ctr"/>
            <a:r>
              <a:rPr lang="en-US" altLang="ar-SY" dirty="0">
                <a:latin typeface="Arial" panose="020B0604020202020204" pitchFamily="34" charset="0"/>
              </a:rPr>
              <a:t>Rate</a:t>
            </a:r>
          </a:p>
        </p:txBody>
      </p:sp>
      <p:sp>
        <p:nvSpPr>
          <p:cNvPr id="12" name="Rectangle 7">
            <a:extLst>
              <a:ext uri="{FF2B5EF4-FFF2-40B4-BE49-F238E27FC236}">
                <a16:creationId xmlns:a16="http://schemas.microsoft.com/office/drawing/2014/main" id="{6BC390A6-BDA2-521F-B309-51B334094DFB}"/>
              </a:ext>
            </a:extLst>
          </p:cNvPr>
          <p:cNvSpPr>
            <a:spLocks noChangeArrowheads="1"/>
          </p:cNvSpPr>
          <p:nvPr/>
        </p:nvSpPr>
        <p:spPr bwMode="auto">
          <a:xfrm>
            <a:off x="5476703" y="5686425"/>
            <a:ext cx="34734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Quantity of Money</a:t>
            </a:r>
          </a:p>
        </p:txBody>
      </p:sp>
      <p:sp>
        <p:nvSpPr>
          <p:cNvPr id="13" name="Line 8">
            <a:extLst>
              <a:ext uri="{FF2B5EF4-FFF2-40B4-BE49-F238E27FC236}">
                <a16:creationId xmlns:a16="http://schemas.microsoft.com/office/drawing/2014/main" id="{58F6C6DF-DF81-9868-4F40-6FF27A3F5BFC}"/>
              </a:ext>
            </a:extLst>
          </p:cNvPr>
          <p:cNvSpPr>
            <a:spLocks noChangeShapeType="1"/>
          </p:cNvSpPr>
          <p:nvPr/>
        </p:nvSpPr>
        <p:spPr bwMode="auto">
          <a:xfrm>
            <a:off x="4009220" y="2159000"/>
            <a:ext cx="0" cy="3530600"/>
          </a:xfrm>
          <a:prstGeom prst="line">
            <a:avLst/>
          </a:prstGeom>
          <a:noFill/>
          <a:ln w="50800">
            <a:solidFill>
              <a:srgbClr val="00B0F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4" name="Rectangle 9">
            <a:extLst>
              <a:ext uri="{FF2B5EF4-FFF2-40B4-BE49-F238E27FC236}">
                <a16:creationId xmlns:a16="http://schemas.microsoft.com/office/drawing/2014/main" id="{1FDDEC9D-BC9D-CA5A-BC18-27E14794886F}"/>
              </a:ext>
            </a:extLst>
          </p:cNvPr>
          <p:cNvSpPr>
            <a:spLocks noChangeArrowheads="1"/>
          </p:cNvSpPr>
          <p:nvPr/>
        </p:nvSpPr>
        <p:spPr bwMode="auto">
          <a:xfrm>
            <a:off x="4943303" y="4695825"/>
            <a:ext cx="181139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solidFill>
                  <a:srgbClr val="C00000"/>
                </a:solidFill>
                <a:latin typeface="Arial" panose="020B0604020202020204" pitchFamily="34" charset="0"/>
              </a:rPr>
              <a:t>Money Demand</a:t>
            </a:r>
          </a:p>
        </p:txBody>
      </p:sp>
      <p:sp>
        <p:nvSpPr>
          <p:cNvPr id="15" name="Rectangle 10">
            <a:extLst>
              <a:ext uri="{FF2B5EF4-FFF2-40B4-BE49-F238E27FC236}">
                <a16:creationId xmlns:a16="http://schemas.microsoft.com/office/drawing/2014/main" id="{888265E5-BA5B-FCC1-C325-82C635EB8D33}"/>
              </a:ext>
            </a:extLst>
          </p:cNvPr>
          <p:cNvSpPr>
            <a:spLocks noChangeArrowheads="1"/>
          </p:cNvSpPr>
          <p:nvPr/>
        </p:nvSpPr>
        <p:spPr bwMode="auto">
          <a:xfrm>
            <a:off x="3322433" y="2423292"/>
            <a:ext cx="1644682" cy="366767"/>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solidFill>
                  <a:schemeClr val="accent5">
                    <a:lumMod val="75000"/>
                  </a:schemeClr>
                </a:solidFill>
                <a:latin typeface="Arial" panose="020B0604020202020204" pitchFamily="34" charset="0"/>
              </a:rPr>
              <a:t>Money Supply</a:t>
            </a:r>
          </a:p>
        </p:txBody>
      </p:sp>
      <p:sp>
        <p:nvSpPr>
          <p:cNvPr id="16" name="Rectangle 11">
            <a:extLst>
              <a:ext uri="{FF2B5EF4-FFF2-40B4-BE49-F238E27FC236}">
                <a16:creationId xmlns:a16="http://schemas.microsoft.com/office/drawing/2014/main" id="{22E7F9DF-6897-DC23-A941-16F34D98E6C2}"/>
              </a:ext>
            </a:extLst>
          </p:cNvPr>
          <p:cNvSpPr>
            <a:spLocks noChangeArrowheads="1"/>
          </p:cNvSpPr>
          <p:nvPr/>
        </p:nvSpPr>
        <p:spPr bwMode="auto">
          <a:xfrm>
            <a:off x="4028903" y="2028825"/>
            <a:ext cx="93821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MS</a:t>
            </a:r>
            <a:r>
              <a:rPr lang="en-US" altLang="ar-SY" baseline="-25000" dirty="0">
                <a:latin typeface="Arial" panose="020B0604020202020204" pitchFamily="34" charset="0"/>
              </a:rPr>
              <a:t>1</a:t>
            </a:r>
          </a:p>
        </p:txBody>
      </p:sp>
    </p:spTree>
    <p:extLst>
      <p:ext uri="{BB962C8B-B14F-4D97-AF65-F5344CB8AC3E}">
        <p14:creationId xmlns:p14="http://schemas.microsoft.com/office/powerpoint/2010/main" val="1558389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654DF-D8AD-CDCF-81E3-A8DA243D03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B58B1-4AF9-794D-56ED-4BC27830AC3A}"/>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E1CEDAD-F2FE-4F11-8FB3-376DB4BFAEF7}"/>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C79F630D-9DF3-1AF0-D39E-F6ABB20855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076CD042-59DD-563D-2D09-A62ABDEDC150}"/>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Line 3">
            <a:extLst>
              <a:ext uri="{FF2B5EF4-FFF2-40B4-BE49-F238E27FC236}">
                <a16:creationId xmlns:a16="http://schemas.microsoft.com/office/drawing/2014/main" id="{F4A87255-2DE0-6C31-8B35-F6D4767EA6DC}"/>
              </a:ext>
            </a:extLst>
          </p:cNvPr>
          <p:cNvSpPr>
            <a:spLocks noChangeShapeType="1"/>
          </p:cNvSpPr>
          <p:nvPr/>
        </p:nvSpPr>
        <p:spPr bwMode="auto">
          <a:xfrm>
            <a:off x="3861415" y="1664157"/>
            <a:ext cx="0" cy="3580597"/>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7" name="Line 4">
            <a:extLst>
              <a:ext uri="{FF2B5EF4-FFF2-40B4-BE49-F238E27FC236}">
                <a16:creationId xmlns:a16="http://schemas.microsoft.com/office/drawing/2014/main" id="{4FA097FC-16DD-2406-A9CC-7986317909B5}"/>
              </a:ext>
            </a:extLst>
          </p:cNvPr>
          <p:cNvSpPr>
            <a:spLocks noChangeShapeType="1"/>
          </p:cNvSpPr>
          <p:nvPr/>
        </p:nvSpPr>
        <p:spPr bwMode="auto">
          <a:xfrm>
            <a:off x="3875798" y="5296357"/>
            <a:ext cx="3835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8" name="Arc 5">
            <a:extLst>
              <a:ext uri="{FF2B5EF4-FFF2-40B4-BE49-F238E27FC236}">
                <a16:creationId xmlns:a16="http://schemas.microsoft.com/office/drawing/2014/main" id="{1FA4CB81-AB12-F476-010C-9E7DD43E43D8}"/>
              </a:ext>
            </a:extLst>
          </p:cNvPr>
          <p:cNvSpPr>
            <a:spLocks/>
          </p:cNvSpPr>
          <p:nvPr/>
        </p:nvSpPr>
        <p:spPr bwMode="auto">
          <a:xfrm rot="16200000">
            <a:off x="4432228" y="2036320"/>
            <a:ext cx="2849349" cy="2946400"/>
          </a:xfrm>
          <a:custGeom>
            <a:avLst/>
            <a:gdLst>
              <a:gd name="G0" fmla="+- 21600 0 0"/>
              <a:gd name="G1" fmla="+- 21600 0 0"/>
              <a:gd name="G2" fmla="+- 21600 0 0"/>
              <a:gd name="T0" fmla="*/ 0 w 21600"/>
              <a:gd name="T1" fmla="*/ 21600 h 21600"/>
              <a:gd name="T2" fmla="*/ 2158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5"/>
                  <a:pt x="9663" y="6"/>
                  <a:pt x="21588" y="0"/>
                </a:cubicBezTo>
              </a:path>
              <a:path w="21600" h="21600" stroke="0" extrusionOk="0">
                <a:moveTo>
                  <a:pt x="0" y="21599"/>
                </a:moveTo>
                <a:cubicBezTo>
                  <a:pt x="0" y="9675"/>
                  <a:pt x="9663" y="6"/>
                  <a:pt x="21588" y="0"/>
                </a:cubicBezTo>
                <a:lnTo>
                  <a:pt x="21600" y="21600"/>
                </a:lnTo>
                <a:close/>
              </a:path>
            </a:pathLst>
          </a:custGeom>
          <a:noFill/>
          <a:ln w="508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9" name="Rectangle 6">
            <a:extLst>
              <a:ext uri="{FF2B5EF4-FFF2-40B4-BE49-F238E27FC236}">
                <a16:creationId xmlns:a16="http://schemas.microsoft.com/office/drawing/2014/main" id="{12B689BB-08DA-BF0B-7783-CB1ED4A58DB2}"/>
              </a:ext>
            </a:extLst>
          </p:cNvPr>
          <p:cNvSpPr>
            <a:spLocks noChangeArrowheads="1"/>
          </p:cNvSpPr>
          <p:nvPr/>
        </p:nvSpPr>
        <p:spPr bwMode="auto">
          <a:xfrm>
            <a:off x="2627928" y="1808485"/>
            <a:ext cx="1533525"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ctr"/>
            <a:r>
              <a:rPr lang="en-US" altLang="ar-SY" dirty="0">
                <a:latin typeface="Arial" panose="020B0604020202020204" pitchFamily="34" charset="0"/>
              </a:rPr>
              <a:t>Interest</a:t>
            </a:r>
          </a:p>
          <a:p>
            <a:pPr algn="ctr"/>
            <a:r>
              <a:rPr lang="en-US" altLang="ar-SY" dirty="0">
                <a:latin typeface="Arial" panose="020B0604020202020204" pitchFamily="34" charset="0"/>
              </a:rPr>
              <a:t>Rate</a:t>
            </a:r>
          </a:p>
        </p:txBody>
      </p:sp>
      <p:sp>
        <p:nvSpPr>
          <p:cNvPr id="10" name="Rectangle 7">
            <a:extLst>
              <a:ext uri="{FF2B5EF4-FFF2-40B4-BE49-F238E27FC236}">
                <a16:creationId xmlns:a16="http://schemas.microsoft.com/office/drawing/2014/main" id="{18D2BF0B-28DE-CBB5-3B47-592C88D43FD5}"/>
              </a:ext>
            </a:extLst>
          </p:cNvPr>
          <p:cNvSpPr>
            <a:spLocks noChangeArrowheads="1"/>
          </p:cNvSpPr>
          <p:nvPr/>
        </p:nvSpPr>
        <p:spPr bwMode="auto">
          <a:xfrm>
            <a:off x="6666528" y="5267782"/>
            <a:ext cx="34734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Quantity of Money</a:t>
            </a:r>
          </a:p>
        </p:txBody>
      </p:sp>
      <p:sp>
        <p:nvSpPr>
          <p:cNvPr id="11" name="Line 8">
            <a:extLst>
              <a:ext uri="{FF2B5EF4-FFF2-40B4-BE49-F238E27FC236}">
                <a16:creationId xmlns:a16="http://schemas.microsoft.com/office/drawing/2014/main" id="{2CA29605-911E-9716-9FAB-6A0C83A25A82}"/>
              </a:ext>
            </a:extLst>
          </p:cNvPr>
          <p:cNvSpPr>
            <a:spLocks noChangeShapeType="1"/>
          </p:cNvSpPr>
          <p:nvPr/>
        </p:nvSpPr>
        <p:spPr bwMode="auto">
          <a:xfrm flipH="1">
            <a:off x="5309214" y="1696599"/>
            <a:ext cx="78033" cy="3548710"/>
          </a:xfrm>
          <a:prstGeom prst="line">
            <a:avLst/>
          </a:prstGeom>
          <a:noFill/>
          <a:ln w="50800">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2" name="Oval 9">
            <a:extLst>
              <a:ext uri="{FF2B5EF4-FFF2-40B4-BE49-F238E27FC236}">
                <a16:creationId xmlns:a16="http://schemas.microsoft.com/office/drawing/2014/main" id="{EAEC5058-77E3-01FB-ABEB-8FBD1FD18094}"/>
              </a:ext>
            </a:extLst>
          </p:cNvPr>
          <p:cNvSpPr>
            <a:spLocks noChangeArrowheads="1"/>
          </p:cNvSpPr>
          <p:nvPr/>
        </p:nvSpPr>
        <p:spPr bwMode="auto">
          <a:xfrm>
            <a:off x="5239365" y="4083507"/>
            <a:ext cx="139700" cy="138685"/>
          </a:xfrm>
          <a:prstGeom prst="ellipse">
            <a:avLst/>
          </a:prstGeom>
          <a:solidFill>
            <a:schemeClr val="hlink"/>
          </a:solidFill>
          <a:ln w="127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3" name="Line 10">
            <a:extLst>
              <a:ext uri="{FF2B5EF4-FFF2-40B4-BE49-F238E27FC236}">
                <a16:creationId xmlns:a16="http://schemas.microsoft.com/office/drawing/2014/main" id="{2F7FA96E-C86A-B195-4D4A-18DBE5226290}"/>
              </a:ext>
            </a:extLst>
          </p:cNvPr>
          <p:cNvSpPr>
            <a:spLocks noChangeShapeType="1"/>
          </p:cNvSpPr>
          <p:nvPr/>
        </p:nvSpPr>
        <p:spPr bwMode="auto">
          <a:xfrm>
            <a:off x="3867765" y="4153357"/>
            <a:ext cx="14351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4" name="Rectangle 11">
            <a:extLst>
              <a:ext uri="{FF2B5EF4-FFF2-40B4-BE49-F238E27FC236}">
                <a16:creationId xmlns:a16="http://schemas.microsoft.com/office/drawing/2014/main" id="{ABCEEBC8-6243-D91E-234A-EB85DF593FD4}"/>
              </a:ext>
            </a:extLst>
          </p:cNvPr>
          <p:cNvSpPr>
            <a:spLocks noChangeArrowheads="1"/>
          </p:cNvSpPr>
          <p:nvPr/>
        </p:nvSpPr>
        <p:spPr bwMode="auto">
          <a:xfrm>
            <a:off x="3466128" y="3743782"/>
            <a:ext cx="4191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i</a:t>
            </a:r>
            <a:r>
              <a:rPr lang="en-US" altLang="ar-SY" baseline="-25000">
                <a:latin typeface="Arial" panose="020B0604020202020204" pitchFamily="34" charset="0"/>
              </a:rPr>
              <a:t>e</a:t>
            </a:r>
          </a:p>
        </p:txBody>
      </p:sp>
      <p:sp>
        <p:nvSpPr>
          <p:cNvPr id="15" name="Rectangle 12">
            <a:extLst>
              <a:ext uri="{FF2B5EF4-FFF2-40B4-BE49-F238E27FC236}">
                <a16:creationId xmlns:a16="http://schemas.microsoft.com/office/drawing/2014/main" id="{8C42C370-47DB-CF4C-004B-8CABC67D731E}"/>
              </a:ext>
            </a:extLst>
          </p:cNvPr>
          <p:cNvSpPr>
            <a:spLocks noChangeArrowheads="1"/>
          </p:cNvSpPr>
          <p:nvPr/>
        </p:nvSpPr>
        <p:spPr bwMode="auto">
          <a:xfrm>
            <a:off x="6133128" y="4277182"/>
            <a:ext cx="304482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Money Demand</a:t>
            </a:r>
          </a:p>
        </p:txBody>
      </p:sp>
      <p:sp>
        <p:nvSpPr>
          <p:cNvPr id="16" name="Rectangle 13">
            <a:extLst>
              <a:ext uri="{FF2B5EF4-FFF2-40B4-BE49-F238E27FC236}">
                <a16:creationId xmlns:a16="http://schemas.microsoft.com/office/drawing/2014/main" id="{7894642E-88A6-F236-E654-3409C160F1F6}"/>
              </a:ext>
            </a:extLst>
          </p:cNvPr>
          <p:cNvSpPr>
            <a:spLocks noChangeArrowheads="1"/>
          </p:cNvSpPr>
          <p:nvPr/>
        </p:nvSpPr>
        <p:spPr bwMode="auto">
          <a:xfrm>
            <a:off x="4837728" y="1351288"/>
            <a:ext cx="275272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Money Supply</a:t>
            </a:r>
          </a:p>
        </p:txBody>
      </p:sp>
      <p:sp>
        <p:nvSpPr>
          <p:cNvPr id="17" name="Rectangle 14">
            <a:extLst>
              <a:ext uri="{FF2B5EF4-FFF2-40B4-BE49-F238E27FC236}">
                <a16:creationId xmlns:a16="http://schemas.microsoft.com/office/drawing/2014/main" id="{9A21EBA3-354D-9B05-3AA2-5B8FDD467A66}"/>
              </a:ext>
            </a:extLst>
          </p:cNvPr>
          <p:cNvSpPr>
            <a:spLocks noChangeArrowheads="1"/>
          </p:cNvSpPr>
          <p:nvPr/>
        </p:nvSpPr>
        <p:spPr bwMode="auto">
          <a:xfrm>
            <a:off x="5395000" y="2028827"/>
            <a:ext cx="93821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MS</a:t>
            </a:r>
            <a:r>
              <a:rPr lang="en-US" altLang="ar-SY" baseline="-25000" dirty="0">
                <a:latin typeface="Arial" panose="020B0604020202020204" pitchFamily="34" charset="0"/>
              </a:rPr>
              <a:t>1</a:t>
            </a:r>
          </a:p>
        </p:txBody>
      </p:sp>
      <p:sp>
        <p:nvSpPr>
          <p:cNvPr id="18" name="Rectangle 2">
            <a:extLst>
              <a:ext uri="{FF2B5EF4-FFF2-40B4-BE49-F238E27FC236}">
                <a16:creationId xmlns:a16="http://schemas.microsoft.com/office/drawing/2014/main" id="{2083D0EF-6A60-9A2A-C5AE-1017D56CDA89}"/>
              </a:ext>
            </a:extLst>
          </p:cNvPr>
          <p:cNvSpPr txBox="1">
            <a:spLocks noChangeArrowheads="1"/>
          </p:cNvSpPr>
          <p:nvPr/>
        </p:nvSpPr>
        <p:spPr>
          <a:xfrm>
            <a:off x="848298" y="152400"/>
            <a:ext cx="4925485" cy="911978"/>
          </a:xfrm>
          <a:prstGeom prst="rect">
            <a:avLst/>
          </a:prstGeom>
          <a:solidFill>
            <a:schemeClr val="accent2">
              <a:lumMod val="20000"/>
              <a:lumOff val="80000"/>
            </a:schemeClr>
          </a:solidFill>
          <a:ln/>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3600" b="1" dirty="0"/>
              <a:t>HOW INTEREST RATE IS DETERMINED</a:t>
            </a:r>
          </a:p>
        </p:txBody>
      </p:sp>
    </p:spTree>
    <p:extLst>
      <p:ext uri="{BB962C8B-B14F-4D97-AF65-F5344CB8AC3E}">
        <p14:creationId xmlns:p14="http://schemas.microsoft.com/office/powerpoint/2010/main" val="1042903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B86C9-9C00-65C1-9CEA-D98CBA7F0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B3DA70-80CA-4FB9-D61E-0A14DA658F0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08DDBCD-D7BD-1D30-49EF-EC1697B5BC49}"/>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B9AD4AD7-080C-BA77-68B9-36783AEE3C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455"/>
            <a:ext cx="12192000" cy="6858000"/>
          </a:xfrm>
          <a:prstGeom prst="rect">
            <a:avLst/>
          </a:prstGeom>
        </p:spPr>
      </p:pic>
      <p:sp>
        <p:nvSpPr>
          <p:cNvPr id="4" name="Line 3">
            <a:extLst>
              <a:ext uri="{FF2B5EF4-FFF2-40B4-BE49-F238E27FC236}">
                <a16:creationId xmlns:a16="http://schemas.microsoft.com/office/drawing/2014/main" id="{A16D004D-DBE4-E8B1-48F5-C6BC749C7F18}"/>
              </a:ext>
            </a:extLst>
          </p:cNvPr>
          <p:cNvSpPr>
            <a:spLocks noChangeShapeType="1"/>
          </p:cNvSpPr>
          <p:nvPr/>
        </p:nvSpPr>
        <p:spPr bwMode="auto">
          <a:xfrm>
            <a:off x="3861415" y="1664157"/>
            <a:ext cx="0" cy="3580597"/>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6" name="Line 4">
            <a:extLst>
              <a:ext uri="{FF2B5EF4-FFF2-40B4-BE49-F238E27FC236}">
                <a16:creationId xmlns:a16="http://schemas.microsoft.com/office/drawing/2014/main" id="{C81D124F-AA8C-CCF1-719E-AEA219358112}"/>
              </a:ext>
            </a:extLst>
          </p:cNvPr>
          <p:cNvSpPr>
            <a:spLocks noChangeShapeType="1"/>
          </p:cNvSpPr>
          <p:nvPr/>
        </p:nvSpPr>
        <p:spPr bwMode="auto">
          <a:xfrm>
            <a:off x="3875798" y="5296357"/>
            <a:ext cx="3835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7" name="Arc 5">
            <a:extLst>
              <a:ext uri="{FF2B5EF4-FFF2-40B4-BE49-F238E27FC236}">
                <a16:creationId xmlns:a16="http://schemas.microsoft.com/office/drawing/2014/main" id="{4510586F-F05D-D6B6-4484-9C3C196E8535}"/>
              </a:ext>
            </a:extLst>
          </p:cNvPr>
          <p:cNvSpPr>
            <a:spLocks/>
          </p:cNvSpPr>
          <p:nvPr/>
        </p:nvSpPr>
        <p:spPr bwMode="auto">
          <a:xfrm rot="16200000">
            <a:off x="4432228" y="2036320"/>
            <a:ext cx="2849349" cy="2946400"/>
          </a:xfrm>
          <a:custGeom>
            <a:avLst/>
            <a:gdLst>
              <a:gd name="G0" fmla="+- 21600 0 0"/>
              <a:gd name="G1" fmla="+- 21600 0 0"/>
              <a:gd name="G2" fmla="+- 21600 0 0"/>
              <a:gd name="T0" fmla="*/ 0 w 21600"/>
              <a:gd name="T1" fmla="*/ 21600 h 21600"/>
              <a:gd name="T2" fmla="*/ 2158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5"/>
                  <a:pt x="9663" y="6"/>
                  <a:pt x="21588" y="0"/>
                </a:cubicBezTo>
              </a:path>
              <a:path w="21600" h="21600" stroke="0" extrusionOk="0">
                <a:moveTo>
                  <a:pt x="0" y="21599"/>
                </a:moveTo>
                <a:cubicBezTo>
                  <a:pt x="0" y="9675"/>
                  <a:pt x="9663" y="6"/>
                  <a:pt x="21588" y="0"/>
                </a:cubicBezTo>
                <a:lnTo>
                  <a:pt x="21600" y="21600"/>
                </a:lnTo>
                <a:close/>
              </a:path>
            </a:pathLst>
          </a:custGeom>
          <a:noFill/>
          <a:ln w="508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8" name="Rectangle 6">
            <a:extLst>
              <a:ext uri="{FF2B5EF4-FFF2-40B4-BE49-F238E27FC236}">
                <a16:creationId xmlns:a16="http://schemas.microsoft.com/office/drawing/2014/main" id="{EDF0C2C4-D0F2-AEF5-9762-CC647744D8AF}"/>
              </a:ext>
            </a:extLst>
          </p:cNvPr>
          <p:cNvSpPr>
            <a:spLocks noChangeArrowheads="1"/>
          </p:cNvSpPr>
          <p:nvPr/>
        </p:nvSpPr>
        <p:spPr bwMode="auto">
          <a:xfrm>
            <a:off x="2627928" y="1808485"/>
            <a:ext cx="1533525"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ctr"/>
            <a:r>
              <a:rPr lang="en-US" altLang="ar-SY" dirty="0">
                <a:latin typeface="Arial" panose="020B0604020202020204" pitchFamily="34" charset="0"/>
              </a:rPr>
              <a:t>Interest</a:t>
            </a:r>
          </a:p>
          <a:p>
            <a:pPr algn="ctr"/>
            <a:r>
              <a:rPr lang="en-US" altLang="ar-SY" dirty="0">
                <a:latin typeface="Arial" panose="020B0604020202020204" pitchFamily="34" charset="0"/>
              </a:rPr>
              <a:t>Rate</a:t>
            </a:r>
          </a:p>
        </p:txBody>
      </p:sp>
      <p:sp>
        <p:nvSpPr>
          <p:cNvPr id="9" name="Rectangle 7">
            <a:extLst>
              <a:ext uri="{FF2B5EF4-FFF2-40B4-BE49-F238E27FC236}">
                <a16:creationId xmlns:a16="http://schemas.microsoft.com/office/drawing/2014/main" id="{306E5719-E2DB-7014-8EC8-7B895BB4E95A}"/>
              </a:ext>
            </a:extLst>
          </p:cNvPr>
          <p:cNvSpPr>
            <a:spLocks noChangeArrowheads="1"/>
          </p:cNvSpPr>
          <p:nvPr/>
        </p:nvSpPr>
        <p:spPr bwMode="auto">
          <a:xfrm>
            <a:off x="6666528" y="5267782"/>
            <a:ext cx="34734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Quantity of Money</a:t>
            </a:r>
          </a:p>
        </p:txBody>
      </p:sp>
      <p:sp>
        <p:nvSpPr>
          <p:cNvPr id="10" name="Line 8">
            <a:extLst>
              <a:ext uri="{FF2B5EF4-FFF2-40B4-BE49-F238E27FC236}">
                <a16:creationId xmlns:a16="http://schemas.microsoft.com/office/drawing/2014/main" id="{F1FCC961-4D5B-374C-5030-4AC8AAC65652}"/>
              </a:ext>
            </a:extLst>
          </p:cNvPr>
          <p:cNvSpPr>
            <a:spLocks noChangeShapeType="1"/>
          </p:cNvSpPr>
          <p:nvPr/>
        </p:nvSpPr>
        <p:spPr bwMode="auto">
          <a:xfrm flipH="1">
            <a:off x="5309214" y="1696599"/>
            <a:ext cx="78033" cy="3548710"/>
          </a:xfrm>
          <a:prstGeom prst="line">
            <a:avLst/>
          </a:prstGeom>
          <a:noFill/>
          <a:ln w="50800">
            <a:solidFill>
              <a:schemeClr val="accent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1" name="Oval 9">
            <a:extLst>
              <a:ext uri="{FF2B5EF4-FFF2-40B4-BE49-F238E27FC236}">
                <a16:creationId xmlns:a16="http://schemas.microsoft.com/office/drawing/2014/main" id="{67AF6830-BD14-7B26-CEF3-4E8577572A44}"/>
              </a:ext>
            </a:extLst>
          </p:cNvPr>
          <p:cNvSpPr>
            <a:spLocks noChangeArrowheads="1"/>
          </p:cNvSpPr>
          <p:nvPr/>
        </p:nvSpPr>
        <p:spPr bwMode="auto">
          <a:xfrm>
            <a:off x="5239365" y="4083507"/>
            <a:ext cx="139700" cy="138685"/>
          </a:xfrm>
          <a:prstGeom prst="ellipse">
            <a:avLst/>
          </a:prstGeom>
          <a:solidFill>
            <a:schemeClr val="hlink"/>
          </a:solidFill>
          <a:ln w="127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2" name="Line 10">
            <a:extLst>
              <a:ext uri="{FF2B5EF4-FFF2-40B4-BE49-F238E27FC236}">
                <a16:creationId xmlns:a16="http://schemas.microsoft.com/office/drawing/2014/main" id="{09B41320-8832-6FC0-C34D-A32F42CD61E7}"/>
              </a:ext>
            </a:extLst>
          </p:cNvPr>
          <p:cNvSpPr>
            <a:spLocks noChangeShapeType="1"/>
          </p:cNvSpPr>
          <p:nvPr/>
        </p:nvSpPr>
        <p:spPr bwMode="auto">
          <a:xfrm>
            <a:off x="3867765" y="4153357"/>
            <a:ext cx="14351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3" name="Rectangle 11">
            <a:extLst>
              <a:ext uri="{FF2B5EF4-FFF2-40B4-BE49-F238E27FC236}">
                <a16:creationId xmlns:a16="http://schemas.microsoft.com/office/drawing/2014/main" id="{A046743E-1459-CD8B-969F-75614641017C}"/>
              </a:ext>
            </a:extLst>
          </p:cNvPr>
          <p:cNvSpPr>
            <a:spLocks noChangeArrowheads="1"/>
          </p:cNvSpPr>
          <p:nvPr/>
        </p:nvSpPr>
        <p:spPr bwMode="auto">
          <a:xfrm>
            <a:off x="3466128" y="3743782"/>
            <a:ext cx="4191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i</a:t>
            </a:r>
            <a:r>
              <a:rPr lang="en-US" altLang="ar-SY" baseline="-25000">
                <a:latin typeface="Arial" panose="020B0604020202020204" pitchFamily="34" charset="0"/>
              </a:rPr>
              <a:t>e</a:t>
            </a:r>
          </a:p>
        </p:txBody>
      </p:sp>
      <p:sp>
        <p:nvSpPr>
          <p:cNvPr id="14" name="Rectangle 12">
            <a:extLst>
              <a:ext uri="{FF2B5EF4-FFF2-40B4-BE49-F238E27FC236}">
                <a16:creationId xmlns:a16="http://schemas.microsoft.com/office/drawing/2014/main" id="{5937CC82-7B8F-21A8-5A0F-5CC5672D9478}"/>
              </a:ext>
            </a:extLst>
          </p:cNvPr>
          <p:cNvSpPr>
            <a:spLocks noChangeArrowheads="1"/>
          </p:cNvSpPr>
          <p:nvPr/>
        </p:nvSpPr>
        <p:spPr bwMode="auto">
          <a:xfrm>
            <a:off x="6133128" y="4277182"/>
            <a:ext cx="304482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Money Demand</a:t>
            </a:r>
          </a:p>
        </p:txBody>
      </p:sp>
      <p:sp>
        <p:nvSpPr>
          <p:cNvPr id="15" name="Rectangle 13">
            <a:extLst>
              <a:ext uri="{FF2B5EF4-FFF2-40B4-BE49-F238E27FC236}">
                <a16:creationId xmlns:a16="http://schemas.microsoft.com/office/drawing/2014/main" id="{90C0788D-9855-F9ED-5356-4D70CE43D1ED}"/>
              </a:ext>
            </a:extLst>
          </p:cNvPr>
          <p:cNvSpPr>
            <a:spLocks noChangeArrowheads="1"/>
          </p:cNvSpPr>
          <p:nvPr/>
        </p:nvSpPr>
        <p:spPr bwMode="auto">
          <a:xfrm>
            <a:off x="4837728" y="1717051"/>
            <a:ext cx="275272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Money Supply</a:t>
            </a:r>
          </a:p>
        </p:txBody>
      </p:sp>
      <p:sp>
        <p:nvSpPr>
          <p:cNvPr id="16" name="Rectangle 14">
            <a:extLst>
              <a:ext uri="{FF2B5EF4-FFF2-40B4-BE49-F238E27FC236}">
                <a16:creationId xmlns:a16="http://schemas.microsoft.com/office/drawing/2014/main" id="{1A5CBEB5-3D12-ED62-7395-CE0D2395530B}"/>
              </a:ext>
            </a:extLst>
          </p:cNvPr>
          <p:cNvSpPr>
            <a:spLocks noChangeArrowheads="1"/>
          </p:cNvSpPr>
          <p:nvPr/>
        </p:nvSpPr>
        <p:spPr bwMode="auto">
          <a:xfrm>
            <a:off x="5395000" y="2028827"/>
            <a:ext cx="93821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MS</a:t>
            </a:r>
            <a:r>
              <a:rPr lang="en-US" altLang="ar-SY" baseline="-25000" dirty="0">
                <a:latin typeface="Arial" panose="020B0604020202020204" pitchFamily="34" charset="0"/>
              </a:rPr>
              <a:t>1</a:t>
            </a:r>
          </a:p>
        </p:txBody>
      </p:sp>
      <p:sp>
        <p:nvSpPr>
          <p:cNvPr id="17" name="Rectangle 2">
            <a:extLst>
              <a:ext uri="{FF2B5EF4-FFF2-40B4-BE49-F238E27FC236}">
                <a16:creationId xmlns:a16="http://schemas.microsoft.com/office/drawing/2014/main" id="{000849C7-3954-F873-60B5-40D2105C20B0}"/>
              </a:ext>
            </a:extLst>
          </p:cNvPr>
          <p:cNvSpPr txBox="1">
            <a:spLocks noChangeArrowheads="1"/>
          </p:cNvSpPr>
          <p:nvPr/>
        </p:nvSpPr>
        <p:spPr>
          <a:xfrm>
            <a:off x="848298" y="152400"/>
            <a:ext cx="4925485" cy="911978"/>
          </a:xfrm>
          <a:prstGeom prst="rect">
            <a:avLst/>
          </a:prstGeom>
          <a:solidFill>
            <a:schemeClr val="accent2">
              <a:lumMod val="20000"/>
              <a:lumOff val="80000"/>
            </a:schemeClr>
          </a:solidFill>
          <a:ln/>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3600" b="1" dirty="0"/>
              <a:t>HOW INTEREST RATE IS DETERMINED</a:t>
            </a:r>
          </a:p>
        </p:txBody>
      </p:sp>
    </p:spTree>
    <p:extLst>
      <p:ext uri="{BB962C8B-B14F-4D97-AF65-F5344CB8AC3E}">
        <p14:creationId xmlns:p14="http://schemas.microsoft.com/office/powerpoint/2010/main" val="2581625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91941-1F83-735E-C114-9C8A2419760E}"/>
            </a:ext>
          </a:extLst>
        </p:cNvPr>
        <p:cNvGrpSpPr/>
        <p:nvPr/>
      </p:nvGrpSpPr>
      <p:grpSpPr>
        <a:xfrm>
          <a:off x="0" y="0"/>
          <a:ext cx="0" cy="0"/>
          <a:chOff x="0" y="0"/>
          <a:chExt cx="0" cy="0"/>
        </a:xfrm>
      </p:grpSpPr>
      <p:sp>
        <p:nvSpPr>
          <p:cNvPr id="4" name="مربع نص 2">
            <a:extLst>
              <a:ext uri="{FF2B5EF4-FFF2-40B4-BE49-F238E27FC236}">
                <a16:creationId xmlns:a16="http://schemas.microsoft.com/office/drawing/2014/main" id="{5AE7120D-904D-A42C-65E5-DFDC99546197}"/>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19" name="Rectangle 2">
            <a:extLst>
              <a:ext uri="{FF2B5EF4-FFF2-40B4-BE49-F238E27FC236}">
                <a16:creationId xmlns:a16="http://schemas.microsoft.com/office/drawing/2014/main" id="{2F33BC07-C15C-5C72-641D-FDAF895518CB}"/>
              </a:ext>
            </a:extLst>
          </p:cNvPr>
          <p:cNvSpPr>
            <a:spLocks noChangeArrowheads="1"/>
          </p:cNvSpPr>
          <p:nvPr/>
        </p:nvSpPr>
        <p:spPr bwMode="auto">
          <a:xfrm>
            <a:off x="1026024" y="157957"/>
            <a:ext cx="4688977" cy="1182687"/>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lIns="90488" tIns="44450" rIns="90488" bIns="44450" anchor="ctr"/>
          <a:lstStyle/>
          <a:p>
            <a:pPr algn="ctr"/>
            <a:r>
              <a:rPr lang="en-US" altLang="ar-SY" sz="3200" b="1" dirty="0">
                <a:solidFill>
                  <a:schemeClr val="tx2"/>
                </a:solidFill>
                <a:latin typeface="Arial" panose="020B0604020202020204" pitchFamily="34" charset="0"/>
              </a:rPr>
              <a:t>HOW INTEREST RATE IS DETERMINED</a:t>
            </a:r>
          </a:p>
        </p:txBody>
      </p:sp>
      <p:sp>
        <p:nvSpPr>
          <p:cNvPr id="20" name="Line 3">
            <a:extLst>
              <a:ext uri="{FF2B5EF4-FFF2-40B4-BE49-F238E27FC236}">
                <a16:creationId xmlns:a16="http://schemas.microsoft.com/office/drawing/2014/main" id="{B8A0DAD0-F431-59AA-0B3D-E4DEE7D9F6D7}"/>
              </a:ext>
            </a:extLst>
          </p:cNvPr>
          <p:cNvSpPr>
            <a:spLocks noChangeShapeType="1"/>
          </p:cNvSpPr>
          <p:nvPr/>
        </p:nvSpPr>
        <p:spPr bwMode="auto">
          <a:xfrm>
            <a:off x="3200401" y="2082800"/>
            <a:ext cx="0" cy="360680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1" name="Line 4">
            <a:extLst>
              <a:ext uri="{FF2B5EF4-FFF2-40B4-BE49-F238E27FC236}">
                <a16:creationId xmlns:a16="http://schemas.microsoft.com/office/drawing/2014/main" id="{1AFE0CC2-1F56-9F1D-6B8B-B75A96AF3EF5}"/>
              </a:ext>
            </a:extLst>
          </p:cNvPr>
          <p:cNvSpPr>
            <a:spLocks noChangeShapeType="1"/>
          </p:cNvSpPr>
          <p:nvPr/>
        </p:nvSpPr>
        <p:spPr bwMode="auto">
          <a:xfrm>
            <a:off x="3225801" y="5715000"/>
            <a:ext cx="3835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2" name="Arc 5">
            <a:extLst>
              <a:ext uri="{FF2B5EF4-FFF2-40B4-BE49-F238E27FC236}">
                <a16:creationId xmlns:a16="http://schemas.microsoft.com/office/drawing/2014/main" id="{CE9F2F09-4150-C728-5F5D-4FE0468FFE55}"/>
              </a:ext>
            </a:extLst>
          </p:cNvPr>
          <p:cNvSpPr>
            <a:spLocks/>
          </p:cNvSpPr>
          <p:nvPr/>
        </p:nvSpPr>
        <p:spPr bwMode="auto">
          <a:xfrm rot="16200000">
            <a:off x="3760789" y="2465388"/>
            <a:ext cx="2870200" cy="2946400"/>
          </a:xfrm>
          <a:custGeom>
            <a:avLst/>
            <a:gdLst>
              <a:gd name="G0" fmla="+- 21600 0 0"/>
              <a:gd name="G1" fmla="+- 21600 0 0"/>
              <a:gd name="G2" fmla="+- 21600 0 0"/>
              <a:gd name="T0" fmla="*/ 0 w 21600"/>
              <a:gd name="T1" fmla="*/ 21600 h 21600"/>
              <a:gd name="T2" fmla="*/ 2158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5"/>
                  <a:pt x="9663" y="6"/>
                  <a:pt x="21588" y="0"/>
                </a:cubicBezTo>
              </a:path>
              <a:path w="21600" h="21600" stroke="0" extrusionOk="0">
                <a:moveTo>
                  <a:pt x="0" y="21599"/>
                </a:moveTo>
                <a:cubicBezTo>
                  <a:pt x="0" y="9675"/>
                  <a:pt x="9663" y="6"/>
                  <a:pt x="21588" y="0"/>
                </a:cubicBezTo>
                <a:lnTo>
                  <a:pt x="21600" y="21600"/>
                </a:lnTo>
                <a:close/>
              </a:path>
            </a:pathLst>
          </a:custGeom>
          <a:noFill/>
          <a:ln w="508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3" name="Rectangle 6">
            <a:extLst>
              <a:ext uri="{FF2B5EF4-FFF2-40B4-BE49-F238E27FC236}">
                <a16:creationId xmlns:a16="http://schemas.microsoft.com/office/drawing/2014/main" id="{3E3356D3-8B60-53F2-8F91-19E7001DF4DB}"/>
              </a:ext>
            </a:extLst>
          </p:cNvPr>
          <p:cNvSpPr>
            <a:spLocks noChangeArrowheads="1"/>
          </p:cNvSpPr>
          <p:nvPr/>
        </p:nvSpPr>
        <p:spPr bwMode="auto">
          <a:xfrm>
            <a:off x="2257584" y="2138993"/>
            <a:ext cx="952185"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a:r>
              <a:rPr lang="en-US" altLang="ar-SY" dirty="0">
                <a:latin typeface="Arial" panose="020B0604020202020204" pitchFamily="34" charset="0"/>
              </a:rPr>
              <a:t>Interest</a:t>
            </a:r>
          </a:p>
          <a:p>
            <a:pPr algn="ctr"/>
            <a:r>
              <a:rPr lang="en-US" altLang="ar-SY" dirty="0">
                <a:latin typeface="Arial" panose="020B0604020202020204" pitchFamily="34" charset="0"/>
              </a:rPr>
              <a:t>Rate</a:t>
            </a:r>
          </a:p>
        </p:txBody>
      </p:sp>
      <p:sp>
        <p:nvSpPr>
          <p:cNvPr id="24" name="Rectangle 7">
            <a:extLst>
              <a:ext uri="{FF2B5EF4-FFF2-40B4-BE49-F238E27FC236}">
                <a16:creationId xmlns:a16="http://schemas.microsoft.com/office/drawing/2014/main" id="{4630160A-6557-9182-97F7-36EF995E3505}"/>
              </a:ext>
            </a:extLst>
          </p:cNvPr>
          <p:cNvSpPr>
            <a:spLocks noChangeArrowheads="1"/>
          </p:cNvSpPr>
          <p:nvPr/>
        </p:nvSpPr>
        <p:spPr bwMode="auto">
          <a:xfrm>
            <a:off x="6005514" y="5686425"/>
            <a:ext cx="34734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Quantity of Money</a:t>
            </a:r>
          </a:p>
        </p:txBody>
      </p:sp>
      <p:sp>
        <p:nvSpPr>
          <p:cNvPr id="25" name="Line 8">
            <a:extLst>
              <a:ext uri="{FF2B5EF4-FFF2-40B4-BE49-F238E27FC236}">
                <a16:creationId xmlns:a16="http://schemas.microsoft.com/office/drawing/2014/main" id="{398977B4-8786-0935-560F-C5BC84BE9B9F}"/>
              </a:ext>
            </a:extLst>
          </p:cNvPr>
          <p:cNvSpPr>
            <a:spLocks noChangeShapeType="1"/>
          </p:cNvSpPr>
          <p:nvPr/>
        </p:nvSpPr>
        <p:spPr bwMode="auto">
          <a:xfrm>
            <a:off x="4648201" y="2159000"/>
            <a:ext cx="0" cy="3530600"/>
          </a:xfrm>
          <a:prstGeom prst="line">
            <a:avLst/>
          </a:prstGeom>
          <a:noFill/>
          <a:ln w="50800">
            <a:solidFill>
              <a:schemeClr val="accent1">
                <a:lumMod val="75000"/>
              </a:schemeClr>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6" name="Oval 9">
            <a:extLst>
              <a:ext uri="{FF2B5EF4-FFF2-40B4-BE49-F238E27FC236}">
                <a16:creationId xmlns:a16="http://schemas.microsoft.com/office/drawing/2014/main" id="{FE3B86F6-E21E-3C63-5841-1D34C8A4C8B8}"/>
              </a:ext>
            </a:extLst>
          </p:cNvPr>
          <p:cNvSpPr>
            <a:spLocks noChangeArrowheads="1"/>
          </p:cNvSpPr>
          <p:nvPr/>
        </p:nvSpPr>
        <p:spPr bwMode="auto">
          <a:xfrm>
            <a:off x="4578351" y="4502150"/>
            <a:ext cx="139700" cy="139700"/>
          </a:xfrm>
          <a:prstGeom prst="ellipse">
            <a:avLst/>
          </a:prstGeom>
          <a:solidFill>
            <a:schemeClr val="hlink"/>
          </a:solidFill>
          <a:ln w="127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7" name="Line 10">
            <a:extLst>
              <a:ext uri="{FF2B5EF4-FFF2-40B4-BE49-F238E27FC236}">
                <a16:creationId xmlns:a16="http://schemas.microsoft.com/office/drawing/2014/main" id="{4C5C01AF-2E9D-F635-0A17-E416877047DF}"/>
              </a:ext>
            </a:extLst>
          </p:cNvPr>
          <p:cNvSpPr>
            <a:spLocks noChangeShapeType="1"/>
          </p:cNvSpPr>
          <p:nvPr/>
        </p:nvSpPr>
        <p:spPr bwMode="auto">
          <a:xfrm>
            <a:off x="3206751" y="4572000"/>
            <a:ext cx="14351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8" name="Rectangle 11">
            <a:extLst>
              <a:ext uri="{FF2B5EF4-FFF2-40B4-BE49-F238E27FC236}">
                <a16:creationId xmlns:a16="http://schemas.microsoft.com/office/drawing/2014/main" id="{2D695D97-E148-40F1-4E9E-C74E3A0E0897}"/>
              </a:ext>
            </a:extLst>
          </p:cNvPr>
          <p:cNvSpPr>
            <a:spLocks noChangeArrowheads="1"/>
          </p:cNvSpPr>
          <p:nvPr/>
        </p:nvSpPr>
        <p:spPr bwMode="auto">
          <a:xfrm>
            <a:off x="2805114" y="4162425"/>
            <a:ext cx="4191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i</a:t>
            </a:r>
            <a:r>
              <a:rPr lang="en-US" altLang="ar-SY" baseline="-25000">
                <a:latin typeface="Arial" panose="020B0604020202020204" pitchFamily="34" charset="0"/>
              </a:rPr>
              <a:t>e</a:t>
            </a:r>
          </a:p>
        </p:txBody>
      </p:sp>
      <p:sp>
        <p:nvSpPr>
          <p:cNvPr id="29" name="Rectangle 12">
            <a:extLst>
              <a:ext uri="{FF2B5EF4-FFF2-40B4-BE49-F238E27FC236}">
                <a16:creationId xmlns:a16="http://schemas.microsoft.com/office/drawing/2014/main" id="{5ED56310-0822-97AE-DAEE-AD3686FE91C3}"/>
              </a:ext>
            </a:extLst>
          </p:cNvPr>
          <p:cNvSpPr>
            <a:spLocks noChangeArrowheads="1"/>
          </p:cNvSpPr>
          <p:nvPr/>
        </p:nvSpPr>
        <p:spPr bwMode="auto">
          <a:xfrm>
            <a:off x="6538914" y="5076825"/>
            <a:ext cx="304482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Money Demand</a:t>
            </a:r>
          </a:p>
        </p:txBody>
      </p:sp>
      <p:sp>
        <p:nvSpPr>
          <p:cNvPr id="30" name="Rectangle 13">
            <a:extLst>
              <a:ext uri="{FF2B5EF4-FFF2-40B4-BE49-F238E27FC236}">
                <a16:creationId xmlns:a16="http://schemas.microsoft.com/office/drawing/2014/main" id="{EE2F7698-AFDF-208D-E235-EA7542208857}"/>
              </a:ext>
            </a:extLst>
          </p:cNvPr>
          <p:cNvSpPr>
            <a:spLocks noChangeArrowheads="1"/>
          </p:cNvSpPr>
          <p:nvPr/>
        </p:nvSpPr>
        <p:spPr bwMode="auto">
          <a:xfrm>
            <a:off x="3916364" y="1681956"/>
            <a:ext cx="275272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Money Supply</a:t>
            </a:r>
          </a:p>
        </p:txBody>
      </p:sp>
      <p:sp>
        <p:nvSpPr>
          <p:cNvPr id="31" name="Rectangle 14">
            <a:extLst>
              <a:ext uri="{FF2B5EF4-FFF2-40B4-BE49-F238E27FC236}">
                <a16:creationId xmlns:a16="http://schemas.microsoft.com/office/drawing/2014/main" id="{3022FC30-D349-DDC2-A1A6-2BFF21142C9A}"/>
              </a:ext>
            </a:extLst>
          </p:cNvPr>
          <p:cNvSpPr>
            <a:spLocks noChangeArrowheads="1"/>
          </p:cNvSpPr>
          <p:nvPr/>
        </p:nvSpPr>
        <p:spPr bwMode="auto">
          <a:xfrm>
            <a:off x="4557714" y="2028825"/>
            <a:ext cx="93821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MS</a:t>
            </a:r>
            <a:r>
              <a:rPr lang="en-US" altLang="ar-SY" baseline="-25000" dirty="0">
                <a:latin typeface="Arial" panose="020B0604020202020204" pitchFamily="34" charset="0"/>
              </a:rPr>
              <a:t>1</a:t>
            </a:r>
          </a:p>
        </p:txBody>
      </p:sp>
      <p:sp>
        <p:nvSpPr>
          <p:cNvPr id="32" name="Line 15">
            <a:extLst>
              <a:ext uri="{FF2B5EF4-FFF2-40B4-BE49-F238E27FC236}">
                <a16:creationId xmlns:a16="http://schemas.microsoft.com/office/drawing/2014/main" id="{A1649E0D-CE3C-1B6B-C011-FB396FC145D3}"/>
              </a:ext>
            </a:extLst>
          </p:cNvPr>
          <p:cNvSpPr>
            <a:spLocks noChangeShapeType="1"/>
          </p:cNvSpPr>
          <p:nvPr/>
        </p:nvSpPr>
        <p:spPr bwMode="auto">
          <a:xfrm>
            <a:off x="5715001" y="2235200"/>
            <a:ext cx="0" cy="3454400"/>
          </a:xfrm>
          <a:prstGeom prst="line">
            <a:avLst/>
          </a:prstGeom>
          <a:noFill/>
          <a:ln w="50800">
            <a:solidFill>
              <a:schemeClr val="accent1">
                <a:lumMod val="75000"/>
              </a:schemeClr>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3" name="Rectangle 16">
            <a:extLst>
              <a:ext uri="{FF2B5EF4-FFF2-40B4-BE49-F238E27FC236}">
                <a16:creationId xmlns:a16="http://schemas.microsoft.com/office/drawing/2014/main" id="{0D1B5279-3152-0CD0-CFEA-AD00A6305291}"/>
              </a:ext>
            </a:extLst>
          </p:cNvPr>
          <p:cNvSpPr>
            <a:spLocks noChangeArrowheads="1"/>
          </p:cNvSpPr>
          <p:nvPr/>
        </p:nvSpPr>
        <p:spPr bwMode="auto">
          <a:xfrm>
            <a:off x="5776914" y="2105025"/>
            <a:ext cx="93821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MS</a:t>
            </a:r>
            <a:r>
              <a:rPr lang="en-US" altLang="ar-SY" baseline="-25000">
                <a:latin typeface="Arial" panose="020B0604020202020204" pitchFamily="34" charset="0"/>
              </a:rPr>
              <a:t>2</a:t>
            </a:r>
          </a:p>
        </p:txBody>
      </p:sp>
      <p:sp>
        <p:nvSpPr>
          <p:cNvPr id="34" name="Line 17">
            <a:extLst>
              <a:ext uri="{FF2B5EF4-FFF2-40B4-BE49-F238E27FC236}">
                <a16:creationId xmlns:a16="http://schemas.microsoft.com/office/drawing/2014/main" id="{EEFB654E-A006-E4D3-C9FB-9BB29FDD415C}"/>
              </a:ext>
            </a:extLst>
          </p:cNvPr>
          <p:cNvSpPr>
            <a:spLocks noChangeShapeType="1"/>
          </p:cNvSpPr>
          <p:nvPr/>
        </p:nvSpPr>
        <p:spPr bwMode="auto">
          <a:xfrm>
            <a:off x="4654551" y="3505200"/>
            <a:ext cx="977900" cy="0"/>
          </a:xfrm>
          <a:prstGeom prst="line">
            <a:avLst/>
          </a:prstGeom>
          <a:noFill/>
          <a:ln w="127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5" name="Line 18">
            <a:extLst>
              <a:ext uri="{FF2B5EF4-FFF2-40B4-BE49-F238E27FC236}">
                <a16:creationId xmlns:a16="http://schemas.microsoft.com/office/drawing/2014/main" id="{06713DD3-06F4-7A77-B0F4-FA0553283B52}"/>
              </a:ext>
            </a:extLst>
          </p:cNvPr>
          <p:cNvSpPr>
            <a:spLocks noChangeShapeType="1"/>
          </p:cNvSpPr>
          <p:nvPr/>
        </p:nvSpPr>
        <p:spPr bwMode="auto">
          <a:xfrm>
            <a:off x="3206751" y="5181600"/>
            <a:ext cx="25019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6" name="Oval 19">
            <a:extLst>
              <a:ext uri="{FF2B5EF4-FFF2-40B4-BE49-F238E27FC236}">
                <a16:creationId xmlns:a16="http://schemas.microsoft.com/office/drawing/2014/main" id="{3605A8A8-6AE3-38EE-FAF2-D4F193BDDFE2}"/>
              </a:ext>
            </a:extLst>
          </p:cNvPr>
          <p:cNvSpPr>
            <a:spLocks noChangeArrowheads="1"/>
          </p:cNvSpPr>
          <p:nvPr/>
        </p:nvSpPr>
        <p:spPr bwMode="auto">
          <a:xfrm>
            <a:off x="5645151" y="5111750"/>
            <a:ext cx="139700" cy="139700"/>
          </a:xfrm>
          <a:prstGeom prst="ellipse">
            <a:avLst/>
          </a:prstGeom>
          <a:solidFill>
            <a:schemeClr val="hlink"/>
          </a:solidFill>
          <a:ln w="127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7" name="Rectangle 20">
            <a:extLst>
              <a:ext uri="{FF2B5EF4-FFF2-40B4-BE49-F238E27FC236}">
                <a16:creationId xmlns:a16="http://schemas.microsoft.com/office/drawing/2014/main" id="{7733D7AC-AB8F-98AC-F8B1-3F1023676364}"/>
              </a:ext>
            </a:extLst>
          </p:cNvPr>
          <p:cNvSpPr>
            <a:spLocks noChangeArrowheads="1"/>
          </p:cNvSpPr>
          <p:nvPr/>
        </p:nvSpPr>
        <p:spPr bwMode="auto">
          <a:xfrm>
            <a:off x="2805114" y="4924425"/>
            <a:ext cx="4191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i</a:t>
            </a:r>
            <a:r>
              <a:rPr lang="en-US" altLang="ar-SY" baseline="-25000">
                <a:latin typeface="Arial" panose="020B0604020202020204" pitchFamily="34" charset="0"/>
              </a:rPr>
              <a:t>2</a:t>
            </a:r>
          </a:p>
        </p:txBody>
      </p:sp>
      <p:sp>
        <p:nvSpPr>
          <p:cNvPr id="38" name="Line 21">
            <a:extLst>
              <a:ext uri="{FF2B5EF4-FFF2-40B4-BE49-F238E27FC236}">
                <a16:creationId xmlns:a16="http://schemas.microsoft.com/office/drawing/2014/main" id="{67807F33-E376-B09E-CA44-E6E270DCDC05}"/>
              </a:ext>
            </a:extLst>
          </p:cNvPr>
          <p:cNvSpPr>
            <a:spLocks noChangeShapeType="1"/>
          </p:cNvSpPr>
          <p:nvPr/>
        </p:nvSpPr>
        <p:spPr bwMode="auto">
          <a:xfrm flipH="1">
            <a:off x="3886200" y="2417092"/>
            <a:ext cx="48689" cy="3346073"/>
          </a:xfrm>
          <a:prstGeom prst="line">
            <a:avLst/>
          </a:prstGeom>
          <a:noFill/>
          <a:ln w="50800">
            <a:solidFill>
              <a:schemeClr val="accent1">
                <a:lumMod val="75000"/>
              </a:schemeClr>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9" name="Rectangle 22">
            <a:extLst>
              <a:ext uri="{FF2B5EF4-FFF2-40B4-BE49-F238E27FC236}">
                <a16:creationId xmlns:a16="http://schemas.microsoft.com/office/drawing/2014/main" id="{CE43F02C-F451-FF7E-4694-7EC237441085}"/>
              </a:ext>
            </a:extLst>
          </p:cNvPr>
          <p:cNvSpPr>
            <a:spLocks noChangeArrowheads="1"/>
          </p:cNvSpPr>
          <p:nvPr/>
        </p:nvSpPr>
        <p:spPr bwMode="auto">
          <a:xfrm>
            <a:off x="3944285" y="2144812"/>
            <a:ext cx="657878" cy="366767"/>
          </a:xfrm>
          <a:prstGeom prst="rect">
            <a:avLst/>
          </a:prstGeom>
          <a:noFill/>
          <a:ln w="12700">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r>
              <a:rPr lang="en-US" altLang="ar-SY" dirty="0">
                <a:latin typeface="Arial" panose="020B0604020202020204" pitchFamily="34" charset="0"/>
              </a:rPr>
              <a:t>MS</a:t>
            </a:r>
            <a:r>
              <a:rPr lang="en-US" altLang="ar-SY" baseline="-25000" dirty="0">
                <a:latin typeface="Arial" panose="020B0604020202020204" pitchFamily="34" charset="0"/>
              </a:rPr>
              <a:t>3</a:t>
            </a:r>
          </a:p>
        </p:txBody>
      </p:sp>
      <p:sp>
        <p:nvSpPr>
          <p:cNvPr id="40" name="Line 23">
            <a:extLst>
              <a:ext uri="{FF2B5EF4-FFF2-40B4-BE49-F238E27FC236}">
                <a16:creationId xmlns:a16="http://schemas.microsoft.com/office/drawing/2014/main" id="{A08231CE-1065-B4BA-02E9-5D9AA3999AE5}"/>
              </a:ext>
            </a:extLst>
          </p:cNvPr>
          <p:cNvSpPr>
            <a:spLocks noChangeShapeType="1"/>
          </p:cNvSpPr>
          <p:nvPr/>
        </p:nvSpPr>
        <p:spPr bwMode="auto">
          <a:xfrm flipH="1">
            <a:off x="3879851" y="3048000"/>
            <a:ext cx="774700" cy="0"/>
          </a:xfrm>
          <a:prstGeom prst="line">
            <a:avLst/>
          </a:prstGeom>
          <a:noFill/>
          <a:ln w="12700">
            <a:solidFill>
              <a:schemeClr val="accent1">
                <a:lumMod val="7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41" name="Line 24">
            <a:extLst>
              <a:ext uri="{FF2B5EF4-FFF2-40B4-BE49-F238E27FC236}">
                <a16:creationId xmlns:a16="http://schemas.microsoft.com/office/drawing/2014/main" id="{3B4B5F48-9B4E-42F1-A19D-360B817128B5}"/>
              </a:ext>
            </a:extLst>
          </p:cNvPr>
          <p:cNvSpPr>
            <a:spLocks noChangeShapeType="1"/>
          </p:cNvSpPr>
          <p:nvPr/>
        </p:nvSpPr>
        <p:spPr bwMode="auto">
          <a:xfrm>
            <a:off x="3206751" y="3429000"/>
            <a:ext cx="6731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42" name="Oval 25">
            <a:extLst>
              <a:ext uri="{FF2B5EF4-FFF2-40B4-BE49-F238E27FC236}">
                <a16:creationId xmlns:a16="http://schemas.microsoft.com/office/drawing/2014/main" id="{96E73385-2219-42B4-E3EF-53222863CC6F}"/>
              </a:ext>
            </a:extLst>
          </p:cNvPr>
          <p:cNvSpPr>
            <a:spLocks noChangeArrowheads="1"/>
          </p:cNvSpPr>
          <p:nvPr/>
        </p:nvSpPr>
        <p:spPr bwMode="auto">
          <a:xfrm>
            <a:off x="3816351" y="3359150"/>
            <a:ext cx="139700" cy="139700"/>
          </a:xfrm>
          <a:prstGeom prst="ellipse">
            <a:avLst/>
          </a:prstGeom>
          <a:solidFill>
            <a:schemeClr val="hlink"/>
          </a:solidFill>
          <a:ln w="127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43" name="Rectangle 26">
            <a:extLst>
              <a:ext uri="{FF2B5EF4-FFF2-40B4-BE49-F238E27FC236}">
                <a16:creationId xmlns:a16="http://schemas.microsoft.com/office/drawing/2014/main" id="{CFFA33A2-1382-1753-1258-C6B510B98A63}"/>
              </a:ext>
            </a:extLst>
          </p:cNvPr>
          <p:cNvSpPr>
            <a:spLocks noChangeArrowheads="1"/>
          </p:cNvSpPr>
          <p:nvPr/>
        </p:nvSpPr>
        <p:spPr bwMode="auto">
          <a:xfrm>
            <a:off x="2805114" y="3095625"/>
            <a:ext cx="4191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i</a:t>
            </a:r>
            <a:r>
              <a:rPr lang="en-US" altLang="ar-SY" baseline="-25000">
                <a:latin typeface="Arial" panose="020B0604020202020204" pitchFamily="34" charset="0"/>
              </a:rPr>
              <a:t>3</a:t>
            </a:r>
          </a:p>
        </p:txBody>
      </p:sp>
    </p:spTree>
    <p:extLst>
      <p:ext uri="{BB962C8B-B14F-4D97-AF65-F5344CB8AC3E}">
        <p14:creationId xmlns:p14="http://schemas.microsoft.com/office/powerpoint/2010/main" val="4293083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765AD-8D89-3A63-A551-3471E600DD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CCBC6B-4B76-E285-DA6D-45F74EE068C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DA9F05AE-0518-2239-C230-4EE9B8A384FC}"/>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B801C0B1-2EDB-D5D9-8D8C-9507AC0382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0C2B2CFB-E06B-8EEF-4C74-2FB8ECB6BC44}"/>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31" name="Rectangle 2">
            <a:extLst>
              <a:ext uri="{FF2B5EF4-FFF2-40B4-BE49-F238E27FC236}">
                <a16:creationId xmlns:a16="http://schemas.microsoft.com/office/drawing/2014/main" id="{657FE1DA-B394-8901-582C-88BF0CCC8FDF}"/>
              </a:ext>
            </a:extLst>
          </p:cNvPr>
          <p:cNvSpPr txBox="1">
            <a:spLocks noChangeArrowheads="1"/>
          </p:cNvSpPr>
          <p:nvPr/>
        </p:nvSpPr>
        <p:spPr>
          <a:xfrm>
            <a:off x="826267" y="661012"/>
            <a:ext cx="5269733" cy="461351"/>
          </a:xfrm>
          <a:prstGeom prst="rect">
            <a:avLst/>
          </a:prstGeom>
          <a:solidFill>
            <a:schemeClr val="accent1">
              <a:lumMod val="20000"/>
              <a:lumOff val="80000"/>
            </a:schemeClr>
          </a:solidFill>
          <a:ln/>
        </p:spPr>
        <p:txBody>
          <a:bodyPr vert="horz" lIns="91440" tIns="45720" rIns="91440" bIns="4572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b="1" dirty="0">
                <a:solidFill>
                  <a:srgbClr val="FF0000"/>
                </a:solidFill>
              </a:rPr>
              <a:t>SIMPLE INTEREST</a:t>
            </a:r>
          </a:p>
        </p:txBody>
      </p:sp>
      <p:sp>
        <p:nvSpPr>
          <p:cNvPr id="32" name="Rectangle 3">
            <a:extLst>
              <a:ext uri="{FF2B5EF4-FFF2-40B4-BE49-F238E27FC236}">
                <a16:creationId xmlns:a16="http://schemas.microsoft.com/office/drawing/2014/main" id="{AD6A3256-3D4C-9FDB-00C2-B9AA87345843}"/>
              </a:ext>
            </a:extLst>
          </p:cNvPr>
          <p:cNvSpPr txBox="1">
            <a:spLocks noChangeArrowheads="1"/>
          </p:cNvSpPr>
          <p:nvPr/>
        </p:nvSpPr>
        <p:spPr>
          <a:xfrm>
            <a:off x="826267" y="1221933"/>
            <a:ext cx="9993216" cy="4719372"/>
          </a:xfrm>
          <a:prstGeom prst="rect">
            <a:avLst/>
          </a:prstGeom>
          <a:solidFill>
            <a:schemeClr val="accent2">
              <a:lumMod val="20000"/>
              <a:lumOff val="80000"/>
            </a:schemeClr>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ar-SY" sz="3200" dirty="0">
                <a:solidFill>
                  <a:schemeClr val="accent5">
                    <a:lumMod val="75000"/>
                  </a:schemeClr>
                </a:solidFill>
              </a:rPr>
              <a:t>The total interest earned or charged is linearly proportional to the initial amount of the loan (principal), the interest rate and the number of interest periods for which the principal is committed.</a:t>
            </a:r>
          </a:p>
          <a:p>
            <a:pPr algn="l"/>
            <a:r>
              <a:rPr lang="en-US" altLang="ar-SY" sz="3200" dirty="0">
                <a:solidFill>
                  <a:schemeClr val="accent5">
                    <a:lumMod val="75000"/>
                  </a:schemeClr>
                </a:solidFill>
              </a:rPr>
              <a:t>When applied, total interest “I” may be found by</a:t>
            </a:r>
            <a:endParaRPr lang="ar-SY" altLang="ar-SY" sz="3200" dirty="0">
              <a:solidFill>
                <a:schemeClr val="accent5">
                  <a:lumMod val="75000"/>
                </a:schemeClr>
              </a:solidFill>
            </a:endParaRPr>
          </a:p>
          <a:p>
            <a:pPr algn="l"/>
            <a:r>
              <a:rPr lang="en-US" altLang="ar-SY" sz="3200" dirty="0">
                <a:solidFill>
                  <a:schemeClr val="accent5">
                    <a:lumMod val="75000"/>
                  </a:schemeClr>
                </a:solidFill>
              </a:rPr>
              <a:t> I = ( P ) ( N ) ( </a:t>
            </a:r>
            <a:r>
              <a:rPr lang="en-US" altLang="ar-SY" sz="3200" dirty="0" err="1">
                <a:solidFill>
                  <a:schemeClr val="accent5">
                    <a:lumMod val="75000"/>
                  </a:schemeClr>
                </a:solidFill>
              </a:rPr>
              <a:t>i</a:t>
            </a:r>
            <a:r>
              <a:rPr lang="en-US" altLang="ar-SY" sz="3200" dirty="0">
                <a:solidFill>
                  <a:schemeClr val="accent5">
                    <a:lumMod val="75000"/>
                  </a:schemeClr>
                </a:solidFill>
              </a:rPr>
              <a:t> ), where</a:t>
            </a:r>
          </a:p>
          <a:p>
            <a:pPr lvl="1" algn="l"/>
            <a:r>
              <a:rPr lang="en-US" altLang="ar-SY" sz="2800" dirty="0">
                <a:solidFill>
                  <a:schemeClr val="accent5">
                    <a:lumMod val="75000"/>
                  </a:schemeClr>
                </a:solidFill>
              </a:rPr>
              <a:t>P = principal amount lent or borrowed</a:t>
            </a:r>
          </a:p>
          <a:p>
            <a:pPr lvl="1" algn="l"/>
            <a:r>
              <a:rPr lang="en-US" altLang="ar-SY" sz="2800" dirty="0">
                <a:solidFill>
                  <a:schemeClr val="accent5">
                    <a:lumMod val="75000"/>
                  </a:schemeClr>
                </a:solidFill>
              </a:rPr>
              <a:t>N = number of interest periods ( e.g., years )</a:t>
            </a:r>
          </a:p>
          <a:p>
            <a:pPr lvl="1" algn="l"/>
            <a:r>
              <a:rPr lang="en-US" altLang="ar-SY" sz="2800" dirty="0" err="1">
                <a:solidFill>
                  <a:schemeClr val="accent5">
                    <a:lumMod val="75000"/>
                  </a:schemeClr>
                </a:solidFill>
              </a:rPr>
              <a:t>i</a:t>
            </a:r>
            <a:r>
              <a:rPr lang="en-US" altLang="ar-SY" sz="2800" dirty="0">
                <a:solidFill>
                  <a:schemeClr val="accent5">
                    <a:lumMod val="75000"/>
                  </a:schemeClr>
                </a:solidFill>
              </a:rPr>
              <a:t> = interest rate per interest period</a:t>
            </a:r>
          </a:p>
        </p:txBody>
      </p:sp>
    </p:spTree>
    <p:extLst>
      <p:ext uri="{BB962C8B-B14F-4D97-AF65-F5344CB8AC3E}">
        <p14:creationId xmlns:p14="http://schemas.microsoft.com/office/powerpoint/2010/main" val="279892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2">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32">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2">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3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2E66D-E154-975F-C3FE-1DFBBB6E53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F9245-2F14-55A4-35DE-B777B93BCC1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4F776165-BE6F-58E3-2593-586D7B6F6BC0}"/>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12002BD-632A-1256-58AA-4533AC627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B1A321A9-0501-2C1E-CEE9-DEB81D5CD705}"/>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Rectangle 3">
            <a:extLst>
              <a:ext uri="{FF2B5EF4-FFF2-40B4-BE49-F238E27FC236}">
                <a16:creationId xmlns:a16="http://schemas.microsoft.com/office/drawing/2014/main" id="{40ABEFB7-A4F7-FAE8-2988-90563ABAFD20}"/>
              </a:ext>
            </a:extLst>
          </p:cNvPr>
          <p:cNvSpPr txBox="1">
            <a:spLocks noChangeArrowheads="1"/>
          </p:cNvSpPr>
          <p:nvPr/>
        </p:nvSpPr>
        <p:spPr>
          <a:xfrm>
            <a:off x="1951822" y="352541"/>
            <a:ext cx="7772400" cy="838200"/>
          </a:xfrm>
          <a:prstGeom prst="rect">
            <a:avLst/>
          </a:prstGeom>
          <a:noFill/>
          <a:ln/>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a:solidFill>
                  <a:srgbClr val="FFFFFF"/>
                </a:solidFill>
              </a:rPr>
              <a:t>COMPOUND INTEREST</a:t>
            </a:r>
          </a:p>
        </p:txBody>
      </p:sp>
      <p:sp>
        <p:nvSpPr>
          <p:cNvPr id="7" name="Line 5">
            <a:extLst>
              <a:ext uri="{FF2B5EF4-FFF2-40B4-BE49-F238E27FC236}">
                <a16:creationId xmlns:a16="http://schemas.microsoft.com/office/drawing/2014/main" id="{23F50BF4-2EE0-4C43-E4B9-EA22EEE2ADC7}"/>
              </a:ext>
            </a:extLst>
          </p:cNvPr>
          <p:cNvSpPr>
            <a:spLocks noChangeShapeType="1"/>
          </p:cNvSpPr>
          <p:nvPr/>
        </p:nvSpPr>
        <p:spPr bwMode="auto">
          <a:xfrm>
            <a:off x="2409022" y="3197341"/>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8" name="Line 6">
            <a:extLst>
              <a:ext uri="{FF2B5EF4-FFF2-40B4-BE49-F238E27FC236}">
                <a16:creationId xmlns:a16="http://schemas.microsoft.com/office/drawing/2014/main" id="{D62A4455-FE12-FC74-FF74-222E28A0C69E}"/>
              </a:ext>
            </a:extLst>
          </p:cNvPr>
          <p:cNvSpPr>
            <a:spLocks noChangeShapeType="1"/>
          </p:cNvSpPr>
          <p:nvPr/>
        </p:nvSpPr>
        <p:spPr bwMode="auto">
          <a:xfrm>
            <a:off x="4923622" y="3197341"/>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9" name="Line 7">
            <a:extLst>
              <a:ext uri="{FF2B5EF4-FFF2-40B4-BE49-F238E27FC236}">
                <a16:creationId xmlns:a16="http://schemas.microsoft.com/office/drawing/2014/main" id="{0B75F662-0616-B79A-EB84-5A76C2ACBF03}"/>
              </a:ext>
            </a:extLst>
          </p:cNvPr>
          <p:cNvSpPr>
            <a:spLocks noChangeShapeType="1"/>
          </p:cNvSpPr>
          <p:nvPr/>
        </p:nvSpPr>
        <p:spPr bwMode="auto">
          <a:xfrm>
            <a:off x="7743022" y="3197341"/>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0" name="Line 8">
            <a:extLst>
              <a:ext uri="{FF2B5EF4-FFF2-40B4-BE49-F238E27FC236}">
                <a16:creationId xmlns:a16="http://schemas.microsoft.com/office/drawing/2014/main" id="{4E3BF16B-7083-0D85-2F2C-9FD1B5477F51}"/>
              </a:ext>
            </a:extLst>
          </p:cNvPr>
          <p:cNvSpPr>
            <a:spLocks noChangeShapeType="1"/>
          </p:cNvSpPr>
          <p:nvPr/>
        </p:nvSpPr>
        <p:spPr bwMode="auto">
          <a:xfrm>
            <a:off x="1368533" y="4543541"/>
            <a:ext cx="8940800" cy="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1" name="Line 5">
            <a:extLst>
              <a:ext uri="{FF2B5EF4-FFF2-40B4-BE49-F238E27FC236}">
                <a16:creationId xmlns:a16="http://schemas.microsoft.com/office/drawing/2014/main" id="{FA71B44E-D14D-88D2-64F7-5E8D5781FA99}"/>
              </a:ext>
            </a:extLst>
          </p:cNvPr>
          <p:cNvSpPr>
            <a:spLocks noChangeShapeType="1"/>
          </p:cNvSpPr>
          <p:nvPr/>
        </p:nvSpPr>
        <p:spPr bwMode="auto">
          <a:xfrm>
            <a:off x="3720368" y="2115250"/>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2" name="Line 6">
            <a:extLst>
              <a:ext uri="{FF2B5EF4-FFF2-40B4-BE49-F238E27FC236}">
                <a16:creationId xmlns:a16="http://schemas.microsoft.com/office/drawing/2014/main" id="{2A731F3A-997A-B689-4A17-E6ADA38B9BCC}"/>
              </a:ext>
            </a:extLst>
          </p:cNvPr>
          <p:cNvSpPr>
            <a:spLocks noChangeShapeType="1"/>
          </p:cNvSpPr>
          <p:nvPr/>
        </p:nvSpPr>
        <p:spPr bwMode="auto">
          <a:xfrm>
            <a:off x="6234968" y="2115250"/>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3" name="Line 7">
            <a:extLst>
              <a:ext uri="{FF2B5EF4-FFF2-40B4-BE49-F238E27FC236}">
                <a16:creationId xmlns:a16="http://schemas.microsoft.com/office/drawing/2014/main" id="{CE1C2C00-E247-A588-C38F-66C1FD65DFF7}"/>
              </a:ext>
            </a:extLst>
          </p:cNvPr>
          <p:cNvSpPr>
            <a:spLocks noChangeShapeType="1"/>
          </p:cNvSpPr>
          <p:nvPr/>
        </p:nvSpPr>
        <p:spPr bwMode="auto">
          <a:xfrm>
            <a:off x="9054368" y="2115250"/>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4" name="Line 8">
            <a:extLst>
              <a:ext uri="{FF2B5EF4-FFF2-40B4-BE49-F238E27FC236}">
                <a16:creationId xmlns:a16="http://schemas.microsoft.com/office/drawing/2014/main" id="{17D7F962-635E-9A10-6D7F-7FE643609AC9}"/>
              </a:ext>
            </a:extLst>
          </p:cNvPr>
          <p:cNvSpPr>
            <a:spLocks noChangeShapeType="1"/>
          </p:cNvSpPr>
          <p:nvPr/>
        </p:nvSpPr>
        <p:spPr bwMode="auto">
          <a:xfrm>
            <a:off x="1412946" y="3108909"/>
            <a:ext cx="8940800" cy="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5" name="Rectangle 2">
            <a:extLst>
              <a:ext uri="{FF2B5EF4-FFF2-40B4-BE49-F238E27FC236}">
                <a16:creationId xmlns:a16="http://schemas.microsoft.com/office/drawing/2014/main" id="{CFA334B5-A5EE-ADD5-BB15-25378BC452A7}"/>
              </a:ext>
            </a:extLst>
          </p:cNvPr>
          <p:cNvSpPr>
            <a:spLocks noChangeArrowheads="1"/>
          </p:cNvSpPr>
          <p:nvPr/>
        </p:nvSpPr>
        <p:spPr bwMode="auto">
          <a:xfrm>
            <a:off x="1291422" y="3197341"/>
            <a:ext cx="8940800" cy="2606415"/>
          </a:xfrm>
          <a:prstGeom prst="rect">
            <a:avLst/>
          </a:prstGeom>
          <a:solidFill>
            <a:srgbClr val="232323"/>
          </a:solidFill>
          <a:ln w="508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6" name="Rectangle 3">
            <a:extLst>
              <a:ext uri="{FF2B5EF4-FFF2-40B4-BE49-F238E27FC236}">
                <a16:creationId xmlns:a16="http://schemas.microsoft.com/office/drawing/2014/main" id="{AE07FA9A-DDCE-6AD4-C5FD-CBF47CC63B23}"/>
              </a:ext>
            </a:extLst>
          </p:cNvPr>
          <p:cNvSpPr txBox="1">
            <a:spLocks noChangeArrowheads="1"/>
          </p:cNvSpPr>
          <p:nvPr/>
        </p:nvSpPr>
        <p:spPr>
          <a:xfrm>
            <a:off x="1951822" y="352540"/>
            <a:ext cx="3665207" cy="1048451"/>
          </a:xfrm>
          <a:prstGeom prst="rect">
            <a:avLst/>
          </a:prstGeom>
          <a:solidFill>
            <a:schemeClr val="accent5">
              <a:lumMod val="20000"/>
              <a:lumOff val="80000"/>
            </a:schemeClr>
          </a:solidFill>
          <a:ln/>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4400" b="1" dirty="0"/>
              <a:t>COMPOUND INTEREST</a:t>
            </a:r>
          </a:p>
        </p:txBody>
      </p:sp>
      <p:sp>
        <p:nvSpPr>
          <p:cNvPr id="17" name="Rectangle 4">
            <a:extLst>
              <a:ext uri="{FF2B5EF4-FFF2-40B4-BE49-F238E27FC236}">
                <a16:creationId xmlns:a16="http://schemas.microsoft.com/office/drawing/2014/main" id="{FCED96D4-19BF-499C-F872-AF72A62E957B}"/>
              </a:ext>
            </a:extLst>
          </p:cNvPr>
          <p:cNvSpPr txBox="1">
            <a:spLocks noChangeArrowheads="1"/>
          </p:cNvSpPr>
          <p:nvPr/>
        </p:nvSpPr>
        <p:spPr>
          <a:xfrm>
            <a:off x="1189822" y="1500136"/>
            <a:ext cx="9088916" cy="4114800"/>
          </a:xfrm>
          <a:prstGeom prst="rect">
            <a:avLst/>
          </a:prstGeom>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ar-SY" dirty="0"/>
              <a:t>Whenever the interest charge for any interest period is based on the remaining principal amount plus any accumulated interest charges up to the </a:t>
            </a:r>
            <a:r>
              <a:rPr lang="en-US" altLang="ar-SY" i="1" dirty="0"/>
              <a:t>beginning</a:t>
            </a:r>
            <a:r>
              <a:rPr lang="en-US" altLang="ar-SY" dirty="0"/>
              <a:t> of that period.</a:t>
            </a:r>
          </a:p>
          <a:p>
            <a:pPr>
              <a:buFontTx/>
              <a:buNone/>
            </a:pPr>
            <a:r>
              <a:rPr lang="en-US" altLang="ar-SY" sz="2000" dirty="0"/>
              <a:t>Period </a:t>
            </a:r>
            <a:r>
              <a:rPr lang="ar-SY" altLang="ar-SY" sz="2000" dirty="0"/>
              <a:t>        </a:t>
            </a:r>
            <a:r>
              <a:rPr lang="en-US" altLang="ar-SY" sz="2000" dirty="0"/>
              <a:t> </a:t>
            </a:r>
            <a:r>
              <a:rPr lang="ar-SY" altLang="ar-SY" sz="2000" dirty="0"/>
              <a:t>        </a:t>
            </a:r>
            <a:r>
              <a:rPr lang="en-US" altLang="ar-SY" sz="2000" dirty="0"/>
              <a:t>Amount Owed  </a:t>
            </a:r>
            <a:r>
              <a:rPr lang="ar-SY" altLang="ar-SY" sz="2000" dirty="0"/>
              <a:t>          </a:t>
            </a:r>
            <a:r>
              <a:rPr lang="en-US" altLang="ar-SY" sz="2000" dirty="0"/>
              <a:t> Interest Amount  </a:t>
            </a:r>
            <a:r>
              <a:rPr lang="ar-SY" altLang="ar-SY" sz="2000" dirty="0"/>
              <a:t>           </a:t>
            </a:r>
            <a:r>
              <a:rPr lang="en-US" altLang="ar-SY" sz="2000" dirty="0"/>
              <a:t> Amount Owed 	   </a:t>
            </a:r>
            <a:r>
              <a:rPr lang="ar-SY" altLang="ar-SY" sz="2000" dirty="0"/>
              <a:t>                 </a:t>
            </a:r>
            <a:r>
              <a:rPr lang="en-US" altLang="ar-SY" sz="2000" dirty="0"/>
              <a:t>Beginning of	  </a:t>
            </a:r>
            <a:r>
              <a:rPr lang="ar-SY" altLang="ar-SY" sz="2000" dirty="0"/>
              <a:t>     </a:t>
            </a:r>
            <a:r>
              <a:rPr lang="en-US" altLang="ar-SY" sz="2000" dirty="0"/>
              <a:t>  </a:t>
            </a:r>
            <a:r>
              <a:rPr lang="ar-SY" altLang="ar-SY" sz="2000" dirty="0"/>
              <a:t>    </a:t>
            </a:r>
            <a:r>
              <a:rPr lang="en-US" altLang="ar-SY" sz="2000" dirty="0"/>
              <a:t> for Period	</a:t>
            </a:r>
            <a:r>
              <a:rPr lang="ar-SY" altLang="ar-SY" sz="2000" dirty="0"/>
              <a:t>     </a:t>
            </a:r>
            <a:r>
              <a:rPr lang="en-US" altLang="ar-SY" sz="2000" dirty="0"/>
              <a:t>  at end of      	   </a:t>
            </a:r>
            <a:r>
              <a:rPr lang="ar-SY" altLang="ar-SY" sz="2000" dirty="0"/>
              <a:t>        </a:t>
            </a:r>
            <a:r>
              <a:rPr lang="en-US" altLang="ar-SY" sz="2000" dirty="0">
                <a:solidFill>
                  <a:srgbClr val="FFFFFF"/>
                </a:solidFill>
              </a:rPr>
              <a:t>period		    </a:t>
            </a:r>
            <a:r>
              <a:rPr lang="ar-SY" altLang="ar-SY" sz="2000" dirty="0">
                <a:solidFill>
                  <a:srgbClr val="FFFFFF"/>
                </a:solidFill>
              </a:rPr>
              <a:t>    </a:t>
            </a:r>
            <a:r>
              <a:rPr lang="en-US" altLang="ar-SY" sz="2000" dirty="0">
                <a:solidFill>
                  <a:srgbClr val="FFFFFF"/>
                </a:solidFill>
              </a:rPr>
              <a:t> ( @ 10% )	 </a:t>
            </a:r>
            <a:r>
              <a:rPr lang="ar-SY" altLang="ar-SY" sz="2000" dirty="0">
                <a:solidFill>
                  <a:srgbClr val="FFFFFF"/>
                </a:solidFill>
              </a:rPr>
              <a:t>     </a:t>
            </a:r>
            <a:r>
              <a:rPr lang="en-US" altLang="ar-SY" sz="2000" dirty="0">
                <a:solidFill>
                  <a:srgbClr val="FFFFFF"/>
                </a:solidFill>
              </a:rPr>
              <a:t> </a:t>
            </a:r>
            <a:r>
              <a:rPr lang="ar-SY" altLang="ar-SY" sz="2000" dirty="0">
                <a:solidFill>
                  <a:srgbClr val="FFFFFF"/>
                </a:solidFill>
              </a:rPr>
              <a:t>       </a:t>
            </a:r>
            <a:r>
              <a:rPr lang="en-US" altLang="ar-SY" sz="2000" dirty="0">
                <a:solidFill>
                  <a:srgbClr val="FFFFFF"/>
                </a:solidFill>
              </a:rPr>
              <a:t>period</a:t>
            </a:r>
          </a:p>
          <a:p>
            <a:pPr>
              <a:buFontTx/>
              <a:buNone/>
            </a:pPr>
            <a:r>
              <a:rPr lang="en-US" altLang="ar-SY" sz="2800" dirty="0">
                <a:solidFill>
                  <a:srgbClr val="FFFFFF"/>
                </a:solidFill>
              </a:rPr>
              <a:t>   1		$1,000		$100			$1,100</a:t>
            </a:r>
          </a:p>
          <a:p>
            <a:pPr>
              <a:buFontTx/>
              <a:buNone/>
            </a:pPr>
            <a:r>
              <a:rPr lang="en-US" altLang="ar-SY" sz="2800" dirty="0">
                <a:solidFill>
                  <a:srgbClr val="FFFFFF"/>
                </a:solidFill>
              </a:rPr>
              <a:t>   2		$1,100		$110			$1,210</a:t>
            </a:r>
          </a:p>
          <a:p>
            <a:pPr>
              <a:buFontTx/>
              <a:buNone/>
            </a:pPr>
            <a:r>
              <a:rPr lang="en-US" altLang="ar-SY" sz="2800" dirty="0">
                <a:solidFill>
                  <a:srgbClr val="FFFFFF"/>
                </a:solidFill>
              </a:rPr>
              <a:t>   3		$1,210		$121			$1,331</a:t>
            </a:r>
          </a:p>
        </p:txBody>
      </p:sp>
      <p:sp>
        <p:nvSpPr>
          <p:cNvPr id="18" name="Line 5">
            <a:extLst>
              <a:ext uri="{FF2B5EF4-FFF2-40B4-BE49-F238E27FC236}">
                <a16:creationId xmlns:a16="http://schemas.microsoft.com/office/drawing/2014/main" id="{A0BC6129-81D3-17A4-17EE-8B01137222E0}"/>
              </a:ext>
            </a:extLst>
          </p:cNvPr>
          <p:cNvSpPr>
            <a:spLocks noChangeShapeType="1"/>
          </p:cNvSpPr>
          <p:nvPr/>
        </p:nvSpPr>
        <p:spPr bwMode="auto">
          <a:xfrm>
            <a:off x="2409022" y="3197341"/>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9" name="Line 6">
            <a:extLst>
              <a:ext uri="{FF2B5EF4-FFF2-40B4-BE49-F238E27FC236}">
                <a16:creationId xmlns:a16="http://schemas.microsoft.com/office/drawing/2014/main" id="{0FF3874A-8BA6-34EB-2F7D-85EA984E00AC}"/>
              </a:ext>
            </a:extLst>
          </p:cNvPr>
          <p:cNvSpPr>
            <a:spLocks noChangeShapeType="1"/>
          </p:cNvSpPr>
          <p:nvPr/>
        </p:nvSpPr>
        <p:spPr bwMode="auto">
          <a:xfrm>
            <a:off x="4923622" y="3197341"/>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0" name="Line 7">
            <a:extLst>
              <a:ext uri="{FF2B5EF4-FFF2-40B4-BE49-F238E27FC236}">
                <a16:creationId xmlns:a16="http://schemas.microsoft.com/office/drawing/2014/main" id="{6AF843FB-785C-576E-BD2E-F8B932EFF90E}"/>
              </a:ext>
            </a:extLst>
          </p:cNvPr>
          <p:cNvSpPr>
            <a:spLocks noChangeShapeType="1"/>
          </p:cNvSpPr>
          <p:nvPr/>
        </p:nvSpPr>
        <p:spPr bwMode="auto">
          <a:xfrm>
            <a:off x="7743022" y="3197341"/>
            <a:ext cx="0" cy="3073400"/>
          </a:xfrm>
          <a:prstGeom prst="line">
            <a:avLst/>
          </a:prstGeom>
          <a:noFill/>
          <a:ln w="508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Tree>
    <p:extLst>
      <p:ext uri="{BB962C8B-B14F-4D97-AF65-F5344CB8AC3E}">
        <p14:creationId xmlns:p14="http://schemas.microsoft.com/office/powerpoint/2010/main" val="178847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9A563-7711-6B59-36AE-365A3CFBF2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393503-7FA4-FE8A-8900-435FFD7AB9C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4F97E2DE-5F93-39FD-3DF6-735715958CB4}"/>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51D44F22-5994-EFFB-03AE-000A74A210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F801520D-23E2-5918-0934-CCDBDDC21184}"/>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Rectangle 2">
            <a:extLst>
              <a:ext uri="{FF2B5EF4-FFF2-40B4-BE49-F238E27FC236}">
                <a16:creationId xmlns:a16="http://schemas.microsoft.com/office/drawing/2014/main" id="{4946BEF6-BC78-CD63-4CF2-96B363196F22}"/>
              </a:ext>
            </a:extLst>
          </p:cNvPr>
          <p:cNvSpPr txBox="1">
            <a:spLocks noChangeArrowheads="1"/>
          </p:cNvSpPr>
          <p:nvPr/>
        </p:nvSpPr>
        <p:spPr>
          <a:xfrm>
            <a:off x="814452" y="740886"/>
            <a:ext cx="4985457" cy="650912"/>
          </a:xfrm>
          <a:prstGeom prst="rect">
            <a:avLst/>
          </a:prstGeom>
          <a:solidFill>
            <a:schemeClr val="accent5">
              <a:lumMod val="20000"/>
              <a:lumOff val="80000"/>
            </a:schemeClr>
          </a:solid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3600" b="1" dirty="0"/>
              <a:t>ECONOMIC EQUIVALENCE</a:t>
            </a:r>
          </a:p>
        </p:txBody>
      </p:sp>
      <p:sp>
        <p:nvSpPr>
          <p:cNvPr id="7" name="Rectangle 3">
            <a:extLst>
              <a:ext uri="{FF2B5EF4-FFF2-40B4-BE49-F238E27FC236}">
                <a16:creationId xmlns:a16="http://schemas.microsoft.com/office/drawing/2014/main" id="{FC872901-762E-47E6-FC94-A30F645DD619}"/>
              </a:ext>
            </a:extLst>
          </p:cNvPr>
          <p:cNvSpPr txBox="1">
            <a:spLocks noChangeArrowheads="1"/>
          </p:cNvSpPr>
          <p:nvPr/>
        </p:nvSpPr>
        <p:spPr>
          <a:xfrm>
            <a:off x="491290" y="1600200"/>
            <a:ext cx="8991600" cy="4605048"/>
          </a:xfrm>
          <a:prstGeom prst="rect">
            <a:avLst/>
          </a:prstGeom>
          <a:solidFill>
            <a:schemeClr val="accent4">
              <a:lumMod val="20000"/>
              <a:lumOff val="80000"/>
            </a:schemeClr>
          </a:solidFill>
          <a:ln/>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ar-SY" sz="3200" b="1" dirty="0"/>
              <a:t>Established when we are </a:t>
            </a:r>
            <a:r>
              <a:rPr lang="en-US" altLang="ar-SY" sz="3200" b="1" u="sng" dirty="0"/>
              <a:t>indifferent</a:t>
            </a:r>
            <a:r>
              <a:rPr lang="en-US" altLang="ar-SY" sz="3200" b="1" dirty="0"/>
              <a:t> between a future payment, or a series of future payments, and a present sum of money .</a:t>
            </a:r>
          </a:p>
          <a:p>
            <a:pPr algn="l"/>
            <a:r>
              <a:rPr lang="en-US" altLang="ar-SY" sz="3200" b="1" dirty="0"/>
              <a:t>Considers the comparison of alternative options, or proposals, by reducing them to an equivalent basis, depending on:</a:t>
            </a:r>
          </a:p>
          <a:p>
            <a:pPr marL="914400" lvl="1" indent="-457200" algn="l">
              <a:buFont typeface="Arial" panose="020B0604020202020204" pitchFamily="34" charset="0"/>
              <a:buChar char="•"/>
            </a:pPr>
            <a:r>
              <a:rPr lang="en-US" altLang="ar-SY" sz="2800" b="1" dirty="0"/>
              <a:t>interest rate;</a:t>
            </a:r>
          </a:p>
          <a:p>
            <a:pPr marL="914400" lvl="1" indent="-457200" algn="l">
              <a:buFont typeface="Arial" panose="020B0604020202020204" pitchFamily="34" charset="0"/>
              <a:buChar char="•"/>
            </a:pPr>
            <a:r>
              <a:rPr lang="en-US" altLang="ar-SY" sz="2800" b="1" dirty="0"/>
              <a:t>amounts of money involved;</a:t>
            </a:r>
          </a:p>
          <a:p>
            <a:pPr marL="914400" lvl="1" indent="-457200" algn="l">
              <a:buFont typeface="Arial" panose="020B0604020202020204" pitchFamily="34" charset="0"/>
              <a:buChar char="•"/>
            </a:pPr>
            <a:r>
              <a:rPr lang="en-US" altLang="ar-SY" sz="2800" b="1" dirty="0"/>
              <a:t>timing of the affected monetary receipts and/or expenditures;</a:t>
            </a:r>
          </a:p>
          <a:p>
            <a:pPr marL="914400" lvl="1" indent="-457200" algn="l">
              <a:buFont typeface="Arial" panose="020B0604020202020204" pitchFamily="34" charset="0"/>
              <a:buChar char="•"/>
            </a:pPr>
            <a:r>
              <a:rPr lang="en-US" altLang="ar-SY" sz="2800" b="1" dirty="0"/>
              <a:t>manner in which the interest , or profit on invested capital is paid and the initial capital is recovered. </a:t>
            </a:r>
          </a:p>
        </p:txBody>
      </p:sp>
    </p:spTree>
    <p:extLst>
      <p:ext uri="{BB962C8B-B14F-4D97-AF65-F5344CB8AC3E}">
        <p14:creationId xmlns:p14="http://schemas.microsoft.com/office/powerpoint/2010/main" val="3025167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D5C98-899D-3C37-9E14-B19A858258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CF861E-6D68-279A-A53D-30ACA086048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B441C93E-195D-B57A-7B3F-2BA6F1429D19}"/>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F06AD795-B33D-B851-63D4-1EF76DA749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E2B6CC6A-3029-B98B-EB52-686D2358454B}"/>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Rectangle 3">
            <a:extLst>
              <a:ext uri="{FF2B5EF4-FFF2-40B4-BE49-F238E27FC236}">
                <a16:creationId xmlns:a16="http://schemas.microsoft.com/office/drawing/2014/main" id="{A723E25F-825D-BA00-99E1-AF2B475E7FC9}"/>
              </a:ext>
            </a:extLst>
          </p:cNvPr>
          <p:cNvSpPr txBox="1">
            <a:spLocks noChangeArrowheads="1"/>
          </p:cNvSpPr>
          <p:nvPr/>
        </p:nvSpPr>
        <p:spPr>
          <a:xfrm>
            <a:off x="946532" y="219419"/>
            <a:ext cx="4304737" cy="981419"/>
          </a:xfrm>
          <a:prstGeom prst="rect">
            <a:avLst/>
          </a:prstGeom>
          <a:solidFill>
            <a:schemeClr val="accent4">
              <a:lumMod val="20000"/>
              <a:lumOff val="80000"/>
            </a:schemeClr>
          </a:solidFill>
          <a:ln/>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2400" b="1" dirty="0"/>
              <a:t>ECONOMIC EQUIVALENCE FOR FOUR REPAYMENT PLANS OF AN $8,000 LOAN</a:t>
            </a:r>
          </a:p>
        </p:txBody>
      </p:sp>
      <p:sp>
        <p:nvSpPr>
          <p:cNvPr id="7" name="Line 6">
            <a:extLst>
              <a:ext uri="{FF2B5EF4-FFF2-40B4-BE49-F238E27FC236}">
                <a16:creationId xmlns:a16="http://schemas.microsoft.com/office/drawing/2014/main" id="{BE5EA01E-DA75-57A6-D6B1-D5FDE27711DE}"/>
              </a:ext>
            </a:extLst>
          </p:cNvPr>
          <p:cNvSpPr>
            <a:spLocks noChangeShapeType="1"/>
          </p:cNvSpPr>
          <p:nvPr/>
        </p:nvSpPr>
        <p:spPr bwMode="auto">
          <a:xfrm>
            <a:off x="1585511" y="2542605"/>
            <a:ext cx="0" cy="3104541"/>
          </a:xfrm>
          <a:prstGeom prst="line">
            <a:avLst/>
          </a:prstGeom>
          <a:noFill/>
          <a:ln w="127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graphicFrame>
        <p:nvGraphicFramePr>
          <p:cNvPr id="8" name="جدول 17">
            <a:extLst>
              <a:ext uri="{FF2B5EF4-FFF2-40B4-BE49-F238E27FC236}">
                <a16:creationId xmlns:a16="http://schemas.microsoft.com/office/drawing/2014/main" id="{9144B130-4386-60D5-A405-0BCED65E9415}"/>
              </a:ext>
            </a:extLst>
          </p:cNvPr>
          <p:cNvGraphicFramePr>
            <a:graphicFrameLocks noGrp="1"/>
          </p:cNvGraphicFramePr>
          <p:nvPr>
            <p:extLst>
              <p:ext uri="{D42A27DB-BD31-4B8C-83A1-F6EECF244321}">
                <p14:modId xmlns:p14="http://schemas.microsoft.com/office/powerpoint/2010/main" val="4067962835"/>
              </p:ext>
            </p:extLst>
          </p:nvPr>
        </p:nvGraphicFramePr>
        <p:xfrm>
          <a:off x="1200840" y="2625584"/>
          <a:ext cx="8747382" cy="3021560"/>
        </p:xfrm>
        <a:graphic>
          <a:graphicData uri="http://schemas.openxmlformats.org/drawingml/2006/table">
            <a:tbl>
              <a:tblPr rtl="1" firstRow="1" bandRow="1">
                <a:tableStyleId>{5C22544A-7EE6-4342-B048-85BDC9FD1C3A}</a:tableStyleId>
              </a:tblPr>
              <a:tblGrid>
                <a:gridCol w="1457897">
                  <a:extLst>
                    <a:ext uri="{9D8B030D-6E8A-4147-A177-3AD203B41FA5}">
                      <a16:colId xmlns:a16="http://schemas.microsoft.com/office/drawing/2014/main" val="2046572680"/>
                    </a:ext>
                  </a:extLst>
                </a:gridCol>
                <a:gridCol w="1457897">
                  <a:extLst>
                    <a:ext uri="{9D8B030D-6E8A-4147-A177-3AD203B41FA5}">
                      <a16:colId xmlns:a16="http://schemas.microsoft.com/office/drawing/2014/main" val="2940077322"/>
                    </a:ext>
                  </a:extLst>
                </a:gridCol>
                <a:gridCol w="1457897">
                  <a:extLst>
                    <a:ext uri="{9D8B030D-6E8A-4147-A177-3AD203B41FA5}">
                      <a16:colId xmlns:a16="http://schemas.microsoft.com/office/drawing/2014/main" val="2924692636"/>
                    </a:ext>
                  </a:extLst>
                </a:gridCol>
                <a:gridCol w="1457897">
                  <a:extLst>
                    <a:ext uri="{9D8B030D-6E8A-4147-A177-3AD203B41FA5}">
                      <a16:colId xmlns:a16="http://schemas.microsoft.com/office/drawing/2014/main" val="586476749"/>
                    </a:ext>
                  </a:extLst>
                </a:gridCol>
                <a:gridCol w="1457897">
                  <a:extLst>
                    <a:ext uri="{9D8B030D-6E8A-4147-A177-3AD203B41FA5}">
                      <a16:colId xmlns:a16="http://schemas.microsoft.com/office/drawing/2014/main" val="4134459409"/>
                    </a:ext>
                  </a:extLst>
                </a:gridCol>
                <a:gridCol w="1457897">
                  <a:extLst>
                    <a:ext uri="{9D8B030D-6E8A-4147-A177-3AD203B41FA5}">
                      <a16:colId xmlns:a16="http://schemas.microsoft.com/office/drawing/2014/main" val="1515554055"/>
                    </a:ext>
                  </a:extLst>
                </a:gridCol>
              </a:tblGrid>
              <a:tr h="775390">
                <a:tc>
                  <a:txBody>
                    <a:bodyPr/>
                    <a:lstStyle/>
                    <a:p>
                      <a:pPr rtl="1"/>
                      <a:r>
                        <a:rPr lang="en-US" altLang="ar-SY" sz="1800" dirty="0">
                          <a:solidFill>
                            <a:schemeClr val="tx1"/>
                          </a:solidFill>
                        </a:rPr>
                        <a:t>Total end of Year </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chemeClr val="tx1"/>
                          </a:solidFill>
                        </a:rPr>
                        <a:t>Principal Payment</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rgbClr val="FFFFFF"/>
                          </a:solidFill>
                        </a:rPr>
                        <a:t> </a:t>
                      </a:r>
                      <a:r>
                        <a:rPr lang="en-US" altLang="ar-SY" sz="1800" dirty="0">
                          <a:solidFill>
                            <a:schemeClr val="tx1"/>
                          </a:solidFill>
                        </a:rPr>
                        <a:t>Total  Money </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chemeClr val="tx1"/>
                          </a:solidFill>
                        </a:rPr>
                        <a:t>Interest Accrued </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chemeClr val="tx1"/>
                          </a:solidFill>
                        </a:rPr>
                        <a:t>Amount Owed </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chemeClr val="tx1"/>
                          </a:solidFill>
                        </a:rPr>
                        <a:t>Year</a:t>
                      </a:r>
                      <a:endParaRPr lang="ar-SY" dirty="0">
                        <a:solidFill>
                          <a:schemeClr val="tx1"/>
                        </a:solidFill>
                      </a:endParaRPr>
                    </a:p>
                  </a:txBody>
                  <a:tcPr>
                    <a:solidFill>
                      <a:schemeClr val="accent4">
                        <a:lumMod val="40000"/>
                        <a:lumOff val="60000"/>
                      </a:schemeClr>
                    </a:solidFill>
                  </a:tcPr>
                </a:tc>
                <a:extLst>
                  <a:ext uri="{0D108BD9-81ED-4DB2-BD59-A6C34878D82A}">
                    <a16:rowId xmlns:a16="http://schemas.microsoft.com/office/drawing/2014/main" val="389862868"/>
                  </a:ext>
                </a:extLst>
              </a:tr>
              <a:tr h="449234">
                <a:tc>
                  <a:txBody>
                    <a:bodyPr/>
                    <a:lstStyle/>
                    <a:p>
                      <a:pPr rtl="1"/>
                      <a:r>
                        <a:rPr lang="en-US" dirty="0"/>
                        <a:t>800</a:t>
                      </a:r>
                      <a:endParaRPr lang="ar-SY" dirty="0"/>
                    </a:p>
                  </a:txBody>
                  <a:tcPr/>
                </a:tc>
                <a:tc>
                  <a:txBody>
                    <a:bodyPr/>
                    <a:lstStyle/>
                    <a:p>
                      <a:pPr rtl="1"/>
                      <a:r>
                        <a:rPr lang="en-US" dirty="0"/>
                        <a:t>0</a:t>
                      </a:r>
                      <a:endParaRPr lang="ar-SY" dirty="0"/>
                    </a:p>
                  </a:txBody>
                  <a:tcPr/>
                </a:tc>
                <a:tc>
                  <a:txBody>
                    <a:bodyPr/>
                    <a:lstStyle/>
                    <a:p>
                      <a:pPr rtl="1"/>
                      <a:r>
                        <a:rPr lang="en-US" dirty="0"/>
                        <a:t>8800</a:t>
                      </a:r>
                      <a:endParaRPr lang="ar-SY" dirty="0"/>
                    </a:p>
                  </a:txBody>
                  <a:tcPr/>
                </a:tc>
                <a:tc>
                  <a:txBody>
                    <a:bodyPr/>
                    <a:lstStyle/>
                    <a:p>
                      <a:pPr rtl="1"/>
                      <a:r>
                        <a:rPr lang="en-US" dirty="0"/>
                        <a:t>800</a:t>
                      </a:r>
                      <a:endParaRPr lang="ar-SY" dirty="0"/>
                    </a:p>
                  </a:txBody>
                  <a:tcPr/>
                </a:tc>
                <a:tc>
                  <a:txBody>
                    <a:bodyPr/>
                    <a:lstStyle/>
                    <a:p>
                      <a:pPr rtl="1"/>
                      <a:r>
                        <a:rPr lang="en-US" dirty="0"/>
                        <a:t>8000</a:t>
                      </a:r>
                      <a:endParaRPr lang="ar-SY" dirty="0"/>
                    </a:p>
                  </a:txBody>
                  <a:tcPr/>
                </a:tc>
                <a:tc>
                  <a:txBody>
                    <a:bodyPr/>
                    <a:lstStyle/>
                    <a:p>
                      <a:pPr rtl="1"/>
                      <a:r>
                        <a:rPr lang="en-US" dirty="0"/>
                        <a:t>1</a:t>
                      </a:r>
                      <a:endParaRPr lang="ar-SY" dirty="0"/>
                    </a:p>
                  </a:txBody>
                  <a:tcPr/>
                </a:tc>
                <a:extLst>
                  <a:ext uri="{0D108BD9-81ED-4DB2-BD59-A6C34878D82A}">
                    <a16:rowId xmlns:a16="http://schemas.microsoft.com/office/drawing/2014/main" val="498732100"/>
                  </a:ext>
                </a:extLst>
              </a:tr>
              <a:tr h="449234">
                <a:tc>
                  <a:txBody>
                    <a:bodyPr/>
                    <a:lstStyle/>
                    <a:p>
                      <a:pPr rtl="1"/>
                      <a:r>
                        <a:rPr lang="en-US" dirty="0"/>
                        <a:t>800</a:t>
                      </a:r>
                      <a:endParaRPr lang="ar-SY" dirty="0"/>
                    </a:p>
                  </a:txBody>
                  <a:tcPr/>
                </a:tc>
                <a:tc>
                  <a:txBody>
                    <a:bodyPr/>
                    <a:lstStyle/>
                    <a:p>
                      <a:pPr rtl="1"/>
                      <a:r>
                        <a:rPr lang="en-US" dirty="0"/>
                        <a:t>0</a:t>
                      </a:r>
                      <a:endParaRPr lang="ar-SY" dirty="0"/>
                    </a:p>
                  </a:txBody>
                  <a:tcPr/>
                </a:tc>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lang="en-US" dirty="0"/>
                        <a:t>8800</a:t>
                      </a:r>
                      <a:endParaRPr lang="ar-SY" dirty="0"/>
                    </a:p>
                  </a:txBody>
                  <a:tcPr/>
                </a:tc>
                <a:tc>
                  <a:txBody>
                    <a:bodyPr/>
                    <a:lstStyle/>
                    <a:p>
                      <a:pPr rtl="1"/>
                      <a:r>
                        <a:rPr lang="en-US" dirty="0"/>
                        <a:t>800</a:t>
                      </a:r>
                      <a:endParaRPr lang="ar-SY" dirty="0"/>
                    </a:p>
                  </a:txBody>
                  <a:tcPr/>
                </a:tc>
                <a:tc>
                  <a:txBody>
                    <a:bodyPr/>
                    <a:lstStyle/>
                    <a:p>
                      <a:pPr rtl="1"/>
                      <a:r>
                        <a:rPr lang="en-US" dirty="0"/>
                        <a:t>8000</a:t>
                      </a:r>
                      <a:endParaRPr lang="ar-SY" dirty="0"/>
                    </a:p>
                  </a:txBody>
                  <a:tcPr/>
                </a:tc>
                <a:tc>
                  <a:txBody>
                    <a:bodyPr/>
                    <a:lstStyle/>
                    <a:p>
                      <a:pPr rtl="1"/>
                      <a:r>
                        <a:rPr lang="en-US" dirty="0"/>
                        <a:t>2</a:t>
                      </a:r>
                      <a:endParaRPr lang="ar-SY" dirty="0"/>
                    </a:p>
                  </a:txBody>
                  <a:tcPr/>
                </a:tc>
                <a:extLst>
                  <a:ext uri="{0D108BD9-81ED-4DB2-BD59-A6C34878D82A}">
                    <a16:rowId xmlns:a16="http://schemas.microsoft.com/office/drawing/2014/main" val="2584125162"/>
                  </a:ext>
                </a:extLst>
              </a:tr>
              <a:tr h="449234">
                <a:tc>
                  <a:txBody>
                    <a:bodyPr/>
                    <a:lstStyle/>
                    <a:p>
                      <a:pPr rtl="1"/>
                      <a:r>
                        <a:rPr lang="en-US" dirty="0"/>
                        <a:t>800</a:t>
                      </a:r>
                      <a:endParaRPr lang="ar-SY" dirty="0"/>
                    </a:p>
                  </a:txBody>
                  <a:tcPr/>
                </a:tc>
                <a:tc>
                  <a:txBody>
                    <a:bodyPr/>
                    <a:lstStyle/>
                    <a:p>
                      <a:pPr rtl="1"/>
                      <a:r>
                        <a:rPr lang="en-US" dirty="0"/>
                        <a:t>0</a:t>
                      </a:r>
                      <a:endParaRPr lang="ar-SY" dirty="0"/>
                    </a:p>
                  </a:txBody>
                  <a:tcPr/>
                </a:tc>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lang="en-US" dirty="0"/>
                        <a:t>8800</a:t>
                      </a:r>
                      <a:endParaRPr lang="ar-SY" dirty="0"/>
                    </a:p>
                  </a:txBody>
                  <a:tcPr/>
                </a:tc>
                <a:tc>
                  <a:txBody>
                    <a:bodyPr/>
                    <a:lstStyle/>
                    <a:p>
                      <a:pPr rtl="1"/>
                      <a:r>
                        <a:rPr lang="en-US" dirty="0"/>
                        <a:t>800</a:t>
                      </a:r>
                      <a:endParaRPr lang="ar-SY" dirty="0"/>
                    </a:p>
                  </a:txBody>
                  <a:tcPr/>
                </a:tc>
                <a:tc>
                  <a:txBody>
                    <a:bodyPr/>
                    <a:lstStyle/>
                    <a:p>
                      <a:pPr rtl="1"/>
                      <a:r>
                        <a:rPr lang="en-US" dirty="0"/>
                        <a:t>8000</a:t>
                      </a:r>
                      <a:endParaRPr lang="ar-SY" dirty="0"/>
                    </a:p>
                  </a:txBody>
                  <a:tcPr/>
                </a:tc>
                <a:tc>
                  <a:txBody>
                    <a:bodyPr/>
                    <a:lstStyle/>
                    <a:p>
                      <a:pPr rtl="1"/>
                      <a:r>
                        <a:rPr lang="en-US" dirty="0"/>
                        <a:t>3</a:t>
                      </a:r>
                      <a:endParaRPr lang="ar-SY" dirty="0"/>
                    </a:p>
                  </a:txBody>
                  <a:tcPr/>
                </a:tc>
                <a:extLst>
                  <a:ext uri="{0D108BD9-81ED-4DB2-BD59-A6C34878D82A}">
                    <a16:rowId xmlns:a16="http://schemas.microsoft.com/office/drawing/2014/main" val="1459660780"/>
                  </a:ext>
                </a:extLst>
              </a:tr>
              <a:tr h="449234">
                <a:tc>
                  <a:txBody>
                    <a:bodyPr/>
                    <a:lstStyle/>
                    <a:p>
                      <a:pPr rtl="1"/>
                      <a:r>
                        <a:rPr lang="en-US" dirty="0"/>
                        <a:t>8800</a:t>
                      </a:r>
                      <a:endParaRPr lang="ar-SY" dirty="0"/>
                    </a:p>
                  </a:txBody>
                  <a:tcPr/>
                </a:tc>
                <a:tc>
                  <a:txBody>
                    <a:bodyPr/>
                    <a:lstStyle/>
                    <a:p>
                      <a:pPr rtl="1"/>
                      <a:r>
                        <a:rPr lang="en-US" dirty="0"/>
                        <a:t>8000</a:t>
                      </a:r>
                      <a:endParaRPr lang="ar-SY" dirty="0"/>
                    </a:p>
                  </a:txBody>
                  <a:tcPr/>
                </a:tc>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lang="en-US" dirty="0"/>
                        <a:t>8800</a:t>
                      </a:r>
                      <a:endParaRPr lang="ar-SY" dirty="0"/>
                    </a:p>
                  </a:txBody>
                  <a:tcPr/>
                </a:tc>
                <a:tc>
                  <a:txBody>
                    <a:bodyPr/>
                    <a:lstStyle/>
                    <a:p>
                      <a:pPr rtl="1"/>
                      <a:r>
                        <a:rPr lang="en-US" dirty="0"/>
                        <a:t>800</a:t>
                      </a:r>
                      <a:endParaRPr lang="ar-SY" dirty="0"/>
                    </a:p>
                  </a:txBody>
                  <a:tcPr/>
                </a:tc>
                <a:tc>
                  <a:txBody>
                    <a:bodyPr/>
                    <a:lstStyle/>
                    <a:p>
                      <a:pPr rtl="1"/>
                      <a:r>
                        <a:rPr lang="en-US" dirty="0"/>
                        <a:t>8000</a:t>
                      </a:r>
                      <a:endParaRPr lang="ar-SY" dirty="0"/>
                    </a:p>
                  </a:txBody>
                  <a:tcPr/>
                </a:tc>
                <a:tc>
                  <a:txBody>
                    <a:bodyPr/>
                    <a:lstStyle/>
                    <a:p>
                      <a:pPr rtl="1"/>
                      <a:r>
                        <a:rPr lang="en-US" dirty="0"/>
                        <a:t>4</a:t>
                      </a:r>
                      <a:endParaRPr lang="ar-SY" dirty="0"/>
                    </a:p>
                  </a:txBody>
                  <a:tcPr/>
                </a:tc>
                <a:extLst>
                  <a:ext uri="{0D108BD9-81ED-4DB2-BD59-A6C34878D82A}">
                    <a16:rowId xmlns:a16="http://schemas.microsoft.com/office/drawing/2014/main" val="3809749498"/>
                  </a:ext>
                </a:extLst>
              </a:tr>
              <a:tr h="449234">
                <a:tc>
                  <a:txBody>
                    <a:bodyPr/>
                    <a:lstStyle/>
                    <a:p>
                      <a:pPr rtl="1"/>
                      <a:endParaRPr lang="ar-SY"/>
                    </a:p>
                  </a:txBody>
                  <a:tcPr/>
                </a:tc>
                <a:tc>
                  <a:txBody>
                    <a:bodyPr/>
                    <a:lstStyle/>
                    <a:p>
                      <a:pPr rtl="1"/>
                      <a:endParaRPr lang="ar-SY"/>
                    </a:p>
                  </a:txBody>
                  <a:tcPr/>
                </a:tc>
                <a:tc>
                  <a:txBody>
                    <a:bodyPr/>
                    <a:lstStyle/>
                    <a:p>
                      <a:pPr rtl="1"/>
                      <a:endParaRPr lang="ar-SY"/>
                    </a:p>
                  </a:txBody>
                  <a:tcPr/>
                </a:tc>
                <a:tc>
                  <a:txBody>
                    <a:bodyPr/>
                    <a:lstStyle/>
                    <a:p>
                      <a:pPr rtl="1"/>
                      <a:endParaRPr lang="ar-SY"/>
                    </a:p>
                  </a:txBody>
                  <a:tcPr/>
                </a:tc>
                <a:tc>
                  <a:txBody>
                    <a:bodyPr/>
                    <a:lstStyle/>
                    <a:p>
                      <a:pPr rtl="1"/>
                      <a:endParaRPr lang="ar-SY"/>
                    </a:p>
                  </a:txBody>
                  <a:tcPr/>
                </a:tc>
                <a:tc>
                  <a:txBody>
                    <a:bodyPr/>
                    <a:lstStyle/>
                    <a:p>
                      <a:pPr rtl="1"/>
                      <a:endParaRPr lang="ar-SY" dirty="0"/>
                    </a:p>
                  </a:txBody>
                  <a:tcPr/>
                </a:tc>
                <a:extLst>
                  <a:ext uri="{0D108BD9-81ED-4DB2-BD59-A6C34878D82A}">
                    <a16:rowId xmlns:a16="http://schemas.microsoft.com/office/drawing/2014/main" val="906217814"/>
                  </a:ext>
                </a:extLst>
              </a:tr>
            </a:tbl>
          </a:graphicData>
        </a:graphic>
      </p:graphicFrame>
      <p:sp>
        <p:nvSpPr>
          <p:cNvPr id="9" name="مستطيل 20">
            <a:extLst>
              <a:ext uri="{FF2B5EF4-FFF2-40B4-BE49-F238E27FC236}">
                <a16:creationId xmlns:a16="http://schemas.microsoft.com/office/drawing/2014/main" id="{099F046E-0EA3-3B48-FD3D-60EEFD97D2D6}"/>
              </a:ext>
            </a:extLst>
          </p:cNvPr>
          <p:cNvSpPr/>
          <p:nvPr/>
        </p:nvSpPr>
        <p:spPr>
          <a:xfrm>
            <a:off x="3669758" y="5844948"/>
            <a:ext cx="5793701" cy="369332"/>
          </a:xfrm>
          <a:prstGeom prst="rect">
            <a:avLst/>
          </a:prstGeom>
        </p:spPr>
        <p:txBody>
          <a:bodyPr wrap="square">
            <a:spAutoFit/>
          </a:bodyPr>
          <a:lstStyle/>
          <a:p>
            <a:r>
              <a:rPr lang="en-US" altLang="ar-SY" dirty="0"/>
              <a:t>Total interest paid ($3,200) is 10% of total</a:t>
            </a:r>
            <a:endParaRPr lang="ar-SY" dirty="0"/>
          </a:p>
        </p:txBody>
      </p:sp>
      <p:sp>
        <p:nvSpPr>
          <p:cNvPr id="10" name="مستطيل 21">
            <a:extLst>
              <a:ext uri="{FF2B5EF4-FFF2-40B4-BE49-F238E27FC236}">
                <a16:creationId xmlns:a16="http://schemas.microsoft.com/office/drawing/2014/main" id="{3931E0E7-6C08-B37D-AFE5-B52703D66537}"/>
              </a:ext>
            </a:extLst>
          </p:cNvPr>
          <p:cNvSpPr/>
          <p:nvPr/>
        </p:nvSpPr>
        <p:spPr>
          <a:xfrm>
            <a:off x="1200841" y="1508388"/>
            <a:ext cx="8747382" cy="1015663"/>
          </a:xfrm>
          <a:prstGeom prst="rect">
            <a:avLst/>
          </a:prstGeom>
          <a:solidFill>
            <a:schemeClr val="accent5"/>
          </a:solidFill>
        </p:spPr>
        <p:txBody>
          <a:bodyPr wrap="square">
            <a:spAutoFit/>
          </a:bodyPr>
          <a:lstStyle/>
          <a:p>
            <a:r>
              <a:rPr lang="en-US" altLang="ar-SY" sz="2000" dirty="0"/>
              <a:t>Plan #2: </a:t>
            </a:r>
          </a:p>
          <a:p>
            <a:r>
              <a:rPr lang="en-US" altLang="ar-SY" sz="2000" dirty="0"/>
              <a:t>$0 of loan principal paid until end of fourth year; $800 interest paid at the end of each year</a:t>
            </a:r>
          </a:p>
        </p:txBody>
      </p:sp>
    </p:spTree>
    <p:extLst>
      <p:ext uri="{BB962C8B-B14F-4D97-AF65-F5344CB8AC3E}">
        <p14:creationId xmlns:p14="http://schemas.microsoft.com/office/powerpoint/2010/main" val="10648608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AFE2B-0908-D6B2-8A3F-F9E8E2D603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A894A-70B6-C5E0-0696-6E16E906C666}"/>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7BFA0FD-89F4-C671-B9DD-D6AD7A30C5F4}"/>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46164DA2-A49B-D327-CA9A-45DD9906D6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D6A76FFE-FE3C-9EBD-4008-51D0DDDA5291}"/>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Rectangle 3">
            <a:extLst>
              <a:ext uri="{FF2B5EF4-FFF2-40B4-BE49-F238E27FC236}">
                <a16:creationId xmlns:a16="http://schemas.microsoft.com/office/drawing/2014/main" id="{3DFCB03A-82E4-E0AE-6764-A5E782E3205F}"/>
              </a:ext>
            </a:extLst>
          </p:cNvPr>
          <p:cNvSpPr txBox="1">
            <a:spLocks noChangeArrowheads="1"/>
          </p:cNvSpPr>
          <p:nvPr/>
        </p:nvSpPr>
        <p:spPr>
          <a:xfrm>
            <a:off x="946533" y="820310"/>
            <a:ext cx="4565994" cy="981419"/>
          </a:xfrm>
          <a:prstGeom prst="rect">
            <a:avLst/>
          </a:prstGeom>
          <a:solidFill>
            <a:schemeClr val="accent4">
              <a:lumMod val="20000"/>
              <a:lumOff val="80000"/>
            </a:schemeClr>
          </a:solidFill>
          <a:ln/>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2400" b="1" dirty="0"/>
              <a:t>ECONOMIC EQUIVALENCE FOR FOUR REPAYMENT PLANS OF AN $8,000 LOAN</a:t>
            </a:r>
          </a:p>
        </p:txBody>
      </p:sp>
      <p:sp>
        <p:nvSpPr>
          <p:cNvPr id="7" name="Line 6">
            <a:extLst>
              <a:ext uri="{FF2B5EF4-FFF2-40B4-BE49-F238E27FC236}">
                <a16:creationId xmlns:a16="http://schemas.microsoft.com/office/drawing/2014/main" id="{F05B3E48-50BD-87CE-FB06-C3405E5AC6E4}"/>
              </a:ext>
            </a:extLst>
          </p:cNvPr>
          <p:cNvSpPr>
            <a:spLocks noChangeShapeType="1"/>
          </p:cNvSpPr>
          <p:nvPr/>
        </p:nvSpPr>
        <p:spPr bwMode="auto">
          <a:xfrm>
            <a:off x="1585511" y="3143496"/>
            <a:ext cx="0" cy="3104541"/>
          </a:xfrm>
          <a:prstGeom prst="line">
            <a:avLst/>
          </a:prstGeom>
          <a:noFill/>
          <a:ln w="12700">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graphicFrame>
        <p:nvGraphicFramePr>
          <p:cNvPr id="8" name="جدول 17">
            <a:extLst>
              <a:ext uri="{FF2B5EF4-FFF2-40B4-BE49-F238E27FC236}">
                <a16:creationId xmlns:a16="http://schemas.microsoft.com/office/drawing/2014/main" id="{8E14286B-9BDB-8D4B-9DD5-873FAA4107BB}"/>
              </a:ext>
            </a:extLst>
          </p:cNvPr>
          <p:cNvGraphicFramePr>
            <a:graphicFrameLocks noGrp="1"/>
          </p:cNvGraphicFramePr>
          <p:nvPr>
            <p:extLst>
              <p:ext uri="{D42A27DB-BD31-4B8C-83A1-F6EECF244321}">
                <p14:modId xmlns:p14="http://schemas.microsoft.com/office/powerpoint/2010/main" val="1498650534"/>
              </p:ext>
            </p:extLst>
          </p:nvPr>
        </p:nvGraphicFramePr>
        <p:xfrm>
          <a:off x="2027102" y="3226476"/>
          <a:ext cx="7515954" cy="2494280"/>
        </p:xfrm>
        <a:graphic>
          <a:graphicData uri="http://schemas.openxmlformats.org/drawingml/2006/table">
            <a:tbl>
              <a:tblPr rtl="1" firstRow="1" bandRow="1">
                <a:tableStyleId>{5C22544A-7EE6-4342-B048-85BDC9FD1C3A}</a:tableStyleId>
              </a:tblPr>
              <a:tblGrid>
                <a:gridCol w="1252659">
                  <a:extLst>
                    <a:ext uri="{9D8B030D-6E8A-4147-A177-3AD203B41FA5}">
                      <a16:colId xmlns:a16="http://schemas.microsoft.com/office/drawing/2014/main" val="2046572680"/>
                    </a:ext>
                  </a:extLst>
                </a:gridCol>
                <a:gridCol w="1252659">
                  <a:extLst>
                    <a:ext uri="{9D8B030D-6E8A-4147-A177-3AD203B41FA5}">
                      <a16:colId xmlns:a16="http://schemas.microsoft.com/office/drawing/2014/main" val="2940077322"/>
                    </a:ext>
                  </a:extLst>
                </a:gridCol>
                <a:gridCol w="1252659">
                  <a:extLst>
                    <a:ext uri="{9D8B030D-6E8A-4147-A177-3AD203B41FA5}">
                      <a16:colId xmlns:a16="http://schemas.microsoft.com/office/drawing/2014/main" val="2924692636"/>
                    </a:ext>
                  </a:extLst>
                </a:gridCol>
                <a:gridCol w="1252659">
                  <a:extLst>
                    <a:ext uri="{9D8B030D-6E8A-4147-A177-3AD203B41FA5}">
                      <a16:colId xmlns:a16="http://schemas.microsoft.com/office/drawing/2014/main" val="586476749"/>
                    </a:ext>
                  </a:extLst>
                </a:gridCol>
                <a:gridCol w="1252659">
                  <a:extLst>
                    <a:ext uri="{9D8B030D-6E8A-4147-A177-3AD203B41FA5}">
                      <a16:colId xmlns:a16="http://schemas.microsoft.com/office/drawing/2014/main" val="4134459409"/>
                    </a:ext>
                  </a:extLst>
                </a:gridCol>
                <a:gridCol w="1252659">
                  <a:extLst>
                    <a:ext uri="{9D8B030D-6E8A-4147-A177-3AD203B41FA5}">
                      <a16:colId xmlns:a16="http://schemas.microsoft.com/office/drawing/2014/main" val="1515554055"/>
                    </a:ext>
                  </a:extLst>
                </a:gridCol>
              </a:tblGrid>
              <a:tr h="421252">
                <a:tc>
                  <a:txBody>
                    <a:bodyPr/>
                    <a:lstStyle/>
                    <a:p>
                      <a:pPr rtl="1"/>
                      <a:r>
                        <a:rPr lang="en-US" altLang="ar-SY" sz="1800" dirty="0">
                          <a:solidFill>
                            <a:schemeClr val="tx1"/>
                          </a:solidFill>
                        </a:rPr>
                        <a:t>Total end of Year </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chemeClr val="tx1"/>
                          </a:solidFill>
                        </a:rPr>
                        <a:t>Principal Payment</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rgbClr val="FFFFFF"/>
                          </a:solidFill>
                        </a:rPr>
                        <a:t> </a:t>
                      </a:r>
                      <a:r>
                        <a:rPr lang="en-US" altLang="ar-SY" sz="1800" dirty="0">
                          <a:solidFill>
                            <a:schemeClr val="tx1"/>
                          </a:solidFill>
                        </a:rPr>
                        <a:t>Total  Money </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chemeClr val="tx1"/>
                          </a:solidFill>
                        </a:rPr>
                        <a:t>Interest Accrued </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chemeClr val="tx1"/>
                          </a:solidFill>
                        </a:rPr>
                        <a:t>Amount Owed </a:t>
                      </a:r>
                      <a:endParaRPr lang="ar-SY" dirty="0">
                        <a:solidFill>
                          <a:schemeClr val="tx1"/>
                        </a:solidFill>
                      </a:endParaRPr>
                    </a:p>
                  </a:txBody>
                  <a:tcPr>
                    <a:solidFill>
                      <a:schemeClr val="accent4">
                        <a:lumMod val="40000"/>
                        <a:lumOff val="60000"/>
                      </a:schemeClr>
                    </a:solidFill>
                  </a:tcPr>
                </a:tc>
                <a:tc>
                  <a:txBody>
                    <a:bodyPr/>
                    <a:lstStyle/>
                    <a:p>
                      <a:pPr rtl="1"/>
                      <a:r>
                        <a:rPr lang="en-US" altLang="ar-SY" sz="1800" dirty="0">
                          <a:solidFill>
                            <a:schemeClr val="tx1"/>
                          </a:solidFill>
                        </a:rPr>
                        <a:t>Year</a:t>
                      </a:r>
                      <a:endParaRPr lang="ar-SY" dirty="0">
                        <a:solidFill>
                          <a:schemeClr val="tx1"/>
                        </a:solidFill>
                      </a:endParaRPr>
                    </a:p>
                  </a:txBody>
                  <a:tcPr>
                    <a:solidFill>
                      <a:schemeClr val="accent4">
                        <a:lumMod val="40000"/>
                        <a:lumOff val="60000"/>
                      </a:schemeClr>
                    </a:solidFill>
                  </a:tcPr>
                </a:tc>
                <a:extLst>
                  <a:ext uri="{0D108BD9-81ED-4DB2-BD59-A6C34878D82A}">
                    <a16:rowId xmlns:a16="http://schemas.microsoft.com/office/drawing/2014/main" val="389862868"/>
                  </a:ext>
                </a:extLst>
              </a:tr>
              <a:tr h="370840">
                <a:tc>
                  <a:txBody>
                    <a:bodyPr/>
                    <a:lstStyle/>
                    <a:p>
                      <a:pPr rtl="1"/>
                      <a:r>
                        <a:rPr lang="en-US" dirty="0"/>
                        <a:t>800</a:t>
                      </a:r>
                      <a:endParaRPr lang="ar-SY" dirty="0"/>
                    </a:p>
                  </a:txBody>
                  <a:tcPr/>
                </a:tc>
                <a:tc>
                  <a:txBody>
                    <a:bodyPr/>
                    <a:lstStyle/>
                    <a:p>
                      <a:pPr rtl="1"/>
                      <a:r>
                        <a:rPr lang="en-US" dirty="0"/>
                        <a:t>0</a:t>
                      </a:r>
                      <a:endParaRPr lang="ar-SY" dirty="0"/>
                    </a:p>
                  </a:txBody>
                  <a:tcPr/>
                </a:tc>
                <a:tc>
                  <a:txBody>
                    <a:bodyPr/>
                    <a:lstStyle/>
                    <a:p>
                      <a:pPr rtl="1"/>
                      <a:r>
                        <a:rPr lang="en-US" dirty="0"/>
                        <a:t>8800</a:t>
                      </a:r>
                      <a:endParaRPr lang="ar-SY" dirty="0"/>
                    </a:p>
                  </a:txBody>
                  <a:tcPr/>
                </a:tc>
                <a:tc>
                  <a:txBody>
                    <a:bodyPr/>
                    <a:lstStyle/>
                    <a:p>
                      <a:pPr rtl="1"/>
                      <a:r>
                        <a:rPr lang="en-US" dirty="0"/>
                        <a:t>800</a:t>
                      </a:r>
                      <a:endParaRPr lang="ar-SY" dirty="0"/>
                    </a:p>
                  </a:txBody>
                  <a:tcPr/>
                </a:tc>
                <a:tc>
                  <a:txBody>
                    <a:bodyPr/>
                    <a:lstStyle/>
                    <a:p>
                      <a:pPr rtl="1"/>
                      <a:r>
                        <a:rPr lang="en-US" dirty="0"/>
                        <a:t>8000</a:t>
                      </a:r>
                      <a:endParaRPr lang="ar-SY" dirty="0"/>
                    </a:p>
                  </a:txBody>
                  <a:tcPr/>
                </a:tc>
                <a:tc>
                  <a:txBody>
                    <a:bodyPr/>
                    <a:lstStyle/>
                    <a:p>
                      <a:pPr rtl="1"/>
                      <a:r>
                        <a:rPr lang="en-US" dirty="0"/>
                        <a:t>1</a:t>
                      </a:r>
                      <a:endParaRPr lang="ar-SY" dirty="0"/>
                    </a:p>
                  </a:txBody>
                  <a:tcPr/>
                </a:tc>
                <a:extLst>
                  <a:ext uri="{0D108BD9-81ED-4DB2-BD59-A6C34878D82A}">
                    <a16:rowId xmlns:a16="http://schemas.microsoft.com/office/drawing/2014/main" val="498732100"/>
                  </a:ext>
                </a:extLst>
              </a:tr>
              <a:tr h="370840">
                <a:tc>
                  <a:txBody>
                    <a:bodyPr/>
                    <a:lstStyle/>
                    <a:p>
                      <a:pPr rtl="1"/>
                      <a:r>
                        <a:rPr lang="en-US" dirty="0"/>
                        <a:t>800</a:t>
                      </a:r>
                      <a:endParaRPr lang="ar-SY" dirty="0"/>
                    </a:p>
                  </a:txBody>
                  <a:tcPr/>
                </a:tc>
                <a:tc>
                  <a:txBody>
                    <a:bodyPr/>
                    <a:lstStyle/>
                    <a:p>
                      <a:pPr rtl="1"/>
                      <a:r>
                        <a:rPr lang="en-US" dirty="0"/>
                        <a:t>0</a:t>
                      </a:r>
                      <a:endParaRPr lang="ar-SY" dirty="0"/>
                    </a:p>
                  </a:txBody>
                  <a:tcPr/>
                </a:tc>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lang="en-US" dirty="0"/>
                        <a:t>8800</a:t>
                      </a:r>
                      <a:endParaRPr lang="ar-SY" dirty="0"/>
                    </a:p>
                  </a:txBody>
                  <a:tcPr/>
                </a:tc>
                <a:tc>
                  <a:txBody>
                    <a:bodyPr/>
                    <a:lstStyle/>
                    <a:p>
                      <a:pPr rtl="1"/>
                      <a:r>
                        <a:rPr lang="en-US" dirty="0"/>
                        <a:t>800</a:t>
                      </a:r>
                      <a:endParaRPr lang="ar-SY" dirty="0"/>
                    </a:p>
                  </a:txBody>
                  <a:tcPr/>
                </a:tc>
                <a:tc>
                  <a:txBody>
                    <a:bodyPr/>
                    <a:lstStyle/>
                    <a:p>
                      <a:pPr rtl="1"/>
                      <a:r>
                        <a:rPr lang="en-US" dirty="0"/>
                        <a:t>8000</a:t>
                      </a:r>
                      <a:endParaRPr lang="ar-SY" dirty="0"/>
                    </a:p>
                  </a:txBody>
                  <a:tcPr/>
                </a:tc>
                <a:tc>
                  <a:txBody>
                    <a:bodyPr/>
                    <a:lstStyle/>
                    <a:p>
                      <a:pPr rtl="1"/>
                      <a:r>
                        <a:rPr lang="en-US" dirty="0"/>
                        <a:t>2</a:t>
                      </a:r>
                      <a:endParaRPr lang="ar-SY" dirty="0"/>
                    </a:p>
                  </a:txBody>
                  <a:tcPr/>
                </a:tc>
                <a:extLst>
                  <a:ext uri="{0D108BD9-81ED-4DB2-BD59-A6C34878D82A}">
                    <a16:rowId xmlns:a16="http://schemas.microsoft.com/office/drawing/2014/main" val="2584125162"/>
                  </a:ext>
                </a:extLst>
              </a:tr>
              <a:tr h="370840">
                <a:tc>
                  <a:txBody>
                    <a:bodyPr/>
                    <a:lstStyle/>
                    <a:p>
                      <a:pPr rtl="1"/>
                      <a:r>
                        <a:rPr lang="en-US" dirty="0"/>
                        <a:t>800</a:t>
                      </a:r>
                      <a:endParaRPr lang="ar-SY" dirty="0"/>
                    </a:p>
                  </a:txBody>
                  <a:tcPr/>
                </a:tc>
                <a:tc>
                  <a:txBody>
                    <a:bodyPr/>
                    <a:lstStyle/>
                    <a:p>
                      <a:pPr rtl="1"/>
                      <a:r>
                        <a:rPr lang="en-US" dirty="0"/>
                        <a:t>0</a:t>
                      </a:r>
                      <a:endParaRPr lang="ar-SY" dirty="0"/>
                    </a:p>
                  </a:txBody>
                  <a:tcPr/>
                </a:tc>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lang="en-US" dirty="0"/>
                        <a:t>8800</a:t>
                      </a:r>
                      <a:endParaRPr lang="ar-SY" dirty="0"/>
                    </a:p>
                  </a:txBody>
                  <a:tcPr/>
                </a:tc>
                <a:tc>
                  <a:txBody>
                    <a:bodyPr/>
                    <a:lstStyle/>
                    <a:p>
                      <a:pPr rtl="1"/>
                      <a:r>
                        <a:rPr lang="en-US" dirty="0"/>
                        <a:t>800</a:t>
                      </a:r>
                      <a:endParaRPr lang="ar-SY" dirty="0"/>
                    </a:p>
                  </a:txBody>
                  <a:tcPr/>
                </a:tc>
                <a:tc>
                  <a:txBody>
                    <a:bodyPr/>
                    <a:lstStyle/>
                    <a:p>
                      <a:pPr rtl="1"/>
                      <a:r>
                        <a:rPr lang="en-US" dirty="0"/>
                        <a:t>8000</a:t>
                      </a:r>
                      <a:endParaRPr lang="ar-SY" dirty="0"/>
                    </a:p>
                  </a:txBody>
                  <a:tcPr/>
                </a:tc>
                <a:tc>
                  <a:txBody>
                    <a:bodyPr/>
                    <a:lstStyle/>
                    <a:p>
                      <a:pPr rtl="1"/>
                      <a:r>
                        <a:rPr lang="en-US" dirty="0"/>
                        <a:t>3</a:t>
                      </a:r>
                      <a:endParaRPr lang="ar-SY" dirty="0"/>
                    </a:p>
                  </a:txBody>
                  <a:tcPr/>
                </a:tc>
                <a:extLst>
                  <a:ext uri="{0D108BD9-81ED-4DB2-BD59-A6C34878D82A}">
                    <a16:rowId xmlns:a16="http://schemas.microsoft.com/office/drawing/2014/main" val="1459660780"/>
                  </a:ext>
                </a:extLst>
              </a:tr>
              <a:tr h="370840">
                <a:tc>
                  <a:txBody>
                    <a:bodyPr/>
                    <a:lstStyle/>
                    <a:p>
                      <a:pPr rtl="1"/>
                      <a:r>
                        <a:rPr lang="en-US" dirty="0"/>
                        <a:t>8800</a:t>
                      </a:r>
                      <a:endParaRPr lang="ar-SY" dirty="0"/>
                    </a:p>
                  </a:txBody>
                  <a:tcPr/>
                </a:tc>
                <a:tc>
                  <a:txBody>
                    <a:bodyPr/>
                    <a:lstStyle/>
                    <a:p>
                      <a:pPr rtl="1"/>
                      <a:r>
                        <a:rPr lang="en-US" dirty="0"/>
                        <a:t>8000</a:t>
                      </a:r>
                      <a:endParaRPr lang="ar-SY" dirty="0"/>
                    </a:p>
                  </a:txBody>
                  <a:tcPr/>
                </a:tc>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lang="en-US" dirty="0"/>
                        <a:t>8800</a:t>
                      </a:r>
                      <a:endParaRPr lang="ar-SY" dirty="0"/>
                    </a:p>
                  </a:txBody>
                  <a:tcPr/>
                </a:tc>
                <a:tc>
                  <a:txBody>
                    <a:bodyPr/>
                    <a:lstStyle/>
                    <a:p>
                      <a:pPr rtl="1"/>
                      <a:r>
                        <a:rPr lang="en-US" dirty="0"/>
                        <a:t>800</a:t>
                      </a:r>
                      <a:endParaRPr lang="ar-SY" dirty="0"/>
                    </a:p>
                  </a:txBody>
                  <a:tcPr/>
                </a:tc>
                <a:tc>
                  <a:txBody>
                    <a:bodyPr/>
                    <a:lstStyle/>
                    <a:p>
                      <a:pPr rtl="1"/>
                      <a:r>
                        <a:rPr lang="en-US" dirty="0"/>
                        <a:t>8000</a:t>
                      </a:r>
                      <a:endParaRPr lang="ar-SY" dirty="0"/>
                    </a:p>
                  </a:txBody>
                  <a:tcPr/>
                </a:tc>
                <a:tc>
                  <a:txBody>
                    <a:bodyPr/>
                    <a:lstStyle/>
                    <a:p>
                      <a:pPr rtl="1"/>
                      <a:r>
                        <a:rPr lang="en-US" dirty="0"/>
                        <a:t>4</a:t>
                      </a:r>
                      <a:endParaRPr lang="ar-SY" dirty="0"/>
                    </a:p>
                  </a:txBody>
                  <a:tcPr/>
                </a:tc>
                <a:extLst>
                  <a:ext uri="{0D108BD9-81ED-4DB2-BD59-A6C34878D82A}">
                    <a16:rowId xmlns:a16="http://schemas.microsoft.com/office/drawing/2014/main" val="3809749498"/>
                  </a:ext>
                </a:extLst>
              </a:tr>
              <a:tr h="370840">
                <a:tc>
                  <a:txBody>
                    <a:bodyPr/>
                    <a:lstStyle/>
                    <a:p>
                      <a:pPr rtl="1"/>
                      <a:endParaRPr lang="ar-SY"/>
                    </a:p>
                  </a:txBody>
                  <a:tcPr/>
                </a:tc>
                <a:tc>
                  <a:txBody>
                    <a:bodyPr/>
                    <a:lstStyle/>
                    <a:p>
                      <a:pPr rtl="1"/>
                      <a:endParaRPr lang="ar-SY"/>
                    </a:p>
                  </a:txBody>
                  <a:tcPr/>
                </a:tc>
                <a:tc>
                  <a:txBody>
                    <a:bodyPr/>
                    <a:lstStyle/>
                    <a:p>
                      <a:pPr rtl="1"/>
                      <a:endParaRPr lang="ar-SY"/>
                    </a:p>
                  </a:txBody>
                  <a:tcPr/>
                </a:tc>
                <a:tc>
                  <a:txBody>
                    <a:bodyPr/>
                    <a:lstStyle/>
                    <a:p>
                      <a:pPr rtl="1"/>
                      <a:endParaRPr lang="ar-SY"/>
                    </a:p>
                  </a:txBody>
                  <a:tcPr/>
                </a:tc>
                <a:tc>
                  <a:txBody>
                    <a:bodyPr/>
                    <a:lstStyle/>
                    <a:p>
                      <a:pPr rtl="1"/>
                      <a:endParaRPr lang="ar-SY"/>
                    </a:p>
                  </a:txBody>
                  <a:tcPr/>
                </a:tc>
                <a:tc>
                  <a:txBody>
                    <a:bodyPr/>
                    <a:lstStyle/>
                    <a:p>
                      <a:pPr rtl="1"/>
                      <a:endParaRPr lang="ar-SY" dirty="0"/>
                    </a:p>
                  </a:txBody>
                  <a:tcPr/>
                </a:tc>
                <a:extLst>
                  <a:ext uri="{0D108BD9-81ED-4DB2-BD59-A6C34878D82A}">
                    <a16:rowId xmlns:a16="http://schemas.microsoft.com/office/drawing/2014/main" val="906217814"/>
                  </a:ext>
                </a:extLst>
              </a:tr>
            </a:tbl>
          </a:graphicData>
        </a:graphic>
      </p:graphicFrame>
      <p:sp>
        <p:nvSpPr>
          <p:cNvPr id="9" name="مستطيل 20">
            <a:extLst>
              <a:ext uri="{FF2B5EF4-FFF2-40B4-BE49-F238E27FC236}">
                <a16:creationId xmlns:a16="http://schemas.microsoft.com/office/drawing/2014/main" id="{2C4866B5-9509-C8F1-D0C8-BE902879D1D9}"/>
              </a:ext>
            </a:extLst>
          </p:cNvPr>
          <p:cNvSpPr/>
          <p:nvPr/>
        </p:nvSpPr>
        <p:spPr>
          <a:xfrm>
            <a:off x="3669758" y="5949451"/>
            <a:ext cx="5793701" cy="369332"/>
          </a:xfrm>
          <a:prstGeom prst="rect">
            <a:avLst/>
          </a:prstGeom>
        </p:spPr>
        <p:txBody>
          <a:bodyPr wrap="square">
            <a:spAutoFit/>
          </a:bodyPr>
          <a:lstStyle/>
          <a:p>
            <a:r>
              <a:rPr lang="en-US" altLang="ar-SY" dirty="0"/>
              <a:t>Total interest paid ($3,200) is 10% of total</a:t>
            </a:r>
            <a:endParaRPr lang="ar-SY" dirty="0"/>
          </a:p>
        </p:txBody>
      </p:sp>
      <p:sp>
        <p:nvSpPr>
          <p:cNvPr id="10" name="مستطيل 21">
            <a:extLst>
              <a:ext uri="{FF2B5EF4-FFF2-40B4-BE49-F238E27FC236}">
                <a16:creationId xmlns:a16="http://schemas.microsoft.com/office/drawing/2014/main" id="{9179F415-2CA2-E3B0-C6BC-F3A929C906E1}"/>
              </a:ext>
            </a:extLst>
          </p:cNvPr>
          <p:cNvSpPr/>
          <p:nvPr/>
        </p:nvSpPr>
        <p:spPr>
          <a:xfrm>
            <a:off x="1200841" y="2109279"/>
            <a:ext cx="8747382" cy="1015663"/>
          </a:xfrm>
          <a:prstGeom prst="rect">
            <a:avLst/>
          </a:prstGeom>
          <a:solidFill>
            <a:schemeClr val="accent5"/>
          </a:solidFill>
        </p:spPr>
        <p:txBody>
          <a:bodyPr wrap="square">
            <a:spAutoFit/>
          </a:bodyPr>
          <a:lstStyle/>
          <a:p>
            <a:r>
              <a:rPr lang="en-US" altLang="ar-SY" sz="2000" dirty="0"/>
              <a:t>Plan #2: </a:t>
            </a:r>
          </a:p>
          <a:p>
            <a:r>
              <a:rPr lang="en-US" altLang="ar-SY" sz="2000" dirty="0"/>
              <a:t>$0 of loan principal paid until end of fourth year; $800 interest paid at the end of each year</a:t>
            </a:r>
          </a:p>
        </p:txBody>
      </p:sp>
    </p:spTree>
    <p:extLst>
      <p:ext uri="{BB962C8B-B14F-4D97-AF65-F5344CB8AC3E}">
        <p14:creationId xmlns:p14="http://schemas.microsoft.com/office/powerpoint/2010/main" val="3101845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0482F-A80A-1F09-97B8-41FD9A72A0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2F4D48-14F3-F277-5918-EADF38AADE3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B9720E89-0126-CAF6-C6D2-1A1015468C04}"/>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44F06092-FE54-A004-4A95-96603ADB44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5">
            <a:extLst>
              <a:ext uri="{FF2B5EF4-FFF2-40B4-BE49-F238E27FC236}">
                <a16:creationId xmlns:a16="http://schemas.microsoft.com/office/drawing/2014/main" id="{7B7E3802-8572-B891-9F26-A659E02EF9A3}"/>
              </a:ext>
            </a:extLst>
          </p:cNvPr>
          <p:cNvSpPr txBox="1">
            <a:spLocks noChangeArrowheads="1"/>
          </p:cNvSpPr>
          <p:nvPr/>
        </p:nvSpPr>
        <p:spPr>
          <a:xfrm>
            <a:off x="1392072" y="1752600"/>
            <a:ext cx="9095100" cy="3269776"/>
          </a:xfrm>
          <a:prstGeom prst="rect">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dk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dk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dk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9pPr>
          </a:lstStyle>
          <a:p>
            <a:pPr marL="342900" indent="-342900"/>
            <a:r>
              <a:rPr lang="en-US" altLang="ar-SY" sz="6600"/>
              <a:t>MONEY-TIME[1] RELATIONSHIPS AND EQUIVALENCE</a:t>
            </a:r>
            <a:endParaRPr lang="en-US" altLang="ar-SY" sz="6600" dirty="0"/>
          </a:p>
        </p:txBody>
      </p:sp>
      <p:sp>
        <p:nvSpPr>
          <p:cNvPr id="6" name="مربع نص 2">
            <a:extLst>
              <a:ext uri="{FF2B5EF4-FFF2-40B4-BE49-F238E27FC236}">
                <a16:creationId xmlns:a16="http://schemas.microsoft.com/office/drawing/2014/main" id="{F9E8C768-81D0-0F3E-A4DF-053776A7F59D}"/>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Tree>
    <p:extLst>
      <p:ext uri="{BB962C8B-B14F-4D97-AF65-F5344CB8AC3E}">
        <p14:creationId xmlns:p14="http://schemas.microsoft.com/office/powerpoint/2010/main" val="358826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761E7-E965-6B13-A3A3-FCDB25A369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2850C6-8069-CF3F-31E3-EB0F2E4FB7A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80222079-CEDF-4946-1461-9C31C8E979A1}"/>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268B6B36-79AD-DE4B-2BAD-C23F5B4FEB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8F65223E-32A4-82C9-731C-1F48D9385EE1}"/>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cxnSp>
        <p:nvCxnSpPr>
          <p:cNvPr id="6" name="Straight Connector 5">
            <a:extLst>
              <a:ext uri="{FF2B5EF4-FFF2-40B4-BE49-F238E27FC236}">
                <a16:creationId xmlns:a16="http://schemas.microsoft.com/office/drawing/2014/main" id="{BD9E9CCC-AF14-7439-74FD-9A302D0FB3AC}"/>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Rectangle 2">
            <a:extLst>
              <a:ext uri="{FF2B5EF4-FFF2-40B4-BE49-F238E27FC236}">
                <a16:creationId xmlns:a16="http://schemas.microsoft.com/office/drawing/2014/main" id="{683E2DCF-38CC-40AF-5CA0-554D9AA9334E}"/>
              </a:ext>
            </a:extLst>
          </p:cNvPr>
          <p:cNvSpPr txBox="1">
            <a:spLocks noChangeArrowheads="1"/>
          </p:cNvSpPr>
          <p:nvPr/>
        </p:nvSpPr>
        <p:spPr>
          <a:xfrm>
            <a:off x="1425138" y="151249"/>
            <a:ext cx="3878382" cy="691706"/>
          </a:xfrm>
          <a:prstGeom prst="rect">
            <a:avLst/>
          </a:prstGeom>
          <a:solidFill>
            <a:schemeClr val="accent1">
              <a:lumMod val="20000"/>
              <a:lumOff val="80000"/>
            </a:schemeClr>
          </a:solidFill>
          <a:ln/>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2800" b="1" dirty="0"/>
              <a:t>CASH FLOW DIAGRAMS / TABLE NOTATION</a:t>
            </a:r>
          </a:p>
        </p:txBody>
      </p:sp>
      <p:sp>
        <p:nvSpPr>
          <p:cNvPr id="9" name="Rectangle 3">
            <a:extLst>
              <a:ext uri="{FF2B5EF4-FFF2-40B4-BE49-F238E27FC236}">
                <a16:creationId xmlns:a16="http://schemas.microsoft.com/office/drawing/2014/main" id="{492DED03-E053-1CB7-0429-918F52E4607D}"/>
              </a:ext>
            </a:extLst>
          </p:cNvPr>
          <p:cNvSpPr txBox="1">
            <a:spLocks noChangeArrowheads="1"/>
          </p:cNvSpPr>
          <p:nvPr/>
        </p:nvSpPr>
        <p:spPr>
          <a:xfrm>
            <a:off x="474561" y="1154246"/>
            <a:ext cx="11517569" cy="5109590"/>
          </a:xfrm>
          <a:prstGeom prst="rect">
            <a:avLst/>
          </a:prstGeom>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altLang="ar-SY" sz="2800" dirty="0" err="1"/>
              <a:t>i</a:t>
            </a:r>
            <a:r>
              <a:rPr lang="en-US" altLang="ar-SY" sz="2800" dirty="0"/>
              <a:t> = effective interest rate per interest period</a:t>
            </a:r>
          </a:p>
          <a:p>
            <a:pPr marL="457200" indent="-457200" algn="l">
              <a:buFont typeface="Arial" panose="020B0604020202020204" pitchFamily="34" charset="0"/>
              <a:buChar char="•"/>
            </a:pPr>
            <a:r>
              <a:rPr lang="en-US" altLang="ar-SY" sz="2800" dirty="0"/>
              <a:t>N = number of compounding periods (e.g., years)</a:t>
            </a:r>
          </a:p>
          <a:p>
            <a:pPr marL="457200" indent="-457200" algn="l">
              <a:buFont typeface="Arial" panose="020B0604020202020204" pitchFamily="34" charset="0"/>
              <a:buChar char="•"/>
            </a:pPr>
            <a:r>
              <a:rPr lang="en-US" altLang="ar-SY" sz="2800" dirty="0"/>
              <a:t>P = present sum of money; the equivalent value of one or more cash flows at the present time reference point</a:t>
            </a:r>
          </a:p>
          <a:p>
            <a:pPr marL="457200" indent="-457200" algn="l">
              <a:buFont typeface="Arial" panose="020B0604020202020204" pitchFamily="34" charset="0"/>
              <a:buChar char="•"/>
            </a:pPr>
            <a:r>
              <a:rPr lang="en-US" altLang="ar-SY" sz="2800" dirty="0"/>
              <a:t>F = future sum of money; the equivalent value of one or more cash flows at a future time reference point</a:t>
            </a:r>
          </a:p>
          <a:p>
            <a:pPr marL="457200" indent="-457200" algn="l">
              <a:buFont typeface="Arial" panose="020B0604020202020204" pitchFamily="34" charset="0"/>
              <a:buChar char="•"/>
            </a:pPr>
            <a:r>
              <a:rPr lang="en-US" altLang="ar-SY" sz="2800" dirty="0"/>
              <a:t>A = end-of-period cash flows (or equivalent end-of-period values ) in a uniform series continuing for a specified number of periods, starting at the end of the first period and continuing through the last period</a:t>
            </a:r>
          </a:p>
          <a:p>
            <a:pPr marL="457200" indent="-457200" algn="l">
              <a:buFont typeface="Arial" panose="020B0604020202020204" pitchFamily="34" charset="0"/>
              <a:buChar char="•"/>
            </a:pPr>
            <a:r>
              <a:rPr lang="en-US" altLang="ar-SY" sz="2800" dirty="0"/>
              <a:t>G = uniform gradient amounts -- used  if cash flows increase by a constant amount in each period </a:t>
            </a:r>
          </a:p>
        </p:txBody>
      </p:sp>
    </p:spTree>
    <p:extLst>
      <p:ext uri="{BB962C8B-B14F-4D97-AF65-F5344CB8AC3E}">
        <p14:creationId xmlns:p14="http://schemas.microsoft.com/office/powerpoint/2010/main" val="356335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F196F-B6C0-55CB-BF95-38BA6A440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2054F6-4209-3AA5-06F5-9B181023C0A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10B97B9-25C2-D509-84F6-21105292D0A4}"/>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F7F65D8E-7C03-7883-321A-49D71A2F2E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70976997-40A7-C3AA-4811-3EE400CAA8CD}"/>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Oval 2">
            <a:extLst>
              <a:ext uri="{FF2B5EF4-FFF2-40B4-BE49-F238E27FC236}">
                <a16:creationId xmlns:a16="http://schemas.microsoft.com/office/drawing/2014/main" id="{C7660D22-92F8-A648-35A1-1BAABE80BB53}"/>
              </a:ext>
            </a:extLst>
          </p:cNvPr>
          <p:cNvSpPr>
            <a:spLocks noChangeArrowheads="1"/>
          </p:cNvSpPr>
          <p:nvPr/>
        </p:nvSpPr>
        <p:spPr bwMode="auto">
          <a:xfrm>
            <a:off x="2010033" y="2587154"/>
            <a:ext cx="520700" cy="520700"/>
          </a:xfrm>
          <a:prstGeom prst="ellipse">
            <a:avLst/>
          </a:prstGeom>
          <a:solidFill>
            <a:schemeClr val="accent5">
              <a:lumMod val="75000"/>
            </a:schemeClr>
          </a:solidFill>
          <a:ln w="12700">
            <a:solidFill>
              <a:schemeClr val="bg1"/>
            </a:solidFill>
            <a:round/>
            <a:headEnd/>
            <a:tailEnd/>
          </a:ln>
          <a:effectLst/>
        </p:spPr>
        <p:txBody>
          <a:bodyPr wrap="none" anchor="ctr"/>
          <a:lstStyle/>
          <a:p>
            <a:endParaRPr lang="ar-SY" dirty="0">
              <a:solidFill>
                <a:schemeClr val="bg1"/>
              </a:solidFill>
            </a:endParaRPr>
          </a:p>
        </p:txBody>
      </p:sp>
      <p:sp>
        <p:nvSpPr>
          <p:cNvPr id="7" name="Rectangle 3">
            <a:extLst>
              <a:ext uri="{FF2B5EF4-FFF2-40B4-BE49-F238E27FC236}">
                <a16:creationId xmlns:a16="http://schemas.microsoft.com/office/drawing/2014/main" id="{BE135649-A2D0-4227-6C34-FF7C67DA5C15}"/>
              </a:ext>
            </a:extLst>
          </p:cNvPr>
          <p:cNvSpPr>
            <a:spLocks noChangeArrowheads="1"/>
          </p:cNvSpPr>
          <p:nvPr/>
        </p:nvSpPr>
        <p:spPr bwMode="auto">
          <a:xfrm>
            <a:off x="2598996" y="1637829"/>
            <a:ext cx="6929437" cy="366767"/>
          </a:xfrm>
          <a:prstGeom prst="rect">
            <a:avLst/>
          </a:prstGeom>
          <a:solidFill>
            <a:schemeClr val="accent5">
              <a:lumMod val="75000"/>
            </a:schemeClr>
          </a:solidFill>
          <a:ln w="12700">
            <a:solidFill>
              <a:schemeClr val="bg1"/>
            </a:solidFill>
            <a:miter lim="800000"/>
            <a:headEnd/>
            <a:tailEnd/>
          </a:ln>
          <a:effectLst/>
        </p:spPr>
        <p:txBody>
          <a:bodyPr wrap="square" lIns="90488" tIns="44450" rIns="90488" bIns="44450">
            <a:spAutoFit/>
          </a:bodyPr>
          <a:lstStyle/>
          <a:p>
            <a:r>
              <a:rPr lang="en-US" altLang="ar-SY" b="1">
                <a:solidFill>
                  <a:srgbClr val="FFFFFF"/>
                </a:solidFill>
                <a:latin typeface="Arial" panose="020B0604020202020204" pitchFamily="34" charset="0"/>
              </a:rPr>
              <a:t>CASH FLOW DIAGRAM NOTATION</a:t>
            </a:r>
          </a:p>
        </p:txBody>
      </p:sp>
      <p:sp>
        <p:nvSpPr>
          <p:cNvPr id="8" name="Line 4">
            <a:extLst>
              <a:ext uri="{FF2B5EF4-FFF2-40B4-BE49-F238E27FC236}">
                <a16:creationId xmlns:a16="http://schemas.microsoft.com/office/drawing/2014/main" id="{153784F1-0B70-B89D-0A8D-F47BDDBAE3D5}"/>
              </a:ext>
            </a:extLst>
          </p:cNvPr>
          <p:cNvSpPr>
            <a:spLocks noChangeShapeType="1"/>
          </p:cNvSpPr>
          <p:nvPr/>
        </p:nvSpPr>
        <p:spPr bwMode="auto">
          <a:xfrm flipV="1">
            <a:off x="2695833" y="2953062"/>
            <a:ext cx="6613059" cy="874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9" name="Rectangle 5">
            <a:extLst>
              <a:ext uri="{FF2B5EF4-FFF2-40B4-BE49-F238E27FC236}">
                <a16:creationId xmlns:a16="http://schemas.microsoft.com/office/drawing/2014/main" id="{6F1D7A4F-165C-0293-D83D-BE4349FE1FF0}"/>
              </a:ext>
            </a:extLst>
          </p:cNvPr>
          <p:cNvSpPr>
            <a:spLocks noChangeArrowheads="1"/>
          </p:cNvSpPr>
          <p:nvPr/>
        </p:nvSpPr>
        <p:spPr bwMode="auto">
          <a:xfrm>
            <a:off x="3665796" y="2933229"/>
            <a:ext cx="406400" cy="366767"/>
          </a:xfrm>
          <a:prstGeom prst="rect">
            <a:avLst/>
          </a:prstGeom>
          <a:solidFill>
            <a:schemeClr val="accent5">
              <a:lumMod val="75000"/>
            </a:schemeClr>
          </a:solidFill>
          <a:ln w="12700">
            <a:solidFill>
              <a:schemeClr val="bg1"/>
            </a:solidFill>
            <a:miter lim="800000"/>
            <a:headEnd/>
            <a:tailEnd/>
          </a:ln>
          <a:effectLst/>
        </p:spPr>
        <p:txBody>
          <a:bodyPr wrap="square" lIns="90488" tIns="44450" rIns="90488" bIns="44450">
            <a:spAutoFit/>
          </a:bodyPr>
          <a:lstStyle/>
          <a:p>
            <a:r>
              <a:rPr lang="en-US" altLang="ar-SY">
                <a:solidFill>
                  <a:srgbClr val="FFFFFF"/>
                </a:solidFill>
                <a:latin typeface="Arial" panose="020B0604020202020204" pitchFamily="34" charset="0"/>
              </a:rPr>
              <a:t>1</a:t>
            </a:r>
          </a:p>
        </p:txBody>
      </p:sp>
      <p:sp>
        <p:nvSpPr>
          <p:cNvPr id="10" name="Rectangle 6">
            <a:extLst>
              <a:ext uri="{FF2B5EF4-FFF2-40B4-BE49-F238E27FC236}">
                <a16:creationId xmlns:a16="http://schemas.microsoft.com/office/drawing/2014/main" id="{5AE27593-5CDA-6C78-F5D4-488CA3B4FBFF}"/>
              </a:ext>
            </a:extLst>
          </p:cNvPr>
          <p:cNvSpPr>
            <a:spLocks noChangeArrowheads="1"/>
          </p:cNvSpPr>
          <p:nvPr/>
        </p:nvSpPr>
        <p:spPr bwMode="auto">
          <a:xfrm>
            <a:off x="4961196" y="2933229"/>
            <a:ext cx="406400" cy="366767"/>
          </a:xfrm>
          <a:prstGeom prst="rect">
            <a:avLst/>
          </a:prstGeom>
          <a:solidFill>
            <a:schemeClr val="accent5">
              <a:lumMod val="75000"/>
            </a:schemeClr>
          </a:solidFill>
          <a:ln w="12700">
            <a:solidFill>
              <a:schemeClr val="bg1"/>
            </a:solidFill>
            <a:miter lim="800000"/>
            <a:headEnd/>
            <a:tailEnd/>
          </a:ln>
          <a:effectLst/>
        </p:spPr>
        <p:txBody>
          <a:bodyPr wrap="square" lIns="90488" tIns="44450" rIns="90488" bIns="44450">
            <a:spAutoFit/>
          </a:bodyPr>
          <a:lstStyle/>
          <a:p>
            <a:r>
              <a:rPr lang="en-US" altLang="ar-SY">
                <a:solidFill>
                  <a:srgbClr val="FFFFFF"/>
                </a:solidFill>
                <a:latin typeface="Arial" panose="020B0604020202020204" pitchFamily="34" charset="0"/>
              </a:rPr>
              <a:t>2</a:t>
            </a:r>
          </a:p>
        </p:txBody>
      </p:sp>
      <p:sp>
        <p:nvSpPr>
          <p:cNvPr id="11" name="Rectangle 7">
            <a:extLst>
              <a:ext uri="{FF2B5EF4-FFF2-40B4-BE49-F238E27FC236}">
                <a16:creationId xmlns:a16="http://schemas.microsoft.com/office/drawing/2014/main" id="{7B565A7D-84BC-1ABC-99CA-BBC55C1FCDF1}"/>
              </a:ext>
            </a:extLst>
          </p:cNvPr>
          <p:cNvSpPr>
            <a:spLocks noChangeArrowheads="1"/>
          </p:cNvSpPr>
          <p:nvPr/>
        </p:nvSpPr>
        <p:spPr bwMode="auto">
          <a:xfrm>
            <a:off x="6332796" y="2933229"/>
            <a:ext cx="406400" cy="366767"/>
          </a:xfrm>
          <a:prstGeom prst="rect">
            <a:avLst/>
          </a:prstGeom>
          <a:solidFill>
            <a:schemeClr val="accent5">
              <a:lumMod val="75000"/>
            </a:schemeClr>
          </a:solidFill>
          <a:ln w="12700">
            <a:solidFill>
              <a:schemeClr val="bg1"/>
            </a:solidFill>
            <a:miter lim="800000"/>
            <a:headEnd/>
            <a:tailEnd/>
          </a:ln>
          <a:effectLst/>
        </p:spPr>
        <p:txBody>
          <a:bodyPr wrap="square" lIns="90488" tIns="44450" rIns="90488" bIns="44450">
            <a:spAutoFit/>
          </a:bodyPr>
          <a:lstStyle/>
          <a:p>
            <a:r>
              <a:rPr lang="en-US" altLang="ar-SY">
                <a:solidFill>
                  <a:srgbClr val="FFFFFF"/>
                </a:solidFill>
                <a:latin typeface="Arial" panose="020B0604020202020204" pitchFamily="34" charset="0"/>
              </a:rPr>
              <a:t>3</a:t>
            </a:r>
          </a:p>
        </p:txBody>
      </p:sp>
      <p:sp>
        <p:nvSpPr>
          <p:cNvPr id="12" name="Rectangle 8">
            <a:extLst>
              <a:ext uri="{FF2B5EF4-FFF2-40B4-BE49-F238E27FC236}">
                <a16:creationId xmlns:a16="http://schemas.microsoft.com/office/drawing/2014/main" id="{D2EA6658-3BF7-716D-D1DD-39A7122C3296}"/>
              </a:ext>
            </a:extLst>
          </p:cNvPr>
          <p:cNvSpPr>
            <a:spLocks noChangeArrowheads="1"/>
          </p:cNvSpPr>
          <p:nvPr/>
        </p:nvSpPr>
        <p:spPr bwMode="auto">
          <a:xfrm>
            <a:off x="7628196" y="2933229"/>
            <a:ext cx="406400" cy="366767"/>
          </a:xfrm>
          <a:prstGeom prst="rect">
            <a:avLst/>
          </a:prstGeom>
          <a:solidFill>
            <a:schemeClr val="accent5">
              <a:lumMod val="75000"/>
            </a:schemeClr>
          </a:solidFill>
          <a:ln w="12700">
            <a:solidFill>
              <a:schemeClr val="bg1"/>
            </a:solidFill>
            <a:miter lim="800000"/>
            <a:headEnd/>
            <a:tailEnd/>
          </a:ln>
          <a:effectLst/>
        </p:spPr>
        <p:txBody>
          <a:bodyPr wrap="square" lIns="90488" tIns="44450" rIns="90488" bIns="44450">
            <a:spAutoFit/>
          </a:bodyPr>
          <a:lstStyle/>
          <a:p>
            <a:r>
              <a:rPr lang="en-US" altLang="ar-SY">
                <a:solidFill>
                  <a:srgbClr val="FFFFFF"/>
                </a:solidFill>
                <a:latin typeface="Arial" panose="020B0604020202020204" pitchFamily="34" charset="0"/>
              </a:rPr>
              <a:t>4</a:t>
            </a:r>
          </a:p>
        </p:txBody>
      </p:sp>
      <p:sp>
        <p:nvSpPr>
          <p:cNvPr id="13" name="Rectangle 9">
            <a:extLst>
              <a:ext uri="{FF2B5EF4-FFF2-40B4-BE49-F238E27FC236}">
                <a16:creationId xmlns:a16="http://schemas.microsoft.com/office/drawing/2014/main" id="{231CC3BF-C0EA-18BB-911E-EEFFC4C76AAB}"/>
              </a:ext>
            </a:extLst>
          </p:cNvPr>
          <p:cNvSpPr>
            <a:spLocks noChangeArrowheads="1"/>
          </p:cNvSpPr>
          <p:nvPr/>
        </p:nvSpPr>
        <p:spPr bwMode="auto">
          <a:xfrm>
            <a:off x="8999796" y="2933229"/>
            <a:ext cx="740588"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5 = N</a:t>
            </a:r>
          </a:p>
        </p:txBody>
      </p:sp>
      <p:sp>
        <p:nvSpPr>
          <p:cNvPr id="14" name="Oval 11">
            <a:extLst>
              <a:ext uri="{FF2B5EF4-FFF2-40B4-BE49-F238E27FC236}">
                <a16:creationId xmlns:a16="http://schemas.microsoft.com/office/drawing/2014/main" id="{1424D766-2DBC-E474-ED76-B80EC5ACC891}"/>
              </a:ext>
            </a:extLst>
          </p:cNvPr>
          <p:cNvSpPr>
            <a:spLocks noChangeArrowheads="1"/>
          </p:cNvSpPr>
          <p:nvPr/>
        </p:nvSpPr>
        <p:spPr bwMode="auto">
          <a:xfrm>
            <a:off x="1552832" y="4339754"/>
            <a:ext cx="406401" cy="427118"/>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5" name="Rectangle 12">
            <a:extLst>
              <a:ext uri="{FF2B5EF4-FFF2-40B4-BE49-F238E27FC236}">
                <a16:creationId xmlns:a16="http://schemas.microsoft.com/office/drawing/2014/main" id="{6DBCEC45-1278-05EC-EA88-501270E1E44B}"/>
              </a:ext>
            </a:extLst>
          </p:cNvPr>
          <p:cNvSpPr>
            <a:spLocks noChangeArrowheads="1"/>
          </p:cNvSpPr>
          <p:nvPr/>
        </p:nvSpPr>
        <p:spPr bwMode="auto">
          <a:xfrm>
            <a:off x="1608396" y="4304829"/>
            <a:ext cx="4064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1</a:t>
            </a:r>
          </a:p>
        </p:txBody>
      </p:sp>
      <p:sp>
        <p:nvSpPr>
          <p:cNvPr id="16" name="Rectangle 13">
            <a:extLst>
              <a:ext uri="{FF2B5EF4-FFF2-40B4-BE49-F238E27FC236}">
                <a16:creationId xmlns:a16="http://schemas.microsoft.com/office/drawing/2014/main" id="{18C1F52B-B537-A236-7695-F4397109B7F1}"/>
              </a:ext>
            </a:extLst>
          </p:cNvPr>
          <p:cNvSpPr>
            <a:spLocks noChangeArrowheads="1"/>
          </p:cNvSpPr>
          <p:nvPr/>
        </p:nvSpPr>
        <p:spPr bwMode="auto">
          <a:xfrm>
            <a:off x="2370396" y="4349279"/>
            <a:ext cx="8089900" cy="1567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r>
              <a:rPr lang="en-US" altLang="ar-SY" sz="2400" dirty="0">
                <a:latin typeface="Arial" panose="020B0604020202020204" pitchFamily="34" charset="0"/>
              </a:rPr>
              <a:t>Time scale with progression of time moving from left to right; the numbers represent time periods (e.g., years, months, quarters, etc...) and may be presented within a time interval or at the end of a time interval.</a:t>
            </a:r>
          </a:p>
        </p:txBody>
      </p:sp>
    </p:spTree>
    <p:extLst>
      <p:ext uri="{BB962C8B-B14F-4D97-AF65-F5344CB8AC3E}">
        <p14:creationId xmlns:p14="http://schemas.microsoft.com/office/powerpoint/2010/main" val="2450611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CD57B-8507-A9D9-0228-1C8FED6055C5}"/>
            </a:ext>
          </a:extLst>
        </p:cNvPr>
        <p:cNvGrpSpPr/>
        <p:nvPr/>
      </p:nvGrpSpPr>
      <p:grpSpPr>
        <a:xfrm>
          <a:off x="0" y="0"/>
          <a:ext cx="0" cy="0"/>
          <a:chOff x="0" y="0"/>
          <a:chExt cx="0" cy="0"/>
        </a:xfrm>
      </p:grpSpPr>
      <p:sp>
        <p:nvSpPr>
          <p:cNvPr id="4" name="مربع نص 2">
            <a:extLst>
              <a:ext uri="{FF2B5EF4-FFF2-40B4-BE49-F238E27FC236}">
                <a16:creationId xmlns:a16="http://schemas.microsoft.com/office/drawing/2014/main" id="{2BD20A5E-EE15-BD3C-FFD7-295E118BEB38}"/>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Rectangle 12">
            <a:extLst>
              <a:ext uri="{FF2B5EF4-FFF2-40B4-BE49-F238E27FC236}">
                <a16:creationId xmlns:a16="http://schemas.microsoft.com/office/drawing/2014/main" id="{84B9CD89-0A9F-2CD5-B14A-5B32DF914319}"/>
              </a:ext>
            </a:extLst>
          </p:cNvPr>
          <p:cNvSpPr>
            <a:spLocks noChangeArrowheads="1"/>
          </p:cNvSpPr>
          <p:nvPr/>
        </p:nvSpPr>
        <p:spPr bwMode="auto">
          <a:xfrm>
            <a:off x="214313" y="2790825"/>
            <a:ext cx="4064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1</a:t>
            </a:r>
          </a:p>
        </p:txBody>
      </p:sp>
      <p:sp>
        <p:nvSpPr>
          <p:cNvPr id="7" name="Rectangle 13">
            <a:extLst>
              <a:ext uri="{FF2B5EF4-FFF2-40B4-BE49-F238E27FC236}">
                <a16:creationId xmlns:a16="http://schemas.microsoft.com/office/drawing/2014/main" id="{4D6A1BCF-F9A3-E0AC-38EF-AF31DD2EBD7F}"/>
              </a:ext>
            </a:extLst>
          </p:cNvPr>
          <p:cNvSpPr>
            <a:spLocks noChangeArrowheads="1"/>
          </p:cNvSpPr>
          <p:nvPr/>
        </p:nvSpPr>
        <p:spPr bwMode="auto">
          <a:xfrm>
            <a:off x="976313" y="2835275"/>
            <a:ext cx="8089900" cy="1567096"/>
          </a:xfrm>
          <a:prstGeom prst="rect">
            <a:avLst/>
          </a:prstGeom>
          <a:solidFill>
            <a:schemeClr val="accent1">
              <a:lumMod val="20000"/>
              <a:lumOff val="80000"/>
            </a:schemeClr>
          </a:solidFill>
          <a:ln>
            <a:noFill/>
          </a:ln>
          <a:effectLst/>
        </p:spPr>
        <p:txBody>
          <a:bodyPr lIns="90488" tIns="44450" rIns="90488" bIns="44450">
            <a:spAutoFit/>
          </a:bodyPr>
          <a:lstStyle/>
          <a:p>
            <a:r>
              <a:rPr lang="en-US" altLang="ar-SY" sz="2400" dirty="0">
                <a:latin typeface="Arial" panose="020B0604020202020204" pitchFamily="34" charset="0"/>
              </a:rPr>
              <a:t>Time scale with progression of time moving from left to right; the numbers represent time periods (e.g., years, months, quarters, etc...) and may be presented within a time interval or at the end of a time interval.</a:t>
            </a:r>
          </a:p>
        </p:txBody>
      </p:sp>
      <p:sp>
        <p:nvSpPr>
          <p:cNvPr id="8" name="Rectangle 19">
            <a:extLst>
              <a:ext uri="{FF2B5EF4-FFF2-40B4-BE49-F238E27FC236}">
                <a16:creationId xmlns:a16="http://schemas.microsoft.com/office/drawing/2014/main" id="{4F77723D-8C0A-BE37-DF83-A55B7F96A756}"/>
              </a:ext>
            </a:extLst>
          </p:cNvPr>
          <p:cNvSpPr>
            <a:spLocks noChangeArrowheads="1"/>
          </p:cNvSpPr>
          <p:nvPr/>
        </p:nvSpPr>
        <p:spPr bwMode="auto">
          <a:xfrm>
            <a:off x="214313" y="4391025"/>
            <a:ext cx="4064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2</a:t>
            </a:r>
          </a:p>
        </p:txBody>
      </p:sp>
      <p:sp>
        <p:nvSpPr>
          <p:cNvPr id="9" name="Rectangle 20">
            <a:extLst>
              <a:ext uri="{FF2B5EF4-FFF2-40B4-BE49-F238E27FC236}">
                <a16:creationId xmlns:a16="http://schemas.microsoft.com/office/drawing/2014/main" id="{23803ED4-AB30-3753-75F8-84D6AD249AB0}"/>
              </a:ext>
            </a:extLst>
          </p:cNvPr>
          <p:cNvSpPr>
            <a:spLocks noChangeArrowheads="1"/>
          </p:cNvSpPr>
          <p:nvPr/>
        </p:nvSpPr>
        <p:spPr bwMode="auto">
          <a:xfrm>
            <a:off x="976313" y="4481513"/>
            <a:ext cx="7319954" cy="459100"/>
          </a:xfrm>
          <a:prstGeom prst="rect">
            <a:avLst/>
          </a:prstGeom>
          <a:solidFill>
            <a:schemeClr val="accent2">
              <a:lumMod val="20000"/>
              <a:lumOff val="80000"/>
            </a:schemeClr>
          </a:solidFill>
          <a:ln>
            <a:noFill/>
          </a:ln>
          <a:effectLst/>
        </p:spPr>
        <p:txBody>
          <a:bodyPr wrap="none" lIns="90488" tIns="44450" rIns="90488" bIns="44450">
            <a:spAutoFit/>
          </a:bodyPr>
          <a:lstStyle/>
          <a:p>
            <a:r>
              <a:rPr lang="en-US" altLang="ar-SY" sz="2400" dirty="0">
                <a:latin typeface="Arial" panose="020B0604020202020204" pitchFamily="34" charset="0"/>
              </a:rPr>
              <a:t>Present expense (cash outflow) of $8,000 for lender</a:t>
            </a:r>
            <a:r>
              <a:rPr lang="en-US" altLang="ar-SY" sz="2400" dirty="0">
                <a:solidFill>
                  <a:srgbClr val="FFFFFF"/>
                </a:solidFill>
                <a:latin typeface="Arial" panose="020B0604020202020204" pitchFamily="34" charset="0"/>
              </a:rPr>
              <a:t>.</a:t>
            </a:r>
          </a:p>
        </p:txBody>
      </p:sp>
      <p:sp>
        <p:nvSpPr>
          <p:cNvPr id="10" name="Rectangle 31">
            <a:extLst>
              <a:ext uri="{FF2B5EF4-FFF2-40B4-BE49-F238E27FC236}">
                <a16:creationId xmlns:a16="http://schemas.microsoft.com/office/drawing/2014/main" id="{8A619727-A1E5-C6B1-ABF9-BF52EDB0A0A3}"/>
              </a:ext>
            </a:extLst>
          </p:cNvPr>
          <p:cNvSpPr>
            <a:spLocks noChangeArrowheads="1"/>
          </p:cNvSpPr>
          <p:nvPr/>
        </p:nvSpPr>
        <p:spPr bwMode="auto">
          <a:xfrm>
            <a:off x="903375" y="5321874"/>
            <a:ext cx="8031299" cy="459100"/>
          </a:xfrm>
          <a:prstGeom prst="rect">
            <a:avLst/>
          </a:prstGeom>
          <a:solidFill>
            <a:schemeClr val="accent2">
              <a:lumMod val="60000"/>
              <a:lumOff val="40000"/>
            </a:schemeClr>
          </a:solidFill>
          <a:ln>
            <a:noFill/>
          </a:ln>
          <a:effectLst/>
        </p:spPr>
        <p:txBody>
          <a:bodyPr wrap="square" lIns="90488" tIns="44450" rIns="90488" bIns="44450">
            <a:spAutoFit/>
          </a:bodyPr>
          <a:lstStyle/>
          <a:p>
            <a:r>
              <a:rPr lang="en-US" altLang="ar-SY" sz="2400" dirty="0">
                <a:latin typeface="Arial" panose="020B0604020202020204" pitchFamily="34" charset="0"/>
              </a:rPr>
              <a:t> 3        Annual income (cash inflow) of $2,524 for lender</a:t>
            </a:r>
            <a:r>
              <a:rPr lang="en-US" altLang="ar-SY" sz="2400" dirty="0">
                <a:solidFill>
                  <a:srgbClr val="FFFFFF"/>
                </a:solidFill>
                <a:latin typeface="Arial" panose="020B0604020202020204" pitchFamily="34" charset="0"/>
              </a:rPr>
              <a:t>.</a:t>
            </a:r>
          </a:p>
        </p:txBody>
      </p:sp>
      <p:sp>
        <p:nvSpPr>
          <p:cNvPr id="12" name="Rectangle 3">
            <a:extLst>
              <a:ext uri="{FF2B5EF4-FFF2-40B4-BE49-F238E27FC236}">
                <a16:creationId xmlns:a16="http://schemas.microsoft.com/office/drawing/2014/main" id="{8D981D33-A919-E7D5-A6CD-02A8A8CAD47C}"/>
              </a:ext>
            </a:extLst>
          </p:cNvPr>
          <p:cNvSpPr>
            <a:spLocks noChangeArrowheads="1"/>
          </p:cNvSpPr>
          <p:nvPr/>
        </p:nvSpPr>
        <p:spPr bwMode="auto">
          <a:xfrm>
            <a:off x="1579668" y="163664"/>
            <a:ext cx="6929437"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b="1">
                <a:solidFill>
                  <a:srgbClr val="FFFFFF"/>
                </a:solidFill>
                <a:latin typeface="Arial" panose="020B0604020202020204" pitchFamily="34" charset="0"/>
              </a:rPr>
              <a:t>CASH FLOW DIAGRAM NOTATION</a:t>
            </a:r>
          </a:p>
        </p:txBody>
      </p:sp>
      <p:sp>
        <p:nvSpPr>
          <p:cNvPr id="13" name="Line 4">
            <a:extLst>
              <a:ext uri="{FF2B5EF4-FFF2-40B4-BE49-F238E27FC236}">
                <a16:creationId xmlns:a16="http://schemas.microsoft.com/office/drawing/2014/main" id="{BBF9D5D5-15A2-5046-DBC1-F0F400634C41}"/>
              </a:ext>
            </a:extLst>
          </p:cNvPr>
          <p:cNvSpPr>
            <a:spLocks noChangeShapeType="1"/>
          </p:cNvSpPr>
          <p:nvPr/>
        </p:nvSpPr>
        <p:spPr bwMode="auto">
          <a:xfrm>
            <a:off x="1676505" y="1577580"/>
            <a:ext cx="6616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4" name="Rectangle 5">
            <a:extLst>
              <a:ext uri="{FF2B5EF4-FFF2-40B4-BE49-F238E27FC236}">
                <a16:creationId xmlns:a16="http://schemas.microsoft.com/office/drawing/2014/main" id="{5E405FFB-DF5B-AB4A-BC78-50E044B80097}"/>
              </a:ext>
            </a:extLst>
          </p:cNvPr>
          <p:cNvSpPr>
            <a:spLocks noChangeArrowheads="1"/>
          </p:cNvSpPr>
          <p:nvPr/>
        </p:nvSpPr>
        <p:spPr bwMode="auto">
          <a:xfrm>
            <a:off x="2646468" y="1549005"/>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1</a:t>
            </a:r>
          </a:p>
        </p:txBody>
      </p:sp>
      <p:sp>
        <p:nvSpPr>
          <p:cNvPr id="15" name="Rectangle 6">
            <a:extLst>
              <a:ext uri="{FF2B5EF4-FFF2-40B4-BE49-F238E27FC236}">
                <a16:creationId xmlns:a16="http://schemas.microsoft.com/office/drawing/2014/main" id="{4806C0EC-D55B-D062-F65D-63D0A3F3EC15}"/>
              </a:ext>
            </a:extLst>
          </p:cNvPr>
          <p:cNvSpPr>
            <a:spLocks noChangeArrowheads="1"/>
          </p:cNvSpPr>
          <p:nvPr/>
        </p:nvSpPr>
        <p:spPr bwMode="auto">
          <a:xfrm>
            <a:off x="3941868" y="1549005"/>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2</a:t>
            </a:r>
          </a:p>
        </p:txBody>
      </p:sp>
      <p:sp>
        <p:nvSpPr>
          <p:cNvPr id="16" name="Rectangle 7">
            <a:extLst>
              <a:ext uri="{FF2B5EF4-FFF2-40B4-BE49-F238E27FC236}">
                <a16:creationId xmlns:a16="http://schemas.microsoft.com/office/drawing/2014/main" id="{239971F8-CB0B-FA9E-5115-9D596FF09CDE}"/>
              </a:ext>
            </a:extLst>
          </p:cNvPr>
          <p:cNvSpPr>
            <a:spLocks noChangeArrowheads="1"/>
          </p:cNvSpPr>
          <p:nvPr/>
        </p:nvSpPr>
        <p:spPr bwMode="auto">
          <a:xfrm>
            <a:off x="5313468" y="1549005"/>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3</a:t>
            </a:r>
          </a:p>
        </p:txBody>
      </p:sp>
      <p:sp>
        <p:nvSpPr>
          <p:cNvPr id="17" name="Rectangle 8">
            <a:extLst>
              <a:ext uri="{FF2B5EF4-FFF2-40B4-BE49-F238E27FC236}">
                <a16:creationId xmlns:a16="http://schemas.microsoft.com/office/drawing/2014/main" id="{F81CE082-53EC-D6EC-01E6-6383D87A2985}"/>
              </a:ext>
            </a:extLst>
          </p:cNvPr>
          <p:cNvSpPr>
            <a:spLocks noChangeArrowheads="1"/>
          </p:cNvSpPr>
          <p:nvPr/>
        </p:nvSpPr>
        <p:spPr bwMode="auto">
          <a:xfrm>
            <a:off x="6608868" y="1549005"/>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4</a:t>
            </a:r>
          </a:p>
        </p:txBody>
      </p:sp>
      <p:sp>
        <p:nvSpPr>
          <p:cNvPr id="18" name="Rectangle 9">
            <a:extLst>
              <a:ext uri="{FF2B5EF4-FFF2-40B4-BE49-F238E27FC236}">
                <a16:creationId xmlns:a16="http://schemas.microsoft.com/office/drawing/2014/main" id="{C7D8C02E-AE31-915E-7F85-8DCD197CD984}"/>
              </a:ext>
            </a:extLst>
          </p:cNvPr>
          <p:cNvSpPr>
            <a:spLocks noChangeArrowheads="1"/>
          </p:cNvSpPr>
          <p:nvPr/>
        </p:nvSpPr>
        <p:spPr bwMode="auto">
          <a:xfrm>
            <a:off x="7980468" y="1549005"/>
            <a:ext cx="740588"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5 = N</a:t>
            </a:r>
          </a:p>
        </p:txBody>
      </p:sp>
      <p:sp>
        <p:nvSpPr>
          <p:cNvPr id="19" name="Rectangle 10">
            <a:extLst>
              <a:ext uri="{FF2B5EF4-FFF2-40B4-BE49-F238E27FC236}">
                <a16:creationId xmlns:a16="http://schemas.microsoft.com/office/drawing/2014/main" id="{F77D01E6-DD9B-A5F5-9B1E-31E2200CF499}"/>
              </a:ext>
            </a:extLst>
          </p:cNvPr>
          <p:cNvSpPr>
            <a:spLocks noChangeArrowheads="1"/>
          </p:cNvSpPr>
          <p:nvPr/>
        </p:nvSpPr>
        <p:spPr bwMode="auto">
          <a:xfrm>
            <a:off x="1046268" y="1168005"/>
            <a:ext cx="4064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1</a:t>
            </a:r>
          </a:p>
        </p:txBody>
      </p:sp>
      <p:sp>
        <p:nvSpPr>
          <p:cNvPr id="20" name="Line 14">
            <a:extLst>
              <a:ext uri="{FF2B5EF4-FFF2-40B4-BE49-F238E27FC236}">
                <a16:creationId xmlns:a16="http://schemas.microsoft.com/office/drawing/2014/main" id="{651F26E1-6869-AA11-E4D5-E66BC16C8B61}"/>
              </a:ext>
            </a:extLst>
          </p:cNvPr>
          <p:cNvSpPr>
            <a:spLocks noChangeShapeType="1"/>
          </p:cNvSpPr>
          <p:nvPr/>
        </p:nvSpPr>
        <p:spPr bwMode="auto">
          <a:xfrm>
            <a:off x="1670155" y="1590280"/>
            <a:ext cx="0" cy="7366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1" name="Rectangle 15">
            <a:extLst>
              <a:ext uri="{FF2B5EF4-FFF2-40B4-BE49-F238E27FC236}">
                <a16:creationId xmlns:a16="http://schemas.microsoft.com/office/drawing/2014/main" id="{F8C02BA5-A933-257B-B69B-46E49FAEC26A}"/>
              </a:ext>
            </a:extLst>
          </p:cNvPr>
          <p:cNvSpPr>
            <a:spLocks noChangeArrowheads="1"/>
          </p:cNvSpPr>
          <p:nvPr/>
        </p:nvSpPr>
        <p:spPr bwMode="auto">
          <a:xfrm>
            <a:off x="1122468" y="2249093"/>
            <a:ext cx="1589410"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sz="2400" dirty="0">
                <a:latin typeface="Arial" panose="020B0604020202020204" pitchFamily="34" charset="0"/>
              </a:rPr>
              <a:t>P =$8,000</a:t>
            </a:r>
          </a:p>
        </p:txBody>
      </p:sp>
      <p:sp>
        <p:nvSpPr>
          <p:cNvPr id="24" name="Line 21">
            <a:extLst>
              <a:ext uri="{FF2B5EF4-FFF2-40B4-BE49-F238E27FC236}">
                <a16:creationId xmlns:a16="http://schemas.microsoft.com/office/drawing/2014/main" id="{52A030C7-0837-1A4C-5E3A-5670FB6759B8}"/>
              </a:ext>
            </a:extLst>
          </p:cNvPr>
          <p:cNvSpPr>
            <a:spLocks noChangeShapeType="1"/>
          </p:cNvSpPr>
          <p:nvPr/>
        </p:nvSpPr>
        <p:spPr bwMode="auto">
          <a:xfrm flipV="1">
            <a:off x="2813155" y="103783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5" name="Line 22">
            <a:extLst>
              <a:ext uri="{FF2B5EF4-FFF2-40B4-BE49-F238E27FC236}">
                <a16:creationId xmlns:a16="http://schemas.microsoft.com/office/drawing/2014/main" id="{37DAD061-C65E-6671-0F64-FF5F04C34818}"/>
              </a:ext>
            </a:extLst>
          </p:cNvPr>
          <p:cNvSpPr>
            <a:spLocks noChangeShapeType="1"/>
          </p:cNvSpPr>
          <p:nvPr/>
        </p:nvSpPr>
        <p:spPr bwMode="auto">
          <a:xfrm flipV="1">
            <a:off x="4184755" y="103783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6" name="Line 23">
            <a:extLst>
              <a:ext uri="{FF2B5EF4-FFF2-40B4-BE49-F238E27FC236}">
                <a16:creationId xmlns:a16="http://schemas.microsoft.com/office/drawing/2014/main" id="{02C34A2E-212A-8642-F6D8-B1948F7A4CB2}"/>
              </a:ext>
            </a:extLst>
          </p:cNvPr>
          <p:cNvSpPr>
            <a:spLocks noChangeShapeType="1"/>
          </p:cNvSpPr>
          <p:nvPr/>
        </p:nvSpPr>
        <p:spPr bwMode="auto">
          <a:xfrm flipV="1">
            <a:off x="5480155" y="103783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7" name="Line 24">
            <a:extLst>
              <a:ext uri="{FF2B5EF4-FFF2-40B4-BE49-F238E27FC236}">
                <a16:creationId xmlns:a16="http://schemas.microsoft.com/office/drawing/2014/main" id="{D5FCAE16-44F0-4D6F-8068-FA0E81BA471D}"/>
              </a:ext>
            </a:extLst>
          </p:cNvPr>
          <p:cNvSpPr>
            <a:spLocks noChangeShapeType="1"/>
          </p:cNvSpPr>
          <p:nvPr/>
        </p:nvSpPr>
        <p:spPr bwMode="auto">
          <a:xfrm flipV="1">
            <a:off x="6775555" y="103783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8" name="Line 25">
            <a:extLst>
              <a:ext uri="{FF2B5EF4-FFF2-40B4-BE49-F238E27FC236}">
                <a16:creationId xmlns:a16="http://schemas.microsoft.com/office/drawing/2014/main" id="{B83E9AA1-7E61-6832-AEC8-2177225BF3FE}"/>
              </a:ext>
            </a:extLst>
          </p:cNvPr>
          <p:cNvSpPr>
            <a:spLocks noChangeShapeType="1"/>
          </p:cNvSpPr>
          <p:nvPr/>
        </p:nvSpPr>
        <p:spPr bwMode="auto">
          <a:xfrm flipV="1">
            <a:off x="8223355" y="103783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9" name="Rectangle 26">
            <a:extLst>
              <a:ext uri="{FF2B5EF4-FFF2-40B4-BE49-F238E27FC236}">
                <a16:creationId xmlns:a16="http://schemas.microsoft.com/office/drawing/2014/main" id="{9BCCED67-C4EC-61AA-7969-107CB2C77E70}"/>
              </a:ext>
            </a:extLst>
          </p:cNvPr>
          <p:cNvSpPr>
            <a:spLocks noChangeArrowheads="1"/>
          </p:cNvSpPr>
          <p:nvPr/>
        </p:nvSpPr>
        <p:spPr bwMode="auto">
          <a:xfrm>
            <a:off x="3256068" y="650143"/>
            <a:ext cx="1662957" cy="4591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sz="2400" dirty="0">
                <a:latin typeface="Arial" panose="020B0604020202020204" pitchFamily="34" charset="0"/>
              </a:rPr>
              <a:t>A = $2,524</a:t>
            </a:r>
          </a:p>
        </p:txBody>
      </p:sp>
      <p:sp>
        <p:nvSpPr>
          <p:cNvPr id="32" name="Rectangle 3">
            <a:extLst>
              <a:ext uri="{FF2B5EF4-FFF2-40B4-BE49-F238E27FC236}">
                <a16:creationId xmlns:a16="http://schemas.microsoft.com/office/drawing/2014/main" id="{2DFAF01B-7A41-F161-AEA1-77C8F95EDB7B}"/>
              </a:ext>
            </a:extLst>
          </p:cNvPr>
          <p:cNvSpPr>
            <a:spLocks noChangeArrowheads="1"/>
          </p:cNvSpPr>
          <p:nvPr/>
        </p:nvSpPr>
        <p:spPr bwMode="auto">
          <a:xfrm>
            <a:off x="9237198" y="1692557"/>
            <a:ext cx="3047938" cy="1567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r>
              <a:rPr lang="en-US" altLang="ar-SY" b="1" dirty="0">
                <a:solidFill>
                  <a:srgbClr val="FFFFFF"/>
                </a:solidFill>
                <a:latin typeface="Arial" panose="020B0604020202020204" pitchFamily="34" charset="0"/>
              </a:rPr>
              <a:t>CASH </a:t>
            </a:r>
            <a:r>
              <a:rPr lang="en-US" altLang="ar-SY" sz="3200" b="1" dirty="0">
                <a:latin typeface="Arial" panose="020B0604020202020204" pitchFamily="34" charset="0"/>
              </a:rPr>
              <a:t>FLOW DIAGRAM NOTATION</a:t>
            </a:r>
            <a:endParaRPr lang="en-US" altLang="ar-SY" b="1" dirty="0">
              <a:latin typeface="Arial" panose="020B0604020202020204" pitchFamily="34" charset="0"/>
            </a:endParaRPr>
          </a:p>
        </p:txBody>
      </p:sp>
    </p:spTree>
    <p:extLst>
      <p:ext uri="{BB962C8B-B14F-4D97-AF65-F5344CB8AC3E}">
        <p14:creationId xmlns:p14="http://schemas.microsoft.com/office/powerpoint/2010/main" val="33469873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D42DB-9A47-20F7-733C-0DB6BF82AE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955F50-2C68-3F0B-C377-698D90D1819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E08DB56-2C68-5215-F872-EAB383C08DD3}"/>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15F48FAC-BDC6-B702-3409-EC0B11A1E7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D7B9F568-DCCC-0C1D-83E3-FFBFFEA85D8E}"/>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Oval 2">
            <a:extLst>
              <a:ext uri="{FF2B5EF4-FFF2-40B4-BE49-F238E27FC236}">
                <a16:creationId xmlns:a16="http://schemas.microsoft.com/office/drawing/2014/main" id="{2328AB43-2755-E5DE-3647-0E8DF4031AF5}"/>
              </a:ext>
            </a:extLst>
          </p:cNvPr>
          <p:cNvSpPr>
            <a:spLocks noChangeArrowheads="1"/>
          </p:cNvSpPr>
          <p:nvPr/>
        </p:nvSpPr>
        <p:spPr bwMode="auto">
          <a:xfrm>
            <a:off x="855790" y="2257369"/>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7" name="Rectangle 3">
            <a:extLst>
              <a:ext uri="{FF2B5EF4-FFF2-40B4-BE49-F238E27FC236}">
                <a16:creationId xmlns:a16="http://schemas.microsoft.com/office/drawing/2014/main" id="{4DD40278-A25D-29D9-1EA9-4012C8050F25}"/>
              </a:ext>
            </a:extLst>
          </p:cNvPr>
          <p:cNvSpPr>
            <a:spLocks noChangeArrowheads="1"/>
          </p:cNvSpPr>
          <p:nvPr/>
        </p:nvSpPr>
        <p:spPr bwMode="auto">
          <a:xfrm>
            <a:off x="1444752" y="1308044"/>
            <a:ext cx="6962953" cy="582211"/>
          </a:xfrm>
          <a:prstGeom prst="rect">
            <a:avLst/>
          </a:prstGeom>
          <a:solidFill>
            <a:schemeClr val="accent2">
              <a:lumMod val="60000"/>
              <a:lumOff val="40000"/>
            </a:schemeClr>
          </a:solidFill>
          <a:ln>
            <a:noFill/>
          </a:ln>
          <a:effectLst/>
        </p:spPr>
        <p:txBody>
          <a:bodyPr wrap="square" lIns="90488" tIns="44450" rIns="90488" bIns="44450">
            <a:spAutoFit/>
          </a:bodyPr>
          <a:lstStyle/>
          <a:p>
            <a:r>
              <a:rPr lang="en-US" altLang="ar-SY" sz="3200" b="1" dirty="0">
                <a:latin typeface="Arial" panose="020B0604020202020204" pitchFamily="34" charset="0"/>
              </a:rPr>
              <a:t>CASH FLOW DIAGRAM NOTATION</a:t>
            </a:r>
          </a:p>
        </p:txBody>
      </p:sp>
      <p:sp>
        <p:nvSpPr>
          <p:cNvPr id="8" name="Line 4">
            <a:extLst>
              <a:ext uri="{FF2B5EF4-FFF2-40B4-BE49-F238E27FC236}">
                <a16:creationId xmlns:a16="http://schemas.microsoft.com/office/drawing/2014/main" id="{0B51318A-4403-F5CD-D811-FA12D91FADDF}"/>
              </a:ext>
            </a:extLst>
          </p:cNvPr>
          <p:cNvSpPr>
            <a:spLocks noChangeShapeType="1"/>
          </p:cNvSpPr>
          <p:nvPr/>
        </p:nvSpPr>
        <p:spPr bwMode="auto">
          <a:xfrm>
            <a:off x="1541590" y="2632019"/>
            <a:ext cx="6616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dirty="0"/>
          </a:p>
        </p:txBody>
      </p:sp>
      <p:sp>
        <p:nvSpPr>
          <p:cNvPr id="9" name="Rectangle 5">
            <a:extLst>
              <a:ext uri="{FF2B5EF4-FFF2-40B4-BE49-F238E27FC236}">
                <a16:creationId xmlns:a16="http://schemas.microsoft.com/office/drawing/2014/main" id="{5285894E-7D29-4B4C-0739-3F96D516E969}"/>
              </a:ext>
            </a:extLst>
          </p:cNvPr>
          <p:cNvSpPr>
            <a:spLocks noChangeArrowheads="1"/>
          </p:cNvSpPr>
          <p:nvPr/>
        </p:nvSpPr>
        <p:spPr bwMode="auto">
          <a:xfrm>
            <a:off x="2511553" y="2603444"/>
            <a:ext cx="310984" cy="366767"/>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1</a:t>
            </a:r>
          </a:p>
        </p:txBody>
      </p:sp>
      <p:sp>
        <p:nvSpPr>
          <p:cNvPr id="10" name="Rectangle 6">
            <a:extLst>
              <a:ext uri="{FF2B5EF4-FFF2-40B4-BE49-F238E27FC236}">
                <a16:creationId xmlns:a16="http://schemas.microsoft.com/office/drawing/2014/main" id="{DB7A6C97-5027-017C-D0AC-370BBA492A7A}"/>
              </a:ext>
            </a:extLst>
          </p:cNvPr>
          <p:cNvSpPr>
            <a:spLocks noChangeArrowheads="1"/>
          </p:cNvSpPr>
          <p:nvPr/>
        </p:nvSpPr>
        <p:spPr bwMode="auto">
          <a:xfrm>
            <a:off x="3806953" y="2603444"/>
            <a:ext cx="310984" cy="366767"/>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2</a:t>
            </a:r>
          </a:p>
        </p:txBody>
      </p:sp>
      <p:sp>
        <p:nvSpPr>
          <p:cNvPr id="11" name="Rectangle 7">
            <a:extLst>
              <a:ext uri="{FF2B5EF4-FFF2-40B4-BE49-F238E27FC236}">
                <a16:creationId xmlns:a16="http://schemas.microsoft.com/office/drawing/2014/main" id="{164621B6-23B6-AA4F-9C41-28EDFCDE187D}"/>
              </a:ext>
            </a:extLst>
          </p:cNvPr>
          <p:cNvSpPr>
            <a:spLocks noChangeArrowheads="1"/>
          </p:cNvSpPr>
          <p:nvPr/>
        </p:nvSpPr>
        <p:spPr bwMode="auto">
          <a:xfrm>
            <a:off x="5178553" y="2603444"/>
            <a:ext cx="310984" cy="366767"/>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3</a:t>
            </a:r>
          </a:p>
        </p:txBody>
      </p:sp>
      <p:sp>
        <p:nvSpPr>
          <p:cNvPr id="12" name="Rectangle 8">
            <a:extLst>
              <a:ext uri="{FF2B5EF4-FFF2-40B4-BE49-F238E27FC236}">
                <a16:creationId xmlns:a16="http://schemas.microsoft.com/office/drawing/2014/main" id="{AC43C3E8-6897-3EC0-F27C-A155BE0D06A3}"/>
              </a:ext>
            </a:extLst>
          </p:cNvPr>
          <p:cNvSpPr>
            <a:spLocks noChangeArrowheads="1"/>
          </p:cNvSpPr>
          <p:nvPr/>
        </p:nvSpPr>
        <p:spPr bwMode="auto">
          <a:xfrm>
            <a:off x="6473953" y="2603444"/>
            <a:ext cx="310984" cy="366767"/>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4</a:t>
            </a:r>
          </a:p>
        </p:txBody>
      </p:sp>
      <p:sp>
        <p:nvSpPr>
          <p:cNvPr id="13" name="Rectangle 9">
            <a:extLst>
              <a:ext uri="{FF2B5EF4-FFF2-40B4-BE49-F238E27FC236}">
                <a16:creationId xmlns:a16="http://schemas.microsoft.com/office/drawing/2014/main" id="{1FABDAA0-9F1F-BBE0-502E-5812DF8E0E91}"/>
              </a:ext>
            </a:extLst>
          </p:cNvPr>
          <p:cNvSpPr>
            <a:spLocks noChangeArrowheads="1"/>
          </p:cNvSpPr>
          <p:nvPr/>
        </p:nvSpPr>
        <p:spPr bwMode="auto">
          <a:xfrm>
            <a:off x="7845553" y="2603444"/>
            <a:ext cx="740588" cy="366767"/>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5 = N</a:t>
            </a:r>
          </a:p>
        </p:txBody>
      </p:sp>
      <p:sp>
        <p:nvSpPr>
          <p:cNvPr id="14" name="Rectangle 10">
            <a:extLst>
              <a:ext uri="{FF2B5EF4-FFF2-40B4-BE49-F238E27FC236}">
                <a16:creationId xmlns:a16="http://schemas.microsoft.com/office/drawing/2014/main" id="{60390980-C6B8-AAD7-7DA2-08E9AD037723}"/>
              </a:ext>
            </a:extLst>
          </p:cNvPr>
          <p:cNvSpPr>
            <a:spLocks noChangeArrowheads="1"/>
          </p:cNvSpPr>
          <p:nvPr/>
        </p:nvSpPr>
        <p:spPr bwMode="auto">
          <a:xfrm>
            <a:off x="911353" y="2305569"/>
            <a:ext cx="288055" cy="3663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r>
              <a:rPr lang="en-US" altLang="ar-SY" dirty="0">
                <a:solidFill>
                  <a:schemeClr val="bg1"/>
                </a:solidFill>
                <a:latin typeface="Arial" panose="020B0604020202020204" pitchFamily="34" charset="0"/>
              </a:rPr>
              <a:t>1</a:t>
            </a:r>
          </a:p>
        </p:txBody>
      </p:sp>
      <p:sp>
        <p:nvSpPr>
          <p:cNvPr id="15" name="Oval 11">
            <a:extLst>
              <a:ext uri="{FF2B5EF4-FFF2-40B4-BE49-F238E27FC236}">
                <a16:creationId xmlns:a16="http://schemas.microsoft.com/office/drawing/2014/main" id="{EC725C26-072E-B8EB-1E54-F2459F22FCC4}"/>
              </a:ext>
            </a:extLst>
          </p:cNvPr>
          <p:cNvSpPr>
            <a:spLocks noChangeArrowheads="1"/>
          </p:cNvSpPr>
          <p:nvPr/>
        </p:nvSpPr>
        <p:spPr bwMode="auto">
          <a:xfrm>
            <a:off x="398590" y="4009969"/>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6" name="Rectangle 12">
            <a:extLst>
              <a:ext uri="{FF2B5EF4-FFF2-40B4-BE49-F238E27FC236}">
                <a16:creationId xmlns:a16="http://schemas.microsoft.com/office/drawing/2014/main" id="{AAF687A6-C2AB-BFB0-13A5-EAFED454D251}"/>
              </a:ext>
            </a:extLst>
          </p:cNvPr>
          <p:cNvSpPr>
            <a:spLocks noChangeArrowheads="1"/>
          </p:cNvSpPr>
          <p:nvPr/>
        </p:nvSpPr>
        <p:spPr bwMode="auto">
          <a:xfrm>
            <a:off x="477903" y="4105674"/>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solidFill>
                  <a:schemeClr val="bg1"/>
                </a:solidFill>
                <a:latin typeface="Arial" panose="020B0604020202020204" pitchFamily="34" charset="0"/>
              </a:rPr>
              <a:t>1</a:t>
            </a:r>
          </a:p>
        </p:txBody>
      </p:sp>
      <p:sp>
        <p:nvSpPr>
          <p:cNvPr id="17" name="Rectangle 13">
            <a:extLst>
              <a:ext uri="{FF2B5EF4-FFF2-40B4-BE49-F238E27FC236}">
                <a16:creationId xmlns:a16="http://schemas.microsoft.com/office/drawing/2014/main" id="{86930845-6070-7AAC-86BB-7B7108C7CFD4}"/>
              </a:ext>
            </a:extLst>
          </p:cNvPr>
          <p:cNvSpPr>
            <a:spLocks noChangeArrowheads="1"/>
          </p:cNvSpPr>
          <p:nvPr/>
        </p:nvSpPr>
        <p:spPr bwMode="auto">
          <a:xfrm>
            <a:off x="1216153" y="4019494"/>
            <a:ext cx="8089900" cy="1567096"/>
          </a:xfrm>
          <a:prstGeom prst="rect">
            <a:avLst/>
          </a:prstGeom>
          <a:solidFill>
            <a:schemeClr val="accent1">
              <a:lumMod val="20000"/>
              <a:lumOff val="80000"/>
            </a:schemeClr>
          </a:solidFill>
          <a:ln>
            <a:noFill/>
          </a:ln>
          <a:effectLst/>
        </p:spPr>
        <p:txBody>
          <a:bodyPr lIns="90488" tIns="44450" rIns="90488" bIns="44450">
            <a:spAutoFit/>
          </a:bodyPr>
          <a:lstStyle/>
          <a:p>
            <a:r>
              <a:rPr lang="en-US" altLang="ar-SY" sz="2400" dirty="0">
                <a:latin typeface="Arial" panose="020B0604020202020204" pitchFamily="34" charset="0"/>
              </a:rPr>
              <a:t>Time scale with progression of time moving from left to right; the numbers represent time periods (e.g., years, months, quarters, etc...) and may be presented within a time interval or at the end of a time interval</a:t>
            </a:r>
            <a:r>
              <a:rPr lang="en-US" altLang="ar-SY" sz="2400" dirty="0">
                <a:solidFill>
                  <a:srgbClr val="FFFFFF"/>
                </a:solidFill>
                <a:latin typeface="Arial" panose="020B0604020202020204" pitchFamily="34" charset="0"/>
              </a:rPr>
              <a:t>.</a:t>
            </a:r>
          </a:p>
        </p:txBody>
      </p:sp>
      <p:sp>
        <p:nvSpPr>
          <p:cNvPr id="18" name="Line 14">
            <a:extLst>
              <a:ext uri="{FF2B5EF4-FFF2-40B4-BE49-F238E27FC236}">
                <a16:creationId xmlns:a16="http://schemas.microsoft.com/office/drawing/2014/main" id="{91B82D04-A467-BF07-8ABD-883FC0405811}"/>
              </a:ext>
            </a:extLst>
          </p:cNvPr>
          <p:cNvSpPr>
            <a:spLocks noChangeShapeType="1"/>
          </p:cNvSpPr>
          <p:nvPr/>
        </p:nvSpPr>
        <p:spPr bwMode="auto">
          <a:xfrm>
            <a:off x="1535240" y="2644719"/>
            <a:ext cx="0" cy="7366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9" name="Rectangle 15">
            <a:extLst>
              <a:ext uri="{FF2B5EF4-FFF2-40B4-BE49-F238E27FC236}">
                <a16:creationId xmlns:a16="http://schemas.microsoft.com/office/drawing/2014/main" id="{CC86FEAF-E760-36A2-811E-760C3A250C97}"/>
              </a:ext>
            </a:extLst>
          </p:cNvPr>
          <p:cNvSpPr>
            <a:spLocks noChangeArrowheads="1"/>
          </p:cNvSpPr>
          <p:nvPr/>
        </p:nvSpPr>
        <p:spPr bwMode="auto">
          <a:xfrm>
            <a:off x="987553" y="3303532"/>
            <a:ext cx="1589410" cy="459100"/>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sz="2400">
                <a:latin typeface="Arial" panose="020B0604020202020204" pitchFamily="34" charset="0"/>
              </a:rPr>
              <a:t>P =$8,000</a:t>
            </a:r>
          </a:p>
        </p:txBody>
      </p:sp>
      <p:sp>
        <p:nvSpPr>
          <p:cNvPr id="20" name="Oval 16">
            <a:extLst>
              <a:ext uri="{FF2B5EF4-FFF2-40B4-BE49-F238E27FC236}">
                <a16:creationId xmlns:a16="http://schemas.microsoft.com/office/drawing/2014/main" id="{88C9E032-0EB6-6F8F-0B6B-6BD92B5109EC}"/>
              </a:ext>
            </a:extLst>
          </p:cNvPr>
          <p:cNvSpPr>
            <a:spLocks noChangeArrowheads="1"/>
          </p:cNvSpPr>
          <p:nvPr/>
        </p:nvSpPr>
        <p:spPr bwMode="auto">
          <a:xfrm>
            <a:off x="2532190" y="3247969"/>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1" name="Rectangle 17">
            <a:extLst>
              <a:ext uri="{FF2B5EF4-FFF2-40B4-BE49-F238E27FC236}">
                <a16:creationId xmlns:a16="http://schemas.microsoft.com/office/drawing/2014/main" id="{6FB3DEE0-F494-D5C9-910F-CD3322F1BD01}"/>
              </a:ext>
            </a:extLst>
          </p:cNvPr>
          <p:cNvSpPr>
            <a:spLocks noChangeArrowheads="1"/>
          </p:cNvSpPr>
          <p:nvPr/>
        </p:nvSpPr>
        <p:spPr bwMode="auto">
          <a:xfrm>
            <a:off x="2611503" y="3313214"/>
            <a:ext cx="381078"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r>
              <a:rPr lang="en-US" altLang="ar-SY" dirty="0">
                <a:solidFill>
                  <a:schemeClr val="bg1"/>
                </a:solidFill>
                <a:latin typeface="Arial" panose="020B0604020202020204" pitchFamily="34" charset="0"/>
              </a:rPr>
              <a:t>2</a:t>
            </a:r>
          </a:p>
        </p:txBody>
      </p:sp>
      <p:sp>
        <p:nvSpPr>
          <p:cNvPr id="22" name="Oval 18">
            <a:extLst>
              <a:ext uri="{FF2B5EF4-FFF2-40B4-BE49-F238E27FC236}">
                <a16:creationId xmlns:a16="http://schemas.microsoft.com/office/drawing/2014/main" id="{12E643D1-1433-0640-E0D8-53E0340087E7}"/>
              </a:ext>
            </a:extLst>
          </p:cNvPr>
          <p:cNvSpPr>
            <a:spLocks noChangeArrowheads="1"/>
          </p:cNvSpPr>
          <p:nvPr/>
        </p:nvSpPr>
        <p:spPr bwMode="auto">
          <a:xfrm>
            <a:off x="398590" y="5610169"/>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3" name="Rectangle 19">
            <a:extLst>
              <a:ext uri="{FF2B5EF4-FFF2-40B4-BE49-F238E27FC236}">
                <a16:creationId xmlns:a16="http://schemas.microsoft.com/office/drawing/2014/main" id="{F2241275-2526-932E-AD90-C96B9EED1B40}"/>
              </a:ext>
            </a:extLst>
          </p:cNvPr>
          <p:cNvSpPr>
            <a:spLocks noChangeArrowheads="1"/>
          </p:cNvSpPr>
          <p:nvPr/>
        </p:nvSpPr>
        <p:spPr bwMode="auto">
          <a:xfrm>
            <a:off x="477902" y="5646494"/>
            <a:ext cx="317743" cy="374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r>
              <a:rPr lang="en-US" altLang="ar-SY" dirty="0">
                <a:solidFill>
                  <a:schemeClr val="bg1"/>
                </a:solidFill>
                <a:latin typeface="Arial" panose="020B0604020202020204" pitchFamily="34" charset="0"/>
              </a:rPr>
              <a:t>2</a:t>
            </a:r>
          </a:p>
        </p:txBody>
      </p:sp>
      <p:sp>
        <p:nvSpPr>
          <p:cNvPr id="24" name="Rectangle 20">
            <a:extLst>
              <a:ext uri="{FF2B5EF4-FFF2-40B4-BE49-F238E27FC236}">
                <a16:creationId xmlns:a16="http://schemas.microsoft.com/office/drawing/2014/main" id="{CFBEF18C-F763-AF0E-97D1-9CE077C0F993}"/>
              </a:ext>
            </a:extLst>
          </p:cNvPr>
          <p:cNvSpPr>
            <a:spLocks noChangeArrowheads="1"/>
          </p:cNvSpPr>
          <p:nvPr/>
        </p:nvSpPr>
        <p:spPr bwMode="auto">
          <a:xfrm>
            <a:off x="1216153" y="5665732"/>
            <a:ext cx="7319954" cy="459100"/>
          </a:xfrm>
          <a:prstGeom prst="rect">
            <a:avLst/>
          </a:prstGeom>
          <a:solidFill>
            <a:schemeClr val="accent6">
              <a:lumMod val="40000"/>
              <a:lumOff val="60000"/>
            </a:schemeClr>
          </a:solidFill>
          <a:ln>
            <a:noFill/>
          </a:ln>
          <a:effectLst/>
        </p:spPr>
        <p:txBody>
          <a:bodyPr wrap="none" lIns="90488" tIns="44450" rIns="90488" bIns="44450">
            <a:spAutoFit/>
          </a:bodyPr>
          <a:lstStyle/>
          <a:p>
            <a:r>
              <a:rPr lang="en-US" altLang="ar-SY" sz="2400" dirty="0">
                <a:latin typeface="Arial" panose="020B0604020202020204" pitchFamily="34" charset="0"/>
              </a:rPr>
              <a:t>Present expense (cash outflow) of $8,000 for lender</a:t>
            </a:r>
            <a:r>
              <a:rPr lang="en-US" altLang="ar-SY" sz="2400" dirty="0">
                <a:solidFill>
                  <a:srgbClr val="FFFFFF"/>
                </a:solidFill>
                <a:latin typeface="Arial" panose="020B0604020202020204" pitchFamily="34" charset="0"/>
              </a:rPr>
              <a:t>.</a:t>
            </a:r>
          </a:p>
        </p:txBody>
      </p:sp>
    </p:spTree>
    <p:extLst>
      <p:ext uri="{BB962C8B-B14F-4D97-AF65-F5344CB8AC3E}">
        <p14:creationId xmlns:p14="http://schemas.microsoft.com/office/powerpoint/2010/main" val="18102850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6A09F-41AA-EEE3-29C7-EDC7C1E2FB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B05E4-690D-34ED-2700-9B0B09E7AF2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424D0D2-E447-0DFC-CC6D-385EABD5E68F}"/>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745D631F-29A3-FED0-8E15-3D640539B8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1F60AE77-2DBF-39C2-7859-8E52CC4CE6DF}"/>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Oval 2">
            <a:extLst>
              <a:ext uri="{FF2B5EF4-FFF2-40B4-BE49-F238E27FC236}">
                <a16:creationId xmlns:a16="http://schemas.microsoft.com/office/drawing/2014/main" id="{E73421EC-E35D-6111-82B1-3F041DF064CC}"/>
              </a:ext>
            </a:extLst>
          </p:cNvPr>
          <p:cNvSpPr>
            <a:spLocks noChangeArrowheads="1"/>
          </p:cNvSpPr>
          <p:nvPr/>
        </p:nvSpPr>
        <p:spPr bwMode="auto">
          <a:xfrm>
            <a:off x="1785181" y="968221"/>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7" name="Rectangle 3">
            <a:extLst>
              <a:ext uri="{FF2B5EF4-FFF2-40B4-BE49-F238E27FC236}">
                <a16:creationId xmlns:a16="http://schemas.microsoft.com/office/drawing/2014/main" id="{E2EDC7C5-9496-45B3-E46A-BB5D3FFFCC63}"/>
              </a:ext>
            </a:extLst>
          </p:cNvPr>
          <p:cNvSpPr>
            <a:spLocks noChangeArrowheads="1"/>
          </p:cNvSpPr>
          <p:nvPr/>
        </p:nvSpPr>
        <p:spPr bwMode="auto">
          <a:xfrm>
            <a:off x="2374144" y="18896"/>
            <a:ext cx="7167057" cy="366767"/>
          </a:xfrm>
          <a:prstGeom prst="rect">
            <a:avLst/>
          </a:prstGeom>
          <a:solidFill>
            <a:schemeClr val="accent4"/>
          </a:solidFill>
          <a:ln>
            <a:noFill/>
          </a:ln>
          <a:effectLst/>
        </p:spPr>
        <p:txBody>
          <a:bodyPr wrap="square" lIns="90488" tIns="44450" rIns="90488" bIns="44450">
            <a:spAutoFit/>
          </a:bodyPr>
          <a:lstStyle/>
          <a:p>
            <a:pPr algn="ctr"/>
            <a:r>
              <a:rPr lang="en-US" altLang="ar-SY" b="1" dirty="0">
                <a:latin typeface="Arial" panose="020B0604020202020204" pitchFamily="34" charset="0"/>
              </a:rPr>
              <a:t>CASH FLOW DIAGRAM NOTATION</a:t>
            </a:r>
          </a:p>
        </p:txBody>
      </p:sp>
      <p:sp>
        <p:nvSpPr>
          <p:cNvPr id="8" name="Line 4">
            <a:extLst>
              <a:ext uri="{FF2B5EF4-FFF2-40B4-BE49-F238E27FC236}">
                <a16:creationId xmlns:a16="http://schemas.microsoft.com/office/drawing/2014/main" id="{FBC0A6DB-183E-E2F1-B0C6-9BBE68B25614}"/>
              </a:ext>
            </a:extLst>
          </p:cNvPr>
          <p:cNvSpPr>
            <a:spLocks noChangeShapeType="1"/>
          </p:cNvSpPr>
          <p:nvPr/>
        </p:nvSpPr>
        <p:spPr bwMode="auto">
          <a:xfrm>
            <a:off x="2470981" y="1342871"/>
            <a:ext cx="6616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dirty="0">
              <a:solidFill>
                <a:schemeClr val="bg1"/>
              </a:solidFill>
            </a:endParaRPr>
          </a:p>
        </p:txBody>
      </p:sp>
      <p:sp>
        <p:nvSpPr>
          <p:cNvPr id="9" name="Rectangle 5">
            <a:extLst>
              <a:ext uri="{FF2B5EF4-FFF2-40B4-BE49-F238E27FC236}">
                <a16:creationId xmlns:a16="http://schemas.microsoft.com/office/drawing/2014/main" id="{8714C9E3-A4D7-AA52-1899-2B5D7AFC9DFE}"/>
              </a:ext>
            </a:extLst>
          </p:cNvPr>
          <p:cNvSpPr>
            <a:spLocks noChangeArrowheads="1"/>
          </p:cNvSpPr>
          <p:nvPr/>
        </p:nvSpPr>
        <p:spPr bwMode="auto">
          <a:xfrm>
            <a:off x="3440944" y="1314296"/>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1</a:t>
            </a:r>
          </a:p>
        </p:txBody>
      </p:sp>
      <p:sp>
        <p:nvSpPr>
          <p:cNvPr id="10" name="Rectangle 6">
            <a:extLst>
              <a:ext uri="{FF2B5EF4-FFF2-40B4-BE49-F238E27FC236}">
                <a16:creationId xmlns:a16="http://schemas.microsoft.com/office/drawing/2014/main" id="{480B907B-AB0A-DCA1-AF57-A09F789BE10C}"/>
              </a:ext>
            </a:extLst>
          </p:cNvPr>
          <p:cNvSpPr>
            <a:spLocks noChangeArrowheads="1"/>
          </p:cNvSpPr>
          <p:nvPr/>
        </p:nvSpPr>
        <p:spPr bwMode="auto">
          <a:xfrm>
            <a:off x="4736344" y="1314296"/>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2</a:t>
            </a:r>
          </a:p>
        </p:txBody>
      </p:sp>
      <p:sp>
        <p:nvSpPr>
          <p:cNvPr id="11" name="Rectangle 7">
            <a:extLst>
              <a:ext uri="{FF2B5EF4-FFF2-40B4-BE49-F238E27FC236}">
                <a16:creationId xmlns:a16="http://schemas.microsoft.com/office/drawing/2014/main" id="{8EE53D26-C9FF-0931-7938-801D7523BF4C}"/>
              </a:ext>
            </a:extLst>
          </p:cNvPr>
          <p:cNvSpPr>
            <a:spLocks noChangeArrowheads="1"/>
          </p:cNvSpPr>
          <p:nvPr/>
        </p:nvSpPr>
        <p:spPr bwMode="auto">
          <a:xfrm>
            <a:off x="6107944" y="1314296"/>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3</a:t>
            </a:r>
          </a:p>
        </p:txBody>
      </p:sp>
      <p:sp>
        <p:nvSpPr>
          <p:cNvPr id="12" name="Rectangle 8">
            <a:extLst>
              <a:ext uri="{FF2B5EF4-FFF2-40B4-BE49-F238E27FC236}">
                <a16:creationId xmlns:a16="http://schemas.microsoft.com/office/drawing/2014/main" id="{A4FAC482-D15B-E570-4E49-32AEFBB3072D}"/>
              </a:ext>
            </a:extLst>
          </p:cNvPr>
          <p:cNvSpPr>
            <a:spLocks noChangeArrowheads="1"/>
          </p:cNvSpPr>
          <p:nvPr/>
        </p:nvSpPr>
        <p:spPr bwMode="auto">
          <a:xfrm>
            <a:off x="7403344" y="1314296"/>
            <a:ext cx="310984"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4</a:t>
            </a:r>
          </a:p>
        </p:txBody>
      </p:sp>
      <p:sp>
        <p:nvSpPr>
          <p:cNvPr id="13" name="Rectangle 9">
            <a:extLst>
              <a:ext uri="{FF2B5EF4-FFF2-40B4-BE49-F238E27FC236}">
                <a16:creationId xmlns:a16="http://schemas.microsoft.com/office/drawing/2014/main" id="{AABC7D97-A405-D963-E187-35B2E765D54F}"/>
              </a:ext>
            </a:extLst>
          </p:cNvPr>
          <p:cNvSpPr>
            <a:spLocks noChangeArrowheads="1"/>
          </p:cNvSpPr>
          <p:nvPr/>
        </p:nvSpPr>
        <p:spPr bwMode="auto">
          <a:xfrm>
            <a:off x="8774944" y="1314296"/>
            <a:ext cx="740588"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solidFill>
                  <a:schemeClr val="bg1"/>
                </a:solidFill>
                <a:latin typeface="Arial" panose="020B0604020202020204" pitchFamily="34" charset="0"/>
              </a:rPr>
              <a:t>5 </a:t>
            </a:r>
            <a:r>
              <a:rPr lang="en-US" altLang="ar-SY" dirty="0">
                <a:latin typeface="Arial" panose="020B0604020202020204" pitchFamily="34" charset="0"/>
              </a:rPr>
              <a:t>= N</a:t>
            </a:r>
          </a:p>
        </p:txBody>
      </p:sp>
      <p:sp>
        <p:nvSpPr>
          <p:cNvPr id="14" name="Rectangle 10">
            <a:extLst>
              <a:ext uri="{FF2B5EF4-FFF2-40B4-BE49-F238E27FC236}">
                <a16:creationId xmlns:a16="http://schemas.microsoft.com/office/drawing/2014/main" id="{6C7A9EFB-A36D-890B-C014-D05CEBCF8058}"/>
              </a:ext>
            </a:extLst>
          </p:cNvPr>
          <p:cNvSpPr>
            <a:spLocks noChangeArrowheads="1"/>
          </p:cNvSpPr>
          <p:nvPr/>
        </p:nvSpPr>
        <p:spPr bwMode="auto">
          <a:xfrm>
            <a:off x="1840744" y="933296"/>
            <a:ext cx="410370"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solidFill>
                  <a:schemeClr val="bg1"/>
                </a:solidFill>
                <a:latin typeface="Arial" panose="020B0604020202020204" pitchFamily="34" charset="0"/>
              </a:rPr>
              <a:t>1</a:t>
            </a:r>
          </a:p>
        </p:txBody>
      </p:sp>
      <p:sp>
        <p:nvSpPr>
          <p:cNvPr id="15" name="Oval 11">
            <a:extLst>
              <a:ext uri="{FF2B5EF4-FFF2-40B4-BE49-F238E27FC236}">
                <a16:creationId xmlns:a16="http://schemas.microsoft.com/office/drawing/2014/main" id="{5DDB3834-9DD0-8FB7-E5A8-3C416B7CA501}"/>
              </a:ext>
            </a:extLst>
          </p:cNvPr>
          <p:cNvSpPr>
            <a:spLocks noChangeArrowheads="1"/>
          </p:cNvSpPr>
          <p:nvPr/>
        </p:nvSpPr>
        <p:spPr bwMode="auto">
          <a:xfrm>
            <a:off x="1327981" y="2720821"/>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16" name="Rectangle 12">
            <a:extLst>
              <a:ext uri="{FF2B5EF4-FFF2-40B4-BE49-F238E27FC236}">
                <a16:creationId xmlns:a16="http://schemas.microsoft.com/office/drawing/2014/main" id="{FF737180-13B7-7B17-AE8C-382A75B39D70}"/>
              </a:ext>
            </a:extLst>
          </p:cNvPr>
          <p:cNvSpPr>
            <a:spLocks noChangeArrowheads="1"/>
          </p:cNvSpPr>
          <p:nvPr/>
        </p:nvSpPr>
        <p:spPr bwMode="auto">
          <a:xfrm>
            <a:off x="1383544" y="2685896"/>
            <a:ext cx="410370"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solidFill>
                  <a:schemeClr val="bg1"/>
                </a:solidFill>
                <a:latin typeface="Arial" panose="020B0604020202020204" pitchFamily="34" charset="0"/>
              </a:rPr>
              <a:t>1</a:t>
            </a:r>
          </a:p>
        </p:txBody>
      </p:sp>
      <p:sp>
        <p:nvSpPr>
          <p:cNvPr id="17" name="Rectangle 13">
            <a:extLst>
              <a:ext uri="{FF2B5EF4-FFF2-40B4-BE49-F238E27FC236}">
                <a16:creationId xmlns:a16="http://schemas.microsoft.com/office/drawing/2014/main" id="{DEDC14A7-D430-9DEA-02A9-6775C8BBA71A}"/>
              </a:ext>
            </a:extLst>
          </p:cNvPr>
          <p:cNvSpPr>
            <a:spLocks noChangeArrowheads="1"/>
          </p:cNvSpPr>
          <p:nvPr/>
        </p:nvSpPr>
        <p:spPr bwMode="auto">
          <a:xfrm>
            <a:off x="2145544" y="2730346"/>
            <a:ext cx="8089900" cy="1567096"/>
          </a:xfrm>
          <a:prstGeom prst="rect">
            <a:avLst/>
          </a:prstGeom>
          <a:solidFill>
            <a:schemeClr val="accent2">
              <a:lumMod val="20000"/>
              <a:lumOff val="80000"/>
            </a:schemeClr>
          </a:solidFill>
          <a:ln>
            <a:noFill/>
          </a:ln>
          <a:effectLst/>
        </p:spPr>
        <p:txBody>
          <a:bodyPr lIns="90488" tIns="44450" rIns="90488" bIns="44450">
            <a:spAutoFit/>
          </a:bodyPr>
          <a:lstStyle/>
          <a:p>
            <a:r>
              <a:rPr lang="en-US" altLang="ar-SY" sz="2400" dirty="0">
                <a:latin typeface="Arial" panose="020B0604020202020204" pitchFamily="34" charset="0"/>
              </a:rPr>
              <a:t>Time scale with progression of time moving from left to right; the numbers represent time periods (e.g., years, months, quarters, etc...) and may be presented within a time interval or at the end of a time interval.</a:t>
            </a:r>
          </a:p>
        </p:txBody>
      </p:sp>
      <p:sp>
        <p:nvSpPr>
          <p:cNvPr id="18" name="Line 14">
            <a:extLst>
              <a:ext uri="{FF2B5EF4-FFF2-40B4-BE49-F238E27FC236}">
                <a16:creationId xmlns:a16="http://schemas.microsoft.com/office/drawing/2014/main" id="{C2D00373-16D1-FF86-E32B-27296281F0F7}"/>
              </a:ext>
            </a:extLst>
          </p:cNvPr>
          <p:cNvSpPr>
            <a:spLocks noChangeShapeType="1"/>
          </p:cNvSpPr>
          <p:nvPr/>
        </p:nvSpPr>
        <p:spPr bwMode="auto">
          <a:xfrm>
            <a:off x="2464631" y="1355571"/>
            <a:ext cx="0" cy="7366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19" name="Rectangle 15">
            <a:extLst>
              <a:ext uri="{FF2B5EF4-FFF2-40B4-BE49-F238E27FC236}">
                <a16:creationId xmlns:a16="http://schemas.microsoft.com/office/drawing/2014/main" id="{521D5E20-D03B-EB1A-8D70-7A07DA5424F6}"/>
              </a:ext>
            </a:extLst>
          </p:cNvPr>
          <p:cNvSpPr>
            <a:spLocks noChangeArrowheads="1"/>
          </p:cNvSpPr>
          <p:nvPr/>
        </p:nvSpPr>
        <p:spPr bwMode="auto">
          <a:xfrm>
            <a:off x="1916944" y="2014384"/>
            <a:ext cx="1589410"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sz="2400" dirty="0">
                <a:latin typeface="Arial" panose="020B0604020202020204" pitchFamily="34" charset="0"/>
              </a:rPr>
              <a:t>P =$8,000</a:t>
            </a:r>
          </a:p>
        </p:txBody>
      </p:sp>
      <p:sp>
        <p:nvSpPr>
          <p:cNvPr id="20" name="Oval 16">
            <a:extLst>
              <a:ext uri="{FF2B5EF4-FFF2-40B4-BE49-F238E27FC236}">
                <a16:creationId xmlns:a16="http://schemas.microsoft.com/office/drawing/2014/main" id="{078EDC34-120B-508F-9DA0-30F8C73ED0C8}"/>
              </a:ext>
            </a:extLst>
          </p:cNvPr>
          <p:cNvSpPr>
            <a:spLocks noChangeArrowheads="1"/>
          </p:cNvSpPr>
          <p:nvPr/>
        </p:nvSpPr>
        <p:spPr bwMode="auto">
          <a:xfrm>
            <a:off x="3461581" y="1958821"/>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21" name="Rectangle 17">
            <a:extLst>
              <a:ext uri="{FF2B5EF4-FFF2-40B4-BE49-F238E27FC236}">
                <a16:creationId xmlns:a16="http://schemas.microsoft.com/office/drawing/2014/main" id="{709652E1-2B3D-D13B-A7D6-2F3EB4A6176F}"/>
              </a:ext>
            </a:extLst>
          </p:cNvPr>
          <p:cNvSpPr>
            <a:spLocks noChangeArrowheads="1"/>
          </p:cNvSpPr>
          <p:nvPr/>
        </p:nvSpPr>
        <p:spPr bwMode="auto">
          <a:xfrm>
            <a:off x="3517144" y="1923896"/>
            <a:ext cx="410370"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solidFill>
                  <a:schemeClr val="bg1"/>
                </a:solidFill>
                <a:latin typeface="Arial" panose="020B0604020202020204" pitchFamily="34" charset="0"/>
              </a:rPr>
              <a:t>2</a:t>
            </a:r>
          </a:p>
        </p:txBody>
      </p:sp>
      <p:sp>
        <p:nvSpPr>
          <p:cNvPr id="22" name="Oval 18">
            <a:extLst>
              <a:ext uri="{FF2B5EF4-FFF2-40B4-BE49-F238E27FC236}">
                <a16:creationId xmlns:a16="http://schemas.microsoft.com/office/drawing/2014/main" id="{99F4A4F8-E378-3B0E-1896-05CB59AFBDAE}"/>
              </a:ext>
            </a:extLst>
          </p:cNvPr>
          <p:cNvSpPr>
            <a:spLocks noChangeArrowheads="1"/>
          </p:cNvSpPr>
          <p:nvPr/>
        </p:nvSpPr>
        <p:spPr bwMode="auto">
          <a:xfrm>
            <a:off x="1327981" y="4321021"/>
            <a:ext cx="465933" cy="472999"/>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23" name="Rectangle 19">
            <a:extLst>
              <a:ext uri="{FF2B5EF4-FFF2-40B4-BE49-F238E27FC236}">
                <a16:creationId xmlns:a16="http://schemas.microsoft.com/office/drawing/2014/main" id="{C99901C9-F522-FF13-265A-65CF60503FE3}"/>
              </a:ext>
            </a:extLst>
          </p:cNvPr>
          <p:cNvSpPr>
            <a:spLocks noChangeArrowheads="1"/>
          </p:cNvSpPr>
          <p:nvPr/>
        </p:nvSpPr>
        <p:spPr bwMode="auto">
          <a:xfrm>
            <a:off x="1383544" y="4286096"/>
            <a:ext cx="410370"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solidFill>
                  <a:schemeClr val="bg1"/>
                </a:solidFill>
                <a:latin typeface="Arial" panose="020B0604020202020204" pitchFamily="34" charset="0"/>
              </a:rPr>
              <a:t>2</a:t>
            </a:r>
          </a:p>
        </p:txBody>
      </p:sp>
      <p:sp>
        <p:nvSpPr>
          <p:cNvPr id="24" name="Rectangle 20">
            <a:extLst>
              <a:ext uri="{FF2B5EF4-FFF2-40B4-BE49-F238E27FC236}">
                <a16:creationId xmlns:a16="http://schemas.microsoft.com/office/drawing/2014/main" id="{45356B3F-2DFB-5C00-FBBC-31D0481BA43E}"/>
              </a:ext>
            </a:extLst>
          </p:cNvPr>
          <p:cNvSpPr>
            <a:spLocks noChangeArrowheads="1"/>
          </p:cNvSpPr>
          <p:nvPr/>
        </p:nvSpPr>
        <p:spPr bwMode="auto">
          <a:xfrm>
            <a:off x="2221248" y="4346199"/>
            <a:ext cx="7319954" cy="459100"/>
          </a:xfrm>
          <a:prstGeom prst="rect">
            <a:avLst/>
          </a:prstGeom>
          <a:solidFill>
            <a:schemeClr val="accent3">
              <a:lumMod val="20000"/>
              <a:lumOff val="80000"/>
            </a:schemeClr>
          </a:solidFill>
          <a:ln>
            <a:noFill/>
          </a:ln>
          <a:effectLst/>
        </p:spPr>
        <p:txBody>
          <a:bodyPr wrap="none" lIns="90488" tIns="44450" rIns="90488" bIns="44450">
            <a:spAutoFit/>
          </a:bodyPr>
          <a:lstStyle/>
          <a:p>
            <a:r>
              <a:rPr lang="en-US" altLang="ar-SY" sz="2400" dirty="0">
                <a:latin typeface="Arial" panose="020B0604020202020204" pitchFamily="34" charset="0"/>
              </a:rPr>
              <a:t>Present expense (cash outflow) of $8,000 for lender</a:t>
            </a:r>
            <a:r>
              <a:rPr lang="en-US" altLang="ar-SY" sz="2400" dirty="0">
                <a:solidFill>
                  <a:schemeClr val="bg1"/>
                </a:solidFill>
                <a:latin typeface="Arial" panose="020B0604020202020204" pitchFamily="34" charset="0"/>
              </a:rPr>
              <a:t>.</a:t>
            </a:r>
          </a:p>
        </p:txBody>
      </p:sp>
      <p:sp>
        <p:nvSpPr>
          <p:cNvPr id="25" name="Line 21">
            <a:extLst>
              <a:ext uri="{FF2B5EF4-FFF2-40B4-BE49-F238E27FC236}">
                <a16:creationId xmlns:a16="http://schemas.microsoft.com/office/drawing/2014/main" id="{A7ADBA88-DA13-5095-7C44-586066A7AC23}"/>
              </a:ext>
            </a:extLst>
          </p:cNvPr>
          <p:cNvSpPr>
            <a:spLocks noChangeShapeType="1"/>
          </p:cNvSpPr>
          <p:nvPr/>
        </p:nvSpPr>
        <p:spPr bwMode="auto">
          <a:xfrm flipV="1">
            <a:off x="3607631" y="803121"/>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26" name="Line 22">
            <a:extLst>
              <a:ext uri="{FF2B5EF4-FFF2-40B4-BE49-F238E27FC236}">
                <a16:creationId xmlns:a16="http://schemas.microsoft.com/office/drawing/2014/main" id="{2C278585-DC1A-15F2-749C-355D7D6D2B6A}"/>
              </a:ext>
            </a:extLst>
          </p:cNvPr>
          <p:cNvSpPr>
            <a:spLocks noChangeShapeType="1"/>
          </p:cNvSpPr>
          <p:nvPr/>
        </p:nvSpPr>
        <p:spPr bwMode="auto">
          <a:xfrm flipV="1">
            <a:off x="4979231" y="803121"/>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27" name="Line 23">
            <a:extLst>
              <a:ext uri="{FF2B5EF4-FFF2-40B4-BE49-F238E27FC236}">
                <a16:creationId xmlns:a16="http://schemas.microsoft.com/office/drawing/2014/main" id="{02FC2E83-BBA3-2925-3B12-CD464A8E5158}"/>
              </a:ext>
            </a:extLst>
          </p:cNvPr>
          <p:cNvSpPr>
            <a:spLocks noChangeShapeType="1"/>
          </p:cNvSpPr>
          <p:nvPr/>
        </p:nvSpPr>
        <p:spPr bwMode="auto">
          <a:xfrm flipV="1">
            <a:off x="6274631" y="803121"/>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dirty="0"/>
          </a:p>
        </p:txBody>
      </p:sp>
      <p:sp>
        <p:nvSpPr>
          <p:cNvPr id="28" name="Line 24">
            <a:extLst>
              <a:ext uri="{FF2B5EF4-FFF2-40B4-BE49-F238E27FC236}">
                <a16:creationId xmlns:a16="http://schemas.microsoft.com/office/drawing/2014/main" id="{62FCB0B4-9D60-A14E-DB9D-65B66416ECF8}"/>
              </a:ext>
            </a:extLst>
          </p:cNvPr>
          <p:cNvSpPr>
            <a:spLocks noChangeShapeType="1"/>
          </p:cNvSpPr>
          <p:nvPr/>
        </p:nvSpPr>
        <p:spPr bwMode="auto">
          <a:xfrm flipV="1">
            <a:off x="7570031" y="803121"/>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29" name="Line 25">
            <a:extLst>
              <a:ext uri="{FF2B5EF4-FFF2-40B4-BE49-F238E27FC236}">
                <a16:creationId xmlns:a16="http://schemas.microsoft.com/office/drawing/2014/main" id="{F4E203F0-BD8D-9DE6-EF03-FC939CB111DB}"/>
              </a:ext>
            </a:extLst>
          </p:cNvPr>
          <p:cNvSpPr>
            <a:spLocks noChangeShapeType="1"/>
          </p:cNvSpPr>
          <p:nvPr/>
        </p:nvSpPr>
        <p:spPr bwMode="auto">
          <a:xfrm flipV="1">
            <a:off x="9017831" y="803121"/>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30" name="Rectangle 26">
            <a:extLst>
              <a:ext uri="{FF2B5EF4-FFF2-40B4-BE49-F238E27FC236}">
                <a16:creationId xmlns:a16="http://schemas.microsoft.com/office/drawing/2014/main" id="{48332674-4713-4D97-8965-CA83F81D2A40}"/>
              </a:ext>
            </a:extLst>
          </p:cNvPr>
          <p:cNvSpPr>
            <a:spLocks noChangeArrowheads="1"/>
          </p:cNvSpPr>
          <p:nvPr/>
        </p:nvSpPr>
        <p:spPr bwMode="auto">
          <a:xfrm>
            <a:off x="4050544" y="490384"/>
            <a:ext cx="1662957"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sz="2400" dirty="0">
                <a:latin typeface="Arial" panose="020B0604020202020204" pitchFamily="34" charset="0"/>
              </a:rPr>
              <a:t>A = $2,524</a:t>
            </a:r>
          </a:p>
        </p:txBody>
      </p:sp>
      <p:sp>
        <p:nvSpPr>
          <p:cNvPr id="31" name="Oval 27">
            <a:extLst>
              <a:ext uri="{FF2B5EF4-FFF2-40B4-BE49-F238E27FC236}">
                <a16:creationId xmlns:a16="http://schemas.microsoft.com/office/drawing/2014/main" id="{66862306-CC7F-CA39-1062-8F0A24158D16}"/>
              </a:ext>
            </a:extLst>
          </p:cNvPr>
          <p:cNvSpPr>
            <a:spLocks noChangeArrowheads="1"/>
          </p:cNvSpPr>
          <p:nvPr/>
        </p:nvSpPr>
        <p:spPr bwMode="auto">
          <a:xfrm>
            <a:off x="5595181" y="391101"/>
            <a:ext cx="520700" cy="520700"/>
          </a:xfrm>
          <a:prstGeom prst="ellipse">
            <a:avLst/>
          </a:prstGeom>
          <a:solidFill>
            <a:schemeClr val="accent2">
              <a:lumMod val="20000"/>
              <a:lumOff val="80000"/>
            </a:schemeClr>
          </a:solidFill>
          <a:ln w="12700">
            <a:solidFill>
              <a:schemeClr val="bg1"/>
            </a:solidFill>
            <a:round/>
            <a:headEnd/>
            <a:tailEnd/>
          </a:ln>
          <a:effectLst/>
        </p:spPr>
        <p:txBody>
          <a:bodyPr wrap="none" anchor="ctr"/>
          <a:lstStyle/>
          <a:p>
            <a:endParaRPr lang="ar-SY">
              <a:solidFill>
                <a:schemeClr val="bg1"/>
              </a:solidFill>
            </a:endParaRPr>
          </a:p>
        </p:txBody>
      </p:sp>
      <p:sp>
        <p:nvSpPr>
          <p:cNvPr id="32" name="Rectangle 28">
            <a:extLst>
              <a:ext uri="{FF2B5EF4-FFF2-40B4-BE49-F238E27FC236}">
                <a16:creationId xmlns:a16="http://schemas.microsoft.com/office/drawing/2014/main" id="{90C6D925-2C7E-0B80-57FE-A4A4F6A01DD5}"/>
              </a:ext>
            </a:extLst>
          </p:cNvPr>
          <p:cNvSpPr>
            <a:spLocks noChangeArrowheads="1"/>
          </p:cNvSpPr>
          <p:nvPr/>
        </p:nvSpPr>
        <p:spPr bwMode="auto">
          <a:xfrm>
            <a:off x="5650744" y="476096"/>
            <a:ext cx="310984" cy="366767"/>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3</a:t>
            </a:r>
          </a:p>
        </p:txBody>
      </p:sp>
      <p:sp>
        <p:nvSpPr>
          <p:cNvPr id="33" name="Oval 29">
            <a:extLst>
              <a:ext uri="{FF2B5EF4-FFF2-40B4-BE49-F238E27FC236}">
                <a16:creationId xmlns:a16="http://schemas.microsoft.com/office/drawing/2014/main" id="{8E197989-2A70-4E01-101A-5E61B1AB66DF}"/>
              </a:ext>
            </a:extLst>
          </p:cNvPr>
          <p:cNvSpPr>
            <a:spLocks noChangeArrowheads="1"/>
          </p:cNvSpPr>
          <p:nvPr/>
        </p:nvSpPr>
        <p:spPr bwMode="auto">
          <a:xfrm>
            <a:off x="1327981" y="5235421"/>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34" name="Rectangle 30">
            <a:extLst>
              <a:ext uri="{FF2B5EF4-FFF2-40B4-BE49-F238E27FC236}">
                <a16:creationId xmlns:a16="http://schemas.microsoft.com/office/drawing/2014/main" id="{EFB37A39-C37F-16A2-1A1C-5E12861B55B8}"/>
              </a:ext>
            </a:extLst>
          </p:cNvPr>
          <p:cNvSpPr>
            <a:spLocks noChangeArrowheads="1"/>
          </p:cNvSpPr>
          <p:nvPr/>
        </p:nvSpPr>
        <p:spPr bwMode="auto">
          <a:xfrm>
            <a:off x="1383544" y="5200496"/>
            <a:ext cx="410370"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solidFill>
                  <a:schemeClr val="bg1"/>
                </a:solidFill>
                <a:latin typeface="Arial" panose="020B0604020202020204" pitchFamily="34" charset="0"/>
              </a:rPr>
              <a:t>3</a:t>
            </a:r>
          </a:p>
        </p:txBody>
      </p:sp>
      <p:sp>
        <p:nvSpPr>
          <p:cNvPr id="35" name="Rectangle 31">
            <a:extLst>
              <a:ext uri="{FF2B5EF4-FFF2-40B4-BE49-F238E27FC236}">
                <a16:creationId xmlns:a16="http://schemas.microsoft.com/office/drawing/2014/main" id="{AB9B8B94-C724-E185-2527-2C5AF2A05BDA}"/>
              </a:ext>
            </a:extLst>
          </p:cNvPr>
          <p:cNvSpPr>
            <a:spLocks noChangeArrowheads="1"/>
          </p:cNvSpPr>
          <p:nvPr/>
        </p:nvSpPr>
        <p:spPr bwMode="auto">
          <a:xfrm>
            <a:off x="2145544" y="5214784"/>
            <a:ext cx="6859892" cy="459100"/>
          </a:xfrm>
          <a:prstGeom prst="rect">
            <a:avLst/>
          </a:prstGeom>
          <a:solidFill>
            <a:schemeClr val="accent4">
              <a:lumMod val="20000"/>
              <a:lumOff val="80000"/>
            </a:schemeClr>
          </a:solidFill>
          <a:ln>
            <a:noFill/>
          </a:ln>
          <a:effectLst/>
        </p:spPr>
        <p:txBody>
          <a:bodyPr wrap="none" lIns="90488" tIns="44450" rIns="90488" bIns="44450">
            <a:spAutoFit/>
          </a:bodyPr>
          <a:lstStyle/>
          <a:p>
            <a:r>
              <a:rPr lang="en-US" altLang="ar-SY" sz="2400" dirty="0">
                <a:latin typeface="Arial" panose="020B0604020202020204" pitchFamily="34" charset="0"/>
              </a:rPr>
              <a:t>Annual income (cash inflow) of $2,524 for len</a:t>
            </a:r>
            <a:r>
              <a:rPr lang="en-US" altLang="ar-SY" sz="2400" dirty="0">
                <a:solidFill>
                  <a:schemeClr val="bg1"/>
                </a:solidFill>
                <a:latin typeface="Arial" panose="020B0604020202020204" pitchFamily="34" charset="0"/>
              </a:rPr>
              <a:t>der.</a:t>
            </a:r>
          </a:p>
        </p:txBody>
      </p:sp>
      <p:sp>
        <p:nvSpPr>
          <p:cNvPr id="36" name="Rectangle 32">
            <a:extLst>
              <a:ext uri="{FF2B5EF4-FFF2-40B4-BE49-F238E27FC236}">
                <a16:creationId xmlns:a16="http://schemas.microsoft.com/office/drawing/2014/main" id="{8BAF641B-28A9-C8FA-DA5F-6EE3BC1EA0F5}"/>
              </a:ext>
            </a:extLst>
          </p:cNvPr>
          <p:cNvSpPr>
            <a:spLocks noChangeArrowheads="1"/>
          </p:cNvSpPr>
          <p:nvPr/>
        </p:nvSpPr>
        <p:spPr bwMode="auto">
          <a:xfrm>
            <a:off x="7022344" y="2014384"/>
            <a:ext cx="2433359"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r>
              <a:rPr lang="en-US" altLang="ar-SY" sz="2400" dirty="0" err="1">
                <a:latin typeface="Arial" panose="020B0604020202020204" pitchFamily="34" charset="0"/>
              </a:rPr>
              <a:t>i</a:t>
            </a:r>
            <a:r>
              <a:rPr lang="en-US" altLang="ar-SY" sz="2400" dirty="0">
                <a:latin typeface="Arial" panose="020B0604020202020204" pitchFamily="34" charset="0"/>
              </a:rPr>
              <a:t> = 10% per year</a:t>
            </a:r>
          </a:p>
        </p:txBody>
      </p:sp>
      <p:sp>
        <p:nvSpPr>
          <p:cNvPr id="37" name="Oval 33">
            <a:extLst>
              <a:ext uri="{FF2B5EF4-FFF2-40B4-BE49-F238E27FC236}">
                <a16:creationId xmlns:a16="http://schemas.microsoft.com/office/drawing/2014/main" id="{6375A797-B851-8E56-6725-D00FC02DAB0A}"/>
              </a:ext>
            </a:extLst>
          </p:cNvPr>
          <p:cNvSpPr>
            <a:spLocks noChangeArrowheads="1"/>
          </p:cNvSpPr>
          <p:nvPr/>
        </p:nvSpPr>
        <p:spPr bwMode="auto">
          <a:xfrm>
            <a:off x="6509581" y="1958821"/>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solidFill>
                <a:schemeClr val="bg1"/>
              </a:solidFill>
            </a:endParaRPr>
          </a:p>
        </p:txBody>
      </p:sp>
      <p:sp>
        <p:nvSpPr>
          <p:cNvPr id="38" name="Rectangle 34">
            <a:extLst>
              <a:ext uri="{FF2B5EF4-FFF2-40B4-BE49-F238E27FC236}">
                <a16:creationId xmlns:a16="http://schemas.microsoft.com/office/drawing/2014/main" id="{DF36C019-028C-BE34-BD32-E67578D23D73}"/>
              </a:ext>
            </a:extLst>
          </p:cNvPr>
          <p:cNvSpPr>
            <a:spLocks noChangeArrowheads="1"/>
          </p:cNvSpPr>
          <p:nvPr/>
        </p:nvSpPr>
        <p:spPr bwMode="auto">
          <a:xfrm>
            <a:off x="6565144" y="1923896"/>
            <a:ext cx="410370"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solidFill>
                  <a:schemeClr val="bg1"/>
                </a:solidFill>
                <a:latin typeface="Arial" panose="020B0604020202020204" pitchFamily="34" charset="0"/>
              </a:rPr>
              <a:t>4</a:t>
            </a:r>
          </a:p>
        </p:txBody>
      </p:sp>
      <p:sp>
        <p:nvSpPr>
          <p:cNvPr id="39" name="Rectangle 37">
            <a:extLst>
              <a:ext uri="{FF2B5EF4-FFF2-40B4-BE49-F238E27FC236}">
                <a16:creationId xmlns:a16="http://schemas.microsoft.com/office/drawing/2014/main" id="{F8360A1F-BD66-ECC5-090A-A55A1404D0EA}"/>
              </a:ext>
            </a:extLst>
          </p:cNvPr>
          <p:cNvSpPr>
            <a:spLocks noChangeArrowheads="1"/>
          </p:cNvSpPr>
          <p:nvPr/>
        </p:nvSpPr>
        <p:spPr bwMode="auto">
          <a:xfrm>
            <a:off x="2145544" y="5918074"/>
            <a:ext cx="2919070" cy="459100"/>
          </a:xfrm>
          <a:prstGeom prst="rect">
            <a:avLst/>
          </a:prstGeom>
          <a:solidFill>
            <a:schemeClr val="accent4">
              <a:lumMod val="20000"/>
              <a:lumOff val="80000"/>
            </a:schemeClr>
          </a:solidFill>
          <a:ln>
            <a:noFill/>
          </a:ln>
          <a:effectLst/>
        </p:spPr>
        <p:txBody>
          <a:bodyPr wrap="none" lIns="90488" tIns="44450" rIns="90488" bIns="44450">
            <a:spAutoFit/>
          </a:bodyPr>
          <a:lstStyle/>
          <a:p>
            <a:r>
              <a:rPr lang="en-US" altLang="ar-SY" sz="2400" dirty="0">
                <a:latin typeface="Arial" panose="020B0604020202020204" pitchFamily="34" charset="0"/>
              </a:rPr>
              <a:t>Interest rate of loan</a:t>
            </a:r>
            <a:r>
              <a:rPr lang="en-US" altLang="ar-SY" sz="2400" dirty="0">
                <a:solidFill>
                  <a:schemeClr val="bg1"/>
                </a:solidFill>
                <a:latin typeface="Arial" panose="020B0604020202020204" pitchFamily="34" charset="0"/>
              </a:rPr>
              <a:t>.</a:t>
            </a:r>
          </a:p>
        </p:txBody>
      </p:sp>
    </p:spTree>
    <p:extLst>
      <p:ext uri="{BB962C8B-B14F-4D97-AF65-F5344CB8AC3E}">
        <p14:creationId xmlns:p14="http://schemas.microsoft.com/office/powerpoint/2010/main" val="4100285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56AF3-3B0A-41B6-5FD5-55CAEF30C4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8A7B7-5824-3C1A-C5EA-F2901C3BE282}"/>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471253C4-AFE2-6EA5-3B7B-B24EFDF21628}"/>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C3A14530-A235-CAAE-3820-769FEF4D7F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46753E3B-711C-FFFD-BFE2-76695B92591C}"/>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Oval 2">
            <a:extLst>
              <a:ext uri="{FF2B5EF4-FFF2-40B4-BE49-F238E27FC236}">
                <a16:creationId xmlns:a16="http://schemas.microsoft.com/office/drawing/2014/main" id="{19D61331-58BB-00C5-7B97-78577A5F375D}"/>
              </a:ext>
            </a:extLst>
          </p:cNvPr>
          <p:cNvSpPr>
            <a:spLocks noChangeArrowheads="1"/>
          </p:cNvSpPr>
          <p:nvPr/>
        </p:nvSpPr>
        <p:spPr bwMode="auto">
          <a:xfrm>
            <a:off x="1785181" y="1073150"/>
            <a:ext cx="520700" cy="520700"/>
          </a:xfrm>
          <a:prstGeom prst="ellipse">
            <a:avLst/>
          </a:prstGeom>
          <a:solidFill>
            <a:schemeClr val="accent4">
              <a:lumMod val="20000"/>
              <a:lumOff val="80000"/>
            </a:schemeClr>
          </a:solidFill>
          <a:ln w="12700">
            <a:solidFill>
              <a:schemeClr val="tx1"/>
            </a:solidFill>
            <a:round/>
            <a:headEnd/>
            <a:tailEnd/>
          </a:ln>
          <a:effectLst/>
        </p:spPr>
        <p:txBody>
          <a:bodyPr wrap="none" anchor="ctr"/>
          <a:lstStyle/>
          <a:p>
            <a:endParaRPr lang="ar-SY"/>
          </a:p>
        </p:txBody>
      </p:sp>
      <p:sp>
        <p:nvSpPr>
          <p:cNvPr id="7" name="Rectangle 3">
            <a:extLst>
              <a:ext uri="{FF2B5EF4-FFF2-40B4-BE49-F238E27FC236}">
                <a16:creationId xmlns:a16="http://schemas.microsoft.com/office/drawing/2014/main" id="{C1F48499-9BAA-A136-118E-DC156310274F}"/>
              </a:ext>
            </a:extLst>
          </p:cNvPr>
          <p:cNvSpPr>
            <a:spLocks noChangeArrowheads="1"/>
          </p:cNvSpPr>
          <p:nvPr/>
        </p:nvSpPr>
        <p:spPr bwMode="auto">
          <a:xfrm>
            <a:off x="336338" y="123825"/>
            <a:ext cx="1676400" cy="920765"/>
          </a:xfrm>
          <a:prstGeom prst="rect">
            <a:avLst/>
          </a:prstGeom>
          <a:solidFill>
            <a:schemeClr val="accent4">
              <a:lumMod val="20000"/>
              <a:lumOff val="80000"/>
            </a:schemeClr>
          </a:solidFill>
          <a:ln>
            <a:noFill/>
          </a:ln>
          <a:effectLst/>
        </p:spPr>
        <p:txBody>
          <a:bodyPr wrap="square" lIns="90488" tIns="44450" rIns="90488" bIns="44450">
            <a:spAutoFit/>
          </a:bodyPr>
          <a:lstStyle/>
          <a:p>
            <a:r>
              <a:rPr lang="en-US" altLang="ar-SY" b="1" dirty="0">
                <a:latin typeface="Arial" panose="020B0604020202020204" pitchFamily="34" charset="0"/>
              </a:rPr>
              <a:t>CASH FLOW DIAGRAM NOTATION</a:t>
            </a:r>
          </a:p>
        </p:txBody>
      </p:sp>
      <p:sp>
        <p:nvSpPr>
          <p:cNvPr id="8" name="Line 4">
            <a:extLst>
              <a:ext uri="{FF2B5EF4-FFF2-40B4-BE49-F238E27FC236}">
                <a16:creationId xmlns:a16="http://schemas.microsoft.com/office/drawing/2014/main" id="{95415EAB-2D7B-47DA-0407-D9634438C14C}"/>
              </a:ext>
            </a:extLst>
          </p:cNvPr>
          <p:cNvSpPr>
            <a:spLocks noChangeShapeType="1"/>
          </p:cNvSpPr>
          <p:nvPr/>
        </p:nvSpPr>
        <p:spPr bwMode="auto">
          <a:xfrm>
            <a:off x="2470981" y="1447800"/>
            <a:ext cx="6616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9" name="Rectangle 5">
            <a:extLst>
              <a:ext uri="{FF2B5EF4-FFF2-40B4-BE49-F238E27FC236}">
                <a16:creationId xmlns:a16="http://schemas.microsoft.com/office/drawing/2014/main" id="{C5BB7AC0-D5C7-206E-8A4A-2F5D37152D4F}"/>
              </a:ext>
            </a:extLst>
          </p:cNvPr>
          <p:cNvSpPr>
            <a:spLocks noChangeArrowheads="1"/>
          </p:cNvSpPr>
          <p:nvPr/>
        </p:nvSpPr>
        <p:spPr bwMode="auto">
          <a:xfrm>
            <a:off x="3440944" y="1419225"/>
            <a:ext cx="310984" cy="366767"/>
          </a:xfrm>
          <a:prstGeom prst="rect">
            <a:avLst/>
          </a:prstGeom>
          <a:solidFill>
            <a:schemeClr val="accent4">
              <a:lumMod val="20000"/>
              <a:lumOff val="80000"/>
            </a:schemeClr>
          </a:solidFill>
          <a:ln>
            <a:noFill/>
          </a:ln>
          <a:effectLst/>
        </p:spPr>
        <p:txBody>
          <a:bodyPr wrap="none" lIns="90488" tIns="44450" rIns="90488" bIns="44450">
            <a:spAutoFit/>
          </a:bodyPr>
          <a:lstStyle/>
          <a:p>
            <a:r>
              <a:rPr lang="en-US" altLang="ar-SY" dirty="0">
                <a:latin typeface="Arial" panose="020B0604020202020204" pitchFamily="34" charset="0"/>
              </a:rPr>
              <a:t>1</a:t>
            </a:r>
          </a:p>
        </p:txBody>
      </p:sp>
      <p:sp>
        <p:nvSpPr>
          <p:cNvPr id="10" name="Rectangle 6">
            <a:extLst>
              <a:ext uri="{FF2B5EF4-FFF2-40B4-BE49-F238E27FC236}">
                <a16:creationId xmlns:a16="http://schemas.microsoft.com/office/drawing/2014/main" id="{4FA73FA7-BB8B-3111-2240-53866C75B1E4}"/>
              </a:ext>
            </a:extLst>
          </p:cNvPr>
          <p:cNvSpPr>
            <a:spLocks noChangeArrowheads="1"/>
          </p:cNvSpPr>
          <p:nvPr/>
        </p:nvSpPr>
        <p:spPr bwMode="auto">
          <a:xfrm>
            <a:off x="4736344" y="1419225"/>
            <a:ext cx="310984" cy="366767"/>
          </a:xfrm>
          <a:prstGeom prst="rect">
            <a:avLst/>
          </a:prstGeom>
          <a:solidFill>
            <a:schemeClr val="accent4">
              <a:lumMod val="20000"/>
              <a:lumOff val="80000"/>
            </a:schemeClr>
          </a:solidFill>
          <a:ln>
            <a:noFill/>
          </a:ln>
          <a:effectLst/>
        </p:spPr>
        <p:txBody>
          <a:bodyPr wrap="none" lIns="90488" tIns="44450" rIns="90488" bIns="44450">
            <a:spAutoFit/>
          </a:bodyPr>
          <a:lstStyle/>
          <a:p>
            <a:r>
              <a:rPr lang="en-US" altLang="ar-SY" dirty="0">
                <a:latin typeface="Arial" panose="020B0604020202020204" pitchFamily="34" charset="0"/>
              </a:rPr>
              <a:t>2</a:t>
            </a:r>
          </a:p>
        </p:txBody>
      </p:sp>
      <p:sp>
        <p:nvSpPr>
          <p:cNvPr id="11" name="Rectangle 7">
            <a:extLst>
              <a:ext uri="{FF2B5EF4-FFF2-40B4-BE49-F238E27FC236}">
                <a16:creationId xmlns:a16="http://schemas.microsoft.com/office/drawing/2014/main" id="{E221163F-C1B3-59C5-E3E9-D752D37D9AF9}"/>
              </a:ext>
            </a:extLst>
          </p:cNvPr>
          <p:cNvSpPr>
            <a:spLocks noChangeArrowheads="1"/>
          </p:cNvSpPr>
          <p:nvPr/>
        </p:nvSpPr>
        <p:spPr bwMode="auto">
          <a:xfrm>
            <a:off x="6107944" y="1419225"/>
            <a:ext cx="310984" cy="366767"/>
          </a:xfrm>
          <a:prstGeom prst="rect">
            <a:avLst/>
          </a:prstGeom>
          <a:solidFill>
            <a:schemeClr val="accent4">
              <a:lumMod val="20000"/>
              <a:lumOff val="80000"/>
            </a:schemeClr>
          </a:solidFill>
          <a:ln>
            <a:noFill/>
          </a:ln>
          <a:effectLst/>
        </p:spPr>
        <p:txBody>
          <a:bodyPr wrap="none" lIns="90488" tIns="44450" rIns="90488" bIns="44450">
            <a:spAutoFit/>
          </a:bodyPr>
          <a:lstStyle/>
          <a:p>
            <a:r>
              <a:rPr lang="en-US" altLang="ar-SY" dirty="0">
                <a:latin typeface="Arial" panose="020B0604020202020204" pitchFamily="34" charset="0"/>
              </a:rPr>
              <a:t>3</a:t>
            </a:r>
          </a:p>
        </p:txBody>
      </p:sp>
      <p:sp>
        <p:nvSpPr>
          <p:cNvPr id="12" name="Rectangle 8">
            <a:extLst>
              <a:ext uri="{FF2B5EF4-FFF2-40B4-BE49-F238E27FC236}">
                <a16:creationId xmlns:a16="http://schemas.microsoft.com/office/drawing/2014/main" id="{B7D7836E-BDCC-2F0A-D530-C1F5612E5F83}"/>
              </a:ext>
            </a:extLst>
          </p:cNvPr>
          <p:cNvSpPr>
            <a:spLocks noChangeArrowheads="1"/>
          </p:cNvSpPr>
          <p:nvPr/>
        </p:nvSpPr>
        <p:spPr bwMode="auto">
          <a:xfrm>
            <a:off x="7403344" y="1419225"/>
            <a:ext cx="310984" cy="366767"/>
          </a:xfrm>
          <a:prstGeom prst="rect">
            <a:avLst/>
          </a:prstGeom>
          <a:solidFill>
            <a:schemeClr val="accent4">
              <a:lumMod val="20000"/>
              <a:lumOff val="80000"/>
            </a:schemeClr>
          </a:solidFill>
          <a:ln>
            <a:noFill/>
          </a:ln>
          <a:effectLst/>
        </p:spPr>
        <p:txBody>
          <a:bodyPr wrap="none" lIns="90488" tIns="44450" rIns="90488" bIns="44450">
            <a:spAutoFit/>
          </a:bodyPr>
          <a:lstStyle/>
          <a:p>
            <a:r>
              <a:rPr lang="en-US" altLang="ar-SY" dirty="0">
                <a:latin typeface="Arial" panose="020B0604020202020204" pitchFamily="34" charset="0"/>
              </a:rPr>
              <a:t>4</a:t>
            </a:r>
          </a:p>
        </p:txBody>
      </p:sp>
      <p:sp>
        <p:nvSpPr>
          <p:cNvPr id="13" name="Rectangle 9">
            <a:extLst>
              <a:ext uri="{FF2B5EF4-FFF2-40B4-BE49-F238E27FC236}">
                <a16:creationId xmlns:a16="http://schemas.microsoft.com/office/drawing/2014/main" id="{7C9AC6D8-1071-72CA-3C8E-4E4C182BA284}"/>
              </a:ext>
            </a:extLst>
          </p:cNvPr>
          <p:cNvSpPr>
            <a:spLocks noChangeArrowheads="1"/>
          </p:cNvSpPr>
          <p:nvPr/>
        </p:nvSpPr>
        <p:spPr bwMode="auto">
          <a:xfrm>
            <a:off x="8774944" y="1419225"/>
            <a:ext cx="740588"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5 = N</a:t>
            </a:r>
          </a:p>
        </p:txBody>
      </p:sp>
      <p:sp>
        <p:nvSpPr>
          <p:cNvPr id="14" name="Rectangle 10">
            <a:extLst>
              <a:ext uri="{FF2B5EF4-FFF2-40B4-BE49-F238E27FC236}">
                <a16:creationId xmlns:a16="http://schemas.microsoft.com/office/drawing/2014/main" id="{F2FF2395-60CA-BD8B-29A4-9C680D0BC3D1}"/>
              </a:ext>
            </a:extLst>
          </p:cNvPr>
          <p:cNvSpPr>
            <a:spLocks noChangeArrowheads="1"/>
          </p:cNvSpPr>
          <p:nvPr/>
        </p:nvSpPr>
        <p:spPr bwMode="auto">
          <a:xfrm>
            <a:off x="1840744" y="1038225"/>
            <a:ext cx="406400" cy="576263"/>
          </a:xfrm>
          <a:prstGeom prst="rect">
            <a:avLst/>
          </a:prstGeom>
          <a:solidFill>
            <a:schemeClr val="accent4">
              <a:lumMod val="20000"/>
              <a:lumOff val="80000"/>
            </a:schemeClr>
          </a:solidFill>
          <a:ln>
            <a:noFill/>
          </a:ln>
          <a:effectLst/>
        </p:spPr>
        <p:txBody>
          <a:bodyPr wrap="none" lIns="90488" tIns="44450" rIns="90488" bIns="44450">
            <a:spAutoFit/>
          </a:bodyPr>
          <a:lstStyle/>
          <a:p>
            <a:r>
              <a:rPr lang="en-US" altLang="ar-SY">
                <a:latin typeface="Arial" panose="020B0604020202020204" pitchFamily="34" charset="0"/>
              </a:rPr>
              <a:t>1</a:t>
            </a:r>
          </a:p>
        </p:txBody>
      </p:sp>
      <p:sp>
        <p:nvSpPr>
          <p:cNvPr id="15" name="Oval 11">
            <a:extLst>
              <a:ext uri="{FF2B5EF4-FFF2-40B4-BE49-F238E27FC236}">
                <a16:creationId xmlns:a16="http://schemas.microsoft.com/office/drawing/2014/main" id="{98B827B3-404E-26D1-8184-32E2EDFA75A0}"/>
              </a:ext>
            </a:extLst>
          </p:cNvPr>
          <p:cNvSpPr>
            <a:spLocks noChangeArrowheads="1"/>
          </p:cNvSpPr>
          <p:nvPr/>
        </p:nvSpPr>
        <p:spPr bwMode="auto">
          <a:xfrm>
            <a:off x="1327981" y="2825750"/>
            <a:ext cx="520700" cy="520700"/>
          </a:xfrm>
          <a:prstGeom prst="ellipse">
            <a:avLst/>
          </a:prstGeom>
          <a:solidFill>
            <a:schemeClr val="accent4">
              <a:lumMod val="20000"/>
              <a:lumOff val="80000"/>
            </a:schemeClr>
          </a:solidFill>
          <a:ln w="12700">
            <a:solidFill>
              <a:schemeClr val="tx1"/>
            </a:solidFill>
            <a:round/>
            <a:headEnd/>
            <a:tailEnd/>
          </a:ln>
          <a:effectLst/>
        </p:spPr>
        <p:txBody>
          <a:bodyPr wrap="none" anchor="ctr"/>
          <a:lstStyle/>
          <a:p>
            <a:endParaRPr lang="ar-SY"/>
          </a:p>
        </p:txBody>
      </p:sp>
      <p:sp>
        <p:nvSpPr>
          <p:cNvPr id="16" name="Rectangle 12">
            <a:extLst>
              <a:ext uri="{FF2B5EF4-FFF2-40B4-BE49-F238E27FC236}">
                <a16:creationId xmlns:a16="http://schemas.microsoft.com/office/drawing/2014/main" id="{366AEAD7-4067-004A-F686-B6C7CC2032C4}"/>
              </a:ext>
            </a:extLst>
          </p:cNvPr>
          <p:cNvSpPr>
            <a:spLocks noChangeArrowheads="1"/>
          </p:cNvSpPr>
          <p:nvPr/>
        </p:nvSpPr>
        <p:spPr bwMode="auto">
          <a:xfrm>
            <a:off x="1383544" y="2925735"/>
            <a:ext cx="490226" cy="366767"/>
          </a:xfrm>
          <a:prstGeom prst="rect">
            <a:avLst/>
          </a:prstGeom>
          <a:solidFill>
            <a:schemeClr val="accent4">
              <a:lumMod val="20000"/>
              <a:lumOff val="80000"/>
            </a:schemeClr>
          </a:solidFill>
          <a:ln>
            <a:noFill/>
          </a:ln>
          <a:effectLst/>
        </p:spPr>
        <p:txBody>
          <a:bodyPr wrap="square" lIns="90488" tIns="44450" rIns="90488" bIns="44450">
            <a:spAutoFit/>
          </a:bodyPr>
          <a:lstStyle/>
          <a:p>
            <a:r>
              <a:rPr lang="en-US" altLang="ar-SY" dirty="0">
                <a:latin typeface="Arial" panose="020B0604020202020204" pitchFamily="34" charset="0"/>
              </a:rPr>
              <a:t>1</a:t>
            </a:r>
          </a:p>
        </p:txBody>
      </p:sp>
      <p:sp>
        <p:nvSpPr>
          <p:cNvPr id="17" name="Rectangle 13">
            <a:extLst>
              <a:ext uri="{FF2B5EF4-FFF2-40B4-BE49-F238E27FC236}">
                <a16:creationId xmlns:a16="http://schemas.microsoft.com/office/drawing/2014/main" id="{E262BDA9-C6DD-7F1C-1621-141ED713CF42}"/>
              </a:ext>
            </a:extLst>
          </p:cNvPr>
          <p:cNvSpPr>
            <a:spLocks noChangeArrowheads="1"/>
          </p:cNvSpPr>
          <p:nvPr/>
        </p:nvSpPr>
        <p:spPr bwMode="auto">
          <a:xfrm>
            <a:off x="2145544" y="2835275"/>
            <a:ext cx="8089900" cy="1567096"/>
          </a:xfrm>
          <a:prstGeom prst="rect">
            <a:avLst/>
          </a:prstGeom>
          <a:solidFill>
            <a:schemeClr val="accent1">
              <a:lumMod val="20000"/>
              <a:lumOff val="80000"/>
            </a:schemeClr>
          </a:solidFill>
          <a:ln>
            <a:noFill/>
          </a:ln>
          <a:effectLst/>
        </p:spPr>
        <p:txBody>
          <a:bodyPr lIns="90488" tIns="44450" rIns="90488" bIns="44450">
            <a:spAutoFit/>
          </a:bodyPr>
          <a:lstStyle/>
          <a:p>
            <a:r>
              <a:rPr lang="en-US" altLang="ar-SY" sz="2400" dirty="0">
                <a:latin typeface="Arial" panose="020B0604020202020204" pitchFamily="34" charset="0"/>
              </a:rPr>
              <a:t>Time scale with progression of time moving from left to right; the numbers represent time periods (e.g., years, months, quarters, etc...) and may be presented within a time interval or at the end of a time interval.</a:t>
            </a:r>
          </a:p>
        </p:txBody>
      </p:sp>
      <p:sp>
        <p:nvSpPr>
          <p:cNvPr id="18" name="Line 14">
            <a:extLst>
              <a:ext uri="{FF2B5EF4-FFF2-40B4-BE49-F238E27FC236}">
                <a16:creationId xmlns:a16="http://schemas.microsoft.com/office/drawing/2014/main" id="{4FB05216-E2C4-BBF7-EE28-F315A24B48F0}"/>
              </a:ext>
            </a:extLst>
          </p:cNvPr>
          <p:cNvSpPr>
            <a:spLocks noChangeShapeType="1"/>
          </p:cNvSpPr>
          <p:nvPr/>
        </p:nvSpPr>
        <p:spPr bwMode="auto">
          <a:xfrm>
            <a:off x="2464631" y="1536700"/>
            <a:ext cx="0" cy="7366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9" name="Rectangle 15">
            <a:extLst>
              <a:ext uri="{FF2B5EF4-FFF2-40B4-BE49-F238E27FC236}">
                <a16:creationId xmlns:a16="http://schemas.microsoft.com/office/drawing/2014/main" id="{4EBCE12C-90A1-D251-069E-B15FF24430BE}"/>
              </a:ext>
            </a:extLst>
          </p:cNvPr>
          <p:cNvSpPr>
            <a:spLocks noChangeArrowheads="1"/>
          </p:cNvSpPr>
          <p:nvPr/>
        </p:nvSpPr>
        <p:spPr bwMode="auto">
          <a:xfrm>
            <a:off x="1916944" y="2322513"/>
            <a:ext cx="1589410" cy="459100"/>
          </a:xfrm>
          <a:prstGeom prst="rect">
            <a:avLst/>
          </a:prstGeom>
          <a:solidFill>
            <a:schemeClr val="accent4">
              <a:lumMod val="20000"/>
              <a:lumOff val="80000"/>
            </a:schemeClr>
          </a:solidFill>
          <a:ln>
            <a:noFill/>
          </a:ln>
          <a:effectLst/>
        </p:spPr>
        <p:txBody>
          <a:bodyPr wrap="square" lIns="90488" tIns="44450" rIns="90488" bIns="44450">
            <a:spAutoFit/>
          </a:bodyPr>
          <a:lstStyle/>
          <a:p>
            <a:r>
              <a:rPr lang="en-US" altLang="ar-SY" sz="2400" dirty="0">
                <a:latin typeface="Arial" panose="020B0604020202020204" pitchFamily="34" charset="0"/>
              </a:rPr>
              <a:t>P =$8,000</a:t>
            </a:r>
          </a:p>
        </p:txBody>
      </p:sp>
      <p:sp>
        <p:nvSpPr>
          <p:cNvPr id="20" name="Oval 16">
            <a:extLst>
              <a:ext uri="{FF2B5EF4-FFF2-40B4-BE49-F238E27FC236}">
                <a16:creationId xmlns:a16="http://schemas.microsoft.com/office/drawing/2014/main" id="{9FFF2C2E-2499-B1C1-B032-09696119B56F}"/>
              </a:ext>
            </a:extLst>
          </p:cNvPr>
          <p:cNvSpPr>
            <a:spLocks noChangeArrowheads="1"/>
          </p:cNvSpPr>
          <p:nvPr/>
        </p:nvSpPr>
        <p:spPr bwMode="auto">
          <a:xfrm>
            <a:off x="3512381" y="2317750"/>
            <a:ext cx="520700" cy="520700"/>
          </a:xfrm>
          <a:prstGeom prst="ellipse">
            <a:avLst/>
          </a:prstGeom>
          <a:solidFill>
            <a:schemeClr val="accent4">
              <a:lumMod val="20000"/>
              <a:lumOff val="80000"/>
            </a:schemeClr>
          </a:solidFill>
          <a:ln w="12700">
            <a:solidFill>
              <a:schemeClr val="tx1"/>
            </a:solidFill>
            <a:round/>
            <a:headEnd/>
            <a:tailEnd/>
          </a:ln>
          <a:effectLst/>
        </p:spPr>
        <p:txBody>
          <a:bodyPr wrap="none" anchor="ctr"/>
          <a:lstStyle/>
          <a:p>
            <a:endParaRPr lang="ar-SY"/>
          </a:p>
        </p:txBody>
      </p:sp>
      <p:sp>
        <p:nvSpPr>
          <p:cNvPr id="21" name="Rectangle 17">
            <a:extLst>
              <a:ext uri="{FF2B5EF4-FFF2-40B4-BE49-F238E27FC236}">
                <a16:creationId xmlns:a16="http://schemas.microsoft.com/office/drawing/2014/main" id="{53F42597-A380-4DBB-B305-169B1622821E}"/>
              </a:ext>
            </a:extLst>
          </p:cNvPr>
          <p:cNvSpPr>
            <a:spLocks noChangeArrowheads="1"/>
          </p:cNvSpPr>
          <p:nvPr/>
        </p:nvSpPr>
        <p:spPr bwMode="auto">
          <a:xfrm>
            <a:off x="3606044" y="2384426"/>
            <a:ext cx="306710" cy="366767"/>
          </a:xfrm>
          <a:prstGeom prst="rect">
            <a:avLst/>
          </a:prstGeom>
          <a:solidFill>
            <a:schemeClr val="bg1"/>
          </a:solidFill>
          <a:ln>
            <a:solidFill>
              <a:schemeClr val="bg1"/>
            </a:solidFill>
          </a:ln>
          <a:effectLst/>
        </p:spPr>
        <p:txBody>
          <a:bodyPr wrap="square" lIns="90488" tIns="44450" rIns="90488" bIns="44450">
            <a:spAutoFit/>
          </a:bodyPr>
          <a:lstStyle/>
          <a:p>
            <a:r>
              <a:rPr lang="en-US" altLang="ar-SY">
                <a:latin typeface="Arial" panose="020B0604020202020204" pitchFamily="34" charset="0"/>
              </a:rPr>
              <a:t>2</a:t>
            </a:r>
          </a:p>
        </p:txBody>
      </p:sp>
      <p:sp>
        <p:nvSpPr>
          <p:cNvPr id="22" name="Oval 18">
            <a:extLst>
              <a:ext uri="{FF2B5EF4-FFF2-40B4-BE49-F238E27FC236}">
                <a16:creationId xmlns:a16="http://schemas.microsoft.com/office/drawing/2014/main" id="{F6D3A4A6-A472-7B06-D0A9-585585CB2A26}"/>
              </a:ext>
            </a:extLst>
          </p:cNvPr>
          <p:cNvSpPr>
            <a:spLocks noChangeArrowheads="1"/>
          </p:cNvSpPr>
          <p:nvPr/>
        </p:nvSpPr>
        <p:spPr bwMode="auto">
          <a:xfrm>
            <a:off x="1327981" y="4425950"/>
            <a:ext cx="520700" cy="520700"/>
          </a:xfrm>
          <a:prstGeom prst="ellipse">
            <a:avLst/>
          </a:prstGeom>
          <a:solidFill>
            <a:schemeClr val="accent4">
              <a:lumMod val="20000"/>
              <a:lumOff val="80000"/>
            </a:schemeClr>
          </a:solidFill>
          <a:ln w="12700">
            <a:solidFill>
              <a:schemeClr val="tx1"/>
            </a:solidFill>
            <a:round/>
            <a:headEnd/>
            <a:tailEnd/>
          </a:ln>
          <a:effectLst/>
        </p:spPr>
        <p:txBody>
          <a:bodyPr wrap="none" anchor="ctr"/>
          <a:lstStyle/>
          <a:p>
            <a:endParaRPr lang="ar-SY"/>
          </a:p>
        </p:txBody>
      </p:sp>
      <p:sp>
        <p:nvSpPr>
          <p:cNvPr id="23" name="Rectangle 19">
            <a:extLst>
              <a:ext uri="{FF2B5EF4-FFF2-40B4-BE49-F238E27FC236}">
                <a16:creationId xmlns:a16="http://schemas.microsoft.com/office/drawing/2014/main" id="{735C832D-E804-981E-4712-A06944D44486}"/>
              </a:ext>
            </a:extLst>
          </p:cNvPr>
          <p:cNvSpPr>
            <a:spLocks noChangeArrowheads="1"/>
          </p:cNvSpPr>
          <p:nvPr/>
        </p:nvSpPr>
        <p:spPr bwMode="auto">
          <a:xfrm>
            <a:off x="1428514" y="4495955"/>
            <a:ext cx="406400" cy="366767"/>
          </a:xfrm>
          <a:prstGeom prst="rect">
            <a:avLst/>
          </a:prstGeom>
          <a:solidFill>
            <a:schemeClr val="accent4">
              <a:lumMod val="20000"/>
              <a:lumOff val="80000"/>
            </a:schemeClr>
          </a:solidFill>
          <a:ln>
            <a:noFill/>
          </a:ln>
          <a:effectLst/>
        </p:spPr>
        <p:txBody>
          <a:bodyPr wrap="square" lIns="90488" tIns="44450" rIns="90488" bIns="44450">
            <a:spAutoFit/>
          </a:bodyPr>
          <a:lstStyle/>
          <a:p>
            <a:r>
              <a:rPr lang="en-US" altLang="ar-SY" dirty="0">
                <a:latin typeface="Arial" panose="020B0604020202020204" pitchFamily="34" charset="0"/>
              </a:rPr>
              <a:t>2</a:t>
            </a:r>
          </a:p>
        </p:txBody>
      </p:sp>
      <p:sp>
        <p:nvSpPr>
          <p:cNvPr id="24" name="Rectangle 20">
            <a:extLst>
              <a:ext uri="{FF2B5EF4-FFF2-40B4-BE49-F238E27FC236}">
                <a16:creationId xmlns:a16="http://schemas.microsoft.com/office/drawing/2014/main" id="{C3D68034-B7F1-0C2A-1DD6-0D61E46B7400}"/>
              </a:ext>
            </a:extLst>
          </p:cNvPr>
          <p:cNvSpPr>
            <a:spLocks noChangeArrowheads="1"/>
          </p:cNvSpPr>
          <p:nvPr/>
        </p:nvSpPr>
        <p:spPr bwMode="auto">
          <a:xfrm>
            <a:off x="2145544" y="4481513"/>
            <a:ext cx="7319954" cy="459100"/>
          </a:xfrm>
          <a:prstGeom prst="rect">
            <a:avLst/>
          </a:prstGeom>
          <a:solidFill>
            <a:schemeClr val="accent1">
              <a:lumMod val="20000"/>
              <a:lumOff val="80000"/>
            </a:schemeClr>
          </a:solidFill>
          <a:ln>
            <a:noFill/>
          </a:ln>
          <a:effectLst/>
        </p:spPr>
        <p:txBody>
          <a:bodyPr wrap="none" lIns="90488" tIns="44450" rIns="90488" bIns="44450">
            <a:spAutoFit/>
          </a:bodyPr>
          <a:lstStyle/>
          <a:p>
            <a:r>
              <a:rPr lang="en-US" altLang="ar-SY" sz="2400" dirty="0">
                <a:latin typeface="Arial" panose="020B0604020202020204" pitchFamily="34" charset="0"/>
              </a:rPr>
              <a:t>Present expense (cash outflow) of $8,000 for lender</a:t>
            </a:r>
            <a:r>
              <a:rPr lang="en-US" altLang="ar-SY" sz="2400" dirty="0">
                <a:solidFill>
                  <a:srgbClr val="FFFFFF"/>
                </a:solidFill>
                <a:latin typeface="Arial" panose="020B0604020202020204" pitchFamily="34" charset="0"/>
              </a:rPr>
              <a:t>.</a:t>
            </a:r>
          </a:p>
        </p:txBody>
      </p:sp>
      <p:sp>
        <p:nvSpPr>
          <p:cNvPr id="25" name="Line 21">
            <a:extLst>
              <a:ext uri="{FF2B5EF4-FFF2-40B4-BE49-F238E27FC236}">
                <a16:creationId xmlns:a16="http://schemas.microsoft.com/office/drawing/2014/main" id="{86BF8743-0FBE-A838-10BF-BD11DAE73A2F}"/>
              </a:ext>
            </a:extLst>
          </p:cNvPr>
          <p:cNvSpPr>
            <a:spLocks noChangeShapeType="1"/>
          </p:cNvSpPr>
          <p:nvPr/>
        </p:nvSpPr>
        <p:spPr bwMode="auto">
          <a:xfrm flipV="1">
            <a:off x="3607631" y="86995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6" name="Line 22">
            <a:extLst>
              <a:ext uri="{FF2B5EF4-FFF2-40B4-BE49-F238E27FC236}">
                <a16:creationId xmlns:a16="http://schemas.microsoft.com/office/drawing/2014/main" id="{996FFC12-92B5-7106-769C-3C852969F854}"/>
              </a:ext>
            </a:extLst>
          </p:cNvPr>
          <p:cNvSpPr>
            <a:spLocks noChangeShapeType="1"/>
          </p:cNvSpPr>
          <p:nvPr/>
        </p:nvSpPr>
        <p:spPr bwMode="auto">
          <a:xfrm flipV="1">
            <a:off x="4979231" y="90805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7" name="Line 23">
            <a:extLst>
              <a:ext uri="{FF2B5EF4-FFF2-40B4-BE49-F238E27FC236}">
                <a16:creationId xmlns:a16="http://schemas.microsoft.com/office/drawing/2014/main" id="{EC8C08CF-398E-18BB-D8D0-F7F552A393FD}"/>
              </a:ext>
            </a:extLst>
          </p:cNvPr>
          <p:cNvSpPr>
            <a:spLocks noChangeShapeType="1"/>
          </p:cNvSpPr>
          <p:nvPr/>
        </p:nvSpPr>
        <p:spPr bwMode="auto">
          <a:xfrm flipV="1">
            <a:off x="6274631" y="90805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8" name="Line 24">
            <a:extLst>
              <a:ext uri="{FF2B5EF4-FFF2-40B4-BE49-F238E27FC236}">
                <a16:creationId xmlns:a16="http://schemas.microsoft.com/office/drawing/2014/main" id="{486065CF-9BC8-4353-4900-2B0EB4CCD33A}"/>
              </a:ext>
            </a:extLst>
          </p:cNvPr>
          <p:cNvSpPr>
            <a:spLocks noChangeShapeType="1"/>
          </p:cNvSpPr>
          <p:nvPr/>
        </p:nvSpPr>
        <p:spPr bwMode="auto">
          <a:xfrm flipV="1">
            <a:off x="7570031" y="90805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29" name="Line 25">
            <a:extLst>
              <a:ext uri="{FF2B5EF4-FFF2-40B4-BE49-F238E27FC236}">
                <a16:creationId xmlns:a16="http://schemas.microsoft.com/office/drawing/2014/main" id="{DF56F3D2-6DCF-45AC-9405-2DF796ED208E}"/>
              </a:ext>
            </a:extLst>
          </p:cNvPr>
          <p:cNvSpPr>
            <a:spLocks noChangeShapeType="1"/>
          </p:cNvSpPr>
          <p:nvPr/>
        </p:nvSpPr>
        <p:spPr bwMode="auto">
          <a:xfrm flipV="1">
            <a:off x="9017831" y="908050"/>
            <a:ext cx="0" cy="5461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0" name="Rectangle 26">
            <a:extLst>
              <a:ext uri="{FF2B5EF4-FFF2-40B4-BE49-F238E27FC236}">
                <a16:creationId xmlns:a16="http://schemas.microsoft.com/office/drawing/2014/main" id="{A282AF9D-A104-302B-F076-DD08F8FDEFD1}"/>
              </a:ext>
            </a:extLst>
          </p:cNvPr>
          <p:cNvSpPr>
            <a:spLocks noChangeArrowheads="1"/>
          </p:cNvSpPr>
          <p:nvPr/>
        </p:nvSpPr>
        <p:spPr bwMode="auto">
          <a:xfrm>
            <a:off x="4050544" y="557213"/>
            <a:ext cx="1662957" cy="4591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sz="2400" dirty="0">
                <a:latin typeface="Arial" panose="020B0604020202020204" pitchFamily="34" charset="0"/>
              </a:rPr>
              <a:t>A = $2,524</a:t>
            </a:r>
          </a:p>
        </p:txBody>
      </p:sp>
      <p:sp>
        <p:nvSpPr>
          <p:cNvPr id="31" name="Oval 27">
            <a:extLst>
              <a:ext uri="{FF2B5EF4-FFF2-40B4-BE49-F238E27FC236}">
                <a16:creationId xmlns:a16="http://schemas.microsoft.com/office/drawing/2014/main" id="{87A6FB13-FC48-0775-AB11-D3E53DD6269D}"/>
              </a:ext>
            </a:extLst>
          </p:cNvPr>
          <p:cNvSpPr>
            <a:spLocks noChangeArrowheads="1"/>
          </p:cNvSpPr>
          <p:nvPr/>
        </p:nvSpPr>
        <p:spPr bwMode="auto">
          <a:xfrm>
            <a:off x="5596260" y="562206"/>
            <a:ext cx="520700" cy="520700"/>
          </a:xfrm>
          <a:prstGeom prst="ellipse">
            <a:avLst/>
          </a:prstGeom>
          <a:solidFill>
            <a:schemeClr val="accent4">
              <a:lumMod val="20000"/>
              <a:lumOff val="80000"/>
            </a:schemeClr>
          </a:solidFill>
          <a:ln w="12700">
            <a:solidFill>
              <a:schemeClr val="tx1"/>
            </a:solidFill>
            <a:round/>
            <a:headEnd/>
            <a:tailEnd/>
          </a:ln>
          <a:effectLst/>
        </p:spPr>
        <p:txBody>
          <a:bodyPr wrap="none" anchor="ctr"/>
          <a:lstStyle/>
          <a:p>
            <a:endParaRPr lang="ar-SY"/>
          </a:p>
        </p:txBody>
      </p:sp>
      <p:sp>
        <p:nvSpPr>
          <p:cNvPr id="32" name="Rectangle 28">
            <a:extLst>
              <a:ext uri="{FF2B5EF4-FFF2-40B4-BE49-F238E27FC236}">
                <a16:creationId xmlns:a16="http://schemas.microsoft.com/office/drawing/2014/main" id="{748D6FB4-3113-508D-305B-62B1BC93CD36}"/>
              </a:ext>
            </a:extLst>
          </p:cNvPr>
          <p:cNvSpPr>
            <a:spLocks noChangeArrowheads="1"/>
          </p:cNvSpPr>
          <p:nvPr/>
        </p:nvSpPr>
        <p:spPr bwMode="auto">
          <a:xfrm>
            <a:off x="5650744" y="581025"/>
            <a:ext cx="4064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a:latin typeface="Arial" panose="020B0604020202020204" pitchFamily="34" charset="0"/>
              </a:rPr>
              <a:t>3</a:t>
            </a:r>
          </a:p>
        </p:txBody>
      </p:sp>
      <p:sp>
        <p:nvSpPr>
          <p:cNvPr id="33" name="Oval 29">
            <a:extLst>
              <a:ext uri="{FF2B5EF4-FFF2-40B4-BE49-F238E27FC236}">
                <a16:creationId xmlns:a16="http://schemas.microsoft.com/office/drawing/2014/main" id="{16C3A29A-B2E1-32A4-1DCD-50350CA1DBD6}"/>
              </a:ext>
            </a:extLst>
          </p:cNvPr>
          <p:cNvSpPr>
            <a:spLocks noChangeArrowheads="1"/>
          </p:cNvSpPr>
          <p:nvPr/>
        </p:nvSpPr>
        <p:spPr bwMode="auto">
          <a:xfrm>
            <a:off x="1327981" y="5100510"/>
            <a:ext cx="520700" cy="520700"/>
          </a:xfrm>
          <a:prstGeom prst="ellipse">
            <a:avLst/>
          </a:prstGeom>
          <a:solidFill>
            <a:schemeClr val="accent4">
              <a:lumMod val="20000"/>
              <a:lumOff val="80000"/>
            </a:schemeClr>
          </a:solidFill>
          <a:ln w="12700">
            <a:solidFill>
              <a:schemeClr val="tx1"/>
            </a:solidFill>
            <a:round/>
            <a:headEnd/>
            <a:tailEnd/>
          </a:ln>
          <a:effectLst/>
        </p:spPr>
        <p:txBody>
          <a:bodyPr wrap="none" anchor="ctr"/>
          <a:lstStyle/>
          <a:p>
            <a:endParaRPr lang="ar-SY"/>
          </a:p>
        </p:txBody>
      </p:sp>
      <p:sp>
        <p:nvSpPr>
          <p:cNvPr id="34" name="Rectangle 30">
            <a:extLst>
              <a:ext uri="{FF2B5EF4-FFF2-40B4-BE49-F238E27FC236}">
                <a16:creationId xmlns:a16="http://schemas.microsoft.com/office/drawing/2014/main" id="{09797991-C964-C259-F7C2-E4F5A49697A3}"/>
              </a:ext>
            </a:extLst>
          </p:cNvPr>
          <p:cNvSpPr>
            <a:spLocks noChangeArrowheads="1"/>
          </p:cNvSpPr>
          <p:nvPr/>
        </p:nvSpPr>
        <p:spPr bwMode="auto">
          <a:xfrm>
            <a:off x="1413524" y="5170515"/>
            <a:ext cx="385295" cy="366767"/>
          </a:xfrm>
          <a:prstGeom prst="rect">
            <a:avLst/>
          </a:prstGeom>
          <a:solidFill>
            <a:schemeClr val="accent4">
              <a:lumMod val="20000"/>
              <a:lumOff val="80000"/>
            </a:schemeClr>
          </a:solidFill>
          <a:ln>
            <a:noFill/>
          </a:ln>
          <a:effectLst/>
        </p:spPr>
        <p:txBody>
          <a:bodyPr wrap="square" lIns="90488" tIns="44450" rIns="90488" bIns="44450">
            <a:spAutoFit/>
          </a:bodyPr>
          <a:lstStyle/>
          <a:p>
            <a:r>
              <a:rPr lang="en-US" altLang="ar-SY" dirty="0">
                <a:latin typeface="Arial" panose="020B0604020202020204" pitchFamily="34" charset="0"/>
              </a:rPr>
              <a:t>3</a:t>
            </a:r>
          </a:p>
        </p:txBody>
      </p:sp>
      <p:sp>
        <p:nvSpPr>
          <p:cNvPr id="35" name="Rectangle 31">
            <a:extLst>
              <a:ext uri="{FF2B5EF4-FFF2-40B4-BE49-F238E27FC236}">
                <a16:creationId xmlns:a16="http://schemas.microsoft.com/office/drawing/2014/main" id="{EC6192F7-2955-72E8-6E34-E08E0B979E81}"/>
              </a:ext>
            </a:extLst>
          </p:cNvPr>
          <p:cNvSpPr>
            <a:spLocks noChangeArrowheads="1"/>
          </p:cNvSpPr>
          <p:nvPr/>
        </p:nvSpPr>
        <p:spPr bwMode="auto">
          <a:xfrm>
            <a:off x="2145544" y="5094863"/>
            <a:ext cx="6859892" cy="459100"/>
          </a:xfrm>
          <a:prstGeom prst="rect">
            <a:avLst/>
          </a:prstGeom>
          <a:solidFill>
            <a:schemeClr val="accent2">
              <a:lumMod val="20000"/>
              <a:lumOff val="80000"/>
            </a:schemeClr>
          </a:solidFill>
          <a:ln>
            <a:noFill/>
          </a:ln>
          <a:effectLst/>
        </p:spPr>
        <p:txBody>
          <a:bodyPr wrap="none" lIns="90488" tIns="44450" rIns="90488" bIns="44450">
            <a:spAutoFit/>
          </a:bodyPr>
          <a:lstStyle/>
          <a:p>
            <a:r>
              <a:rPr lang="en-US" altLang="ar-SY" sz="2400" dirty="0">
                <a:latin typeface="Arial" panose="020B0604020202020204" pitchFamily="34" charset="0"/>
              </a:rPr>
              <a:t>Annual income (cash inflow) of $2,524 for lender</a:t>
            </a:r>
            <a:r>
              <a:rPr lang="en-US" altLang="ar-SY" sz="2400" dirty="0">
                <a:solidFill>
                  <a:srgbClr val="FFFFFF"/>
                </a:solidFill>
                <a:latin typeface="Arial" panose="020B0604020202020204" pitchFamily="34" charset="0"/>
              </a:rPr>
              <a:t>.</a:t>
            </a:r>
          </a:p>
        </p:txBody>
      </p:sp>
      <p:sp>
        <p:nvSpPr>
          <p:cNvPr id="36" name="Rectangle 32">
            <a:extLst>
              <a:ext uri="{FF2B5EF4-FFF2-40B4-BE49-F238E27FC236}">
                <a16:creationId xmlns:a16="http://schemas.microsoft.com/office/drawing/2014/main" id="{88BA45EA-60A2-B6A6-4278-427323C131B3}"/>
              </a:ext>
            </a:extLst>
          </p:cNvPr>
          <p:cNvSpPr>
            <a:spLocks noChangeArrowheads="1"/>
          </p:cNvSpPr>
          <p:nvPr/>
        </p:nvSpPr>
        <p:spPr bwMode="auto">
          <a:xfrm>
            <a:off x="7022344" y="2119313"/>
            <a:ext cx="2433359"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sz="2400" dirty="0" err="1">
                <a:latin typeface="Arial" panose="020B0604020202020204" pitchFamily="34" charset="0"/>
              </a:rPr>
              <a:t>i</a:t>
            </a:r>
            <a:r>
              <a:rPr lang="en-US" altLang="ar-SY" sz="2400" dirty="0">
                <a:latin typeface="Arial" panose="020B0604020202020204" pitchFamily="34" charset="0"/>
              </a:rPr>
              <a:t> = 10% per year</a:t>
            </a:r>
          </a:p>
        </p:txBody>
      </p:sp>
      <p:sp>
        <p:nvSpPr>
          <p:cNvPr id="37" name="Oval 33">
            <a:extLst>
              <a:ext uri="{FF2B5EF4-FFF2-40B4-BE49-F238E27FC236}">
                <a16:creationId xmlns:a16="http://schemas.microsoft.com/office/drawing/2014/main" id="{E721DA10-92F1-EA55-1416-D9C7408F2DC8}"/>
              </a:ext>
            </a:extLst>
          </p:cNvPr>
          <p:cNvSpPr>
            <a:spLocks noChangeArrowheads="1"/>
          </p:cNvSpPr>
          <p:nvPr/>
        </p:nvSpPr>
        <p:spPr bwMode="auto">
          <a:xfrm>
            <a:off x="6509581" y="2063750"/>
            <a:ext cx="520700" cy="520700"/>
          </a:xfrm>
          <a:prstGeom prst="ellipse">
            <a:avLst/>
          </a:prstGeom>
          <a:solidFill>
            <a:schemeClr val="accent4">
              <a:lumMod val="20000"/>
              <a:lumOff val="80000"/>
            </a:schemeClr>
          </a:solidFill>
          <a:ln w="12700">
            <a:solidFill>
              <a:schemeClr val="tx1"/>
            </a:solidFill>
            <a:round/>
            <a:headEnd/>
            <a:tailEnd/>
          </a:ln>
          <a:effectLst/>
        </p:spPr>
        <p:txBody>
          <a:bodyPr wrap="none" anchor="ctr"/>
          <a:lstStyle/>
          <a:p>
            <a:endParaRPr lang="ar-SY"/>
          </a:p>
        </p:txBody>
      </p:sp>
      <p:sp>
        <p:nvSpPr>
          <p:cNvPr id="38" name="Rectangle 34">
            <a:extLst>
              <a:ext uri="{FF2B5EF4-FFF2-40B4-BE49-F238E27FC236}">
                <a16:creationId xmlns:a16="http://schemas.microsoft.com/office/drawing/2014/main" id="{FEBE6F71-75FE-913C-4615-6BCF021A33D1}"/>
              </a:ext>
            </a:extLst>
          </p:cNvPr>
          <p:cNvSpPr>
            <a:spLocks noChangeArrowheads="1"/>
          </p:cNvSpPr>
          <p:nvPr/>
        </p:nvSpPr>
        <p:spPr bwMode="auto">
          <a:xfrm>
            <a:off x="6615944" y="2130425"/>
            <a:ext cx="419856" cy="366767"/>
          </a:xfrm>
          <a:prstGeom prst="rect">
            <a:avLst/>
          </a:prstGeom>
          <a:solidFill>
            <a:schemeClr val="accent4">
              <a:lumMod val="20000"/>
              <a:lumOff val="80000"/>
            </a:schemeClr>
          </a:solidFill>
          <a:ln>
            <a:noFill/>
          </a:ln>
          <a:effectLst/>
        </p:spPr>
        <p:txBody>
          <a:bodyPr wrap="square" lIns="90488" tIns="44450" rIns="90488" bIns="44450">
            <a:spAutoFit/>
          </a:bodyPr>
          <a:lstStyle/>
          <a:p>
            <a:r>
              <a:rPr lang="en-US" altLang="ar-SY" dirty="0">
                <a:latin typeface="Arial" panose="020B0604020202020204" pitchFamily="34" charset="0"/>
              </a:rPr>
              <a:t>4</a:t>
            </a:r>
          </a:p>
        </p:txBody>
      </p:sp>
      <p:sp>
        <p:nvSpPr>
          <p:cNvPr id="39" name="Oval 35">
            <a:extLst>
              <a:ext uri="{FF2B5EF4-FFF2-40B4-BE49-F238E27FC236}">
                <a16:creationId xmlns:a16="http://schemas.microsoft.com/office/drawing/2014/main" id="{E5DBD6F0-320E-D757-7227-D39B6439D34D}"/>
              </a:ext>
            </a:extLst>
          </p:cNvPr>
          <p:cNvSpPr>
            <a:spLocks noChangeArrowheads="1"/>
          </p:cNvSpPr>
          <p:nvPr/>
        </p:nvSpPr>
        <p:spPr bwMode="auto">
          <a:xfrm>
            <a:off x="1327981" y="5682625"/>
            <a:ext cx="520700" cy="520700"/>
          </a:xfrm>
          <a:prstGeom prst="ellipse">
            <a:avLst/>
          </a:prstGeom>
          <a:solidFill>
            <a:schemeClr val="accent4">
              <a:lumMod val="20000"/>
              <a:lumOff val="80000"/>
            </a:schemeClr>
          </a:solidFill>
          <a:ln w="12700">
            <a:solidFill>
              <a:schemeClr val="tx1"/>
            </a:solidFill>
            <a:round/>
            <a:headEnd/>
            <a:tailEnd/>
          </a:ln>
          <a:effectLst/>
        </p:spPr>
        <p:txBody>
          <a:bodyPr wrap="none" anchor="ctr"/>
          <a:lstStyle/>
          <a:p>
            <a:endParaRPr lang="ar-SY"/>
          </a:p>
        </p:txBody>
      </p:sp>
      <p:sp>
        <p:nvSpPr>
          <p:cNvPr id="40" name="Rectangle 36">
            <a:extLst>
              <a:ext uri="{FF2B5EF4-FFF2-40B4-BE49-F238E27FC236}">
                <a16:creationId xmlns:a16="http://schemas.microsoft.com/office/drawing/2014/main" id="{D3C04888-53FD-23CA-C334-241D6161C7E7}"/>
              </a:ext>
            </a:extLst>
          </p:cNvPr>
          <p:cNvSpPr>
            <a:spLocks noChangeArrowheads="1"/>
          </p:cNvSpPr>
          <p:nvPr/>
        </p:nvSpPr>
        <p:spPr bwMode="auto">
          <a:xfrm>
            <a:off x="1383544" y="5647700"/>
            <a:ext cx="406400" cy="576263"/>
          </a:xfrm>
          <a:prstGeom prst="rect">
            <a:avLst/>
          </a:prstGeom>
          <a:solidFill>
            <a:schemeClr val="accent4">
              <a:lumMod val="20000"/>
              <a:lumOff val="80000"/>
            </a:schemeClr>
          </a:solidFill>
          <a:ln>
            <a:noFill/>
          </a:ln>
          <a:effectLst/>
        </p:spPr>
        <p:txBody>
          <a:bodyPr wrap="none" lIns="90488" tIns="44450" rIns="90488" bIns="44450">
            <a:spAutoFit/>
          </a:bodyPr>
          <a:lstStyle/>
          <a:p>
            <a:r>
              <a:rPr lang="en-US" altLang="ar-SY">
                <a:latin typeface="Arial" panose="020B0604020202020204" pitchFamily="34" charset="0"/>
              </a:rPr>
              <a:t>4</a:t>
            </a:r>
          </a:p>
        </p:txBody>
      </p:sp>
      <p:sp>
        <p:nvSpPr>
          <p:cNvPr id="41" name="Rectangle 37">
            <a:extLst>
              <a:ext uri="{FF2B5EF4-FFF2-40B4-BE49-F238E27FC236}">
                <a16:creationId xmlns:a16="http://schemas.microsoft.com/office/drawing/2014/main" id="{ED861844-589F-2752-3AEA-64AC319CF060}"/>
              </a:ext>
            </a:extLst>
          </p:cNvPr>
          <p:cNvSpPr>
            <a:spLocks noChangeArrowheads="1"/>
          </p:cNvSpPr>
          <p:nvPr/>
        </p:nvSpPr>
        <p:spPr bwMode="auto">
          <a:xfrm>
            <a:off x="2145544" y="5738188"/>
            <a:ext cx="2919070" cy="459100"/>
          </a:xfrm>
          <a:prstGeom prst="rect">
            <a:avLst/>
          </a:prstGeom>
          <a:solidFill>
            <a:schemeClr val="accent2">
              <a:lumMod val="20000"/>
              <a:lumOff val="80000"/>
            </a:schemeClr>
          </a:solidFill>
          <a:ln>
            <a:noFill/>
          </a:ln>
          <a:effectLst/>
        </p:spPr>
        <p:txBody>
          <a:bodyPr wrap="none" lIns="90488" tIns="44450" rIns="90488" bIns="44450">
            <a:spAutoFit/>
          </a:bodyPr>
          <a:lstStyle/>
          <a:p>
            <a:r>
              <a:rPr lang="en-US" altLang="ar-SY" sz="2400" dirty="0">
                <a:latin typeface="Arial" panose="020B0604020202020204" pitchFamily="34" charset="0"/>
              </a:rPr>
              <a:t>Interest rate of loan</a:t>
            </a:r>
            <a:r>
              <a:rPr lang="en-US" altLang="ar-SY" sz="2400" dirty="0">
                <a:solidFill>
                  <a:srgbClr val="FFFFFF"/>
                </a:solidFill>
                <a:latin typeface="Arial" panose="020B0604020202020204" pitchFamily="34" charset="0"/>
              </a:rPr>
              <a:t>.</a:t>
            </a:r>
          </a:p>
        </p:txBody>
      </p:sp>
      <p:sp>
        <p:nvSpPr>
          <p:cNvPr id="42" name="Line 25">
            <a:extLst>
              <a:ext uri="{FF2B5EF4-FFF2-40B4-BE49-F238E27FC236}">
                <a16:creationId xmlns:a16="http://schemas.microsoft.com/office/drawing/2014/main" id="{FC825A24-DD06-141F-E7C2-2F369281D747}"/>
              </a:ext>
            </a:extLst>
          </p:cNvPr>
          <p:cNvSpPr>
            <a:spLocks noChangeShapeType="1"/>
          </p:cNvSpPr>
          <p:nvPr/>
        </p:nvSpPr>
        <p:spPr bwMode="auto">
          <a:xfrm flipV="1">
            <a:off x="8763000" y="450850"/>
            <a:ext cx="0" cy="850900"/>
          </a:xfrm>
          <a:prstGeom prst="line">
            <a:avLst/>
          </a:prstGeom>
          <a:noFill/>
          <a:ln w="12700">
            <a:solidFill>
              <a:srgbClr val="FFFFFF"/>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43" name="Oval 38">
            <a:extLst>
              <a:ext uri="{FF2B5EF4-FFF2-40B4-BE49-F238E27FC236}">
                <a16:creationId xmlns:a16="http://schemas.microsoft.com/office/drawing/2014/main" id="{17DA601F-377F-3A89-732C-BC66B02C4732}"/>
              </a:ext>
            </a:extLst>
          </p:cNvPr>
          <p:cNvSpPr>
            <a:spLocks noChangeArrowheads="1"/>
          </p:cNvSpPr>
          <p:nvPr/>
        </p:nvSpPr>
        <p:spPr bwMode="auto">
          <a:xfrm>
            <a:off x="9253349" y="373884"/>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44" name="Line 25">
            <a:extLst>
              <a:ext uri="{FF2B5EF4-FFF2-40B4-BE49-F238E27FC236}">
                <a16:creationId xmlns:a16="http://schemas.microsoft.com/office/drawing/2014/main" id="{CC903600-22F0-320B-02C2-C2604C65AC17}"/>
              </a:ext>
            </a:extLst>
          </p:cNvPr>
          <p:cNvSpPr>
            <a:spLocks noChangeShapeType="1"/>
          </p:cNvSpPr>
          <p:nvPr/>
        </p:nvSpPr>
        <p:spPr bwMode="auto">
          <a:xfrm flipH="1" flipV="1">
            <a:off x="9162127" y="581025"/>
            <a:ext cx="8104" cy="98055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45" name="Rectangle 34">
            <a:extLst>
              <a:ext uri="{FF2B5EF4-FFF2-40B4-BE49-F238E27FC236}">
                <a16:creationId xmlns:a16="http://schemas.microsoft.com/office/drawing/2014/main" id="{D79C6508-25B8-24E8-BAC1-338D1DC6B18F}"/>
              </a:ext>
            </a:extLst>
          </p:cNvPr>
          <p:cNvSpPr>
            <a:spLocks noChangeArrowheads="1"/>
          </p:cNvSpPr>
          <p:nvPr/>
        </p:nvSpPr>
        <p:spPr bwMode="auto">
          <a:xfrm>
            <a:off x="9391619" y="454032"/>
            <a:ext cx="382429" cy="366767"/>
          </a:xfrm>
          <a:prstGeom prst="rect">
            <a:avLst/>
          </a:prstGeom>
          <a:solidFill>
            <a:schemeClr val="accent4">
              <a:lumMod val="20000"/>
              <a:lumOff val="80000"/>
            </a:schemeClr>
          </a:solidFill>
          <a:ln>
            <a:noFill/>
          </a:ln>
          <a:effectLst/>
        </p:spPr>
        <p:txBody>
          <a:bodyPr wrap="square" lIns="90488" tIns="44450" rIns="90488" bIns="44450">
            <a:spAutoFit/>
          </a:bodyPr>
          <a:lstStyle/>
          <a:p>
            <a:r>
              <a:rPr lang="en-US" altLang="ar-SY" dirty="0">
                <a:latin typeface="Arial" panose="020B0604020202020204" pitchFamily="34" charset="0"/>
              </a:rPr>
              <a:t>5</a:t>
            </a:r>
          </a:p>
        </p:txBody>
      </p:sp>
      <p:sp>
        <p:nvSpPr>
          <p:cNvPr id="46" name="Oval 40">
            <a:extLst>
              <a:ext uri="{FF2B5EF4-FFF2-40B4-BE49-F238E27FC236}">
                <a16:creationId xmlns:a16="http://schemas.microsoft.com/office/drawing/2014/main" id="{20B5D22C-DC0A-38D6-31D5-85A3E363F0FB}"/>
              </a:ext>
            </a:extLst>
          </p:cNvPr>
          <p:cNvSpPr>
            <a:spLocks noChangeArrowheads="1"/>
          </p:cNvSpPr>
          <p:nvPr/>
        </p:nvSpPr>
        <p:spPr bwMode="auto">
          <a:xfrm>
            <a:off x="6505835" y="5592686"/>
            <a:ext cx="520700" cy="52070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47" name="Rectangle 42">
            <a:extLst>
              <a:ext uri="{FF2B5EF4-FFF2-40B4-BE49-F238E27FC236}">
                <a16:creationId xmlns:a16="http://schemas.microsoft.com/office/drawing/2014/main" id="{A9365CE9-1562-306E-07F2-2F33284C8741}"/>
              </a:ext>
            </a:extLst>
          </p:cNvPr>
          <p:cNvSpPr>
            <a:spLocks noChangeArrowheads="1"/>
          </p:cNvSpPr>
          <p:nvPr/>
        </p:nvSpPr>
        <p:spPr bwMode="auto">
          <a:xfrm>
            <a:off x="7247198" y="5572049"/>
            <a:ext cx="3986670" cy="82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sz="2400" dirty="0">
                <a:latin typeface="Arial" panose="020B0604020202020204" pitchFamily="34" charset="0"/>
              </a:rPr>
              <a:t>Dashed-arrow line indicate</a:t>
            </a:r>
            <a:r>
              <a:rPr lang="en-US" altLang="ar-SY" sz="2400" dirty="0">
                <a:solidFill>
                  <a:srgbClr val="FFFFFF"/>
                </a:solidFill>
                <a:latin typeface="Arial" panose="020B0604020202020204" pitchFamily="34" charset="0"/>
              </a:rPr>
              <a:t>s</a:t>
            </a:r>
          </a:p>
          <a:p>
            <a:r>
              <a:rPr lang="en-US" altLang="ar-SY" sz="2400" dirty="0">
                <a:solidFill>
                  <a:srgbClr val="FFFFFF"/>
                </a:solidFill>
                <a:latin typeface="Arial" panose="020B0604020202020204" pitchFamily="34" charset="0"/>
              </a:rPr>
              <a:t> amount to be determined.</a:t>
            </a:r>
          </a:p>
        </p:txBody>
      </p:sp>
      <p:sp>
        <p:nvSpPr>
          <p:cNvPr id="48" name="Rectangle 34">
            <a:extLst>
              <a:ext uri="{FF2B5EF4-FFF2-40B4-BE49-F238E27FC236}">
                <a16:creationId xmlns:a16="http://schemas.microsoft.com/office/drawing/2014/main" id="{71AD7B82-E214-1A02-7188-2146C13F3A3F}"/>
              </a:ext>
            </a:extLst>
          </p:cNvPr>
          <p:cNvSpPr>
            <a:spLocks noChangeArrowheads="1"/>
          </p:cNvSpPr>
          <p:nvPr/>
        </p:nvSpPr>
        <p:spPr bwMode="auto">
          <a:xfrm>
            <a:off x="6590951" y="5658117"/>
            <a:ext cx="382429" cy="366767"/>
          </a:xfrm>
          <a:prstGeom prst="rect">
            <a:avLst/>
          </a:prstGeom>
          <a:solidFill>
            <a:schemeClr val="accent4">
              <a:lumMod val="20000"/>
              <a:lumOff val="80000"/>
            </a:schemeClr>
          </a:solidFill>
          <a:ln>
            <a:noFill/>
          </a:ln>
          <a:effectLst/>
        </p:spPr>
        <p:txBody>
          <a:bodyPr wrap="square" lIns="90488" tIns="44450" rIns="90488" bIns="44450">
            <a:spAutoFit/>
          </a:bodyPr>
          <a:lstStyle/>
          <a:p>
            <a:r>
              <a:rPr lang="en-US" altLang="ar-SY" dirty="0">
                <a:latin typeface="Arial" panose="020B0604020202020204" pitchFamily="34" charset="0"/>
              </a:rPr>
              <a:t>5</a:t>
            </a:r>
          </a:p>
        </p:txBody>
      </p:sp>
    </p:spTree>
    <p:extLst>
      <p:ext uri="{BB962C8B-B14F-4D97-AF65-F5344CB8AC3E}">
        <p14:creationId xmlns:p14="http://schemas.microsoft.com/office/powerpoint/2010/main" val="151431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62853-6E11-0480-859E-6E2EF26FF6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9943CB-5461-5B0F-F93E-3857977EC5B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3AD3F94-9C78-A780-1120-450CD87F70C1}"/>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BAF393B7-60F0-0572-F23C-2C8470BEB0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ستطيل 3">
            <a:extLst>
              <a:ext uri="{FF2B5EF4-FFF2-40B4-BE49-F238E27FC236}">
                <a16:creationId xmlns:a16="http://schemas.microsoft.com/office/drawing/2014/main" id="{070083D2-E149-1AA2-2711-CA5C4670D36F}"/>
              </a:ext>
            </a:extLst>
          </p:cNvPr>
          <p:cNvSpPr/>
          <p:nvPr/>
        </p:nvSpPr>
        <p:spPr>
          <a:xfrm>
            <a:off x="2603861" y="1418778"/>
            <a:ext cx="8519225" cy="1323439"/>
          </a:xfrm>
          <a:prstGeom prst="rect">
            <a:avLst/>
          </a:prstGeom>
          <a:solidFill>
            <a:schemeClr val="accent5">
              <a:lumMod val="20000"/>
              <a:lumOff val="80000"/>
            </a:schemeClr>
          </a:solidFill>
        </p:spPr>
        <p:txBody>
          <a:bodyPr wrap="square">
            <a:spAutoFit/>
          </a:bodyPr>
          <a:lstStyle/>
          <a:p>
            <a:r>
              <a:rPr lang="en-US" sz="4400" b="1" dirty="0">
                <a:solidFill>
                  <a:srgbClr val="FF0000"/>
                </a:solidFill>
              </a:rPr>
              <a:t>MONEY</a:t>
            </a:r>
            <a:r>
              <a:rPr lang="en-US" sz="4000" dirty="0">
                <a:solidFill>
                  <a:srgbClr val="FF0000"/>
                </a:solidFill>
              </a:rPr>
              <a:t>-</a:t>
            </a:r>
            <a:r>
              <a:rPr lang="en-US" sz="4400" b="1" dirty="0">
                <a:solidFill>
                  <a:srgbClr val="FF0000"/>
                </a:solidFill>
              </a:rPr>
              <a:t>TIME RELATIONSHIPS</a:t>
            </a:r>
            <a:endParaRPr lang="ar-SA" sz="4400" b="1" dirty="0">
              <a:solidFill>
                <a:srgbClr val="FF0000"/>
              </a:solidFill>
            </a:endParaRPr>
          </a:p>
          <a:p>
            <a:pPr algn="r"/>
            <a:r>
              <a:rPr lang="en-US" sz="2800" b="1" dirty="0">
                <a:solidFill>
                  <a:srgbClr val="FF0000"/>
                </a:solidFill>
              </a:rPr>
              <a:t> </a:t>
            </a:r>
            <a:r>
              <a:rPr lang="ar-SY" sz="2800" b="1" dirty="0">
                <a:solidFill>
                  <a:srgbClr val="FF0000"/>
                </a:solidFill>
              </a:rPr>
              <a:t>               </a:t>
            </a:r>
            <a:r>
              <a:rPr lang="ar-SY" sz="3600" b="1" dirty="0">
                <a:solidFill>
                  <a:srgbClr val="FF0000"/>
                </a:solidFill>
              </a:rPr>
              <a:t>مفاهيم المال - زمن </a:t>
            </a:r>
            <a:endParaRPr lang="ar-SY" sz="2800" b="1" dirty="0">
              <a:solidFill>
                <a:srgbClr val="FF0000"/>
              </a:solidFill>
            </a:endParaRPr>
          </a:p>
        </p:txBody>
      </p:sp>
      <p:sp>
        <p:nvSpPr>
          <p:cNvPr id="6" name="مستطيل 7">
            <a:extLst>
              <a:ext uri="{FF2B5EF4-FFF2-40B4-BE49-F238E27FC236}">
                <a16:creationId xmlns:a16="http://schemas.microsoft.com/office/drawing/2014/main" id="{21FF481E-7DA9-8480-F490-1D8333157C80}"/>
              </a:ext>
            </a:extLst>
          </p:cNvPr>
          <p:cNvSpPr/>
          <p:nvPr/>
        </p:nvSpPr>
        <p:spPr>
          <a:xfrm>
            <a:off x="2585015" y="3039106"/>
            <a:ext cx="8538072" cy="2677656"/>
          </a:xfrm>
          <a:prstGeom prst="rect">
            <a:avLst/>
          </a:prstGeom>
          <a:solidFill>
            <a:schemeClr val="accent4">
              <a:lumMod val="20000"/>
              <a:lumOff val="80000"/>
            </a:schemeClr>
          </a:solidFill>
        </p:spPr>
        <p:txBody>
          <a:bodyPr wrap="square">
            <a:spAutoFit/>
          </a:bodyPr>
          <a:lstStyle/>
          <a:p>
            <a:pPr algn="r"/>
            <a:r>
              <a:rPr lang="ar-SY" sz="2800" b="1" dirty="0">
                <a:latin typeface="Sakkal Majalla" panose="02000000000000000000" pitchFamily="2" charset="-78"/>
                <a:cs typeface="Sakkal Majalla" panose="02000000000000000000" pitchFamily="2" charset="-78"/>
              </a:rPr>
              <a:t>واسطة للتبادل </a:t>
            </a:r>
            <a:endParaRPr lang="ar-SA" sz="2800" b="1" dirty="0">
              <a:latin typeface="Sakkal Majalla" panose="02000000000000000000" pitchFamily="2" charset="-78"/>
              <a:cs typeface="Sakkal Majalla" panose="02000000000000000000" pitchFamily="2" charset="-78"/>
            </a:endParaRPr>
          </a:p>
          <a:p>
            <a:pPr algn="r"/>
            <a:r>
              <a:rPr lang="ar-SY" sz="2800" b="1" dirty="0">
                <a:latin typeface="Sakkal Majalla" panose="02000000000000000000" pitchFamily="2" charset="-78"/>
                <a:cs typeface="Sakkal Majalla" panose="02000000000000000000" pitchFamily="2" charset="-78"/>
              </a:rPr>
              <a:t>مصطلح للدفع من أجل المنتجات والخدمات بين البائع والشاري </a:t>
            </a:r>
            <a:endParaRPr lang="ar-SA" sz="2800" b="1" dirty="0">
              <a:latin typeface="Sakkal Majalla" panose="02000000000000000000" pitchFamily="2" charset="-78"/>
              <a:cs typeface="Sakkal Majalla" panose="02000000000000000000" pitchFamily="2" charset="-78"/>
            </a:endParaRPr>
          </a:p>
          <a:p>
            <a:pPr algn="r"/>
            <a:endParaRPr lang="ar-SA" sz="2800" b="1" dirty="0">
              <a:latin typeface="Sakkal Majalla" panose="02000000000000000000" pitchFamily="2" charset="-78"/>
              <a:cs typeface="Sakkal Majalla" panose="02000000000000000000" pitchFamily="2" charset="-78"/>
            </a:endParaRPr>
          </a:p>
          <a:p>
            <a:pPr algn="r"/>
            <a:r>
              <a:rPr lang="ar-SY" sz="2800" b="1" dirty="0">
                <a:latin typeface="Sakkal Majalla" panose="02000000000000000000" pitchFamily="2" charset="-78"/>
                <a:cs typeface="Sakkal Majalla" panose="02000000000000000000" pitchFamily="2" charset="-78"/>
              </a:rPr>
              <a:t>خزان</a:t>
            </a:r>
            <a:r>
              <a:rPr lang="ar-SA" sz="2800" b="1" dirty="0">
                <a:latin typeface="Sakkal Majalla" panose="02000000000000000000" pitchFamily="2" charset="-78"/>
                <a:cs typeface="Sakkal Majalla" panose="02000000000000000000" pitchFamily="2" charset="-78"/>
              </a:rPr>
              <a:t> </a:t>
            </a:r>
            <a:r>
              <a:rPr lang="ar-SY" sz="2800" b="1" dirty="0">
                <a:latin typeface="Sakkal Majalla" panose="02000000000000000000" pitchFamily="2" charset="-78"/>
                <a:cs typeface="Sakkal Majalla" panose="02000000000000000000" pitchFamily="2" charset="-78"/>
              </a:rPr>
              <a:t>للقيمة </a:t>
            </a:r>
            <a:r>
              <a:rPr lang="ar-SA" sz="2800" b="1" dirty="0">
                <a:latin typeface="Sakkal Majalla" panose="02000000000000000000" pitchFamily="2" charset="-78"/>
                <a:cs typeface="Sakkal Majalla" panose="02000000000000000000" pitchFamily="2" charset="-78"/>
              </a:rPr>
              <a:t>و</a:t>
            </a:r>
            <a:r>
              <a:rPr lang="ar-SY" sz="2800" b="1" dirty="0">
                <a:latin typeface="Sakkal Majalla" panose="02000000000000000000" pitchFamily="2" charset="-78"/>
                <a:cs typeface="Sakkal Majalla" panose="02000000000000000000" pitchFamily="2" charset="-78"/>
              </a:rPr>
              <a:t>طريقة لنقل قوة الشراء من فترة زمنية إلى أخرى </a:t>
            </a:r>
            <a:endParaRPr lang="ar-SA" sz="2800" b="1" dirty="0">
              <a:latin typeface="Sakkal Majalla" panose="02000000000000000000" pitchFamily="2" charset="-78"/>
              <a:cs typeface="Sakkal Majalla" panose="02000000000000000000" pitchFamily="2" charset="-78"/>
            </a:endParaRPr>
          </a:p>
          <a:p>
            <a:pPr algn="r"/>
            <a:r>
              <a:rPr lang="ar-SY" sz="2800" b="1" dirty="0">
                <a:latin typeface="Sakkal Majalla" panose="02000000000000000000" pitchFamily="2" charset="-78"/>
                <a:cs typeface="Sakkal Majalla" panose="02000000000000000000" pitchFamily="2" charset="-78"/>
              </a:rPr>
              <a:t>وحدة</a:t>
            </a:r>
            <a:r>
              <a:rPr lang="ar-SA" sz="2800" b="1" dirty="0">
                <a:latin typeface="Sakkal Majalla" panose="02000000000000000000" pitchFamily="2" charset="-78"/>
                <a:cs typeface="Sakkal Majalla" panose="02000000000000000000" pitchFamily="2" charset="-78"/>
              </a:rPr>
              <a:t> </a:t>
            </a:r>
            <a:r>
              <a:rPr lang="ar-SY" sz="2800" b="1" dirty="0">
                <a:latin typeface="Sakkal Majalla" panose="02000000000000000000" pitchFamily="2" charset="-78"/>
                <a:cs typeface="Sakkal Majalla" panose="02000000000000000000" pitchFamily="2" charset="-78"/>
              </a:rPr>
              <a:t>محاسبة </a:t>
            </a:r>
            <a:endParaRPr lang="ar-SA" sz="2800" b="1" dirty="0">
              <a:latin typeface="Sakkal Majalla" panose="02000000000000000000" pitchFamily="2" charset="-78"/>
              <a:cs typeface="Sakkal Majalla" panose="02000000000000000000" pitchFamily="2" charset="-78"/>
            </a:endParaRPr>
          </a:p>
          <a:p>
            <a:pPr algn="r"/>
            <a:r>
              <a:rPr lang="ar-SY" sz="2800" b="1" dirty="0">
                <a:latin typeface="Sakkal Majalla" panose="02000000000000000000" pitchFamily="2" charset="-78"/>
                <a:cs typeface="Sakkal Majalla" panose="02000000000000000000" pitchFamily="2" charset="-78"/>
              </a:rPr>
              <a:t>مقياس</a:t>
            </a:r>
            <a:r>
              <a:rPr lang="ar-SA" sz="2800" b="1" dirty="0">
                <a:latin typeface="Sakkal Majalla" panose="02000000000000000000" pitchFamily="2" charset="-78"/>
                <a:cs typeface="Sakkal Majalla" panose="02000000000000000000" pitchFamily="2" charset="-78"/>
              </a:rPr>
              <a:t> </a:t>
            </a:r>
            <a:r>
              <a:rPr lang="ar-SY" sz="2800" b="1" dirty="0">
                <a:latin typeface="Sakkal Majalla" panose="02000000000000000000" pitchFamily="2" charset="-78"/>
                <a:cs typeface="Sakkal Majalla" panose="02000000000000000000" pitchFamily="2" charset="-78"/>
              </a:rPr>
              <a:t>دقيق </a:t>
            </a:r>
            <a:r>
              <a:rPr lang="ar-SA" sz="2800" b="1" dirty="0">
                <a:latin typeface="Sakkal Majalla" panose="02000000000000000000" pitchFamily="2" charset="-78"/>
                <a:cs typeface="Sakkal Majalla" panose="02000000000000000000" pitchFamily="2" charset="-78"/>
              </a:rPr>
              <a:t>ل</a:t>
            </a:r>
            <a:r>
              <a:rPr lang="ar-SY" sz="2800" b="1" dirty="0">
                <a:latin typeface="Sakkal Majalla" panose="02000000000000000000" pitchFamily="2" charset="-78"/>
                <a:cs typeface="Sakkal Majalla" panose="02000000000000000000" pitchFamily="2" charset="-78"/>
              </a:rPr>
              <a:t>لثروة و للقيمة و</a:t>
            </a:r>
            <a:r>
              <a:rPr lang="ar-SA" sz="2800" b="1" dirty="0">
                <a:latin typeface="Sakkal Majalla" panose="02000000000000000000" pitchFamily="2" charset="-78"/>
                <a:cs typeface="Sakkal Majalla" panose="02000000000000000000" pitchFamily="2" charset="-78"/>
              </a:rPr>
              <a:t>يسمح بجدولة </a:t>
            </a:r>
            <a:r>
              <a:rPr lang="ar-SY" sz="2800" b="1" dirty="0">
                <a:latin typeface="Sakkal Majalla" panose="02000000000000000000" pitchFamily="2" charset="-78"/>
                <a:cs typeface="Sakkal Majalla" panose="02000000000000000000" pitchFamily="2" charset="-78"/>
              </a:rPr>
              <a:t>القروض الديون</a:t>
            </a:r>
          </a:p>
        </p:txBody>
      </p:sp>
      <p:sp>
        <p:nvSpPr>
          <p:cNvPr id="7" name="مربع نص 2">
            <a:extLst>
              <a:ext uri="{FF2B5EF4-FFF2-40B4-BE49-F238E27FC236}">
                <a16:creationId xmlns:a16="http://schemas.microsoft.com/office/drawing/2014/main" id="{CDF20F24-DDAD-5527-A300-74A2F59C942F}"/>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Tree>
    <p:extLst>
      <p:ext uri="{BB962C8B-B14F-4D97-AF65-F5344CB8AC3E}">
        <p14:creationId xmlns:p14="http://schemas.microsoft.com/office/powerpoint/2010/main" val="1844684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1DA66-868D-0F3E-63AA-86A268DC46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412190-43C9-CEFA-91D3-5E111F980D1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1588619-B081-7D2A-738D-4782FF8157EC}"/>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DF574A3F-8214-94BE-6A58-90AA6A3648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مربع نص 2">
            <a:extLst>
              <a:ext uri="{FF2B5EF4-FFF2-40B4-BE49-F238E27FC236}">
                <a16:creationId xmlns:a16="http://schemas.microsoft.com/office/drawing/2014/main" id="{BDF92BC4-6163-1F75-1D56-F77706712BE5}"/>
              </a:ext>
            </a:extLst>
          </p:cNvPr>
          <p:cNvSpPr txBox="1"/>
          <p:nvPr/>
        </p:nvSpPr>
        <p:spPr>
          <a:xfrm>
            <a:off x="9974180" y="482568"/>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8" name="مستطيل 1">
            <a:extLst>
              <a:ext uri="{FF2B5EF4-FFF2-40B4-BE49-F238E27FC236}">
                <a16:creationId xmlns:a16="http://schemas.microsoft.com/office/drawing/2014/main" id="{0E836F16-BF52-C2C3-84AD-CD94FA7E41AA}"/>
              </a:ext>
            </a:extLst>
          </p:cNvPr>
          <p:cNvSpPr/>
          <p:nvPr/>
        </p:nvSpPr>
        <p:spPr>
          <a:xfrm>
            <a:off x="643846" y="5617559"/>
            <a:ext cx="7806519" cy="523220"/>
          </a:xfrm>
          <a:prstGeom prst="rect">
            <a:avLst/>
          </a:prstGeom>
          <a:solidFill>
            <a:schemeClr val="accent4">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الثروة على شكل نقود أو ممتلكات يمكن تسخيرها لإنتاج المزيد من الثروة</a:t>
            </a:r>
          </a:p>
        </p:txBody>
      </p:sp>
      <p:sp>
        <p:nvSpPr>
          <p:cNvPr id="9" name="مستطيل 3">
            <a:extLst>
              <a:ext uri="{FF2B5EF4-FFF2-40B4-BE49-F238E27FC236}">
                <a16:creationId xmlns:a16="http://schemas.microsoft.com/office/drawing/2014/main" id="{056FD158-7BD7-6922-76AF-484E336B4C0D}"/>
              </a:ext>
            </a:extLst>
          </p:cNvPr>
          <p:cNvSpPr/>
          <p:nvPr/>
        </p:nvSpPr>
        <p:spPr>
          <a:xfrm>
            <a:off x="6952177" y="5098945"/>
            <a:ext cx="2008943" cy="523220"/>
          </a:xfrm>
          <a:prstGeom prst="rect">
            <a:avLst/>
          </a:prstGeom>
          <a:solidFill>
            <a:schemeClr val="accent4">
              <a:lumMod val="20000"/>
              <a:lumOff val="80000"/>
            </a:schemeClr>
          </a:solidFill>
        </p:spPr>
        <p:txBody>
          <a:bodyPr wrap="square">
            <a:spAutoFit/>
          </a:bodyPr>
          <a:lstStyle/>
          <a:p>
            <a:r>
              <a:rPr lang="ar-SY" sz="2800" dirty="0">
                <a:latin typeface="Sakkal Majalla" panose="02000000000000000000" pitchFamily="2" charset="-78"/>
                <a:cs typeface="Sakkal Majalla" panose="02000000000000000000" pitchFamily="2" charset="-78"/>
              </a:rPr>
              <a:t>رأس المال</a:t>
            </a:r>
          </a:p>
        </p:txBody>
      </p:sp>
      <p:sp>
        <p:nvSpPr>
          <p:cNvPr id="10" name="Rectangle 2">
            <a:extLst>
              <a:ext uri="{FF2B5EF4-FFF2-40B4-BE49-F238E27FC236}">
                <a16:creationId xmlns:a16="http://schemas.microsoft.com/office/drawing/2014/main" id="{4A65AEBB-080F-9403-6CA9-9CC35ED65A05}"/>
              </a:ext>
            </a:extLst>
          </p:cNvPr>
          <p:cNvSpPr txBox="1">
            <a:spLocks noChangeArrowheads="1"/>
          </p:cNvSpPr>
          <p:nvPr/>
        </p:nvSpPr>
        <p:spPr>
          <a:xfrm>
            <a:off x="643846" y="251254"/>
            <a:ext cx="4816428" cy="932774"/>
          </a:xfrm>
          <a:prstGeom prst="rect">
            <a:avLst/>
          </a:prstGeom>
          <a:solidFill>
            <a:schemeClr val="accent4">
              <a:lumMod val="20000"/>
              <a:lumOff val="80000"/>
            </a:schemeClr>
          </a:solid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4800" b="1" dirty="0"/>
              <a:t>MONEY</a:t>
            </a:r>
          </a:p>
        </p:txBody>
      </p:sp>
      <p:sp>
        <p:nvSpPr>
          <p:cNvPr id="11" name="Rectangle 3">
            <a:extLst>
              <a:ext uri="{FF2B5EF4-FFF2-40B4-BE49-F238E27FC236}">
                <a16:creationId xmlns:a16="http://schemas.microsoft.com/office/drawing/2014/main" id="{0B2E81E2-A785-E0D9-C98F-6DB58369B691}"/>
              </a:ext>
            </a:extLst>
          </p:cNvPr>
          <p:cNvSpPr txBox="1">
            <a:spLocks noChangeArrowheads="1"/>
          </p:cNvSpPr>
          <p:nvPr/>
        </p:nvSpPr>
        <p:spPr>
          <a:xfrm>
            <a:off x="643846" y="1512682"/>
            <a:ext cx="10904307" cy="3536082"/>
          </a:xfrm>
          <a:prstGeom prst="rect">
            <a:avLst/>
          </a:prstGeom>
          <a:solidFill>
            <a:schemeClr val="accent5">
              <a:lumMod val="20000"/>
              <a:lumOff val="80000"/>
            </a:schemeClr>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ar-SY" b="1" u="sng" dirty="0"/>
              <a:t>Medium of Exchange </a:t>
            </a:r>
            <a:r>
              <a:rPr lang="en-US" altLang="ar-SY" dirty="0"/>
              <a:t>--</a:t>
            </a:r>
          </a:p>
          <a:p>
            <a:pPr algn="l">
              <a:buFontTx/>
              <a:buNone/>
            </a:pPr>
            <a:r>
              <a:rPr lang="en-US" altLang="ar-SY" dirty="0"/>
              <a:t>   Means of payment for goods or services;</a:t>
            </a:r>
          </a:p>
          <a:p>
            <a:pPr algn="l">
              <a:buFontTx/>
              <a:buNone/>
            </a:pPr>
            <a:r>
              <a:rPr lang="en-US" altLang="ar-SY" dirty="0"/>
              <a:t>   What sellers accept and buyers pay ;</a:t>
            </a:r>
          </a:p>
          <a:p>
            <a:pPr algn="l"/>
            <a:r>
              <a:rPr lang="en-US" altLang="ar-SY" dirty="0"/>
              <a:t> </a:t>
            </a:r>
            <a:r>
              <a:rPr lang="en-US" altLang="ar-SY" b="1" u="sng" dirty="0"/>
              <a:t>Store of Value </a:t>
            </a:r>
            <a:r>
              <a:rPr lang="en-US" altLang="ar-SY" dirty="0"/>
              <a:t>--</a:t>
            </a:r>
          </a:p>
          <a:p>
            <a:pPr algn="l">
              <a:buFontTx/>
              <a:buNone/>
            </a:pPr>
            <a:r>
              <a:rPr lang="en-US" altLang="ar-SY" dirty="0"/>
              <a:t>   A way to transport buying power from one time period to another;</a:t>
            </a:r>
          </a:p>
          <a:p>
            <a:pPr algn="l"/>
            <a:r>
              <a:rPr lang="en-US" altLang="ar-SY" b="1" u="sng" dirty="0"/>
              <a:t>Unit of Account </a:t>
            </a:r>
            <a:r>
              <a:rPr lang="en-US" altLang="ar-SY" dirty="0"/>
              <a:t>--</a:t>
            </a:r>
          </a:p>
          <a:p>
            <a:pPr algn="l">
              <a:buFontTx/>
              <a:buNone/>
            </a:pPr>
            <a:r>
              <a:rPr lang="en-US" altLang="ar-SY" dirty="0"/>
              <a:t>   A precise measurement of value or worth;</a:t>
            </a:r>
          </a:p>
          <a:p>
            <a:pPr algn="l">
              <a:buFontTx/>
              <a:buNone/>
            </a:pPr>
            <a:r>
              <a:rPr lang="en-US" altLang="ar-SY" dirty="0"/>
              <a:t>   Allows for tabulating debits and credits;</a:t>
            </a:r>
          </a:p>
        </p:txBody>
      </p:sp>
    </p:spTree>
    <p:extLst>
      <p:ext uri="{BB962C8B-B14F-4D97-AF65-F5344CB8AC3E}">
        <p14:creationId xmlns:p14="http://schemas.microsoft.com/office/powerpoint/2010/main" val="1828403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C8A15-E5AC-F01B-31C3-3070417CE1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4D2DB3-8B7F-66B0-BDE7-8CAA2239EBC0}"/>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AC96D46A-077E-D32B-66E9-27AE58E8C549}"/>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BE92337-9969-38A9-2076-441923906D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D1A5E2F5-6A9D-1028-625C-11436ADD0BFF}"/>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مستطيل 1">
            <a:extLst>
              <a:ext uri="{FF2B5EF4-FFF2-40B4-BE49-F238E27FC236}">
                <a16:creationId xmlns:a16="http://schemas.microsoft.com/office/drawing/2014/main" id="{24D5D0E4-2933-76A1-C7D8-C79A64FCDE82}"/>
              </a:ext>
            </a:extLst>
          </p:cNvPr>
          <p:cNvSpPr/>
          <p:nvPr/>
        </p:nvSpPr>
        <p:spPr>
          <a:xfrm>
            <a:off x="782197" y="2924834"/>
            <a:ext cx="10796531" cy="3231654"/>
          </a:xfrm>
          <a:prstGeom prst="rect">
            <a:avLst/>
          </a:prstGeom>
          <a:solidFill>
            <a:schemeClr val="accent4">
              <a:lumMod val="20000"/>
              <a:lumOff val="80000"/>
            </a:schemeClr>
          </a:solidFill>
        </p:spPr>
        <p:txBody>
          <a:bodyPr wrap="square">
            <a:spAutoFit/>
          </a:bodyPr>
          <a:lstStyle/>
          <a:p>
            <a:pPr algn="ctr"/>
            <a:r>
              <a:rPr lang="ar-SY" sz="4400" dirty="0"/>
              <a:t>أنواع رأس المال • </a:t>
            </a:r>
            <a:r>
              <a:rPr lang="en-US" sz="3600" dirty="0"/>
              <a:t>•</a:t>
            </a:r>
            <a:endParaRPr lang="ar-SA" sz="3600" dirty="0"/>
          </a:p>
          <a:p>
            <a:endParaRPr lang="ar-SA" sz="3200" dirty="0"/>
          </a:p>
          <a:p>
            <a:pPr algn="r"/>
            <a:r>
              <a:rPr lang="en-US" sz="3200" dirty="0"/>
              <a:t> </a:t>
            </a:r>
            <a:r>
              <a:rPr lang="ar-SY" sz="3200" dirty="0"/>
              <a:t>رأس مال الأسهم : هو ذاك الذي يمتلكه أفراد استثمروا أموالهم أو ممتلكاتهم في مشروع على أمل جني أرباح • </a:t>
            </a:r>
            <a:endParaRPr lang="ar-SA" sz="3200" dirty="0"/>
          </a:p>
          <a:p>
            <a:pPr algn="r"/>
            <a:r>
              <a:rPr lang="ar-SY" sz="3200" dirty="0"/>
              <a:t>رأس المال المقترض : او ما يطلق عليه رأس المال المقترض ،</a:t>
            </a:r>
          </a:p>
          <a:p>
            <a:pPr algn="r"/>
            <a:r>
              <a:rPr lang="ar-SY" sz="3200" dirty="0"/>
              <a:t> يتم الحصول عليه  غالباً من خلال بيع السندات ( لاستثمار المقرضين )</a:t>
            </a:r>
          </a:p>
        </p:txBody>
      </p:sp>
      <p:sp>
        <p:nvSpPr>
          <p:cNvPr id="7" name="Rectangle 3">
            <a:extLst>
              <a:ext uri="{FF2B5EF4-FFF2-40B4-BE49-F238E27FC236}">
                <a16:creationId xmlns:a16="http://schemas.microsoft.com/office/drawing/2014/main" id="{6256EE72-64AC-B445-A561-9F6234CCA5B4}"/>
              </a:ext>
            </a:extLst>
          </p:cNvPr>
          <p:cNvSpPr txBox="1">
            <a:spLocks noChangeArrowheads="1"/>
          </p:cNvSpPr>
          <p:nvPr/>
        </p:nvSpPr>
        <p:spPr>
          <a:xfrm>
            <a:off x="859170" y="1122363"/>
            <a:ext cx="4078589" cy="477837"/>
          </a:xfrm>
          <a:prstGeom prst="rect">
            <a:avLst/>
          </a:prstGeom>
          <a:solidFill>
            <a:schemeClr val="accent5">
              <a:lumMod val="20000"/>
              <a:lumOff val="80000"/>
            </a:schemeClr>
          </a:solidFill>
          <a:ln/>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dirty="0"/>
              <a:t>CAPITAL</a:t>
            </a:r>
          </a:p>
        </p:txBody>
      </p:sp>
      <p:sp>
        <p:nvSpPr>
          <p:cNvPr id="8" name="Rectangle 4">
            <a:extLst>
              <a:ext uri="{FF2B5EF4-FFF2-40B4-BE49-F238E27FC236}">
                <a16:creationId xmlns:a16="http://schemas.microsoft.com/office/drawing/2014/main" id="{84DE50B8-3701-003E-D04F-B11403C34737}"/>
              </a:ext>
            </a:extLst>
          </p:cNvPr>
          <p:cNvSpPr txBox="1">
            <a:spLocks noChangeArrowheads="1"/>
          </p:cNvSpPr>
          <p:nvPr/>
        </p:nvSpPr>
        <p:spPr>
          <a:xfrm>
            <a:off x="782198" y="1754106"/>
            <a:ext cx="10796530" cy="1044807"/>
          </a:xfrm>
          <a:prstGeom prst="rect">
            <a:avLst/>
          </a:prstGeom>
          <a:solidFill>
            <a:schemeClr val="accent5">
              <a:lumMod val="20000"/>
              <a:lumOff val="80000"/>
            </a:schemeClr>
          </a:solidFill>
          <a:ln/>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FontTx/>
              <a:buNone/>
            </a:pPr>
            <a:r>
              <a:rPr lang="en-US" altLang="ar-SY" sz="4000" dirty="0"/>
              <a:t>  Wealth in the form of money or property that can be used to produce more wealth.</a:t>
            </a:r>
          </a:p>
        </p:txBody>
      </p:sp>
    </p:spTree>
    <p:extLst>
      <p:ext uri="{BB962C8B-B14F-4D97-AF65-F5344CB8AC3E}">
        <p14:creationId xmlns:p14="http://schemas.microsoft.com/office/powerpoint/2010/main" val="1318843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4CEA9-07A2-7B79-1F11-6B5451637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9043CB-6B8C-9DC7-F7F9-2A331A8986D7}"/>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E114024-A324-CDBC-8B63-7080E7B536D1}"/>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B8052B8B-D6B7-5AFA-FD74-AEA7DDB708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1BCCE1CE-450B-A696-694D-0B9E6DC9E41A}"/>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Rectangle 2">
            <a:extLst>
              <a:ext uri="{FF2B5EF4-FFF2-40B4-BE49-F238E27FC236}">
                <a16:creationId xmlns:a16="http://schemas.microsoft.com/office/drawing/2014/main" id="{AD1B65A9-7CEE-80D7-E28A-9DF68E6F0AE4}"/>
              </a:ext>
            </a:extLst>
          </p:cNvPr>
          <p:cNvSpPr txBox="1">
            <a:spLocks noChangeArrowheads="1"/>
          </p:cNvSpPr>
          <p:nvPr/>
        </p:nvSpPr>
        <p:spPr>
          <a:xfrm>
            <a:off x="672032" y="440292"/>
            <a:ext cx="4971122" cy="1179991"/>
          </a:xfrm>
          <a:prstGeom prst="rect">
            <a:avLst/>
          </a:prstGeom>
          <a:solidFill>
            <a:schemeClr val="accent2">
              <a:lumMod val="20000"/>
              <a:lumOff val="80000"/>
            </a:schemeClr>
          </a:solidFill>
          <a:ln/>
          <a:effectLst/>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4800" b="1" dirty="0"/>
              <a:t>KINDS OF CAPITAL</a:t>
            </a:r>
          </a:p>
        </p:txBody>
      </p:sp>
      <p:sp>
        <p:nvSpPr>
          <p:cNvPr id="7" name="Rectangle 3">
            <a:extLst>
              <a:ext uri="{FF2B5EF4-FFF2-40B4-BE49-F238E27FC236}">
                <a16:creationId xmlns:a16="http://schemas.microsoft.com/office/drawing/2014/main" id="{B7C04D32-39BA-D190-3504-DFC6B54FE28C}"/>
              </a:ext>
            </a:extLst>
          </p:cNvPr>
          <p:cNvSpPr txBox="1">
            <a:spLocks noChangeArrowheads="1"/>
          </p:cNvSpPr>
          <p:nvPr/>
        </p:nvSpPr>
        <p:spPr>
          <a:xfrm>
            <a:off x="672032" y="1903813"/>
            <a:ext cx="10876122" cy="4126032"/>
          </a:xfrm>
          <a:prstGeom prst="rect">
            <a:avLst/>
          </a:prstGeom>
          <a:solidFill>
            <a:schemeClr val="accent5">
              <a:lumMod val="20000"/>
              <a:lumOff val="80000"/>
            </a:schemeClr>
          </a:solidFill>
          <a:ln/>
          <a:effectLst/>
        </p:spPr>
        <p:txBody>
          <a:bodyPr vert="horz" lIns="91440" tIns="45720" rIns="91440" bIns="45720" rtlCol="0">
            <a:normAutofit fontScale="4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70000"/>
              </a:lnSpc>
            </a:pPr>
            <a:r>
              <a:rPr lang="en-US" altLang="ar-SY" sz="8600" u="sng" dirty="0">
                <a:solidFill>
                  <a:srgbClr val="FF0000"/>
                </a:solidFill>
              </a:rPr>
              <a:t>Equity capital</a:t>
            </a:r>
            <a:r>
              <a:rPr lang="en-US" altLang="ar-SY" sz="8600" dirty="0"/>
              <a:t> is that owned by individuals who have invested their money or property in a business project or venture in the hope of receiving a profit</a:t>
            </a:r>
            <a:r>
              <a:rPr lang="en-US" altLang="ar-SY" sz="4100" dirty="0"/>
              <a:t>.</a:t>
            </a:r>
            <a:endParaRPr lang="en-US" altLang="ar-SY" sz="7400" dirty="0"/>
          </a:p>
          <a:p>
            <a:pPr algn="l">
              <a:lnSpc>
                <a:spcPct val="170000"/>
              </a:lnSpc>
            </a:pPr>
            <a:r>
              <a:rPr lang="en-US" altLang="ar-SY" sz="7400" u="sng" dirty="0">
                <a:solidFill>
                  <a:srgbClr val="FF0000"/>
                </a:solidFill>
              </a:rPr>
              <a:t>Debt capital</a:t>
            </a:r>
            <a:r>
              <a:rPr lang="en-US" altLang="ar-SY" sz="7400" dirty="0"/>
              <a:t>, often called borrowed capital, is obtained from lenders (e.g., through the sale of bonds) for investment</a:t>
            </a:r>
            <a:r>
              <a:rPr lang="en-US" altLang="ar-SY" sz="4300" dirty="0"/>
              <a:t>.</a:t>
            </a:r>
          </a:p>
        </p:txBody>
      </p:sp>
    </p:spTree>
    <p:extLst>
      <p:ext uri="{BB962C8B-B14F-4D97-AF65-F5344CB8AC3E}">
        <p14:creationId xmlns:p14="http://schemas.microsoft.com/office/powerpoint/2010/main" val="2346551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B7F63-2D60-EEB3-7875-A470F388D6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180703-F7E1-E5A0-B51C-2AB94C80450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9983ED9-50B4-A8D7-115A-19007BB0A08E}"/>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6AFD6F8A-0581-4AC3-9769-48BEF72D0A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CA79CC1F-AA13-9A14-3DA8-B004D811798C}"/>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pic>
        <p:nvPicPr>
          <p:cNvPr id="6" name="Picture 2">
            <a:extLst>
              <a:ext uri="{FF2B5EF4-FFF2-40B4-BE49-F238E27FC236}">
                <a16:creationId xmlns:a16="http://schemas.microsoft.com/office/drawing/2014/main" id="{CC906BA9-4245-AB50-2F44-3DCBCAA12DD9}"/>
              </a:ext>
            </a:extLst>
          </p:cNvPr>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5966" y="1600199"/>
            <a:ext cx="11222188" cy="4621213"/>
          </a:xfrm>
          <a:prstGeom prst="rect">
            <a:avLst/>
          </a:prstGeom>
          <a:solidFill>
            <a:schemeClr val="accent2">
              <a:lumMod val="20000"/>
              <a:lumOff val="80000"/>
            </a:schemeClr>
          </a:solidFill>
          <a:ln>
            <a:noFill/>
          </a:ln>
          <a:effectLst/>
        </p:spPr>
      </p:pic>
    </p:spTree>
    <p:extLst>
      <p:ext uri="{BB962C8B-B14F-4D97-AF65-F5344CB8AC3E}">
        <p14:creationId xmlns:p14="http://schemas.microsoft.com/office/powerpoint/2010/main" val="473962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A9AD7-F91E-9B9E-1F33-6330BFAC62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D525F0-9D6A-4F70-06B4-232D132A8499}"/>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0D0018E-83C8-AC39-F1ED-93958B7D3E49}"/>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6ADE5DA2-B8D8-74D5-34D1-D5C9B83C25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BAC5F766-7192-1222-8424-BEB9611E4F2C}"/>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مستطيل 1">
            <a:extLst>
              <a:ext uri="{FF2B5EF4-FFF2-40B4-BE49-F238E27FC236}">
                <a16:creationId xmlns:a16="http://schemas.microsoft.com/office/drawing/2014/main" id="{14A899ED-216E-3FEF-CC71-CD14F7208098}"/>
              </a:ext>
            </a:extLst>
          </p:cNvPr>
          <p:cNvSpPr/>
          <p:nvPr/>
        </p:nvSpPr>
        <p:spPr>
          <a:xfrm>
            <a:off x="275425" y="4552319"/>
            <a:ext cx="11533398" cy="1569660"/>
          </a:xfrm>
          <a:prstGeom prst="rect">
            <a:avLst/>
          </a:prstGeom>
          <a:solidFill>
            <a:schemeClr val="accent2">
              <a:lumMod val="20000"/>
              <a:lumOff val="80000"/>
            </a:schemeClr>
          </a:solidFill>
        </p:spPr>
        <p:txBody>
          <a:bodyPr wrap="square">
            <a:spAutoFit/>
          </a:bodyPr>
          <a:lstStyle/>
          <a:p>
            <a:pPr algn="r"/>
            <a:r>
              <a:rPr lang="en-US" dirty="0"/>
              <a:t> </a:t>
            </a:r>
            <a:r>
              <a:rPr lang="ar-SA" sz="2400" dirty="0">
                <a:latin typeface="Sakkal Majalla" panose="02000000000000000000" pitchFamily="2" charset="-78"/>
                <a:cs typeface="Sakkal Majalla" panose="02000000000000000000" pitchFamily="2" charset="-78"/>
              </a:rPr>
              <a:t>الفائدة</a:t>
            </a:r>
          </a:p>
          <a:p>
            <a:pPr algn="r"/>
            <a:r>
              <a:rPr lang="ar-SY" sz="2400" dirty="0">
                <a:latin typeface="Sakkal Majalla" panose="02000000000000000000" pitchFamily="2" charset="-78"/>
                <a:cs typeface="Sakkal Majalla" panose="02000000000000000000" pitchFamily="2" charset="-78"/>
              </a:rPr>
              <a:t>الرسوم التي يدفعها المقترض للمقرض مقابل استخدام ماله </a:t>
            </a:r>
            <a:endParaRPr lang="ar-SA" sz="2400" dirty="0">
              <a:latin typeface="Sakkal Majalla" panose="02000000000000000000" pitchFamily="2" charset="-78"/>
              <a:cs typeface="Sakkal Majalla" panose="02000000000000000000" pitchFamily="2" charset="-78"/>
            </a:endParaRPr>
          </a:p>
          <a:p>
            <a:pPr algn="r"/>
            <a:r>
              <a:rPr lang="ar-SA" sz="2400" dirty="0">
                <a:latin typeface="Sakkal Majalla" panose="02000000000000000000" pitchFamily="2" charset="-78"/>
                <a:cs typeface="Sakkal Majalla" panose="02000000000000000000" pitchFamily="2" charset="-78"/>
              </a:rPr>
              <a:t>معدل الفائدة</a:t>
            </a:r>
          </a:p>
          <a:p>
            <a:pPr algn="r"/>
            <a:r>
              <a:rPr lang="ar-SY" sz="2400" dirty="0">
                <a:latin typeface="Sakkal Majalla" panose="02000000000000000000" pitchFamily="2" charset="-78"/>
                <a:cs typeface="Sakkal Majalla" panose="02000000000000000000" pitchFamily="2" charset="-78"/>
              </a:rPr>
              <a:t>معدل الفائدة النسبة المئوية من المال المقترض التي تدفع للمانح في فترة زمنية أساسية </a:t>
            </a:r>
          </a:p>
        </p:txBody>
      </p:sp>
      <p:sp>
        <p:nvSpPr>
          <p:cNvPr id="7" name="Rectangle 2">
            <a:extLst>
              <a:ext uri="{FF2B5EF4-FFF2-40B4-BE49-F238E27FC236}">
                <a16:creationId xmlns:a16="http://schemas.microsoft.com/office/drawing/2014/main" id="{8F9CC877-93F8-9BE0-B511-A44BADAA9BD1}"/>
              </a:ext>
            </a:extLst>
          </p:cNvPr>
          <p:cNvSpPr txBox="1">
            <a:spLocks noChangeArrowheads="1"/>
          </p:cNvSpPr>
          <p:nvPr/>
        </p:nvSpPr>
        <p:spPr>
          <a:xfrm>
            <a:off x="1722303" y="282498"/>
            <a:ext cx="3685720" cy="1143000"/>
          </a:xfrm>
          <a:prstGeom prst="rect">
            <a:avLst/>
          </a:prstGeom>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ar-SY" sz="4800" b="1" dirty="0"/>
              <a:t>INTEREST</a:t>
            </a:r>
          </a:p>
        </p:txBody>
      </p:sp>
      <p:sp>
        <p:nvSpPr>
          <p:cNvPr id="8" name="Rectangle 3">
            <a:extLst>
              <a:ext uri="{FF2B5EF4-FFF2-40B4-BE49-F238E27FC236}">
                <a16:creationId xmlns:a16="http://schemas.microsoft.com/office/drawing/2014/main" id="{02D2FBDE-3862-3715-DECA-7680E7A514BD}"/>
              </a:ext>
            </a:extLst>
          </p:cNvPr>
          <p:cNvSpPr txBox="1">
            <a:spLocks noChangeArrowheads="1"/>
          </p:cNvSpPr>
          <p:nvPr/>
        </p:nvSpPr>
        <p:spPr>
          <a:xfrm>
            <a:off x="275425" y="1537465"/>
            <a:ext cx="11533398" cy="2922779"/>
          </a:xfrm>
          <a:prstGeom prst="rect">
            <a:avLst/>
          </a:prstGeom>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FontTx/>
              <a:buNone/>
            </a:pPr>
            <a:r>
              <a:rPr lang="en-US" altLang="ar-SY" sz="3200" b="1" dirty="0">
                <a:solidFill>
                  <a:schemeClr val="accent5">
                    <a:lumMod val="75000"/>
                  </a:schemeClr>
                </a:solidFill>
              </a:rPr>
              <a:t>The fee that a borrower pays to  a lender for the use of his or her money.</a:t>
            </a:r>
          </a:p>
          <a:p>
            <a:pPr algn="l">
              <a:buFontTx/>
              <a:buNone/>
            </a:pPr>
            <a:r>
              <a:rPr lang="en-US" altLang="ar-SY" sz="4000" b="1" dirty="0">
                <a:solidFill>
                  <a:schemeClr val="accent5">
                    <a:lumMod val="75000"/>
                  </a:schemeClr>
                </a:solidFill>
              </a:rPr>
              <a:t>INTEREST RATE</a:t>
            </a:r>
          </a:p>
          <a:p>
            <a:pPr algn="l">
              <a:buFontTx/>
              <a:buNone/>
            </a:pPr>
            <a:r>
              <a:rPr lang="en-US" altLang="ar-SY" sz="3200" b="1" dirty="0">
                <a:solidFill>
                  <a:schemeClr val="accent5">
                    <a:lumMod val="75000"/>
                  </a:schemeClr>
                </a:solidFill>
              </a:rPr>
              <a:t>The percentage of money being borrowed that is paid to the lender on some time basis</a:t>
            </a:r>
            <a:r>
              <a:rPr lang="en-US" altLang="ar-SY" sz="4000" b="1" dirty="0"/>
              <a:t>.</a:t>
            </a:r>
          </a:p>
        </p:txBody>
      </p:sp>
    </p:spTree>
    <p:extLst>
      <p:ext uri="{BB962C8B-B14F-4D97-AF65-F5344CB8AC3E}">
        <p14:creationId xmlns:p14="http://schemas.microsoft.com/office/powerpoint/2010/main" val="87047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5155E-8035-0714-811F-6DEE0B24AB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AF4BF3-F3D2-99EF-869E-CAD27190DB82}"/>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4332EEB-CCCB-E058-CC46-CBD777867D7D}"/>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317EC6F-FF56-A50D-B968-33FF9D3BCB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مربع نص 2">
            <a:extLst>
              <a:ext uri="{FF2B5EF4-FFF2-40B4-BE49-F238E27FC236}">
                <a16:creationId xmlns:a16="http://schemas.microsoft.com/office/drawing/2014/main" id="{8989CBA4-9299-F052-0A6B-EE4C7FF10235}"/>
              </a:ext>
            </a:extLst>
          </p:cNvPr>
          <p:cNvSpPr txBox="1"/>
          <p:nvPr/>
        </p:nvSpPr>
        <p:spPr>
          <a:xfrm>
            <a:off x="9974180" y="456442"/>
            <a:ext cx="1573974"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الرابعة</a:t>
            </a:r>
          </a:p>
        </p:txBody>
      </p:sp>
      <p:sp>
        <p:nvSpPr>
          <p:cNvPr id="6" name="TextBox 5">
            <a:hlinkClick r:id="rId3"/>
            <a:extLst>
              <a:ext uri="{FF2B5EF4-FFF2-40B4-BE49-F238E27FC236}">
                <a16:creationId xmlns:a16="http://schemas.microsoft.com/office/drawing/2014/main" id="{D7AB8BFB-F0A2-E6AD-3D47-621CC31E6B5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7" name="Rectangle 2">
            <a:extLst>
              <a:ext uri="{FF2B5EF4-FFF2-40B4-BE49-F238E27FC236}">
                <a16:creationId xmlns:a16="http://schemas.microsoft.com/office/drawing/2014/main" id="{05D11EAD-389F-F693-2D77-DBBC2404B19F}"/>
              </a:ext>
            </a:extLst>
          </p:cNvPr>
          <p:cNvSpPr>
            <a:spLocks noChangeArrowheads="1"/>
          </p:cNvSpPr>
          <p:nvPr/>
        </p:nvSpPr>
        <p:spPr bwMode="auto">
          <a:xfrm>
            <a:off x="1260856" y="321388"/>
            <a:ext cx="4330047" cy="1447800"/>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lIns="90488" tIns="44450" rIns="90488" bIns="44450" anchor="ctr"/>
          <a:lstStyle/>
          <a:p>
            <a:pPr algn="ctr"/>
            <a:r>
              <a:rPr lang="en-US" altLang="ar-SY" sz="3200" dirty="0">
                <a:solidFill>
                  <a:schemeClr val="tx2"/>
                </a:solidFill>
                <a:latin typeface="Arial" panose="020B0604020202020204" pitchFamily="34" charset="0"/>
              </a:rPr>
              <a:t>HOW INTEREST RATE IS DETERMINED</a:t>
            </a:r>
          </a:p>
        </p:txBody>
      </p:sp>
      <p:sp>
        <p:nvSpPr>
          <p:cNvPr id="8" name="Line 3">
            <a:extLst>
              <a:ext uri="{FF2B5EF4-FFF2-40B4-BE49-F238E27FC236}">
                <a16:creationId xmlns:a16="http://schemas.microsoft.com/office/drawing/2014/main" id="{455EF552-0736-EB52-02D6-6C955488CD01}"/>
              </a:ext>
            </a:extLst>
          </p:cNvPr>
          <p:cNvSpPr>
            <a:spLocks noChangeShapeType="1"/>
          </p:cNvSpPr>
          <p:nvPr/>
        </p:nvSpPr>
        <p:spPr bwMode="auto">
          <a:xfrm>
            <a:off x="3464811" y="2082800"/>
            <a:ext cx="0" cy="360680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9" name="Line 4">
            <a:extLst>
              <a:ext uri="{FF2B5EF4-FFF2-40B4-BE49-F238E27FC236}">
                <a16:creationId xmlns:a16="http://schemas.microsoft.com/office/drawing/2014/main" id="{19DB9CD0-82AB-C240-01EF-48E63AAB776F}"/>
              </a:ext>
            </a:extLst>
          </p:cNvPr>
          <p:cNvSpPr>
            <a:spLocks noChangeShapeType="1"/>
          </p:cNvSpPr>
          <p:nvPr/>
        </p:nvSpPr>
        <p:spPr bwMode="auto">
          <a:xfrm>
            <a:off x="3490211" y="5715000"/>
            <a:ext cx="3835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10" name="Rectangle 5">
            <a:extLst>
              <a:ext uri="{FF2B5EF4-FFF2-40B4-BE49-F238E27FC236}">
                <a16:creationId xmlns:a16="http://schemas.microsoft.com/office/drawing/2014/main" id="{7C9B7489-CEEF-A70C-FD7F-3838626D74BC}"/>
              </a:ext>
            </a:extLst>
          </p:cNvPr>
          <p:cNvSpPr>
            <a:spLocks noChangeArrowheads="1"/>
          </p:cNvSpPr>
          <p:nvPr/>
        </p:nvSpPr>
        <p:spPr bwMode="auto">
          <a:xfrm>
            <a:off x="2521994" y="2138993"/>
            <a:ext cx="952185"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a:r>
              <a:rPr lang="en-US" altLang="ar-SY" dirty="0">
                <a:latin typeface="Arial" panose="020B0604020202020204" pitchFamily="34" charset="0"/>
              </a:rPr>
              <a:t>Interest</a:t>
            </a:r>
          </a:p>
          <a:p>
            <a:pPr algn="ctr"/>
            <a:r>
              <a:rPr lang="en-US" altLang="ar-SY" dirty="0">
                <a:latin typeface="Arial" panose="020B0604020202020204" pitchFamily="34" charset="0"/>
              </a:rPr>
              <a:t>Rate</a:t>
            </a:r>
          </a:p>
        </p:txBody>
      </p:sp>
      <p:sp>
        <p:nvSpPr>
          <p:cNvPr id="11" name="Rectangle 6">
            <a:extLst>
              <a:ext uri="{FF2B5EF4-FFF2-40B4-BE49-F238E27FC236}">
                <a16:creationId xmlns:a16="http://schemas.microsoft.com/office/drawing/2014/main" id="{7FF13B46-3B29-7D45-FDE2-A17B00740558}"/>
              </a:ext>
            </a:extLst>
          </p:cNvPr>
          <p:cNvSpPr>
            <a:spLocks noChangeArrowheads="1"/>
          </p:cNvSpPr>
          <p:nvPr/>
        </p:nvSpPr>
        <p:spPr bwMode="auto">
          <a:xfrm>
            <a:off x="7466091" y="5508414"/>
            <a:ext cx="34734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ar-SY" dirty="0">
                <a:latin typeface="Arial" panose="020B0604020202020204" pitchFamily="34" charset="0"/>
              </a:rPr>
              <a:t>Quantity of Money</a:t>
            </a:r>
          </a:p>
        </p:txBody>
      </p:sp>
    </p:spTree>
    <p:extLst>
      <p:ext uri="{BB962C8B-B14F-4D97-AF65-F5344CB8AC3E}">
        <p14:creationId xmlns:p14="http://schemas.microsoft.com/office/powerpoint/2010/main" val="3698467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Microsoft PowerPoint Presentation" id="{9D20CC14-0B01-4648-B1BE-BAEDDE6B97BE}" vid="{558565D6-F543-42DD-B95F-3C31C2BE3492}"/>
    </a:ext>
  </a:extLst>
</a:theme>
</file>

<file path=docProps/app.xml><?xml version="1.0" encoding="utf-8"?>
<Properties xmlns="http://schemas.openxmlformats.org/officeDocument/2006/extended-properties" xmlns:vt="http://schemas.openxmlformats.org/officeDocument/2006/docPropsVTypes">
  <Template>2025</Template>
  <TotalTime>36</TotalTime>
  <Words>1520</Words>
  <Application>Microsoft Office PowerPoint</Application>
  <PresentationFormat>Widescreen</PresentationFormat>
  <Paragraphs>287</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Aller</vt:lpstr>
      <vt:lpstr>Arial</vt:lpstr>
      <vt:lpstr>Calibri</vt:lpstr>
      <vt:lpstr>Calibri Light</vt:lpstr>
      <vt:lpstr>Sakkal Majalla</vt:lpstr>
      <vt:lpstr>Simplified Arabic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Yakeen Laika</dc:creator>
  <cp:lastModifiedBy>Ayman Yusef</cp:lastModifiedBy>
  <cp:revision>2</cp:revision>
  <dcterms:created xsi:type="dcterms:W3CDTF">2025-11-17T07:15:46Z</dcterms:created>
  <dcterms:modified xsi:type="dcterms:W3CDTF">2025-11-29T10:17:37Z</dcterms:modified>
</cp:coreProperties>
</file>