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94660"/>
  </p:normalViewPr>
  <p:slideViewPr>
    <p:cSldViewPr snapToGrid="0">
      <p:cViewPr varScale="1">
        <p:scale>
          <a:sx n="45" d="100"/>
          <a:sy n="45" d="100"/>
        </p:scale>
        <p:origin x="78" y="5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11593B-FFDF-5469-2B3E-FA505FEA3C9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DB0F078-B0E6-AC0F-2C1F-E38BCB05B53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28467BA-68DA-0227-96CF-9CFFC01A342D}"/>
              </a:ext>
            </a:extLst>
          </p:cNvPr>
          <p:cNvSpPr>
            <a:spLocks noGrp="1"/>
          </p:cNvSpPr>
          <p:nvPr>
            <p:ph type="dt" sz="half" idx="10"/>
          </p:nvPr>
        </p:nvSpPr>
        <p:spPr/>
        <p:txBody>
          <a:bodyPr/>
          <a:lstStyle/>
          <a:p>
            <a:fld id="{7D071F33-9660-493F-875A-1D68E2397661}" type="datetimeFigureOut">
              <a:rPr lang="en-US" smtClean="0"/>
              <a:t>11/24/2025</a:t>
            </a:fld>
            <a:endParaRPr lang="en-US"/>
          </a:p>
        </p:txBody>
      </p:sp>
      <p:sp>
        <p:nvSpPr>
          <p:cNvPr id="5" name="Footer Placeholder 4">
            <a:extLst>
              <a:ext uri="{FF2B5EF4-FFF2-40B4-BE49-F238E27FC236}">
                <a16:creationId xmlns:a16="http://schemas.microsoft.com/office/drawing/2014/main" id="{11022390-84C3-8D9E-81B0-B4B4BD850F4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424E1D1-DB86-FF60-E664-8610D5969FF3}"/>
              </a:ext>
            </a:extLst>
          </p:cNvPr>
          <p:cNvSpPr>
            <a:spLocks noGrp="1"/>
          </p:cNvSpPr>
          <p:nvPr>
            <p:ph type="sldNum" sz="quarter" idx="12"/>
          </p:nvPr>
        </p:nvSpPr>
        <p:spPr/>
        <p:txBody>
          <a:bodyPr/>
          <a:lstStyle/>
          <a:p>
            <a:fld id="{BD4B1556-6DC7-4151-8623-618992418CF2}" type="slidenum">
              <a:rPr lang="en-US" smtClean="0"/>
              <a:t>‹#›</a:t>
            </a:fld>
            <a:endParaRPr lang="en-US"/>
          </a:p>
        </p:txBody>
      </p:sp>
    </p:spTree>
    <p:extLst>
      <p:ext uri="{BB962C8B-B14F-4D97-AF65-F5344CB8AC3E}">
        <p14:creationId xmlns:p14="http://schemas.microsoft.com/office/powerpoint/2010/main" val="7847116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B9A1E9-5910-1DA5-C16C-B24A5D1238F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33B8B9B-68C1-6C1B-9C21-5A84448EA14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CA735EE-7376-B939-3588-F62761847122}"/>
              </a:ext>
            </a:extLst>
          </p:cNvPr>
          <p:cNvSpPr>
            <a:spLocks noGrp="1"/>
          </p:cNvSpPr>
          <p:nvPr>
            <p:ph type="dt" sz="half" idx="10"/>
          </p:nvPr>
        </p:nvSpPr>
        <p:spPr/>
        <p:txBody>
          <a:bodyPr/>
          <a:lstStyle/>
          <a:p>
            <a:fld id="{7D071F33-9660-493F-875A-1D68E2397661}" type="datetimeFigureOut">
              <a:rPr lang="en-US" smtClean="0"/>
              <a:t>11/24/2025</a:t>
            </a:fld>
            <a:endParaRPr lang="en-US"/>
          </a:p>
        </p:txBody>
      </p:sp>
      <p:sp>
        <p:nvSpPr>
          <p:cNvPr id="5" name="Footer Placeholder 4">
            <a:extLst>
              <a:ext uri="{FF2B5EF4-FFF2-40B4-BE49-F238E27FC236}">
                <a16:creationId xmlns:a16="http://schemas.microsoft.com/office/drawing/2014/main" id="{4393C792-93A9-A6A7-5757-88A67D0CFD2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E3B6FB-F197-6220-5F20-E26ECE4406E4}"/>
              </a:ext>
            </a:extLst>
          </p:cNvPr>
          <p:cNvSpPr>
            <a:spLocks noGrp="1"/>
          </p:cNvSpPr>
          <p:nvPr>
            <p:ph type="sldNum" sz="quarter" idx="12"/>
          </p:nvPr>
        </p:nvSpPr>
        <p:spPr/>
        <p:txBody>
          <a:bodyPr/>
          <a:lstStyle/>
          <a:p>
            <a:fld id="{BD4B1556-6DC7-4151-8623-618992418CF2}" type="slidenum">
              <a:rPr lang="en-US" smtClean="0"/>
              <a:t>‹#›</a:t>
            </a:fld>
            <a:endParaRPr lang="en-US"/>
          </a:p>
        </p:txBody>
      </p:sp>
    </p:spTree>
    <p:extLst>
      <p:ext uri="{BB962C8B-B14F-4D97-AF65-F5344CB8AC3E}">
        <p14:creationId xmlns:p14="http://schemas.microsoft.com/office/powerpoint/2010/main" val="10925423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A17AEB9-09BC-CF1F-3052-EC401C64A8C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38F044C-10D5-F910-C232-3856B1CA238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DC8A61B-3036-0463-814D-8ADBABA03A0B}"/>
              </a:ext>
            </a:extLst>
          </p:cNvPr>
          <p:cNvSpPr>
            <a:spLocks noGrp="1"/>
          </p:cNvSpPr>
          <p:nvPr>
            <p:ph type="dt" sz="half" idx="10"/>
          </p:nvPr>
        </p:nvSpPr>
        <p:spPr/>
        <p:txBody>
          <a:bodyPr/>
          <a:lstStyle/>
          <a:p>
            <a:fld id="{7D071F33-9660-493F-875A-1D68E2397661}" type="datetimeFigureOut">
              <a:rPr lang="en-US" smtClean="0"/>
              <a:t>11/24/2025</a:t>
            </a:fld>
            <a:endParaRPr lang="en-US"/>
          </a:p>
        </p:txBody>
      </p:sp>
      <p:sp>
        <p:nvSpPr>
          <p:cNvPr id="5" name="Footer Placeholder 4">
            <a:extLst>
              <a:ext uri="{FF2B5EF4-FFF2-40B4-BE49-F238E27FC236}">
                <a16:creationId xmlns:a16="http://schemas.microsoft.com/office/drawing/2014/main" id="{6043BB97-049A-B340-35B4-4ED7DDDB761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A2EE84F-1448-3987-676F-208F3BFAC741}"/>
              </a:ext>
            </a:extLst>
          </p:cNvPr>
          <p:cNvSpPr>
            <a:spLocks noGrp="1"/>
          </p:cNvSpPr>
          <p:nvPr>
            <p:ph type="sldNum" sz="quarter" idx="12"/>
          </p:nvPr>
        </p:nvSpPr>
        <p:spPr/>
        <p:txBody>
          <a:bodyPr/>
          <a:lstStyle/>
          <a:p>
            <a:fld id="{BD4B1556-6DC7-4151-8623-618992418CF2}" type="slidenum">
              <a:rPr lang="en-US" smtClean="0"/>
              <a:t>‹#›</a:t>
            </a:fld>
            <a:endParaRPr lang="en-US"/>
          </a:p>
        </p:txBody>
      </p:sp>
    </p:spTree>
    <p:extLst>
      <p:ext uri="{BB962C8B-B14F-4D97-AF65-F5344CB8AC3E}">
        <p14:creationId xmlns:p14="http://schemas.microsoft.com/office/powerpoint/2010/main" val="12426421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1E287F-D4F4-E244-4EB0-42E9613E283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E77A459-C7BD-42D5-7D9E-794087E8E19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90C94D4-EEBF-A723-EF8F-3AAEF71B835E}"/>
              </a:ext>
            </a:extLst>
          </p:cNvPr>
          <p:cNvSpPr>
            <a:spLocks noGrp="1"/>
          </p:cNvSpPr>
          <p:nvPr>
            <p:ph type="dt" sz="half" idx="10"/>
          </p:nvPr>
        </p:nvSpPr>
        <p:spPr/>
        <p:txBody>
          <a:bodyPr/>
          <a:lstStyle/>
          <a:p>
            <a:fld id="{7D071F33-9660-493F-875A-1D68E2397661}" type="datetimeFigureOut">
              <a:rPr lang="en-US" smtClean="0"/>
              <a:t>11/24/2025</a:t>
            </a:fld>
            <a:endParaRPr lang="en-US"/>
          </a:p>
        </p:txBody>
      </p:sp>
      <p:sp>
        <p:nvSpPr>
          <p:cNvPr id="5" name="Footer Placeholder 4">
            <a:extLst>
              <a:ext uri="{FF2B5EF4-FFF2-40B4-BE49-F238E27FC236}">
                <a16:creationId xmlns:a16="http://schemas.microsoft.com/office/drawing/2014/main" id="{21D72D74-ED7F-FC54-DE31-4D5BE46850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AAEC32E-3A09-9000-D100-5E34D2F80864}"/>
              </a:ext>
            </a:extLst>
          </p:cNvPr>
          <p:cNvSpPr>
            <a:spLocks noGrp="1"/>
          </p:cNvSpPr>
          <p:nvPr>
            <p:ph type="sldNum" sz="quarter" idx="12"/>
          </p:nvPr>
        </p:nvSpPr>
        <p:spPr/>
        <p:txBody>
          <a:bodyPr/>
          <a:lstStyle/>
          <a:p>
            <a:fld id="{BD4B1556-6DC7-4151-8623-618992418CF2}" type="slidenum">
              <a:rPr lang="en-US" smtClean="0"/>
              <a:t>‹#›</a:t>
            </a:fld>
            <a:endParaRPr lang="en-US"/>
          </a:p>
        </p:txBody>
      </p:sp>
    </p:spTree>
    <p:extLst>
      <p:ext uri="{BB962C8B-B14F-4D97-AF65-F5344CB8AC3E}">
        <p14:creationId xmlns:p14="http://schemas.microsoft.com/office/powerpoint/2010/main" val="32779938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5E70C3-7F7D-7A77-02BF-799830EB727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018D8EA-259C-F98C-551C-CD61039D8D0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212B682-8C19-E5C0-0040-0439ECE0906A}"/>
              </a:ext>
            </a:extLst>
          </p:cNvPr>
          <p:cNvSpPr>
            <a:spLocks noGrp="1"/>
          </p:cNvSpPr>
          <p:nvPr>
            <p:ph type="dt" sz="half" idx="10"/>
          </p:nvPr>
        </p:nvSpPr>
        <p:spPr/>
        <p:txBody>
          <a:bodyPr/>
          <a:lstStyle/>
          <a:p>
            <a:fld id="{7D071F33-9660-493F-875A-1D68E2397661}" type="datetimeFigureOut">
              <a:rPr lang="en-US" smtClean="0"/>
              <a:t>11/24/2025</a:t>
            </a:fld>
            <a:endParaRPr lang="en-US"/>
          </a:p>
        </p:txBody>
      </p:sp>
      <p:sp>
        <p:nvSpPr>
          <p:cNvPr id="5" name="Footer Placeholder 4">
            <a:extLst>
              <a:ext uri="{FF2B5EF4-FFF2-40B4-BE49-F238E27FC236}">
                <a16:creationId xmlns:a16="http://schemas.microsoft.com/office/drawing/2014/main" id="{73DFD5A9-ABEF-49C9-3BE1-52422802CC4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0DA615-8125-8EA8-2738-8C3DB9FA57B4}"/>
              </a:ext>
            </a:extLst>
          </p:cNvPr>
          <p:cNvSpPr>
            <a:spLocks noGrp="1"/>
          </p:cNvSpPr>
          <p:nvPr>
            <p:ph type="sldNum" sz="quarter" idx="12"/>
          </p:nvPr>
        </p:nvSpPr>
        <p:spPr/>
        <p:txBody>
          <a:bodyPr/>
          <a:lstStyle/>
          <a:p>
            <a:fld id="{BD4B1556-6DC7-4151-8623-618992418CF2}" type="slidenum">
              <a:rPr lang="en-US" smtClean="0"/>
              <a:t>‹#›</a:t>
            </a:fld>
            <a:endParaRPr lang="en-US"/>
          </a:p>
        </p:txBody>
      </p:sp>
    </p:spTree>
    <p:extLst>
      <p:ext uri="{BB962C8B-B14F-4D97-AF65-F5344CB8AC3E}">
        <p14:creationId xmlns:p14="http://schemas.microsoft.com/office/powerpoint/2010/main" val="9989839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4E5617-EC5A-C22C-5D72-6ABFFC0F1E3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BB02134-3486-215F-F00C-435A64F1B6A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0354A56-7D2A-65C7-1296-C62EB8550EA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FDA1A98-4744-6B20-FDE1-26137F2158D4}"/>
              </a:ext>
            </a:extLst>
          </p:cNvPr>
          <p:cNvSpPr>
            <a:spLocks noGrp="1"/>
          </p:cNvSpPr>
          <p:nvPr>
            <p:ph type="dt" sz="half" idx="10"/>
          </p:nvPr>
        </p:nvSpPr>
        <p:spPr/>
        <p:txBody>
          <a:bodyPr/>
          <a:lstStyle/>
          <a:p>
            <a:fld id="{7D071F33-9660-493F-875A-1D68E2397661}" type="datetimeFigureOut">
              <a:rPr lang="en-US" smtClean="0"/>
              <a:t>11/24/2025</a:t>
            </a:fld>
            <a:endParaRPr lang="en-US"/>
          </a:p>
        </p:txBody>
      </p:sp>
      <p:sp>
        <p:nvSpPr>
          <p:cNvPr id="6" name="Footer Placeholder 5">
            <a:extLst>
              <a:ext uri="{FF2B5EF4-FFF2-40B4-BE49-F238E27FC236}">
                <a16:creationId xmlns:a16="http://schemas.microsoft.com/office/drawing/2014/main" id="{CB6E8ACE-6D99-0797-FBD4-4480144AA75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02AC984-1311-FEA9-C63A-6B895915CC3D}"/>
              </a:ext>
            </a:extLst>
          </p:cNvPr>
          <p:cNvSpPr>
            <a:spLocks noGrp="1"/>
          </p:cNvSpPr>
          <p:nvPr>
            <p:ph type="sldNum" sz="quarter" idx="12"/>
          </p:nvPr>
        </p:nvSpPr>
        <p:spPr/>
        <p:txBody>
          <a:bodyPr/>
          <a:lstStyle/>
          <a:p>
            <a:fld id="{BD4B1556-6DC7-4151-8623-618992418CF2}" type="slidenum">
              <a:rPr lang="en-US" smtClean="0"/>
              <a:t>‹#›</a:t>
            </a:fld>
            <a:endParaRPr lang="en-US"/>
          </a:p>
        </p:txBody>
      </p:sp>
    </p:spTree>
    <p:extLst>
      <p:ext uri="{BB962C8B-B14F-4D97-AF65-F5344CB8AC3E}">
        <p14:creationId xmlns:p14="http://schemas.microsoft.com/office/powerpoint/2010/main" val="16130746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652CAF-3332-697C-AD06-6526B84C68F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6EB6239-E149-514B-7BDC-A2699ACD3CE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99D2F80-F484-D0FD-6BE3-7C0F83F95E6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07D9C5C-1D90-C442-16F6-F20D38C38D0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F800D1D-C20C-F09D-6783-3B643A40CCE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449FBFB-263B-FB7D-4790-B41836F35049}"/>
              </a:ext>
            </a:extLst>
          </p:cNvPr>
          <p:cNvSpPr>
            <a:spLocks noGrp="1"/>
          </p:cNvSpPr>
          <p:nvPr>
            <p:ph type="dt" sz="half" idx="10"/>
          </p:nvPr>
        </p:nvSpPr>
        <p:spPr/>
        <p:txBody>
          <a:bodyPr/>
          <a:lstStyle/>
          <a:p>
            <a:fld id="{7D071F33-9660-493F-875A-1D68E2397661}" type="datetimeFigureOut">
              <a:rPr lang="en-US" smtClean="0"/>
              <a:t>11/24/2025</a:t>
            </a:fld>
            <a:endParaRPr lang="en-US"/>
          </a:p>
        </p:txBody>
      </p:sp>
      <p:sp>
        <p:nvSpPr>
          <p:cNvPr id="8" name="Footer Placeholder 7">
            <a:extLst>
              <a:ext uri="{FF2B5EF4-FFF2-40B4-BE49-F238E27FC236}">
                <a16:creationId xmlns:a16="http://schemas.microsoft.com/office/drawing/2014/main" id="{1EFAD10D-53FF-E4E2-64D7-566A6B2F075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EBFF0B1-658A-A012-D096-B2C727C7C772}"/>
              </a:ext>
            </a:extLst>
          </p:cNvPr>
          <p:cNvSpPr>
            <a:spLocks noGrp="1"/>
          </p:cNvSpPr>
          <p:nvPr>
            <p:ph type="sldNum" sz="quarter" idx="12"/>
          </p:nvPr>
        </p:nvSpPr>
        <p:spPr/>
        <p:txBody>
          <a:bodyPr/>
          <a:lstStyle/>
          <a:p>
            <a:fld id="{BD4B1556-6DC7-4151-8623-618992418CF2}" type="slidenum">
              <a:rPr lang="en-US" smtClean="0"/>
              <a:t>‹#›</a:t>
            </a:fld>
            <a:endParaRPr lang="en-US"/>
          </a:p>
        </p:txBody>
      </p:sp>
    </p:spTree>
    <p:extLst>
      <p:ext uri="{BB962C8B-B14F-4D97-AF65-F5344CB8AC3E}">
        <p14:creationId xmlns:p14="http://schemas.microsoft.com/office/powerpoint/2010/main" val="28324380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931718-30BB-A636-E86C-CB5664DE413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3E6D856-C7D1-9B3C-B0AB-E702D712D4E3}"/>
              </a:ext>
            </a:extLst>
          </p:cNvPr>
          <p:cNvSpPr>
            <a:spLocks noGrp="1"/>
          </p:cNvSpPr>
          <p:nvPr>
            <p:ph type="dt" sz="half" idx="10"/>
          </p:nvPr>
        </p:nvSpPr>
        <p:spPr/>
        <p:txBody>
          <a:bodyPr/>
          <a:lstStyle/>
          <a:p>
            <a:fld id="{7D071F33-9660-493F-875A-1D68E2397661}" type="datetimeFigureOut">
              <a:rPr lang="en-US" smtClean="0"/>
              <a:t>11/24/2025</a:t>
            </a:fld>
            <a:endParaRPr lang="en-US"/>
          </a:p>
        </p:txBody>
      </p:sp>
      <p:sp>
        <p:nvSpPr>
          <p:cNvPr id="4" name="Footer Placeholder 3">
            <a:extLst>
              <a:ext uri="{FF2B5EF4-FFF2-40B4-BE49-F238E27FC236}">
                <a16:creationId xmlns:a16="http://schemas.microsoft.com/office/drawing/2014/main" id="{543BDFD6-5358-BC1C-C1F6-EF49F517B04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361EDCB-97FA-487E-6674-48A7FEEB065C}"/>
              </a:ext>
            </a:extLst>
          </p:cNvPr>
          <p:cNvSpPr>
            <a:spLocks noGrp="1"/>
          </p:cNvSpPr>
          <p:nvPr>
            <p:ph type="sldNum" sz="quarter" idx="12"/>
          </p:nvPr>
        </p:nvSpPr>
        <p:spPr/>
        <p:txBody>
          <a:bodyPr/>
          <a:lstStyle/>
          <a:p>
            <a:fld id="{BD4B1556-6DC7-4151-8623-618992418CF2}" type="slidenum">
              <a:rPr lang="en-US" smtClean="0"/>
              <a:t>‹#›</a:t>
            </a:fld>
            <a:endParaRPr lang="en-US"/>
          </a:p>
        </p:txBody>
      </p:sp>
    </p:spTree>
    <p:extLst>
      <p:ext uri="{BB962C8B-B14F-4D97-AF65-F5344CB8AC3E}">
        <p14:creationId xmlns:p14="http://schemas.microsoft.com/office/powerpoint/2010/main" val="27825077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263FAA7-431C-BC3F-04C6-6E19ABE0858A}"/>
              </a:ext>
            </a:extLst>
          </p:cNvPr>
          <p:cNvSpPr>
            <a:spLocks noGrp="1"/>
          </p:cNvSpPr>
          <p:nvPr>
            <p:ph type="dt" sz="half" idx="10"/>
          </p:nvPr>
        </p:nvSpPr>
        <p:spPr/>
        <p:txBody>
          <a:bodyPr/>
          <a:lstStyle/>
          <a:p>
            <a:fld id="{7D071F33-9660-493F-875A-1D68E2397661}" type="datetimeFigureOut">
              <a:rPr lang="en-US" smtClean="0"/>
              <a:t>11/24/2025</a:t>
            </a:fld>
            <a:endParaRPr lang="en-US"/>
          </a:p>
        </p:txBody>
      </p:sp>
      <p:sp>
        <p:nvSpPr>
          <p:cNvPr id="3" name="Footer Placeholder 2">
            <a:extLst>
              <a:ext uri="{FF2B5EF4-FFF2-40B4-BE49-F238E27FC236}">
                <a16:creationId xmlns:a16="http://schemas.microsoft.com/office/drawing/2014/main" id="{304FD42F-5183-65FA-7B53-3FA36B2DFBB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6B19F32-FABF-07CB-4940-38C320904706}"/>
              </a:ext>
            </a:extLst>
          </p:cNvPr>
          <p:cNvSpPr>
            <a:spLocks noGrp="1"/>
          </p:cNvSpPr>
          <p:nvPr>
            <p:ph type="sldNum" sz="quarter" idx="12"/>
          </p:nvPr>
        </p:nvSpPr>
        <p:spPr/>
        <p:txBody>
          <a:bodyPr/>
          <a:lstStyle/>
          <a:p>
            <a:fld id="{BD4B1556-6DC7-4151-8623-618992418CF2}" type="slidenum">
              <a:rPr lang="en-US" smtClean="0"/>
              <a:t>‹#›</a:t>
            </a:fld>
            <a:endParaRPr lang="en-US"/>
          </a:p>
        </p:txBody>
      </p:sp>
    </p:spTree>
    <p:extLst>
      <p:ext uri="{BB962C8B-B14F-4D97-AF65-F5344CB8AC3E}">
        <p14:creationId xmlns:p14="http://schemas.microsoft.com/office/powerpoint/2010/main" val="1327895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C30FD6-BF1E-54F8-B359-B895DA8B794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0D893FC-19C4-A34E-6FF2-5EE23E9A240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6E61A6C-50E9-DD68-9C39-47DEB59E51D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DFE984B-FED8-1FB4-B4A2-9CA617575CF5}"/>
              </a:ext>
            </a:extLst>
          </p:cNvPr>
          <p:cNvSpPr>
            <a:spLocks noGrp="1"/>
          </p:cNvSpPr>
          <p:nvPr>
            <p:ph type="dt" sz="half" idx="10"/>
          </p:nvPr>
        </p:nvSpPr>
        <p:spPr/>
        <p:txBody>
          <a:bodyPr/>
          <a:lstStyle/>
          <a:p>
            <a:fld id="{7D071F33-9660-493F-875A-1D68E2397661}" type="datetimeFigureOut">
              <a:rPr lang="en-US" smtClean="0"/>
              <a:t>11/24/2025</a:t>
            </a:fld>
            <a:endParaRPr lang="en-US"/>
          </a:p>
        </p:txBody>
      </p:sp>
      <p:sp>
        <p:nvSpPr>
          <p:cNvPr id="6" name="Footer Placeholder 5">
            <a:extLst>
              <a:ext uri="{FF2B5EF4-FFF2-40B4-BE49-F238E27FC236}">
                <a16:creationId xmlns:a16="http://schemas.microsoft.com/office/drawing/2014/main" id="{4EF11F65-E300-0D1F-0857-B39C892EE44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F355B01-7B7A-0C98-07EE-ABCB502DEB2E}"/>
              </a:ext>
            </a:extLst>
          </p:cNvPr>
          <p:cNvSpPr>
            <a:spLocks noGrp="1"/>
          </p:cNvSpPr>
          <p:nvPr>
            <p:ph type="sldNum" sz="quarter" idx="12"/>
          </p:nvPr>
        </p:nvSpPr>
        <p:spPr/>
        <p:txBody>
          <a:bodyPr/>
          <a:lstStyle/>
          <a:p>
            <a:fld id="{BD4B1556-6DC7-4151-8623-618992418CF2}" type="slidenum">
              <a:rPr lang="en-US" smtClean="0"/>
              <a:t>‹#›</a:t>
            </a:fld>
            <a:endParaRPr lang="en-US"/>
          </a:p>
        </p:txBody>
      </p:sp>
    </p:spTree>
    <p:extLst>
      <p:ext uri="{BB962C8B-B14F-4D97-AF65-F5344CB8AC3E}">
        <p14:creationId xmlns:p14="http://schemas.microsoft.com/office/powerpoint/2010/main" val="12975450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463BBB-11F3-CFD4-A3C2-F33ACEFF949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916DDE0-1A1B-894A-AF74-E7B9498A0C3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3BB94EFE-A4D4-7CB0-FB6A-553D2BF5235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61AC8BF-9EEB-2C45-66FA-E765E16364AA}"/>
              </a:ext>
            </a:extLst>
          </p:cNvPr>
          <p:cNvSpPr>
            <a:spLocks noGrp="1"/>
          </p:cNvSpPr>
          <p:nvPr>
            <p:ph type="dt" sz="half" idx="10"/>
          </p:nvPr>
        </p:nvSpPr>
        <p:spPr/>
        <p:txBody>
          <a:bodyPr/>
          <a:lstStyle/>
          <a:p>
            <a:fld id="{7D071F33-9660-493F-875A-1D68E2397661}" type="datetimeFigureOut">
              <a:rPr lang="en-US" smtClean="0"/>
              <a:t>11/24/2025</a:t>
            </a:fld>
            <a:endParaRPr lang="en-US"/>
          </a:p>
        </p:txBody>
      </p:sp>
      <p:sp>
        <p:nvSpPr>
          <p:cNvPr id="6" name="Footer Placeholder 5">
            <a:extLst>
              <a:ext uri="{FF2B5EF4-FFF2-40B4-BE49-F238E27FC236}">
                <a16:creationId xmlns:a16="http://schemas.microsoft.com/office/drawing/2014/main" id="{686A353A-A7AC-E212-2C36-9DB5186195A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2405A98-C89D-8617-72E0-BB218F61AD91}"/>
              </a:ext>
            </a:extLst>
          </p:cNvPr>
          <p:cNvSpPr>
            <a:spLocks noGrp="1"/>
          </p:cNvSpPr>
          <p:nvPr>
            <p:ph type="sldNum" sz="quarter" idx="12"/>
          </p:nvPr>
        </p:nvSpPr>
        <p:spPr/>
        <p:txBody>
          <a:bodyPr/>
          <a:lstStyle/>
          <a:p>
            <a:fld id="{BD4B1556-6DC7-4151-8623-618992418CF2}" type="slidenum">
              <a:rPr lang="en-US" smtClean="0"/>
              <a:t>‹#›</a:t>
            </a:fld>
            <a:endParaRPr lang="en-US"/>
          </a:p>
        </p:txBody>
      </p:sp>
    </p:spTree>
    <p:extLst>
      <p:ext uri="{BB962C8B-B14F-4D97-AF65-F5344CB8AC3E}">
        <p14:creationId xmlns:p14="http://schemas.microsoft.com/office/powerpoint/2010/main" val="1389267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DB86FEB-BFB2-13D0-29DD-4252BFCF734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14F6F76-4E57-E8C6-DAC9-65CFB16D8A8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70DD279-88E8-E98F-7BFC-B0CA4DCCBFA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071F33-9660-493F-875A-1D68E2397661}" type="datetimeFigureOut">
              <a:rPr lang="en-US" smtClean="0"/>
              <a:t>11/24/2025</a:t>
            </a:fld>
            <a:endParaRPr lang="en-US"/>
          </a:p>
        </p:txBody>
      </p:sp>
      <p:sp>
        <p:nvSpPr>
          <p:cNvPr id="5" name="Footer Placeholder 4">
            <a:extLst>
              <a:ext uri="{FF2B5EF4-FFF2-40B4-BE49-F238E27FC236}">
                <a16:creationId xmlns:a16="http://schemas.microsoft.com/office/drawing/2014/main" id="{BCDE1E4B-F0E9-6A2A-E5EF-5E002DF4581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B506A16-457E-8526-F69F-E4E86027062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4B1556-6DC7-4151-8623-618992418CF2}" type="slidenum">
              <a:rPr lang="en-US" smtClean="0"/>
              <a:t>‹#›</a:t>
            </a:fld>
            <a:endParaRPr lang="en-US"/>
          </a:p>
        </p:txBody>
      </p:sp>
    </p:spTree>
    <p:extLst>
      <p:ext uri="{BB962C8B-B14F-4D97-AF65-F5344CB8AC3E}">
        <p14:creationId xmlns:p14="http://schemas.microsoft.com/office/powerpoint/2010/main" val="8792328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manara.edu.sy/"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manara.edu.sy/"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s://manara.edu.sy/"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2EF14-B158-759F-80C3-61BC4FD2C5E5}"/>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BA4429D0-E9BE-33FC-266C-8A5C37FE5DD5}"/>
              </a:ext>
            </a:extLst>
          </p:cNvPr>
          <p:cNvSpPr>
            <a:spLocks noGrp="1"/>
          </p:cNvSpPr>
          <p:nvPr>
            <p:ph type="subTitle" idx="1"/>
          </p:nvPr>
        </p:nvSpPr>
        <p:spPr/>
        <p:txBody>
          <a:bodyPr/>
          <a:lstStyle/>
          <a:p>
            <a:endParaRPr lang="en-US"/>
          </a:p>
        </p:txBody>
      </p:sp>
      <p:pic>
        <p:nvPicPr>
          <p:cNvPr id="5" name="Picture 4">
            <a:extLst>
              <a:ext uri="{FF2B5EF4-FFF2-40B4-BE49-F238E27FC236}">
                <a16:creationId xmlns:a16="http://schemas.microsoft.com/office/drawing/2014/main" id="{D102B297-3C8D-B179-7E22-9163E44F90C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8" name="مستطيل 1">
            <a:extLst>
              <a:ext uri="{FF2B5EF4-FFF2-40B4-BE49-F238E27FC236}">
                <a16:creationId xmlns:a16="http://schemas.microsoft.com/office/drawing/2014/main" id="{C595C7C0-B692-52B3-32B8-427F6915F665}"/>
              </a:ext>
            </a:extLst>
          </p:cNvPr>
          <p:cNvSpPr/>
          <p:nvPr/>
        </p:nvSpPr>
        <p:spPr>
          <a:xfrm>
            <a:off x="3854824" y="1978706"/>
            <a:ext cx="4434737" cy="584775"/>
          </a:xfrm>
          <a:prstGeom prst="rect">
            <a:avLst/>
          </a:prstGeom>
        </p:spPr>
        <p:txBody>
          <a:bodyPr wrap="square">
            <a:spAutoFit/>
          </a:bodyPr>
          <a:lstStyle/>
          <a:p>
            <a:r>
              <a:rPr lang="en-US" altLang="ar-SY" sz="3200" dirty="0"/>
              <a:t>ENGINEERING ECONOMY</a:t>
            </a:r>
            <a:endParaRPr lang="ar-SY" sz="3200" dirty="0"/>
          </a:p>
        </p:txBody>
      </p:sp>
      <p:sp>
        <p:nvSpPr>
          <p:cNvPr id="9" name="مستطيل 7">
            <a:extLst>
              <a:ext uri="{FF2B5EF4-FFF2-40B4-BE49-F238E27FC236}">
                <a16:creationId xmlns:a16="http://schemas.microsoft.com/office/drawing/2014/main" id="{873A59E0-50EA-47B6-A09E-408EBB28578B}"/>
              </a:ext>
            </a:extLst>
          </p:cNvPr>
          <p:cNvSpPr/>
          <p:nvPr/>
        </p:nvSpPr>
        <p:spPr>
          <a:xfrm>
            <a:off x="5242876" y="5109119"/>
            <a:ext cx="1600865" cy="307777"/>
          </a:xfrm>
          <a:prstGeom prst="rect">
            <a:avLst/>
          </a:prstGeom>
        </p:spPr>
        <p:txBody>
          <a:bodyPr wrap="square">
            <a:spAutoFit/>
          </a:bodyPr>
          <a:lstStyle/>
          <a:p>
            <a:r>
              <a:rPr lang="en-US" sz="1400" dirty="0"/>
              <a:t>Dr. Ayman Youssef</a:t>
            </a:r>
            <a:endParaRPr lang="ar-SY" sz="1400" dirty="0"/>
          </a:p>
        </p:txBody>
      </p:sp>
      <p:sp>
        <p:nvSpPr>
          <p:cNvPr id="10" name="مربع نص 2">
            <a:extLst>
              <a:ext uri="{FF2B5EF4-FFF2-40B4-BE49-F238E27FC236}">
                <a16:creationId xmlns:a16="http://schemas.microsoft.com/office/drawing/2014/main" id="{63A1163D-C7CA-B2AC-760E-DC645ECCDD8B}"/>
              </a:ext>
            </a:extLst>
          </p:cNvPr>
          <p:cNvSpPr txBox="1"/>
          <p:nvPr/>
        </p:nvSpPr>
        <p:spPr>
          <a:xfrm>
            <a:off x="9071707" y="563157"/>
            <a:ext cx="1858563" cy="400110"/>
          </a:xfrm>
          <a:prstGeom prst="rect">
            <a:avLst/>
          </a:prstGeom>
          <a:noFill/>
        </p:spPr>
        <p:txBody>
          <a:bodyPr wrap="square" rtlCol="1">
            <a:spAutoFit/>
          </a:bodyPr>
          <a:lstStyle/>
          <a:p>
            <a:r>
              <a:rPr lang="ar-SY" sz="2000" b="1" dirty="0">
                <a:latin typeface="Simplified Arabic" panose="02020603050405020304" pitchFamily="18" charset="-78"/>
                <a:cs typeface="Simplified Arabic" panose="02020603050405020304" pitchFamily="18" charset="-78"/>
              </a:rPr>
              <a:t>المحاضرة الثانية</a:t>
            </a:r>
          </a:p>
        </p:txBody>
      </p:sp>
      <p:sp>
        <p:nvSpPr>
          <p:cNvPr id="11" name="مستطيل 9">
            <a:extLst>
              <a:ext uri="{FF2B5EF4-FFF2-40B4-BE49-F238E27FC236}">
                <a16:creationId xmlns:a16="http://schemas.microsoft.com/office/drawing/2014/main" id="{7AA6DA08-70BF-7044-F0C1-86B9603880C3}"/>
              </a:ext>
            </a:extLst>
          </p:cNvPr>
          <p:cNvSpPr/>
          <p:nvPr/>
        </p:nvSpPr>
        <p:spPr>
          <a:xfrm>
            <a:off x="3160444" y="3244333"/>
            <a:ext cx="5412357" cy="584775"/>
          </a:xfrm>
          <a:prstGeom prst="rect">
            <a:avLst/>
          </a:prstGeom>
        </p:spPr>
        <p:txBody>
          <a:bodyPr wrap="square">
            <a:spAutoFit/>
          </a:bodyPr>
          <a:lstStyle/>
          <a:p>
            <a:pPr algn="ctr"/>
            <a:r>
              <a:rPr lang="ar-SY" sz="3200" b="1" dirty="0">
                <a:solidFill>
                  <a:srgbClr val="FF0000"/>
                </a:solidFill>
                <a:latin typeface="Simplified Arabic" pitchFamily="18" charset="-78"/>
                <a:cs typeface="Simplified Arabic" pitchFamily="18" charset="-78"/>
              </a:rPr>
              <a:t>مقدمة في الاقتصاد الهندسي</a:t>
            </a:r>
          </a:p>
        </p:txBody>
      </p:sp>
    </p:spTree>
    <p:extLst>
      <p:ext uri="{BB962C8B-B14F-4D97-AF65-F5344CB8AC3E}">
        <p14:creationId xmlns:p14="http://schemas.microsoft.com/office/powerpoint/2010/main" val="39088548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C5ADB0-BB6B-9E57-561C-5F8B8A3C2C19}"/>
            </a:ext>
          </a:extLst>
        </p:cNvPr>
        <p:cNvGrpSpPr/>
        <p:nvPr/>
      </p:nvGrpSpPr>
      <p:grpSpPr>
        <a:xfrm>
          <a:off x="0" y="0"/>
          <a:ext cx="0" cy="0"/>
          <a:chOff x="0" y="0"/>
          <a:chExt cx="0" cy="0"/>
        </a:xfrm>
      </p:grpSpPr>
      <p:sp>
        <p:nvSpPr>
          <p:cNvPr id="4" name="مستطيل 1">
            <a:extLst>
              <a:ext uri="{FF2B5EF4-FFF2-40B4-BE49-F238E27FC236}">
                <a16:creationId xmlns:a16="http://schemas.microsoft.com/office/drawing/2014/main" id="{BB1B059F-0DAE-AA96-E436-2CF5F2D4F759}"/>
              </a:ext>
            </a:extLst>
          </p:cNvPr>
          <p:cNvSpPr/>
          <p:nvPr/>
        </p:nvSpPr>
        <p:spPr>
          <a:xfrm>
            <a:off x="1070811" y="1270609"/>
            <a:ext cx="9637294" cy="3447098"/>
          </a:xfrm>
          <a:prstGeom prst="rect">
            <a:avLst/>
          </a:prstGeom>
          <a:solidFill>
            <a:schemeClr val="accent4">
              <a:lumMod val="20000"/>
              <a:lumOff val="80000"/>
            </a:schemeClr>
          </a:solidFill>
        </p:spPr>
        <p:txBody>
          <a:bodyPr wrap="square">
            <a:spAutoFit/>
          </a:bodyPr>
          <a:lstStyle/>
          <a:p>
            <a:pPr marL="285750" indent="-285750" algn="just">
              <a:buFont typeface="Arial" panose="020B0604020202020204" pitchFamily="34" charset="0"/>
              <a:buChar char="•"/>
            </a:pPr>
            <a:r>
              <a:rPr lang="en-US" sz="4000" dirty="0"/>
              <a:t>USE A COMMON UNIT OF MEASURE</a:t>
            </a:r>
            <a:endParaRPr lang="ar-SY" sz="4000" dirty="0"/>
          </a:p>
          <a:p>
            <a:pPr algn="just"/>
            <a:r>
              <a:rPr lang="en-US" sz="4000" dirty="0"/>
              <a:t>Using a common unit of measurement to enumerate as many of the prospective outcomes as possible will make easier the analysis and comparison of alternatives </a:t>
            </a:r>
            <a:endParaRPr lang="ar-SY" sz="4000" dirty="0"/>
          </a:p>
          <a:p>
            <a:endParaRPr lang="ar-SY" dirty="0"/>
          </a:p>
        </p:txBody>
      </p:sp>
      <p:sp>
        <p:nvSpPr>
          <p:cNvPr id="5" name="مربع نص 4">
            <a:extLst>
              <a:ext uri="{FF2B5EF4-FFF2-40B4-BE49-F238E27FC236}">
                <a16:creationId xmlns:a16="http://schemas.microsoft.com/office/drawing/2014/main" id="{FC27E239-9C83-72C6-8CB3-313D78B266CF}"/>
              </a:ext>
            </a:extLst>
          </p:cNvPr>
          <p:cNvSpPr txBox="1"/>
          <p:nvPr/>
        </p:nvSpPr>
        <p:spPr>
          <a:xfrm>
            <a:off x="1070811" y="4944811"/>
            <a:ext cx="9637294" cy="954107"/>
          </a:xfrm>
          <a:prstGeom prst="rect">
            <a:avLst/>
          </a:prstGeom>
          <a:solidFill>
            <a:schemeClr val="accent1">
              <a:lumMod val="20000"/>
              <a:lumOff val="80000"/>
            </a:schemeClr>
          </a:solidFill>
        </p:spPr>
        <p:txBody>
          <a:bodyPr wrap="square">
            <a:spAutoFit/>
          </a:bodyPr>
          <a:lstStyle/>
          <a:p>
            <a:pPr algn="r"/>
            <a:r>
              <a:rPr lang="ar-SY" sz="2800" dirty="0">
                <a:latin typeface="Sakkal Majalla" panose="02000000000000000000" pitchFamily="2" charset="-78"/>
                <a:cs typeface="Sakkal Majalla" panose="02000000000000000000" pitchFamily="2" charset="-78"/>
              </a:rPr>
              <a:t>استخدم وحدة قياس مألوفة وموحدة من أجل تبسيط عملية تحليل ومقارنة البدائل يجب استخدام وحدة قياس مشتركة وموحدة بين البدائل </a:t>
            </a:r>
          </a:p>
        </p:txBody>
      </p:sp>
      <p:sp>
        <p:nvSpPr>
          <p:cNvPr id="2" name="مربع نص 2">
            <a:extLst>
              <a:ext uri="{FF2B5EF4-FFF2-40B4-BE49-F238E27FC236}">
                <a16:creationId xmlns:a16="http://schemas.microsoft.com/office/drawing/2014/main" id="{0F9F12DC-E64A-9818-89AD-C305FAB28A2C}"/>
              </a:ext>
            </a:extLst>
          </p:cNvPr>
          <p:cNvSpPr txBox="1"/>
          <p:nvPr/>
        </p:nvSpPr>
        <p:spPr>
          <a:xfrm>
            <a:off x="9071707" y="563157"/>
            <a:ext cx="1858563" cy="400110"/>
          </a:xfrm>
          <a:prstGeom prst="rect">
            <a:avLst/>
          </a:prstGeom>
          <a:noFill/>
        </p:spPr>
        <p:txBody>
          <a:bodyPr wrap="square" rtlCol="1">
            <a:spAutoFit/>
          </a:bodyPr>
          <a:lstStyle/>
          <a:p>
            <a:r>
              <a:rPr lang="ar-SY" sz="2000" b="1" dirty="0">
                <a:latin typeface="Simplified Arabic" panose="02020603050405020304" pitchFamily="18" charset="-78"/>
                <a:cs typeface="Simplified Arabic" panose="02020603050405020304" pitchFamily="18" charset="-78"/>
              </a:rPr>
              <a:t>المحاضرة الثانية</a:t>
            </a:r>
          </a:p>
        </p:txBody>
      </p:sp>
    </p:spTree>
    <p:extLst>
      <p:ext uri="{BB962C8B-B14F-4D97-AF65-F5344CB8AC3E}">
        <p14:creationId xmlns:p14="http://schemas.microsoft.com/office/powerpoint/2010/main" val="31678635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D9FC0C-C5E8-CA20-6D29-8C98BE36AB76}"/>
            </a:ext>
          </a:extLst>
        </p:cNvPr>
        <p:cNvGrpSpPr/>
        <p:nvPr/>
      </p:nvGrpSpPr>
      <p:grpSpPr>
        <a:xfrm>
          <a:off x="0" y="0"/>
          <a:ext cx="0" cy="0"/>
          <a:chOff x="0" y="0"/>
          <a:chExt cx="0" cy="0"/>
        </a:xfrm>
      </p:grpSpPr>
      <p:sp>
        <p:nvSpPr>
          <p:cNvPr id="4" name="مستطيل 1">
            <a:extLst>
              <a:ext uri="{FF2B5EF4-FFF2-40B4-BE49-F238E27FC236}">
                <a16:creationId xmlns:a16="http://schemas.microsoft.com/office/drawing/2014/main" id="{75F14807-7F9F-ACD4-3DE6-7867577494D4}"/>
              </a:ext>
            </a:extLst>
          </p:cNvPr>
          <p:cNvSpPr/>
          <p:nvPr/>
        </p:nvSpPr>
        <p:spPr>
          <a:xfrm>
            <a:off x="952500" y="1527010"/>
            <a:ext cx="10045700" cy="2277547"/>
          </a:xfrm>
          <a:prstGeom prst="rect">
            <a:avLst/>
          </a:prstGeom>
          <a:solidFill>
            <a:schemeClr val="accent4">
              <a:lumMod val="20000"/>
              <a:lumOff val="80000"/>
            </a:schemeClr>
          </a:solidFill>
        </p:spPr>
        <p:txBody>
          <a:bodyPr wrap="square">
            <a:spAutoFit/>
          </a:bodyPr>
          <a:lstStyle/>
          <a:p>
            <a:r>
              <a:rPr lang="en-US" sz="2800" b="1" dirty="0">
                <a:solidFill>
                  <a:srgbClr val="FF0000"/>
                </a:solidFill>
              </a:rPr>
              <a:t>CONSIDER ALL RELEVANT CRITERIA </a:t>
            </a:r>
            <a:endParaRPr lang="ar-SY" sz="2800" b="1" dirty="0">
              <a:solidFill>
                <a:srgbClr val="FF0000"/>
              </a:solidFill>
            </a:endParaRPr>
          </a:p>
          <a:p>
            <a:r>
              <a:rPr lang="en-US" sz="2400" dirty="0"/>
              <a:t>Selection of a preferred alternative (decision making) requires the use of a criterion (or several criteria). The decision process should consider the outcomes enumerated in the monetary unit and those expressed in some other unit of measurement or made explicit in a descriptive manner. </a:t>
            </a:r>
            <a:endParaRPr lang="ar-SY" sz="2400" dirty="0"/>
          </a:p>
          <a:p>
            <a:endParaRPr lang="ar-SY" dirty="0"/>
          </a:p>
        </p:txBody>
      </p:sp>
      <p:sp>
        <p:nvSpPr>
          <p:cNvPr id="5" name="مربع نص 3">
            <a:extLst>
              <a:ext uri="{FF2B5EF4-FFF2-40B4-BE49-F238E27FC236}">
                <a16:creationId xmlns:a16="http://schemas.microsoft.com/office/drawing/2014/main" id="{015746EE-9481-88FF-7AEE-BDF3523D9DFE}"/>
              </a:ext>
            </a:extLst>
          </p:cNvPr>
          <p:cNvSpPr txBox="1"/>
          <p:nvPr/>
        </p:nvSpPr>
        <p:spPr>
          <a:xfrm>
            <a:off x="5918887" y="3937224"/>
            <a:ext cx="5088838" cy="584775"/>
          </a:xfrm>
          <a:prstGeom prst="rect">
            <a:avLst/>
          </a:prstGeom>
          <a:solidFill>
            <a:schemeClr val="accent1">
              <a:lumMod val="20000"/>
              <a:lumOff val="80000"/>
            </a:schemeClr>
          </a:solidFill>
        </p:spPr>
        <p:txBody>
          <a:bodyPr wrap="square">
            <a:spAutoFit/>
          </a:bodyPr>
          <a:lstStyle/>
          <a:p>
            <a:pPr algn="r"/>
            <a:r>
              <a:rPr lang="ar-SY" sz="3200" dirty="0">
                <a:latin typeface="Sakkal Majalla" panose="02000000000000000000" pitchFamily="2" charset="-78"/>
                <a:cs typeface="Sakkal Majalla" panose="02000000000000000000" pitchFamily="2" charset="-78"/>
              </a:rPr>
              <a:t>ادرس كافة المعايير الهامة </a:t>
            </a:r>
          </a:p>
        </p:txBody>
      </p:sp>
      <p:sp>
        <p:nvSpPr>
          <p:cNvPr id="6" name="مربع نص 10">
            <a:extLst>
              <a:ext uri="{FF2B5EF4-FFF2-40B4-BE49-F238E27FC236}">
                <a16:creationId xmlns:a16="http://schemas.microsoft.com/office/drawing/2014/main" id="{6B05AA65-D02D-2BFF-FF1E-B961A599CB9A}"/>
              </a:ext>
            </a:extLst>
          </p:cNvPr>
          <p:cNvSpPr txBox="1"/>
          <p:nvPr/>
        </p:nvSpPr>
        <p:spPr>
          <a:xfrm>
            <a:off x="1026643" y="4532778"/>
            <a:ext cx="9958516" cy="1323439"/>
          </a:xfrm>
          <a:prstGeom prst="rect">
            <a:avLst/>
          </a:prstGeom>
          <a:solidFill>
            <a:schemeClr val="accent1">
              <a:lumMod val="20000"/>
              <a:lumOff val="80000"/>
            </a:schemeClr>
          </a:solidFill>
        </p:spPr>
        <p:txBody>
          <a:bodyPr wrap="square">
            <a:spAutoFit/>
          </a:bodyPr>
          <a:lstStyle/>
          <a:p>
            <a:endParaRPr lang="ar-SY" sz="2400" dirty="0"/>
          </a:p>
          <a:p>
            <a:pPr algn="r"/>
            <a:r>
              <a:rPr lang="ar-SY" sz="2400" dirty="0"/>
              <a:t> </a:t>
            </a:r>
            <a:r>
              <a:rPr lang="ar-SY" sz="2800" dirty="0">
                <a:latin typeface="Sakkal Majalla" panose="02000000000000000000" pitchFamily="2" charset="-78"/>
                <a:cs typeface="Sakkal Majalla" panose="02000000000000000000" pitchFamily="2" charset="-78"/>
              </a:rPr>
              <a:t>القرار(يتطلب استخدام اختيار البديل المفضل ) واتخاذ معيار أو عدة معايير بعين الاعتبار مثل  المعايير المالية أو تلك التي يعبر عنها بمقاييس أخرى أو حتى تلك التي يعبر عنها بشكل وصفي</a:t>
            </a:r>
            <a:endParaRPr lang="ar-SY" sz="2400" dirty="0">
              <a:latin typeface="Sakkal Majalla" panose="02000000000000000000" pitchFamily="2" charset="-78"/>
              <a:cs typeface="Sakkal Majalla" panose="02000000000000000000" pitchFamily="2" charset="-78"/>
            </a:endParaRPr>
          </a:p>
        </p:txBody>
      </p:sp>
      <p:sp>
        <p:nvSpPr>
          <p:cNvPr id="2" name="مربع نص 2">
            <a:extLst>
              <a:ext uri="{FF2B5EF4-FFF2-40B4-BE49-F238E27FC236}">
                <a16:creationId xmlns:a16="http://schemas.microsoft.com/office/drawing/2014/main" id="{9ED0AA0D-FE10-A46F-0AC3-4EFBF849AD88}"/>
              </a:ext>
            </a:extLst>
          </p:cNvPr>
          <p:cNvSpPr txBox="1"/>
          <p:nvPr/>
        </p:nvSpPr>
        <p:spPr>
          <a:xfrm>
            <a:off x="9071707" y="563157"/>
            <a:ext cx="1858563" cy="400110"/>
          </a:xfrm>
          <a:prstGeom prst="rect">
            <a:avLst/>
          </a:prstGeom>
          <a:noFill/>
        </p:spPr>
        <p:txBody>
          <a:bodyPr wrap="square" rtlCol="1">
            <a:spAutoFit/>
          </a:bodyPr>
          <a:lstStyle/>
          <a:p>
            <a:r>
              <a:rPr lang="ar-SY" sz="2000" b="1" dirty="0">
                <a:latin typeface="Simplified Arabic" panose="02020603050405020304" pitchFamily="18" charset="-78"/>
                <a:cs typeface="Simplified Arabic" panose="02020603050405020304" pitchFamily="18" charset="-78"/>
              </a:rPr>
              <a:t>المحاضرة الثانية</a:t>
            </a:r>
          </a:p>
        </p:txBody>
      </p:sp>
    </p:spTree>
    <p:extLst>
      <p:ext uri="{BB962C8B-B14F-4D97-AF65-F5344CB8AC3E}">
        <p14:creationId xmlns:p14="http://schemas.microsoft.com/office/powerpoint/2010/main" val="18564723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EF9FC3-ABAF-80F4-57C7-79AAC46452BB}"/>
            </a:ext>
          </a:extLst>
        </p:cNvPr>
        <p:cNvGrpSpPr/>
        <p:nvPr/>
      </p:nvGrpSpPr>
      <p:grpSpPr>
        <a:xfrm>
          <a:off x="0" y="0"/>
          <a:ext cx="0" cy="0"/>
          <a:chOff x="0" y="0"/>
          <a:chExt cx="0" cy="0"/>
        </a:xfrm>
      </p:grpSpPr>
      <p:sp>
        <p:nvSpPr>
          <p:cNvPr id="4" name="مستطيل 1">
            <a:extLst>
              <a:ext uri="{FF2B5EF4-FFF2-40B4-BE49-F238E27FC236}">
                <a16:creationId xmlns:a16="http://schemas.microsoft.com/office/drawing/2014/main" id="{D922E976-1CA0-2C0B-2185-ABD2AD5DC549}"/>
              </a:ext>
            </a:extLst>
          </p:cNvPr>
          <p:cNvSpPr/>
          <p:nvPr/>
        </p:nvSpPr>
        <p:spPr>
          <a:xfrm>
            <a:off x="750013" y="1411408"/>
            <a:ext cx="10592657" cy="2062103"/>
          </a:xfrm>
          <a:prstGeom prst="rect">
            <a:avLst/>
          </a:prstGeom>
          <a:solidFill>
            <a:schemeClr val="accent1">
              <a:lumMod val="20000"/>
              <a:lumOff val="80000"/>
            </a:schemeClr>
          </a:solidFill>
        </p:spPr>
        <p:txBody>
          <a:bodyPr wrap="square">
            <a:spAutoFit/>
          </a:bodyPr>
          <a:lstStyle/>
          <a:p>
            <a:r>
              <a:rPr lang="en-US" sz="3200" dirty="0">
                <a:solidFill>
                  <a:srgbClr val="FF0000"/>
                </a:solidFill>
              </a:rPr>
              <a:t>MAKE UNCERTAINTY EXPLICIT </a:t>
            </a:r>
            <a:endParaRPr lang="ar-SY" sz="3200" dirty="0">
              <a:solidFill>
                <a:srgbClr val="FF0000"/>
              </a:solidFill>
            </a:endParaRPr>
          </a:p>
          <a:p>
            <a:r>
              <a:rPr lang="en-US" sz="3200" dirty="0"/>
              <a:t>Uncertainty is inherent in projecting (or estimating) the future outcomes of the alternatives and should be recognized in their analysis and comparison. </a:t>
            </a:r>
            <a:endParaRPr lang="ar-SY" sz="3200" dirty="0"/>
          </a:p>
        </p:txBody>
      </p:sp>
      <p:sp>
        <p:nvSpPr>
          <p:cNvPr id="5" name="مربع نص 3">
            <a:extLst>
              <a:ext uri="{FF2B5EF4-FFF2-40B4-BE49-F238E27FC236}">
                <a16:creationId xmlns:a16="http://schemas.microsoft.com/office/drawing/2014/main" id="{3BEEB4FC-B62C-EA2C-DED0-28C8FCF2001A}"/>
              </a:ext>
            </a:extLst>
          </p:cNvPr>
          <p:cNvSpPr txBox="1"/>
          <p:nvPr/>
        </p:nvSpPr>
        <p:spPr>
          <a:xfrm>
            <a:off x="5271337" y="3673356"/>
            <a:ext cx="6104238" cy="584775"/>
          </a:xfrm>
          <a:prstGeom prst="rect">
            <a:avLst/>
          </a:prstGeom>
          <a:solidFill>
            <a:schemeClr val="accent1">
              <a:lumMod val="20000"/>
              <a:lumOff val="80000"/>
            </a:schemeClr>
          </a:solidFill>
        </p:spPr>
        <p:txBody>
          <a:bodyPr wrap="square">
            <a:spAutoFit/>
          </a:bodyPr>
          <a:lstStyle/>
          <a:p>
            <a:pPr algn="r"/>
            <a:r>
              <a:rPr lang="ar-SY" sz="3200" dirty="0">
                <a:solidFill>
                  <a:schemeClr val="tx1">
                    <a:lumMod val="95000"/>
                    <a:lumOff val="5000"/>
                  </a:schemeClr>
                </a:solidFill>
                <a:latin typeface="Sakkal Majalla" panose="02000000000000000000" pitchFamily="2" charset="-78"/>
                <a:cs typeface="Sakkal Majalla" panose="02000000000000000000" pitchFamily="2" charset="-78"/>
              </a:rPr>
              <a:t>اظهر ما هو مشكوك به /عدم التأكد </a:t>
            </a:r>
          </a:p>
        </p:txBody>
      </p:sp>
      <p:sp>
        <p:nvSpPr>
          <p:cNvPr id="6" name="مربع نص 7">
            <a:extLst>
              <a:ext uri="{FF2B5EF4-FFF2-40B4-BE49-F238E27FC236}">
                <a16:creationId xmlns:a16="http://schemas.microsoft.com/office/drawing/2014/main" id="{9F0E7669-AF51-56E5-F4E3-8772E67AD9B0}"/>
              </a:ext>
            </a:extLst>
          </p:cNvPr>
          <p:cNvSpPr txBox="1"/>
          <p:nvPr/>
        </p:nvSpPr>
        <p:spPr>
          <a:xfrm>
            <a:off x="750013" y="4714073"/>
            <a:ext cx="10592657" cy="1077218"/>
          </a:xfrm>
          <a:prstGeom prst="rect">
            <a:avLst/>
          </a:prstGeom>
          <a:solidFill>
            <a:schemeClr val="accent1">
              <a:lumMod val="20000"/>
              <a:lumOff val="80000"/>
            </a:schemeClr>
          </a:solidFill>
        </p:spPr>
        <p:txBody>
          <a:bodyPr wrap="square">
            <a:spAutoFit/>
          </a:bodyPr>
          <a:lstStyle/>
          <a:p>
            <a:pPr algn="r"/>
            <a:r>
              <a:rPr lang="ar-SY" sz="3200" dirty="0">
                <a:latin typeface="Sakkal Majalla" panose="02000000000000000000" pitchFamily="2" charset="-78"/>
                <a:cs typeface="Sakkal Majalla" panose="02000000000000000000" pitchFamily="2" charset="-78"/>
              </a:rPr>
              <a:t>عدم التأكد أو الشك  في عملية تخمين أو تقدير النتائج المستقبلية ويجب التركيز عليه في عمليات التحليل والمقارنة بين البدائل </a:t>
            </a:r>
          </a:p>
        </p:txBody>
      </p:sp>
      <p:sp>
        <p:nvSpPr>
          <p:cNvPr id="2" name="مربع نص 2">
            <a:extLst>
              <a:ext uri="{FF2B5EF4-FFF2-40B4-BE49-F238E27FC236}">
                <a16:creationId xmlns:a16="http://schemas.microsoft.com/office/drawing/2014/main" id="{29A9EC6F-7608-F624-E147-7FBFBBB4FE01}"/>
              </a:ext>
            </a:extLst>
          </p:cNvPr>
          <p:cNvSpPr txBox="1"/>
          <p:nvPr/>
        </p:nvSpPr>
        <p:spPr>
          <a:xfrm>
            <a:off x="9071707" y="563157"/>
            <a:ext cx="1858563" cy="400110"/>
          </a:xfrm>
          <a:prstGeom prst="rect">
            <a:avLst/>
          </a:prstGeom>
          <a:noFill/>
        </p:spPr>
        <p:txBody>
          <a:bodyPr wrap="square" rtlCol="1">
            <a:spAutoFit/>
          </a:bodyPr>
          <a:lstStyle/>
          <a:p>
            <a:r>
              <a:rPr lang="ar-SY" sz="2000" b="1" dirty="0">
                <a:latin typeface="Simplified Arabic" panose="02020603050405020304" pitchFamily="18" charset="-78"/>
                <a:cs typeface="Simplified Arabic" panose="02020603050405020304" pitchFamily="18" charset="-78"/>
              </a:rPr>
              <a:t>المحاضرة الثانية</a:t>
            </a:r>
          </a:p>
        </p:txBody>
      </p:sp>
    </p:spTree>
    <p:extLst>
      <p:ext uri="{BB962C8B-B14F-4D97-AF65-F5344CB8AC3E}">
        <p14:creationId xmlns:p14="http://schemas.microsoft.com/office/powerpoint/2010/main" val="422674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8888AD-9774-BE37-DB9A-199D237865D2}"/>
            </a:ext>
          </a:extLst>
        </p:cNvPr>
        <p:cNvGrpSpPr/>
        <p:nvPr/>
      </p:nvGrpSpPr>
      <p:grpSpPr>
        <a:xfrm>
          <a:off x="0" y="0"/>
          <a:ext cx="0" cy="0"/>
          <a:chOff x="0" y="0"/>
          <a:chExt cx="0" cy="0"/>
        </a:xfrm>
      </p:grpSpPr>
      <p:sp>
        <p:nvSpPr>
          <p:cNvPr id="4" name="مستطيل 1">
            <a:extLst>
              <a:ext uri="{FF2B5EF4-FFF2-40B4-BE49-F238E27FC236}">
                <a16:creationId xmlns:a16="http://schemas.microsoft.com/office/drawing/2014/main" id="{C1F1AAE3-F6F1-C8EE-42F3-F8C3354BBD3B}"/>
              </a:ext>
            </a:extLst>
          </p:cNvPr>
          <p:cNvSpPr/>
          <p:nvPr/>
        </p:nvSpPr>
        <p:spPr>
          <a:xfrm>
            <a:off x="716691" y="1402656"/>
            <a:ext cx="10342605" cy="2554545"/>
          </a:xfrm>
          <a:prstGeom prst="rect">
            <a:avLst/>
          </a:prstGeom>
          <a:solidFill>
            <a:schemeClr val="accent5">
              <a:lumMod val="20000"/>
              <a:lumOff val="80000"/>
            </a:schemeClr>
          </a:solidFill>
        </p:spPr>
        <p:txBody>
          <a:bodyPr wrap="square">
            <a:spAutoFit/>
          </a:bodyPr>
          <a:lstStyle/>
          <a:p>
            <a:r>
              <a:rPr lang="en-US" sz="3200" dirty="0">
                <a:solidFill>
                  <a:srgbClr val="FF0000"/>
                </a:solidFill>
              </a:rPr>
              <a:t>REVISIT YOUR DECISIONS </a:t>
            </a:r>
            <a:endParaRPr lang="ar-SY" sz="3200" dirty="0">
              <a:solidFill>
                <a:srgbClr val="FF0000"/>
              </a:solidFill>
            </a:endParaRPr>
          </a:p>
          <a:p>
            <a:r>
              <a:rPr lang="en-US" sz="3200" dirty="0"/>
              <a:t>Improved decision-making results from an adaptive process; to the extent practicable, the initial projected outcomes of the selected alternative should be subsequently compared with actual results achieved. </a:t>
            </a:r>
            <a:endParaRPr lang="ar-SY" sz="3200" dirty="0"/>
          </a:p>
        </p:txBody>
      </p:sp>
      <p:sp>
        <p:nvSpPr>
          <p:cNvPr id="5" name="مربع نص 3">
            <a:extLst>
              <a:ext uri="{FF2B5EF4-FFF2-40B4-BE49-F238E27FC236}">
                <a16:creationId xmlns:a16="http://schemas.microsoft.com/office/drawing/2014/main" id="{81571A81-C159-0FD3-CD6E-5A91465C5A3C}"/>
              </a:ext>
            </a:extLst>
          </p:cNvPr>
          <p:cNvSpPr txBox="1"/>
          <p:nvPr/>
        </p:nvSpPr>
        <p:spPr>
          <a:xfrm>
            <a:off x="9122734" y="4220520"/>
            <a:ext cx="1973631" cy="584775"/>
          </a:xfrm>
          <a:prstGeom prst="rect">
            <a:avLst/>
          </a:prstGeom>
          <a:solidFill>
            <a:schemeClr val="accent4">
              <a:lumMod val="20000"/>
              <a:lumOff val="80000"/>
            </a:schemeClr>
          </a:solidFill>
        </p:spPr>
        <p:txBody>
          <a:bodyPr wrap="square">
            <a:spAutoFit/>
          </a:bodyPr>
          <a:lstStyle/>
          <a:p>
            <a:pPr algn="r"/>
            <a:r>
              <a:rPr lang="ar-SY" dirty="0"/>
              <a:t> </a:t>
            </a:r>
            <a:r>
              <a:rPr lang="ar-SY" sz="2000" dirty="0">
                <a:latin typeface="Sakkal Majalla" panose="02000000000000000000" pitchFamily="2" charset="-78"/>
                <a:cs typeface="Sakkal Majalla" panose="02000000000000000000" pitchFamily="2" charset="-78"/>
              </a:rPr>
              <a:t> </a:t>
            </a:r>
            <a:r>
              <a:rPr lang="ar-SY" sz="3200" dirty="0">
                <a:latin typeface="Sakkal Majalla" panose="02000000000000000000" pitchFamily="2" charset="-78"/>
                <a:cs typeface="Sakkal Majalla" panose="02000000000000000000" pitchFamily="2" charset="-78"/>
              </a:rPr>
              <a:t>دقق قراراتك </a:t>
            </a:r>
            <a:endParaRPr lang="ar-SY" dirty="0">
              <a:latin typeface="Sakkal Majalla" panose="02000000000000000000" pitchFamily="2" charset="-78"/>
              <a:cs typeface="Sakkal Majalla" panose="02000000000000000000" pitchFamily="2" charset="-78"/>
            </a:endParaRPr>
          </a:p>
        </p:txBody>
      </p:sp>
      <p:sp>
        <p:nvSpPr>
          <p:cNvPr id="6" name="مربع نص 7">
            <a:extLst>
              <a:ext uri="{FF2B5EF4-FFF2-40B4-BE49-F238E27FC236}">
                <a16:creationId xmlns:a16="http://schemas.microsoft.com/office/drawing/2014/main" id="{2380C65F-F169-C133-1552-02DC703A9CAE}"/>
              </a:ext>
            </a:extLst>
          </p:cNvPr>
          <p:cNvSpPr txBox="1"/>
          <p:nvPr/>
        </p:nvSpPr>
        <p:spPr>
          <a:xfrm>
            <a:off x="716692" y="4971712"/>
            <a:ext cx="10342604" cy="1200329"/>
          </a:xfrm>
          <a:prstGeom prst="rect">
            <a:avLst/>
          </a:prstGeom>
          <a:solidFill>
            <a:schemeClr val="accent4">
              <a:lumMod val="20000"/>
              <a:lumOff val="80000"/>
            </a:schemeClr>
          </a:solidFill>
        </p:spPr>
        <p:txBody>
          <a:bodyPr wrap="square">
            <a:spAutoFit/>
          </a:bodyPr>
          <a:lstStyle/>
          <a:p>
            <a:pPr algn="r"/>
            <a:r>
              <a:rPr lang="ar-SY" sz="3600" dirty="0">
                <a:latin typeface="Sakkal Majalla" panose="02000000000000000000" pitchFamily="2" charset="-78"/>
                <a:cs typeface="Sakkal Majalla" panose="02000000000000000000" pitchFamily="2" charset="-78"/>
              </a:rPr>
              <a:t>ينتج القرار المناسب من عملية اتخاذ قرار مناسبة وبعد ذلك نجري مقارنة بين نتائج البديل المقترح مع النتائج الأساسية او الحقيقية</a:t>
            </a:r>
          </a:p>
        </p:txBody>
      </p:sp>
      <p:sp>
        <p:nvSpPr>
          <p:cNvPr id="2" name="مربع نص 2">
            <a:extLst>
              <a:ext uri="{FF2B5EF4-FFF2-40B4-BE49-F238E27FC236}">
                <a16:creationId xmlns:a16="http://schemas.microsoft.com/office/drawing/2014/main" id="{8CCB2ECD-9710-DF45-4791-241017279AF0}"/>
              </a:ext>
            </a:extLst>
          </p:cNvPr>
          <p:cNvSpPr txBox="1"/>
          <p:nvPr/>
        </p:nvSpPr>
        <p:spPr>
          <a:xfrm>
            <a:off x="9071707" y="563157"/>
            <a:ext cx="1858563" cy="400110"/>
          </a:xfrm>
          <a:prstGeom prst="rect">
            <a:avLst/>
          </a:prstGeom>
          <a:noFill/>
        </p:spPr>
        <p:txBody>
          <a:bodyPr wrap="square" rtlCol="1">
            <a:spAutoFit/>
          </a:bodyPr>
          <a:lstStyle/>
          <a:p>
            <a:r>
              <a:rPr lang="ar-SY" sz="2000" b="1" dirty="0">
                <a:latin typeface="Simplified Arabic" panose="02020603050405020304" pitchFamily="18" charset="-78"/>
                <a:cs typeface="Simplified Arabic" panose="02020603050405020304" pitchFamily="18" charset="-78"/>
              </a:rPr>
              <a:t>المحاضرة الثانية</a:t>
            </a:r>
          </a:p>
        </p:txBody>
      </p:sp>
    </p:spTree>
    <p:extLst>
      <p:ext uri="{BB962C8B-B14F-4D97-AF65-F5344CB8AC3E}">
        <p14:creationId xmlns:p14="http://schemas.microsoft.com/office/powerpoint/2010/main" val="34498915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28B31E-6095-F11F-9618-F51667AE0264}"/>
            </a:ext>
          </a:extLst>
        </p:cNvPr>
        <p:cNvGrpSpPr/>
        <p:nvPr/>
      </p:nvGrpSpPr>
      <p:grpSpPr>
        <a:xfrm>
          <a:off x="0" y="0"/>
          <a:ext cx="0" cy="0"/>
          <a:chOff x="0" y="0"/>
          <a:chExt cx="0" cy="0"/>
        </a:xfrm>
      </p:grpSpPr>
      <p:sp>
        <p:nvSpPr>
          <p:cNvPr id="4" name="مستطيل 1">
            <a:extLst>
              <a:ext uri="{FF2B5EF4-FFF2-40B4-BE49-F238E27FC236}">
                <a16:creationId xmlns:a16="http://schemas.microsoft.com/office/drawing/2014/main" id="{88A37F3C-C067-BE50-66B5-BFB20034164C}"/>
              </a:ext>
            </a:extLst>
          </p:cNvPr>
          <p:cNvSpPr/>
          <p:nvPr/>
        </p:nvSpPr>
        <p:spPr>
          <a:xfrm>
            <a:off x="965771" y="1498389"/>
            <a:ext cx="10315253" cy="2677656"/>
          </a:xfrm>
          <a:prstGeom prst="rect">
            <a:avLst/>
          </a:prstGeom>
          <a:solidFill>
            <a:schemeClr val="accent4">
              <a:lumMod val="20000"/>
              <a:lumOff val="80000"/>
            </a:schemeClr>
          </a:solidFill>
        </p:spPr>
        <p:txBody>
          <a:bodyPr wrap="square">
            <a:spAutoFit/>
          </a:bodyPr>
          <a:lstStyle/>
          <a:p>
            <a:pPr algn="just"/>
            <a:r>
              <a:rPr lang="en-US" sz="2800" b="1" dirty="0">
                <a:solidFill>
                  <a:srgbClr val="FF0000"/>
                </a:solidFill>
              </a:rPr>
              <a:t>ENGINEERING ECONOMY AND THE DESIGN PROCESS </a:t>
            </a:r>
            <a:endParaRPr lang="ar-SY" sz="2800" b="1" dirty="0">
              <a:solidFill>
                <a:srgbClr val="FF0000"/>
              </a:solidFill>
            </a:endParaRPr>
          </a:p>
          <a:p>
            <a:pPr algn="just"/>
            <a:r>
              <a:rPr lang="en-US" sz="2800" dirty="0"/>
              <a:t>An engineering economy study is accomplished using a structured procedure and mathematical modeling techniques. The economic results are then used in a decision situation that involves two or more alternatives and normally includes other engineering knowledge and input. </a:t>
            </a:r>
            <a:endParaRPr lang="ar-SY" sz="2800" dirty="0"/>
          </a:p>
        </p:txBody>
      </p:sp>
      <p:sp>
        <p:nvSpPr>
          <p:cNvPr id="5" name="مربع نص 5">
            <a:extLst>
              <a:ext uri="{FF2B5EF4-FFF2-40B4-BE49-F238E27FC236}">
                <a16:creationId xmlns:a16="http://schemas.microsoft.com/office/drawing/2014/main" id="{23700A09-1676-D388-451F-B3DEF491F968}"/>
              </a:ext>
            </a:extLst>
          </p:cNvPr>
          <p:cNvSpPr txBox="1"/>
          <p:nvPr/>
        </p:nvSpPr>
        <p:spPr>
          <a:xfrm>
            <a:off x="965771" y="5024739"/>
            <a:ext cx="10315253" cy="954107"/>
          </a:xfrm>
          <a:prstGeom prst="rect">
            <a:avLst/>
          </a:prstGeom>
          <a:solidFill>
            <a:schemeClr val="accent5">
              <a:lumMod val="20000"/>
              <a:lumOff val="80000"/>
            </a:schemeClr>
          </a:solidFill>
        </p:spPr>
        <p:txBody>
          <a:bodyPr wrap="square">
            <a:spAutoFit/>
          </a:bodyPr>
          <a:lstStyle/>
          <a:p>
            <a:pPr algn="r"/>
            <a:r>
              <a:rPr lang="ar-SY" sz="2800" dirty="0">
                <a:latin typeface="Sakkal Majalla" panose="02000000000000000000" pitchFamily="2" charset="-78"/>
                <a:cs typeface="Sakkal Majalla" panose="02000000000000000000" pitchFamily="2" charset="-78"/>
              </a:rPr>
              <a:t>تستخدم طرق منهجية وأساليب النمذجة الرياضية  والأساليب الكمية كما يتم استخدام المعارف والعلوم في دراسة الاقتصاد الهندسي . أما النتائج الاقتصادية فتستخدم في اتخاذ قرار لبديلين أو أكثر </a:t>
            </a:r>
          </a:p>
        </p:txBody>
      </p:sp>
      <p:sp>
        <p:nvSpPr>
          <p:cNvPr id="6" name="مربع نص 9">
            <a:extLst>
              <a:ext uri="{FF2B5EF4-FFF2-40B4-BE49-F238E27FC236}">
                <a16:creationId xmlns:a16="http://schemas.microsoft.com/office/drawing/2014/main" id="{18942664-BC14-B77A-775E-5D679E937561}"/>
              </a:ext>
            </a:extLst>
          </p:cNvPr>
          <p:cNvSpPr txBox="1"/>
          <p:nvPr/>
        </p:nvSpPr>
        <p:spPr>
          <a:xfrm>
            <a:off x="4305670" y="4325688"/>
            <a:ext cx="6975354" cy="523220"/>
          </a:xfrm>
          <a:prstGeom prst="rect">
            <a:avLst/>
          </a:prstGeom>
          <a:solidFill>
            <a:schemeClr val="accent5">
              <a:lumMod val="20000"/>
              <a:lumOff val="80000"/>
            </a:schemeClr>
          </a:solidFill>
        </p:spPr>
        <p:txBody>
          <a:bodyPr wrap="square">
            <a:spAutoFit/>
          </a:bodyPr>
          <a:lstStyle/>
          <a:p>
            <a:pPr algn="r"/>
            <a:r>
              <a:rPr lang="ar-SY" sz="2800" dirty="0">
                <a:latin typeface="Sakkal Majalla" panose="02000000000000000000" pitchFamily="2" charset="-78"/>
                <a:cs typeface="Sakkal Majalla" panose="02000000000000000000" pitchFamily="2" charset="-78"/>
              </a:rPr>
              <a:t>الاقتصاد الهندسي وعملية التصميم واتخاذ القرار  </a:t>
            </a:r>
          </a:p>
        </p:txBody>
      </p:sp>
      <p:sp>
        <p:nvSpPr>
          <p:cNvPr id="2" name="مربع نص 2">
            <a:extLst>
              <a:ext uri="{FF2B5EF4-FFF2-40B4-BE49-F238E27FC236}">
                <a16:creationId xmlns:a16="http://schemas.microsoft.com/office/drawing/2014/main" id="{E74B4C70-1C54-DA07-8A00-D6DE6E2B491F}"/>
              </a:ext>
            </a:extLst>
          </p:cNvPr>
          <p:cNvSpPr txBox="1"/>
          <p:nvPr/>
        </p:nvSpPr>
        <p:spPr>
          <a:xfrm>
            <a:off x="9071707" y="563157"/>
            <a:ext cx="1858563" cy="400110"/>
          </a:xfrm>
          <a:prstGeom prst="rect">
            <a:avLst/>
          </a:prstGeom>
          <a:noFill/>
        </p:spPr>
        <p:txBody>
          <a:bodyPr wrap="square" rtlCol="1">
            <a:spAutoFit/>
          </a:bodyPr>
          <a:lstStyle/>
          <a:p>
            <a:r>
              <a:rPr lang="ar-SY" sz="2000" b="1" dirty="0">
                <a:latin typeface="Simplified Arabic" panose="02020603050405020304" pitchFamily="18" charset="-78"/>
                <a:cs typeface="Simplified Arabic" panose="02020603050405020304" pitchFamily="18" charset="-78"/>
              </a:rPr>
              <a:t>المحاضرة الثانية</a:t>
            </a:r>
          </a:p>
        </p:txBody>
      </p:sp>
    </p:spTree>
    <p:extLst>
      <p:ext uri="{BB962C8B-B14F-4D97-AF65-F5344CB8AC3E}">
        <p14:creationId xmlns:p14="http://schemas.microsoft.com/office/powerpoint/2010/main" val="38777570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75BBA9-CD74-45BE-07BD-B5842E350361}"/>
            </a:ext>
          </a:extLst>
        </p:cNvPr>
        <p:cNvGrpSpPr/>
        <p:nvPr/>
      </p:nvGrpSpPr>
      <p:grpSpPr>
        <a:xfrm>
          <a:off x="0" y="0"/>
          <a:ext cx="0" cy="0"/>
          <a:chOff x="0" y="0"/>
          <a:chExt cx="0" cy="0"/>
        </a:xfrm>
      </p:grpSpPr>
      <p:sp>
        <p:nvSpPr>
          <p:cNvPr id="4" name="مستطيل 1">
            <a:extLst>
              <a:ext uri="{FF2B5EF4-FFF2-40B4-BE49-F238E27FC236}">
                <a16:creationId xmlns:a16="http://schemas.microsoft.com/office/drawing/2014/main" id="{790D8E4F-3FDF-563D-F3F9-B2E02E8DAB73}"/>
              </a:ext>
            </a:extLst>
          </p:cNvPr>
          <p:cNvSpPr/>
          <p:nvPr/>
        </p:nvSpPr>
        <p:spPr>
          <a:xfrm>
            <a:off x="429493" y="1408216"/>
            <a:ext cx="7093526" cy="5262979"/>
          </a:xfrm>
          <a:prstGeom prst="rect">
            <a:avLst/>
          </a:prstGeom>
          <a:solidFill>
            <a:schemeClr val="accent5">
              <a:lumMod val="20000"/>
              <a:lumOff val="80000"/>
            </a:schemeClr>
          </a:solidFill>
        </p:spPr>
        <p:txBody>
          <a:bodyPr wrap="square">
            <a:spAutoFit/>
          </a:bodyPr>
          <a:lstStyle/>
          <a:p>
            <a:r>
              <a:rPr lang="en-US" sz="2800" b="1" dirty="0">
                <a:solidFill>
                  <a:srgbClr val="FF0000"/>
                </a:solidFill>
              </a:rPr>
              <a:t>ENGINEERING ECONOMIC ANALYSIS PROCEDURE</a:t>
            </a:r>
            <a:r>
              <a:rPr lang="ar-SY" sz="2800" b="1" dirty="0">
                <a:solidFill>
                  <a:srgbClr val="FF0000"/>
                </a:solidFill>
              </a:rPr>
              <a:t>.</a:t>
            </a:r>
          </a:p>
          <a:p>
            <a:pPr marL="285750" indent="-285750">
              <a:buFont typeface="Arial" panose="020B0604020202020204" pitchFamily="34" charset="0"/>
              <a:buChar char="•"/>
            </a:pPr>
            <a:r>
              <a:rPr lang="en-US" sz="2800" dirty="0"/>
              <a:t>Problem recognition, formulation, and evaluation.</a:t>
            </a:r>
            <a:endParaRPr lang="ar-SY" sz="2800" dirty="0"/>
          </a:p>
          <a:p>
            <a:pPr marL="285750" indent="-285750">
              <a:buFont typeface="Arial" panose="020B0604020202020204" pitchFamily="34" charset="0"/>
              <a:buChar char="•"/>
            </a:pPr>
            <a:r>
              <a:rPr lang="en-US" sz="2800" dirty="0"/>
              <a:t>Development of the feasible alternatives.</a:t>
            </a:r>
            <a:endParaRPr lang="ar-SY" sz="2800" dirty="0"/>
          </a:p>
          <a:p>
            <a:pPr marL="285750" indent="-285750">
              <a:buFont typeface="Arial" panose="020B0604020202020204" pitchFamily="34" charset="0"/>
              <a:buChar char="•"/>
            </a:pPr>
            <a:r>
              <a:rPr lang="en-US" sz="2800" dirty="0"/>
              <a:t>Development of the cash flows for each alternative. </a:t>
            </a:r>
            <a:endParaRPr lang="ar-SY" sz="2800" dirty="0"/>
          </a:p>
          <a:p>
            <a:pPr marL="285750" indent="-285750">
              <a:buFont typeface="Arial" panose="020B0604020202020204" pitchFamily="34" charset="0"/>
              <a:buChar char="•"/>
            </a:pPr>
            <a:r>
              <a:rPr lang="en-US" sz="2800" dirty="0"/>
              <a:t>Selection of a criterion ( or criteria). </a:t>
            </a:r>
            <a:endParaRPr lang="ar-SY" sz="2800" dirty="0"/>
          </a:p>
          <a:p>
            <a:pPr marL="285750" indent="-285750">
              <a:buFont typeface="Arial" panose="020B0604020202020204" pitchFamily="34" charset="0"/>
              <a:buChar char="•"/>
            </a:pPr>
            <a:r>
              <a:rPr lang="en-US" sz="2800" dirty="0"/>
              <a:t>Analysis and comparison of the alternatives.</a:t>
            </a:r>
            <a:endParaRPr lang="ar-SY" sz="2800" dirty="0"/>
          </a:p>
          <a:p>
            <a:pPr marL="285750" indent="-285750">
              <a:buFont typeface="Arial" panose="020B0604020202020204" pitchFamily="34" charset="0"/>
              <a:buChar char="•"/>
            </a:pPr>
            <a:r>
              <a:rPr lang="en-US" sz="2800" dirty="0"/>
              <a:t>Selection of the preferred alternative. </a:t>
            </a:r>
            <a:endParaRPr lang="ar-SY" sz="2800" dirty="0"/>
          </a:p>
          <a:p>
            <a:pPr marL="285750" indent="-285750">
              <a:buFont typeface="Arial" panose="020B0604020202020204" pitchFamily="34" charset="0"/>
              <a:buChar char="•"/>
            </a:pPr>
            <a:r>
              <a:rPr lang="en-US" sz="2800" dirty="0"/>
              <a:t>Performance monitoring and post-evaluation results</a:t>
            </a:r>
            <a:r>
              <a:rPr lang="en-US" sz="2000" dirty="0"/>
              <a:t>. </a:t>
            </a:r>
            <a:endParaRPr lang="ar-SY" sz="2000" dirty="0"/>
          </a:p>
        </p:txBody>
      </p:sp>
      <p:sp>
        <p:nvSpPr>
          <p:cNvPr id="6" name="مربع نص 3">
            <a:extLst>
              <a:ext uri="{FF2B5EF4-FFF2-40B4-BE49-F238E27FC236}">
                <a16:creationId xmlns:a16="http://schemas.microsoft.com/office/drawing/2014/main" id="{8F5D3529-85F4-44DA-0431-A123F95B5839}"/>
              </a:ext>
            </a:extLst>
          </p:cNvPr>
          <p:cNvSpPr txBox="1"/>
          <p:nvPr/>
        </p:nvSpPr>
        <p:spPr>
          <a:xfrm>
            <a:off x="6975794" y="1508707"/>
            <a:ext cx="3750406" cy="493983"/>
          </a:xfrm>
          <a:prstGeom prst="rect">
            <a:avLst/>
          </a:prstGeom>
          <a:solidFill>
            <a:schemeClr val="accent4">
              <a:lumMod val="20000"/>
              <a:lumOff val="80000"/>
            </a:schemeClr>
          </a:solidFill>
        </p:spPr>
        <p:txBody>
          <a:bodyPr wrap="square">
            <a:spAutoFit/>
          </a:bodyPr>
          <a:lstStyle/>
          <a:p>
            <a:pPr algn="r"/>
            <a:r>
              <a:rPr lang="ar-SY" sz="2400" dirty="0"/>
              <a:t>خطوات تحليل الاقتصاد الهندسي </a:t>
            </a:r>
          </a:p>
        </p:txBody>
      </p:sp>
      <p:sp>
        <p:nvSpPr>
          <p:cNvPr id="7" name="مربع نص 7">
            <a:extLst>
              <a:ext uri="{FF2B5EF4-FFF2-40B4-BE49-F238E27FC236}">
                <a16:creationId xmlns:a16="http://schemas.microsoft.com/office/drawing/2014/main" id="{C2677FE1-457D-436F-7390-2584C9891C32}"/>
              </a:ext>
            </a:extLst>
          </p:cNvPr>
          <p:cNvSpPr txBox="1"/>
          <p:nvPr/>
        </p:nvSpPr>
        <p:spPr>
          <a:xfrm>
            <a:off x="6906767" y="3269352"/>
            <a:ext cx="3750406" cy="493983"/>
          </a:xfrm>
          <a:prstGeom prst="rect">
            <a:avLst/>
          </a:prstGeom>
          <a:solidFill>
            <a:schemeClr val="accent4">
              <a:lumMod val="20000"/>
              <a:lumOff val="80000"/>
            </a:schemeClr>
          </a:solidFill>
        </p:spPr>
        <p:txBody>
          <a:bodyPr wrap="square">
            <a:spAutoFit/>
          </a:bodyPr>
          <a:lstStyle/>
          <a:p>
            <a:pPr algn="r"/>
            <a:r>
              <a:rPr lang="ar-SY" sz="2400" dirty="0"/>
              <a:t>التعرف على المشكلة تشكليها وتقييمها</a:t>
            </a:r>
          </a:p>
        </p:txBody>
      </p:sp>
      <p:sp>
        <p:nvSpPr>
          <p:cNvPr id="8" name="مربع نص 10">
            <a:extLst>
              <a:ext uri="{FF2B5EF4-FFF2-40B4-BE49-F238E27FC236}">
                <a16:creationId xmlns:a16="http://schemas.microsoft.com/office/drawing/2014/main" id="{4639942C-7A32-32B9-AB12-7DD3CD7F0C96}"/>
              </a:ext>
            </a:extLst>
          </p:cNvPr>
          <p:cNvSpPr txBox="1"/>
          <p:nvPr/>
        </p:nvSpPr>
        <p:spPr>
          <a:xfrm>
            <a:off x="6906767" y="4191094"/>
            <a:ext cx="3788250" cy="493983"/>
          </a:xfrm>
          <a:prstGeom prst="rect">
            <a:avLst/>
          </a:prstGeom>
          <a:solidFill>
            <a:schemeClr val="accent4">
              <a:lumMod val="20000"/>
              <a:lumOff val="80000"/>
            </a:schemeClr>
          </a:solidFill>
        </p:spPr>
        <p:txBody>
          <a:bodyPr wrap="square">
            <a:spAutoFit/>
          </a:bodyPr>
          <a:lstStyle/>
          <a:p>
            <a:pPr algn="r"/>
            <a:r>
              <a:rPr lang="ar-SY" sz="2400" dirty="0"/>
              <a:t>وضع البدائل الممكنة</a:t>
            </a:r>
          </a:p>
        </p:txBody>
      </p:sp>
      <p:sp>
        <p:nvSpPr>
          <p:cNvPr id="9" name="مربع نص 14">
            <a:extLst>
              <a:ext uri="{FF2B5EF4-FFF2-40B4-BE49-F238E27FC236}">
                <a16:creationId xmlns:a16="http://schemas.microsoft.com/office/drawing/2014/main" id="{7B3B3073-3C22-5F2D-D920-5ACD9C03F77F}"/>
              </a:ext>
            </a:extLst>
          </p:cNvPr>
          <p:cNvSpPr txBox="1"/>
          <p:nvPr/>
        </p:nvSpPr>
        <p:spPr>
          <a:xfrm>
            <a:off x="6957706" y="4710869"/>
            <a:ext cx="4376600" cy="461665"/>
          </a:xfrm>
          <a:prstGeom prst="rect">
            <a:avLst/>
          </a:prstGeom>
          <a:solidFill>
            <a:schemeClr val="accent4">
              <a:lumMod val="20000"/>
              <a:lumOff val="80000"/>
            </a:schemeClr>
          </a:solidFill>
        </p:spPr>
        <p:txBody>
          <a:bodyPr wrap="square">
            <a:spAutoFit/>
          </a:bodyPr>
          <a:lstStyle/>
          <a:p>
            <a:pPr algn="r"/>
            <a:r>
              <a:rPr lang="en-US" sz="2400" dirty="0"/>
              <a:t> </a:t>
            </a:r>
            <a:r>
              <a:rPr lang="ar-SY" sz="2400" dirty="0"/>
              <a:t>وضع التدفقات النقدية الخاصة بكل بديل</a:t>
            </a:r>
          </a:p>
        </p:txBody>
      </p:sp>
      <p:sp>
        <p:nvSpPr>
          <p:cNvPr id="10" name="مربع نص 16">
            <a:extLst>
              <a:ext uri="{FF2B5EF4-FFF2-40B4-BE49-F238E27FC236}">
                <a16:creationId xmlns:a16="http://schemas.microsoft.com/office/drawing/2014/main" id="{83128BCF-3F76-2797-1C1F-F8C2FCC1DA0F}"/>
              </a:ext>
            </a:extLst>
          </p:cNvPr>
          <p:cNvSpPr txBox="1"/>
          <p:nvPr/>
        </p:nvSpPr>
        <p:spPr>
          <a:xfrm>
            <a:off x="6975794" y="3717811"/>
            <a:ext cx="3750406" cy="493983"/>
          </a:xfrm>
          <a:prstGeom prst="rect">
            <a:avLst/>
          </a:prstGeom>
          <a:solidFill>
            <a:schemeClr val="accent4">
              <a:lumMod val="20000"/>
              <a:lumOff val="80000"/>
            </a:schemeClr>
          </a:solidFill>
        </p:spPr>
        <p:txBody>
          <a:bodyPr wrap="square">
            <a:spAutoFit/>
          </a:bodyPr>
          <a:lstStyle/>
          <a:p>
            <a:pPr algn="r"/>
            <a:r>
              <a:rPr lang="ar-SY" sz="2400" dirty="0"/>
              <a:t>اختيار المعيار أو المعايير</a:t>
            </a:r>
          </a:p>
        </p:txBody>
      </p:sp>
      <p:sp>
        <p:nvSpPr>
          <p:cNvPr id="11" name="مربع نص 20">
            <a:extLst>
              <a:ext uri="{FF2B5EF4-FFF2-40B4-BE49-F238E27FC236}">
                <a16:creationId xmlns:a16="http://schemas.microsoft.com/office/drawing/2014/main" id="{0A702EA1-7166-A725-07D7-7B485ABDDA91}"/>
              </a:ext>
            </a:extLst>
          </p:cNvPr>
          <p:cNvSpPr txBox="1"/>
          <p:nvPr/>
        </p:nvSpPr>
        <p:spPr>
          <a:xfrm>
            <a:off x="7275976" y="5774282"/>
            <a:ext cx="3798359" cy="493983"/>
          </a:xfrm>
          <a:prstGeom prst="rect">
            <a:avLst/>
          </a:prstGeom>
          <a:solidFill>
            <a:schemeClr val="accent4">
              <a:lumMod val="20000"/>
              <a:lumOff val="80000"/>
            </a:schemeClr>
          </a:solidFill>
        </p:spPr>
        <p:txBody>
          <a:bodyPr wrap="square">
            <a:spAutoFit/>
          </a:bodyPr>
          <a:lstStyle/>
          <a:p>
            <a:pPr algn="r"/>
            <a:r>
              <a:rPr lang="ar-SY" sz="2400" dirty="0"/>
              <a:t>تحليل البدائل ومقارنتها</a:t>
            </a:r>
          </a:p>
        </p:txBody>
      </p:sp>
      <p:sp>
        <p:nvSpPr>
          <p:cNvPr id="12" name="مربع نص 22">
            <a:extLst>
              <a:ext uri="{FF2B5EF4-FFF2-40B4-BE49-F238E27FC236}">
                <a16:creationId xmlns:a16="http://schemas.microsoft.com/office/drawing/2014/main" id="{3A37011C-5F9E-7325-1B55-9F4C6DC328F5}"/>
              </a:ext>
            </a:extLst>
          </p:cNvPr>
          <p:cNvSpPr txBox="1"/>
          <p:nvPr/>
        </p:nvSpPr>
        <p:spPr>
          <a:xfrm>
            <a:off x="6975794" y="5202792"/>
            <a:ext cx="3765870" cy="493983"/>
          </a:xfrm>
          <a:prstGeom prst="rect">
            <a:avLst/>
          </a:prstGeom>
          <a:solidFill>
            <a:schemeClr val="accent4">
              <a:lumMod val="20000"/>
              <a:lumOff val="80000"/>
            </a:schemeClr>
          </a:solidFill>
        </p:spPr>
        <p:txBody>
          <a:bodyPr wrap="square">
            <a:spAutoFit/>
          </a:bodyPr>
          <a:lstStyle/>
          <a:p>
            <a:pPr algn="r"/>
            <a:r>
              <a:rPr lang="ar-SY" sz="2400" dirty="0"/>
              <a:t>اختيار البديل الأفضل</a:t>
            </a:r>
          </a:p>
        </p:txBody>
      </p:sp>
      <p:sp>
        <p:nvSpPr>
          <p:cNvPr id="13" name="مربع نص 24">
            <a:extLst>
              <a:ext uri="{FF2B5EF4-FFF2-40B4-BE49-F238E27FC236}">
                <a16:creationId xmlns:a16="http://schemas.microsoft.com/office/drawing/2014/main" id="{28421EC1-89CE-0EF1-D9D7-6C390D755486}"/>
              </a:ext>
            </a:extLst>
          </p:cNvPr>
          <p:cNvSpPr txBox="1"/>
          <p:nvPr/>
        </p:nvSpPr>
        <p:spPr>
          <a:xfrm>
            <a:off x="6975794" y="2296453"/>
            <a:ext cx="3750406" cy="493983"/>
          </a:xfrm>
          <a:prstGeom prst="rect">
            <a:avLst/>
          </a:prstGeom>
          <a:solidFill>
            <a:schemeClr val="accent4">
              <a:lumMod val="20000"/>
              <a:lumOff val="80000"/>
            </a:schemeClr>
          </a:solidFill>
        </p:spPr>
        <p:txBody>
          <a:bodyPr wrap="square">
            <a:spAutoFit/>
          </a:bodyPr>
          <a:lstStyle/>
          <a:p>
            <a:pPr algn="r"/>
            <a:r>
              <a:rPr lang="ar-SY" sz="2400" dirty="0"/>
              <a:t>مراقبة الأداء والتقويم اللاحق للنتائج </a:t>
            </a:r>
          </a:p>
        </p:txBody>
      </p:sp>
      <p:cxnSp>
        <p:nvCxnSpPr>
          <p:cNvPr id="14" name="رابط مستقيم 26">
            <a:extLst>
              <a:ext uri="{FF2B5EF4-FFF2-40B4-BE49-F238E27FC236}">
                <a16:creationId xmlns:a16="http://schemas.microsoft.com/office/drawing/2014/main" id="{DE9704C4-95CA-E02E-81DE-77EA0081FAFC}"/>
              </a:ext>
            </a:extLst>
          </p:cNvPr>
          <p:cNvCxnSpPr/>
          <p:nvPr/>
        </p:nvCxnSpPr>
        <p:spPr>
          <a:xfrm>
            <a:off x="11985151" y="2146169"/>
            <a:ext cx="0" cy="3756811"/>
          </a:xfrm>
          <a:prstGeom prst="line">
            <a:avLst/>
          </a:prstGeom>
        </p:spPr>
        <p:style>
          <a:lnRef idx="1">
            <a:schemeClr val="accent1"/>
          </a:lnRef>
          <a:fillRef idx="0">
            <a:schemeClr val="accent1"/>
          </a:fillRef>
          <a:effectRef idx="0">
            <a:schemeClr val="accent1"/>
          </a:effectRef>
          <a:fontRef idx="minor">
            <a:schemeClr val="tx1"/>
          </a:fontRef>
        </p:style>
      </p:cxnSp>
      <p:sp>
        <p:nvSpPr>
          <p:cNvPr id="2" name="مربع نص 2">
            <a:extLst>
              <a:ext uri="{FF2B5EF4-FFF2-40B4-BE49-F238E27FC236}">
                <a16:creationId xmlns:a16="http://schemas.microsoft.com/office/drawing/2014/main" id="{E7CEBD17-55EA-872A-15F1-6BD6A50A335C}"/>
              </a:ext>
            </a:extLst>
          </p:cNvPr>
          <p:cNvSpPr txBox="1"/>
          <p:nvPr/>
        </p:nvSpPr>
        <p:spPr>
          <a:xfrm>
            <a:off x="9071707" y="563157"/>
            <a:ext cx="1858563" cy="400110"/>
          </a:xfrm>
          <a:prstGeom prst="rect">
            <a:avLst/>
          </a:prstGeom>
          <a:noFill/>
        </p:spPr>
        <p:txBody>
          <a:bodyPr wrap="square" rtlCol="1">
            <a:spAutoFit/>
          </a:bodyPr>
          <a:lstStyle/>
          <a:p>
            <a:r>
              <a:rPr lang="ar-SY" sz="2000" b="1" dirty="0">
                <a:latin typeface="Simplified Arabic" panose="02020603050405020304" pitchFamily="18" charset="-78"/>
                <a:cs typeface="Simplified Arabic" panose="02020603050405020304" pitchFamily="18" charset="-78"/>
              </a:rPr>
              <a:t>المحاضرة الثانية</a:t>
            </a:r>
          </a:p>
        </p:txBody>
      </p:sp>
    </p:spTree>
    <p:extLst>
      <p:ext uri="{BB962C8B-B14F-4D97-AF65-F5344CB8AC3E}">
        <p14:creationId xmlns:p14="http://schemas.microsoft.com/office/powerpoint/2010/main" val="33398866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894D9A-B948-0042-1B41-33F396023FB6}"/>
            </a:ext>
          </a:extLst>
        </p:cNvPr>
        <p:cNvGrpSpPr/>
        <p:nvPr/>
      </p:nvGrpSpPr>
      <p:grpSpPr>
        <a:xfrm>
          <a:off x="0" y="0"/>
          <a:ext cx="0" cy="0"/>
          <a:chOff x="0" y="0"/>
          <a:chExt cx="0" cy="0"/>
        </a:xfrm>
      </p:grpSpPr>
      <p:sp>
        <p:nvSpPr>
          <p:cNvPr id="4" name="TextBox 3">
            <a:hlinkClick r:id="rId2"/>
            <a:extLst>
              <a:ext uri="{FF2B5EF4-FFF2-40B4-BE49-F238E27FC236}">
                <a16:creationId xmlns:a16="http://schemas.microsoft.com/office/drawing/2014/main" id="{8EBCBC3C-0052-E142-8048-C4AFA0DFFD0C}"/>
              </a:ext>
            </a:extLst>
          </p:cNvPr>
          <p:cNvSpPr txBox="1"/>
          <p:nvPr/>
        </p:nvSpPr>
        <p:spPr>
          <a:xfrm>
            <a:off x="5022201" y="7300659"/>
            <a:ext cx="2283072" cy="307777"/>
          </a:xfrm>
          <a:prstGeom prst="rect">
            <a:avLst/>
          </a:prstGeom>
          <a:noFill/>
        </p:spPr>
        <p:txBody>
          <a:bodyPr wrap="square" rtlCol="0">
            <a:spAutoFit/>
          </a:bodyPr>
          <a:lstStyle/>
          <a:p>
            <a:pPr algn="ctr"/>
            <a:r>
              <a:rPr lang="en-US" sz="1400" dirty="0">
                <a:solidFill>
                  <a:srgbClr val="0070C0"/>
                </a:solidFill>
                <a:latin typeface="Aller" panose="02000503030000020004" pitchFamily="2" charset="0"/>
              </a:rPr>
              <a:t>https://manara.edu.sy/</a:t>
            </a:r>
          </a:p>
        </p:txBody>
      </p:sp>
      <p:sp>
        <p:nvSpPr>
          <p:cNvPr id="5" name="مستطيل 1">
            <a:extLst>
              <a:ext uri="{FF2B5EF4-FFF2-40B4-BE49-F238E27FC236}">
                <a16:creationId xmlns:a16="http://schemas.microsoft.com/office/drawing/2014/main" id="{BB8E739B-5997-E99A-0078-AA010D32E541}"/>
              </a:ext>
            </a:extLst>
          </p:cNvPr>
          <p:cNvSpPr/>
          <p:nvPr/>
        </p:nvSpPr>
        <p:spPr>
          <a:xfrm>
            <a:off x="327170" y="1003073"/>
            <a:ext cx="11602560" cy="2677656"/>
          </a:xfrm>
          <a:prstGeom prst="rect">
            <a:avLst/>
          </a:prstGeom>
          <a:solidFill>
            <a:schemeClr val="accent4">
              <a:lumMod val="20000"/>
              <a:lumOff val="80000"/>
            </a:schemeClr>
          </a:solidFill>
        </p:spPr>
        <p:txBody>
          <a:bodyPr wrap="square">
            <a:spAutoFit/>
          </a:bodyPr>
          <a:lstStyle/>
          <a:p>
            <a:r>
              <a:rPr lang="en-US" sz="2400" b="1" dirty="0">
                <a:solidFill>
                  <a:srgbClr val="FF0000"/>
                </a:solidFill>
              </a:rPr>
              <a:t>ACCOUNTING AND ENGINEERING ECONOMY STUDIES </a:t>
            </a:r>
            <a:endParaRPr lang="ar-SY" sz="2400" b="1" dirty="0">
              <a:solidFill>
                <a:srgbClr val="FF0000"/>
              </a:solidFill>
            </a:endParaRPr>
          </a:p>
          <a:p>
            <a:r>
              <a:rPr lang="en-US" sz="2400" dirty="0"/>
              <a:t>Modern cost accounting may</a:t>
            </a:r>
            <a:r>
              <a:rPr lang="ar-SY" sz="2400" dirty="0"/>
              <a:t> </a:t>
            </a:r>
            <a:r>
              <a:rPr lang="en-US" sz="2400" dirty="0"/>
              <a:t>satisfy any or all of the following objectives: </a:t>
            </a:r>
            <a:endParaRPr lang="ar-SY" sz="2400" dirty="0"/>
          </a:p>
          <a:p>
            <a:pPr marL="342900" indent="-342900">
              <a:buAutoNum type="arabicPeriod"/>
            </a:pPr>
            <a:r>
              <a:rPr lang="en-US" sz="2400" dirty="0"/>
              <a:t>To determine the cost of products or services</a:t>
            </a:r>
            <a:endParaRPr lang="ar-SY" sz="2400" dirty="0"/>
          </a:p>
          <a:p>
            <a:pPr marL="342900" indent="-342900">
              <a:buAutoNum type="arabicPeriod"/>
            </a:pPr>
            <a:r>
              <a:rPr lang="en-US" sz="2400" dirty="0"/>
              <a:t>To provide a rational basis for pricing goods or services </a:t>
            </a:r>
            <a:endParaRPr lang="ar-SY" sz="2400" dirty="0"/>
          </a:p>
          <a:p>
            <a:pPr marL="342900" indent="-342900">
              <a:buAutoNum type="arabicPeriod"/>
            </a:pPr>
            <a:r>
              <a:rPr lang="en-US" sz="2400" dirty="0"/>
              <a:t>To provide a means for controlling expenditures </a:t>
            </a:r>
            <a:endParaRPr lang="ar-SY" sz="2400" dirty="0"/>
          </a:p>
          <a:p>
            <a:pPr marL="342900" indent="-342900">
              <a:buAutoNum type="arabicPeriod"/>
            </a:pPr>
            <a:r>
              <a:rPr lang="en-US" sz="2400" dirty="0"/>
              <a:t>To provide information on which operating decisions may be based and the results evaluated</a:t>
            </a:r>
            <a:endParaRPr lang="ar-SY" sz="2400" dirty="0"/>
          </a:p>
        </p:txBody>
      </p:sp>
      <p:sp>
        <p:nvSpPr>
          <p:cNvPr id="6" name="مربع نص 7">
            <a:extLst>
              <a:ext uri="{FF2B5EF4-FFF2-40B4-BE49-F238E27FC236}">
                <a16:creationId xmlns:a16="http://schemas.microsoft.com/office/drawing/2014/main" id="{E4329580-0BF8-692E-F515-499FAA3862BB}"/>
              </a:ext>
            </a:extLst>
          </p:cNvPr>
          <p:cNvSpPr txBox="1"/>
          <p:nvPr/>
        </p:nvSpPr>
        <p:spPr>
          <a:xfrm>
            <a:off x="3053593" y="5909107"/>
            <a:ext cx="6492438" cy="369332"/>
          </a:xfrm>
          <a:prstGeom prst="rect">
            <a:avLst/>
          </a:prstGeom>
          <a:solidFill>
            <a:schemeClr val="accent2">
              <a:lumMod val="40000"/>
              <a:lumOff val="60000"/>
            </a:schemeClr>
          </a:solidFill>
        </p:spPr>
        <p:txBody>
          <a:bodyPr wrap="square">
            <a:spAutoFit/>
          </a:bodyPr>
          <a:lstStyle/>
          <a:p>
            <a:pPr algn="r"/>
            <a:r>
              <a:rPr lang="ar-SY" dirty="0"/>
              <a:t>تأمين المعلومات التي تعتمد عليها القرارات العملياتية وتقييم النتائج على أساسها</a:t>
            </a:r>
          </a:p>
        </p:txBody>
      </p:sp>
      <p:sp>
        <p:nvSpPr>
          <p:cNvPr id="7" name="مربع نص 10">
            <a:extLst>
              <a:ext uri="{FF2B5EF4-FFF2-40B4-BE49-F238E27FC236}">
                <a16:creationId xmlns:a16="http://schemas.microsoft.com/office/drawing/2014/main" id="{1CE7C3BA-70B5-7782-6F63-AD827F11D2DC}"/>
              </a:ext>
            </a:extLst>
          </p:cNvPr>
          <p:cNvSpPr txBox="1"/>
          <p:nvPr/>
        </p:nvSpPr>
        <p:spPr>
          <a:xfrm>
            <a:off x="3053592" y="3858239"/>
            <a:ext cx="6528112" cy="707886"/>
          </a:xfrm>
          <a:prstGeom prst="rect">
            <a:avLst/>
          </a:prstGeom>
          <a:solidFill>
            <a:schemeClr val="accent5">
              <a:lumMod val="20000"/>
              <a:lumOff val="80000"/>
            </a:schemeClr>
          </a:solidFill>
        </p:spPr>
        <p:txBody>
          <a:bodyPr wrap="square">
            <a:spAutoFit/>
          </a:bodyPr>
          <a:lstStyle/>
          <a:p>
            <a:pPr algn="r"/>
            <a:r>
              <a:rPr lang="ar-SY" sz="2000" b="1" dirty="0">
                <a:solidFill>
                  <a:srgbClr val="FF0000"/>
                </a:solidFill>
              </a:rPr>
              <a:t>المحاسبة ودراسات الاقتصاد الهندسي</a:t>
            </a:r>
          </a:p>
          <a:p>
            <a:pPr algn="r"/>
            <a:r>
              <a:rPr lang="ar-SY" sz="2000" b="1" dirty="0">
                <a:solidFill>
                  <a:srgbClr val="FF0000"/>
                </a:solidFill>
              </a:rPr>
              <a:t> </a:t>
            </a:r>
            <a:r>
              <a:rPr lang="ar-SY" sz="2000" dirty="0"/>
              <a:t>محاسبة التكاليف  يجب أن تحقق أحد أو كل الاهداف التالية:</a:t>
            </a:r>
            <a:endParaRPr lang="ar-SY" sz="2000" b="1" dirty="0">
              <a:solidFill>
                <a:srgbClr val="FF0000"/>
              </a:solidFill>
            </a:endParaRPr>
          </a:p>
        </p:txBody>
      </p:sp>
      <p:sp>
        <p:nvSpPr>
          <p:cNvPr id="8" name="مربع نص 12">
            <a:extLst>
              <a:ext uri="{FF2B5EF4-FFF2-40B4-BE49-F238E27FC236}">
                <a16:creationId xmlns:a16="http://schemas.microsoft.com/office/drawing/2014/main" id="{EAD013A6-E79B-69B9-26C2-67C238E737FD}"/>
              </a:ext>
            </a:extLst>
          </p:cNvPr>
          <p:cNvSpPr txBox="1"/>
          <p:nvPr/>
        </p:nvSpPr>
        <p:spPr>
          <a:xfrm>
            <a:off x="3053593" y="4655194"/>
            <a:ext cx="6492438" cy="369332"/>
          </a:xfrm>
          <a:prstGeom prst="rect">
            <a:avLst/>
          </a:prstGeom>
          <a:solidFill>
            <a:schemeClr val="accent2">
              <a:lumMod val="40000"/>
              <a:lumOff val="60000"/>
            </a:schemeClr>
          </a:solidFill>
        </p:spPr>
        <p:txBody>
          <a:bodyPr wrap="square">
            <a:spAutoFit/>
          </a:bodyPr>
          <a:lstStyle/>
          <a:p>
            <a:pPr algn="r"/>
            <a:r>
              <a:rPr lang="ar-SY" dirty="0"/>
              <a:t> تحديد تكلفة المنتجات أو الخدمات </a:t>
            </a:r>
          </a:p>
        </p:txBody>
      </p:sp>
      <p:sp>
        <p:nvSpPr>
          <p:cNvPr id="9" name="مربع نص 14">
            <a:extLst>
              <a:ext uri="{FF2B5EF4-FFF2-40B4-BE49-F238E27FC236}">
                <a16:creationId xmlns:a16="http://schemas.microsoft.com/office/drawing/2014/main" id="{CC3B771F-301B-AA2C-F37D-4F7043E06626}"/>
              </a:ext>
            </a:extLst>
          </p:cNvPr>
          <p:cNvSpPr txBox="1"/>
          <p:nvPr/>
        </p:nvSpPr>
        <p:spPr>
          <a:xfrm>
            <a:off x="3053593" y="4965587"/>
            <a:ext cx="6492438" cy="369332"/>
          </a:xfrm>
          <a:prstGeom prst="rect">
            <a:avLst/>
          </a:prstGeom>
          <a:solidFill>
            <a:schemeClr val="accent2">
              <a:lumMod val="40000"/>
              <a:lumOff val="60000"/>
            </a:schemeClr>
          </a:solidFill>
        </p:spPr>
        <p:txBody>
          <a:bodyPr wrap="square">
            <a:spAutoFit/>
          </a:bodyPr>
          <a:lstStyle/>
          <a:p>
            <a:pPr algn="r"/>
            <a:r>
              <a:rPr lang="ar-SY" dirty="0"/>
              <a:t>تقديم أساس منطقي لتسعير المنتجات والخدمات </a:t>
            </a:r>
          </a:p>
        </p:txBody>
      </p:sp>
      <p:sp>
        <p:nvSpPr>
          <p:cNvPr id="10" name="مربع نص 16">
            <a:extLst>
              <a:ext uri="{FF2B5EF4-FFF2-40B4-BE49-F238E27FC236}">
                <a16:creationId xmlns:a16="http://schemas.microsoft.com/office/drawing/2014/main" id="{145BFB92-E510-D0DA-257A-BB63A38F5625}"/>
              </a:ext>
            </a:extLst>
          </p:cNvPr>
          <p:cNvSpPr txBox="1"/>
          <p:nvPr/>
        </p:nvSpPr>
        <p:spPr>
          <a:xfrm>
            <a:off x="3053593" y="5435371"/>
            <a:ext cx="6492438" cy="369332"/>
          </a:xfrm>
          <a:prstGeom prst="rect">
            <a:avLst/>
          </a:prstGeom>
          <a:solidFill>
            <a:schemeClr val="accent2">
              <a:lumMod val="40000"/>
              <a:lumOff val="60000"/>
            </a:schemeClr>
          </a:solidFill>
        </p:spPr>
        <p:txBody>
          <a:bodyPr wrap="square">
            <a:spAutoFit/>
          </a:bodyPr>
          <a:lstStyle/>
          <a:p>
            <a:pPr algn="r"/>
            <a:r>
              <a:rPr lang="ar-SY" dirty="0"/>
              <a:t>توفير الوسائل الفعالة لضبط ومراقبة الانفاق </a:t>
            </a:r>
          </a:p>
        </p:txBody>
      </p:sp>
      <p:sp>
        <p:nvSpPr>
          <p:cNvPr id="2" name="مربع نص 2">
            <a:extLst>
              <a:ext uri="{FF2B5EF4-FFF2-40B4-BE49-F238E27FC236}">
                <a16:creationId xmlns:a16="http://schemas.microsoft.com/office/drawing/2014/main" id="{B615D760-DF4A-D8C1-F137-AF1AAD4CE2D2}"/>
              </a:ext>
            </a:extLst>
          </p:cNvPr>
          <p:cNvSpPr txBox="1"/>
          <p:nvPr/>
        </p:nvSpPr>
        <p:spPr>
          <a:xfrm>
            <a:off x="9071707" y="563157"/>
            <a:ext cx="1858563" cy="400110"/>
          </a:xfrm>
          <a:prstGeom prst="rect">
            <a:avLst/>
          </a:prstGeom>
          <a:noFill/>
        </p:spPr>
        <p:txBody>
          <a:bodyPr wrap="square" rtlCol="1">
            <a:spAutoFit/>
          </a:bodyPr>
          <a:lstStyle/>
          <a:p>
            <a:r>
              <a:rPr lang="ar-SY" sz="2000" b="1" dirty="0">
                <a:latin typeface="Simplified Arabic" panose="02020603050405020304" pitchFamily="18" charset="-78"/>
                <a:cs typeface="Simplified Arabic" panose="02020603050405020304" pitchFamily="18" charset="-78"/>
              </a:rPr>
              <a:t>المحاضرة الثانية</a:t>
            </a:r>
          </a:p>
        </p:txBody>
      </p:sp>
    </p:spTree>
    <p:extLst>
      <p:ext uri="{BB962C8B-B14F-4D97-AF65-F5344CB8AC3E}">
        <p14:creationId xmlns:p14="http://schemas.microsoft.com/office/powerpoint/2010/main" val="1800080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95FC50-E2E3-576D-626E-6E4EBCAABCFF}"/>
            </a:ext>
          </a:extLst>
        </p:cNvPr>
        <p:cNvGrpSpPr/>
        <p:nvPr/>
      </p:nvGrpSpPr>
      <p:grpSpPr>
        <a:xfrm>
          <a:off x="0" y="0"/>
          <a:ext cx="0" cy="0"/>
          <a:chOff x="0" y="0"/>
          <a:chExt cx="0" cy="0"/>
        </a:xfrm>
      </p:grpSpPr>
      <p:sp>
        <p:nvSpPr>
          <p:cNvPr id="4" name="مستطيل 1">
            <a:extLst>
              <a:ext uri="{FF2B5EF4-FFF2-40B4-BE49-F238E27FC236}">
                <a16:creationId xmlns:a16="http://schemas.microsoft.com/office/drawing/2014/main" id="{C5E56309-BEA4-23E1-2C82-70A2E06A0074}"/>
              </a:ext>
            </a:extLst>
          </p:cNvPr>
          <p:cNvSpPr/>
          <p:nvPr/>
        </p:nvSpPr>
        <p:spPr>
          <a:xfrm>
            <a:off x="792480" y="1427679"/>
            <a:ext cx="10492740" cy="2677656"/>
          </a:xfrm>
          <a:prstGeom prst="rect">
            <a:avLst/>
          </a:prstGeom>
          <a:solidFill>
            <a:schemeClr val="accent5">
              <a:lumMod val="40000"/>
              <a:lumOff val="60000"/>
            </a:schemeClr>
          </a:solidFill>
        </p:spPr>
        <p:txBody>
          <a:bodyPr wrap="square">
            <a:spAutoFit/>
          </a:bodyPr>
          <a:lstStyle/>
          <a:p>
            <a:r>
              <a:rPr lang="en-US" sz="2800" b="1" dirty="0">
                <a:solidFill>
                  <a:srgbClr val="FF0000"/>
                </a:solidFill>
              </a:rPr>
              <a:t>LIFE-CYCLE COST</a:t>
            </a:r>
            <a:endParaRPr lang="ar-SY" sz="2800" b="1" dirty="0">
              <a:solidFill>
                <a:srgbClr val="FF0000"/>
              </a:solidFill>
            </a:endParaRPr>
          </a:p>
          <a:p>
            <a:r>
              <a:rPr lang="en-US" sz="2800" dirty="0"/>
              <a:t> Life-cycle cost is the summation of all costs, both recurring and nonrecurring, related to a product, structure, system, or service during its life span. Life cycle begins with the identification of the economic need or want ( the requirement ) and ends with the retirement and disposal activities. </a:t>
            </a:r>
            <a:endParaRPr lang="ar-SY" sz="2800" dirty="0"/>
          </a:p>
        </p:txBody>
      </p:sp>
      <p:sp>
        <p:nvSpPr>
          <p:cNvPr id="5" name="مربع نص 3">
            <a:extLst>
              <a:ext uri="{FF2B5EF4-FFF2-40B4-BE49-F238E27FC236}">
                <a16:creationId xmlns:a16="http://schemas.microsoft.com/office/drawing/2014/main" id="{3DBCEFAF-9B92-7C0A-19E4-CF78FCB62097}"/>
              </a:ext>
            </a:extLst>
          </p:cNvPr>
          <p:cNvSpPr txBox="1"/>
          <p:nvPr/>
        </p:nvSpPr>
        <p:spPr>
          <a:xfrm>
            <a:off x="792480" y="4835286"/>
            <a:ext cx="10447020" cy="892552"/>
          </a:xfrm>
          <a:prstGeom prst="rect">
            <a:avLst/>
          </a:prstGeom>
          <a:solidFill>
            <a:schemeClr val="accent4">
              <a:lumMod val="40000"/>
              <a:lumOff val="60000"/>
            </a:schemeClr>
          </a:solidFill>
        </p:spPr>
        <p:txBody>
          <a:bodyPr wrap="square">
            <a:spAutoFit/>
          </a:bodyPr>
          <a:lstStyle/>
          <a:p>
            <a:pPr algn="r"/>
            <a:r>
              <a:rPr lang="ar-SY" sz="2400" dirty="0">
                <a:latin typeface="Sakkal Majalla" panose="02000000000000000000" pitchFamily="2" charset="-78"/>
                <a:cs typeface="Sakkal Majalla" panose="02000000000000000000" pitchFamily="2" charset="-78"/>
              </a:rPr>
              <a:t>تكلفة دورة الحياة هي مجموع كل التكاليف المتكررة وغير </a:t>
            </a:r>
            <a:r>
              <a:rPr lang="ar-SY" sz="2800" dirty="0">
                <a:latin typeface="Sakkal Majalla" panose="02000000000000000000" pitchFamily="2" charset="-78"/>
                <a:cs typeface="Sakkal Majalla" panose="02000000000000000000" pitchFamily="2" charset="-78"/>
              </a:rPr>
              <a:t>المتكررة</a:t>
            </a:r>
            <a:r>
              <a:rPr lang="ar-SY" sz="2400" dirty="0">
                <a:latin typeface="Sakkal Majalla" panose="02000000000000000000" pitchFamily="2" charset="-78"/>
                <a:cs typeface="Sakkal Majalla" panose="02000000000000000000" pitchFamily="2" charset="-78"/>
              </a:rPr>
              <a:t> والمتعلقة بالمنتج والبنية والنظام أو الخدمة خلال مدة الحياة. دورة الحياة تبدأ مع تحديد الحاجة الاقتصادية وتنتهي بالتخلي عن العمليات</a:t>
            </a:r>
          </a:p>
        </p:txBody>
      </p:sp>
      <p:sp>
        <p:nvSpPr>
          <p:cNvPr id="6" name="مربع نص 6">
            <a:extLst>
              <a:ext uri="{FF2B5EF4-FFF2-40B4-BE49-F238E27FC236}">
                <a16:creationId xmlns:a16="http://schemas.microsoft.com/office/drawing/2014/main" id="{F50B7DA7-CC5E-DFDB-AED3-A6E908BEAF3B}"/>
              </a:ext>
            </a:extLst>
          </p:cNvPr>
          <p:cNvSpPr txBox="1"/>
          <p:nvPr/>
        </p:nvSpPr>
        <p:spPr>
          <a:xfrm>
            <a:off x="3771900" y="4303655"/>
            <a:ext cx="7491997" cy="584775"/>
          </a:xfrm>
          <a:prstGeom prst="rect">
            <a:avLst/>
          </a:prstGeom>
          <a:solidFill>
            <a:schemeClr val="accent4">
              <a:lumMod val="40000"/>
              <a:lumOff val="60000"/>
            </a:schemeClr>
          </a:solidFill>
        </p:spPr>
        <p:txBody>
          <a:bodyPr wrap="square">
            <a:spAutoFit/>
          </a:bodyPr>
          <a:lstStyle/>
          <a:p>
            <a:pPr algn="r"/>
            <a:r>
              <a:rPr lang="ar-SY" sz="2800" b="1" dirty="0">
                <a:solidFill>
                  <a:srgbClr val="FF0000"/>
                </a:solidFill>
                <a:latin typeface="Sakkal Majalla" panose="02000000000000000000" pitchFamily="2" charset="-78"/>
                <a:cs typeface="Sakkal Majalla" panose="02000000000000000000" pitchFamily="2" charset="-78"/>
              </a:rPr>
              <a:t>تكلفة</a:t>
            </a:r>
            <a:r>
              <a:rPr lang="ar-SY" sz="2400" b="1" dirty="0">
                <a:solidFill>
                  <a:srgbClr val="FF0000"/>
                </a:solidFill>
                <a:latin typeface="Sakkal Majalla" panose="02000000000000000000" pitchFamily="2" charset="-78"/>
                <a:cs typeface="Sakkal Majalla" panose="02000000000000000000" pitchFamily="2" charset="-78"/>
              </a:rPr>
              <a:t> </a:t>
            </a:r>
            <a:r>
              <a:rPr lang="ar-SY" sz="3200" b="1" dirty="0">
                <a:solidFill>
                  <a:srgbClr val="FF0000"/>
                </a:solidFill>
                <a:latin typeface="Sakkal Majalla" panose="02000000000000000000" pitchFamily="2" charset="-78"/>
                <a:cs typeface="Sakkal Majalla" panose="02000000000000000000" pitchFamily="2" charset="-78"/>
              </a:rPr>
              <a:t>دورة</a:t>
            </a:r>
            <a:r>
              <a:rPr lang="ar-SY" sz="2400" b="1" dirty="0">
                <a:solidFill>
                  <a:srgbClr val="FF0000"/>
                </a:solidFill>
                <a:latin typeface="Sakkal Majalla" panose="02000000000000000000" pitchFamily="2" charset="-78"/>
                <a:cs typeface="Sakkal Majalla" panose="02000000000000000000" pitchFamily="2" charset="-78"/>
              </a:rPr>
              <a:t> </a:t>
            </a:r>
            <a:r>
              <a:rPr lang="ar-SY" sz="2800" b="1" dirty="0">
                <a:solidFill>
                  <a:srgbClr val="FF0000"/>
                </a:solidFill>
                <a:latin typeface="Sakkal Majalla" panose="02000000000000000000" pitchFamily="2" charset="-78"/>
                <a:cs typeface="Sakkal Majalla" panose="02000000000000000000" pitchFamily="2" charset="-78"/>
              </a:rPr>
              <a:t>الحياة  </a:t>
            </a:r>
          </a:p>
        </p:txBody>
      </p:sp>
      <p:sp>
        <p:nvSpPr>
          <p:cNvPr id="2" name="مربع نص 2">
            <a:extLst>
              <a:ext uri="{FF2B5EF4-FFF2-40B4-BE49-F238E27FC236}">
                <a16:creationId xmlns:a16="http://schemas.microsoft.com/office/drawing/2014/main" id="{7650D3B8-729D-F07A-BB3D-90CD0C484565}"/>
              </a:ext>
            </a:extLst>
          </p:cNvPr>
          <p:cNvSpPr txBox="1"/>
          <p:nvPr/>
        </p:nvSpPr>
        <p:spPr>
          <a:xfrm>
            <a:off x="9071707" y="563157"/>
            <a:ext cx="1858563" cy="400110"/>
          </a:xfrm>
          <a:prstGeom prst="rect">
            <a:avLst/>
          </a:prstGeom>
          <a:noFill/>
        </p:spPr>
        <p:txBody>
          <a:bodyPr wrap="square" rtlCol="1">
            <a:spAutoFit/>
          </a:bodyPr>
          <a:lstStyle/>
          <a:p>
            <a:r>
              <a:rPr lang="ar-SY" sz="2000" b="1" dirty="0">
                <a:latin typeface="Simplified Arabic" panose="02020603050405020304" pitchFamily="18" charset="-78"/>
                <a:cs typeface="Simplified Arabic" panose="02020603050405020304" pitchFamily="18" charset="-78"/>
              </a:rPr>
              <a:t>المحاضرة الثانية</a:t>
            </a:r>
          </a:p>
        </p:txBody>
      </p:sp>
    </p:spTree>
    <p:extLst>
      <p:ext uri="{BB962C8B-B14F-4D97-AF65-F5344CB8AC3E}">
        <p14:creationId xmlns:p14="http://schemas.microsoft.com/office/powerpoint/2010/main" val="18586960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CDC82A-C14F-14D0-D8C8-85B1A9103AFC}"/>
            </a:ext>
          </a:extLst>
        </p:cNvPr>
        <p:cNvGrpSpPr/>
        <p:nvPr/>
      </p:nvGrpSpPr>
      <p:grpSpPr>
        <a:xfrm>
          <a:off x="0" y="0"/>
          <a:ext cx="0" cy="0"/>
          <a:chOff x="0" y="0"/>
          <a:chExt cx="0" cy="0"/>
        </a:xfrm>
      </p:grpSpPr>
      <p:sp>
        <p:nvSpPr>
          <p:cNvPr id="4" name="مستطيل 1">
            <a:extLst>
              <a:ext uri="{FF2B5EF4-FFF2-40B4-BE49-F238E27FC236}">
                <a16:creationId xmlns:a16="http://schemas.microsoft.com/office/drawing/2014/main" id="{AF7CB895-FCD5-6162-1F73-8803424923DB}"/>
              </a:ext>
            </a:extLst>
          </p:cNvPr>
          <p:cNvSpPr/>
          <p:nvPr/>
        </p:nvSpPr>
        <p:spPr>
          <a:xfrm>
            <a:off x="462962" y="1076316"/>
            <a:ext cx="10389068" cy="2554545"/>
          </a:xfrm>
          <a:prstGeom prst="rect">
            <a:avLst/>
          </a:prstGeom>
        </p:spPr>
        <p:txBody>
          <a:bodyPr wrap="square">
            <a:spAutoFit/>
          </a:bodyPr>
          <a:lstStyle/>
          <a:p>
            <a:r>
              <a:rPr lang="en-US" sz="2000" b="1" dirty="0">
                <a:solidFill>
                  <a:srgbClr val="FF0000"/>
                </a:solidFill>
              </a:rPr>
              <a:t>CAPITAL AND INVESTMENT </a:t>
            </a:r>
            <a:endParaRPr lang="ar-SY" sz="2000" b="1" dirty="0">
              <a:solidFill>
                <a:srgbClr val="FF0000"/>
              </a:solidFill>
            </a:endParaRPr>
          </a:p>
          <a:p>
            <a:r>
              <a:rPr lang="ar-SY" sz="2000" dirty="0"/>
              <a:t>• </a:t>
            </a:r>
            <a:r>
              <a:rPr lang="en-US" sz="2000" dirty="0"/>
              <a:t>Investment Cost or capital investment is the capital (money) required for most activities of the acquisition phase;</a:t>
            </a:r>
            <a:endParaRPr lang="ar-SY" sz="2000" dirty="0"/>
          </a:p>
          <a:p>
            <a:r>
              <a:rPr lang="en-US" sz="2000" dirty="0"/>
              <a:t> </a:t>
            </a:r>
            <a:r>
              <a:rPr lang="ar-SY" sz="2000" dirty="0"/>
              <a:t>• </a:t>
            </a:r>
            <a:r>
              <a:rPr lang="en-US" sz="2000" dirty="0"/>
              <a:t>Working Capital refers to the funds required for current assets needed for start-up and subsequent support of operation activities;</a:t>
            </a:r>
            <a:endParaRPr lang="ar-SY" sz="2000" dirty="0"/>
          </a:p>
          <a:p>
            <a:r>
              <a:rPr lang="en-US" sz="2000" dirty="0"/>
              <a:t> </a:t>
            </a:r>
            <a:r>
              <a:rPr lang="ar-SY" sz="2000" dirty="0"/>
              <a:t>• </a:t>
            </a:r>
            <a:r>
              <a:rPr lang="en-US" sz="2000" dirty="0"/>
              <a:t>Operation and Maintenance Cost includes many of the recurring annual expense items associated with the operation phase of the life cycle;</a:t>
            </a:r>
            <a:endParaRPr lang="ar-SY" sz="2000" dirty="0"/>
          </a:p>
          <a:p>
            <a:r>
              <a:rPr lang="en-US" sz="2000" dirty="0"/>
              <a:t> </a:t>
            </a:r>
            <a:r>
              <a:rPr lang="ar-SY" sz="2000" dirty="0"/>
              <a:t>• </a:t>
            </a:r>
            <a:r>
              <a:rPr lang="en-US" sz="2000" dirty="0"/>
              <a:t>Disposal Cost includes non-recurring costs of shutting down the operation; </a:t>
            </a:r>
            <a:endParaRPr lang="ar-SY" sz="2000" dirty="0"/>
          </a:p>
        </p:txBody>
      </p:sp>
      <p:sp>
        <p:nvSpPr>
          <p:cNvPr id="5" name="مربع نص 3">
            <a:extLst>
              <a:ext uri="{FF2B5EF4-FFF2-40B4-BE49-F238E27FC236}">
                <a16:creationId xmlns:a16="http://schemas.microsoft.com/office/drawing/2014/main" id="{5EA630B6-6C68-5148-6F99-E4632ADAF7F2}"/>
              </a:ext>
            </a:extLst>
          </p:cNvPr>
          <p:cNvSpPr txBox="1"/>
          <p:nvPr/>
        </p:nvSpPr>
        <p:spPr>
          <a:xfrm>
            <a:off x="2605177" y="3835757"/>
            <a:ext cx="9181379" cy="461665"/>
          </a:xfrm>
          <a:prstGeom prst="rect">
            <a:avLst/>
          </a:prstGeom>
          <a:solidFill>
            <a:schemeClr val="accent5">
              <a:lumMod val="20000"/>
              <a:lumOff val="80000"/>
            </a:schemeClr>
          </a:solidFill>
        </p:spPr>
        <p:txBody>
          <a:bodyPr wrap="square">
            <a:spAutoFit/>
          </a:bodyPr>
          <a:lstStyle/>
          <a:p>
            <a:pPr algn="r"/>
            <a:r>
              <a:rPr lang="ar-SY" sz="2400" b="1" dirty="0">
                <a:solidFill>
                  <a:srgbClr val="FF0000"/>
                </a:solidFill>
              </a:rPr>
              <a:t>رأس المال والاستثمار </a:t>
            </a:r>
          </a:p>
        </p:txBody>
      </p:sp>
      <p:sp>
        <p:nvSpPr>
          <p:cNvPr id="6" name="مربع نص 7">
            <a:extLst>
              <a:ext uri="{FF2B5EF4-FFF2-40B4-BE49-F238E27FC236}">
                <a16:creationId xmlns:a16="http://schemas.microsoft.com/office/drawing/2014/main" id="{DB21A18D-1511-37B6-223D-748B3C48FB17}"/>
              </a:ext>
            </a:extLst>
          </p:cNvPr>
          <p:cNvSpPr txBox="1"/>
          <p:nvPr/>
        </p:nvSpPr>
        <p:spPr>
          <a:xfrm>
            <a:off x="2605177" y="4332485"/>
            <a:ext cx="9181379" cy="461665"/>
          </a:xfrm>
          <a:prstGeom prst="rect">
            <a:avLst/>
          </a:prstGeom>
          <a:solidFill>
            <a:schemeClr val="accent5">
              <a:lumMod val="20000"/>
              <a:lumOff val="80000"/>
            </a:schemeClr>
          </a:solidFill>
        </p:spPr>
        <p:txBody>
          <a:bodyPr wrap="square">
            <a:spAutoFit/>
          </a:bodyPr>
          <a:lstStyle/>
          <a:p>
            <a:pPr algn="r"/>
            <a:r>
              <a:rPr lang="ar-SY" sz="2400" dirty="0">
                <a:latin typeface="Sakkal Majalla" panose="02000000000000000000" pitchFamily="2" charset="-78"/>
                <a:cs typeface="Sakkal Majalla" panose="02000000000000000000" pitchFamily="2" charset="-78"/>
              </a:rPr>
              <a:t>كلفة الاستثمار أو رأس المال المستثمر : هي الكتلة النقدية (المال ) اللازم لمعظم العمليات في مرحلة التحقيق </a:t>
            </a:r>
          </a:p>
        </p:txBody>
      </p:sp>
      <p:sp>
        <p:nvSpPr>
          <p:cNvPr id="7" name="مربع نص 10">
            <a:extLst>
              <a:ext uri="{FF2B5EF4-FFF2-40B4-BE49-F238E27FC236}">
                <a16:creationId xmlns:a16="http://schemas.microsoft.com/office/drawing/2014/main" id="{7C8B0451-02DE-3B38-5240-721208BDE5F0}"/>
              </a:ext>
            </a:extLst>
          </p:cNvPr>
          <p:cNvSpPr txBox="1"/>
          <p:nvPr/>
        </p:nvSpPr>
        <p:spPr>
          <a:xfrm>
            <a:off x="2605176" y="4826775"/>
            <a:ext cx="9181379" cy="461665"/>
          </a:xfrm>
          <a:prstGeom prst="rect">
            <a:avLst/>
          </a:prstGeom>
          <a:solidFill>
            <a:schemeClr val="accent5">
              <a:lumMod val="20000"/>
              <a:lumOff val="80000"/>
            </a:schemeClr>
          </a:solidFill>
        </p:spPr>
        <p:txBody>
          <a:bodyPr wrap="square">
            <a:spAutoFit/>
          </a:bodyPr>
          <a:lstStyle/>
          <a:p>
            <a:pPr algn="r"/>
            <a:r>
              <a:rPr lang="ar-SY" sz="2400" dirty="0">
                <a:latin typeface="Sakkal Majalla" panose="02000000000000000000" pitchFamily="2" charset="-78"/>
                <a:cs typeface="Sakkal Majalla" panose="02000000000000000000" pitchFamily="2" charset="-78"/>
              </a:rPr>
              <a:t>رأس المال العامل: يشير إلى الأموال اللازمة و الأصول الجارية والضرورية لبدء العمل في الفعاليات التشغيلية </a:t>
            </a:r>
          </a:p>
        </p:txBody>
      </p:sp>
      <p:sp>
        <p:nvSpPr>
          <p:cNvPr id="8" name="مربع نص 12">
            <a:extLst>
              <a:ext uri="{FF2B5EF4-FFF2-40B4-BE49-F238E27FC236}">
                <a16:creationId xmlns:a16="http://schemas.microsoft.com/office/drawing/2014/main" id="{31D77832-8A50-7CA4-ABEE-57ABC37266BA}"/>
              </a:ext>
            </a:extLst>
          </p:cNvPr>
          <p:cNvSpPr txBox="1"/>
          <p:nvPr/>
        </p:nvSpPr>
        <p:spPr>
          <a:xfrm>
            <a:off x="2596786" y="5352820"/>
            <a:ext cx="9181379" cy="830997"/>
          </a:xfrm>
          <a:prstGeom prst="rect">
            <a:avLst/>
          </a:prstGeom>
          <a:solidFill>
            <a:schemeClr val="accent5">
              <a:lumMod val="20000"/>
              <a:lumOff val="80000"/>
            </a:schemeClr>
          </a:solidFill>
        </p:spPr>
        <p:txBody>
          <a:bodyPr wrap="square">
            <a:spAutoFit/>
          </a:bodyPr>
          <a:lstStyle/>
          <a:p>
            <a:pPr algn="r"/>
            <a:r>
              <a:rPr lang="ar-SY" sz="2400" dirty="0">
                <a:latin typeface="Sakkal Majalla" panose="02000000000000000000" pitchFamily="2" charset="-78"/>
                <a:cs typeface="Sakkal Majalla" panose="02000000000000000000" pitchFamily="2" charset="-78"/>
              </a:rPr>
              <a:t>تكلفة التشغيل والصيانة : وتشتمل على بنود النفقات السنوية المتكررة المرتبطة بمرحلة التشغيل في دورة الحياة </a:t>
            </a:r>
          </a:p>
        </p:txBody>
      </p:sp>
      <p:sp>
        <p:nvSpPr>
          <p:cNvPr id="9" name="مربع نص 14">
            <a:extLst>
              <a:ext uri="{FF2B5EF4-FFF2-40B4-BE49-F238E27FC236}">
                <a16:creationId xmlns:a16="http://schemas.microsoft.com/office/drawing/2014/main" id="{34D722B8-C3B0-819D-0D07-F284A75600C9}"/>
              </a:ext>
            </a:extLst>
          </p:cNvPr>
          <p:cNvSpPr txBox="1"/>
          <p:nvPr/>
        </p:nvSpPr>
        <p:spPr>
          <a:xfrm>
            <a:off x="2596786" y="5852001"/>
            <a:ext cx="9189768" cy="461665"/>
          </a:xfrm>
          <a:prstGeom prst="rect">
            <a:avLst/>
          </a:prstGeom>
          <a:solidFill>
            <a:schemeClr val="accent5">
              <a:lumMod val="20000"/>
              <a:lumOff val="80000"/>
            </a:schemeClr>
          </a:solidFill>
        </p:spPr>
        <p:txBody>
          <a:bodyPr wrap="square">
            <a:spAutoFit/>
          </a:bodyPr>
          <a:lstStyle/>
          <a:p>
            <a:pPr algn="r"/>
            <a:r>
              <a:rPr lang="ar-SY" sz="2400" dirty="0">
                <a:latin typeface="Sakkal Majalla" panose="02000000000000000000" pitchFamily="2" charset="-78"/>
                <a:cs typeface="Sakkal Majalla" panose="02000000000000000000" pitchFamily="2" charset="-78"/>
              </a:rPr>
              <a:t>تكلفة التخلي: تشتمل على التكاليف الغير متكررة المتعلقة بإنهاء التشغيل وسحب الأصول أي إيقاف خدماتها </a:t>
            </a:r>
          </a:p>
        </p:txBody>
      </p:sp>
      <p:sp>
        <p:nvSpPr>
          <p:cNvPr id="2" name="مربع نص 2">
            <a:extLst>
              <a:ext uri="{FF2B5EF4-FFF2-40B4-BE49-F238E27FC236}">
                <a16:creationId xmlns:a16="http://schemas.microsoft.com/office/drawing/2014/main" id="{8555B580-3D8D-6592-41AD-578752557964}"/>
              </a:ext>
            </a:extLst>
          </p:cNvPr>
          <p:cNvSpPr txBox="1"/>
          <p:nvPr/>
        </p:nvSpPr>
        <p:spPr>
          <a:xfrm>
            <a:off x="9071707" y="563157"/>
            <a:ext cx="1858563" cy="400110"/>
          </a:xfrm>
          <a:prstGeom prst="rect">
            <a:avLst/>
          </a:prstGeom>
          <a:noFill/>
        </p:spPr>
        <p:txBody>
          <a:bodyPr wrap="square" rtlCol="1">
            <a:spAutoFit/>
          </a:bodyPr>
          <a:lstStyle/>
          <a:p>
            <a:r>
              <a:rPr lang="ar-SY" sz="2000" b="1" dirty="0">
                <a:latin typeface="Simplified Arabic" panose="02020603050405020304" pitchFamily="18" charset="-78"/>
                <a:cs typeface="Simplified Arabic" panose="02020603050405020304" pitchFamily="18" charset="-78"/>
              </a:rPr>
              <a:t>المحاضرة الثانية</a:t>
            </a:r>
          </a:p>
        </p:txBody>
      </p:sp>
    </p:spTree>
    <p:extLst>
      <p:ext uri="{BB962C8B-B14F-4D97-AF65-F5344CB8AC3E}">
        <p14:creationId xmlns:p14="http://schemas.microsoft.com/office/powerpoint/2010/main" val="25277730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5D5A07-8B0D-0E5B-C8BC-7CCCF2592467}"/>
            </a:ext>
          </a:extLst>
        </p:cNvPr>
        <p:cNvGrpSpPr/>
        <p:nvPr/>
      </p:nvGrpSpPr>
      <p:grpSpPr>
        <a:xfrm>
          <a:off x="0" y="0"/>
          <a:ext cx="0" cy="0"/>
          <a:chOff x="0" y="0"/>
          <a:chExt cx="0" cy="0"/>
        </a:xfrm>
      </p:grpSpPr>
      <p:sp>
        <p:nvSpPr>
          <p:cNvPr id="4" name="مستطيل 1">
            <a:extLst>
              <a:ext uri="{FF2B5EF4-FFF2-40B4-BE49-F238E27FC236}">
                <a16:creationId xmlns:a16="http://schemas.microsoft.com/office/drawing/2014/main" id="{7E759D63-0E14-2CDE-A2AD-AF81854F3759}"/>
              </a:ext>
            </a:extLst>
          </p:cNvPr>
          <p:cNvSpPr/>
          <p:nvPr/>
        </p:nvSpPr>
        <p:spPr>
          <a:xfrm>
            <a:off x="327171" y="1956171"/>
            <a:ext cx="11560027" cy="2308324"/>
          </a:xfrm>
          <a:prstGeom prst="rect">
            <a:avLst/>
          </a:prstGeom>
          <a:solidFill>
            <a:schemeClr val="accent5">
              <a:lumMod val="20000"/>
              <a:lumOff val="80000"/>
            </a:schemeClr>
          </a:solidFill>
        </p:spPr>
        <p:txBody>
          <a:bodyPr wrap="square">
            <a:spAutoFit/>
          </a:bodyPr>
          <a:lstStyle/>
          <a:p>
            <a:r>
              <a:rPr lang="en-US" sz="2400" b="1" dirty="0">
                <a:solidFill>
                  <a:srgbClr val="FF0000"/>
                </a:solidFill>
              </a:rPr>
              <a:t>Fixed costs </a:t>
            </a:r>
            <a:r>
              <a:rPr lang="en-US" sz="2400" dirty="0"/>
              <a:t>are those unaffected by changes in activity level over a feasible</a:t>
            </a:r>
            <a:r>
              <a:rPr lang="ar-SY" sz="2400" dirty="0"/>
              <a:t> </a:t>
            </a:r>
            <a:r>
              <a:rPr lang="en-US" sz="2400" dirty="0"/>
              <a:t>range of operations for the capacity or capability available.</a:t>
            </a:r>
            <a:endParaRPr lang="ar-SY" sz="2400" dirty="0"/>
          </a:p>
          <a:p>
            <a:r>
              <a:rPr lang="en-US" sz="2400" b="1" dirty="0">
                <a:solidFill>
                  <a:srgbClr val="FF0000"/>
                </a:solidFill>
              </a:rPr>
              <a:t>Typical fixed costs </a:t>
            </a:r>
            <a:r>
              <a:rPr lang="en-US" sz="2400" dirty="0"/>
              <a:t>include insurance and taxes on facilities, general management and administrative salaries, license fees, and interest costs on borrowed capital.</a:t>
            </a:r>
            <a:r>
              <a:rPr lang="ar-SY" sz="2400" dirty="0"/>
              <a:t> </a:t>
            </a:r>
            <a:r>
              <a:rPr lang="en-US" sz="2400" dirty="0"/>
              <a:t>When large changes in usage of resources occur, or when plant expansion or shutdown is involved, fixed costs will be affected. </a:t>
            </a:r>
            <a:endParaRPr lang="ar-SY" sz="2400" dirty="0"/>
          </a:p>
        </p:txBody>
      </p:sp>
      <p:sp>
        <p:nvSpPr>
          <p:cNvPr id="5" name="مستطيل 3">
            <a:extLst>
              <a:ext uri="{FF2B5EF4-FFF2-40B4-BE49-F238E27FC236}">
                <a16:creationId xmlns:a16="http://schemas.microsoft.com/office/drawing/2014/main" id="{56C73455-2D74-BD2B-A706-4FA078B22201}"/>
              </a:ext>
            </a:extLst>
          </p:cNvPr>
          <p:cNvSpPr/>
          <p:nvPr/>
        </p:nvSpPr>
        <p:spPr>
          <a:xfrm>
            <a:off x="4941117" y="4481035"/>
            <a:ext cx="6895750" cy="523220"/>
          </a:xfrm>
          <a:prstGeom prst="rect">
            <a:avLst/>
          </a:prstGeom>
          <a:solidFill>
            <a:schemeClr val="accent4">
              <a:lumMod val="20000"/>
              <a:lumOff val="80000"/>
            </a:schemeClr>
          </a:solidFill>
        </p:spPr>
        <p:txBody>
          <a:bodyPr wrap="square">
            <a:spAutoFit/>
          </a:bodyPr>
          <a:lstStyle/>
          <a:p>
            <a:pPr algn="r"/>
            <a:r>
              <a:rPr lang="ar-SY" sz="2800" b="1" dirty="0">
                <a:solidFill>
                  <a:srgbClr val="FF0000"/>
                </a:solidFill>
                <a:latin typeface="Sakkal Majalla" panose="02000000000000000000" pitchFamily="2" charset="-78"/>
                <a:cs typeface="Sakkal Majalla" panose="02000000000000000000" pitchFamily="2" charset="-78"/>
              </a:rPr>
              <a:t>التكاليف الثابتة والمتغيرة والمتزايدة</a:t>
            </a:r>
          </a:p>
        </p:txBody>
      </p:sp>
      <p:sp>
        <p:nvSpPr>
          <p:cNvPr id="6" name="مربع نص 7">
            <a:extLst>
              <a:ext uri="{FF2B5EF4-FFF2-40B4-BE49-F238E27FC236}">
                <a16:creationId xmlns:a16="http://schemas.microsoft.com/office/drawing/2014/main" id="{126638C9-97B6-61E9-10E5-D37626B0046F}"/>
              </a:ext>
            </a:extLst>
          </p:cNvPr>
          <p:cNvSpPr txBox="1"/>
          <p:nvPr/>
        </p:nvSpPr>
        <p:spPr>
          <a:xfrm>
            <a:off x="327171" y="4960563"/>
            <a:ext cx="11560027" cy="1200329"/>
          </a:xfrm>
          <a:prstGeom prst="rect">
            <a:avLst/>
          </a:prstGeom>
          <a:solidFill>
            <a:schemeClr val="accent4">
              <a:lumMod val="20000"/>
              <a:lumOff val="80000"/>
            </a:schemeClr>
          </a:solidFill>
        </p:spPr>
        <p:txBody>
          <a:bodyPr wrap="square">
            <a:spAutoFit/>
          </a:bodyPr>
          <a:lstStyle/>
          <a:p>
            <a:pPr algn="r"/>
            <a:r>
              <a:rPr lang="ar-SY" sz="2400" b="1" dirty="0">
                <a:solidFill>
                  <a:srgbClr val="FF0000"/>
                </a:solidFill>
                <a:latin typeface="Sakkal Majalla" panose="02000000000000000000" pitchFamily="2" charset="-78"/>
                <a:cs typeface="Sakkal Majalla" panose="02000000000000000000" pitchFamily="2" charset="-78"/>
              </a:rPr>
              <a:t>التكاليف الثابتة </a:t>
            </a:r>
            <a:r>
              <a:rPr lang="ar-SY" sz="2400" dirty="0">
                <a:latin typeface="Sakkal Majalla" panose="02000000000000000000" pitchFamily="2" charset="-78"/>
                <a:cs typeface="Sakkal Majalla" panose="02000000000000000000" pitchFamily="2" charset="-78"/>
              </a:rPr>
              <a:t>هيا لتكاليف التي  تتأثر بالتغييرات على مستوى النشاط من خلال عمليات ممكنة بالنسبة للقدرات والامكانيات المتوفرة </a:t>
            </a:r>
          </a:p>
          <a:p>
            <a:pPr algn="r"/>
            <a:r>
              <a:rPr lang="ar-SY" sz="2400" b="1" dirty="0">
                <a:solidFill>
                  <a:srgbClr val="FF0000"/>
                </a:solidFill>
                <a:latin typeface="Sakkal Majalla" panose="02000000000000000000" pitchFamily="2" charset="-78"/>
                <a:cs typeface="Sakkal Majalla" panose="02000000000000000000" pitchFamily="2" charset="-78"/>
              </a:rPr>
              <a:t>تشمل التكاليف الثابتة </a:t>
            </a:r>
            <a:r>
              <a:rPr lang="ar-SY" sz="2400" dirty="0">
                <a:latin typeface="Sakkal Majalla" panose="02000000000000000000" pitchFamily="2" charset="-78"/>
                <a:cs typeface="Sakkal Majalla" panose="02000000000000000000" pitchFamily="2" charset="-78"/>
              </a:rPr>
              <a:t>عادة التأمين الضرائب الرواتب رسوم ترخيص وفوائد الديون </a:t>
            </a:r>
          </a:p>
          <a:p>
            <a:pPr algn="r"/>
            <a:r>
              <a:rPr lang="ar-SY" sz="2400" dirty="0">
                <a:latin typeface="Sakkal Majalla" panose="02000000000000000000" pitchFamily="2" charset="-78"/>
                <a:cs typeface="Sakkal Majalla" panose="02000000000000000000" pitchFamily="2" charset="-78"/>
              </a:rPr>
              <a:t>تتأثر التكاليف الثابتة عندما تطرأ تغيرات واسعة على الموارد المستخدمة أو عندما يتم توسع المنشأة أو إغلاقها</a:t>
            </a:r>
          </a:p>
        </p:txBody>
      </p:sp>
      <p:sp>
        <p:nvSpPr>
          <p:cNvPr id="7" name="مستطيل 9">
            <a:extLst>
              <a:ext uri="{FF2B5EF4-FFF2-40B4-BE49-F238E27FC236}">
                <a16:creationId xmlns:a16="http://schemas.microsoft.com/office/drawing/2014/main" id="{218A9A4C-3C52-57E5-502B-52E6C9525312}"/>
              </a:ext>
            </a:extLst>
          </p:cNvPr>
          <p:cNvSpPr/>
          <p:nvPr/>
        </p:nvSpPr>
        <p:spPr>
          <a:xfrm>
            <a:off x="2107033" y="1261057"/>
            <a:ext cx="6895750" cy="584775"/>
          </a:xfrm>
          <a:prstGeom prst="rect">
            <a:avLst/>
          </a:prstGeom>
          <a:solidFill>
            <a:schemeClr val="bg1">
              <a:lumMod val="85000"/>
            </a:schemeClr>
          </a:solidFill>
        </p:spPr>
        <p:txBody>
          <a:bodyPr wrap="square">
            <a:spAutoFit/>
          </a:bodyPr>
          <a:lstStyle/>
          <a:p>
            <a:pPr algn="ctr"/>
            <a:r>
              <a:rPr lang="ar-SY" sz="3200" b="1" dirty="0">
                <a:solidFill>
                  <a:srgbClr val="FF0000"/>
                </a:solidFill>
              </a:rPr>
              <a:t>التكاليف الثابتة والمتغيرة والمتزايدة</a:t>
            </a:r>
          </a:p>
        </p:txBody>
      </p:sp>
      <p:sp>
        <p:nvSpPr>
          <p:cNvPr id="2" name="مربع نص 2">
            <a:extLst>
              <a:ext uri="{FF2B5EF4-FFF2-40B4-BE49-F238E27FC236}">
                <a16:creationId xmlns:a16="http://schemas.microsoft.com/office/drawing/2014/main" id="{F5C20741-C1E5-1842-2CD8-FE8BC36F1BA8}"/>
              </a:ext>
            </a:extLst>
          </p:cNvPr>
          <p:cNvSpPr txBox="1"/>
          <p:nvPr/>
        </p:nvSpPr>
        <p:spPr>
          <a:xfrm>
            <a:off x="9071707" y="563157"/>
            <a:ext cx="1858563" cy="400110"/>
          </a:xfrm>
          <a:prstGeom prst="rect">
            <a:avLst/>
          </a:prstGeom>
          <a:noFill/>
        </p:spPr>
        <p:txBody>
          <a:bodyPr wrap="square" rtlCol="1">
            <a:spAutoFit/>
          </a:bodyPr>
          <a:lstStyle/>
          <a:p>
            <a:r>
              <a:rPr lang="ar-SY" sz="2000" b="1" dirty="0">
                <a:latin typeface="Simplified Arabic" panose="02020603050405020304" pitchFamily="18" charset="-78"/>
                <a:cs typeface="Simplified Arabic" panose="02020603050405020304" pitchFamily="18" charset="-78"/>
              </a:rPr>
              <a:t>المحاضرة الثانية</a:t>
            </a:r>
          </a:p>
        </p:txBody>
      </p:sp>
    </p:spTree>
    <p:extLst>
      <p:ext uri="{BB962C8B-B14F-4D97-AF65-F5344CB8AC3E}">
        <p14:creationId xmlns:p14="http://schemas.microsoft.com/office/powerpoint/2010/main" val="27804014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مستطيل 1">
            <a:extLst>
              <a:ext uri="{FF2B5EF4-FFF2-40B4-BE49-F238E27FC236}">
                <a16:creationId xmlns:a16="http://schemas.microsoft.com/office/drawing/2014/main" id="{9F9F495C-6E93-86DD-C533-A4F476C7D312}"/>
              </a:ext>
            </a:extLst>
          </p:cNvPr>
          <p:cNvSpPr/>
          <p:nvPr/>
        </p:nvSpPr>
        <p:spPr>
          <a:xfrm>
            <a:off x="5026003" y="5233512"/>
            <a:ext cx="5755408" cy="369332"/>
          </a:xfrm>
          <a:prstGeom prst="rect">
            <a:avLst/>
          </a:prstGeom>
          <a:solidFill>
            <a:schemeClr val="accent4">
              <a:lumMod val="20000"/>
              <a:lumOff val="80000"/>
            </a:schemeClr>
          </a:solidFill>
        </p:spPr>
        <p:txBody>
          <a:bodyPr wrap="square">
            <a:spAutoFit/>
          </a:bodyPr>
          <a:lstStyle/>
          <a:p>
            <a:r>
              <a:rPr lang="ar-SY" dirty="0">
                <a:latin typeface="Sakkal Majalla" panose="02000000000000000000" pitchFamily="2" charset="-78"/>
                <a:cs typeface="Sakkal Majalla" panose="02000000000000000000" pitchFamily="2" charset="-78"/>
              </a:rPr>
              <a:t>كيف يمكن استخدام الموارد المحدودة في سد الحاجات البشرية الغير محدودة؟ </a:t>
            </a:r>
          </a:p>
        </p:txBody>
      </p:sp>
      <p:sp>
        <p:nvSpPr>
          <p:cNvPr id="6" name="مستطيل 2">
            <a:extLst>
              <a:ext uri="{FF2B5EF4-FFF2-40B4-BE49-F238E27FC236}">
                <a16:creationId xmlns:a16="http://schemas.microsoft.com/office/drawing/2014/main" id="{9CB988BE-9931-0DD7-35AC-C5FFCE7277BD}"/>
              </a:ext>
            </a:extLst>
          </p:cNvPr>
          <p:cNvSpPr/>
          <p:nvPr/>
        </p:nvSpPr>
        <p:spPr>
          <a:xfrm>
            <a:off x="7272338" y="371475"/>
            <a:ext cx="3700462" cy="584775"/>
          </a:xfrm>
          <a:prstGeom prst="rect">
            <a:avLst/>
          </a:prstGeom>
          <a:solidFill>
            <a:schemeClr val="accent2">
              <a:lumMod val="20000"/>
              <a:lumOff val="80000"/>
            </a:schemeClr>
          </a:solidFill>
        </p:spPr>
        <p:txBody>
          <a:bodyPr wrap="square">
            <a:spAutoFit/>
          </a:bodyPr>
          <a:lstStyle/>
          <a:p>
            <a:pPr algn="r"/>
            <a:r>
              <a:rPr lang="ar-SY" sz="3200" dirty="0">
                <a:solidFill>
                  <a:schemeClr val="accent1">
                    <a:lumMod val="50000"/>
                  </a:schemeClr>
                </a:solidFill>
                <a:latin typeface="Sakkal Majalla" panose="02000000000000000000" pitchFamily="2" charset="-78"/>
                <a:cs typeface="Sakkal Majalla" panose="02000000000000000000" pitchFamily="2" charset="-78"/>
              </a:rPr>
              <a:t>ما هو الاقتصاد الهندسي</a:t>
            </a:r>
          </a:p>
        </p:txBody>
      </p:sp>
      <p:sp>
        <p:nvSpPr>
          <p:cNvPr id="7" name="مربع نص 27">
            <a:extLst>
              <a:ext uri="{FF2B5EF4-FFF2-40B4-BE49-F238E27FC236}">
                <a16:creationId xmlns:a16="http://schemas.microsoft.com/office/drawing/2014/main" id="{BA4F5BDA-6A8D-B7DA-5C76-08244DE8CEB4}"/>
              </a:ext>
            </a:extLst>
          </p:cNvPr>
          <p:cNvSpPr txBox="1"/>
          <p:nvPr/>
        </p:nvSpPr>
        <p:spPr>
          <a:xfrm>
            <a:off x="10701311" y="4143375"/>
            <a:ext cx="1380441" cy="369332"/>
          </a:xfrm>
          <a:prstGeom prst="rect">
            <a:avLst/>
          </a:prstGeom>
          <a:noFill/>
        </p:spPr>
        <p:txBody>
          <a:bodyPr wrap="none" rtlCol="1">
            <a:spAutoFit/>
          </a:bodyPr>
          <a:lstStyle/>
          <a:p>
            <a:r>
              <a:rPr lang="ar-SY" dirty="0"/>
              <a:t> </a:t>
            </a:r>
            <a:r>
              <a:rPr lang="en-US" b="1" dirty="0"/>
              <a:t>Accounting</a:t>
            </a:r>
            <a:r>
              <a:rPr lang="ar-SY" dirty="0"/>
              <a:t> </a:t>
            </a:r>
          </a:p>
        </p:txBody>
      </p:sp>
      <p:grpSp>
        <p:nvGrpSpPr>
          <p:cNvPr id="8" name="مجموعة 31">
            <a:extLst>
              <a:ext uri="{FF2B5EF4-FFF2-40B4-BE49-F238E27FC236}">
                <a16:creationId xmlns:a16="http://schemas.microsoft.com/office/drawing/2014/main" id="{AEF0317B-346B-D31E-9CB9-4B58F047D60B}"/>
              </a:ext>
            </a:extLst>
          </p:cNvPr>
          <p:cNvGrpSpPr/>
          <p:nvPr/>
        </p:nvGrpSpPr>
        <p:grpSpPr>
          <a:xfrm>
            <a:off x="2700338" y="1800234"/>
            <a:ext cx="6404318" cy="2480603"/>
            <a:chOff x="2700338" y="1800234"/>
            <a:chExt cx="6404318" cy="2480603"/>
          </a:xfrm>
        </p:grpSpPr>
        <p:cxnSp>
          <p:nvCxnSpPr>
            <p:cNvPr id="9" name="رابط مستقيم 11">
              <a:extLst>
                <a:ext uri="{FF2B5EF4-FFF2-40B4-BE49-F238E27FC236}">
                  <a16:creationId xmlns:a16="http://schemas.microsoft.com/office/drawing/2014/main" id="{5503708C-BC5C-24F3-5609-8CA06DB09D24}"/>
                </a:ext>
              </a:extLst>
            </p:cNvPr>
            <p:cNvCxnSpPr/>
            <p:nvPr/>
          </p:nvCxnSpPr>
          <p:spPr>
            <a:xfrm>
              <a:off x="5700713" y="1943100"/>
              <a:ext cx="14287" cy="184308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رابط مستقيم 14">
              <a:extLst>
                <a:ext uri="{FF2B5EF4-FFF2-40B4-BE49-F238E27FC236}">
                  <a16:creationId xmlns:a16="http://schemas.microsoft.com/office/drawing/2014/main" id="{4640D377-1D63-02A2-A789-C842D77D622E}"/>
                </a:ext>
              </a:extLst>
            </p:cNvPr>
            <p:cNvCxnSpPr/>
            <p:nvPr/>
          </p:nvCxnSpPr>
          <p:spPr>
            <a:xfrm flipH="1">
              <a:off x="3086100" y="3786183"/>
              <a:ext cx="5429250" cy="7143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شكل بيضاوي 15">
              <a:extLst>
                <a:ext uri="{FF2B5EF4-FFF2-40B4-BE49-F238E27FC236}">
                  <a16:creationId xmlns:a16="http://schemas.microsoft.com/office/drawing/2014/main" id="{5316D643-F7EA-AD7B-83F4-F37D8593BA95}"/>
                </a:ext>
              </a:extLst>
            </p:cNvPr>
            <p:cNvSpPr/>
            <p:nvPr/>
          </p:nvSpPr>
          <p:spPr>
            <a:xfrm>
              <a:off x="3571875" y="1800234"/>
              <a:ext cx="1557338" cy="1557338"/>
            </a:xfrm>
            <a:prstGeom prst="ellipse">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2" name="مربع نص 16">
              <a:extLst>
                <a:ext uri="{FF2B5EF4-FFF2-40B4-BE49-F238E27FC236}">
                  <a16:creationId xmlns:a16="http://schemas.microsoft.com/office/drawing/2014/main" id="{4444216F-99D9-A29C-41FF-C63CB5A3B4B1}"/>
                </a:ext>
              </a:extLst>
            </p:cNvPr>
            <p:cNvSpPr txBox="1"/>
            <p:nvPr/>
          </p:nvSpPr>
          <p:spPr>
            <a:xfrm>
              <a:off x="3729112" y="2443170"/>
              <a:ext cx="1252201" cy="369332"/>
            </a:xfrm>
            <a:prstGeom prst="rect">
              <a:avLst/>
            </a:prstGeom>
            <a:noFill/>
          </p:spPr>
          <p:txBody>
            <a:bodyPr wrap="square" rtlCol="1">
              <a:spAutoFit/>
            </a:bodyPr>
            <a:lstStyle/>
            <a:p>
              <a:r>
                <a:rPr lang="en-US" b="1" dirty="0"/>
                <a:t>Accounting</a:t>
              </a:r>
              <a:endParaRPr lang="ar-SY" b="1" dirty="0"/>
            </a:p>
          </p:txBody>
        </p:sp>
        <p:sp>
          <p:nvSpPr>
            <p:cNvPr id="13" name="شكل بيضاوي 17">
              <a:extLst>
                <a:ext uri="{FF2B5EF4-FFF2-40B4-BE49-F238E27FC236}">
                  <a16:creationId xmlns:a16="http://schemas.microsoft.com/office/drawing/2014/main" id="{5B61659D-7297-BE81-017E-CD9C6CFC19E4}"/>
                </a:ext>
              </a:extLst>
            </p:cNvPr>
            <p:cNvSpPr/>
            <p:nvPr/>
          </p:nvSpPr>
          <p:spPr>
            <a:xfrm>
              <a:off x="6367555" y="1852618"/>
              <a:ext cx="1557338" cy="1557338"/>
            </a:xfrm>
            <a:prstGeom prst="ellipse">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4" name="مربع نص 18">
              <a:extLst>
                <a:ext uri="{FF2B5EF4-FFF2-40B4-BE49-F238E27FC236}">
                  <a16:creationId xmlns:a16="http://schemas.microsoft.com/office/drawing/2014/main" id="{4FA45214-C7D7-6652-24B5-D12300B91B27}"/>
                </a:ext>
              </a:extLst>
            </p:cNvPr>
            <p:cNvSpPr txBox="1"/>
            <p:nvPr/>
          </p:nvSpPr>
          <p:spPr>
            <a:xfrm>
              <a:off x="6524792" y="2181218"/>
              <a:ext cx="1347621" cy="646331"/>
            </a:xfrm>
            <a:prstGeom prst="rect">
              <a:avLst/>
            </a:prstGeom>
            <a:noFill/>
          </p:spPr>
          <p:txBody>
            <a:bodyPr wrap="square" rtlCol="1">
              <a:spAutoFit/>
            </a:bodyPr>
            <a:lstStyle/>
            <a:p>
              <a:r>
                <a:rPr lang="en-US" b="1" dirty="0"/>
                <a:t>Engineering</a:t>
              </a:r>
            </a:p>
            <a:p>
              <a:r>
                <a:rPr lang="en-US" b="1" dirty="0"/>
                <a:t>Economy</a:t>
              </a:r>
              <a:endParaRPr lang="ar-SY" b="1" dirty="0"/>
            </a:p>
          </p:txBody>
        </p:sp>
        <p:sp>
          <p:nvSpPr>
            <p:cNvPr id="15" name="مربع نص 19">
              <a:extLst>
                <a:ext uri="{FF2B5EF4-FFF2-40B4-BE49-F238E27FC236}">
                  <a16:creationId xmlns:a16="http://schemas.microsoft.com/office/drawing/2014/main" id="{01AA4230-A1AC-0497-7512-FF9F94D45752}"/>
                </a:ext>
              </a:extLst>
            </p:cNvPr>
            <p:cNvSpPr txBox="1"/>
            <p:nvPr/>
          </p:nvSpPr>
          <p:spPr>
            <a:xfrm>
              <a:off x="2700338" y="3757617"/>
              <a:ext cx="465192" cy="523220"/>
            </a:xfrm>
            <a:prstGeom prst="rect">
              <a:avLst/>
            </a:prstGeom>
            <a:noFill/>
          </p:spPr>
          <p:txBody>
            <a:bodyPr wrap="none" rtlCol="1">
              <a:spAutoFit/>
            </a:bodyPr>
            <a:lstStyle/>
            <a:p>
              <a:r>
                <a:rPr lang="en-US" sz="2800" b="1" dirty="0"/>
                <a:t>-v</a:t>
              </a:r>
              <a:endParaRPr lang="ar-SY" sz="2800" b="1" dirty="0"/>
            </a:p>
          </p:txBody>
        </p:sp>
        <p:sp>
          <p:nvSpPr>
            <p:cNvPr id="16" name="مربع نص 23">
              <a:extLst>
                <a:ext uri="{FF2B5EF4-FFF2-40B4-BE49-F238E27FC236}">
                  <a16:creationId xmlns:a16="http://schemas.microsoft.com/office/drawing/2014/main" id="{2012786E-320F-BE67-9043-DFA8B9DDE0DB}"/>
                </a:ext>
              </a:extLst>
            </p:cNvPr>
            <p:cNvSpPr txBox="1"/>
            <p:nvPr/>
          </p:nvSpPr>
          <p:spPr>
            <a:xfrm>
              <a:off x="8586788" y="3729038"/>
              <a:ext cx="465191" cy="400110"/>
            </a:xfrm>
            <a:prstGeom prst="rect">
              <a:avLst/>
            </a:prstGeom>
            <a:noFill/>
          </p:spPr>
          <p:txBody>
            <a:bodyPr wrap="none" rtlCol="1">
              <a:spAutoFit/>
            </a:bodyPr>
            <a:lstStyle/>
            <a:p>
              <a:r>
                <a:rPr lang="en-US" sz="2000" b="1" dirty="0"/>
                <a:t>+V</a:t>
              </a:r>
              <a:endParaRPr lang="ar-SY" sz="2000" b="1" dirty="0"/>
            </a:p>
          </p:txBody>
        </p:sp>
        <p:sp>
          <p:nvSpPr>
            <p:cNvPr id="17" name="مربع نص 28">
              <a:extLst>
                <a:ext uri="{FF2B5EF4-FFF2-40B4-BE49-F238E27FC236}">
                  <a16:creationId xmlns:a16="http://schemas.microsoft.com/office/drawing/2014/main" id="{DDEB26FD-0818-7D56-CA5F-F806F54AD1C0}"/>
                </a:ext>
              </a:extLst>
            </p:cNvPr>
            <p:cNvSpPr txBox="1"/>
            <p:nvPr/>
          </p:nvSpPr>
          <p:spPr>
            <a:xfrm>
              <a:off x="5343516" y="3900479"/>
              <a:ext cx="910954" cy="369332"/>
            </a:xfrm>
            <a:prstGeom prst="rect">
              <a:avLst/>
            </a:prstGeom>
            <a:noFill/>
          </p:spPr>
          <p:txBody>
            <a:bodyPr wrap="none" rtlCol="1">
              <a:spAutoFit/>
            </a:bodyPr>
            <a:lstStyle/>
            <a:p>
              <a:r>
                <a:rPr lang="en-US" b="1" dirty="0"/>
                <a:t>Present</a:t>
              </a:r>
              <a:endParaRPr lang="ar-SY" dirty="0"/>
            </a:p>
          </p:txBody>
        </p:sp>
        <p:sp>
          <p:nvSpPr>
            <p:cNvPr id="18" name="مربع نص 29">
              <a:extLst>
                <a:ext uri="{FF2B5EF4-FFF2-40B4-BE49-F238E27FC236}">
                  <a16:creationId xmlns:a16="http://schemas.microsoft.com/office/drawing/2014/main" id="{819B7E19-F3DE-E76A-0AE5-EC11802EBBA8}"/>
                </a:ext>
              </a:extLst>
            </p:cNvPr>
            <p:cNvSpPr txBox="1"/>
            <p:nvPr/>
          </p:nvSpPr>
          <p:spPr>
            <a:xfrm>
              <a:off x="3057525" y="3543296"/>
              <a:ext cx="573106" cy="369332"/>
            </a:xfrm>
            <a:prstGeom prst="rect">
              <a:avLst/>
            </a:prstGeom>
            <a:noFill/>
          </p:spPr>
          <p:txBody>
            <a:bodyPr wrap="none" rtlCol="1">
              <a:spAutoFit/>
            </a:bodyPr>
            <a:lstStyle/>
            <a:p>
              <a:r>
                <a:rPr lang="en-US" dirty="0"/>
                <a:t>Past</a:t>
              </a:r>
              <a:endParaRPr lang="ar-SY" dirty="0"/>
            </a:p>
          </p:txBody>
        </p:sp>
        <p:sp>
          <p:nvSpPr>
            <p:cNvPr id="19" name="مربع نص 30">
              <a:extLst>
                <a:ext uri="{FF2B5EF4-FFF2-40B4-BE49-F238E27FC236}">
                  <a16:creationId xmlns:a16="http://schemas.microsoft.com/office/drawing/2014/main" id="{4E77874F-43B1-7B5F-7E07-29590BFC76DB}"/>
                </a:ext>
              </a:extLst>
            </p:cNvPr>
            <p:cNvSpPr txBox="1"/>
            <p:nvPr/>
          </p:nvSpPr>
          <p:spPr>
            <a:xfrm>
              <a:off x="8301038" y="3500438"/>
              <a:ext cx="803618" cy="369332"/>
            </a:xfrm>
            <a:prstGeom prst="rect">
              <a:avLst/>
            </a:prstGeom>
            <a:noFill/>
          </p:spPr>
          <p:txBody>
            <a:bodyPr wrap="none" rtlCol="1">
              <a:spAutoFit/>
            </a:bodyPr>
            <a:lstStyle/>
            <a:p>
              <a:r>
                <a:rPr lang="en-US" dirty="0"/>
                <a:t>Future</a:t>
              </a:r>
              <a:endParaRPr lang="ar-SY" dirty="0"/>
            </a:p>
          </p:txBody>
        </p:sp>
      </p:grpSp>
      <p:sp>
        <p:nvSpPr>
          <p:cNvPr id="20" name="مربع نص 4">
            <a:extLst>
              <a:ext uri="{FF2B5EF4-FFF2-40B4-BE49-F238E27FC236}">
                <a16:creationId xmlns:a16="http://schemas.microsoft.com/office/drawing/2014/main" id="{4D8E0BFB-0BCE-67BC-1528-1E87D2EFECBD}"/>
              </a:ext>
            </a:extLst>
          </p:cNvPr>
          <p:cNvSpPr txBox="1"/>
          <p:nvPr/>
        </p:nvSpPr>
        <p:spPr>
          <a:xfrm>
            <a:off x="361507" y="4552987"/>
            <a:ext cx="11205306" cy="369332"/>
          </a:xfrm>
          <a:prstGeom prst="rect">
            <a:avLst/>
          </a:prstGeom>
          <a:solidFill>
            <a:schemeClr val="accent4">
              <a:lumMod val="20000"/>
              <a:lumOff val="80000"/>
            </a:schemeClr>
          </a:solidFill>
        </p:spPr>
        <p:txBody>
          <a:bodyPr wrap="square">
            <a:spAutoFit/>
          </a:bodyPr>
          <a:lstStyle/>
          <a:p>
            <a:pPr algn="r"/>
            <a:r>
              <a:rPr lang="ar-SY" b="1" dirty="0">
                <a:latin typeface="Sakkal Majalla" panose="02000000000000000000" pitchFamily="2" charset="-78"/>
                <a:cs typeface="Sakkal Majalla" panose="02000000000000000000" pitchFamily="2" charset="-78"/>
              </a:rPr>
              <a:t>علم المحاسبة ويعني معرفة ما قمنا به من مشاريع  و ما تم استهلاكه اي معرفة الرصيد وبالتالي كل المعلومات التي حصلت بالماضي حتى هذه اللحظة</a:t>
            </a:r>
          </a:p>
        </p:txBody>
      </p:sp>
      <p:sp>
        <p:nvSpPr>
          <p:cNvPr id="21" name="مربع نص 9">
            <a:extLst>
              <a:ext uri="{FF2B5EF4-FFF2-40B4-BE49-F238E27FC236}">
                <a16:creationId xmlns:a16="http://schemas.microsoft.com/office/drawing/2014/main" id="{417598FD-3357-353A-3C8B-471BDB89993B}"/>
              </a:ext>
            </a:extLst>
          </p:cNvPr>
          <p:cNvSpPr txBox="1"/>
          <p:nvPr/>
        </p:nvSpPr>
        <p:spPr>
          <a:xfrm>
            <a:off x="10882413" y="5227305"/>
            <a:ext cx="940983" cy="369332"/>
          </a:xfrm>
          <a:prstGeom prst="rect">
            <a:avLst/>
          </a:prstGeom>
          <a:solidFill>
            <a:schemeClr val="accent4">
              <a:lumMod val="20000"/>
              <a:lumOff val="80000"/>
            </a:schemeClr>
          </a:solidFill>
        </p:spPr>
        <p:txBody>
          <a:bodyPr wrap="square">
            <a:spAutoFit/>
          </a:bodyPr>
          <a:lstStyle/>
          <a:p>
            <a:r>
              <a:rPr lang="ar-SY" sz="1800" dirty="0">
                <a:solidFill>
                  <a:schemeClr val="accent1">
                    <a:lumMod val="50000"/>
                  </a:schemeClr>
                </a:solidFill>
                <a:latin typeface="Sakkal Majalla" panose="02000000000000000000" pitchFamily="2" charset="-78"/>
                <a:cs typeface="Sakkal Majalla" panose="02000000000000000000" pitchFamily="2" charset="-78"/>
              </a:rPr>
              <a:t>الاقتصاد </a:t>
            </a:r>
            <a:endParaRPr lang="ar-SY" dirty="0">
              <a:latin typeface="Sakkal Majalla" panose="02000000000000000000" pitchFamily="2" charset="-78"/>
              <a:cs typeface="Sakkal Majalla" panose="02000000000000000000" pitchFamily="2" charset="-78"/>
            </a:endParaRPr>
          </a:p>
        </p:txBody>
      </p:sp>
      <p:sp>
        <p:nvSpPr>
          <p:cNvPr id="2" name="مربع نص 2">
            <a:extLst>
              <a:ext uri="{FF2B5EF4-FFF2-40B4-BE49-F238E27FC236}">
                <a16:creationId xmlns:a16="http://schemas.microsoft.com/office/drawing/2014/main" id="{7AA3FC8E-CD41-7C59-1DA1-CFA0E0666334}"/>
              </a:ext>
            </a:extLst>
          </p:cNvPr>
          <p:cNvSpPr txBox="1"/>
          <p:nvPr/>
        </p:nvSpPr>
        <p:spPr>
          <a:xfrm>
            <a:off x="544395" y="371475"/>
            <a:ext cx="1858563" cy="400110"/>
          </a:xfrm>
          <a:prstGeom prst="rect">
            <a:avLst/>
          </a:prstGeom>
          <a:noFill/>
        </p:spPr>
        <p:txBody>
          <a:bodyPr wrap="square" rtlCol="1">
            <a:spAutoFit/>
          </a:bodyPr>
          <a:lstStyle/>
          <a:p>
            <a:r>
              <a:rPr lang="ar-SY" sz="2000" b="1" dirty="0">
                <a:latin typeface="Simplified Arabic" panose="02020603050405020304" pitchFamily="18" charset="-78"/>
                <a:cs typeface="Simplified Arabic" panose="02020603050405020304" pitchFamily="18" charset="-78"/>
              </a:rPr>
              <a:t>المحاضرة الثانية</a:t>
            </a:r>
          </a:p>
        </p:txBody>
      </p:sp>
    </p:spTree>
    <p:extLst>
      <p:ext uri="{BB962C8B-B14F-4D97-AF65-F5344CB8AC3E}">
        <p14:creationId xmlns:p14="http://schemas.microsoft.com/office/powerpoint/2010/main" val="13773900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1B2AD4-2C41-20D9-6884-7CDF8A727FD1}"/>
            </a:ext>
          </a:extLst>
        </p:cNvPr>
        <p:cNvGrpSpPr/>
        <p:nvPr/>
      </p:nvGrpSpPr>
      <p:grpSpPr>
        <a:xfrm>
          <a:off x="0" y="0"/>
          <a:ext cx="0" cy="0"/>
          <a:chOff x="0" y="0"/>
          <a:chExt cx="0" cy="0"/>
        </a:xfrm>
      </p:grpSpPr>
      <p:sp>
        <p:nvSpPr>
          <p:cNvPr id="2" name="TextBox 1">
            <a:hlinkClick r:id="rId2"/>
            <a:extLst>
              <a:ext uri="{FF2B5EF4-FFF2-40B4-BE49-F238E27FC236}">
                <a16:creationId xmlns:a16="http://schemas.microsoft.com/office/drawing/2014/main" id="{DF14CF11-128E-7DAA-F68D-0FC1E7A53D75}"/>
              </a:ext>
            </a:extLst>
          </p:cNvPr>
          <p:cNvSpPr txBox="1"/>
          <p:nvPr/>
        </p:nvSpPr>
        <p:spPr>
          <a:xfrm>
            <a:off x="5022201" y="7321924"/>
            <a:ext cx="2147597" cy="307777"/>
          </a:xfrm>
          <a:prstGeom prst="rect">
            <a:avLst/>
          </a:prstGeom>
          <a:noFill/>
        </p:spPr>
        <p:txBody>
          <a:bodyPr wrap="square" rtlCol="0">
            <a:spAutoFit/>
          </a:bodyPr>
          <a:lstStyle/>
          <a:p>
            <a:pPr algn="ctr"/>
            <a:r>
              <a:rPr lang="en-US" sz="1400" dirty="0">
                <a:solidFill>
                  <a:srgbClr val="0070C0"/>
                </a:solidFill>
                <a:latin typeface="Aller" panose="02000503030000020004" pitchFamily="2" charset="0"/>
              </a:rPr>
              <a:t>https://manara.edu.sy/</a:t>
            </a:r>
          </a:p>
        </p:txBody>
      </p:sp>
      <p:sp>
        <p:nvSpPr>
          <p:cNvPr id="3" name="مستطيل 1">
            <a:extLst>
              <a:ext uri="{FF2B5EF4-FFF2-40B4-BE49-F238E27FC236}">
                <a16:creationId xmlns:a16="http://schemas.microsoft.com/office/drawing/2014/main" id="{D5CADE59-50DF-3369-D287-9EEC6D398EB3}"/>
              </a:ext>
            </a:extLst>
          </p:cNvPr>
          <p:cNvSpPr/>
          <p:nvPr/>
        </p:nvSpPr>
        <p:spPr>
          <a:xfrm>
            <a:off x="302004" y="2066509"/>
            <a:ext cx="10654018" cy="2677656"/>
          </a:xfrm>
          <a:prstGeom prst="rect">
            <a:avLst/>
          </a:prstGeom>
          <a:solidFill>
            <a:schemeClr val="accent4">
              <a:lumMod val="20000"/>
              <a:lumOff val="80000"/>
            </a:schemeClr>
          </a:solidFill>
        </p:spPr>
        <p:txBody>
          <a:bodyPr wrap="square">
            <a:spAutoFit/>
          </a:bodyPr>
          <a:lstStyle/>
          <a:p>
            <a:r>
              <a:rPr lang="en-US" sz="2800" b="1" dirty="0">
                <a:solidFill>
                  <a:schemeClr val="accent1">
                    <a:lumMod val="75000"/>
                  </a:schemeClr>
                </a:solidFill>
              </a:rPr>
              <a:t>FIXED, VARIABLE AND INCREMENTAL COSTS </a:t>
            </a:r>
            <a:endParaRPr lang="ar-SY" sz="2800" b="1" dirty="0">
              <a:solidFill>
                <a:schemeClr val="accent1">
                  <a:lumMod val="75000"/>
                </a:schemeClr>
              </a:solidFill>
            </a:endParaRPr>
          </a:p>
          <a:p>
            <a:r>
              <a:rPr lang="en-US" sz="2800" dirty="0"/>
              <a:t>Variable costs are those associated with an operation that vary in total with the quantity of output or other measures of activity level. </a:t>
            </a:r>
            <a:endParaRPr lang="ar-SY" sz="2800" dirty="0"/>
          </a:p>
          <a:p>
            <a:r>
              <a:rPr lang="en-US" sz="2800" dirty="0"/>
              <a:t>•Example of variable costs include : costs of material and labor used in a product or service, because they vary in total with the number of output units --even though costs per unit remain the same. </a:t>
            </a:r>
            <a:endParaRPr lang="ar-SY" sz="2800" dirty="0"/>
          </a:p>
        </p:txBody>
      </p:sp>
      <p:sp>
        <p:nvSpPr>
          <p:cNvPr id="4" name="مستطيل 2">
            <a:extLst>
              <a:ext uri="{FF2B5EF4-FFF2-40B4-BE49-F238E27FC236}">
                <a16:creationId xmlns:a16="http://schemas.microsoft.com/office/drawing/2014/main" id="{F2B7EF71-76C9-C639-4F34-D79A54BF5EEE}"/>
              </a:ext>
            </a:extLst>
          </p:cNvPr>
          <p:cNvSpPr/>
          <p:nvPr/>
        </p:nvSpPr>
        <p:spPr>
          <a:xfrm>
            <a:off x="2107033" y="1324854"/>
            <a:ext cx="6895750" cy="584775"/>
          </a:xfrm>
          <a:prstGeom prst="rect">
            <a:avLst/>
          </a:prstGeom>
          <a:solidFill>
            <a:schemeClr val="bg1">
              <a:lumMod val="85000"/>
            </a:schemeClr>
          </a:solidFill>
        </p:spPr>
        <p:txBody>
          <a:bodyPr wrap="square">
            <a:spAutoFit/>
          </a:bodyPr>
          <a:lstStyle/>
          <a:p>
            <a:pPr algn="ctr"/>
            <a:r>
              <a:rPr lang="ar-SY" sz="3200" b="1" dirty="0">
                <a:solidFill>
                  <a:srgbClr val="FF0000"/>
                </a:solidFill>
              </a:rPr>
              <a:t>التكاليف الثابتة والمتغيرة والمتزايدة</a:t>
            </a:r>
          </a:p>
        </p:txBody>
      </p:sp>
      <p:sp>
        <p:nvSpPr>
          <p:cNvPr id="5" name="مربع نص 4">
            <a:extLst>
              <a:ext uri="{FF2B5EF4-FFF2-40B4-BE49-F238E27FC236}">
                <a16:creationId xmlns:a16="http://schemas.microsoft.com/office/drawing/2014/main" id="{FB45D8D9-102D-64F7-A5A2-16B3FCD029C6}"/>
              </a:ext>
            </a:extLst>
          </p:cNvPr>
          <p:cNvSpPr txBox="1"/>
          <p:nvPr/>
        </p:nvSpPr>
        <p:spPr>
          <a:xfrm>
            <a:off x="302004" y="4917823"/>
            <a:ext cx="10654017" cy="1569660"/>
          </a:xfrm>
          <a:prstGeom prst="rect">
            <a:avLst/>
          </a:prstGeom>
          <a:noFill/>
        </p:spPr>
        <p:txBody>
          <a:bodyPr wrap="square">
            <a:spAutoFit/>
          </a:bodyPr>
          <a:lstStyle/>
          <a:p>
            <a:pPr algn="r"/>
            <a:r>
              <a:rPr lang="ar-SY" sz="3200" b="1" dirty="0">
                <a:solidFill>
                  <a:schemeClr val="accent1">
                    <a:lumMod val="75000"/>
                  </a:schemeClr>
                </a:solidFill>
                <a:latin typeface="Sakkal Majalla" panose="02000000000000000000" pitchFamily="2" charset="-78"/>
                <a:cs typeface="Sakkal Majalla" panose="02000000000000000000" pitchFamily="2" charset="-78"/>
              </a:rPr>
              <a:t>التكاليف المتغيرة : </a:t>
            </a:r>
            <a:r>
              <a:rPr lang="ar-SY" sz="3200" dirty="0">
                <a:latin typeface="Sakkal Majalla" panose="02000000000000000000" pitchFamily="2" charset="-78"/>
                <a:cs typeface="Sakkal Majalla" panose="02000000000000000000" pitchFamily="2" charset="-78"/>
              </a:rPr>
              <a:t>هي التكاليف التي ترتبط بتغير كمية المخرجات الناتجة أو أي مقياس أخر مثال: الكلف المتغيرة تحتوي كلف المواد والعمال المستخدمة في الانتاج أو الخدمة </a:t>
            </a:r>
          </a:p>
          <a:p>
            <a:pPr algn="r"/>
            <a:r>
              <a:rPr lang="ar-SY" sz="3200" dirty="0">
                <a:latin typeface="Sakkal Majalla" panose="02000000000000000000" pitchFamily="2" charset="-78"/>
                <a:cs typeface="Sakkal Majalla" panose="02000000000000000000" pitchFamily="2" charset="-78"/>
              </a:rPr>
              <a:t>أنها تختلف باختلاف كم وعدد الوحدات </a:t>
            </a:r>
            <a:r>
              <a:rPr lang="ar-SA" sz="3200" dirty="0">
                <a:latin typeface="Sakkal Majalla" panose="02000000000000000000" pitchFamily="2" charset="-78"/>
                <a:cs typeface="Sakkal Majalla" panose="02000000000000000000" pitchFamily="2" charset="-78"/>
              </a:rPr>
              <a:t>ال</a:t>
            </a:r>
            <a:r>
              <a:rPr lang="ar-SY" sz="3200" dirty="0">
                <a:latin typeface="Sakkal Majalla" panose="02000000000000000000" pitchFamily="2" charset="-78"/>
                <a:cs typeface="Sakkal Majalla" panose="02000000000000000000" pitchFamily="2" charset="-78"/>
              </a:rPr>
              <a:t>منتجة.</a:t>
            </a:r>
          </a:p>
        </p:txBody>
      </p:sp>
      <p:sp>
        <p:nvSpPr>
          <p:cNvPr id="6" name="مربع نص 2">
            <a:extLst>
              <a:ext uri="{FF2B5EF4-FFF2-40B4-BE49-F238E27FC236}">
                <a16:creationId xmlns:a16="http://schemas.microsoft.com/office/drawing/2014/main" id="{775CF037-8502-0637-F9D0-9949BE39D515}"/>
              </a:ext>
            </a:extLst>
          </p:cNvPr>
          <p:cNvSpPr txBox="1"/>
          <p:nvPr/>
        </p:nvSpPr>
        <p:spPr>
          <a:xfrm>
            <a:off x="9071707" y="563157"/>
            <a:ext cx="1858563" cy="400110"/>
          </a:xfrm>
          <a:prstGeom prst="rect">
            <a:avLst/>
          </a:prstGeom>
          <a:noFill/>
        </p:spPr>
        <p:txBody>
          <a:bodyPr wrap="square" rtlCol="1">
            <a:spAutoFit/>
          </a:bodyPr>
          <a:lstStyle/>
          <a:p>
            <a:r>
              <a:rPr lang="ar-SY" sz="2000" b="1" dirty="0">
                <a:latin typeface="Simplified Arabic" panose="02020603050405020304" pitchFamily="18" charset="-78"/>
                <a:cs typeface="Simplified Arabic" panose="02020603050405020304" pitchFamily="18" charset="-78"/>
              </a:rPr>
              <a:t>المحاضرة الثانية</a:t>
            </a:r>
          </a:p>
        </p:txBody>
      </p:sp>
    </p:spTree>
    <p:extLst>
      <p:ext uri="{BB962C8B-B14F-4D97-AF65-F5344CB8AC3E}">
        <p14:creationId xmlns:p14="http://schemas.microsoft.com/office/powerpoint/2010/main" val="11831211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967F72-F7B9-52BA-EC65-F7847C1A8E7D}"/>
            </a:ext>
          </a:extLst>
        </p:cNvPr>
        <p:cNvGrpSpPr/>
        <p:nvPr/>
      </p:nvGrpSpPr>
      <p:grpSpPr>
        <a:xfrm>
          <a:off x="0" y="0"/>
          <a:ext cx="0" cy="0"/>
          <a:chOff x="0" y="0"/>
          <a:chExt cx="0" cy="0"/>
        </a:xfrm>
      </p:grpSpPr>
      <p:sp>
        <p:nvSpPr>
          <p:cNvPr id="2" name="TextBox 1">
            <a:hlinkClick r:id="rId2"/>
            <a:extLst>
              <a:ext uri="{FF2B5EF4-FFF2-40B4-BE49-F238E27FC236}">
                <a16:creationId xmlns:a16="http://schemas.microsoft.com/office/drawing/2014/main" id="{71BE926D-CCA2-0B32-6CD4-CF200F631AD6}"/>
              </a:ext>
            </a:extLst>
          </p:cNvPr>
          <p:cNvSpPr txBox="1"/>
          <p:nvPr/>
        </p:nvSpPr>
        <p:spPr>
          <a:xfrm>
            <a:off x="5022201" y="7406985"/>
            <a:ext cx="2147597" cy="307777"/>
          </a:xfrm>
          <a:prstGeom prst="rect">
            <a:avLst/>
          </a:prstGeom>
          <a:noFill/>
        </p:spPr>
        <p:txBody>
          <a:bodyPr wrap="square" rtlCol="0">
            <a:spAutoFit/>
          </a:bodyPr>
          <a:lstStyle/>
          <a:p>
            <a:pPr algn="ctr"/>
            <a:r>
              <a:rPr lang="en-US" sz="1400" dirty="0">
                <a:solidFill>
                  <a:srgbClr val="0070C0"/>
                </a:solidFill>
                <a:latin typeface="Aller" panose="02000503030000020004" pitchFamily="2" charset="0"/>
              </a:rPr>
              <a:t>https://manara.edu.sy/</a:t>
            </a:r>
          </a:p>
        </p:txBody>
      </p:sp>
      <p:sp>
        <p:nvSpPr>
          <p:cNvPr id="3" name="مستطيل 1">
            <a:extLst>
              <a:ext uri="{FF2B5EF4-FFF2-40B4-BE49-F238E27FC236}">
                <a16:creationId xmlns:a16="http://schemas.microsoft.com/office/drawing/2014/main" id="{BBEE4024-FA41-74B3-DE97-C006968B35AF}"/>
              </a:ext>
            </a:extLst>
          </p:cNvPr>
          <p:cNvSpPr/>
          <p:nvPr/>
        </p:nvSpPr>
        <p:spPr>
          <a:xfrm>
            <a:off x="123289" y="1393579"/>
            <a:ext cx="11827705" cy="2308324"/>
          </a:xfrm>
          <a:prstGeom prst="rect">
            <a:avLst/>
          </a:prstGeom>
          <a:solidFill>
            <a:schemeClr val="accent5">
              <a:lumMod val="20000"/>
              <a:lumOff val="80000"/>
            </a:schemeClr>
          </a:solidFill>
        </p:spPr>
        <p:txBody>
          <a:bodyPr wrap="square">
            <a:spAutoFit/>
          </a:bodyPr>
          <a:lstStyle/>
          <a:p>
            <a:r>
              <a:rPr lang="en-US" sz="2400" dirty="0">
                <a:solidFill>
                  <a:srgbClr val="FF0000"/>
                </a:solidFill>
              </a:rPr>
              <a:t>RECURRING AND NONRECURRING COSTS </a:t>
            </a:r>
            <a:endParaRPr lang="ar-SY" sz="2400" dirty="0">
              <a:solidFill>
                <a:srgbClr val="FF0000"/>
              </a:solidFill>
            </a:endParaRPr>
          </a:p>
          <a:p>
            <a:r>
              <a:rPr lang="ar-SY" sz="2400" dirty="0"/>
              <a:t>• </a:t>
            </a:r>
            <a:r>
              <a:rPr lang="en-US" sz="2400" dirty="0"/>
              <a:t>Recurring costs</a:t>
            </a:r>
            <a:r>
              <a:rPr lang="ar-SY" sz="2400" dirty="0"/>
              <a:t> </a:t>
            </a:r>
            <a:r>
              <a:rPr lang="en-US" sz="2400" dirty="0"/>
              <a:t>are repetitive and occur when a firm produces similar goods and services on a continuing basis.</a:t>
            </a:r>
            <a:endParaRPr lang="ar-SY" sz="2400" dirty="0"/>
          </a:p>
          <a:p>
            <a:r>
              <a:rPr lang="en-US" sz="2400" dirty="0"/>
              <a:t> • Variable costs are recurring costs because they repeat with each unit of output . </a:t>
            </a:r>
            <a:endParaRPr lang="ar-SY" sz="2400" dirty="0"/>
          </a:p>
          <a:p>
            <a:r>
              <a:rPr lang="en-US" sz="2400" dirty="0"/>
              <a:t>• A fixed cost that is paid on a repeatable basis is also a recurring cost</a:t>
            </a:r>
            <a:endParaRPr lang="ar-SY" sz="2400" dirty="0"/>
          </a:p>
          <a:p>
            <a:r>
              <a:rPr lang="en-US" sz="2400" dirty="0"/>
              <a:t> • Office space rental</a:t>
            </a:r>
            <a:endParaRPr lang="ar-SY" sz="2400" dirty="0"/>
          </a:p>
        </p:txBody>
      </p:sp>
      <p:sp>
        <p:nvSpPr>
          <p:cNvPr id="4" name="مربع نص 7">
            <a:extLst>
              <a:ext uri="{FF2B5EF4-FFF2-40B4-BE49-F238E27FC236}">
                <a16:creationId xmlns:a16="http://schemas.microsoft.com/office/drawing/2014/main" id="{E71A59D3-95D9-57EF-FFD8-5197085E3D64}"/>
              </a:ext>
            </a:extLst>
          </p:cNvPr>
          <p:cNvSpPr txBox="1"/>
          <p:nvPr/>
        </p:nvSpPr>
        <p:spPr>
          <a:xfrm>
            <a:off x="123290" y="3825212"/>
            <a:ext cx="11827704" cy="2246769"/>
          </a:xfrm>
          <a:prstGeom prst="rect">
            <a:avLst/>
          </a:prstGeom>
          <a:solidFill>
            <a:schemeClr val="accent4">
              <a:lumMod val="20000"/>
              <a:lumOff val="80000"/>
            </a:schemeClr>
          </a:solidFill>
        </p:spPr>
        <p:txBody>
          <a:bodyPr wrap="square">
            <a:spAutoFit/>
          </a:bodyPr>
          <a:lstStyle/>
          <a:p>
            <a:pPr algn="r"/>
            <a:r>
              <a:rPr lang="ar-SY" sz="2800" dirty="0">
                <a:solidFill>
                  <a:srgbClr val="FF0000"/>
                </a:solidFill>
                <a:latin typeface="Sakkal Majalla" panose="02000000000000000000" pitchFamily="2" charset="-78"/>
                <a:cs typeface="Sakkal Majalla" panose="02000000000000000000" pitchFamily="2" charset="-78"/>
              </a:rPr>
              <a:t>التكاليف المتكررة وغير المتكررة </a:t>
            </a:r>
          </a:p>
          <a:p>
            <a:pPr algn="r"/>
            <a:r>
              <a:rPr lang="ar-SY" sz="2800" dirty="0">
                <a:latin typeface="Sakkal Majalla" panose="02000000000000000000" pitchFamily="2" charset="-78"/>
                <a:cs typeface="Sakkal Majalla" panose="02000000000000000000" pitchFamily="2" charset="-78"/>
              </a:rPr>
              <a:t>التكاليف المتكررة هي التي تتكرر وتحدث عندما تنتج مؤسسة ما بضائع </a:t>
            </a:r>
            <a:r>
              <a:rPr lang="ar-SY" sz="2800" dirty="0" err="1">
                <a:latin typeface="Sakkal Majalla" panose="02000000000000000000" pitchFamily="2" charset="-78"/>
                <a:cs typeface="Sakkal Majalla" panose="02000000000000000000" pitchFamily="2" charset="-78"/>
              </a:rPr>
              <a:t>أوخدمات</a:t>
            </a:r>
            <a:r>
              <a:rPr lang="ar-SY" sz="2800" dirty="0">
                <a:latin typeface="Sakkal Majalla" panose="02000000000000000000" pitchFamily="2" charset="-78"/>
                <a:cs typeface="Sakkal Majalla" panose="02000000000000000000" pitchFamily="2" charset="-78"/>
              </a:rPr>
              <a:t> متشابهة وبصفة مستمرة </a:t>
            </a:r>
          </a:p>
          <a:p>
            <a:pPr algn="r"/>
            <a:r>
              <a:rPr lang="ar-SY" sz="2800" dirty="0">
                <a:latin typeface="Sakkal Majalla" panose="02000000000000000000" pitchFamily="2" charset="-78"/>
                <a:cs typeface="Sakkal Majalla" panose="02000000000000000000" pitchFamily="2" charset="-78"/>
              </a:rPr>
              <a:t>•  التكاليف المتغيرة يمكن ان تكون متكررة  الا أنها تتكرر مع كل وحدة منتجة </a:t>
            </a:r>
          </a:p>
          <a:p>
            <a:pPr algn="r"/>
            <a:r>
              <a:rPr lang="ar-SY" sz="2800" dirty="0">
                <a:latin typeface="Sakkal Majalla" panose="02000000000000000000" pitchFamily="2" charset="-78"/>
                <a:cs typeface="Sakkal Majalla" panose="02000000000000000000" pitchFamily="2" charset="-78"/>
              </a:rPr>
              <a:t>•  التكاليف الثابتة هي التكاليف التي تدفع بشكل متكرر أيضا هي  تكاليف متكررة </a:t>
            </a:r>
          </a:p>
          <a:p>
            <a:pPr algn="r"/>
            <a:r>
              <a:rPr lang="ar-SY" sz="2800" dirty="0">
                <a:latin typeface="Sakkal Majalla" panose="02000000000000000000" pitchFamily="2" charset="-78"/>
                <a:cs typeface="Sakkal Majalla" panose="02000000000000000000" pitchFamily="2" charset="-78"/>
              </a:rPr>
              <a:t>– مثل إيجار مكتب </a:t>
            </a:r>
          </a:p>
        </p:txBody>
      </p:sp>
      <p:sp>
        <p:nvSpPr>
          <p:cNvPr id="5" name="مربع نص 10">
            <a:extLst>
              <a:ext uri="{FF2B5EF4-FFF2-40B4-BE49-F238E27FC236}">
                <a16:creationId xmlns:a16="http://schemas.microsoft.com/office/drawing/2014/main" id="{3FDCF2C7-5730-31E4-CD65-4D362377C4A3}"/>
              </a:ext>
            </a:extLst>
          </p:cNvPr>
          <p:cNvSpPr txBox="1"/>
          <p:nvPr/>
        </p:nvSpPr>
        <p:spPr>
          <a:xfrm>
            <a:off x="791110" y="200422"/>
            <a:ext cx="4865411" cy="1200329"/>
          </a:xfrm>
          <a:prstGeom prst="rect">
            <a:avLst/>
          </a:prstGeom>
          <a:solidFill>
            <a:schemeClr val="accent4">
              <a:lumMod val="20000"/>
              <a:lumOff val="80000"/>
            </a:schemeClr>
          </a:solidFill>
        </p:spPr>
        <p:txBody>
          <a:bodyPr wrap="square">
            <a:spAutoFit/>
          </a:bodyPr>
          <a:lstStyle/>
          <a:p>
            <a:pPr algn="ctr"/>
            <a:r>
              <a:rPr lang="en-US" sz="3600" b="1" dirty="0"/>
              <a:t>RECURRING AND NONRECURRING COSTS </a:t>
            </a:r>
            <a:endParaRPr lang="ar-SY" sz="3600" b="1" dirty="0"/>
          </a:p>
        </p:txBody>
      </p:sp>
      <p:sp>
        <p:nvSpPr>
          <p:cNvPr id="6" name="مربع نص 2">
            <a:extLst>
              <a:ext uri="{FF2B5EF4-FFF2-40B4-BE49-F238E27FC236}">
                <a16:creationId xmlns:a16="http://schemas.microsoft.com/office/drawing/2014/main" id="{C26176D0-0CE6-2D40-1A5C-4D6D80A7C6AE}"/>
              </a:ext>
            </a:extLst>
          </p:cNvPr>
          <p:cNvSpPr txBox="1"/>
          <p:nvPr/>
        </p:nvSpPr>
        <p:spPr>
          <a:xfrm>
            <a:off x="9071707" y="563157"/>
            <a:ext cx="1858563" cy="400110"/>
          </a:xfrm>
          <a:prstGeom prst="rect">
            <a:avLst/>
          </a:prstGeom>
          <a:noFill/>
        </p:spPr>
        <p:txBody>
          <a:bodyPr wrap="square" rtlCol="1">
            <a:spAutoFit/>
          </a:bodyPr>
          <a:lstStyle/>
          <a:p>
            <a:r>
              <a:rPr lang="ar-SY" sz="2000" b="1" dirty="0">
                <a:latin typeface="Simplified Arabic" panose="02020603050405020304" pitchFamily="18" charset="-78"/>
                <a:cs typeface="Simplified Arabic" panose="02020603050405020304" pitchFamily="18" charset="-78"/>
              </a:rPr>
              <a:t>المحاضرة الثانية</a:t>
            </a:r>
          </a:p>
        </p:txBody>
      </p:sp>
    </p:spTree>
    <p:extLst>
      <p:ext uri="{BB962C8B-B14F-4D97-AF65-F5344CB8AC3E}">
        <p14:creationId xmlns:p14="http://schemas.microsoft.com/office/powerpoint/2010/main" val="36914271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EBF031-5793-8E22-2FF4-DC0BB46BB19D}"/>
            </a:ext>
          </a:extLst>
        </p:cNvPr>
        <p:cNvGrpSpPr/>
        <p:nvPr/>
      </p:nvGrpSpPr>
      <p:grpSpPr>
        <a:xfrm>
          <a:off x="0" y="0"/>
          <a:ext cx="0" cy="0"/>
          <a:chOff x="0" y="0"/>
          <a:chExt cx="0" cy="0"/>
        </a:xfrm>
      </p:grpSpPr>
      <p:sp>
        <p:nvSpPr>
          <p:cNvPr id="2" name="مستطيل 1">
            <a:extLst>
              <a:ext uri="{FF2B5EF4-FFF2-40B4-BE49-F238E27FC236}">
                <a16:creationId xmlns:a16="http://schemas.microsoft.com/office/drawing/2014/main" id="{F40285EB-D3AA-E2F1-469D-662CBDBE1B2C}"/>
              </a:ext>
            </a:extLst>
          </p:cNvPr>
          <p:cNvSpPr/>
          <p:nvPr/>
        </p:nvSpPr>
        <p:spPr>
          <a:xfrm>
            <a:off x="829732" y="1897313"/>
            <a:ext cx="11163793" cy="1938992"/>
          </a:xfrm>
          <a:prstGeom prst="rect">
            <a:avLst/>
          </a:prstGeom>
          <a:solidFill>
            <a:schemeClr val="accent5">
              <a:lumMod val="20000"/>
              <a:lumOff val="80000"/>
            </a:schemeClr>
          </a:solidFill>
        </p:spPr>
        <p:txBody>
          <a:bodyPr wrap="square">
            <a:spAutoFit/>
          </a:bodyPr>
          <a:lstStyle/>
          <a:p>
            <a:r>
              <a:rPr lang="en-US" sz="2400" dirty="0"/>
              <a:t>• </a:t>
            </a:r>
            <a:r>
              <a:rPr lang="en-US" sz="2400" b="1" dirty="0">
                <a:solidFill>
                  <a:srgbClr val="FF0000"/>
                </a:solidFill>
              </a:rPr>
              <a:t>Nonrecurring costs </a:t>
            </a:r>
            <a:r>
              <a:rPr lang="en-US" sz="2400" dirty="0"/>
              <a:t>are those that are not repetitive, even though the total expenditure may be cumulative over a relatively short period of time; </a:t>
            </a:r>
            <a:endParaRPr lang="ar-SY" sz="2400" dirty="0"/>
          </a:p>
          <a:p>
            <a:r>
              <a:rPr lang="en-US" sz="2400" dirty="0"/>
              <a:t>• Typically involve developing or establishing a capability or capacity to operate; </a:t>
            </a:r>
            <a:endParaRPr lang="ar-SY" sz="2400" dirty="0"/>
          </a:p>
          <a:p>
            <a:r>
              <a:rPr lang="en-US" sz="2400" dirty="0"/>
              <a:t>•Examples are purchasing cost for real estate upon which a plant will be built, and the construction costs of the plant itself</a:t>
            </a:r>
            <a:endParaRPr lang="ar-SY" sz="2400" dirty="0"/>
          </a:p>
        </p:txBody>
      </p:sp>
      <p:sp>
        <p:nvSpPr>
          <p:cNvPr id="3" name="مستطيل 2">
            <a:extLst>
              <a:ext uri="{FF2B5EF4-FFF2-40B4-BE49-F238E27FC236}">
                <a16:creationId xmlns:a16="http://schemas.microsoft.com/office/drawing/2014/main" id="{A5723B46-E247-B029-1003-B2F87F4A9236}"/>
              </a:ext>
            </a:extLst>
          </p:cNvPr>
          <p:cNvSpPr/>
          <p:nvPr/>
        </p:nvSpPr>
        <p:spPr>
          <a:xfrm>
            <a:off x="829733" y="331528"/>
            <a:ext cx="4656667" cy="1261884"/>
          </a:xfrm>
          <a:prstGeom prst="rect">
            <a:avLst/>
          </a:prstGeom>
          <a:solidFill>
            <a:schemeClr val="accent4">
              <a:lumMod val="40000"/>
              <a:lumOff val="60000"/>
            </a:schemeClr>
          </a:solidFill>
        </p:spPr>
        <p:txBody>
          <a:bodyPr wrap="square">
            <a:spAutoFit/>
          </a:bodyPr>
          <a:lstStyle/>
          <a:p>
            <a:pPr algn="ctr"/>
            <a:r>
              <a:rPr lang="en-US" sz="2400" b="1" dirty="0">
                <a:solidFill>
                  <a:schemeClr val="accent1">
                    <a:lumMod val="50000"/>
                  </a:schemeClr>
                </a:solidFill>
              </a:rPr>
              <a:t>RECURRING AND NONRECURRING COSTS</a:t>
            </a:r>
            <a:endParaRPr lang="ar-SA" sz="2400" b="1" dirty="0">
              <a:solidFill>
                <a:schemeClr val="accent1">
                  <a:lumMod val="50000"/>
                </a:schemeClr>
              </a:solidFill>
            </a:endParaRPr>
          </a:p>
          <a:p>
            <a:pPr algn="ctr"/>
            <a:r>
              <a:rPr lang="en-US" sz="2400" b="1" dirty="0">
                <a:solidFill>
                  <a:srgbClr val="FF0000"/>
                </a:solidFill>
              </a:rPr>
              <a:t> </a:t>
            </a:r>
            <a:r>
              <a:rPr lang="ar-SY" sz="2800" b="1" dirty="0">
                <a:solidFill>
                  <a:schemeClr val="accent1">
                    <a:lumMod val="50000"/>
                  </a:schemeClr>
                </a:solidFill>
                <a:latin typeface="Sakkal Majalla" panose="02000000000000000000" pitchFamily="2" charset="-78"/>
                <a:cs typeface="Sakkal Majalla" panose="02000000000000000000" pitchFamily="2" charset="-78"/>
              </a:rPr>
              <a:t>التكاليف ا</a:t>
            </a:r>
            <a:r>
              <a:rPr lang="ar-SA" sz="2800" b="1" dirty="0">
                <a:solidFill>
                  <a:schemeClr val="accent1">
                    <a:lumMod val="50000"/>
                  </a:schemeClr>
                </a:solidFill>
                <a:latin typeface="Sakkal Majalla" panose="02000000000000000000" pitchFamily="2" charset="-78"/>
                <a:cs typeface="Sakkal Majalla" panose="02000000000000000000" pitchFamily="2" charset="-78"/>
              </a:rPr>
              <a:t>ل</a:t>
            </a:r>
            <a:r>
              <a:rPr lang="ar-SY" sz="2800" b="1" dirty="0">
                <a:solidFill>
                  <a:schemeClr val="accent1">
                    <a:lumMod val="50000"/>
                  </a:schemeClr>
                </a:solidFill>
                <a:latin typeface="Sakkal Majalla" panose="02000000000000000000" pitchFamily="2" charset="-78"/>
                <a:cs typeface="Sakkal Majalla" panose="02000000000000000000" pitchFamily="2" charset="-78"/>
              </a:rPr>
              <a:t>متكررة وغيرا</a:t>
            </a:r>
            <a:r>
              <a:rPr lang="ar-SA" sz="2800" b="1" dirty="0">
                <a:solidFill>
                  <a:schemeClr val="accent1">
                    <a:lumMod val="50000"/>
                  </a:schemeClr>
                </a:solidFill>
                <a:latin typeface="Sakkal Majalla" panose="02000000000000000000" pitchFamily="2" charset="-78"/>
                <a:cs typeface="Sakkal Majalla" panose="02000000000000000000" pitchFamily="2" charset="-78"/>
              </a:rPr>
              <a:t>ل</a:t>
            </a:r>
            <a:r>
              <a:rPr lang="ar-SY" sz="2800" b="1" dirty="0">
                <a:solidFill>
                  <a:schemeClr val="accent1">
                    <a:lumMod val="50000"/>
                  </a:schemeClr>
                </a:solidFill>
                <a:latin typeface="Sakkal Majalla" panose="02000000000000000000" pitchFamily="2" charset="-78"/>
                <a:cs typeface="Sakkal Majalla" panose="02000000000000000000" pitchFamily="2" charset="-78"/>
              </a:rPr>
              <a:t>متكر</a:t>
            </a:r>
            <a:r>
              <a:rPr lang="ar-SA" sz="2800" b="1" dirty="0" err="1">
                <a:solidFill>
                  <a:schemeClr val="accent1">
                    <a:lumMod val="50000"/>
                  </a:schemeClr>
                </a:solidFill>
                <a:latin typeface="Sakkal Majalla" panose="02000000000000000000" pitchFamily="2" charset="-78"/>
                <a:cs typeface="Sakkal Majalla" panose="02000000000000000000" pitchFamily="2" charset="-78"/>
              </a:rPr>
              <a:t>رة</a:t>
            </a:r>
            <a:endParaRPr lang="ar-SY" sz="2400" b="1" dirty="0">
              <a:solidFill>
                <a:schemeClr val="accent1">
                  <a:lumMod val="50000"/>
                </a:schemeClr>
              </a:solidFill>
              <a:latin typeface="Sakkal Majalla" panose="02000000000000000000" pitchFamily="2" charset="-78"/>
              <a:cs typeface="Sakkal Majalla" panose="02000000000000000000" pitchFamily="2" charset="-78"/>
            </a:endParaRPr>
          </a:p>
        </p:txBody>
      </p:sp>
      <p:sp>
        <p:nvSpPr>
          <p:cNvPr id="4" name="مربع نص 4">
            <a:extLst>
              <a:ext uri="{FF2B5EF4-FFF2-40B4-BE49-F238E27FC236}">
                <a16:creationId xmlns:a16="http://schemas.microsoft.com/office/drawing/2014/main" id="{191FAB2A-F809-A437-1E92-B3C7AC767C04}"/>
              </a:ext>
            </a:extLst>
          </p:cNvPr>
          <p:cNvSpPr txBox="1"/>
          <p:nvPr/>
        </p:nvSpPr>
        <p:spPr>
          <a:xfrm>
            <a:off x="829733" y="4049916"/>
            <a:ext cx="11163792" cy="1384995"/>
          </a:xfrm>
          <a:prstGeom prst="rect">
            <a:avLst/>
          </a:prstGeom>
          <a:solidFill>
            <a:schemeClr val="accent4">
              <a:lumMod val="40000"/>
              <a:lumOff val="60000"/>
            </a:schemeClr>
          </a:solidFill>
        </p:spPr>
        <p:txBody>
          <a:bodyPr wrap="square">
            <a:spAutoFit/>
          </a:bodyPr>
          <a:lstStyle/>
          <a:p>
            <a:pPr algn="r"/>
            <a:r>
              <a:rPr lang="ar-SY" sz="2800" dirty="0">
                <a:latin typeface="Sakkal Majalla" panose="02000000000000000000" pitchFamily="2" charset="-78"/>
                <a:cs typeface="Sakkal Majalla" panose="02000000000000000000" pitchFamily="2" charset="-78"/>
              </a:rPr>
              <a:t>التكاليف غير المتكررة هي التي لا تتكرر, ولو كان إجمالي النفقات تراكم على مدة قصيرة نسبيا </a:t>
            </a:r>
          </a:p>
          <a:p>
            <a:pPr algn="r"/>
            <a:r>
              <a:rPr lang="ar-SY" sz="2800" dirty="0">
                <a:latin typeface="Sakkal Majalla" panose="02000000000000000000" pitchFamily="2" charset="-78"/>
                <a:cs typeface="Sakkal Majalla" panose="02000000000000000000" pitchFamily="2" charset="-78"/>
              </a:rPr>
              <a:t>•ومن المميز لها أنها تنطوي على تطوير أو خلق قدرة وطاقة للعمل </a:t>
            </a:r>
          </a:p>
          <a:p>
            <a:pPr algn="r"/>
            <a:r>
              <a:rPr lang="ar-SY" sz="2800" dirty="0">
                <a:latin typeface="Sakkal Majalla" panose="02000000000000000000" pitchFamily="2" charset="-78"/>
                <a:cs typeface="Sakkal Majalla" panose="02000000000000000000" pitchFamily="2" charset="-78"/>
              </a:rPr>
              <a:t>مثال : تكلفة شراء عقار سيبنى عليه منشأة صناعية وأيضا تكلفة بناء المنشأة</a:t>
            </a:r>
            <a:endParaRPr lang="ar-SY" dirty="0">
              <a:latin typeface="Sakkal Majalla" panose="02000000000000000000" pitchFamily="2" charset="-78"/>
              <a:cs typeface="Sakkal Majalla" panose="02000000000000000000" pitchFamily="2" charset="-78"/>
            </a:endParaRPr>
          </a:p>
        </p:txBody>
      </p:sp>
      <p:sp>
        <p:nvSpPr>
          <p:cNvPr id="5" name="مربع نص 2">
            <a:extLst>
              <a:ext uri="{FF2B5EF4-FFF2-40B4-BE49-F238E27FC236}">
                <a16:creationId xmlns:a16="http://schemas.microsoft.com/office/drawing/2014/main" id="{FA8E02CD-CC88-344F-3034-5552A64E3963}"/>
              </a:ext>
            </a:extLst>
          </p:cNvPr>
          <p:cNvSpPr txBox="1"/>
          <p:nvPr/>
        </p:nvSpPr>
        <p:spPr>
          <a:xfrm>
            <a:off x="9071707" y="563157"/>
            <a:ext cx="1858563" cy="400110"/>
          </a:xfrm>
          <a:prstGeom prst="rect">
            <a:avLst/>
          </a:prstGeom>
          <a:noFill/>
        </p:spPr>
        <p:txBody>
          <a:bodyPr wrap="square" rtlCol="1">
            <a:spAutoFit/>
          </a:bodyPr>
          <a:lstStyle/>
          <a:p>
            <a:r>
              <a:rPr lang="ar-SY" sz="2000" b="1" dirty="0">
                <a:latin typeface="Simplified Arabic" panose="02020603050405020304" pitchFamily="18" charset="-78"/>
                <a:cs typeface="Simplified Arabic" panose="02020603050405020304" pitchFamily="18" charset="-78"/>
              </a:rPr>
              <a:t>المحاضرة الثانية</a:t>
            </a:r>
          </a:p>
        </p:txBody>
      </p:sp>
    </p:spTree>
    <p:extLst>
      <p:ext uri="{BB962C8B-B14F-4D97-AF65-F5344CB8AC3E}">
        <p14:creationId xmlns:p14="http://schemas.microsoft.com/office/powerpoint/2010/main" val="381982992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53DF58-C8CE-4274-ABB9-30709486F39B}"/>
            </a:ext>
          </a:extLst>
        </p:cNvPr>
        <p:cNvGrpSpPr/>
        <p:nvPr/>
      </p:nvGrpSpPr>
      <p:grpSpPr>
        <a:xfrm>
          <a:off x="0" y="0"/>
          <a:ext cx="0" cy="0"/>
          <a:chOff x="0" y="0"/>
          <a:chExt cx="0" cy="0"/>
        </a:xfrm>
      </p:grpSpPr>
      <p:sp>
        <p:nvSpPr>
          <p:cNvPr id="2" name="مستطيل 1">
            <a:extLst>
              <a:ext uri="{FF2B5EF4-FFF2-40B4-BE49-F238E27FC236}">
                <a16:creationId xmlns:a16="http://schemas.microsoft.com/office/drawing/2014/main" id="{2F1A8851-C274-52F3-3B6F-B8FF347FC8F7}"/>
              </a:ext>
            </a:extLst>
          </p:cNvPr>
          <p:cNvSpPr/>
          <p:nvPr/>
        </p:nvSpPr>
        <p:spPr>
          <a:xfrm>
            <a:off x="369870" y="2060522"/>
            <a:ext cx="10746768" cy="1661993"/>
          </a:xfrm>
          <a:prstGeom prst="rect">
            <a:avLst/>
          </a:prstGeom>
          <a:solidFill>
            <a:schemeClr val="accent5">
              <a:lumMod val="20000"/>
              <a:lumOff val="80000"/>
            </a:schemeClr>
          </a:solidFill>
        </p:spPr>
        <p:txBody>
          <a:bodyPr wrap="square">
            <a:spAutoFit/>
          </a:bodyPr>
          <a:lstStyle/>
          <a:p>
            <a:pPr marL="285750" indent="-285750">
              <a:buFont typeface="Arial" panose="020B0604020202020204" pitchFamily="34" charset="0"/>
              <a:buChar char="•"/>
            </a:pPr>
            <a:endParaRPr lang="ar-SA" dirty="0"/>
          </a:p>
          <a:p>
            <a:pPr marL="285750" indent="-285750">
              <a:buFont typeface="Arial" panose="020B0604020202020204" pitchFamily="34" charset="0"/>
              <a:buChar char="•"/>
            </a:pPr>
            <a:r>
              <a:rPr lang="en-US" sz="2800" dirty="0">
                <a:solidFill>
                  <a:srgbClr val="FF0000"/>
                </a:solidFill>
              </a:rPr>
              <a:t>Direct costs</a:t>
            </a:r>
            <a:r>
              <a:rPr lang="ar-SA" sz="2800" dirty="0">
                <a:solidFill>
                  <a:srgbClr val="FF0000"/>
                </a:solidFill>
              </a:rPr>
              <a:t> </a:t>
            </a:r>
            <a:r>
              <a:rPr lang="en-US" sz="2800" dirty="0"/>
              <a:t>can be reasonably measured and allocated to a specific output or work activity -- labor and material directly allocated with a product, service or construction activity;</a:t>
            </a:r>
            <a:endParaRPr lang="ar-SY" sz="2800" dirty="0"/>
          </a:p>
        </p:txBody>
      </p:sp>
      <p:sp>
        <p:nvSpPr>
          <p:cNvPr id="3" name="مربع نص 3">
            <a:extLst>
              <a:ext uri="{FF2B5EF4-FFF2-40B4-BE49-F238E27FC236}">
                <a16:creationId xmlns:a16="http://schemas.microsoft.com/office/drawing/2014/main" id="{1CEA1445-6CEC-CD1E-6472-5B8B3617457B}"/>
              </a:ext>
            </a:extLst>
          </p:cNvPr>
          <p:cNvSpPr txBox="1"/>
          <p:nvPr/>
        </p:nvSpPr>
        <p:spPr>
          <a:xfrm>
            <a:off x="369870" y="402414"/>
            <a:ext cx="5116530" cy="1384995"/>
          </a:xfrm>
          <a:prstGeom prst="rect">
            <a:avLst/>
          </a:prstGeom>
          <a:solidFill>
            <a:schemeClr val="accent4">
              <a:lumMod val="40000"/>
              <a:lumOff val="60000"/>
            </a:schemeClr>
          </a:solidFill>
        </p:spPr>
        <p:txBody>
          <a:bodyPr wrap="square">
            <a:spAutoFit/>
          </a:bodyPr>
          <a:lstStyle/>
          <a:p>
            <a:r>
              <a:rPr lang="en-US" sz="2800" b="1" dirty="0">
                <a:solidFill>
                  <a:srgbClr val="FF0000"/>
                </a:solidFill>
              </a:rPr>
              <a:t>DIRECT, INDIRECT AND OVERHEAD COSTS</a:t>
            </a:r>
            <a:endParaRPr lang="ar-SA" sz="2800" b="1" dirty="0">
              <a:solidFill>
                <a:srgbClr val="FF0000"/>
              </a:solidFill>
            </a:endParaRPr>
          </a:p>
          <a:p>
            <a:pPr algn="r"/>
            <a:r>
              <a:rPr lang="en-US" sz="2400" dirty="0"/>
              <a:t> </a:t>
            </a:r>
            <a:r>
              <a:rPr lang="ar-SY" sz="2800" dirty="0">
                <a:latin typeface="Sakkal Majalla" panose="02000000000000000000" pitchFamily="2" charset="-78"/>
                <a:cs typeface="Sakkal Majalla" panose="02000000000000000000" pitchFamily="2" charset="-78"/>
              </a:rPr>
              <a:t>التكاليف المباشرة وغير ا</a:t>
            </a:r>
            <a:r>
              <a:rPr lang="ar-SA" sz="2800" dirty="0">
                <a:latin typeface="Sakkal Majalla" panose="02000000000000000000" pitchFamily="2" charset="-78"/>
                <a:cs typeface="Sakkal Majalla" panose="02000000000000000000" pitchFamily="2" charset="-78"/>
              </a:rPr>
              <a:t>ل</a:t>
            </a:r>
            <a:r>
              <a:rPr lang="ar-SY" sz="2800" dirty="0">
                <a:latin typeface="Sakkal Majalla" panose="02000000000000000000" pitchFamily="2" charset="-78"/>
                <a:cs typeface="Sakkal Majalla" panose="02000000000000000000" pitchFamily="2" charset="-78"/>
              </a:rPr>
              <a:t>مباشرة والعامة </a:t>
            </a:r>
            <a:endParaRPr lang="ar-SA" sz="2400" dirty="0">
              <a:latin typeface="Sakkal Majalla" panose="02000000000000000000" pitchFamily="2" charset="-78"/>
              <a:cs typeface="Sakkal Majalla" panose="02000000000000000000" pitchFamily="2" charset="-78"/>
            </a:endParaRPr>
          </a:p>
        </p:txBody>
      </p:sp>
      <p:sp>
        <p:nvSpPr>
          <p:cNvPr id="4" name="مربع نص 7">
            <a:extLst>
              <a:ext uri="{FF2B5EF4-FFF2-40B4-BE49-F238E27FC236}">
                <a16:creationId xmlns:a16="http://schemas.microsoft.com/office/drawing/2014/main" id="{11063239-F1C0-D2A2-EE44-09DCBB958BAE}"/>
              </a:ext>
            </a:extLst>
          </p:cNvPr>
          <p:cNvSpPr txBox="1"/>
          <p:nvPr/>
        </p:nvSpPr>
        <p:spPr>
          <a:xfrm>
            <a:off x="369870" y="3745633"/>
            <a:ext cx="10746768" cy="830997"/>
          </a:xfrm>
          <a:prstGeom prst="rect">
            <a:avLst/>
          </a:prstGeom>
          <a:solidFill>
            <a:schemeClr val="accent4">
              <a:lumMod val="20000"/>
              <a:lumOff val="80000"/>
            </a:schemeClr>
          </a:solidFill>
        </p:spPr>
        <p:txBody>
          <a:bodyPr wrap="square">
            <a:spAutoFit/>
          </a:bodyPr>
          <a:lstStyle/>
          <a:p>
            <a:pPr algn="r"/>
            <a:r>
              <a:rPr lang="ar-SY" sz="2400" dirty="0">
                <a:latin typeface="Sakkal Majalla" panose="02000000000000000000" pitchFamily="2" charset="-78"/>
                <a:cs typeface="Sakkal Majalla" panose="02000000000000000000" pitchFamily="2" charset="-78"/>
              </a:rPr>
              <a:t>التكاليف ا</a:t>
            </a:r>
            <a:r>
              <a:rPr lang="ar-SA" sz="2400" dirty="0">
                <a:latin typeface="Sakkal Majalla" panose="02000000000000000000" pitchFamily="2" charset="-78"/>
                <a:cs typeface="Sakkal Majalla" panose="02000000000000000000" pitchFamily="2" charset="-78"/>
              </a:rPr>
              <a:t>ل</a:t>
            </a:r>
            <a:r>
              <a:rPr lang="ar-SY" sz="2400" dirty="0">
                <a:latin typeface="Sakkal Majalla" panose="02000000000000000000" pitchFamily="2" charset="-78"/>
                <a:cs typeface="Sakkal Majalla" panose="02000000000000000000" pitchFamily="2" charset="-78"/>
              </a:rPr>
              <a:t>مباشرة هي</a:t>
            </a:r>
            <a:r>
              <a:rPr lang="ar-SA" sz="2400" dirty="0">
                <a:latin typeface="Sakkal Majalla" panose="02000000000000000000" pitchFamily="2" charset="-78"/>
                <a:cs typeface="Sakkal Majalla" panose="02000000000000000000" pitchFamily="2" charset="-78"/>
              </a:rPr>
              <a:t> </a:t>
            </a:r>
            <a:r>
              <a:rPr lang="ar-SY" sz="2400" dirty="0">
                <a:latin typeface="Sakkal Majalla" panose="02000000000000000000" pitchFamily="2" charset="-78"/>
                <a:cs typeface="Sakkal Majalla" panose="02000000000000000000" pitchFamily="2" charset="-78"/>
              </a:rPr>
              <a:t>التكاليف التي</a:t>
            </a:r>
            <a:r>
              <a:rPr lang="ar-SA" sz="2400" dirty="0">
                <a:latin typeface="Sakkal Majalla" panose="02000000000000000000" pitchFamily="2" charset="-78"/>
                <a:cs typeface="Sakkal Majalla" panose="02000000000000000000" pitchFamily="2" charset="-78"/>
              </a:rPr>
              <a:t> </a:t>
            </a:r>
            <a:r>
              <a:rPr lang="ar-SY" sz="2400" dirty="0">
                <a:latin typeface="Sakkal Majalla" panose="02000000000000000000" pitchFamily="2" charset="-78"/>
                <a:cs typeface="Sakkal Majalla" panose="02000000000000000000" pitchFamily="2" charset="-78"/>
              </a:rPr>
              <a:t>يمكن قياسه</a:t>
            </a:r>
            <a:r>
              <a:rPr lang="ar-SA" sz="2400" dirty="0">
                <a:latin typeface="Sakkal Majalla" panose="02000000000000000000" pitchFamily="2" charset="-78"/>
                <a:cs typeface="Sakkal Majalla" panose="02000000000000000000" pitchFamily="2" charset="-78"/>
              </a:rPr>
              <a:t> </a:t>
            </a:r>
            <a:r>
              <a:rPr lang="ar-SY" sz="2400" dirty="0">
                <a:latin typeface="Sakkal Majalla" panose="02000000000000000000" pitchFamily="2" charset="-78"/>
                <a:cs typeface="Sakkal Majalla" panose="02000000000000000000" pitchFamily="2" charset="-78"/>
              </a:rPr>
              <a:t>او  توزيعها على</a:t>
            </a:r>
            <a:r>
              <a:rPr lang="ar-SA" sz="2400" dirty="0">
                <a:latin typeface="Sakkal Majalla" panose="02000000000000000000" pitchFamily="2" charset="-78"/>
                <a:cs typeface="Sakkal Majalla" panose="02000000000000000000" pitchFamily="2" charset="-78"/>
              </a:rPr>
              <a:t> </a:t>
            </a:r>
            <a:r>
              <a:rPr lang="ar-SY" sz="2400" dirty="0">
                <a:latin typeface="Sakkal Majalla" panose="02000000000000000000" pitchFamily="2" charset="-78"/>
                <a:cs typeface="Sakkal Majalla" panose="02000000000000000000" pitchFamily="2" charset="-78"/>
              </a:rPr>
              <a:t>منتج أو نشاط – إنها</a:t>
            </a:r>
            <a:r>
              <a:rPr lang="ar-SA" sz="2400" dirty="0">
                <a:latin typeface="Sakkal Majalla" panose="02000000000000000000" pitchFamily="2" charset="-78"/>
                <a:cs typeface="Sakkal Majalla" panose="02000000000000000000" pitchFamily="2" charset="-78"/>
              </a:rPr>
              <a:t> </a:t>
            </a:r>
            <a:r>
              <a:rPr lang="ar-SY" sz="2400" dirty="0">
                <a:latin typeface="Sakkal Majalla" panose="02000000000000000000" pitchFamily="2" charset="-78"/>
                <a:cs typeface="Sakkal Majalla" panose="02000000000000000000" pitchFamily="2" charset="-78"/>
              </a:rPr>
              <a:t>تكاليف القوى العاملة والمواد المرتبطة بالمنتج أو الخدمة </a:t>
            </a:r>
          </a:p>
        </p:txBody>
      </p:sp>
      <p:sp>
        <p:nvSpPr>
          <p:cNvPr id="5" name="مربع نص 10">
            <a:extLst>
              <a:ext uri="{FF2B5EF4-FFF2-40B4-BE49-F238E27FC236}">
                <a16:creationId xmlns:a16="http://schemas.microsoft.com/office/drawing/2014/main" id="{24B68E23-F62A-0C46-4925-D8E2BEF038C7}"/>
              </a:ext>
            </a:extLst>
          </p:cNvPr>
          <p:cNvSpPr txBox="1"/>
          <p:nvPr/>
        </p:nvSpPr>
        <p:spPr>
          <a:xfrm>
            <a:off x="369870" y="5574759"/>
            <a:ext cx="10746768" cy="707886"/>
          </a:xfrm>
          <a:prstGeom prst="rect">
            <a:avLst/>
          </a:prstGeom>
          <a:solidFill>
            <a:schemeClr val="accent4">
              <a:lumMod val="20000"/>
              <a:lumOff val="80000"/>
            </a:schemeClr>
          </a:solidFill>
        </p:spPr>
        <p:txBody>
          <a:bodyPr wrap="square">
            <a:spAutoFit/>
          </a:bodyPr>
          <a:lstStyle/>
          <a:p>
            <a:endParaRPr lang="ar-SA" sz="1600" dirty="0"/>
          </a:p>
          <a:p>
            <a:pPr algn="r"/>
            <a:r>
              <a:rPr lang="en-US" sz="2400" dirty="0">
                <a:latin typeface="Sakkal Majalla" panose="02000000000000000000" pitchFamily="2" charset="-78"/>
                <a:cs typeface="Sakkal Majalla" panose="02000000000000000000" pitchFamily="2" charset="-78"/>
              </a:rPr>
              <a:t> </a:t>
            </a:r>
            <a:r>
              <a:rPr lang="ar-SY" sz="2400" dirty="0">
                <a:latin typeface="Sakkal Majalla" panose="02000000000000000000" pitchFamily="2" charset="-78"/>
                <a:cs typeface="Sakkal Majalla" panose="02000000000000000000" pitchFamily="2" charset="-78"/>
              </a:rPr>
              <a:t>التكاليف الغير مباشرة هي</a:t>
            </a:r>
            <a:r>
              <a:rPr lang="ar-SA" sz="2400" dirty="0">
                <a:latin typeface="Sakkal Majalla" panose="02000000000000000000" pitchFamily="2" charset="-78"/>
                <a:cs typeface="Sakkal Majalla" panose="02000000000000000000" pitchFamily="2" charset="-78"/>
              </a:rPr>
              <a:t> </a:t>
            </a:r>
            <a:r>
              <a:rPr lang="ar-SY" sz="2400" dirty="0">
                <a:latin typeface="Sakkal Majalla" panose="02000000000000000000" pitchFamily="2" charset="-78"/>
                <a:cs typeface="Sakkal Majalla" panose="02000000000000000000" pitchFamily="2" charset="-78"/>
              </a:rPr>
              <a:t>التي</a:t>
            </a:r>
            <a:r>
              <a:rPr lang="ar-SA" sz="2400" dirty="0">
                <a:latin typeface="Sakkal Majalla" panose="02000000000000000000" pitchFamily="2" charset="-78"/>
                <a:cs typeface="Sakkal Majalla" panose="02000000000000000000" pitchFamily="2" charset="-78"/>
              </a:rPr>
              <a:t> </a:t>
            </a:r>
            <a:r>
              <a:rPr lang="ar-SY" sz="2400" dirty="0">
                <a:latin typeface="Sakkal Majalla" panose="02000000000000000000" pitchFamily="2" charset="-78"/>
                <a:cs typeface="Sakkal Majalla" panose="02000000000000000000" pitchFamily="2" charset="-78"/>
              </a:rPr>
              <a:t>يصعب توزيعها على</a:t>
            </a:r>
            <a:r>
              <a:rPr lang="ar-SA" sz="2400" dirty="0">
                <a:latin typeface="Sakkal Majalla" panose="02000000000000000000" pitchFamily="2" charset="-78"/>
                <a:cs typeface="Sakkal Majalla" panose="02000000000000000000" pitchFamily="2" charset="-78"/>
              </a:rPr>
              <a:t> </a:t>
            </a:r>
            <a:r>
              <a:rPr lang="ar-SY" sz="2400" dirty="0">
                <a:latin typeface="Sakkal Majalla" panose="02000000000000000000" pitchFamily="2" charset="-78"/>
                <a:cs typeface="Sakkal Majalla" panose="02000000000000000000" pitchFamily="2" charset="-78"/>
              </a:rPr>
              <a:t>منتج أو نشاط</a:t>
            </a:r>
            <a:r>
              <a:rPr lang="ar-SA" sz="2400" dirty="0">
                <a:latin typeface="Sakkal Majalla" panose="02000000000000000000" pitchFamily="2" charset="-78"/>
                <a:cs typeface="Sakkal Majalla" panose="02000000000000000000" pitchFamily="2" charset="-78"/>
              </a:rPr>
              <a:t> </a:t>
            </a:r>
            <a:r>
              <a:rPr lang="ar-SY" sz="2400" dirty="0">
                <a:latin typeface="Sakkal Majalla" panose="02000000000000000000" pitchFamily="2" charset="-78"/>
                <a:cs typeface="Sakkal Majalla" panose="02000000000000000000" pitchFamily="2" charset="-78"/>
              </a:rPr>
              <a:t>محدد</a:t>
            </a:r>
            <a:r>
              <a:rPr lang="ar-SA" sz="2400" dirty="0">
                <a:latin typeface="Sakkal Majalla" panose="02000000000000000000" pitchFamily="2" charset="-78"/>
                <a:cs typeface="Sakkal Majalla" panose="02000000000000000000" pitchFamily="2" charset="-78"/>
              </a:rPr>
              <a:t>  </a:t>
            </a:r>
            <a:r>
              <a:rPr lang="ar-SY" sz="2400" dirty="0">
                <a:latin typeface="Sakkal Majalla" panose="02000000000000000000" pitchFamily="2" charset="-78"/>
                <a:cs typeface="Sakkal Majalla" panose="02000000000000000000" pitchFamily="2" charset="-78"/>
              </a:rPr>
              <a:t>- تكاليف أدوات عامة -الخدمات العامة - صيانة</a:t>
            </a:r>
          </a:p>
        </p:txBody>
      </p:sp>
      <p:sp>
        <p:nvSpPr>
          <p:cNvPr id="6" name="مربع نص 12">
            <a:extLst>
              <a:ext uri="{FF2B5EF4-FFF2-40B4-BE49-F238E27FC236}">
                <a16:creationId xmlns:a16="http://schemas.microsoft.com/office/drawing/2014/main" id="{2904F033-2D1C-78A4-85BB-3B5A09F1C3AF}"/>
              </a:ext>
            </a:extLst>
          </p:cNvPr>
          <p:cNvSpPr txBox="1"/>
          <p:nvPr/>
        </p:nvSpPr>
        <p:spPr>
          <a:xfrm>
            <a:off x="369870" y="4608747"/>
            <a:ext cx="10746768" cy="954107"/>
          </a:xfrm>
          <a:prstGeom prst="rect">
            <a:avLst/>
          </a:prstGeom>
          <a:solidFill>
            <a:schemeClr val="accent5">
              <a:lumMod val="20000"/>
              <a:lumOff val="80000"/>
            </a:schemeClr>
          </a:solidFill>
        </p:spPr>
        <p:txBody>
          <a:bodyPr wrap="square">
            <a:spAutoFit/>
          </a:bodyPr>
          <a:lstStyle/>
          <a:p>
            <a:pPr marL="285750" indent="-285750">
              <a:buFont typeface="Arial" panose="020B0604020202020204" pitchFamily="34" charset="0"/>
              <a:buChar char="•"/>
            </a:pPr>
            <a:r>
              <a:rPr lang="en-US" sz="2800" dirty="0"/>
              <a:t> </a:t>
            </a:r>
            <a:r>
              <a:rPr lang="en-US" sz="2800" dirty="0">
                <a:solidFill>
                  <a:srgbClr val="FF0000"/>
                </a:solidFill>
              </a:rPr>
              <a:t>Indirect costs</a:t>
            </a:r>
            <a:r>
              <a:rPr lang="ar-SA" sz="2800" dirty="0">
                <a:solidFill>
                  <a:srgbClr val="FF0000"/>
                </a:solidFill>
              </a:rPr>
              <a:t> </a:t>
            </a:r>
            <a:r>
              <a:rPr lang="en-US" sz="2800" dirty="0"/>
              <a:t>are difficult to allocate to a specific output or activity --costs of common tools, general supplies, and equipment maintenance ;</a:t>
            </a:r>
            <a:endParaRPr lang="ar-SY" sz="2800" dirty="0"/>
          </a:p>
        </p:txBody>
      </p:sp>
      <p:sp>
        <p:nvSpPr>
          <p:cNvPr id="7" name="مربع نص 2">
            <a:extLst>
              <a:ext uri="{FF2B5EF4-FFF2-40B4-BE49-F238E27FC236}">
                <a16:creationId xmlns:a16="http://schemas.microsoft.com/office/drawing/2014/main" id="{743424FC-3E40-FA1A-A59A-7B18B988CDCB}"/>
              </a:ext>
            </a:extLst>
          </p:cNvPr>
          <p:cNvSpPr txBox="1"/>
          <p:nvPr/>
        </p:nvSpPr>
        <p:spPr>
          <a:xfrm>
            <a:off x="9071707" y="563157"/>
            <a:ext cx="1858563" cy="400110"/>
          </a:xfrm>
          <a:prstGeom prst="rect">
            <a:avLst/>
          </a:prstGeom>
          <a:noFill/>
        </p:spPr>
        <p:txBody>
          <a:bodyPr wrap="square" rtlCol="1">
            <a:spAutoFit/>
          </a:bodyPr>
          <a:lstStyle/>
          <a:p>
            <a:r>
              <a:rPr lang="ar-SY" sz="2000" b="1" dirty="0">
                <a:latin typeface="Simplified Arabic" panose="02020603050405020304" pitchFamily="18" charset="-78"/>
                <a:cs typeface="Simplified Arabic" panose="02020603050405020304" pitchFamily="18" charset="-78"/>
              </a:rPr>
              <a:t>المحاضرة الثانية</a:t>
            </a:r>
          </a:p>
        </p:txBody>
      </p:sp>
    </p:spTree>
    <p:extLst>
      <p:ext uri="{BB962C8B-B14F-4D97-AF65-F5344CB8AC3E}">
        <p14:creationId xmlns:p14="http://schemas.microsoft.com/office/powerpoint/2010/main" val="210377826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4FA6CB-67CE-EC64-B2F1-ECC858664910}"/>
            </a:ext>
          </a:extLst>
        </p:cNvPr>
        <p:cNvGrpSpPr/>
        <p:nvPr/>
      </p:nvGrpSpPr>
      <p:grpSpPr>
        <a:xfrm>
          <a:off x="0" y="0"/>
          <a:ext cx="0" cy="0"/>
          <a:chOff x="0" y="0"/>
          <a:chExt cx="0" cy="0"/>
        </a:xfrm>
      </p:grpSpPr>
      <p:sp>
        <p:nvSpPr>
          <p:cNvPr id="2" name="مستطيل 1">
            <a:extLst>
              <a:ext uri="{FF2B5EF4-FFF2-40B4-BE49-F238E27FC236}">
                <a16:creationId xmlns:a16="http://schemas.microsoft.com/office/drawing/2014/main" id="{C2251CD1-6B21-513A-EB80-D53601A87961}"/>
              </a:ext>
            </a:extLst>
          </p:cNvPr>
          <p:cNvSpPr/>
          <p:nvPr/>
        </p:nvSpPr>
        <p:spPr>
          <a:xfrm>
            <a:off x="1273996" y="2477132"/>
            <a:ext cx="10263883" cy="2677656"/>
          </a:xfrm>
          <a:prstGeom prst="rect">
            <a:avLst/>
          </a:prstGeom>
        </p:spPr>
        <p:txBody>
          <a:bodyPr wrap="square">
            <a:spAutoFit/>
          </a:bodyPr>
          <a:lstStyle/>
          <a:p>
            <a:pPr algn="just"/>
            <a:r>
              <a:rPr lang="en-US" sz="2800" b="1" dirty="0">
                <a:solidFill>
                  <a:srgbClr val="FF0000"/>
                </a:solidFill>
                <a:cs typeface="Sakkal Majalla" panose="02000000000000000000" pitchFamily="2" charset="-78"/>
              </a:rPr>
              <a:t>Representative costs </a:t>
            </a:r>
            <a:r>
              <a:rPr lang="en-US" sz="2800" dirty="0">
                <a:cs typeface="Sakkal Majalla" panose="02000000000000000000" pitchFamily="2" charset="-78"/>
              </a:rPr>
              <a:t>per unit of output that are established in advance of actual production and service delivery; Standard Cost Element Sources of Data Direct Labor Process routing sheets, + standard times, standard labor rates; Direct Material quantities per + unit, standard unit materials cost; Factory Overhead Costs Total factory overhead costs allocated based on prime costs</a:t>
            </a:r>
            <a:endParaRPr lang="ar-SY" sz="2800" dirty="0">
              <a:cs typeface="Sakkal Majalla" panose="02000000000000000000" pitchFamily="2" charset="-78"/>
            </a:endParaRPr>
          </a:p>
        </p:txBody>
      </p:sp>
      <p:sp>
        <p:nvSpPr>
          <p:cNvPr id="3" name="مربع نص 3">
            <a:extLst>
              <a:ext uri="{FF2B5EF4-FFF2-40B4-BE49-F238E27FC236}">
                <a16:creationId xmlns:a16="http://schemas.microsoft.com/office/drawing/2014/main" id="{08A150CA-F474-985F-83E9-FAE61F1EE9EA}"/>
              </a:ext>
            </a:extLst>
          </p:cNvPr>
          <p:cNvSpPr txBox="1"/>
          <p:nvPr/>
        </p:nvSpPr>
        <p:spPr>
          <a:xfrm>
            <a:off x="3042007" y="1677111"/>
            <a:ext cx="6107986" cy="584775"/>
          </a:xfrm>
          <a:prstGeom prst="rect">
            <a:avLst/>
          </a:prstGeom>
          <a:noFill/>
        </p:spPr>
        <p:txBody>
          <a:bodyPr wrap="square">
            <a:spAutoFit/>
          </a:bodyPr>
          <a:lstStyle/>
          <a:p>
            <a:pPr algn="r"/>
            <a:r>
              <a:rPr lang="en-US" sz="2800" b="1" dirty="0">
                <a:solidFill>
                  <a:srgbClr val="FF0000"/>
                </a:solidFill>
              </a:rPr>
              <a:t>STANDARD COSTS </a:t>
            </a:r>
            <a:r>
              <a:rPr lang="ar-SY" sz="3200" b="1" dirty="0">
                <a:solidFill>
                  <a:srgbClr val="FF0000"/>
                </a:solidFill>
                <a:latin typeface="Sakkal Majalla" panose="02000000000000000000" pitchFamily="2" charset="-78"/>
                <a:cs typeface="Sakkal Majalla" panose="02000000000000000000" pitchFamily="2" charset="-78"/>
              </a:rPr>
              <a:t>التكاليف المعيارية  </a:t>
            </a:r>
            <a:endParaRPr lang="ar-SY" sz="2800" b="1" dirty="0">
              <a:solidFill>
                <a:srgbClr val="FF0000"/>
              </a:solidFill>
              <a:latin typeface="Sakkal Majalla" panose="02000000000000000000" pitchFamily="2" charset="-78"/>
              <a:cs typeface="Sakkal Majalla" panose="02000000000000000000" pitchFamily="2" charset="-78"/>
            </a:endParaRPr>
          </a:p>
        </p:txBody>
      </p:sp>
      <p:sp>
        <p:nvSpPr>
          <p:cNvPr id="4" name="مربع نص 2">
            <a:extLst>
              <a:ext uri="{FF2B5EF4-FFF2-40B4-BE49-F238E27FC236}">
                <a16:creationId xmlns:a16="http://schemas.microsoft.com/office/drawing/2014/main" id="{1B16BF0C-0182-4E67-EE36-4D0C3A83A263}"/>
              </a:ext>
            </a:extLst>
          </p:cNvPr>
          <p:cNvSpPr txBox="1"/>
          <p:nvPr/>
        </p:nvSpPr>
        <p:spPr>
          <a:xfrm>
            <a:off x="9071707" y="563157"/>
            <a:ext cx="1858563" cy="400110"/>
          </a:xfrm>
          <a:prstGeom prst="rect">
            <a:avLst/>
          </a:prstGeom>
          <a:noFill/>
        </p:spPr>
        <p:txBody>
          <a:bodyPr wrap="square" rtlCol="1">
            <a:spAutoFit/>
          </a:bodyPr>
          <a:lstStyle/>
          <a:p>
            <a:r>
              <a:rPr lang="ar-SY" sz="2000" b="1" dirty="0">
                <a:latin typeface="Simplified Arabic" panose="02020603050405020304" pitchFamily="18" charset="-78"/>
                <a:cs typeface="Simplified Arabic" panose="02020603050405020304" pitchFamily="18" charset="-78"/>
              </a:rPr>
              <a:t>المحاضرة الثانية</a:t>
            </a:r>
          </a:p>
        </p:txBody>
      </p:sp>
    </p:spTree>
    <p:extLst>
      <p:ext uri="{BB962C8B-B14F-4D97-AF65-F5344CB8AC3E}">
        <p14:creationId xmlns:p14="http://schemas.microsoft.com/office/powerpoint/2010/main" val="383957816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30727D-7E0F-B6C0-207D-ED03640AB78E}"/>
            </a:ext>
          </a:extLst>
        </p:cNvPr>
        <p:cNvGrpSpPr/>
        <p:nvPr/>
      </p:nvGrpSpPr>
      <p:grpSpPr>
        <a:xfrm>
          <a:off x="0" y="0"/>
          <a:ext cx="0" cy="0"/>
          <a:chOff x="0" y="0"/>
          <a:chExt cx="0" cy="0"/>
        </a:xfrm>
      </p:grpSpPr>
      <p:sp>
        <p:nvSpPr>
          <p:cNvPr id="2" name="مستطيل 1">
            <a:extLst>
              <a:ext uri="{FF2B5EF4-FFF2-40B4-BE49-F238E27FC236}">
                <a16:creationId xmlns:a16="http://schemas.microsoft.com/office/drawing/2014/main" id="{FD141DA1-84F5-B68D-AC77-401CF29D7594}"/>
              </a:ext>
            </a:extLst>
          </p:cNvPr>
          <p:cNvSpPr/>
          <p:nvPr/>
        </p:nvSpPr>
        <p:spPr>
          <a:xfrm>
            <a:off x="688369" y="2309799"/>
            <a:ext cx="10190635" cy="830997"/>
          </a:xfrm>
          <a:prstGeom prst="rect">
            <a:avLst/>
          </a:prstGeom>
          <a:solidFill>
            <a:schemeClr val="accent4">
              <a:lumMod val="20000"/>
              <a:lumOff val="80000"/>
            </a:schemeClr>
          </a:solidFill>
        </p:spPr>
        <p:txBody>
          <a:bodyPr wrap="square">
            <a:spAutoFit/>
          </a:bodyPr>
          <a:lstStyle/>
          <a:p>
            <a:r>
              <a:rPr lang="ar-SY" sz="2400" b="1" dirty="0"/>
              <a:t>• </a:t>
            </a:r>
            <a:r>
              <a:rPr lang="en-US" sz="2400" dirty="0"/>
              <a:t>Consumer goods and services</a:t>
            </a:r>
            <a:r>
              <a:rPr lang="ar-SY" sz="2400" dirty="0"/>
              <a:t> </a:t>
            </a:r>
            <a:r>
              <a:rPr lang="en-US" sz="2400" dirty="0"/>
              <a:t>are those that are directly used by people to satisfy their wants;</a:t>
            </a:r>
            <a:endParaRPr lang="ar-SY" sz="2400" dirty="0"/>
          </a:p>
        </p:txBody>
      </p:sp>
      <p:sp>
        <p:nvSpPr>
          <p:cNvPr id="3" name="مربع نص 3">
            <a:extLst>
              <a:ext uri="{FF2B5EF4-FFF2-40B4-BE49-F238E27FC236}">
                <a16:creationId xmlns:a16="http://schemas.microsoft.com/office/drawing/2014/main" id="{F353416E-03AD-33D8-89A7-5052A3A04395}"/>
              </a:ext>
            </a:extLst>
          </p:cNvPr>
          <p:cNvSpPr txBox="1"/>
          <p:nvPr/>
        </p:nvSpPr>
        <p:spPr>
          <a:xfrm>
            <a:off x="688369" y="137138"/>
            <a:ext cx="5053212" cy="1384995"/>
          </a:xfrm>
          <a:prstGeom prst="rect">
            <a:avLst/>
          </a:prstGeom>
          <a:solidFill>
            <a:schemeClr val="accent5">
              <a:lumMod val="75000"/>
            </a:schemeClr>
          </a:solidFill>
        </p:spPr>
        <p:txBody>
          <a:bodyPr wrap="square">
            <a:spAutoFit/>
          </a:bodyPr>
          <a:lstStyle/>
          <a:p>
            <a:r>
              <a:rPr lang="en-US" sz="2800" b="1" dirty="0">
                <a:solidFill>
                  <a:schemeClr val="bg1"/>
                </a:solidFill>
              </a:rPr>
              <a:t>CONSUMER GOODS AND PRODUCER GOODS AND SERVICES </a:t>
            </a:r>
            <a:endParaRPr lang="ar-SY" sz="2800" b="1" dirty="0">
              <a:solidFill>
                <a:schemeClr val="bg1"/>
              </a:solidFill>
            </a:endParaRPr>
          </a:p>
        </p:txBody>
      </p:sp>
      <p:sp>
        <p:nvSpPr>
          <p:cNvPr id="4" name="مربع نص 7">
            <a:extLst>
              <a:ext uri="{FF2B5EF4-FFF2-40B4-BE49-F238E27FC236}">
                <a16:creationId xmlns:a16="http://schemas.microsoft.com/office/drawing/2014/main" id="{BD2D6DC9-4BC0-1300-9E1E-BF52B6B666A8}"/>
              </a:ext>
            </a:extLst>
          </p:cNvPr>
          <p:cNvSpPr txBox="1"/>
          <p:nvPr/>
        </p:nvSpPr>
        <p:spPr>
          <a:xfrm>
            <a:off x="667104" y="1670533"/>
            <a:ext cx="5053212" cy="461665"/>
          </a:xfrm>
          <a:prstGeom prst="rect">
            <a:avLst/>
          </a:prstGeom>
          <a:solidFill>
            <a:schemeClr val="accent5">
              <a:lumMod val="75000"/>
            </a:schemeClr>
          </a:solidFill>
        </p:spPr>
        <p:txBody>
          <a:bodyPr wrap="square">
            <a:spAutoFit/>
          </a:bodyPr>
          <a:lstStyle/>
          <a:p>
            <a:pPr algn="r"/>
            <a:r>
              <a:rPr lang="ar-SY" sz="2400" b="1" dirty="0">
                <a:solidFill>
                  <a:schemeClr val="bg1"/>
                </a:solidFill>
              </a:rPr>
              <a:t>السلع والخدمات الاستهلاكية والانتاجية </a:t>
            </a:r>
          </a:p>
        </p:txBody>
      </p:sp>
      <p:sp>
        <p:nvSpPr>
          <p:cNvPr id="5" name="مربع نص 10">
            <a:extLst>
              <a:ext uri="{FF2B5EF4-FFF2-40B4-BE49-F238E27FC236}">
                <a16:creationId xmlns:a16="http://schemas.microsoft.com/office/drawing/2014/main" id="{F26BA844-8224-8829-649A-6CFC4FF94CCA}"/>
              </a:ext>
            </a:extLst>
          </p:cNvPr>
          <p:cNvSpPr txBox="1"/>
          <p:nvPr/>
        </p:nvSpPr>
        <p:spPr>
          <a:xfrm>
            <a:off x="688368" y="3198233"/>
            <a:ext cx="10190635" cy="523220"/>
          </a:xfrm>
          <a:prstGeom prst="rect">
            <a:avLst/>
          </a:prstGeom>
          <a:solidFill>
            <a:schemeClr val="accent4">
              <a:lumMod val="20000"/>
              <a:lumOff val="80000"/>
            </a:schemeClr>
          </a:solidFill>
        </p:spPr>
        <p:txBody>
          <a:bodyPr wrap="square">
            <a:spAutoFit/>
          </a:bodyPr>
          <a:lstStyle/>
          <a:p>
            <a:pPr algn="r"/>
            <a:r>
              <a:rPr lang="ar-SY" sz="2800" dirty="0">
                <a:latin typeface="Sakkal Majalla" panose="02000000000000000000" pitchFamily="2" charset="-78"/>
                <a:cs typeface="Sakkal Majalla" panose="02000000000000000000" pitchFamily="2" charset="-78"/>
              </a:rPr>
              <a:t>السلع والخدمات الاستهلاكية هي تلك التي تستخدم مباشرة من الناس لإشباع حاجاتهم </a:t>
            </a:r>
          </a:p>
        </p:txBody>
      </p:sp>
      <p:sp>
        <p:nvSpPr>
          <p:cNvPr id="6" name="مربع نص 12">
            <a:extLst>
              <a:ext uri="{FF2B5EF4-FFF2-40B4-BE49-F238E27FC236}">
                <a16:creationId xmlns:a16="http://schemas.microsoft.com/office/drawing/2014/main" id="{E6FCFC2C-2A8A-BC96-FA27-BD8AF95C01D8}"/>
              </a:ext>
            </a:extLst>
          </p:cNvPr>
          <p:cNvSpPr txBox="1"/>
          <p:nvPr/>
        </p:nvSpPr>
        <p:spPr>
          <a:xfrm>
            <a:off x="688369" y="5094044"/>
            <a:ext cx="10281860" cy="954107"/>
          </a:xfrm>
          <a:prstGeom prst="rect">
            <a:avLst/>
          </a:prstGeom>
          <a:solidFill>
            <a:schemeClr val="accent5">
              <a:lumMod val="20000"/>
              <a:lumOff val="80000"/>
            </a:schemeClr>
          </a:solidFill>
        </p:spPr>
        <p:txBody>
          <a:bodyPr wrap="square">
            <a:spAutoFit/>
          </a:bodyPr>
          <a:lstStyle/>
          <a:p>
            <a:pPr algn="r"/>
            <a:r>
              <a:rPr lang="ar-SY" sz="2800" dirty="0">
                <a:latin typeface="Sakkal Majalla" panose="02000000000000000000" pitchFamily="2" charset="-78"/>
                <a:cs typeface="Sakkal Majalla" panose="02000000000000000000" pitchFamily="2" charset="-78"/>
              </a:rPr>
              <a:t>السلع والخدمات الانتاجية هي تلك التي تستخدم في العملية الانتاجية للسلع والخدمات الاستهلاكية مثل </a:t>
            </a:r>
            <a:r>
              <a:rPr lang="ar-SY" sz="2800" dirty="0" err="1">
                <a:latin typeface="Sakkal Majalla" panose="02000000000000000000" pitchFamily="2" charset="-78"/>
                <a:cs typeface="Sakkal Majalla" panose="02000000000000000000" pitchFamily="2" charset="-78"/>
              </a:rPr>
              <a:t>الالات</a:t>
            </a:r>
            <a:r>
              <a:rPr lang="ar-SY" sz="2800" dirty="0">
                <a:latin typeface="Sakkal Majalla" panose="02000000000000000000" pitchFamily="2" charset="-78"/>
                <a:cs typeface="Sakkal Majalla" panose="02000000000000000000" pitchFamily="2" charset="-78"/>
              </a:rPr>
              <a:t> الادوات المنشآت الصناعية </a:t>
            </a:r>
          </a:p>
        </p:txBody>
      </p:sp>
      <p:sp>
        <p:nvSpPr>
          <p:cNvPr id="7" name="مربع نص 14">
            <a:extLst>
              <a:ext uri="{FF2B5EF4-FFF2-40B4-BE49-F238E27FC236}">
                <a16:creationId xmlns:a16="http://schemas.microsoft.com/office/drawing/2014/main" id="{C2827D51-1190-339C-1BA6-E100393AF9C9}"/>
              </a:ext>
            </a:extLst>
          </p:cNvPr>
          <p:cNvSpPr txBox="1"/>
          <p:nvPr/>
        </p:nvSpPr>
        <p:spPr>
          <a:xfrm>
            <a:off x="688369" y="3838228"/>
            <a:ext cx="10190635" cy="1200329"/>
          </a:xfrm>
          <a:prstGeom prst="rect">
            <a:avLst/>
          </a:prstGeom>
          <a:solidFill>
            <a:schemeClr val="accent5">
              <a:lumMod val="20000"/>
              <a:lumOff val="80000"/>
            </a:schemeClr>
          </a:solidFill>
        </p:spPr>
        <p:txBody>
          <a:bodyPr wrap="square">
            <a:spAutoFit/>
          </a:bodyPr>
          <a:lstStyle/>
          <a:p>
            <a:r>
              <a:rPr lang="en-US" sz="2400" dirty="0"/>
              <a:t> •</a:t>
            </a:r>
            <a:r>
              <a:rPr lang="ar-SY" sz="2400" dirty="0"/>
              <a:t> • </a:t>
            </a:r>
            <a:r>
              <a:rPr lang="en-US" sz="2400" dirty="0"/>
              <a:t>Producer goods and services</a:t>
            </a:r>
            <a:r>
              <a:rPr lang="ar-SY" sz="2400" dirty="0"/>
              <a:t> </a:t>
            </a:r>
            <a:r>
              <a:rPr lang="en-US" sz="2400" dirty="0"/>
              <a:t>are those used in the production of consumer goods and services: machine tools, factory buildings, buses and farm machinery are examples; </a:t>
            </a:r>
            <a:endParaRPr lang="ar-SY" sz="2400" dirty="0"/>
          </a:p>
        </p:txBody>
      </p:sp>
      <p:sp>
        <p:nvSpPr>
          <p:cNvPr id="8" name="مربع نص 2">
            <a:extLst>
              <a:ext uri="{FF2B5EF4-FFF2-40B4-BE49-F238E27FC236}">
                <a16:creationId xmlns:a16="http://schemas.microsoft.com/office/drawing/2014/main" id="{5D78351B-EBDC-7204-D9CF-6915C2C44440}"/>
              </a:ext>
            </a:extLst>
          </p:cNvPr>
          <p:cNvSpPr txBox="1"/>
          <p:nvPr/>
        </p:nvSpPr>
        <p:spPr>
          <a:xfrm>
            <a:off x="9071707" y="563157"/>
            <a:ext cx="1858563" cy="400110"/>
          </a:xfrm>
          <a:prstGeom prst="rect">
            <a:avLst/>
          </a:prstGeom>
          <a:noFill/>
        </p:spPr>
        <p:txBody>
          <a:bodyPr wrap="square" rtlCol="1">
            <a:spAutoFit/>
          </a:bodyPr>
          <a:lstStyle/>
          <a:p>
            <a:r>
              <a:rPr lang="ar-SY" sz="2000" b="1" dirty="0">
                <a:latin typeface="Simplified Arabic" panose="02020603050405020304" pitchFamily="18" charset="-78"/>
                <a:cs typeface="Simplified Arabic" panose="02020603050405020304" pitchFamily="18" charset="-78"/>
              </a:rPr>
              <a:t>المحاضرة الثانية</a:t>
            </a:r>
          </a:p>
        </p:txBody>
      </p:sp>
    </p:spTree>
    <p:extLst>
      <p:ext uri="{BB962C8B-B14F-4D97-AF65-F5344CB8AC3E}">
        <p14:creationId xmlns:p14="http://schemas.microsoft.com/office/powerpoint/2010/main" val="161030127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14E2D5-E1A7-14EE-74DE-87F4404FAAD1}"/>
            </a:ext>
          </a:extLst>
        </p:cNvPr>
        <p:cNvGrpSpPr/>
        <p:nvPr/>
      </p:nvGrpSpPr>
      <p:grpSpPr>
        <a:xfrm>
          <a:off x="0" y="0"/>
          <a:ext cx="0" cy="0"/>
          <a:chOff x="0" y="0"/>
          <a:chExt cx="0" cy="0"/>
        </a:xfrm>
      </p:grpSpPr>
      <p:sp>
        <p:nvSpPr>
          <p:cNvPr id="2" name="مستطيل 1">
            <a:extLst>
              <a:ext uri="{FF2B5EF4-FFF2-40B4-BE49-F238E27FC236}">
                <a16:creationId xmlns:a16="http://schemas.microsoft.com/office/drawing/2014/main" id="{5CB0EE14-2803-540A-DA47-B0BD8E431528}"/>
              </a:ext>
            </a:extLst>
          </p:cNvPr>
          <p:cNvSpPr/>
          <p:nvPr/>
        </p:nvSpPr>
        <p:spPr>
          <a:xfrm>
            <a:off x="352697" y="3774651"/>
            <a:ext cx="10352973" cy="954107"/>
          </a:xfrm>
          <a:prstGeom prst="rect">
            <a:avLst/>
          </a:prstGeom>
          <a:solidFill>
            <a:schemeClr val="accent5">
              <a:lumMod val="20000"/>
              <a:lumOff val="80000"/>
            </a:schemeClr>
          </a:solidFill>
        </p:spPr>
        <p:txBody>
          <a:bodyPr wrap="square">
            <a:spAutoFit/>
          </a:bodyPr>
          <a:lstStyle/>
          <a:p>
            <a:r>
              <a:rPr lang="en-US" sz="2800" dirty="0"/>
              <a:t>Demand is a reflection of this measure of value, and is represented by price per quantity of output</a:t>
            </a:r>
            <a:r>
              <a:rPr lang="en-US" dirty="0"/>
              <a:t>; </a:t>
            </a:r>
            <a:endParaRPr lang="ar-SY" dirty="0"/>
          </a:p>
        </p:txBody>
      </p:sp>
      <p:sp>
        <p:nvSpPr>
          <p:cNvPr id="3" name="مربع نص 3">
            <a:extLst>
              <a:ext uri="{FF2B5EF4-FFF2-40B4-BE49-F238E27FC236}">
                <a16:creationId xmlns:a16="http://schemas.microsoft.com/office/drawing/2014/main" id="{54DC9FFB-93ED-7EDC-B1DC-C8B4110258BD}"/>
              </a:ext>
            </a:extLst>
          </p:cNvPr>
          <p:cNvSpPr txBox="1"/>
          <p:nvPr/>
        </p:nvSpPr>
        <p:spPr>
          <a:xfrm>
            <a:off x="352698" y="119393"/>
            <a:ext cx="5112437" cy="1477328"/>
          </a:xfrm>
          <a:prstGeom prst="rect">
            <a:avLst/>
          </a:prstGeom>
          <a:solidFill>
            <a:schemeClr val="accent5">
              <a:lumMod val="20000"/>
              <a:lumOff val="80000"/>
            </a:schemeClr>
          </a:solidFill>
        </p:spPr>
        <p:txBody>
          <a:bodyPr wrap="square">
            <a:spAutoFit/>
          </a:bodyPr>
          <a:lstStyle/>
          <a:p>
            <a:pPr algn="ctr"/>
            <a:r>
              <a:rPr lang="en-US" sz="3600" b="1" dirty="0"/>
              <a:t>UTILITY AND DEMAND</a:t>
            </a:r>
            <a:r>
              <a:rPr lang="ar-SY" sz="3600" b="1" dirty="0"/>
              <a:t> المنفعة والطلب        </a:t>
            </a:r>
            <a:endParaRPr lang="ar-SY" sz="2400" b="1" dirty="0"/>
          </a:p>
          <a:p>
            <a:r>
              <a:rPr lang="ar-SY" dirty="0"/>
              <a:t> </a:t>
            </a:r>
            <a:r>
              <a:rPr lang="en-US" dirty="0"/>
              <a:t> </a:t>
            </a:r>
            <a:endParaRPr lang="ar-SY" dirty="0"/>
          </a:p>
        </p:txBody>
      </p:sp>
      <p:sp>
        <p:nvSpPr>
          <p:cNvPr id="4" name="مربع نص 7">
            <a:extLst>
              <a:ext uri="{FF2B5EF4-FFF2-40B4-BE49-F238E27FC236}">
                <a16:creationId xmlns:a16="http://schemas.microsoft.com/office/drawing/2014/main" id="{0636C263-44BD-7CE7-753C-2C9FDB361EC9}"/>
              </a:ext>
            </a:extLst>
          </p:cNvPr>
          <p:cNvSpPr txBox="1"/>
          <p:nvPr/>
        </p:nvSpPr>
        <p:spPr>
          <a:xfrm>
            <a:off x="352698" y="3085682"/>
            <a:ext cx="10352974" cy="584775"/>
          </a:xfrm>
          <a:prstGeom prst="rect">
            <a:avLst/>
          </a:prstGeom>
          <a:solidFill>
            <a:schemeClr val="accent4">
              <a:lumMod val="20000"/>
              <a:lumOff val="80000"/>
            </a:schemeClr>
          </a:solidFill>
        </p:spPr>
        <p:txBody>
          <a:bodyPr wrap="square">
            <a:spAutoFit/>
          </a:bodyPr>
          <a:lstStyle/>
          <a:p>
            <a:pPr algn="r"/>
            <a:r>
              <a:rPr lang="ar-SY" sz="3200" dirty="0">
                <a:latin typeface="Sakkal Majalla" panose="02000000000000000000" pitchFamily="2" charset="-78"/>
                <a:cs typeface="Sakkal Majalla" panose="02000000000000000000" pitchFamily="2" charset="-78"/>
              </a:rPr>
              <a:t>المنفعة هي عملية قياس للقيمة التي ينتظرها مستهلك منتج أو خدمة</a:t>
            </a:r>
          </a:p>
        </p:txBody>
      </p:sp>
      <p:sp>
        <p:nvSpPr>
          <p:cNvPr id="5" name="مربع نص 10">
            <a:extLst>
              <a:ext uri="{FF2B5EF4-FFF2-40B4-BE49-F238E27FC236}">
                <a16:creationId xmlns:a16="http://schemas.microsoft.com/office/drawing/2014/main" id="{13606428-8B7B-5FCC-3CB1-C85C4EC5E5BD}"/>
              </a:ext>
            </a:extLst>
          </p:cNvPr>
          <p:cNvSpPr txBox="1"/>
          <p:nvPr/>
        </p:nvSpPr>
        <p:spPr>
          <a:xfrm>
            <a:off x="352697" y="5077508"/>
            <a:ext cx="10352972" cy="1077218"/>
          </a:xfrm>
          <a:prstGeom prst="rect">
            <a:avLst/>
          </a:prstGeom>
          <a:solidFill>
            <a:schemeClr val="accent5">
              <a:lumMod val="20000"/>
              <a:lumOff val="80000"/>
            </a:schemeClr>
          </a:solidFill>
        </p:spPr>
        <p:txBody>
          <a:bodyPr wrap="square">
            <a:spAutoFit/>
          </a:bodyPr>
          <a:lstStyle/>
          <a:p>
            <a:pPr algn="r"/>
            <a:r>
              <a:rPr lang="ar-SY" sz="2400" dirty="0"/>
              <a:t>•</a:t>
            </a:r>
            <a:r>
              <a:rPr lang="ar-SY" sz="3200" dirty="0">
                <a:latin typeface="Sakkal Majalla" panose="02000000000000000000" pitchFamily="2" charset="-78"/>
                <a:cs typeface="Sakkal Majalla" panose="02000000000000000000" pitchFamily="2" charset="-78"/>
              </a:rPr>
              <a:t>الطلب هو انعكاس لقياس القيمة  على السعر ويكون الانعكاس للسعر على كل كمية من المخرجات</a:t>
            </a:r>
            <a:endParaRPr lang="ar-SY" sz="2400" dirty="0">
              <a:latin typeface="Sakkal Majalla" panose="02000000000000000000" pitchFamily="2" charset="-78"/>
              <a:cs typeface="Sakkal Majalla" panose="02000000000000000000" pitchFamily="2" charset="-78"/>
            </a:endParaRPr>
          </a:p>
        </p:txBody>
      </p:sp>
      <p:sp>
        <p:nvSpPr>
          <p:cNvPr id="6" name="مربع نص 12">
            <a:extLst>
              <a:ext uri="{FF2B5EF4-FFF2-40B4-BE49-F238E27FC236}">
                <a16:creationId xmlns:a16="http://schemas.microsoft.com/office/drawing/2014/main" id="{6F12FE34-8F0C-6815-4A3D-FD64D1A973DB}"/>
              </a:ext>
            </a:extLst>
          </p:cNvPr>
          <p:cNvSpPr txBox="1"/>
          <p:nvPr/>
        </p:nvSpPr>
        <p:spPr>
          <a:xfrm>
            <a:off x="352698" y="1845022"/>
            <a:ext cx="10352974" cy="1077218"/>
          </a:xfrm>
          <a:prstGeom prst="rect">
            <a:avLst/>
          </a:prstGeom>
          <a:solidFill>
            <a:schemeClr val="accent4">
              <a:lumMod val="20000"/>
              <a:lumOff val="80000"/>
            </a:schemeClr>
          </a:solidFill>
        </p:spPr>
        <p:txBody>
          <a:bodyPr wrap="square">
            <a:spAutoFit/>
          </a:bodyPr>
          <a:lstStyle/>
          <a:p>
            <a:r>
              <a:rPr lang="en-US" sz="3200" dirty="0"/>
              <a:t>Utility is a measure of the value which consumers of a product or service place on that product or service; </a:t>
            </a:r>
            <a:endParaRPr lang="ar-SY" sz="3200" dirty="0"/>
          </a:p>
        </p:txBody>
      </p:sp>
      <p:sp>
        <p:nvSpPr>
          <p:cNvPr id="7" name="مربع نص 2">
            <a:extLst>
              <a:ext uri="{FF2B5EF4-FFF2-40B4-BE49-F238E27FC236}">
                <a16:creationId xmlns:a16="http://schemas.microsoft.com/office/drawing/2014/main" id="{F35D35B3-2ED4-C41E-9404-D22F8CE9C962}"/>
              </a:ext>
            </a:extLst>
          </p:cNvPr>
          <p:cNvSpPr txBox="1"/>
          <p:nvPr/>
        </p:nvSpPr>
        <p:spPr>
          <a:xfrm>
            <a:off x="9071707" y="563157"/>
            <a:ext cx="1858563" cy="400110"/>
          </a:xfrm>
          <a:prstGeom prst="rect">
            <a:avLst/>
          </a:prstGeom>
          <a:noFill/>
        </p:spPr>
        <p:txBody>
          <a:bodyPr wrap="square" rtlCol="1">
            <a:spAutoFit/>
          </a:bodyPr>
          <a:lstStyle/>
          <a:p>
            <a:r>
              <a:rPr lang="ar-SY" sz="2000" b="1" dirty="0">
                <a:latin typeface="Simplified Arabic" panose="02020603050405020304" pitchFamily="18" charset="-78"/>
                <a:cs typeface="Simplified Arabic" panose="02020603050405020304" pitchFamily="18" charset="-78"/>
              </a:rPr>
              <a:t>المحاضرة الثانية</a:t>
            </a:r>
          </a:p>
        </p:txBody>
      </p:sp>
    </p:spTree>
    <p:extLst>
      <p:ext uri="{BB962C8B-B14F-4D97-AF65-F5344CB8AC3E}">
        <p14:creationId xmlns:p14="http://schemas.microsoft.com/office/powerpoint/2010/main" val="89091118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70A5D1-3A7A-7376-8DF0-2B4A58441BEB}"/>
            </a:ext>
          </a:extLst>
        </p:cNvPr>
        <p:cNvGrpSpPr/>
        <p:nvPr/>
      </p:nvGrpSpPr>
      <p:grpSpPr>
        <a:xfrm>
          <a:off x="0" y="0"/>
          <a:ext cx="0" cy="0"/>
          <a:chOff x="0" y="0"/>
          <a:chExt cx="0" cy="0"/>
        </a:xfrm>
      </p:grpSpPr>
      <p:sp>
        <p:nvSpPr>
          <p:cNvPr id="2" name="مستطيل 1">
            <a:extLst>
              <a:ext uri="{FF2B5EF4-FFF2-40B4-BE49-F238E27FC236}">
                <a16:creationId xmlns:a16="http://schemas.microsoft.com/office/drawing/2014/main" id="{0E2AE10E-34B3-4416-E81F-DC9A7765F615}"/>
              </a:ext>
            </a:extLst>
          </p:cNvPr>
          <p:cNvSpPr/>
          <p:nvPr/>
        </p:nvSpPr>
        <p:spPr>
          <a:xfrm>
            <a:off x="888273" y="4034045"/>
            <a:ext cx="9483633" cy="461665"/>
          </a:xfrm>
          <a:prstGeom prst="rect">
            <a:avLst/>
          </a:prstGeom>
          <a:solidFill>
            <a:schemeClr val="accent2">
              <a:lumMod val="20000"/>
              <a:lumOff val="80000"/>
            </a:schemeClr>
          </a:solidFill>
        </p:spPr>
        <p:txBody>
          <a:bodyPr wrap="square">
            <a:spAutoFit/>
          </a:bodyPr>
          <a:lstStyle/>
          <a:p>
            <a:pPr algn="ctr"/>
            <a:r>
              <a:rPr lang="en-US" sz="2400" dirty="0"/>
              <a:t>Occurs where marginal cost = marginal revenue</a:t>
            </a:r>
            <a:endParaRPr lang="ar-SY" sz="2400" dirty="0"/>
          </a:p>
        </p:txBody>
      </p:sp>
      <p:sp>
        <p:nvSpPr>
          <p:cNvPr id="3" name="مربع نص 3">
            <a:extLst>
              <a:ext uri="{FF2B5EF4-FFF2-40B4-BE49-F238E27FC236}">
                <a16:creationId xmlns:a16="http://schemas.microsoft.com/office/drawing/2014/main" id="{8518E03E-C63E-D86A-3E20-CACB600D6239}"/>
              </a:ext>
            </a:extLst>
          </p:cNvPr>
          <p:cNvSpPr txBox="1"/>
          <p:nvPr/>
        </p:nvSpPr>
        <p:spPr>
          <a:xfrm>
            <a:off x="718154" y="335940"/>
            <a:ext cx="4789512" cy="954107"/>
          </a:xfrm>
          <a:prstGeom prst="rect">
            <a:avLst/>
          </a:prstGeom>
          <a:solidFill>
            <a:schemeClr val="accent5">
              <a:lumMod val="20000"/>
              <a:lumOff val="80000"/>
            </a:schemeClr>
          </a:solidFill>
        </p:spPr>
        <p:txBody>
          <a:bodyPr wrap="square">
            <a:spAutoFit/>
          </a:bodyPr>
          <a:lstStyle/>
          <a:p>
            <a:pPr algn="r"/>
            <a:r>
              <a:rPr lang="en-US" sz="3200" b="1" dirty="0">
                <a:solidFill>
                  <a:srgbClr val="FF0000"/>
                </a:solidFill>
              </a:rPr>
              <a:t>PROFIT MAXIMIZATION </a:t>
            </a:r>
            <a:r>
              <a:rPr lang="ar-SY" sz="3200" b="1" dirty="0">
                <a:solidFill>
                  <a:srgbClr val="FF0000"/>
                </a:solidFill>
              </a:rPr>
              <a:t>    </a:t>
            </a:r>
            <a:r>
              <a:rPr lang="ar-SY" sz="2400" b="1" dirty="0"/>
              <a:t>تعظيم الربح</a:t>
            </a:r>
          </a:p>
        </p:txBody>
      </p:sp>
      <p:sp>
        <p:nvSpPr>
          <p:cNvPr id="4" name="مربع نص 7">
            <a:extLst>
              <a:ext uri="{FF2B5EF4-FFF2-40B4-BE49-F238E27FC236}">
                <a16:creationId xmlns:a16="http://schemas.microsoft.com/office/drawing/2014/main" id="{FCF023F9-C017-0585-D596-F6CD2C3FD529}"/>
              </a:ext>
            </a:extLst>
          </p:cNvPr>
          <p:cNvSpPr txBox="1"/>
          <p:nvPr/>
        </p:nvSpPr>
        <p:spPr>
          <a:xfrm>
            <a:off x="888274" y="2179276"/>
            <a:ext cx="9483635" cy="954107"/>
          </a:xfrm>
          <a:prstGeom prst="rect">
            <a:avLst/>
          </a:prstGeom>
          <a:solidFill>
            <a:schemeClr val="accent5">
              <a:lumMod val="20000"/>
              <a:lumOff val="80000"/>
            </a:schemeClr>
          </a:solidFill>
        </p:spPr>
        <p:txBody>
          <a:bodyPr wrap="square">
            <a:spAutoFit/>
          </a:bodyPr>
          <a:lstStyle/>
          <a:p>
            <a:r>
              <a:rPr lang="en-US" sz="2400" dirty="0"/>
              <a:t> </a:t>
            </a:r>
            <a:r>
              <a:rPr lang="en-US" sz="2800" dirty="0"/>
              <a:t>Occurs where total revenue exceeds total cost by the greatest amount</a:t>
            </a:r>
            <a:endParaRPr lang="ar-SY" sz="2400" dirty="0"/>
          </a:p>
        </p:txBody>
      </p:sp>
      <p:sp>
        <p:nvSpPr>
          <p:cNvPr id="5" name="مربع نص 10">
            <a:extLst>
              <a:ext uri="{FF2B5EF4-FFF2-40B4-BE49-F238E27FC236}">
                <a16:creationId xmlns:a16="http://schemas.microsoft.com/office/drawing/2014/main" id="{E54678F5-7B4E-5D5F-BD70-A06D21095F83}"/>
              </a:ext>
            </a:extLst>
          </p:cNvPr>
          <p:cNvSpPr txBox="1"/>
          <p:nvPr/>
        </p:nvSpPr>
        <p:spPr>
          <a:xfrm>
            <a:off x="888274" y="2871612"/>
            <a:ext cx="9483634" cy="954107"/>
          </a:xfrm>
          <a:prstGeom prst="rect">
            <a:avLst/>
          </a:prstGeom>
          <a:solidFill>
            <a:schemeClr val="accent5">
              <a:lumMod val="20000"/>
              <a:lumOff val="80000"/>
            </a:schemeClr>
          </a:solidFill>
        </p:spPr>
        <p:txBody>
          <a:bodyPr wrap="square">
            <a:spAutoFit/>
          </a:bodyPr>
          <a:lstStyle/>
          <a:p>
            <a:pPr algn="r"/>
            <a:r>
              <a:rPr lang="ar-SY" sz="2800" dirty="0">
                <a:latin typeface="Sakkal Majalla" panose="02000000000000000000" pitchFamily="2" charset="-78"/>
                <a:cs typeface="Sakkal Majalla" panose="02000000000000000000" pitchFamily="2" charset="-78"/>
              </a:rPr>
              <a:t>الربح الاعظمي يقع عند النقطة التي يتجاوز فيها الايراد الاجمالية الكلفة الإجمالية بأكبر كمية ممكنة </a:t>
            </a:r>
          </a:p>
        </p:txBody>
      </p:sp>
      <p:sp>
        <p:nvSpPr>
          <p:cNvPr id="6" name="مربع نص 12">
            <a:extLst>
              <a:ext uri="{FF2B5EF4-FFF2-40B4-BE49-F238E27FC236}">
                <a16:creationId xmlns:a16="http://schemas.microsoft.com/office/drawing/2014/main" id="{C5688116-FBB4-4E18-024A-E6C2EE117B36}"/>
              </a:ext>
            </a:extLst>
          </p:cNvPr>
          <p:cNvSpPr txBox="1"/>
          <p:nvPr/>
        </p:nvSpPr>
        <p:spPr>
          <a:xfrm>
            <a:off x="888270" y="5519834"/>
            <a:ext cx="9483635" cy="584775"/>
          </a:xfrm>
          <a:prstGeom prst="rect">
            <a:avLst/>
          </a:prstGeom>
          <a:solidFill>
            <a:schemeClr val="accent2">
              <a:lumMod val="20000"/>
              <a:lumOff val="80000"/>
            </a:schemeClr>
          </a:solidFill>
        </p:spPr>
        <p:txBody>
          <a:bodyPr wrap="square">
            <a:spAutoFit/>
          </a:bodyPr>
          <a:lstStyle/>
          <a:p>
            <a:pPr algn="r"/>
            <a:r>
              <a:rPr lang="ar-SY" sz="3200" dirty="0">
                <a:latin typeface="Sakkal Majalla" panose="02000000000000000000" pitchFamily="2" charset="-78"/>
                <a:cs typeface="Sakkal Majalla" panose="02000000000000000000" pitchFamily="2" charset="-78"/>
              </a:rPr>
              <a:t>يقع عندما يتساوى الايراد مع الكلفة </a:t>
            </a:r>
          </a:p>
        </p:txBody>
      </p:sp>
      <p:sp>
        <p:nvSpPr>
          <p:cNvPr id="7" name="مربع نص 16">
            <a:extLst>
              <a:ext uri="{FF2B5EF4-FFF2-40B4-BE49-F238E27FC236}">
                <a16:creationId xmlns:a16="http://schemas.microsoft.com/office/drawing/2014/main" id="{EDDF6F63-D3C0-83D6-4FC4-87F308283ED3}"/>
              </a:ext>
            </a:extLst>
          </p:cNvPr>
          <p:cNvSpPr txBox="1"/>
          <p:nvPr/>
        </p:nvSpPr>
        <p:spPr>
          <a:xfrm>
            <a:off x="888270" y="4884377"/>
            <a:ext cx="9483635" cy="461665"/>
          </a:xfrm>
          <a:prstGeom prst="rect">
            <a:avLst/>
          </a:prstGeom>
          <a:solidFill>
            <a:schemeClr val="accent2">
              <a:lumMod val="20000"/>
              <a:lumOff val="80000"/>
            </a:schemeClr>
          </a:solidFill>
        </p:spPr>
        <p:txBody>
          <a:bodyPr wrap="square">
            <a:spAutoFit/>
          </a:bodyPr>
          <a:lstStyle/>
          <a:p>
            <a:pPr algn="ctr"/>
            <a:r>
              <a:rPr lang="en-US" sz="2400" b="1" dirty="0"/>
              <a:t>Occurs where </a:t>
            </a:r>
            <a:r>
              <a:rPr lang="en-US" sz="2400" b="1" dirty="0" err="1"/>
              <a:t>dTR</a:t>
            </a:r>
            <a:r>
              <a:rPr lang="en-US" sz="2400" b="1" dirty="0"/>
              <a:t>/</a:t>
            </a:r>
            <a:r>
              <a:rPr lang="en-US" sz="2400" b="1" dirty="0" err="1"/>
              <a:t>dD</a:t>
            </a:r>
            <a:r>
              <a:rPr lang="en-US" sz="2400" b="1" dirty="0"/>
              <a:t> = d Ct /</a:t>
            </a:r>
            <a:r>
              <a:rPr lang="en-US" sz="2400" b="1" dirty="0" err="1"/>
              <a:t>dD</a:t>
            </a:r>
            <a:endParaRPr lang="ar-SY" sz="2400" b="1" dirty="0"/>
          </a:p>
        </p:txBody>
      </p:sp>
      <p:sp>
        <p:nvSpPr>
          <p:cNvPr id="8" name="مربع نص 18">
            <a:extLst>
              <a:ext uri="{FF2B5EF4-FFF2-40B4-BE49-F238E27FC236}">
                <a16:creationId xmlns:a16="http://schemas.microsoft.com/office/drawing/2014/main" id="{A88BE273-D975-C235-4F7C-CF8598821008}"/>
              </a:ext>
            </a:extLst>
          </p:cNvPr>
          <p:cNvSpPr txBox="1"/>
          <p:nvPr/>
        </p:nvSpPr>
        <p:spPr>
          <a:xfrm>
            <a:off x="888272" y="3392928"/>
            <a:ext cx="9483633" cy="461665"/>
          </a:xfrm>
          <a:prstGeom prst="rect">
            <a:avLst/>
          </a:prstGeom>
          <a:noFill/>
        </p:spPr>
        <p:txBody>
          <a:bodyPr wrap="square">
            <a:spAutoFit/>
          </a:bodyPr>
          <a:lstStyle/>
          <a:p>
            <a:pPr algn="ctr"/>
            <a:r>
              <a:rPr lang="en-US" sz="2400" b="1" dirty="0"/>
              <a:t>D* = [ a - b (C v ) ] / 2 </a:t>
            </a:r>
            <a:endParaRPr lang="ar-SY" sz="2400" b="1" dirty="0"/>
          </a:p>
        </p:txBody>
      </p:sp>
      <p:sp>
        <p:nvSpPr>
          <p:cNvPr id="9" name="مربع نص 2">
            <a:extLst>
              <a:ext uri="{FF2B5EF4-FFF2-40B4-BE49-F238E27FC236}">
                <a16:creationId xmlns:a16="http://schemas.microsoft.com/office/drawing/2014/main" id="{79A7D185-4141-463A-4091-90F5317FC365}"/>
              </a:ext>
            </a:extLst>
          </p:cNvPr>
          <p:cNvSpPr txBox="1"/>
          <p:nvPr/>
        </p:nvSpPr>
        <p:spPr>
          <a:xfrm>
            <a:off x="9071707" y="563157"/>
            <a:ext cx="1858563" cy="400110"/>
          </a:xfrm>
          <a:prstGeom prst="rect">
            <a:avLst/>
          </a:prstGeom>
          <a:noFill/>
        </p:spPr>
        <p:txBody>
          <a:bodyPr wrap="square" rtlCol="1">
            <a:spAutoFit/>
          </a:bodyPr>
          <a:lstStyle/>
          <a:p>
            <a:r>
              <a:rPr lang="ar-SY" sz="2000" b="1" dirty="0">
                <a:latin typeface="Simplified Arabic" panose="02020603050405020304" pitchFamily="18" charset="-78"/>
                <a:cs typeface="Simplified Arabic" panose="02020603050405020304" pitchFamily="18" charset="-78"/>
              </a:rPr>
              <a:t>المحاضرة الثانية</a:t>
            </a:r>
          </a:p>
        </p:txBody>
      </p:sp>
    </p:spTree>
    <p:extLst>
      <p:ext uri="{BB962C8B-B14F-4D97-AF65-F5344CB8AC3E}">
        <p14:creationId xmlns:p14="http://schemas.microsoft.com/office/powerpoint/2010/main" val="370551976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56DA1E-542A-BDFD-C23C-12784C6844C2}"/>
            </a:ext>
          </a:extLst>
        </p:cNvPr>
        <p:cNvGrpSpPr/>
        <p:nvPr/>
      </p:nvGrpSpPr>
      <p:grpSpPr>
        <a:xfrm>
          <a:off x="0" y="0"/>
          <a:ext cx="0" cy="0"/>
          <a:chOff x="0" y="0"/>
          <a:chExt cx="0" cy="0"/>
        </a:xfrm>
      </p:grpSpPr>
      <p:sp>
        <p:nvSpPr>
          <p:cNvPr id="2" name="مستطيل 1">
            <a:extLst>
              <a:ext uri="{FF2B5EF4-FFF2-40B4-BE49-F238E27FC236}">
                <a16:creationId xmlns:a16="http://schemas.microsoft.com/office/drawing/2014/main" id="{0DB5EE17-2C17-A066-2726-62E7DEF5172E}"/>
              </a:ext>
            </a:extLst>
          </p:cNvPr>
          <p:cNvSpPr/>
          <p:nvPr/>
        </p:nvSpPr>
        <p:spPr>
          <a:xfrm>
            <a:off x="1212350" y="5120855"/>
            <a:ext cx="9226192" cy="1107996"/>
          </a:xfrm>
          <a:prstGeom prst="rect">
            <a:avLst/>
          </a:prstGeom>
          <a:solidFill>
            <a:schemeClr val="accent4">
              <a:lumMod val="20000"/>
              <a:lumOff val="80000"/>
            </a:schemeClr>
          </a:solidFill>
        </p:spPr>
        <p:txBody>
          <a:bodyPr wrap="square">
            <a:spAutoFit/>
          </a:bodyPr>
          <a:lstStyle/>
          <a:p>
            <a:pPr algn="r"/>
            <a:r>
              <a:rPr lang="en-US" sz="2400" dirty="0"/>
              <a:t>Environmental and social consequences over design life</a:t>
            </a:r>
            <a:r>
              <a:rPr lang="ar-SY" sz="2400" dirty="0"/>
              <a:t>  </a:t>
            </a:r>
            <a:r>
              <a:rPr lang="ar-SY" sz="2400" dirty="0">
                <a:latin typeface="Sakkal Majalla" panose="02000000000000000000" pitchFamily="2" charset="-78"/>
                <a:cs typeface="Sakkal Majalla" panose="02000000000000000000" pitchFamily="2" charset="-78"/>
              </a:rPr>
              <a:t>التبعات الاجتماعية والبيئية المترتبة طوال فترة الحياة التصميمية </a:t>
            </a:r>
          </a:p>
          <a:p>
            <a:endParaRPr lang="ar-SY" dirty="0"/>
          </a:p>
        </p:txBody>
      </p:sp>
      <p:sp>
        <p:nvSpPr>
          <p:cNvPr id="3" name="مربع نص 3">
            <a:extLst>
              <a:ext uri="{FF2B5EF4-FFF2-40B4-BE49-F238E27FC236}">
                <a16:creationId xmlns:a16="http://schemas.microsoft.com/office/drawing/2014/main" id="{3E3318C0-87AD-12E9-4E47-18711CB85D05}"/>
              </a:ext>
            </a:extLst>
          </p:cNvPr>
          <p:cNvSpPr txBox="1"/>
          <p:nvPr/>
        </p:nvSpPr>
        <p:spPr>
          <a:xfrm>
            <a:off x="1296141" y="87134"/>
            <a:ext cx="4232790" cy="1107996"/>
          </a:xfrm>
          <a:prstGeom prst="rect">
            <a:avLst/>
          </a:prstGeom>
          <a:solidFill>
            <a:schemeClr val="tx2">
              <a:lumMod val="20000"/>
              <a:lumOff val="80000"/>
            </a:schemeClr>
          </a:solidFill>
        </p:spPr>
        <p:txBody>
          <a:bodyPr wrap="square">
            <a:spAutoFit/>
          </a:bodyPr>
          <a:lstStyle/>
          <a:p>
            <a:pPr algn="ctr"/>
            <a:r>
              <a:rPr lang="en-US" sz="2400" b="1" dirty="0">
                <a:solidFill>
                  <a:srgbClr val="FF0000"/>
                </a:solidFill>
              </a:rPr>
              <a:t>COST-DRIVEN DESIGN OPTIMIZATION</a:t>
            </a:r>
            <a:r>
              <a:rPr lang="ar-SY" dirty="0"/>
              <a:t> </a:t>
            </a:r>
            <a:r>
              <a:rPr lang="en-US" dirty="0"/>
              <a:t> </a:t>
            </a:r>
            <a:r>
              <a:rPr lang="ar-SY" dirty="0"/>
              <a:t>الأمثلة والتصميم الموجه بالتكلفة</a:t>
            </a:r>
            <a:endParaRPr lang="ar-SA" dirty="0"/>
          </a:p>
        </p:txBody>
      </p:sp>
      <p:sp>
        <p:nvSpPr>
          <p:cNvPr id="4" name="مربع نص 7">
            <a:extLst>
              <a:ext uri="{FF2B5EF4-FFF2-40B4-BE49-F238E27FC236}">
                <a16:creationId xmlns:a16="http://schemas.microsoft.com/office/drawing/2014/main" id="{7227C764-A232-848C-1EB6-B13063D8A246}"/>
              </a:ext>
            </a:extLst>
          </p:cNvPr>
          <p:cNvSpPr txBox="1"/>
          <p:nvPr/>
        </p:nvSpPr>
        <p:spPr>
          <a:xfrm>
            <a:off x="1212352" y="2245980"/>
            <a:ext cx="9154274" cy="523220"/>
          </a:xfrm>
          <a:prstGeom prst="rect">
            <a:avLst/>
          </a:prstGeom>
          <a:solidFill>
            <a:schemeClr val="accent2">
              <a:lumMod val="20000"/>
              <a:lumOff val="80000"/>
            </a:schemeClr>
          </a:solidFill>
        </p:spPr>
        <p:txBody>
          <a:bodyPr wrap="square">
            <a:spAutoFit/>
          </a:bodyPr>
          <a:lstStyle/>
          <a:p>
            <a:pPr algn="r"/>
            <a:r>
              <a:rPr lang="ar-SY" sz="2800" dirty="0">
                <a:latin typeface="Sakkal Majalla" panose="02000000000000000000" pitchFamily="2" charset="-78"/>
                <a:cs typeface="Sakkal Majalla" panose="02000000000000000000" pitchFamily="2" charset="-78"/>
              </a:rPr>
              <a:t>يجب أن يحافظ على وجهة نظر دورة الحياة وضمان أخذ  رأي المهندسين بالحسبان </a:t>
            </a:r>
          </a:p>
        </p:txBody>
      </p:sp>
      <p:sp>
        <p:nvSpPr>
          <p:cNvPr id="5" name="مربع نص 20">
            <a:extLst>
              <a:ext uri="{FF2B5EF4-FFF2-40B4-BE49-F238E27FC236}">
                <a16:creationId xmlns:a16="http://schemas.microsoft.com/office/drawing/2014/main" id="{4B9DD041-7714-4497-6F9C-2CC2069F68EA}"/>
              </a:ext>
            </a:extLst>
          </p:cNvPr>
          <p:cNvSpPr txBox="1"/>
          <p:nvPr/>
        </p:nvSpPr>
        <p:spPr>
          <a:xfrm>
            <a:off x="1212350" y="1491903"/>
            <a:ext cx="9226191" cy="830997"/>
          </a:xfrm>
          <a:prstGeom prst="rect">
            <a:avLst/>
          </a:prstGeom>
          <a:solidFill>
            <a:schemeClr val="accent2">
              <a:lumMod val="20000"/>
              <a:lumOff val="80000"/>
            </a:schemeClr>
          </a:solidFill>
        </p:spPr>
        <p:txBody>
          <a:bodyPr wrap="square">
            <a:spAutoFit/>
          </a:bodyPr>
          <a:lstStyle/>
          <a:p>
            <a:r>
              <a:rPr lang="en-US" sz="2400" dirty="0"/>
              <a:t>Must maintain a life-cycle design perspective Ensures engineers consider: </a:t>
            </a:r>
            <a:endParaRPr lang="ar-SY" sz="2400" dirty="0"/>
          </a:p>
        </p:txBody>
      </p:sp>
      <p:sp>
        <p:nvSpPr>
          <p:cNvPr id="6" name="مربع نص 22">
            <a:extLst>
              <a:ext uri="{FF2B5EF4-FFF2-40B4-BE49-F238E27FC236}">
                <a16:creationId xmlns:a16="http://schemas.microsoft.com/office/drawing/2014/main" id="{C5D0870A-2BE0-BAD9-0430-E163A885A872}"/>
              </a:ext>
            </a:extLst>
          </p:cNvPr>
          <p:cNvSpPr txBox="1"/>
          <p:nvPr/>
        </p:nvSpPr>
        <p:spPr>
          <a:xfrm>
            <a:off x="1212350" y="2847886"/>
            <a:ext cx="9226193" cy="738664"/>
          </a:xfrm>
          <a:prstGeom prst="rect">
            <a:avLst/>
          </a:prstGeom>
          <a:solidFill>
            <a:schemeClr val="accent1">
              <a:lumMod val="20000"/>
              <a:lumOff val="80000"/>
            </a:schemeClr>
          </a:solidFill>
        </p:spPr>
        <p:txBody>
          <a:bodyPr wrap="square">
            <a:spAutoFit/>
          </a:bodyPr>
          <a:lstStyle/>
          <a:p>
            <a:r>
              <a:rPr lang="en-US" sz="2400" dirty="0"/>
              <a:t>Initial investment costs </a:t>
            </a:r>
            <a:r>
              <a:rPr lang="ar-SY" sz="2400" dirty="0">
                <a:latin typeface="Sakkal Majalla" panose="02000000000000000000" pitchFamily="2" charset="-78"/>
                <a:cs typeface="Sakkal Majalla" panose="02000000000000000000" pitchFamily="2" charset="-78"/>
              </a:rPr>
              <a:t>تكاليف الاستثمار الأساسية أو الأولية                                                                 </a:t>
            </a:r>
            <a:endParaRPr lang="ar-SY" dirty="0">
              <a:latin typeface="Sakkal Majalla" panose="02000000000000000000" pitchFamily="2" charset="-78"/>
              <a:cs typeface="Sakkal Majalla" panose="02000000000000000000" pitchFamily="2" charset="-78"/>
            </a:endParaRPr>
          </a:p>
          <a:p>
            <a:endParaRPr lang="ar-SY" dirty="0"/>
          </a:p>
        </p:txBody>
      </p:sp>
      <p:sp>
        <p:nvSpPr>
          <p:cNvPr id="7" name="مربع نص 24">
            <a:extLst>
              <a:ext uri="{FF2B5EF4-FFF2-40B4-BE49-F238E27FC236}">
                <a16:creationId xmlns:a16="http://schemas.microsoft.com/office/drawing/2014/main" id="{85F95AE7-EC37-6187-C2F9-6CC8A3202841}"/>
              </a:ext>
            </a:extLst>
          </p:cNvPr>
          <p:cNvSpPr txBox="1"/>
          <p:nvPr/>
        </p:nvSpPr>
        <p:spPr>
          <a:xfrm>
            <a:off x="1212350" y="3590311"/>
            <a:ext cx="9226193" cy="461665"/>
          </a:xfrm>
          <a:prstGeom prst="rect">
            <a:avLst/>
          </a:prstGeom>
          <a:solidFill>
            <a:schemeClr val="accent2">
              <a:lumMod val="40000"/>
              <a:lumOff val="60000"/>
            </a:schemeClr>
          </a:solidFill>
        </p:spPr>
        <p:txBody>
          <a:bodyPr wrap="square">
            <a:spAutoFit/>
          </a:bodyPr>
          <a:lstStyle/>
          <a:p>
            <a:r>
              <a:rPr lang="en-US" sz="2000" dirty="0"/>
              <a:t>Operation and maintenance expenses</a:t>
            </a:r>
            <a:r>
              <a:rPr lang="ar-SY" sz="2000" dirty="0"/>
              <a:t> </a:t>
            </a:r>
            <a:r>
              <a:rPr lang="ar-SY" sz="2400" dirty="0">
                <a:latin typeface="Sakkal Majalla" panose="02000000000000000000" pitchFamily="2" charset="-78"/>
                <a:cs typeface="Sakkal Majalla" panose="02000000000000000000" pitchFamily="2" charset="-78"/>
              </a:rPr>
              <a:t>نفقات التشغيل والصيانة                                                          </a:t>
            </a:r>
            <a:r>
              <a:rPr lang="en-US" sz="2400" dirty="0">
                <a:latin typeface="Sakkal Majalla" panose="02000000000000000000" pitchFamily="2" charset="-78"/>
                <a:cs typeface="Sakkal Majalla" panose="02000000000000000000" pitchFamily="2" charset="-78"/>
              </a:rPr>
              <a:t> </a:t>
            </a:r>
            <a:endParaRPr lang="ar-SY" dirty="0">
              <a:latin typeface="Sakkal Majalla" panose="02000000000000000000" pitchFamily="2" charset="-78"/>
              <a:cs typeface="Sakkal Majalla" panose="02000000000000000000" pitchFamily="2" charset="-78"/>
            </a:endParaRPr>
          </a:p>
        </p:txBody>
      </p:sp>
      <p:sp>
        <p:nvSpPr>
          <p:cNvPr id="8" name="مربع نص 26">
            <a:extLst>
              <a:ext uri="{FF2B5EF4-FFF2-40B4-BE49-F238E27FC236}">
                <a16:creationId xmlns:a16="http://schemas.microsoft.com/office/drawing/2014/main" id="{C853FDAC-C5D3-BD9A-D838-98CF903D6F9B}"/>
              </a:ext>
            </a:extLst>
          </p:cNvPr>
          <p:cNvSpPr txBox="1"/>
          <p:nvPr/>
        </p:nvSpPr>
        <p:spPr>
          <a:xfrm>
            <a:off x="1140432" y="4156103"/>
            <a:ext cx="9298110" cy="769441"/>
          </a:xfrm>
          <a:prstGeom prst="rect">
            <a:avLst/>
          </a:prstGeom>
          <a:solidFill>
            <a:schemeClr val="accent6">
              <a:lumMod val="20000"/>
              <a:lumOff val="80000"/>
            </a:schemeClr>
          </a:solidFill>
        </p:spPr>
        <p:txBody>
          <a:bodyPr wrap="square">
            <a:spAutoFit/>
          </a:bodyPr>
          <a:lstStyle/>
          <a:p>
            <a:r>
              <a:rPr lang="en-US" dirty="0"/>
              <a:t> </a:t>
            </a:r>
            <a:r>
              <a:rPr lang="en-US" sz="2400" dirty="0"/>
              <a:t>Other annual expenses in later years </a:t>
            </a:r>
            <a:r>
              <a:rPr lang="ar-SY" sz="2000" dirty="0">
                <a:latin typeface="Sakkal Majalla" panose="02000000000000000000" pitchFamily="2" charset="-78"/>
                <a:cs typeface="Sakkal Majalla" panose="02000000000000000000" pitchFamily="2" charset="-78"/>
              </a:rPr>
              <a:t>النفقات الدورية (السنوية) المتفرقة للسنوات التالية                              </a:t>
            </a:r>
            <a:endParaRPr lang="ar-SY" dirty="0">
              <a:latin typeface="Sakkal Majalla" panose="02000000000000000000" pitchFamily="2" charset="-78"/>
              <a:cs typeface="Sakkal Majalla" panose="02000000000000000000" pitchFamily="2" charset="-78"/>
            </a:endParaRPr>
          </a:p>
        </p:txBody>
      </p:sp>
      <p:sp>
        <p:nvSpPr>
          <p:cNvPr id="9" name="مربع نص 2">
            <a:extLst>
              <a:ext uri="{FF2B5EF4-FFF2-40B4-BE49-F238E27FC236}">
                <a16:creationId xmlns:a16="http://schemas.microsoft.com/office/drawing/2014/main" id="{E6AFD065-A4E4-8DCD-F837-61864794AD0A}"/>
              </a:ext>
            </a:extLst>
          </p:cNvPr>
          <p:cNvSpPr txBox="1"/>
          <p:nvPr/>
        </p:nvSpPr>
        <p:spPr>
          <a:xfrm>
            <a:off x="9071707" y="563157"/>
            <a:ext cx="1858563" cy="400110"/>
          </a:xfrm>
          <a:prstGeom prst="rect">
            <a:avLst/>
          </a:prstGeom>
          <a:noFill/>
        </p:spPr>
        <p:txBody>
          <a:bodyPr wrap="square" rtlCol="1">
            <a:spAutoFit/>
          </a:bodyPr>
          <a:lstStyle/>
          <a:p>
            <a:r>
              <a:rPr lang="ar-SY" sz="2000" b="1" dirty="0">
                <a:latin typeface="Simplified Arabic" panose="02020603050405020304" pitchFamily="18" charset="-78"/>
                <a:cs typeface="Simplified Arabic" panose="02020603050405020304" pitchFamily="18" charset="-78"/>
              </a:rPr>
              <a:t>المحاضرة الثانية</a:t>
            </a:r>
          </a:p>
        </p:txBody>
      </p:sp>
    </p:spTree>
    <p:extLst>
      <p:ext uri="{BB962C8B-B14F-4D97-AF65-F5344CB8AC3E}">
        <p14:creationId xmlns:p14="http://schemas.microsoft.com/office/powerpoint/2010/main" val="252892438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43C936-EFFC-A40F-C793-9F65FD78670E}"/>
            </a:ext>
          </a:extLst>
        </p:cNvPr>
        <p:cNvGrpSpPr/>
        <p:nvPr/>
      </p:nvGrpSpPr>
      <p:grpSpPr>
        <a:xfrm>
          <a:off x="0" y="0"/>
          <a:ext cx="0" cy="0"/>
          <a:chOff x="0" y="0"/>
          <a:chExt cx="0" cy="0"/>
        </a:xfrm>
      </p:grpSpPr>
      <p:sp>
        <p:nvSpPr>
          <p:cNvPr id="2" name="مربع نص 3">
            <a:extLst>
              <a:ext uri="{FF2B5EF4-FFF2-40B4-BE49-F238E27FC236}">
                <a16:creationId xmlns:a16="http://schemas.microsoft.com/office/drawing/2014/main" id="{8AAF99C2-8A08-2A5B-3DEF-071D2CC9A4DC}"/>
              </a:ext>
            </a:extLst>
          </p:cNvPr>
          <p:cNvSpPr txBox="1"/>
          <p:nvPr/>
        </p:nvSpPr>
        <p:spPr>
          <a:xfrm>
            <a:off x="1035586" y="362205"/>
            <a:ext cx="4280693" cy="1631216"/>
          </a:xfrm>
          <a:prstGeom prst="rect">
            <a:avLst/>
          </a:prstGeom>
          <a:solidFill>
            <a:schemeClr val="tx2">
              <a:lumMod val="20000"/>
              <a:lumOff val="80000"/>
            </a:schemeClr>
          </a:solidFill>
        </p:spPr>
        <p:txBody>
          <a:bodyPr wrap="square">
            <a:spAutoFit/>
          </a:bodyPr>
          <a:lstStyle/>
          <a:p>
            <a:pPr algn="ctr"/>
            <a:r>
              <a:rPr lang="en-US" sz="2800" dirty="0">
                <a:solidFill>
                  <a:srgbClr val="FF0000"/>
                </a:solidFill>
              </a:rPr>
              <a:t>DESIGN FOR THE ENVIRONMENT(DFE) </a:t>
            </a:r>
            <a:r>
              <a:rPr lang="ar-SY" sz="4400" b="1" dirty="0">
                <a:latin typeface="Sakkal Majalla" panose="02000000000000000000" pitchFamily="2" charset="-78"/>
                <a:cs typeface="Sakkal Majalla" panose="02000000000000000000" pitchFamily="2" charset="-78"/>
              </a:rPr>
              <a:t>ا</a:t>
            </a:r>
            <a:r>
              <a:rPr lang="ar-SY" sz="4000" b="1" dirty="0">
                <a:latin typeface="Sakkal Majalla" panose="02000000000000000000" pitchFamily="2" charset="-78"/>
                <a:cs typeface="Sakkal Majalla" panose="02000000000000000000" pitchFamily="2" charset="-78"/>
              </a:rPr>
              <a:t>لتصميم البيئي </a:t>
            </a:r>
            <a:endParaRPr lang="ar-SY" b="1" dirty="0">
              <a:latin typeface="Sakkal Majalla" panose="02000000000000000000" pitchFamily="2" charset="-78"/>
              <a:cs typeface="Sakkal Majalla" panose="02000000000000000000" pitchFamily="2" charset="-78"/>
            </a:endParaRPr>
          </a:p>
        </p:txBody>
      </p:sp>
      <p:sp>
        <p:nvSpPr>
          <p:cNvPr id="3" name="مربع نص 16">
            <a:extLst>
              <a:ext uri="{FF2B5EF4-FFF2-40B4-BE49-F238E27FC236}">
                <a16:creationId xmlns:a16="http://schemas.microsoft.com/office/drawing/2014/main" id="{F9A84958-E0DA-3160-EF5A-3DC035B5D678}"/>
              </a:ext>
            </a:extLst>
          </p:cNvPr>
          <p:cNvSpPr txBox="1"/>
          <p:nvPr/>
        </p:nvSpPr>
        <p:spPr>
          <a:xfrm>
            <a:off x="1035586" y="1797220"/>
            <a:ext cx="9672809" cy="1354217"/>
          </a:xfrm>
          <a:prstGeom prst="rect">
            <a:avLst/>
          </a:prstGeom>
          <a:solidFill>
            <a:schemeClr val="tx2">
              <a:lumMod val="20000"/>
              <a:lumOff val="80000"/>
            </a:schemeClr>
          </a:solidFill>
        </p:spPr>
        <p:txBody>
          <a:bodyPr wrap="square">
            <a:spAutoFit/>
          </a:bodyPr>
          <a:lstStyle/>
          <a:p>
            <a:r>
              <a:rPr lang="en-US" sz="2800" dirty="0"/>
              <a:t>This green-engineering</a:t>
            </a:r>
            <a:r>
              <a:rPr lang="ar-SY" sz="2800" dirty="0"/>
              <a:t> </a:t>
            </a:r>
            <a:r>
              <a:rPr lang="en-US" sz="2800" dirty="0"/>
              <a:t>approach has the following goals</a:t>
            </a:r>
            <a:r>
              <a:rPr lang="en-US" sz="2000" dirty="0"/>
              <a:t>: </a:t>
            </a:r>
            <a:r>
              <a:rPr lang="ar-SY" sz="3200" dirty="0">
                <a:latin typeface="Sakkal Majalla" panose="02000000000000000000" pitchFamily="2" charset="-78"/>
                <a:cs typeface="Sakkal Majalla" panose="02000000000000000000" pitchFamily="2" charset="-78"/>
              </a:rPr>
              <a:t>منهج</a:t>
            </a:r>
            <a:r>
              <a:rPr lang="ar-SY" dirty="0"/>
              <a:t> </a:t>
            </a:r>
            <a:r>
              <a:rPr lang="ar-SY" sz="3200" dirty="0">
                <a:latin typeface="Sakkal Majalla" panose="02000000000000000000" pitchFamily="2" charset="-78"/>
                <a:cs typeface="Sakkal Majalla" panose="02000000000000000000" pitchFamily="2" charset="-78"/>
              </a:rPr>
              <a:t>الهندسة الخضراء يقوم على الأهداف التالية</a:t>
            </a:r>
          </a:p>
          <a:p>
            <a:endParaRPr lang="ar-SY" dirty="0"/>
          </a:p>
        </p:txBody>
      </p:sp>
      <p:sp>
        <p:nvSpPr>
          <p:cNvPr id="4" name="مربع نص 18">
            <a:extLst>
              <a:ext uri="{FF2B5EF4-FFF2-40B4-BE49-F238E27FC236}">
                <a16:creationId xmlns:a16="http://schemas.microsoft.com/office/drawing/2014/main" id="{FA635D1F-4DFE-7465-A729-856819619711}"/>
              </a:ext>
            </a:extLst>
          </p:cNvPr>
          <p:cNvSpPr txBox="1"/>
          <p:nvPr/>
        </p:nvSpPr>
        <p:spPr>
          <a:xfrm>
            <a:off x="1035586" y="3338557"/>
            <a:ext cx="9672809" cy="769441"/>
          </a:xfrm>
          <a:prstGeom prst="rect">
            <a:avLst/>
          </a:prstGeom>
          <a:solidFill>
            <a:schemeClr val="tx2">
              <a:lumMod val="20000"/>
              <a:lumOff val="80000"/>
            </a:schemeClr>
          </a:solidFill>
        </p:spPr>
        <p:txBody>
          <a:bodyPr wrap="square">
            <a:spAutoFit/>
          </a:bodyPr>
          <a:lstStyle/>
          <a:p>
            <a:r>
              <a:rPr lang="en-US" sz="2800" dirty="0"/>
              <a:t>Prevention of waste  </a:t>
            </a:r>
            <a:r>
              <a:rPr lang="ar-SY" sz="2800" dirty="0"/>
              <a:t>                   </a:t>
            </a:r>
            <a:r>
              <a:rPr lang="ar-SY" sz="4400" dirty="0">
                <a:cs typeface="Sakkal Majalla" panose="02000000000000000000" pitchFamily="2" charset="-78"/>
              </a:rPr>
              <a:t> </a:t>
            </a:r>
            <a:r>
              <a:rPr lang="ar-SY" sz="3200" dirty="0">
                <a:latin typeface="Sakkal Majalla" panose="02000000000000000000" pitchFamily="2" charset="-78"/>
                <a:cs typeface="Sakkal Majalla" panose="02000000000000000000" pitchFamily="2" charset="-78"/>
              </a:rPr>
              <a:t>تجنب </a:t>
            </a:r>
            <a:r>
              <a:rPr lang="ar-SY" sz="3200" dirty="0" err="1">
                <a:latin typeface="Sakkal Majalla" panose="02000000000000000000" pitchFamily="2" charset="-78"/>
                <a:cs typeface="Sakkal Majalla" panose="02000000000000000000" pitchFamily="2" charset="-78"/>
              </a:rPr>
              <a:t>الضياعات</a:t>
            </a:r>
            <a:endParaRPr lang="ar-SY" dirty="0">
              <a:latin typeface="Sakkal Majalla" panose="02000000000000000000" pitchFamily="2" charset="-78"/>
              <a:cs typeface="Sakkal Majalla" panose="02000000000000000000" pitchFamily="2" charset="-78"/>
            </a:endParaRPr>
          </a:p>
        </p:txBody>
      </p:sp>
      <p:sp>
        <p:nvSpPr>
          <p:cNvPr id="5" name="مربع نص 20">
            <a:extLst>
              <a:ext uri="{FF2B5EF4-FFF2-40B4-BE49-F238E27FC236}">
                <a16:creationId xmlns:a16="http://schemas.microsoft.com/office/drawing/2014/main" id="{E4BD4396-A0BD-80BF-04EF-2F4FA66868EB}"/>
              </a:ext>
            </a:extLst>
          </p:cNvPr>
          <p:cNvSpPr txBox="1"/>
          <p:nvPr/>
        </p:nvSpPr>
        <p:spPr>
          <a:xfrm>
            <a:off x="1035586" y="4258495"/>
            <a:ext cx="9672809" cy="861774"/>
          </a:xfrm>
          <a:prstGeom prst="rect">
            <a:avLst/>
          </a:prstGeom>
          <a:solidFill>
            <a:schemeClr val="tx2">
              <a:lumMod val="20000"/>
              <a:lumOff val="80000"/>
            </a:schemeClr>
          </a:solidFill>
        </p:spPr>
        <p:txBody>
          <a:bodyPr wrap="square">
            <a:spAutoFit/>
          </a:bodyPr>
          <a:lstStyle/>
          <a:p>
            <a:r>
              <a:rPr lang="en-US" dirty="0"/>
              <a:t> </a:t>
            </a:r>
            <a:r>
              <a:rPr lang="en-US" sz="3200" dirty="0"/>
              <a:t>Improved materials selection</a:t>
            </a:r>
            <a:r>
              <a:rPr lang="ar-SY" sz="3200" dirty="0">
                <a:latin typeface="Sakkal Majalla" panose="02000000000000000000" pitchFamily="2" charset="-78"/>
                <a:cs typeface="Sakkal Majalla" panose="02000000000000000000" pitchFamily="2" charset="-78"/>
              </a:rPr>
              <a:t>تحسين انتقاء المواد </a:t>
            </a:r>
            <a:endParaRPr lang="ar-SY" dirty="0">
              <a:latin typeface="Sakkal Majalla" panose="02000000000000000000" pitchFamily="2" charset="-78"/>
              <a:cs typeface="Sakkal Majalla" panose="02000000000000000000" pitchFamily="2" charset="-78"/>
            </a:endParaRPr>
          </a:p>
          <a:p>
            <a:r>
              <a:rPr lang="ar-SY" dirty="0"/>
              <a:t> </a:t>
            </a:r>
            <a:r>
              <a:rPr lang="en-US" dirty="0"/>
              <a:t> </a:t>
            </a:r>
            <a:endParaRPr lang="ar-SY" dirty="0"/>
          </a:p>
        </p:txBody>
      </p:sp>
      <p:sp>
        <p:nvSpPr>
          <p:cNvPr id="6" name="مربع نص 24">
            <a:extLst>
              <a:ext uri="{FF2B5EF4-FFF2-40B4-BE49-F238E27FC236}">
                <a16:creationId xmlns:a16="http://schemas.microsoft.com/office/drawing/2014/main" id="{DFA3D9E8-E318-BFA7-A962-A126ABB215B2}"/>
              </a:ext>
            </a:extLst>
          </p:cNvPr>
          <p:cNvSpPr txBox="1"/>
          <p:nvPr/>
        </p:nvSpPr>
        <p:spPr>
          <a:xfrm>
            <a:off x="1035586" y="5201688"/>
            <a:ext cx="9672809" cy="800219"/>
          </a:xfrm>
          <a:prstGeom prst="rect">
            <a:avLst/>
          </a:prstGeom>
          <a:solidFill>
            <a:schemeClr val="tx2">
              <a:lumMod val="20000"/>
              <a:lumOff val="80000"/>
            </a:schemeClr>
          </a:solidFill>
        </p:spPr>
        <p:txBody>
          <a:bodyPr wrap="square">
            <a:spAutoFit/>
          </a:bodyPr>
          <a:lstStyle/>
          <a:p>
            <a:r>
              <a:rPr lang="en-US" sz="2800" dirty="0"/>
              <a:t>Reuse and recycling of resources</a:t>
            </a:r>
            <a:r>
              <a:rPr lang="ar-SY" sz="2800" dirty="0"/>
              <a:t> </a:t>
            </a:r>
            <a:r>
              <a:rPr lang="ar-SY" sz="2800" dirty="0">
                <a:latin typeface="Sakkal Majalla" panose="02000000000000000000" pitchFamily="2" charset="-78"/>
                <a:cs typeface="Sakkal Majalla" panose="02000000000000000000" pitchFamily="2" charset="-78"/>
              </a:rPr>
              <a:t>إعادة استخدام وتدوير الموارد </a:t>
            </a:r>
            <a:endParaRPr lang="ar-SY" dirty="0">
              <a:latin typeface="Sakkal Majalla" panose="02000000000000000000" pitchFamily="2" charset="-78"/>
              <a:cs typeface="Sakkal Majalla" panose="02000000000000000000" pitchFamily="2" charset="-78"/>
            </a:endParaRPr>
          </a:p>
          <a:p>
            <a:r>
              <a:rPr lang="ar-SY" dirty="0"/>
              <a:t> </a:t>
            </a:r>
          </a:p>
        </p:txBody>
      </p:sp>
      <p:sp>
        <p:nvSpPr>
          <p:cNvPr id="7" name="مربع نص 2">
            <a:extLst>
              <a:ext uri="{FF2B5EF4-FFF2-40B4-BE49-F238E27FC236}">
                <a16:creationId xmlns:a16="http://schemas.microsoft.com/office/drawing/2014/main" id="{B63FA622-D932-D2D3-30F6-531F72BFFE0B}"/>
              </a:ext>
            </a:extLst>
          </p:cNvPr>
          <p:cNvSpPr txBox="1"/>
          <p:nvPr/>
        </p:nvSpPr>
        <p:spPr>
          <a:xfrm>
            <a:off x="9071707" y="563157"/>
            <a:ext cx="1858563" cy="400110"/>
          </a:xfrm>
          <a:prstGeom prst="rect">
            <a:avLst/>
          </a:prstGeom>
          <a:noFill/>
        </p:spPr>
        <p:txBody>
          <a:bodyPr wrap="square" rtlCol="1">
            <a:spAutoFit/>
          </a:bodyPr>
          <a:lstStyle/>
          <a:p>
            <a:r>
              <a:rPr lang="ar-SY" sz="2000" b="1" dirty="0">
                <a:latin typeface="Simplified Arabic" panose="02020603050405020304" pitchFamily="18" charset="-78"/>
                <a:cs typeface="Simplified Arabic" panose="02020603050405020304" pitchFamily="18" charset="-78"/>
              </a:rPr>
              <a:t>المحاضرة الثانية</a:t>
            </a:r>
          </a:p>
        </p:txBody>
      </p:sp>
    </p:spTree>
    <p:extLst>
      <p:ext uri="{BB962C8B-B14F-4D97-AF65-F5344CB8AC3E}">
        <p14:creationId xmlns:p14="http://schemas.microsoft.com/office/powerpoint/2010/main" val="7943162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مستطيل 1">
            <a:extLst>
              <a:ext uri="{FF2B5EF4-FFF2-40B4-BE49-F238E27FC236}">
                <a16:creationId xmlns:a16="http://schemas.microsoft.com/office/drawing/2014/main" id="{5F232974-AA6A-8BEE-41B2-A7FB96AD51C8}"/>
              </a:ext>
            </a:extLst>
          </p:cNvPr>
          <p:cNvSpPr/>
          <p:nvPr/>
        </p:nvSpPr>
        <p:spPr>
          <a:xfrm>
            <a:off x="1722050" y="5263650"/>
            <a:ext cx="8291245" cy="830997"/>
          </a:xfrm>
          <a:prstGeom prst="rect">
            <a:avLst/>
          </a:prstGeom>
          <a:solidFill>
            <a:schemeClr val="accent2">
              <a:lumMod val="20000"/>
              <a:lumOff val="80000"/>
            </a:schemeClr>
          </a:solidFill>
        </p:spPr>
        <p:txBody>
          <a:bodyPr wrap="square">
            <a:spAutoFit/>
          </a:bodyPr>
          <a:lstStyle/>
          <a:p>
            <a:pPr algn="r"/>
            <a:r>
              <a:rPr lang="ar-SY" sz="2400" dirty="0">
                <a:latin typeface="Sakkal Majalla" panose="02000000000000000000" pitchFamily="2" charset="-78"/>
                <a:cs typeface="Sakkal Majalla" panose="02000000000000000000" pitchFamily="2" charset="-78"/>
              </a:rPr>
              <a:t>موارد الأرض كل ما تعطيه الطبيعة من ماء وهواء ومعادن وطاقة شمس نبات وأشجار والأرض بحد ذاتها وكل ما يستخدم في الإنتاج.</a:t>
            </a:r>
          </a:p>
        </p:txBody>
      </p:sp>
      <p:sp>
        <p:nvSpPr>
          <p:cNvPr id="6" name="مستطيل 2">
            <a:extLst>
              <a:ext uri="{FF2B5EF4-FFF2-40B4-BE49-F238E27FC236}">
                <a16:creationId xmlns:a16="http://schemas.microsoft.com/office/drawing/2014/main" id="{6AB6816A-0E57-69B7-87B5-00C639F440BC}"/>
              </a:ext>
            </a:extLst>
          </p:cNvPr>
          <p:cNvSpPr/>
          <p:nvPr/>
        </p:nvSpPr>
        <p:spPr>
          <a:xfrm>
            <a:off x="1703947" y="3212659"/>
            <a:ext cx="8291245" cy="1715781"/>
          </a:xfrm>
          <a:prstGeom prst="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a:p>
        </p:txBody>
      </p:sp>
      <p:sp>
        <p:nvSpPr>
          <p:cNvPr id="7" name="مربع نص 3">
            <a:extLst>
              <a:ext uri="{FF2B5EF4-FFF2-40B4-BE49-F238E27FC236}">
                <a16:creationId xmlns:a16="http://schemas.microsoft.com/office/drawing/2014/main" id="{84029B9D-DB32-7697-3518-481CCEB0BFD0}"/>
              </a:ext>
            </a:extLst>
          </p:cNvPr>
          <p:cNvSpPr txBox="1"/>
          <p:nvPr/>
        </p:nvSpPr>
        <p:spPr>
          <a:xfrm>
            <a:off x="1785845" y="3297527"/>
            <a:ext cx="8083001" cy="1661993"/>
          </a:xfrm>
          <a:prstGeom prst="rect">
            <a:avLst/>
          </a:prstGeom>
          <a:noFill/>
        </p:spPr>
        <p:txBody>
          <a:bodyPr wrap="square" rtlCol="1">
            <a:spAutoFit/>
          </a:bodyPr>
          <a:lstStyle/>
          <a:p>
            <a:r>
              <a:rPr lang="en-US" sz="2800" dirty="0"/>
              <a:t>LAND All gifts of nature, such as: water, air, minerals, sunshine, plant and tree growth, as well as the land itself which is applied to the production process. </a:t>
            </a:r>
            <a:endParaRPr lang="ar-SY" sz="2800" dirty="0"/>
          </a:p>
          <a:p>
            <a:endParaRPr lang="ar-SY" dirty="0"/>
          </a:p>
        </p:txBody>
      </p:sp>
      <p:sp>
        <p:nvSpPr>
          <p:cNvPr id="8" name="مربع نص 7">
            <a:extLst>
              <a:ext uri="{FF2B5EF4-FFF2-40B4-BE49-F238E27FC236}">
                <a16:creationId xmlns:a16="http://schemas.microsoft.com/office/drawing/2014/main" id="{5AAFB069-4BB3-EF39-5A5B-2C3D3FEE59BE}"/>
              </a:ext>
            </a:extLst>
          </p:cNvPr>
          <p:cNvSpPr txBox="1"/>
          <p:nvPr/>
        </p:nvSpPr>
        <p:spPr>
          <a:xfrm>
            <a:off x="2497874" y="2050997"/>
            <a:ext cx="1550020" cy="646331"/>
          </a:xfrm>
          <a:prstGeom prst="rect">
            <a:avLst/>
          </a:prstGeom>
          <a:solidFill>
            <a:schemeClr val="accent2"/>
          </a:solidFill>
        </p:spPr>
        <p:txBody>
          <a:bodyPr wrap="square">
            <a:spAutoFit/>
          </a:bodyPr>
          <a:lstStyle/>
          <a:p>
            <a:r>
              <a:rPr lang="en-US" sz="3600" dirty="0"/>
              <a:t>LAND</a:t>
            </a:r>
            <a:endParaRPr lang="ar-SY" sz="3600" dirty="0"/>
          </a:p>
        </p:txBody>
      </p:sp>
      <p:sp>
        <p:nvSpPr>
          <p:cNvPr id="2" name="مربع نص 2">
            <a:extLst>
              <a:ext uri="{FF2B5EF4-FFF2-40B4-BE49-F238E27FC236}">
                <a16:creationId xmlns:a16="http://schemas.microsoft.com/office/drawing/2014/main" id="{F246C22E-1BEF-4609-E371-97E40ACF4CD3}"/>
              </a:ext>
            </a:extLst>
          </p:cNvPr>
          <p:cNvSpPr txBox="1"/>
          <p:nvPr/>
        </p:nvSpPr>
        <p:spPr>
          <a:xfrm>
            <a:off x="9071707" y="584422"/>
            <a:ext cx="1858563" cy="400110"/>
          </a:xfrm>
          <a:prstGeom prst="rect">
            <a:avLst/>
          </a:prstGeom>
          <a:noFill/>
        </p:spPr>
        <p:txBody>
          <a:bodyPr wrap="square" rtlCol="1">
            <a:spAutoFit/>
          </a:bodyPr>
          <a:lstStyle/>
          <a:p>
            <a:r>
              <a:rPr lang="ar-SY" sz="2000" b="1" dirty="0">
                <a:latin typeface="Simplified Arabic" panose="02020603050405020304" pitchFamily="18" charset="-78"/>
                <a:cs typeface="Simplified Arabic" panose="02020603050405020304" pitchFamily="18" charset="-78"/>
              </a:rPr>
              <a:t>المحاضرة الثانية</a:t>
            </a:r>
          </a:p>
        </p:txBody>
      </p:sp>
    </p:spTree>
    <p:extLst>
      <p:ext uri="{BB962C8B-B14F-4D97-AF65-F5344CB8AC3E}">
        <p14:creationId xmlns:p14="http://schemas.microsoft.com/office/powerpoint/2010/main" val="301323676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61965B-8071-E231-FA2B-7BBDBF709AEE}"/>
            </a:ext>
          </a:extLst>
        </p:cNvPr>
        <p:cNvGrpSpPr/>
        <p:nvPr/>
      </p:nvGrpSpPr>
      <p:grpSpPr>
        <a:xfrm>
          <a:off x="0" y="0"/>
          <a:ext cx="0" cy="0"/>
          <a:chOff x="0" y="0"/>
          <a:chExt cx="0" cy="0"/>
        </a:xfrm>
      </p:grpSpPr>
      <p:sp>
        <p:nvSpPr>
          <p:cNvPr id="2" name="مستطيل 1">
            <a:extLst>
              <a:ext uri="{FF2B5EF4-FFF2-40B4-BE49-F238E27FC236}">
                <a16:creationId xmlns:a16="http://schemas.microsoft.com/office/drawing/2014/main" id="{99E61721-7BCB-4ABD-E9C6-6179F8C0B6D4}"/>
              </a:ext>
            </a:extLst>
          </p:cNvPr>
          <p:cNvSpPr/>
          <p:nvPr/>
        </p:nvSpPr>
        <p:spPr>
          <a:xfrm>
            <a:off x="936433" y="4560983"/>
            <a:ext cx="10801911" cy="1446550"/>
          </a:xfrm>
          <a:prstGeom prst="rect">
            <a:avLst/>
          </a:prstGeom>
          <a:solidFill>
            <a:schemeClr val="accent2">
              <a:lumMod val="20000"/>
              <a:lumOff val="80000"/>
            </a:schemeClr>
          </a:solidFill>
        </p:spPr>
        <p:txBody>
          <a:bodyPr wrap="square">
            <a:spAutoFit/>
          </a:bodyPr>
          <a:lstStyle/>
          <a:p>
            <a:pPr algn="r"/>
            <a:r>
              <a:rPr lang="en-US" sz="2400" dirty="0"/>
              <a:t>Select the best alternative, each with its own unique value for the design variable </a:t>
            </a:r>
            <a:r>
              <a:rPr lang="ar-SY" sz="3200" dirty="0">
                <a:latin typeface="Sakkal Majalla" panose="02000000000000000000" pitchFamily="2" charset="-78"/>
                <a:cs typeface="Sakkal Majalla" panose="02000000000000000000" pitchFamily="2" charset="-78"/>
              </a:rPr>
              <a:t>اختيار أفضل البدائل, والتي لكل منها قيمة متغير تصميم خاصة</a:t>
            </a:r>
            <a:r>
              <a:rPr lang="en-US" sz="3200" dirty="0">
                <a:latin typeface="Sakkal Majalla" panose="02000000000000000000" pitchFamily="2" charset="-78"/>
                <a:cs typeface="Sakkal Majalla" panose="02000000000000000000" pitchFamily="2" charset="-78"/>
              </a:rPr>
              <a:t> </a:t>
            </a:r>
            <a:r>
              <a:rPr lang="ar-SY" sz="3200" dirty="0">
                <a:latin typeface="Sakkal Majalla" panose="02000000000000000000" pitchFamily="2" charset="-78"/>
                <a:cs typeface="Sakkal Majalla" panose="02000000000000000000" pitchFamily="2" charset="-78"/>
              </a:rPr>
              <a:t> ووحيدة                                                      </a:t>
            </a:r>
            <a:endParaRPr lang="ar-SY" dirty="0">
              <a:latin typeface="Sakkal Majalla" panose="02000000000000000000" pitchFamily="2" charset="-78"/>
              <a:cs typeface="Sakkal Majalla" panose="02000000000000000000" pitchFamily="2" charset="-78"/>
            </a:endParaRPr>
          </a:p>
        </p:txBody>
      </p:sp>
      <p:sp>
        <p:nvSpPr>
          <p:cNvPr id="3" name="مربع نص 3">
            <a:extLst>
              <a:ext uri="{FF2B5EF4-FFF2-40B4-BE49-F238E27FC236}">
                <a16:creationId xmlns:a16="http://schemas.microsoft.com/office/drawing/2014/main" id="{65CD4E0F-EA91-405B-E61D-6DDA8C355564}"/>
              </a:ext>
            </a:extLst>
          </p:cNvPr>
          <p:cNvSpPr txBox="1"/>
          <p:nvPr/>
        </p:nvSpPr>
        <p:spPr>
          <a:xfrm>
            <a:off x="859316" y="1786566"/>
            <a:ext cx="10801910" cy="1077218"/>
          </a:xfrm>
          <a:prstGeom prst="rect">
            <a:avLst/>
          </a:prstGeom>
          <a:solidFill>
            <a:schemeClr val="accent2">
              <a:lumMod val="60000"/>
              <a:lumOff val="40000"/>
            </a:schemeClr>
          </a:solidFill>
        </p:spPr>
        <p:txBody>
          <a:bodyPr wrap="square">
            <a:spAutoFit/>
          </a:bodyPr>
          <a:lstStyle/>
          <a:p>
            <a:r>
              <a:rPr lang="en-US" sz="2400" b="1" dirty="0">
                <a:solidFill>
                  <a:schemeClr val="tx1">
                    <a:lumMod val="95000"/>
                    <a:lumOff val="5000"/>
                  </a:schemeClr>
                </a:solidFill>
              </a:rPr>
              <a:t>COST-DRIVEN DESIGN OPTIMIZATION PROBLEM TASKS </a:t>
            </a:r>
            <a:r>
              <a:rPr lang="ar-SY" sz="3200" dirty="0">
                <a:latin typeface="Sakkal Majalla" panose="02000000000000000000" pitchFamily="2" charset="-78"/>
                <a:cs typeface="Sakkal Majalla" panose="02000000000000000000" pitchFamily="2" charset="-78"/>
              </a:rPr>
              <a:t>مشكلة التصميم الأمثل الموجه بالتكلفة </a:t>
            </a:r>
            <a:r>
              <a:rPr lang="ar-SY" dirty="0"/>
              <a:t>• </a:t>
            </a:r>
          </a:p>
        </p:txBody>
      </p:sp>
      <p:sp>
        <p:nvSpPr>
          <p:cNvPr id="4" name="مربع نص 7">
            <a:extLst>
              <a:ext uri="{FF2B5EF4-FFF2-40B4-BE49-F238E27FC236}">
                <a16:creationId xmlns:a16="http://schemas.microsoft.com/office/drawing/2014/main" id="{D527F985-C57E-9D09-E0C3-6ABECDDB2A51}"/>
              </a:ext>
            </a:extLst>
          </p:cNvPr>
          <p:cNvSpPr txBox="1"/>
          <p:nvPr/>
        </p:nvSpPr>
        <p:spPr>
          <a:xfrm>
            <a:off x="859315" y="3108589"/>
            <a:ext cx="10801911" cy="1077218"/>
          </a:xfrm>
          <a:prstGeom prst="rect">
            <a:avLst/>
          </a:prstGeom>
          <a:solidFill>
            <a:schemeClr val="accent2">
              <a:lumMod val="40000"/>
              <a:lumOff val="60000"/>
            </a:schemeClr>
          </a:solidFill>
        </p:spPr>
        <p:txBody>
          <a:bodyPr wrap="square">
            <a:spAutoFit/>
          </a:bodyPr>
          <a:lstStyle/>
          <a:p>
            <a:pPr algn="r"/>
            <a:r>
              <a:rPr lang="en-US" sz="2400" dirty="0"/>
              <a:t>Determine optimal value for certain alternative’s design variable </a:t>
            </a:r>
            <a:r>
              <a:rPr lang="ar-SY" sz="3200" dirty="0">
                <a:latin typeface="Sakkal Majalla" panose="02000000000000000000" pitchFamily="2" charset="-78"/>
                <a:cs typeface="Sakkal Majalla" panose="02000000000000000000" pitchFamily="2" charset="-78"/>
              </a:rPr>
              <a:t>تحديد القيمة المثلى لتصميم بديل متغير محدد    </a:t>
            </a:r>
            <a:endParaRPr lang="ar-SY" dirty="0">
              <a:latin typeface="Sakkal Majalla" panose="02000000000000000000" pitchFamily="2" charset="-78"/>
              <a:cs typeface="Sakkal Majalla" panose="02000000000000000000" pitchFamily="2" charset="-78"/>
            </a:endParaRPr>
          </a:p>
        </p:txBody>
      </p:sp>
      <p:sp>
        <p:nvSpPr>
          <p:cNvPr id="5" name="مربع نص 2">
            <a:extLst>
              <a:ext uri="{FF2B5EF4-FFF2-40B4-BE49-F238E27FC236}">
                <a16:creationId xmlns:a16="http://schemas.microsoft.com/office/drawing/2014/main" id="{73D84254-4D48-7D82-E248-1F6B69B9D48A}"/>
              </a:ext>
            </a:extLst>
          </p:cNvPr>
          <p:cNvSpPr txBox="1"/>
          <p:nvPr/>
        </p:nvSpPr>
        <p:spPr>
          <a:xfrm>
            <a:off x="9071707" y="563157"/>
            <a:ext cx="1858563" cy="400110"/>
          </a:xfrm>
          <a:prstGeom prst="rect">
            <a:avLst/>
          </a:prstGeom>
          <a:noFill/>
        </p:spPr>
        <p:txBody>
          <a:bodyPr wrap="square" rtlCol="1">
            <a:spAutoFit/>
          </a:bodyPr>
          <a:lstStyle/>
          <a:p>
            <a:r>
              <a:rPr lang="ar-SY" sz="2000" b="1" dirty="0">
                <a:latin typeface="Simplified Arabic" panose="02020603050405020304" pitchFamily="18" charset="-78"/>
                <a:cs typeface="Simplified Arabic" panose="02020603050405020304" pitchFamily="18" charset="-78"/>
              </a:rPr>
              <a:t>المحاضرة الثانية</a:t>
            </a:r>
          </a:p>
        </p:txBody>
      </p:sp>
    </p:spTree>
    <p:extLst>
      <p:ext uri="{BB962C8B-B14F-4D97-AF65-F5344CB8AC3E}">
        <p14:creationId xmlns:p14="http://schemas.microsoft.com/office/powerpoint/2010/main" val="83981587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160E82-53BA-D2FE-7C4E-4C9C14813A0B}"/>
            </a:ext>
          </a:extLst>
        </p:cNvPr>
        <p:cNvGrpSpPr/>
        <p:nvPr/>
      </p:nvGrpSpPr>
      <p:grpSpPr>
        <a:xfrm>
          <a:off x="0" y="0"/>
          <a:ext cx="0" cy="0"/>
          <a:chOff x="0" y="0"/>
          <a:chExt cx="0" cy="0"/>
        </a:xfrm>
      </p:grpSpPr>
      <p:sp>
        <p:nvSpPr>
          <p:cNvPr id="2" name="مستطيل 1">
            <a:extLst>
              <a:ext uri="{FF2B5EF4-FFF2-40B4-BE49-F238E27FC236}">
                <a16:creationId xmlns:a16="http://schemas.microsoft.com/office/drawing/2014/main" id="{71241EC3-B7FE-2166-BB39-A8C8FDBC69D4}"/>
              </a:ext>
            </a:extLst>
          </p:cNvPr>
          <p:cNvSpPr/>
          <p:nvPr/>
        </p:nvSpPr>
        <p:spPr>
          <a:xfrm>
            <a:off x="583895" y="4940180"/>
            <a:ext cx="11608105" cy="1200329"/>
          </a:xfrm>
          <a:prstGeom prst="rect">
            <a:avLst/>
          </a:prstGeom>
          <a:solidFill>
            <a:schemeClr val="accent5">
              <a:lumMod val="20000"/>
              <a:lumOff val="80000"/>
            </a:schemeClr>
          </a:solidFill>
        </p:spPr>
        <p:txBody>
          <a:bodyPr wrap="square">
            <a:spAutoFit/>
          </a:bodyPr>
          <a:lstStyle/>
          <a:p>
            <a:r>
              <a:rPr lang="en-US" sz="2400" dirty="0"/>
              <a:t>(In a particular problem, the parameters </a:t>
            </a:r>
            <a:r>
              <a:rPr lang="en-US" sz="2400" dirty="0" err="1"/>
              <a:t>a,b</a:t>
            </a:r>
            <a:r>
              <a:rPr lang="en-US" sz="2400" dirty="0"/>
              <a:t> and k</a:t>
            </a:r>
            <a:r>
              <a:rPr lang="ar-SY" sz="2400" dirty="0"/>
              <a:t> </a:t>
            </a:r>
            <a:r>
              <a:rPr lang="en-US" sz="2400" dirty="0"/>
              <a:t>may actually represent the sum of a group of costs in that category, and the design variable may be raised to some power for either directly or indirectly varying costs.) </a:t>
            </a:r>
            <a:endParaRPr lang="ar-SY" sz="2400" dirty="0"/>
          </a:p>
        </p:txBody>
      </p:sp>
      <p:sp>
        <p:nvSpPr>
          <p:cNvPr id="3" name="مربع نص 7">
            <a:extLst>
              <a:ext uri="{FF2B5EF4-FFF2-40B4-BE49-F238E27FC236}">
                <a16:creationId xmlns:a16="http://schemas.microsoft.com/office/drawing/2014/main" id="{D016FDBE-1D46-CC78-F1E3-C3DC889A72F7}"/>
              </a:ext>
            </a:extLst>
          </p:cNvPr>
          <p:cNvSpPr txBox="1"/>
          <p:nvPr/>
        </p:nvSpPr>
        <p:spPr>
          <a:xfrm>
            <a:off x="583895" y="215647"/>
            <a:ext cx="4413408" cy="954107"/>
          </a:xfrm>
          <a:prstGeom prst="rect">
            <a:avLst/>
          </a:prstGeom>
          <a:noFill/>
        </p:spPr>
        <p:txBody>
          <a:bodyPr wrap="square">
            <a:spAutoFit/>
          </a:bodyPr>
          <a:lstStyle/>
          <a:p>
            <a:pPr algn="r"/>
            <a:r>
              <a:rPr lang="ar-SY" sz="2800" dirty="0">
                <a:latin typeface="Sakkal Majalla" panose="02000000000000000000" pitchFamily="2" charset="-78"/>
                <a:cs typeface="Sakkal Majalla" panose="02000000000000000000" pitchFamily="2" charset="-78"/>
              </a:rPr>
              <a:t>أصناف تكاليف مشاكل التصميم الأمثل الموجه بالتكلفة </a:t>
            </a:r>
          </a:p>
        </p:txBody>
      </p:sp>
      <p:sp>
        <p:nvSpPr>
          <p:cNvPr id="4" name="مربع نص 10">
            <a:extLst>
              <a:ext uri="{FF2B5EF4-FFF2-40B4-BE49-F238E27FC236}">
                <a16:creationId xmlns:a16="http://schemas.microsoft.com/office/drawing/2014/main" id="{6982BB8B-DF51-E964-0531-01AC046FA151}"/>
              </a:ext>
            </a:extLst>
          </p:cNvPr>
          <p:cNvSpPr txBox="1"/>
          <p:nvPr/>
        </p:nvSpPr>
        <p:spPr>
          <a:xfrm>
            <a:off x="716096" y="1212799"/>
            <a:ext cx="4281207" cy="461665"/>
          </a:xfrm>
          <a:prstGeom prst="rect">
            <a:avLst/>
          </a:prstGeom>
          <a:solidFill>
            <a:schemeClr val="accent2">
              <a:lumMod val="20000"/>
              <a:lumOff val="80000"/>
            </a:schemeClr>
          </a:solidFill>
        </p:spPr>
        <p:txBody>
          <a:bodyPr wrap="square">
            <a:spAutoFit/>
          </a:bodyPr>
          <a:lstStyle/>
          <a:p>
            <a:r>
              <a:rPr lang="en-US" dirty="0"/>
              <a:t>Fixed cost(s) </a:t>
            </a:r>
            <a:r>
              <a:rPr lang="ar-SY" sz="2400" dirty="0">
                <a:latin typeface="Sakkal Majalla" panose="02000000000000000000" pitchFamily="2" charset="-78"/>
                <a:cs typeface="Sakkal Majalla" panose="02000000000000000000" pitchFamily="2" charset="-78"/>
              </a:rPr>
              <a:t>الثابتة الكلفة </a:t>
            </a:r>
            <a:endParaRPr lang="ar-SY" dirty="0">
              <a:latin typeface="Sakkal Majalla" panose="02000000000000000000" pitchFamily="2" charset="-78"/>
              <a:cs typeface="Sakkal Majalla" panose="02000000000000000000" pitchFamily="2" charset="-78"/>
            </a:endParaRPr>
          </a:p>
        </p:txBody>
      </p:sp>
      <p:sp>
        <p:nvSpPr>
          <p:cNvPr id="5" name="مربع نص 12">
            <a:extLst>
              <a:ext uri="{FF2B5EF4-FFF2-40B4-BE49-F238E27FC236}">
                <a16:creationId xmlns:a16="http://schemas.microsoft.com/office/drawing/2014/main" id="{1D099EE2-87BC-A9FD-576C-2E00102110AB}"/>
              </a:ext>
            </a:extLst>
          </p:cNvPr>
          <p:cNvSpPr txBox="1"/>
          <p:nvPr/>
        </p:nvSpPr>
        <p:spPr>
          <a:xfrm>
            <a:off x="716096" y="1810278"/>
            <a:ext cx="10958453" cy="523220"/>
          </a:xfrm>
          <a:prstGeom prst="rect">
            <a:avLst/>
          </a:prstGeom>
          <a:solidFill>
            <a:schemeClr val="accent2">
              <a:lumMod val="20000"/>
              <a:lumOff val="80000"/>
            </a:schemeClr>
          </a:solidFill>
        </p:spPr>
        <p:txBody>
          <a:bodyPr wrap="square">
            <a:spAutoFit/>
          </a:bodyPr>
          <a:lstStyle/>
          <a:p>
            <a:r>
              <a:rPr lang="en-US" dirty="0"/>
              <a:t>Cost(s) that vary directly with the design variable</a:t>
            </a:r>
            <a:r>
              <a:rPr lang="ar-SY" dirty="0"/>
              <a:t> </a:t>
            </a:r>
            <a:r>
              <a:rPr lang="ar-SY" sz="2800" dirty="0">
                <a:latin typeface="Sakkal Majalla" panose="02000000000000000000" pitchFamily="2" charset="-78"/>
                <a:cs typeface="Sakkal Majalla" panose="02000000000000000000" pitchFamily="2" charset="-78"/>
              </a:rPr>
              <a:t>تكلفة متغيرة مع تصميم متغير</a:t>
            </a:r>
            <a:endParaRPr lang="ar-SY" dirty="0">
              <a:latin typeface="Sakkal Majalla" panose="02000000000000000000" pitchFamily="2" charset="-78"/>
              <a:cs typeface="Sakkal Majalla" panose="02000000000000000000" pitchFamily="2" charset="-78"/>
            </a:endParaRPr>
          </a:p>
        </p:txBody>
      </p:sp>
      <p:sp>
        <p:nvSpPr>
          <p:cNvPr id="6" name="مربع نص 14">
            <a:extLst>
              <a:ext uri="{FF2B5EF4-FFF2-40B4-BE49-F238E27FC236}">
                <a16:creationId xmlns:a16="http://schemas.microsoft.com/office/drawing/2014/main" id="{DA445A2B-B5FC-8EBD-2A38-60D2FAB27920}"/>
              </a:ext>
            </a:extLst>
          </p:cNvPr>
          <p:cNvSpPr txBox="1"/>
          <p:nvPr/>
        </p:nvSpPr>
        <p:spPr>
          <a:xfrm>
            <a:off x="716096" y="2403509"/>
            <a:ext cx="10958453" cy="523220"/>
          </a:xfrm>
          <a:prstGeom prst="rect">
            <a:avLst/>
          </a:prstGeom>
          <a:solidFill>
            <a:schemeClr val="accent2">
              <a:lumMod val="20000"/>
              <a:lumOff val="80000"/>
            </a:schemeClr>
          </a:solidFill>
        </p:spPr>
        <p:txBody>
          <a:bodyPr wrap="square">
            <a:spAutoFit/>
          </a:bodyPr>
          <a:lstStyle/>
          <a:p>
            <a:r>
              <a:rPr lang="en-US" dirty="0"/>
              <a:t>Cost(s) that vary indirectly with the design variable </a:t>
            </a:r>
            <a:r>
              <a:rPr lang="ar-SY" sz="2800" dirty="0">
                <a:latin typeface="Sakkal Majalla" panose="02000000000000000000" pitchFamily="2" charset="-78"/>
                <a:cs typeface="Sakkal Majalla" panose="02000000000000000000" pitchFamily="2" charset="-78"/>
              </a:rPr>
              <a:t>تكلفة متغيرة غير مباشرة مع تصميم متغير</a:t>
            </a:r>
            <a:endParaRPr lang="ar-SY" dirty="0">
              <a:latin typeface="Sakkal Majalla" panose="02000000000000000000" pitchFamily="2" charset="-78"/>
              <a:cs typeface="Sakkal Majalla" panose="02000000000000000000" pitchFamily="2" charset="-78"/>
            </a:endParaRPr>
          </a:p>
        </p:txBody>
      </p:sp>
      <p:sp>
        <p:nvSpPr>
          <p:cNvPr id="7" name="مربع نص 16">
            <a:extLst>
              <a:ext uri="{FF2B5EF4-FFF2-40B4-BE49-F238E27FC236}">
                <a16:creationId xmlns:a16="http://schemas.microsoft.com/office/drawing/2014/main" id="{F321ED32-47E6-A1A1-9179-85D1EE9A0C82}"/>
              </a:ext>
            </a:extLst>
          </p:cNvPr>
          <p:cNvSpPr txBox="1"/>
          <p:nvPr/>
        </p:nvSpPr>
        <p:spPr>
          <a:xfrm>
            <a:off x="716096" y="2931059"/>
            <a:ext cx="8440603" cy="369332"/>
          </a:xfrm>
          <a:prstGeom prst="rect">
            <a:avLst/>
          </a:prstGeom>
          <a:noFill/>
        </p:spPr>
        <p:txBody>
          <a:bodyPr wrap="square">
            <a:spAutoFit/>
          </a:bodyPr>
          <a:lstStyle/>
          <a:p>
            <a:r>
              <a:rPr lang="en-US" dirty="0"/>
              <a:t>Simplified Format of Cost Model With One Design Variable </a:t>
            </a:r>
            <a:endParaRPr lang="ar-SY" dirty="0"/>
          </a:p>
        </p:txBody>
      </p:sp>
      <p:sp>
        <p:nvSpPr>
          <p:cNvPr id="8" name="مربع نص 18">
            <a:extLst>
              <a:ext uri="{FF2B5EF4-FFF2-40B4-BE49-F238E27FC236}">
                <a16:creationId xmlns:a16="http://schemas.microsoft.com/office/drawing/2014/main" id="{F20F2434-E183-1876-9451-90B4C2896EAF}"/>
              </a:ext>
            </a:extLst>
          </p:cNvPr>
          <p:cNvSpPr txBox="1"/>
          <p:nvPr/>
        </p:nvSpPr>
        <p:spPr>
          <a:xfrm>
            <a:off x="7982830" y="3629144"/>
            <a:ext cx="3053765" cy="400110"/>
          </a:xfrm>
          <a:prstGeom prst="rect">
            <a:avLst/>
          </a:prstGeom>
          <a:solidFill>
            <a:schemeClr val="accent5">
              <a:lumMod val="20000"/>
              <a:lumOff val="80000"/>
            </a:schemeClr>
          </a:solidFill>
        </p:spPr>
        <p:txBody>
          <a:bodyPr wrap="square">
            <a:spAutoFit/>
          </a:bodyPr>
          <a:lstStyle/>
          <a:p>
            <a:r>
              <a:rPr lang="en-US" sz="2000" b="1" dirty="0"/>
              <a:t>Cost = </a:t>
            </a:r>
            <a:r>
              <a:rPr lang="en-US" sz="2000" b="1" dirty="0" err="1"/>
              <a:t>aX</a:t>
            </a:r>
            <a:r>
              <a:rPr lang="en-US" sz="2000" b="1" dirty="0"/>
              <a:t> + (b / X) + k </a:t>
            </a:r>
            <a:endParaRPr lang="ar-SY" sz="2000" b="1" dirty="0"/>
          </a:p>
        </p:txBody>
      </p:sp>
      <p:sp>
        <p:nvSpPr>
          <p:cNvPr id="9" name="مربع نص 20">
            <a:extLst>
              <a:ext uri="{FF2B5EF4-FFF2-40B4-BE49-F238E27FC236}">
                <a16:creationId xmlns:a16="http://schemas.microsoft.com/office/drawing/2014/main" id="{5F458D14-6798-9D02-7F51-11AE55364FDC}"/>
              </a:ext>
            </a:extLst>
          </p:cNvPr>
          <p:cNvSpPr txBox="1"/>
          <p:nvPr/>
        </p:nvSpPr>
        <p:spPr>
          <a:xfrm>
            <a:off x="216951" y="3273517"/>
            <a:ext cx="7544815" cy="1569660"/>
          </a:xfrm>
          <a:prstGeom prst="rect">
            <a:avLst/>
          </a:prstGeom>
          <a:solidFill>
            <a:schemeClr val="accent5">
              <a:lumMod val="20000"/>
              <a:lumOff val="80000"/>
            </a:schemeClr>
          </a:solidFill>
        </p:spPr>
        <p:txBody>
          <a:bodyPr wrap="square">
            <a:spAutoFit/>
          </a:bodyPr>
          <a:lstStyle/>
          <a:p>
            <a:pPr algn="r"/>
            <a:r>
              <a:rPr lang="ar-SY" sz="2400" dirty="0"/>
              <a:t> -  عامل يمثل التكلفة المتغيرة بطريقة مباشرة </a:t>
            </a:r>
            <a:r>
              <a:rPr lang="en-US" sz="2400" dirty="0"/>
              <a:t>a </a:t>
            </a:r>
            <a:endParaRPr lang="ar-SY" sz="2400" dirty="0"/>
          </a:p>
          <a:p>
            <a:pPr algn="r"/>
            <a:r>
              <a:rPr lang="ar-SY" sz="2400" dirty="0"/>
              <a:t> - عامل يمثل التكلفة المتغيرة بطريقة غير مباشرة   </a:t>
            </a:r>
            <a:r>
              <a:rPr lang="en-US" sz="2400" dirty="0"/>
              <a:t>b</a:t>
            </a:r>
            <a:endParaRPr lang="ar-SY" sz="2400" dirty="0"/>
          </a:p>
          <a:p>
            <a:pPr algn="r"/>
            <a:r>
              <a:rPr lang="en-US" sz="2400" dirty="0"/>
              <a:t> </a:t>
            </a:r>
            <a:r>
              <a:rPr lang="ar-SY" sz="2400" dirty="0"/>
              <a:t> - عامل يمثل التكلفة الثابتة</a:t>
            </a:r>
            <a:r>
              <a:rPr lang="en-US" sz="2400" dirty="0"/>
              <a:t>k </a:t>
            </a:r>
            <a:endParaRPr lang="ar-SY" sz="2400" dirty="0"/>
          </a:p>
          <a:p>
            <a:pPr algn="r"/>
            <a:r>
              <a:rPr lang="ar-SY" sz="2400" dirty="0"/>
              <a:t> - يمثل متحول التصميم الذي هو قيد الدرس </a:t>
            </a:r>
            <a:r>
              <a:rPr lang="en-US" dirty="0"/>
              <a:t>X </a:t>
            </a:r>
            <a:endParaRPr lang="ar-SY" dirty="0"/>
          </a:p>
        </p:txBody>
      </p:sp>
      <p:sp>
        <p:nvSpPr>
          <p:cNvPr id="10" name="مربع نص 2">
            <a:extLst>
              <a:ext uri="{FF2B5EF4-FFF2-40B4-BE49-F238E27FC236}">
                <a16:creationId xmlns:a16="http://schemas.microsoft.com/office/drawing/2014/main" id="{8ECE1B82-C12A-0B73-C131-0CC35AA2596A}"/>
              </a:ext>
            </a:extLst>
          </p:cNvPr>
          <p:cNvSpPr txBox="1"/>
          <p:nvPr/>
        </p:nvSpPr>
        <p:spPr>
          <a:xfrm>
            <a:off x="9071707" y="563157"/>
            <a:ext cx="1858563" cy="400110"/>
          </a:xfrm>
          <a:prstGeom prst="rect">
            <a:avLst/>
          </a:prstGeom>
          <a:noFill/>
        </p:spPr>
        <p:txBody>
          <a:bodyPr wrap="square" rtlCol="1">
            <a:spAutoFit/>
          </a:bodyPr>
          <a:lstStyle/>
          <a:p>
            <a:r>
              <a:rPr lang="ar-SY" sz="2000" b="1" dirty="0">
                <a:latin typeface="Simplified Arabic" panose="02020603050405020304" pitchFamily="18" charset="-78"/>
                <a:cs typeface="Simplified Arabic" panose="02020603050405020304" pitchFamily="18" charset="-78"/>
              </a:rPr>
              <a:t>المحاضرة الثانية</a:t>
            </a:r>
          </a:p>
        </p:txBody>
      </p:sp>
    </p:spTree>
    <p:extLst>
      <p:ext uri="{BB962C8B-B14F-4D97-AF65-F5344CB8AC3E}">
        <p14:creationId xmlns:p14="http://schemas.microsoft.com/office/powerpoint/2010/main" val="238194321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0130BE-96CD-1475-06BD-EA49A5C53E84}"/>
            </a:ext>
          </a:extLst>
        </p:cNvPr>
        <p:cNvGrpSpPr/>
        <p:nvPr/>
      </p:nvGrpSpPr>
      <p:grpSpPr>
        <a:xfrm>
          <a:off x="0" y="0"/>
          <a:ext cx="0" cy="0"/>
          <a:chOff x="0" y="0"/>
          <a:chExt cx="0" cy="0"/>
        </a:xfrm>
      </p:grpSpPr>
      <p:sp>
        <p:nvSpPr>
          <p:cNvPr id="2" name="مستطيل 1">
            <a:extLst>
              <a:ext uri="{FF2B5EF4-FFF2-40B4-BE49-F238E27FC236}">
                <a16:creationId xmlns:a16="http://schemas.microsoft.com/office/drawing/2014/main" id="{76AEF619-B6B2-5BBE-8D89-8062BD69AEDC}"/>
              </a:ext>
            </a:extLst>
          </p:cNvPr>
          <p:cNvSpPr/>
          <p:nvPr/>
        </p:nvSpPr>
        <p:spPr>
          <a:xfrm>
            <a:off x="558264" y="4684319"/>
            <a:ext cx="11194181" cy="1569660"/>
          </a:xfrm>
          <a:prstGeom prst="rect">
            <a:avLst/>
          </a:prstGeom>
          <a:solidFill>
            <a:schemeClr val="accent5">
              <a:lumMod val="20000"/>
              <a:lumOff val="80000"/>
            </a:schemeClr>
          </a:solidFill>
        </p:spPr>
        <p:txBody>
          <a:bodyPr wrap="square">
            <a:spAutoFit/>
          </a:bodyPr>
          <a:lstStyle/>
          <a:p>
            <a:r>
              <a:rPr lang="en-US" sz="2000" dirty="0"/>
              <a:t>For continuous design variables, use the second derivative of the cost model with respect to the design variable to determine whether optimum corresponds to global maximum or minimum. • </a:t>
            </a:r>
            <a:endParaRPr lang="ar-SY" sz="2800" dirty="0">
              <a:latin typeface="Sakkal Majalla" panose="02000000000000000000" pitchFamily="2" charset="-78"/>
              <a:cs typeface="Sakkal Majalla" panose="02000000000000000000" pitchFamily="2" charset="-78"/>
            </a:endParaRPr>
          </a:p>
          <a:p>
            <a:pPr algn="r"/>
            <a:r>
              <a:rPr lang="ar-SY" sz="2800" dirty="0">
                <a:latin typeface="Sakkal Majalla" panose="02000000000000000000" pitchFamily="2" charset="-78"/>
                <a:cs typeface="Sakkal Majalla" panose="02000000000000000000" pitchFamily="2" charset="-78"/>
              </a:rPr>
              <a:t>استخدم في متغيرات التصميم المستمر المشتق الثاني لتابع الكلفة بدلالة متغير التصميم كي نحدد فيما إذا حصلنا على القيمة العظمى أو الصغرى العامة</a:t>
            </a:r>
          </a:p>
        </p:txBody>
      </p:sp>
      <p:sp>
        <p:nvSpPr>
          <p:cNvPr id="3" name="مربع نص 3">
            <a:extLst>
              <a:ext uri="{FF2B5EF4-FFF2-40B4-BE49-F238E27FC236}">
                <a16:creationId xmlns:a16="http://schemas.microsoft.com/office/drawing/2014/main" id="{E4DD9301-F87E-9135-26D6-8FEFBD047828}"/>
              </a:ext>
            </a:extLst>
          </p:cNvPr>
          <p:cNvSpPr txBox="1"/>
          <p:nvPr/>
        </p:nvSpPr>
        <p:spPr>
          <a:xfrm>
            <a:off x="999460" y="276087"/>
            <a:ext cx="3860094" cy="954107"/>
          </a:xfrm>
          <a:prstGeom prst="rect">
            <a:avLst/>
          </a:prstGeom>
          <a:noFill/>
        </p:spPr>
        <p:txBody>
          <a:bodyPr wrap="square">
            <a:spAutoFit/>
          </a:bodyPr>
          <a:lstStyle/>
          <a:p>
            <a:pPr algn="ctr"/>
            <a:r>
              <a:rPr lang="ar-SY" sz="2800" b="1" dirty="0">
                <a:latin typeface="Sakkal Majalla" panose="02000000000000000000" pitchFamily="2" charset="-78"/>
                <a:cs typeface="Sakkal Majalla" panose="02000000000000000000" pitchFamily="2" charset="-78"/>
              </a:rPr>
              <a:t>طريقة عامة - الأمثلة والتصميم باعتماد الكلفة</a:t>
            </a:r>
          </a:p>
        </p:txBody>
      </p:sp>
      <p:sp>
        <p:nvSpPr>
          <p:cNvPr id="4" name="مربع نص 10">
            <a:extLst>
              <a:ext uri="{FF2B5EF4-FFF2-40B4-BE49-F238E27FC236}">
                <a16:creationId xmlns:a16="http://schemas.microsoft.com/office/drawing/2014/main" id="{1D005B32-CEC0-4480-A5DC-AC8147457419}"/>
              </a:ext>
            </a:extLst>
          </p:cNvPr>
          <p:cNvSpPr txBox="1"/>
          <p:nvPr/>
        </p:nvSpPr>
        <p:spPr>
          <a:xfrm>
            <a:off x="7690960" y="92092"/>
            <a:ext cx="3501580" cy="1231106"/>
          </a:xfrm>
          <a:prstGeom prst="rect">
            <a:avLst/>
          </a:prstGeom>
          <a:solidFill>
            <a:schemeClr val="accent5">
              <a:lumMod val="20000"/>
              <a:lumOff val="80000"/>
            </a:schemeClr>
          </a:solidFill>
        </p:spPr>
        <p:txBody>
          <a:bodyPr wrap="square">
            <a:spAutoFit/>
          </a:bodyPr>
          <a:lstStyle/>
          <a:p>
            <a:r>
              <a:rPr lang="en-US" sz="1800" dirty="0"/>
              <a:t>Identify primary cost-driving design variable • </a:t>
            </a:r>
            <a:r>
              <a:rPr lang="ar-SY" sz="2800" dirty="0">
                <a:latin typeface="Sakkal Majalla" panose="02000000000000000000" pitchFamily="2" charset="-78"/>
                <a:cs typeface="Sakkal Majalla" panose="02000000000000000000" pitchFamily="2" charset="-78"/>
              </a:rPr>
              <a:t>حدد متغير التصميم الذي يوجه الكلفة </a:t>
            </a:r>
            <a:endParaRPr lang="ar-SY" dirty="0">
              <a:latin typeface="Sakkal Majalla" panose="02000000000000000000" pitchFamily="2" charset="-78"/>
              <a:cs typeface="Sakkal Majalla" panose="02000000000000000000" pitchFamily="2" charset="-78"/>
            </a:endParaRPr>
          </a:p>
        </p:txBody>
      </p:sp>
      <p:sp>
        <p:nvSpPr>
          <p:cNvPr id="5" name="مربع نص 12">
            <a:extLst>
              <a:ext uri="{FF2B5EF4-FFF2-40B4-BE49-F238E27FC236}">
                <a16:creationId xmlns:a16="http://schemas.microsoft.com/office/drawing/2014/main" id="{D57B32F7-27EA-7E2A-BFEF-71C7ADCD15BD}"/>
              </a:ext>
            </a:extLst>
          </p:cNvPr>
          <p:cNvSpPr txBox="1"/>
          <p:nvPr/>
        </p:nvSpPr>
        <p:spPr>
          <a:xfrm>
            <a:off x="558264" y="1382855"/>
            <a:ext cx="11194181" cy="954107"/>
          </a:xfrm>
          <a:prstGeom prst="rect">
            <a:avLst/>
          </a:prstGeom>
          <a:solidFill>
            <a:schemeClr val="accent5">
              <a:lumMod val="20000"/>
              <a:lumOff val="80000"/>
            </a:schemeClr>
          </a:solidFill>
        </p:spPr>
        <p:txBody>
          <a:bodyPr wrap="square">
            <a:spAutoFit/>
          </a:bodyPr>
          <a:lstStyle/>
          <a:p>
            <a:r>
              <a:rPr lang="en-US" sz="1800" dirty="0"/>
              <a:t>Write an expression for the cost model in terms of the design variable</a:t>
            </a:r>
            <a:r>
              <a:rPr lang="ar-SY" sz="1800" dirty="0"/>
              <a:t> </a:t>
            </a:r>
            <a:r>
              <a:rPr lang="ar-SY" sz="2800" dirty="0">
                <a:latin typeface="Sakkal Majalla" panose="02000000000000000000" pitchFamily="2" charset="-78"/>
                <a:cs typeface="Sakkal Majalla" panose="02000000000000000000" pitchFamily="2" charset="-78"/>
              </a:rPr>
              <a:t>أكتب معادلة تعبر عن نموذج التكلفة بدلالة متغير التصميم </a:t>
            </a:r>
            <a:r>
              <a:rPr lang="ar-SY" sz="1800" dirty="0"/>
              <a:t>   </a:t>
            </a:r>
            <a:r>
              <a:rPr lang="en-US" sz="1800" dirty="0"/>
              <a:t> </a:t>
            </a:r>
            <a:endParaRPr lang="ar-SY" dirty="0"/>
          </a:p>
        </p:txBody>
      </p:sp>
      <p:sp>
        <p:nvSpPr>
          <p:cNvPr id="6" name="مربع نص 14">
            <a:extLst>
              <a:ext uri="{FF2B5EF4-FFF2-40B4-BE49-F238E27FC236}">
                <a16:creationId xmlns:a16="http://schemas.microsoft.com/office/drawing/2014/main" id="{F300483A-8669-05D1-0053-002ADAA84789}"/>
              </a:ext>
            </a:extLst>
          </p:cNvPr>
          <p:cNvSpPr txBox="1"/>
          <p:nvPr/>
        </p:nvSpPr>
        <p:spPr>
          <a:xfrm>
            <a:off x="558264" y="2446450"/>
            <a:ext cx="11194181" cy="1077218"/>
          </a:xfrm>
          <a:prstGeom prst="rect">
            <a:avLst/>
          </a:prstGeom>
          <a:solidFill>
            <a:schemeClr val="accent5">
              <a:lumMod val="20000"/>
              <a:lumOff val="80000"/>
            </a:schemeClr>
          </a:solidFill>
        </p:spPr>
        <p:txBody>
          <a:bodyPr wrap="square">
            <a:spAutoFit/>
          </a:bodyPr>
          <a:lstStyle/>
          <a:p>
            <a:r>
              <a:rPr lang="en-US" sz="1800" dirty="0"/>
              <a:t>Set first derivative of cost model with respect to continuous design variable equal to 0. (For discrete design variables, compute cost model for each discrete value over selected range). </a:t>
            </a:r>
            <a:endParaRPr lang="ar-SY" sz="1800" dirty="0"/>
          </a:p>
          <a:p>
            <a:pPr algn="r"/>
            <a:r>
              <a:rPr lang="ar-SY" sz="2800" dirty="0">
                <a:latin typeface="Sakkal Majalla" panose="02000000000000000000" pitchFamily="2" charset="-78"/>
                <a:cs typeface="Sakkal Majalla" panose="02000000000000000000" pitchFamily="2" charset="-78"/>
              </a:rPr>
              <a:t>ساوي المشتق الأول لتابع التكلفة بدلالة متغير التصميم المستمر( بالصفر)في حالة التقطع أحسب لكل مجال</a:t>
            </a:r>
          </a:p>
        </p:txBody>
      </p:sp>
      <p:sp>
        <p:nvSpPr>
          <p:cNvPr id="7" name="مربع نص 16">
            <a:extLst>
              <a:ext uri="{FF2B5EF4-FFF2-40B4-BE49-F238E27FC236}">
                <a16:creationId xmlns:a16="http://schemas.microsoft.com/office/drawing/2014/main" id="{38EF66A5-357B-687E-7F65-DC15ED5A4CFF}"/>
              </a:ext>
            </a:extLst>
          </p:cNvPr>
          <p:cNvSpPr txBox="1"/>
          <p:nvPr/>
        </p:nvSpPr>
        <p:spPr>
          <a:xfrm>
            <a:off x="558264" y="3661132"/>
            <a:ext cx="11194181" cy="954107"/>
          </a:xfrm>
          <a:prstGeom prst="rect">
            <a:avLst/>
          </a:prstGeom>
          <a:solidFill>
            <a:schemeClr val="accent5">
              <a:lumMod val="20000"/>
              <a:lumOff val="80000"/>
            </a:schemeClr>
          </a:solidFill>
        </p:spPr>
        <p:txBody>
          <a:bodyPr wrap="square">
            <a:spAutoFit/>
          </a:bodyPr>
          <a:lstStyle/>
          <a:p>
            <a:pPr algn="r"/>
            <a:r>
              <a:rPr lang="en-US" sz="1800" dirty="0"/>
              <a:t>Solve equation in step 3 for optimum value of continuous design variables</a:t>
            </a:r>
            <a:r>
              <a:rPr lang="ar-SY" sz="1800" dirty="0"/>
              <a:t> </a:t>
            </a:r>
            <a:r>
              <a:rPr lang="ar-SY" sz="2800" dirty="0">
                <a:latin typeface="Sakkal Majalla" panose="02000000000000000000" pitchFamily="2" charset="-78"/>
                <a:cs typeface="Sakkal Majalla" panose="02000000000000000000" pitchFamily="2" charset="-78"/>
              </a:rPr>
              <a:t>حل المعادلة في المرحلة السابقة عند القيمة المثلى لمتغير التصميم المستمر</a:t>
            </a:r>
            <a:r>
              <a:rPr lang="en-US" sz="2800" dirty="0">
                <a:latin typeface="Sakkal Majalla" panose="02000000000000000000" pitchFamily="2" charset="-78"/>
                <a:cs typeface="Sakkal Majalla" panose="02000000000000000000" pitchFamily="2" charset="-78"/>
              </a:rPr>
              <a:t> </a:t>
            </a:r>
            <a:endParaRPr lang="ar-SY" dirty="0">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230018476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985186-3FAF-16ED-524E-562FEF58C8E0}"/>
            </a:ext>
          </a:extLst>
        </p:cNvPr>
        <p:cNvGrpSpPr/>
        <p:nvPr/>
      </p:nvGrpSpPr>
      <p:grpSpPr>
        <a:xfrm>
          <a:off x="0" y="0"/>
          <a:ext cx="0" cy="0"/>
          <a:chOff x="0" y="0"/>
          <a:chExt cx="0" cy="0"/>
        </a:xfrm>
      </p:grpSpPr>
      <p:sp>
        <p:nvSpPr>
          <p:cNvPr id="2" name="مستطيل 1">
            <a:extLst>
              <a:ext uri="{FF2B5EF4-FFF2-40B4-BE49-F238E27FC236}">
                <a16:creationId xmlns:a16="http://schemas.microsoft.com/office/drawing/2014/main" id="{278A1320-0387-3E01-8053-9CF7AA29D1DC}"/>
              </a:ext>
            </a:extLst>
          </p:cNvPr>
          <p:cNvSpPr/>
          <p:nvPr/>
        </p:nvSpPr>
        <p:spPr>
          <a:xfrm>
            <a:off x="644893" y="4652761"/>
            <a:ext cx="11327365" cy="1446550"/>
          </a:xfrm>
          <a:prstGeom prst="rect">
            <a:avLst/>
          </a:prstGeom>
          <a:solidFill>
            <a:schemeClr val="accent5">
              <a:lumMod val="20000"/>
              <a:lumOff val="80000"/>
            </a:schemeClr>
          </a:solidFill>
        </p:spPr>
        <p:txBody>
          <a:bodyPr wrap="square">
            <a:spAutoFit/>
          </a:bodyPr>
          <a:lstStyle/>
          <a:p>
            <a:r>
              <a:rPr lang="en-US" sz="2000" dirty="0"/>
              <a:t>Rule 2 – When revenues and economic benefits are not present or are constant among alternatives, consider only costs and select alternative that minimizes total cost per defect-free output </a:t>
            </a:r>
            <a:endParaRPr lang="ar-SY" sz="3200" b="1" dirty="0">
              <a:solidFill>
                <a:srgbClr val="FF0000"/>
              </a:solidFill>
              <a:latin typeface="Sakkal Majalla" panose="02000000000000000000" pitchFamily="2" charset="-78"/>
              <a:cs typeface="Sakkal Majalla" panose="02000000000000000000" pitchFamily="2" charset="-78"/>
            </a:endParaRPr>
          </a:p>
          <a:p>
            <a:pPr algn="r"/>
            <a:r>
              <a:rPr lang="ar-SY" sz="2400" b="1" dirty="0">
                <a:solidFill>
                  <a:srgbClr val="FF0000"/>
                </a:solidFill>
                <a:latin typeface="Sakkal Majalla" panose="02000000000000000000" pitchFamily="2" charset="-78"/>
                <a:cs typeface="Sakkal Majalla" panose="02000000000000000000" pitchFamily="2" charset="-78"/>
              </a:rPr>
              <a:t> القاعدة 2 </a:t>
            </a:r>
            <a:r>
              <a:rPr lang="ar-SY" sz="2400" dirty="0">
                <a:latin typeface="Sakkal Majalla" panose="02000000000000000000" pitchFamily="2" charset="-78"/>
                <a:cs typeface="Sakkal Majalla" panose="02000000000000000000" pitchFamily="2" charset="-78"/>
              </a:rPr>
              <a:t>: عندما توجد ايرادات أو فوائد اقتصادية أو عندما تكون ثابتة لدى كل البدائل ,خذ بالاعتبار التكاليف فقط واختر البديل ذو الكلفة </a:t>
            </a:r>
            <a:r>
              <a:rPr lang="ar-SY" sz="2400" dirty="0" err="1">
                <a:latin typeface="Sakkal Majalla" panose="02000000000000000000" pitchFamily="2" charset="-78"/>
                <a:cs typeface="Sakkal Majalla" panose="02000000000000000000" pitchFamily="2" charset="-78"/>
              </a:rPr>
              <a:t>االصغرى</a:t>
            </a:r>
            <a:endParaRPr lang="ar-SY" sz="2400" dirty="0">
              <a:latin typeface="Sakkal Majalla" panose="02000000000000000000" pitchFamily="2" charset="-78"/>
              <a:cs typeface="Sakkal Majalla" panose="02000000000000000000" pitchFamily="2" charset="-78"/>
            </a:endParaRPr>
          </a:p>
        </p:txBody>
      </p:sp>
      <p:sp>
        <p:nvSpPr>
          <p:cNvPr id="3" name="مربع نص 3">
            <a:extLst>
              <a:ext uri="{FF2B5EF4-FFF2-40B4-BE49-F238E27FC236}">
                <a16:creationId xmlns:a16="http://schemas.microsoft.com/office/drawing/2014/main" id="{D2ABDF67-CD89-AB1C-05C8-BD88E919E9B1}"/>
              </a:ext>
            </a:extLst>
          </p:cNvPr>
          <p:cNvSpPr txBox="1"/>
          <p:nvPr/>
        </p:nvSpPr>
        <p:spPr>
          <a:xfrm>
            <a:off x="644893" y="270062"/>
            <a:ext cx="4947833" cy="1015663"/>
          </a:xfrm>
          <a:prstGeom prst="rect">
            <a:avLst/>
          </a:prstGeom>
          <a:solidFill>
            <a:schemeClr val="accent5">
              <a:lumMod val="20000"/>
              <a:lumOff val="80000"/>
            </a:schemeClr>
          </a:solidFill>
        </p:spPr>
        <p:txBody>
          <a:bodyPr wrap="square">
            <a:spAutoFit/>
          </a:bodyPr>
          <a:lstStyle/>
          <a:p>
            <a:pPr algn="ctr"/>
            <a:r>
              <a:rPr lang="en-US" sz="2800" dirty="0"/>
              <a:t>PRESENT ECONOMY STUDIES </a:t>
            </a:r>
            <a:r>
              <a:rPr lang="ar-SY" sz="3200" b="1" dirty="0">
                <a:latin typeface="Sakkal Majalla" panose="02000000000000000000" pitchFamily="2" charset="-78"/>
                <a:cs typeface="Sakkal Majalla" panose="02000000000000000000" pitchFamily="2" charset="-78"/>
              </a:rPr>
              <a:t>دراسات اقتصادية حالية</a:t>
            </a:r>
            <a:endParaRPr lang="ar-SY" sz="2800" b="1" dirty="0">
              <a:latin typeface="Sakkal Majalla" panose="02000000000000000000" pitchFamily="2" charset="-78"/>
              <a:cs typeface="Sakkal Majalla" panose="02000000000000000000" pitchFamily="2" charset="-78"/>
            </a:endParaRPr>
          </a:p>
        </p:txBody>
      </p:sp>
      <p:sp>
        <p:nvSpPr>
          <p:cNvPr id="4" name="مربع نص 7">
            <a:extLst>
              <a:ext uri="{FF2B5EF4-FFF2-40B4-BE49-F238E27FC236}">
                <a16:creationId xmlns:a16="http://schemas.microsoft.com/office/drawing/2014/main" id="{97B54873-0CFA-0A36-3AFC-DB538B3D191F}"/>
              </a:ext>
            </a:extLst>
          </p:cNvPr>
          <p:cNvSpPr txBox="1"/>
          <p:nvPr/>
        </p:nvSpPr>
        <p:spPr>
          <a:xfrm>
            <a:off x="644893" y="1511789"/>
            <a:ext cx="11327366" cy="1261884"/>
          </a:xfrm>
          <a:prstGeom prst="rect">
            <a:avLst/>
          </a:prstGeom>
          <a:solidFill>
            <a:schemeClr val="accent4">
              <a:lumMod val="20000"/>
              <a:lumOff val="80000"/>
            </a:schemeClr>
          </a:solidFill>
        </p:spPr>
        <p:txBody>
          <a:bodyPr wrap="square">
            <a:spAutoFit/>
          </a:bodyPr>
          <a:lstStyle/>
          <a:p>
            <a:r>
              <a:rPr lang="en-US" sz="2000" dirty="0"/>
              <a:t>When alternatives for accomplishing a task are compared for one year or less (I.e., influence of time on money is irrelevant) </a:t>
            </a:r>
            <a:r>
              <a:rPr lang="ar-SY" sz="2800" dirty="0">
                <a:latin typeface="Sakkal Majalla" panose="02000000000000000000" pitchFamily="2" charset="-78"/>
                <a:cs typeface="Sakkal Majalla" panose="02000000000000000000" pitchFamily="2" charset="-78"/>
              </a:rPr>
              <a:t>عندما نقارن بدائل إنجاز وظيفة ما على مدى سنة واحدة أو أقل وعندما يكون أثر الزمن على المال مهمل</a:t>
            </a:r>
            <a:endParaRPr lang="ar-SY" dirty="0">
              <a:latin typeface="Sakkal Majalla" panose="02000000000000000000" pitchFamily="2" charset="-78"/>
              <a:cs typeface="Sakkal Majalla" panose="02000000000000000000" pitchFamily="2" charset="-78"/>
            </a:endParaRPr>
          </a:p>
        </p:txBody>
      </p:sp>
      <p:sp>
        <p:nvSpPr>
          <p:cNvPr id="5" name="مربع نص 10">
            <a:extLst>
              <a:ext uri="{FF2B5EF4-FFF2-40B4-BE49-F238E27FC236}">
                <a16:creationId xmlns:a16="http://schemas.microsoft.com/office/drawing/2014/main" id="{F837D220-194B-7108-4621-B2A6290647C2}"/>
              </a:ext>
            </a:extLst>
          </p:cNvPr>
          <p:cNvSpPr txBox="1"/>
          <p:nvPr/>
        </p:nvSpPr>
        <p:spPr>
          <a:xfrm>
            <a:off x="644892" y="2546531"/>
            <a:ext cx="11327367" cy="523220"/>
          </a:xfrm>
          <a:prstGeom prst="rect">
            <a:avLst/>
          </a:prstGeom>
          <a:solidFill>
            <a:srgbClr val="FF0000"/>
          </a:solidFill>
        </p:spPr>
        <p:txBody>
          <a:bodyPr wrap="square">
            <a:spAutoFit/>
          </a:bodyPr>
          <a:lstStyle/>
          <a:p>
            <a:pPr algn="ctr"/>
            <a:r>
              <a:rPr lang="en-US" sz="2000" b="1" dirty="0">
                <a:solidFill>
                  <a:schemeClr val="bg1"/>
                </a:solidFill>
              </a:rPr>
              <a:t>Rules for Selecting Preferred </a:t>
            </a:r>
            <a:r>
              <a:rPr lang="en-US" sz="2800" b="1" dirty="0">
                <a:solidFill>
                  <a:schemeClr val="bg1"/>
                </a:solidFill>
                <a:latin typeface="Sakkal Majalla" panose="02000000000000000000" pitchFamily="2" charset="-78"/>
                <a:cs typeface="Sakkal Majalla" panose="02000000000000000000" pitchFamily="2" charset="-78"/>
              </a:rPr>
              <a:t>Alternative</a:t>
            </a:r>
            <a:r>
              <a:rPr lang="ar-SY" sz="2800" b="1" dirty="0">
                <a:solidFill>
                  <a:schemeClr val="bg1"/>
                </a:solidFill>
                <a:latin typeface="Sakkal Majalla" panose="02000000000000000000" pitchFamily="2" charset="-78"/>
                <a:cs typeface="Sakkal Majalla" panose="02000000000000000000" pitchFamily="2" charset="-78"/>
              </a:rPr>
              <a:t> </a:t>
            </a:r>
            <a:r>
              <a:rPr lang="ar-SY" sz="2400" b="1" dirty="0">
                <a:solidFill>
                  <a:schemeClr val="bg1"/>
                </a:solidFill>
                <a:latin typeface="Sakkal Majalla" panose="02000000000000000000" pitchFamily="2" charset="-78"/>
                <a:cs typeface="Sakkal Majalla" panose="02000000000000000000" pitchFamily="2" charset="-78"/>
              </a:rPr>
              <a:t>قواعد اختيار البديل الأفضل  </a:t>
            </a:r>
            <a:r>
              <a:rPr lang="en-US" sz="2400" b="1" dirty="0">
                <a:solidFill>
                  <a:schemeClr val="bg1"/>
                </a:solidFill>
                <a:latin typeface="Sakkal Majalla" panose="02000000000000000000" pitchFamily="2" charset="-78"/>
                <a:cs typeface="Sakkal Majalla" panose="02000000000000000000" pitchFamily="2" charset="-78"/>
              </a:rPr>
              <a:t> </a:t>
            </a:r>
            <a:endParaRPr lang="ar-SY" b="1" dirty="0">
              <a:solidFill>
                <a:schemeClr val="bg1"/>
              </a:solidFill>
              <a:latin typeface="Sakkal Majalla" panose="02000000000000000000" pitchFamily="2" charset="-78"/>
              <a:cs typeface="Sakkal Majalla" panose="02000000000000000000" pitchFamily="2" charset="-78"/>
            </a:endParaRPr>
          </a:p>
        </p:txBody>
      </p:sp>
      <p:sp>
        <p:nvSpPr>
          <p:cNvPr id="6" name="مربع نص 12">
            <a:extLst>
              <a:ext uri="{FF2B5EF4-FFF2-40B4-BE49-F238E27FC236}">
                <a16:creationId xmlns:a16="http://schemas.microsoft.com/office/drawing/2014/main" id="{08C14422-1060-394A-47C6-94B08790EDDC}"/>
              </a:ext>
            </a:extLst>
          </p:cNvPr>
          <p:cNvSpPr txBox="1"/>
          <p:nvPr/>
        </p:nvSpPr>
        <p:spPr>
          <a:xfrm>
            <a:off x="644892" y="3170932"/>
            <a:ext cx="11327367" cy="1446550"/>
          </a:xfrm>
          <a:prstGeom prst="rect">
            <a:avLst/>
          </a:prstGeom>
          <a:solidFill>
            <a:schemeClr val="accent5">
              <a:lumMod val="40000"/>
              <a:lumOff val="60000"/>
            </a:schemeClr>
          </a:solidFill>
        </p:spPr>
        <p:txBody>
          <a:bodyPr wrap="square">
            <a:spAutoFit/>
          </a:bodyPr>
          <a:lstStyle/>
          <a:p>
            <a:r>
              <a:rPr lang="en-US" sz="2000" dirty="0"/>
              <a:t>Rule 1 – When revenues and other economic benefits are present and vary among alternatives, choose alternative that maximizes overall profitability based on the number of defect-free units of output </a:t>
            </a:r>
            <a:endParaRPr lang="ar-SY" sz="2000" b="1" dirty="0">
              <a:solidFill>
                <a:srgbClr val="FF0000"/>
              </a:solidFill>
            </a:endParaRPr>
          </a:p>
          <a:p>
            <a:pPr algn="r"/>
            <a:r>
              <a:rPr lang="ar-SY" sz="2400" b="1" dirty="0">
                <a:solidFill>
                  <a:srgbClr val="FF0000"/>
                </a:solidFill>
                <a:latin typeface="Sakkal Majalla" panose="02000000000000000000" pitchFamily="2" charset="-78"/>
                <a:cs typeface="Sakkal Majalla" panose="02000000000000000000" pitchFamily="2" charset="-78"/>
              </a:rPr>
              <a:t>القاعدة 1 </a:t>
            </a:r>
            <a:r>
              <a:rPr lang="ar-SY" sz="2400" dirty="0">
                <a:latin typeface="Sakkal Majalla" panose="02000000000000000000" pitchFamily="2" charset="-78"/>
                <a:cs typeface="Sakkal Majalla" panose="02000000000000000000" pitchFamily="2" charset="-78"/>
              </a:rPr>
              <a:t>: عندما توجد إيرادات وفوائد اقتصادية اخرى متباينة حسب البدائل ,اختر البديل الذي يقدم أعظم ربحية عامة قائمة على عدد الوحدات السليمة في منتج أو خدمة </a:t>
            </a:r>
          </a:p>
        </p:txBody>
      </p:sp>
      <p:sp>
        <p:nvSpPr>
          <p:cNvPr id="7" name="مربع نص 2">
            <a:extLst>
              <a:ext uri="{FF2B5EF4-FFF2-40B4-BE49-F238E27FC236}">
                <a16:creationId xmlns:a16="http://schemas.microsoft.com/office/drawing/2014/main" id="{45AB87C3-7AA4-C9F6-BBA2-317B25FC410D}"/>
              </a:ext>
            </a:extLst>
          </p:cNvPr>
          <p:cNvSpPr txBox="1"/>
          <p:nvPr/>
        </p:nvSpPr>
        <p:spPr>
          <a:xfrm>
            <a:off x="9071707" y="563157"/>
            <a:ext cx="1858563" cy="400110"/>
          </a:xfrm>
          <a:prstGeom prst="rect">
            <a:avLst/>
          </a:prstGeom>
          <a:noFill/>
        </p:spPr>
        <p:txBody>
          <a:bodyPr wrap="square" rtlCol="1">
            <a:spAutoFit/>
          </a:bodyPr>
          <a:lstStyle/>
          <a:p>
            <a:r>
              <a:rPr lang="ar-SY" sz="2000" b="1" dirty="0">
                <a:latin typeface="Simplified Arabic" panose="02020603050405020304" pitchFamily="18" charset="-78"/>
                <a:cs typeface="Simplified Arabic" panose="02020603050405020304" pitchFamily="18" charset="-78"/>
              </a:rPr>
              <a:t>المحاضرة الثانية</a:t>
            </a:r>
          </a:p>
        </p:txBody>
      </p:sp>
    </p:spTree>
    <p:extLst>
      <p:ext uri="{BB962C8B-B14F-4D97-AF65-F5344CB8AC3E}">
        <p14:creationId xmlns:p14="http://schemas.microsoft.com/office/powerpoint/2010/main" val="395786782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1EBDA8-846E-D71F-2334-1AA427A69FEE}"/>
            </a:ext>
          </a:extLst>
        </p:cNvPr>
        <p:cNvGrpSpPr/>
        <p:nvPr/>
      </p:nvGrpSpPr>
      <p:grpSpPr>
        <a:xfrm>
          <a:off x="0" y="0"/>
          <a:ext cx="0" cy="0"/>
          <a:chOff x="0" y="0"/>
          <a:chExt cx="0" cy="0"/>
        </a:xfrm>
      </p:grpSpPr>
      <p:sp>
        <p:nvSpPr>
          <p:cNvPr id="2" name="مربع نص 2">
            <a:extLst>
              <a:ext uri="{FF2B5EF4-FFF2-40B4-BE49-F238E27FC236}">
                <a16:creationId xmlns:a16="http://schemas.microsoft.com/office/drawing/2014/main" id="{4D58E304-C08A-DDD8-808F-AA4185A9D9E4}"/>
              </a:ext>
            </a:extLst>
          </p:cNvPr>
          <p:cNvSpPr txBox="1"/>
          <p:nvPr/>
        </p:nvSpPr>
        <p:spPr>
          <a:xfrm>
            <a:off x="9071707" y="563157"/>
            <a:ext cx="1858563" cy="400110"/>
          </a:xfrm>
          <a:prstGeom prst="rect">
            <a:avLst/>
          </a:prstGeom>
          <a:noFill/>
        </p:spPr>
        <p:txBody>
          <a:bodyPr wrap="square" rtlCol="1">
            <a:spAutoFit/>
          </a:bodyPr>
          <a:lstStyle/>
          <a:p>
            <a:r>
              <a:rPr lang="ar-SY" sz="2000" b="1" dirty="0">
                <a:latin typeface="Simplified Arabic" panose="02020603050405020304" pitchFamily="18" charset="-78"/>
                <a:cs typeface="Simplified Arabic" panose="02020603050405020304" pitchFamily="18" charset="-78"/>
              </a:rPr>
              <a:t>المحاضرة الثانية</a:t>
            </a:r>
          </a:p>
        </p:txBody>
      </p:sp>
      <p:sp>
        <p:nvSpPr>
          <p:cNvPr id="3" name="مستطيل 1">
            <a:extLst>
              <a:ext uri="{FF2B5EF4-FFF2-40B4-BE49-F238E27FC236}">
                <a16:creationId xmlns:a16="http://schemas.microsoft.com/office/drawing/2014/main" id="{237C59AB-664A-B614-BA49-CDB9BB0DE306}"/>
              </a:ext>
            </a:extLst>
          </p:cNvPr>
          <p:cNvSpPr/>
          <p:nvPr/>
        </p:nvSpPr>
        <p:spPr>
          <a:xfrm>
            <a:off x="866275" y="4455205"/>
            <a:ext cx="9750390" cy="1661993"/>
          </a:xfrm>
          <a:prstGeom prst="rect">
            <a:avLst/>
          </a:prstGeom>
          <a:solidFill>
            <a:schemeClr val="accent2">
              <a:lumMod val="20000"/>
              <a:lumOff val="80000"/>
            </a:schemeClr>
          </a:solidFill>
        </p:spPr>
        <p:txBody>
          <a:bodyPr wrap="square">
            <a:spAutoFit/>
          </a:bodyPr>
          <a:lstStyle/>
          <a:p>
            <a:r>
              <a:rPr lang="en-US" dirty="0"/>
              <a:t>Alternative Machine Speeds can frequently be operated at different speeds, resulting in different rates of product output. However, this usually results in different frequencies of machine downtime. Such situations lead to present economy studies to determine preferred operating speed. </a:t>
            </a:r>
            <a:endParaRPr lang="ar-SY" sz="2400" dirty="0">
              <a:latin typeface="Sakkal Majalla" panose="02000000000000000000" pitchFamily="2" charset="-78"/>
              <a:cs typeface="Sakkal Majalla" panose="02000000000000000000" pitchFamily="2" charset="-78"/>
            </a:endParaRPr>
          </a:p>
          <a:p>
            <a:pPr algn="r"/>
            <a:r>
              <a:rPr lang="ar-SY" sz="2400" dirty="0">
                <a:latin typeface="Sakkal Majalla" panose="02000000000000000000" pitchFamily="2" charset="-78"/>
                <a:cs typeface="Sakkal Majalla" panose="02000000000000000000" pitchFamily="2" charset="-78"/>
              </a:rPr>
              <a:t>بدائل سرعات الآلات تعبر غالبا عن ترددات لألات  تعمل بسرعات مختلفة فيؤدي ذلك انتاجيات مختلفة وهذا ما ينتج توقف </a:t>
            </a:r>
            <a:r>
              <a:rPr lang="ar-SY" sz="2400" dirty="0" err="1">
                <a:latin typeface="Sakkal Majalla" panose="02000000000000000000" pitchFamily="2" charset="-78"/>
                <a:cs typeface="Sakkal Majalla" panose="02000000000000000000" pitchFamily="2" charset="-78"/>
              </a:rPr>
              <a:t>الالات</a:t>
            </a:r>
            <a:r>
              <a:rPr lang="ar-SY" sz="2400" dirty="0">
                <a:latin typeface="Sakkal Majalla" panose="02000000000000000000" pitchFamily="2" charset="-78"/>
                <a:cs typeface="Sakkal Majalla" panose="02000000000000000000" pitchFamily="2" charset="-78"/>
              </a:rPr>
              <a:t> لفترات مختلفة. هذا يتطلب القيام بدراسات اقتصادية حالية لتحديد سرعات الآلات الأفضل </a:t>
            </a:r>
          </a:p>
        </p:txBody>
      </p:sp>
      <p:sp>
        <p:nvSpPr>
          <p:cNvPr id="4" name="مربع نص 3">
            <a:extLst>
              <a:ext uri="{FF2B5EF4-FFF2-40B4-BE49-F238E27FC236}">
                <a16:creationId xmlns:a16="http://schemas.microsoft.com/office/drawing/2014/main" id="{152867D2-2E6B-98A8-4FE4-E9CDB23BA893}"/>
              </a:ext>
            </a:extLst>
          </p:cNvPr>
          <p:cNvSpPr txBox="1"/>
          <p:nvPr/>
        </p:nvSpPr>
        <p:spPr>
          <a:xfrm>
            <a:off x="3053615" y="1936356"/>
            <a:ext cx="6107228" cy="461665"/>
          </a:xfrm>
          <a:prstGeom prst="rect">
            <a:avLst/>
          </a:prstGeom>
          <a:solidFill>
            <a:schemeClr val="accent5">
              <a:lumMod val="20000"/>
              <a:lumOff val="80000"/>
            </a:schemeClr>
          </a:solidFill>
        </p:spPr>
        <p:txBody>
          <a:bodyPr wrap="square">
            <a:spAutoFit/>
          </a:bodyPr>
          <a:lstStyle/>
          <a:p>
            <a:r>
              <a:rPr lang="ar-SY" dirty="0">
                <a:latin typeface="Sakkal Majalla" panose="02000000000000000000" pitchFamily="2" charset="-78"/>
                <a:cs typeface="Sakkal Majalla" panose="02000000000000000000" pitchFamily="2" charset="-78"/>
              </a:rPr>
              <a:t>دراسات اقتصادية حالية </a:t>
            </a:r>
            <a:r>
              <a:rPr lang="en-US" dirty="0"/>
              <a:t>         </a:t>
            </a:r>
            <a:r>
              <a:rPr lang="en-US" sz="2400" b="1" dirty="0"/>
              <a:t>Current Economic Studies</a:t>
            </a:r>
            <a:endParaRPr lang="ar-SY" b="1" dirty="0"/>
          </a:p>
        </p:txBody>
      </p:sp>
      <p:sp>
        <p:nvSpPr>
          <p:cNvPr id="5" name="مربع نص 7">
            <a:extLst>
              <a:ext uri="{FF2B5EF4-FFF2-40B4-BE49-F238E27FC236}">
                <a16:creationId xmlns:a16="http://schemas.microsoft.com/office/drawing/2014/main" id="{8E8AA59B-1C08-AF39-2B37-F754BA7F625E}"/>
              </a:ext>
            </a:extLst>
          </p:cNvPr>
          <p:cNvSpPr txBox="1"/>
          <p:nvPr/>
        </p:nvSpPr>
        <p:spPr>
          <a:xfrm>
            <a:off x="731520" y="3091805"/>
            <a:ext cx="9750391" cy="1384995"/>
          </a:xfrm>
          <a:prstGeom prst="rect">
            <a:avLst/>
          </a:prstGeom>
          <a:solidFill>
            <a:schemeClr val="accent5">
              <a:lumMod val="20000"/>
              <a:lumOff val="80000"/>
            </a:schemeClr>
          </a:solidFill>
        </p:spPr>
        <p:txBody>
          <a:bodyPr wrap="square">
            <a:spAutoFit/>
          </a:bodyPr>
          <a:lstStyle/>
          <a:p>
            <a:r>
              <a:rPr lang="en-US" dirty="0"/>
              <a:t>Total Cost in Material Selection In many cases, selection of among materials cannot be based solely on costs of materials. Frequently, change in materials affect design, processing, and shipping costs. </a:t>
            </a:r>
          </a:p>
          <a:p>
            <a:pPr algn="r"/>
            <a:r>
              <a:rPr lang="ar-SY" sz="2400" dirty="0">
                <a:latin typeface="Sakkal Majalla" panose="02000000000000000000" pitchFamily="2" charset="-78"/>
                <a:cs typeface="Sakkal Majalla" panose="02000000000000000000" pitchFamily="2" charset="-78"/>
              </a:rPr>
              <a:t>الكلفة الاجمالية في اختيار المواد في الكثير من الحالات التي يمكن اختيار المواد على اساس كلفتها , وغالبا ما يؤثر تغيير المواد على التصميم وعلى تكاليف المعالجة والنقل </a:t>
            </a:r>
          </a:p>
        </p:txBody>
      </p:sp>
    </p:spTree>
    <p:extLst>
      <p:ext uri="{BB962C8B-B14F-4D97-AF65-F5344CB8AC3E}">
        <p14:creationId xmlns:p14="http://schemas.microsoft.com/office/powerpoint/2010/main" val="97532623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D33A5E-B0C3-09E0-DC09-4944F153EB80}"/>
            </a:ext>
          </a:extLst>
        </p:cNvPr>
        <p:cNvGrpSpPr/>
        <p:nvPr/>
      </p:nvGrpSpPr>
      <p:grpSpPr>
        <a:xfrm>
          <a:off x="0" y="0"/>
          <a:ext cx="0" cy="0"/>
          <a:chOff x="0" y="0"/>
          <a:chExt cx="0" cy="0"/>
        </a:xfrm>
      </p:grpSpPr>
      <p:sp>
        <p:nvSpPr>
          <p:cNvPr id="2" name="مستطيل 1">
            <a:extLst>
              <a:ext uri="{FF2B5EF4-FFF2-40B4-BE49-F238E27FC236}">
                <a16:creationId xmlns:a16="http://schemas.microsoft.com/office/drawing/2014/main" id="{136D9A38-3D9A-6F9F-27BC-75244987C2A6}"/>
              </a:ext>
            </a:extLst>
          </p:cNvPr>
          <p:cNvSpPr/>
          <p:nvPr/>
        </p:nvSpPr>
        <p:spPr>
          <a:xfrm>
            <a:off x="2016087" y="3692859"/>
            <a:ext cx="9397388" cy="2677656"/>
          </a:xfrm>
          <a:prstGeom prst="rect">
            <a:avLst/>
          </a:prstGeom>
          <a:solidFill>
            <a:schemeClr val="accent2">
              <a:lumMod val="20000"/>
              <a:lumOff val="80000"/>
            </a:schemeClr>
          </a:solidFill>
        </p:spPr>
        <p:txBody>
          <a:bodyPr wrap="square">
            <a:spAutoFit/>
          </a:bodyPr>
          <a:lstStyle/>
          <a:p>
            <a:r>
              <a:rPr lang="en-US" sz="2400" dirty="0"/>
              <a:t>A company may choose to produce an item in house, rather than purchase from a supplier at a price lower than production costs if: 1. direct, indirect or overhead costs are incurred regardless of whether the item is purchased from an outside supplier, and 2. The incremental cost of producing the item in the short run is less than the supplier’ s price The relevant short-run costs of the make versus purchase decisions are the incremental costs incurred and the opportunity costs of resource </a:t>
            </a:r>
            <a:endParaRPr lang="ar-SY" sz="2400" dirty="0"/>
          </a:p>
        </p:txBody>
      </p:sp>
      <p:sp>
        <p:nvSpPr>
          <p:cNvPr id="3" name="مربع نص 3">
            <a:extLst>
              <a:ext uri="{FF2B5EF4-FFF2-40B4-BE49-F238E27FC236}">
                <a16:creationId xmlns:a16="http://schemas.microsoft.com/office/drawing/2014/main" id="{AAE1CE40-2C49-9C95-F6D4-F5C868370C00}"/>
              </a:ext>
            </a:extLst>
          </p:cNvPr>
          <p:cNvSpPr txBox="1"/>
          <p:nvPr/>
        </p:nvSpPr>
        <p:spPr>
          <a:xfrm>
            <a:off x="2016087" y="1847946"/>
            <a:ext cx="9397388" cy="523220"/>
          </a:xfrm>
          <a:prstGeom prst="rect">
            <a:avLst/>
          </a:prstGeom>
          <a:solidFill>
            <a:schemeClr val="accent2">
              <a:lumMod val="40000"/>
              <a:lumOff val="60000"/>
            </a:schemeClr>
          </a:solidFill>
        </p:spPr>
        <p:txBody>
          <a:bodyPr wrap="square">
            <a:spAutoFit/>
          </a:bodyPr>
          <a:lstStyle/>
          <a:p>
            <a:pPr algn="ctr"/>
            <a:r>
              <a:rPr lang="en-US" sz="2800" b="1" dirty="0"/>
              <a:t>PRESENT ECONOMY STUDIES </a:t>
            </a:r>
            <a:r>
              <a:rPr lang="ar-SY" sz="2000" dirty="0">
                <a:latin typeface="Sakkal Majalla" panose="02000000000000000000" pitchFamily="2" charset="-78"/>
                <a:cs typeface="Sakkal Majalla" panose="02000000000000000000" pitchFamily="2" charset="-78"/>
              </a:rPr>
              <a:t>دراسات اقتصادية حالية </a:t>
            </a:r>
            <a:endParaRPr lang="ar-SY" dirty="0">
              <a:latin typeface="Sakkal Majalla" panose="02000000000000000000" pitchFamily="2" charset="-78"/>
              <a:cs typeface="Sakkal Majalla" panose="02000000000000000000" pitchFamily="2" charset="-78"/>
            </a:endParaRPr>
          </a:p>
        </p:txBody>
      </p:sp>
      <p:sp>
        <p:nvSpPr>
          <p:cNvPr id="4" name="مربع نص 7">
            <a:extLst>
              <a:ext uri="{FF2B5EF4-FFF2-40B4-BE49-F238E27FC236}">
                <a16:creationId xmlns:a16="http://schemas.microsoft.com/office/drawing/2014/main" id="{7ED23F11-A049-5648-A171-EC4AAB62BB09}"/>
              </a:ext>
            </a:extLst>
          </p:cNvPr>
          <p:cNvSpPr txBox="1"/>
          <p:nvPr/>
        </p:nvSpPr>
        <p:spPr>
          <a:xfrm>
            <a:off x="1905918" y="2542009"/>
            <a:ext cx="9507557" cy="892552"/>
          </a:xfrm>
          <a:prstGeom prst="rect">
            <a:avLst/>
          </a:prstGeom>
          <a:solidFill>
            <a:schemeClr val="accent5">
              <a:lumMod val="20000"/>
              <a:lumOff val="80000"/>
            </a:schemeClr>
          </a:solidFill>
        </p:spPr>
        <p:txBody>
          <a:bodyPr wrap="square">
            <a:spAutoFit/>
          </a:bodyPr>
          <a:lstStyle/>
          <a:p>
            <a:r>
              <a:rPr lang="en-US" sz="2400" dirty="0"/>
              <a:t>Make Versus Purchase (Outsourcing) Studies</a:t>
            </a:r>
            <a:endParaRPr lang="ar-SY" sz="2800" dirty="0">
              <a:latin typeface="Sakkal Majalla" panose="02000000000000000000" pitchFamily="2" charset="-78"/>
              <a:cs typeface="Sakkal Majalla" panose="02000000000000000000" pitchFamily="2" charset="-78"/>
            </a:endParaRPr>
          </a:p>
          <a:p>
            <a:pPr algn="r"/>
            <a:r>
              <a:rPr lang="ar-SY" sz="2800" dirty="0">
                <a:latin typeface="Sakkal Majalla" panose="02000000000000000000" pitchFamily="2" charset="-78"/>
                <a:cs typeface="Sakkal Majalla" panose="02000000000000000000" pitchFamily="2" charset="-78"/>
              </a:rPr>
              <a:t> دراسات التصنيع مقابل الشراء من مصدر خارجي</a:t>
            </a:r>
          </a:p>
        </p:txBody>
      </p:sp>
    </p:spTree>
    <p:extLst>
      <p:ext uri="{BB962C8B-B14F-4D97-AF65-F5344CB8AC3E}">
        <p14:creationId xmlns:p14="http://schemas.microsoft.com/office/powerpoint/2010/main" val="11530887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1">
            <a:extLst>
              <a:ext uri="{FF2B5EF4-FFF2-40B4-BE49-F238E27FC236}">
                <a16:creationId xmlns:a16="http://schemas.microsoft.com/office/drawing/2014/main" id="{6C473C08-7AC0-0261-052A-64CCF093FD1C}"/>
              </a:ext>
            </a:extLst>
          </p:cNvPr>
          <p:cNvSpPr/>
          <p:nvPr/>
        </p:nvSpPr>
        <p:spPr>
          <a:xfrm>
            <a:off x="1687551" y="3881734"/>
            <a:ext cx="7456449" cy="1231106"/>
          </a:xfrm>
          <a:prstGeom prst="rect">
            <a:avLst/>
          </a:prstGeom>
          <a:solidFill>
            <a:schemeClr val="accent4">
              <a:lumMod val="20000"/>
              <a:lumOff val="80000"/>
            </a:schemeClr>
          </a:solidFill>
        </p:spPr>
        <p:txBody>
          <a:bodyPr wrap="square">
            <a:spAutoFit/>
          </a:bodyPr>
          <a:lstStyle/>
          <a:p>
            <a:r>
              <a:rPr lang="en-US" dirty="0"/>
              <a:t>.</a:t>
            </a:r>
            <a:r>
              <a:rPr lang="ar-SY" dirty="0"/>
              <a:t> </a:t>
            </a:r>
            <a:endParaRPr lang="ar-SY" sz="2800" dirty="0">
              <a:latin typeface="Sakkal Majalla" panose="02000000000000000000" pitchFamily="2" charset="-78"/>
              <a:cs typeface="Sakkal Majalla" panose="02000000000000000000" pitchFamily="2" charset="-78"/>
            </a:endParaRPr>
          </a:p>
          <a:p>
            <a:pPr algn="r"/>
            <a:r>
              <a:rPr lang="ar-SY" sz="2800" dirty="0">
                <a:latin typeface="Sakkal Majalla" panose="02000000000000000000" pitchFamily="2" charset="-78"/>
                <a:cs typeface="Sakkal Majalla" panose="02000000000000000000" pitchFamily="2" charset="-78"/>
              </a:rPr>
              <a:t>الاقتصاد الهندسي هو مجموعة الجهود ,والمهارات والمعرفة البشرية المستخدمة في العملية الانتاجية</a:t>
            </a:r>
          </a:p>
        </p:txBody>
      </p:sp>
      <p:sp>
        <p:nvSpPr>
          <p:cNvPr id="5" name="مربع نص 3">
            <a:extLst>
              <a:ext uri="{FF2B5EF4-FFF2-40B4-BE49-F238E27FC236}">
                <a16:creationId xmlns:a16="http://schemas.microsoft.com/office/drawing/2014/main" id="{F2ED6841-94F1-1192-BB30-F34DD51BBC7E}"/>
              </a:ext>
            </a:extLst>
          </p:cNvPr>
          <p:cNvSpPr txBox="1"/>
          <p:nvPr/>
        </p:nvSpPr>
        <p:spPr>
          <a:xfrm>
            <a:off x="1687551" y="1366245"/>
            <a:ext cx="7478751" cy="2308324"/>
          </a:xfrm>
          <a:prstGeom prst="rect">
            <a:avLst/>
          </a:prstGeom>
          <a:solidFill>
            <a:schemeClr val="accent4">
              <a:lumMod val="20000"/>
              <a:lumOff val="80000"/>
            </a:schemeClr>
          </a:solidFill>
        </p:spPr>
        <p:txBody>
          <a:bodyPr wrap="square">
            <a:spAutoFit/>
          </a:bodyPr>
          <a:lstStyle/>
          <a:p>
            <a:r>
              <a:rPr lang="ar-SY" sz="3600" dirty="0"/>
              <a:t> </a:t>
            </a:r>
            <a:r>
              <a:rPr lang="en-US" sz="3600" b="1" dirty="0"/>
              <a:t>Engineering</a:t>
            </a:r>
            <a:r>
              <a:rPr lang="ar-SY" sz="3600" b="1" dirty="0"/>
              <a:t> </a:t>
            </a:r>
            <a:r>
              <a:rPr lang="en-US" sz="3600" b="1" dirty="0"/>
              <a:t>Economy</a:t>
            </a:r>
            <a:endParaRPr lang="ar-SY" sz="3600" b="1" dirty="0"/>
          </a:p>
          <a:p>
            <a:r>
              <a:rPr lang="en-US" sz="3600" dirty="0"/>
              <a:t>The efforts, skills, and knowledge of people which are applied to the production process</a:t>
            </a:r>
            <a:endParaRPr lang="ar-SY" sz="3600" dirty="0"/>
          </a:p>
        </p:txBody>
      </p:sp>
      <p:sp>
        <p:nvSpPr>
          <p:cNvPr id="2" name="مربع نص 2">
            <a:extLst>
              <a:ext uri="{FF2B5EF4-FFF2-40B4-BE49-F238E27FC236}">
                <a16:creationId xmlns:a16="http://schemas.microsoft.com/office/drawing/2014/main" id="{4EC254D4-555D-FD6D-6A04-77A13420E8B9}"/>
              </a:ext>
            </a:extLst>
          </p:cNvPr>
          <p:cNvSpPr txBox="1"/>
          <p:nvPr/>
        </p:nvSpPr>
        <p:spPr>
          <a:xfrm>
            <a:off x="9071707" y="563157"/>
            <a:ext cx="1858563" cy="400110"/>
          </a:xfrm>
          <a:prstGeom prst="rect">
            <a:avLst/>
          </a:prstGeom>
          <a:noFill/>
        </p:spPr>
        <p:txBody>
          <a:bodyPr wrap="square" rtlCol="1">
            <a:spAutoFit/>
          </a:bodyPr>
          <a:lstStyle/>
          <a:p>
            <a:r>
              <a:rPr lang="ar-SY" sz="2000" b="1" dirty="0">
                <a:latin typeface="Simplified Arabic" panose="02020603050405020304" pitchFamily="18" charset="-78"/>
                <a:cs typeface="Simplified Arabic" panose="02020603050405020304" pitchFamily="18" charset="-78"/>
              </a:rPr>
              <a:t>المحاضرة الثانية</a:t>
            </a:r>
          </a:p>
        </p:txBody>
      </p:sp>
    </p:spTree>
    <p:extLst>
      <p:ext uri="{BB962C8B-B14F-4D97-AF65-F5344CB8AC3E}">
        <p14:creationId xmlns:p14="http://schemas.microsoft.com/office/powerpoint/2010/main" val="28470266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1">
            <a:extLst>
              <a:ext uri="{FF2B5EF4-FFF2-40B4-BE49-F238E27FC236}">
                <a16:creationId xmlns:a16="http://schemas.microsoft.com/office/drawing/2014/main" id="{B9559B42-3128-ADC0-6CC8-A2F1743CF96B}"/>
              </a:ext>
            </a:extLst>
          </p:cNvPr>
          <p:cNvSpPr/>
          <p:nvPr/>
        </p:nvSpPr>
        <p:spPr>
          <a:xfrm>
            <a:off x="665017" y="2999617"/>
            <a:ext cx="10390909" cy="2554545"/>
          </a:xfrm>
          <a:prstGeom prst="rect">
            <a:avLst/>
          </a:prstGeom>
          <a:solidFill>
            <a:schemeClr val="accent4">
              <a:lumMod val="20000"/>
              <a:lumOff val="80000"/>
            </a:schemeClr>
          </a:solidFill>
        </p:spPr>
        <p:txBody>
          <a:bodyPr wrap="square">
            <a:spAutoFit/>
          </a:bodyPr>
          <a:lstStyle/>
          <a:p>
            <a:pPr algn="r"/>
            <a:r>
              <a:rPr lang="ar-SY" sz="3200" dirty="0">
                <a:latin typeface="Sakkal Majalla" panose="02000000000000000000" pitchFamily="2" charset="-78"/>
                <a:cs typeface="Sakkal Majalla" panose="02000000000000000000" pitchFamily="2" charset="-78"/>
              </a:rPr>
              <a:t>رأس المال : ممتلكات ومال يستخدم في عملية الإنتاج</a:t>
            </a:r>
          </a:p>
          <a:p>
            <a:pPr algn="r"/>
            <a:r>
              <a:rPr lang="ar-SY" sz="3200" dirty="0">
                <a:latin typeface="Sakkal Majalla" panose="02000000000000000000" pitchFamily="2" charset="-78"/>
                <a:cs typeface="Sakkal Majalla" panose="02000000000000000000" pitchFamily="2" charset="-78"/>
              </a:rPr>
              <a:t>أدوات و أبنية وآلات ومعدات – وكل شيء يستخدم في الانتاج </a:t>
            </a:r>
          </a:p>
          <a:p>
            <a:pPr algn="r"/>
            <a:r>
              <a:rPr lang="ar-SY" sz="3200" dirty="0">
                <a:latin typeface="Sakkal Majalla" panose="02000000000000000000" pitchFamily="2" charset="-78"/>
                <a:cs typeface="Sakkal Majalla" panose="02000000000000000000" pitchFamily="2" charset="-78"/>
              </a:rPr>
              <a:t> </a:t>
            </a:r>
            <a:endParaRPr lang="en-US" sz="3200" dirty="0">
              <a:latin typeface="Sakkal Majalla" panose="02000000000000000000" pitchFamily="2" charset="-78"/>
              <a:cs typeface="Sakkal Majalla" panose="02000000000000000000" pitchFamily="2" charset="-78"/>
            </a:endParaRPr>
          </a:p>
          <a:p>
            <a:pPr algn="r"/>
            <a:r>
              <a:rPr lang="ar-SY" sz="3200" dirty="0">
                <a:latin typeface="Sakkal Majalla" panose="02000000000000000000" pitchFamily="2" charset="-78"/>
                <a:cs typeface="Sakkal Majalla" panose="02000000000000000000" pitchFamily="2" charset="-78"/>
              </a:rPr>
              <a:t>أما الثروة الحقيقية (الفيزيائية) فتتكون من </a:t>
            </a:r>
          </a:p>
          <a:p>
            <a:pPr algn="r"/>
            <a:r>
              <a:rPr lang="ar-SY" sz="3200" dirty="0">
                <a:latin typeface="Sakkal Majalla" panose="02000000000000000000" pitchFamily="2" charset="-78"/>
                <a:cs typeface="Sakkal Majalla" panose="02000000000000000000" pitchFamily="2" charset="-78"/>
              </a:rPr>
              <a:t>المعرفة والتدريب التي تقدم للعمال في العملية الانتاجية</a:t>
            </a:r>
          </a:p>
        </p:txBody>
      </p:sp>
      <p:sp>
        <p:nvSpPr>
          <p:cNvPr id="5" name="مربع نص 3">
            <a:extLst>
              <a:ext uri="{FF2B5EF4-FFF2-40B4-BE49-F238E27FC236}">
                <a16:creationId xmlns:a16="http://schemas.microsoft.com/office/drawing/2014/main" id="{BACEB4B1-2DCE-1AA5-55B9-0BD6F155ADA3}"/>
              </a:ext>
            </a:extLst>
          </p:cNvPr>
          <p:cNvSpPr txBox="1"/>
          <p:nvPr/>
        </p:nvSpPr>
        <p:spPr>
          <a:xfrm>
            <a:off x="3051175" y="1606034"/>
            <a:ext cx="6102350" cy="523220"/>
          </a:xfrm>
          <a:prstGeom prst="rect">
            <a:avLst/>
          </a:prstGeom>
          <a:solidFill>
            <a:schemeClr val="accent4">
              <a:lumMod val="20000"/>
              <a:lumOff val="80000"/>
            </a:schemeClr>
          </a:solidFill>
        </p:spPr>
        <p:txBody>
          <a:bodyPr wrap="square">
            <a:spAutoFit/>
          </a:bodyPr>
          <a:lstStyle/>
          <a:p>
            <a:pPr algn="ctr"/>
            <a:r>
              <a:rPr lang="en-US" sz="2800" dirty="0"/>
              <a:t>CAPITAL</a:t>
            </a:r>
            <a:endParaRPr lang="ar-SY" sz="2800" dirty="0"/>
          </a:p>
        </p:txBody>
      </p:sp>
      <p:sp>
        <p:nvSpPr>
          <p:cNvPr id="2" name="مربع نص 2">
            <a:extLst>
              <a:ext uri="{FF2B5EF4-FFF2-40B4-BE49-F238E27FC236}">
                <a16:creationId xmlns:a16="http://schemas.microsoft.com/office/drawing/2014/main" id="{074C73E2-4A31-F23A-3F79-4E902457DD0E}"/>
              </a:ext>
            </a:extLst>
          </p:cNvPr>
          <p:cNvSpPr txBox="1"/>
          <p:nvPr/>
        </p:nvSpPr>
        <p:spPr>
          <a:xfrm>
            <a:off x="9071707" y="563157"/>
            <a:ext cx="1858563" cy="400110"/>
          </a:xfrm>
          <a:prstGeom prst="rect">
            <a:avLst/>
          </a:prstGeom>
          <a:noFill/>
        </p:spPr>
        <p:txBody>
          <a:bodyPr wrap="square" rtlCol="1">
            <a:spAutoFit/>
          </a:bodyPr>
          <a:lstStyle/>
          <a:p>
            <a:r>
              <a:rPr lang="ar-SY" sz="2000" b="1" dirty="0">
                <a:latin typeface="Simplified Arabic" panose="02020603050405020304" pitchFamily="18" charset="-78"/>
                <a:cs typeface="Simplified Arabic" panose="02020603050405020304" pitchFamily="18" charset="-78"/>
              </a:rPr>
              <a:t>المحاضرة الثانية</a:t>
            </a:r>
          </a:p>
        </p:txBody>
      </p:sp>
    </p:spTree>
    <p:extLst>
      <p:ext uri="{BB962C8B-B14F-4D97-AF65-F5344CB8AC3E}">
        <p14:creationId xmlns:p14="http://schemas.microsoft.com/office/powerpoint/2010/main" val="16741741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1">
            <a:extLst>
              <a:ext uri="{FF2B5EF4-FFF2-40B4-BE49-F238E27FC236}">
                <a16:creationId xmlns:a16="http://schemas.microsoft.com/office/drawing/2014/main" id="{F2E88090-5DE2-BA7A-0998-D522D6853D24}"/>
              </a:ext>
            </a:extLst>
          </p:cNvPr>
          <p:cNvSpPr/>
          <p:nvPr/>
        </p:nvSpPr>
        <p:spPr>
          <a:xfrm>
            <a:off x="2065106" y="2064020"/>
            <a:ext cx="9483047" cy="3539430"/>
          </a:xfrm>
          <a:prstGeom prst="rect">
            <a:avLst/>
          </a:prstGeom>
        </p:spPr>
        <p:txBody>
          <a:bodyPr wrap="square">
            <a:spAutoFit/>
          </a:bodyPr>
          <a:lstStyle/>
          <a:p>
            <a:r>
              <a:rPr lang="en-US" sz="2800" dirty="0"/>
              <a:t> </a:t>
            </a:r>
            <a:endParaRPr lang="ar-SY" sz="2800" dirty="0">
              <a:latin typeface="Sakkal Majalla" panose="02000000000000000000" pitchFamily="2" charset="-78"/>
              <a:cs typeface="Sakkal Majalla" panose="02000000000000000000" pitchFamily="2" charset="-78"/>
            </a:endParaRPr>
          </a:p>
          <a:p>
            <a:pPr marL="342900" indent="-342900">
              <a:buAutoNum type="arabicPeriod"/>
            </a:pPr>
            <a:r>
              <a:rPr lang="en-US" sz="2800" dirty="0">
                <a:latin typeface="Sakkal Majalla" panose="02000000000000000000" pitchFamily="2" charset="-78"/>
                <a:cs typeface="Sakkal Majalla" panose="02000000000000000000" pitchFamily="2" charset="-78"/>
              </a:rPr>
              <a:t>Develop the Alternatives; </a:t>
            </a:r>
            <a:r>
              <a:rPr lang="ar-SY" sz="2800" dirty="0">
                <a:solidFill>
                  <a:srgbClr val="FF0000"/>
                </a:solidFill>
                <a:latin typeface="Sakkal Majalla" panose="02000000000000000000" pitchFamily="2" charset="-78"/>
                <a:cs typeface="Sakkal Majalla" panose="02000000000000000000" pitchFamily="2" charset="-78"/>
              </a:rPr>
              <a:t>طور البدائل</a:t>
            </a:r>
          </a:p>
          <a:p>
            <a:pPr marL="342900" indent="-342900">
              <a:buAutoNum type="arabicPeriod"/>
            </a:pPr>
            <a:r>
              <a:rPr lang="en-US" sz="2800" dirty="0">
                <a:latin typeface="Sakkal Majalla" panose="02000000000000000000" pitchFamily="2" charset="-78"/>
                <a:cs typeface="Sakkal Majalla" panose="02000000000000000000" pitchFamily="2" charset="-78"/>
              </a:rPr>
              <a:t>Focus on the Differences; </a:t>
            </a:r>
            <a:r>
              <a:rPr lang="ar-SY" sz="2800" dirty="0">
                <a:solidFill>
                  <a:srgbClr val="FF0000"/>
                </a:solidFill>
                <a:latin typeface="Sakkal Majalla" panose="02000000000000000000" pitchFamily="2" charset="-78"/>
                <a:cs typeface="Sakkal Majalla" panose="02000000000000000000" pitchFamily="2" charset="-78"/>
              </a:rPr>
              <a:t>ركز على الاختلافات</a:t>
            </a:r>
          </a:p>
          <a:p>
            <a:pPr marL="342900" indent="-342900">
              <a:buAutoNum type="arabicPeriod"/>
            </a:pPr>
            <a:r>
              <a:rPr lang="en-US" sz="2800" dirty="0">
                <a:latin typeface="Sakkal Majalla" panose="02000000000000000000" pitchFamily="2" charset="-78"/>
                <a:cs typeface="Sakkal Majalla" panose="02000000000000000000" pitchFamily="2" charset="-78"/>
              </a:rPr>
              <a:t>Use a Consistent Viewpoint; </a:t>
            </a:r>
            <a:r>
              <a:rPr lang="ar-SY" sz="2800" dirty="0">
                <a:solidFill>
                  <a:srgbClr val="FF0000"/>
                </a:solidFill>
                <a:latin typeface="Sakkal Majalla" panose="02000000000000000000" pitchFamily="2" charset="-78"/>
                <a:cs typeface="Sakkal Majalla" panose="02000000000000000000" pitchFamily="2" charset="-78"/>
              </a:rPr>
              <a:t>أستخدم وجهة نظر ثابتة </a:t>
            </a:r>
            <a:endParaRPr lang="ar-SY" sz="2800" dirty="0">
              <a:latin typeface="Sakkal Majalla" panose="02000000000000000000" pitchFamily="2" charset="-78"/>
              <a:cs typeface="Sakkal Majalla" panose="02000000000000000000" pitchFamily="2" charset="-78"/>
            </a:endParaRPr>
          </a:p>
          <a:p>
            <a:pPr marL="342900" indent="-342900">
              <a:buAutoNum type="arabicPeriod"/>
            </a:pPr>
            <a:r>
              <a:rPr lang="en-US" sz="2800" dirty="0">
                <a:latin typeface="Sakkal Majalla" panose="02000000000000000000" pitchFamily="2" charset="-78"/>
                <a:cs typeface="Sakkal Majalla" panose="02000000000000000000" pitchFamily="2" charset="-78"/>
              </a:rPr>
              <a:t>Use a Common Unit of Measure;</a:t>
            </a:r>
            <a:r>
              <a:rPr lang="ar-SY" sz="2800" dirty="0">
                <a:solidFill>
                  <a:srgbClr val="FF0000"/>
                </a:solidFill>
                <a:latin typeface="Sakkal Majalla" panose="02000000000000000000" pitchFamily="2" charset="-78"/>
                <a:cs typeface="Sakkal Majalla" panose="02000000000000000000" pitchFamily="2" charset="-78"/>
              </a:rPr>
              <a:t> استخدم وحدة قياس مشتركة </a:t>
            </a:r>
            <a:endParaRPr lang="ar-SY" sz="2800" dirty="0">
              <a:latin typeface="Sakkal Majalla" panose="02000000000000000000" pitchFamily="2" charset="-78"/>
              <a:cs typeface="Sakkal Majalla" panose="02000000000000000000" pitchFamily="2" charset="-78"/>
            </a:endParaRPr>
          </a:p>
          <a:p>
            <a:pPr marL="342900" indent="-342900">
              <a:buAutoNum type="arabicPeriod"/>
            </a:pPr>
            <a:r>
              <a:rPr lang="en-US" sz="2800" dirty="0">
                <a:latin typeface="Sakkal Majalla" panose="02000000000000000000" pitchFamily="2" charset="-78"/>
                <a:cs typeface="Sakkal Majalla" panose="02000000000000000000" pitchFamily="2" charset="-78"/>
              </a:rPr>
              <a:t>Consider All Relevant Criteria; </a:t>
            </a:r>
            <a:r>
              <a:rPr lang="ar-SY" sz="2800" dirty="0">
                <a:solidFill>
                  <a:srgbClr val="FF0000"/>
                </a:solidFill>
                <a:latin typeface="Sakkal Majalla" panose="02000000000000000000" pitchFamily="2" charset="-78"/>
                <a:cs typeface="Sakkal Majalla" panose="02000000000000000000" pitchFamily="2" charset="-78"/>
              </a:rPr>
              <a:t>5-ادرس كل المعايير ذات الصلة </a:t>
            </a:r>
            <a:endParaRPr lang="ar-SY" sz="2800" dirty="0">
              <a:latin typeface="Sakkal Majalla" panose="02000000000000000000" pitchFamily="2" charset="-78"/>
              <a:cs typeface="Sakkal Majalla" panose="02000000000000000000" pitchFamily="2" charset="-78"/>
            </a:endParaRPr>
          </a:p>
          <a:p>
            <a:pPr marL="342900" indent="-342900">
              <a:buAutoNum type="arabicPeriod"/>
            </a:pPr>
            <a:r>
              <a:rPr lang="en-US" sz="2800" dirty="0">
                <a:latin typeface="Sakkal Majalla" panose="02000000000000000000" pitchFamily="2" charset="-78"/>
                <a:cs typeface="Sakkal Majalla" panose="02000000000000000000" pitchFamily="2" charset="-78"/>
              </a:rPr>
              <a:t>Make Uncertainty Explicit;</a:t>
            </a:r>
            <a:r>
              <a:rPr lang="ar-SY" sz="2800" dirty="0">
                <a:solidFill>
                  <a:srgbClr val="FF0000"/>
                </a:solidFill>
                <a:latin typeface="Sakkal Majalla" panose="02000000000000000000" pitchFamily="2" charset="-78"/>
                <a:cs typeface="Sakkal Majalla" panose="02000000000000000000" pitchFamily="2" charset="-78"/>
              </a:rPr>
              <a:t> أظهر ما هو مشكوك به </a:t>
            </a:r>
            <a:r>
              <a:rPr lang="en-US" sz="2800" dirty="0">
                <a:latin typeface="Sakkal Majalla" panose="02000000000000000000" pitchFamily="2" charset="-78"/>
                <a:cs typeface="Sakkal Majalla" panose="02000000000000000000" pitchFamily="2" charset="-78"/>
              </a:rPr>
              <a:t> </a:t>
            </a:r>
            <a:endParaRPr lang="ar-SY" sz="2800" dirty="0">
              <a:latin typeface="Sakkal Majalla" panose="02000000000000000000" pitchFamily="2" charset="-78"/>
              <a:cs typeface="Sakkal Majalla" panose="02000000000000000000" pitchFamily="2" charset="-78"/>
            </a:endParaRPr>
          </a:p>
          <a:p>
            <a:pPr marL="342900" indent="-342900">
              <a:buAutoNum type="arabicPeriod"/>
            </a:pPr>
            <a:r>
              <a:rPr lang="en-US" sz="2800" dirty="0">
                <a:latin typeface="Sakkal Majalla" panose="02000000000000000000" pitchFamily="2" charset="-78"/>
                <a:cs typeface="Sakkal Majalla" panose="02000000000000000000" pitchFamily="2" charset="-78"/>
              </a:rPr>
              <a:t>Revisit Your Decisions</a:t>
            </a:r>
            <a:r>
              <a:rPr lang="ar-SY" sz="2800" dirty="0">
                <a:solidFill>
                  <a:srgbClr val="FF0000"/>
                </a:solidFill>
                <a:latin typeface="Sakkal Majalla" panose="02000000000000000000" pitchFamily="2" charset="-78"/>
                <a:cs typeface="Sakkal Majalla" panose="02000000000000000000" pitchFamily="2" charset="-78"/>
              </a:rPr>
              <a:t>راجع قراراتك</a:t>
            </a:r>
            <a:endParaRPr lang="ar-SY" sz="2800" dirty="0">
              <a:latin typeface="Sakkal Majalla" panose="02000000000000000000" pitchFamily="2" charset="-78"/>
              <a:cs typeface="Sakkal Majalla" panose="02000000000000000000" pitchFamily="2" charset="-78"/>
            </a:endParaRPr>
          </a:p>
        </p:txBody>
      </p:sp>
      <p:sp>
        <p:nvSpPr>
          <p:cNvPr id="5" name="مستطيل: زوايا مستديرة 3">
            <a:extLst>
              <a:ext uri="{FF2B5EF4-FFF2-40B4-BE49-F238E27FC236}">
                <a16:creationId xmlns:a16="http://schemas.microsoft.com/office/drawing/2014/main" id="{2036F4C7-E8DE-C456-937C-FA74EF214D52}"/>
              </a:ext>
            </a:extLst>
          </p:cNvPr>
          <p:cNvSpPr/>
          <p:nvPr/>
        </p:nvSpPr>
        <p:spPr>
          <a:xfrm>
            <a:off x="2065106" y="1458930"/>
            <a:ext cx="8301519" cy="698639"/>
          </a:xfrm>
          <a:prstGeom prst="roundRect">
            <a:avLst/>
          </a:prstGeom>
          <a:solidFill>
            <a:schemeClr val="tx2">
              <a:lumMod val="60000"/>
              <a:lumOff val="40000"/>
            </a:schemeClr>
          </a:solidFill>
        </p:spPr>
        <p:style>
          <a:lnRef idx="2">
            <a:schemeClr val="dk1">
              <a:shade val="50000"/>
            </a:schemeClr>
          </a:lnRef>
          <a:fillRef idx="1">
            <a:schemeClr val="dk1"/>
          </a:fillRef>
          <a:effectRef idx="0">
            <a:schemeClr val="dk1"/>
          </a:effectRef>
          <a:fontRef idx="minor">
            <a:schemeClr val="lt1"/>
          </a:fontRef>
        </p:style>
        <p:txBody>
          <a:bodyPr rtlCol="1" anchor="ctr"/>
          <a:lstStyle/>
          <a:p>
            <a:pPr algn="ctr"/>
            <a:r>
              <a:rPr lang="en-US" sz="2800" b="1" dirty="0"/>
              <a:t>RINCIPLES OF ENGINEERING ECONOMY</a:t>
            </a:r>
            <a:endParaRPr lang="ar-SY" sz="2800" b="1" dirty="0"/>
          </a:p>
        </p:txBody>
      </p:sp>
      <p:sp>
        <p:nvSpPr>
          <p:cNvPr id="2" name="مربع نص 2">
            <a:extLst>
              <a:ext uri="{FF2B5EF4-FFF2-40B4-BE49-F238E27FC236}">
                <a16:creationId xmlns:a16="http://schemas.microsoft.com/office/drawing/2014/main" id="{32858EDD-D384-37D8-7E16-55ADB8C0EEC8}"/>
              </a:ext>
            </a:extLst>
          </p:cNvPr>
          <p:cNvSpPr txBox="1"/>
          <p:nvPr/>
        </p:nvSpPr>
        <p:spPr>
          <a:xfrm>
            <a:off x="9071707" y="563157"/>
            <a:ext cx="1858563" cy="400110"/>
          </a:xfrm>
          <a:prstGeom prst="rect">
            <a:avLst/>
          </a:prstGeom>
          <a:noFill/>
        </p:spPr>
        <p:txBody>
          <a:bodyPr wrap="square" rtlCol="1">
            <a:spAutoFit/>
          </a:bodyPr>
          <a:lstStyle/>
          <a:p>
            <a:r>
              <a:rPr lang="ar-SY" sz="2000" b="1" dirty="0">
                <a:latin typeface="Simplified Arabic" panose="02020603050405020304" pitchFamily="18" charset="-78"/>
                <a:cs typeface="Simplified Arabic" panose="02020603050405020304" pitchFamily="18" charset="-78"/>
              </a:rPr>
              <a:t>المحاضرة الثانية</a:t>
            </a:r>
          </a:p>
        </p:txBody>
      </p:sp>
    </p:spTree>
    <p:extLst>
      <p:ext uri="{BB962C8B-B14F-4D97-AF65-F5344CB8AC3E}">
        <p14:creationId xmlns:p14="http://schemas.microsoft.com/office/powerpoint/2010/main" val="17079443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1">
            <a:extLst>
              <a:ext uri="{FF2B5EF4-FFF2-40B4-BE49-F238E27FC236}">
                <a16:creationId xmlns:a16="http://schemas.microsoft.com/office/drawing/2014/main" id="{64584EBC-350C-7845-7589-07A6A8461A6E}"/>
              </a:ext>
            </a:extLst>
          </p:cNvPr>
          <p:cNvSpPr/>
          <p:nvPr/>
        </p:nvSpPr>
        <p:spPr>
          <a:xfrm>
            <a:off x="976045" y="3995150"/>
            <a:ext cx="9853537" cy="523220"/>
          </a:xfrm>
          <a:prstGeom prst="rect">
            <a:avLst/>
          </a:prstGeom>
          <a:solidFill>
            <a:schemeClr val="accent4">
              <a:lumMod val="40000"/>
              <a:lumOff val="60000"/>
            </a:schemeClr>
          </a:solidFill>
        </p:spPr>
        <p:txBody>
          <a:bodyPr wrap="square">
            <a:spAutoFit/>
          </a:bodyPr>
          <a:lstStyle/>
          <a:p>
            <a:pPr algn="r"/>
            <a:r>
              <a:rPr lang="en-US" dirty="0"/>
              <a:t>. </a:t>
            </a:r>
            <a:r>
              <a:rPr lang="ar-SY" sz="2800" dirty="0">
                <a:latin typeface="Sakkal Majalla" panose="02000000000000000000" pitchFamily="2" charset="-78"/>
                <a:cs typeface="Sakkal Majalla" panose="02000000000000000000" pitchFamily="2" charset="-78"/>
              </a:rPr>
              <a:t>القرار النهائي يكون واحد من بين البدائل المطروحة .يجب تعريف البدائل ومن ثم القيام بتحليل أدق</a:t>
            </a:r>
            <a:endParaRPr lang="ar-SY" dirty="0">
              <a:latin typeface="Sakkal Majalla" panose="02000000000000000000" pitchFamily="2" charset="-78"/>
              <a:cs typeface="Sakkal Majalla" panose="02000000000000000000" pitchFamily="2" charset="-78"/>
            </a:endParaRPr>
          </a:p>
        </p:txBody>
      </p:sp>
      <p:sp>
        <p:nvSpPr>
          <p:cNvPr id="5" name="مستطيل 2">
            <a:extLst>
              <a:ext uri="{FF2B5EF4-FFF2-40B4-BE49-F238E27FC236}">
                <a16:creationId xmlns:a16="http://schemas.microsoft.com/office/drawing/2014/main" id="{BC483935-8696-EC2D-E23E-F784FE4C0650}"/>
              </a:ext>
            </a:extLst>
          </p:cNvPr>
          <p:cNvSpPr/>
          <p:nvPr/>
        </p:nvSpPr>
        <p:spPr>
          <a:xfrm>
            <a:off x="881350" y="1718631"/>
            <a:ext cx="9948232" cy="2164553"/>
          </a:xfrm>
          <a:prstGeom prst="rect">
            <a:avLst/>
          </a:prstGeom>
          <a:solidFill>
            <a:schemeClr val="accent5">
              <a:lumMod val="20000"/>
              <a:lumOff val="80000"/>
            </a:schemeClr>
          </a:solidFill>
        </p:spPr>
        <p:style>
          <a:lnRef idx="2">
            <a:schemeClr val="accent6"/>
          </a:lnRef>
          <a:fillRef idx="1">
            <a:schemeClr val="lt1"/>
          </a:fillRef>
          <a:effectRef idx="0">
            <a:schemeClr val="accent6"/>
          </a:effectRef>
          <a:fontRef idx="minor">
            <a:schemeClr val="dk1"/>
          </a:fontRef>
        </p:style>
        <p:txBody>
          <a:bodyPr rtlCol="1" anchor="ctr"/>
          <a:lstStyle/>
          <a:p>
            <a:r>
              <a:rPr lang="en-US" sz="2800" dirty="0"/>
              <a:t>DEVELOP THE ALTERNATIVES </a:t>
            </a:r>
            <a:endParaRPr lang="ar-SY" sz="2800" dirty="0"/>
          </a:p>
          <a:p>
            <a:r>
              <a:rPr lang="en-US" sz="2800" dirty="0"/>
              <a:t>The final choice (decision) is among alternatives. The alternatives need to be identified and then defined for subsequent analysis</a:t>
            </a:r>
            <a:endParaRPr lang="ar-SY" sz="2800" dirty="0"/>
          </a:p>
        </p:txBody>
      </p:sp>
      <p:sp>
        <p:nvSpPr>
          <p:cNvPr id="2" name="مربع نص 2">
            <a:extLst>
              <a:ext uri="{FF2B5EF4-FFF2-40B4-BE49-F238E27FC236}">
                <a16:creationId xmlns:a16="http://schemas.microsoft.com/office/drawing/2014/main" id="{0C000E42-20B6-FD59-4421-8BD4E7153E21}"/>
              </a:ext>
            </a:extLst>
          </p:cNvPr>
          <p:cNvSpPr txBox="1"/>
          <p:nvPr/>
        </p:nvSpPr>
        <p:spPr>
          <a:xfrm>
            <a:off x="9071707" y="563157"/>
            <a:ext cx="1858563" cy="400110"/>
          </a:xfrm>
          <a:prstGeom prst="rect">
            <a:avLst/>
          </a:prstGeom>
          <a:noFill/>
        </p:spPr>
        <p:txBody>
          <a:bodyPr wrap="square" rtlCol="1">
            <a:spAutoFit/>
          </a:bodyPr>
          <a:lstStyle/>
          <a:p>
            <a:r>
              <a:rPr lang="ar-SY" sz="2000" b="1" dirty="0">
                <a:latin typeface="Simplified Arabic" panose="02020603050405020304" pitchFamily="18" charset="-78"/>
                <a:cs typeface="Simplified Arabic" panose="02020603050405020304" pitchFamily="18" charset="-78"/>
              </a:rPr>
              <a:t>المحاضرة الثانية</a:t>
            </a:r>
          </a:p>
        </p:txBody>
      </p:sp>
    </p:spTree>
    <p:extLst>
      <p:ext uri="{BB962C8B-B14F-4D97-AF65-F5344CB8AC3E}">
        <p14:creationId xmlns:p14="http://schemas.microsoft.com/office/powerpoint/2010/main" val="28703843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1">
            <a:extLst>
              <a:ext uri="{FF2B5EF4-FFF2-40B4-BE49-F238E27FC236}">
                <a16:creationId xmlns:a16="http://schemas.microsoft.com/office/drawing/2014/main" id="{395AC36A-212D-1F0A-7B69-03E20007E4DC}"/>
              </a:ext>
            </a:extLst>
          </p:cNvPr>
          <p:cNvSpPr/>
          <p:nvPr/>
        </p:nvSpPr>
        <p:spPr>
          <a:xfrm>
            <a:off x="1190847" y="4361169"/>
            <a:ext cx="10653823" cy="861774"/>
          </a:xfrm>
          <a:prstGeom prst="rect">
            <a:avLst/>
          </a:prstGeom>
          <a:solidFill>
            <a:schemeClr val="accent5">
              <a:lumMod val="20000"/>
              <a:lumOff val="80000"/>
            </a:schemeClr>
          </a:solidFill>
        </p:spPr>
        <p:txBody>
          <a:bodyPr wrap="square">
            <a:spAutoFit/>
          </a:bodyPr>
          <a:lstStyle/>
          <a:p>
            <a:r>
              <a:rPr lang="ar-SY" sz="3200" dirty="0">
                <a:latin typeface="Sakkal Majalla" panose="02000000000000000000" pitchFamily="2" charset="-78"/>
                <a:cs typeface="Sakkal Majalla" panose="02000000000000000000" pitchFamily="2" charset="-78"/>
              </a:rPr>
              <a:t>الاختلافات في النتائج المتوقعة بين البدائل هي التي تؤخذ بعين الاعتبار في عملية اتخاذ القرار</a:t>
            </a:r>
            <a:r>
              <a:rPr lang="ar-SY" sz="3200" dirty="0"/>
              <a:t>. </a:t>
            </a:r>
          </a:p>
          <a:p>
            <a:endParaRPr lang="ar-SY" dirty="0"/>
          </a:p>
        </p:txBody>
      </p:sp>
      <p:sp>
        <p:nvSpPr>
          <p:cNvPr id="5" name="مستطيل 2">
            <a:extLst>
              <a:ext uri="{FF2B5EF4-FFF2-40B4-BE49-F238E27FC236}">
                <a16:creationId xmlns:a16="http://schemas.microsoft.com/office/drawing/2014/main" id="{B4D9A5F8-E213-458E-D829-897DAC007246}"/>
              </a:ext>
            </a:extLst>
          </p:cNvPr>
          <p:cNvSpPr/>
          <p:nvPr/>
        </p:nvSpPr>
        <p:spPr>
          <a:xfrm>
            <a:off x="1428108" y="1375495"/>
            <a:ext cx="9791272" cy="2446492"/>
          </a:xfrm>
          <a:prstGeom prst="rect">
            <a:avLst/>
          </a:prstGeom>
          <a:solidFill>
            <a:schemeClr val="accent4">
              <a:lumMod val="20000"/>
              <a:lumOff val="80000"/>
            </a:schemeClr>
          </a:solidFill>
        </p:spPr>
        <p:style>
          <a:lnRef idx="2">
            <a:schemeClr val="accent6"/>
          </a:lnRef>
          <a:fillRef idx="1">
            <a:schemeClr val="lt1"/>
          </a:fillRef>
          <a:effectRef idx="0">
            <a:schemeClr val="accent6"/>
          </a:effectRef>
          <a:fontRef idx="minor">
            <a:schemeClr val="dk1"/>
          </a:fontRef>
        </p:style>
        <p:txBody>
          <a:bodyPr rtlCol="1" anchor="ctr"/>
          <a:lstStyle/>
          <a:p>
            <a:r>
              <a:rPr lang="en-US" sz="2800" dirty="0"/>
              <a:t>FOCUS ON THE DIFFERENCES </a:t>
            </a:r>
            <a:endParaRPr lang="ar-SY" sz="2800" dirty="0"/>
          </a:p>
          <a:p>
            <a:endParaRPr lang="ar-SY" sz="2800" dirty="0"/>
          </a:p>
          <a:p>
            <a:r>
              <a:rPr lang="en-US" sz="2800" dirty="0"/>
              <a:t>Only the differences in expected future outcomes among the alternatives are relevant to their comparison and should be considered in the decision.</a:t>
            </a:r>
            <a:endParaRPr lang="ar-SY" sz="2800" dirty="0"/>
          </a:p>
        </p:txBody>
      </p:sp>
      <p:sp>
        <p:nvSpPr>
          <p:cNvPr id="6" name="مربع نص 4">
            <a:extLst>
              <a:ext uri="{FF2B5EF4-FFF2-40B4-BE49-F238E27FC236}">
                <a16:creationId xmlns:a16="http://schemas.microsoft.com/office/drawing/2014/main" id="{35A92E76-1EFF-6970-88D0-BEBF2804258C}"/>
              </a:ext>
            </a:extLst>
          </p:cNvPr>
          <p:cNvSpPr txBox="1"/>
          <p:nvPr/>
        </p:nvSpPr>
        <p:spPr>
          <a:xfrm>
            <a:off x="7761767" y="3879870"/>
            <a:ext cx="3239386" cy="523220"/>
          </a:xfrm>
          <a:prstGeom prst="rect">
            <a:avLst/>
          </a:prstGeom>
          <a:solidFill>
            <a:schemeClr val="accent5">
              <a:lumMod val="20000"/>
              <a:lumOff val="80000"/>
            </a:schemeClr>
          </a:solidFill>
        </p:spPr>
        <p:txBody>
          <a:bodyPr wrap="square">
            <a:spAutoFit/>
          </a:bodyPr>
          <a:lstStyle/>
          <a:p>
            <a:pPr algn="r"/>
            <a:r>
              <a:rPr lang="ar-SY" sz="2800" dirty="0">
                <a:latin typeface="Sakkal Majalla" panose="02000000000000000000" pitchFamily="2" charset="-78"/>
                <a:cs typeface="Sakkal Majalla" panose="02000000000000000000" pitchFamily="2" charset="-78"/>
              </a:rPr>
              <a:t>ركز على الاختلافات </a:t>
            </a:r>
          </a:p>
        </p:txBody>
      </p:sp>
      <p:sp>
        <p:nvSpPr>
          <p:cNvPr id="2" name="مربع نص 2">
            <a:extLst>
              <a:ext uri="{FF2B5EF4-FFF2-40B4-BE49-F238E27FC236}">
                <a16:creationId xmlns:a16="http://schemas.microsoft.com/office/drawing/2014/main" id="{EFFF836E-955E-BFE8-19C0-719EC6FC1E16}"/>
              </a:ext>
            </a:extLst>
          </p:cNvPr>
          <p:cNvSpPr txBox="1"/>
          <p:nvPr/>
        </p:nvSpPr>
        <p:spPr>
          <a:xfrm>
            <a:off x="9071707" y="563157"/>
            <a:ext cx="1858563" cy="400110"/>
          </a:xfrm>
          <a:prstGeom prst="rect">
            <a:avLst/>
          </a:prstGeom>
          <a:noFill/>
        </p:spPr>
        <p:txBody>
          <a:bodyPr wrap="square" rtlCol="1">
            <a:spAutoFit/>
          </a:bodyPr>
          <a:lstStyle/>
          <a:p>
            <a:r>
              <a:rPr lang="ar-SY" sz="2000" b="1" dirty="0">
                <a:latin typeface="Simplified Arabic" panose="02020603050405020304" pitchFamily="18" charset="-78"/>
                <a:cs typeface="Simplified Arabic" panose="02020603050405020304" pitchFamily="18" charset="-78"/>
              </a:rPr>
              <a:t>المحاضرة الثانية</a:t>
            </a:r>
          </a:p>
        </p:txBody>
      </p:sp>
    </p:spTree>
    <p:extLst>
      <p:ext uri="{BB962C8B-B14F-4D97-AF65-F5344CB8AC3E}">
        <p14:creationId xmlns:p14="http://schemas.microsoft.com/office/powerpoint/2010/main" val="37960567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1">
            <a:extLst>
              <a:ext uri="{FF2B5EF4-FFF2-40B4-BE49-F238E27FC236}">
                <a16:creationId xmlns:a16="http://schemas.microsoft.com/office/drawing/2014/main" id="{302C6A78-D7C9-4DCF-9ED9-DDDECDD91296}"/>
              </a:ext>
            </a:extLst>
          </p:cNvPr>
          <p:cNvSpPr/>
          <p:nvPr/>
        </p:nvSpPr>
        <p:spPr>
          <a:xfrm>
            <a:off x="1212112" y="4759130"/>
            <a:ext cx="10261431" cy="1077218"/>
          </a:xfrm>
          <a:prstGeom prst="rect">
            <a:avLst/>
          </a:prstGeom>
          <a:solidFill>
            <a:schemeClr val="accent1">
              <a:lumMod val="20000"/>
              <a:lumOff val="80000"/>
            </a:schemeClr>
          </a:solidFill>
        </p:spPr>
        <p:txBody>
          <a:bodyPr wrap="square">
            <a:spAutoFit/>
          </a:bodyPr>
          <a:lstStyle/>
          <a:p>
            <a:pPr algn="r"/>
            <a:r>
              <a:rPr lang="ar-SY" sz="3200" dirty="0">
                <a:latin typeface="Sakkal Majalla" panose="02000000000000000000" pitchFamily="2" charset="-78"/>
                <a:cs typeface="Sakkal Majalla" panose="02000000000000000000" pitchFamily="2" charset="-78"/>
              </a:rPr>
              <a:t>النتائج المستقبلية للبدائل ,الاقتصادية وغيرها , يجب تطويرها من وجهة نظر معرفة ومحددة ( مستقبليا)</a:t>
            </a:r>
          </a:p>
        </p:txBody>
      </p:sp>
      <p:sp>
        <p:nvSpPr>
          <p:cNvPr id="5" name="مربع نص 3">
            <a:extLst>
              <a:ext uri="{FF2B5EF4-FFF2-40B4-BE49-F238E27FC236}">
                <a16:creationId xmlns:a16="http://schemas.microsoft.com/office/drawing/2014/main" id="{BD8B8FB8-744C-7D57-A0C5-4F983A11EFA6}"/>
              </a:ext>
            </a:extLst>
          </p:cNvPr>
          <p:cNvSpPr txBox="1"/>
          <p:nvPr/>
        </p:nvSpPr>
        <p:spPr>
          <a:xfrm>
            <a:off x="6096000" y="4095508"/>
            <a:ext cx="3861546" cy="584775"/>
          </a:xfrm>
          <a:prstGeom prst="rect">
            <a:avLst/>
          </a:prstGeom>
          <a:solidFill>
            <a:schemeClr val="accent1">
              <a:lumMod val="20000"/>
              <a:lumOff val="80000"/>
            </a:schemeClr>
          </a:solidFill>
        </p:spPr>
        <p:txBody>
          <a:bodyPr wrap="square">
            <a:spAutoFit/>
          </a:bodyPr>
          <a:lstStyle/>
          <a:p>
            <a:pPr algn="r"/>
            <a:r>
              <a:rPr lang="ar-SY" sz="3200" b="1" dirty="0">
                <a:latin typeface="Sakkal Majalla" panose="02000000000000000000" pitchFamily="2" charset="-78"/>
                <a:cs typeface="Sakkal Majalla" panose="02000000000000000000" pitchFamily="2" charset="-78"/>
              </a:rPr>
              <a:t>استخدم وجهة نظر ثابته </a:t>
            </a:r>
          </a:p>
        </p:txBody>
      </p:sp>
      <p:sp>
        <p:nvSpPr>
          <p:cNvPr id="6" name="مستطيل: زوايا مستديرة 4">
            <a:extLst>
              <a:ext uri="{FF2B5EF4-FFF2-40B4-BE49-F238E27FC236}">
                <a16:creationId xmlns:a16="http://schemas.microsoft.com/office/drawing/2014/main" id="{5FBF41C1-2CA1-3EC1-7F3D-D135E424BA60}"/>
              </a:ext>
            </a:extLst>
          </p:cNvPr>
          <p:cNvSpPr/>
          <p:nvPr/>
        </p:nvSpPr>
        <p:spPr>
          <a:xfrm>
            <a:off x="563672" y="1578429"/>
            <a:ext cx="10909872" cy="2285997"/>
          </a:xfrm>
          <a:prstGeom prst="roundRect">
            <a:avLst/>
          </a:prstGeom>
          <a:solidFill>
            <a:schemeClr val="accent4">
              <a:lumMod val="20000"/>
              <a:lumOff val="80000"/>
            </a:schemeClr>
          </a:solidFill>
        </p:spPr>
        <p:style>
          <a:lnRef idx="2">
            <a:schemeClr val="accent6"/>
          </a:lnRef>
          <a:fillRef idx="1">
            <a:schemeClr val="lt1"/>
          </a:fillRef>
          <a:effectRef idx="0">
            <a:schemeClr val="accent6"/>
          </a:effectRef>
          <a:fontRef idx="minor">
            <a:schemeClr val="dk1"/>
          </a:fontRef>
        </p:style>
        <p:txBody>
          <a:bodyPr rtlCol="1" anchor="ctr"/>
          <a:lstStyle/>
          <a:p>
            <a:pPr marL="571500" indent="-571500">
              <a:buFont typeface="Arial" panose="020B0604020202020204" pitchFamily="34" charset="0"/>
              <a:buChar char="•"/>
            </a:pPr>
            <a:r>
              <a:rPr lang="en-US" sz="3600" dirty="0"/>
              <a:t>USE A CONSISTENT VIEWPOINT </a:t>
            </a:r>
            <a:endParaRPr lang="ar-SY" sz="3600" dirty="0"/>
          </a:p>
          <a:p>
            <a:r>
              <a:rPr lang="en-US" sz="3600" dirty="0"/>
              <a:t>The prospective outcomes of the alternatives, economic and other, should be consistently developed from a defined viewpoint (perspective).</a:t>
            </a:r>
            <a:endParaRPr lang="ar-SY" sz="3600" dirty="0"/>
          </a:p>
        </p:txBody>
      </p:sp>
      <p:sp>
        <p:nvSpPr>
          <p:cNvPr id="2" name="مربع نص 2">
            <a:extLst>
              <a:ext uri="{FF2B5EF4-FFF2-40B4-BE49-F238E27FC236}">
                <a16:creationId xmlns:a16="http://schemas.microsoft.com/office/drawing/2014/main" id="{421C6C46-BBDD-DBD7-AF3A-FE604DB6D5B7}"/>
              </a:ext>
            </a:extLst>
          </p:cNvPr>
          <p:cNvSpPr txBox="1"/>
          <p:nvPr/>
        </p:nvSpPr>
        <p:spPr>
          <a:xfrm>
            <a:off x="9071707" y="563157"/>
            <a:ext cx="1858563" cy="400110"/>
          </a:xfrm>
          <a:prstGeom prst="rect">
            <a:avLst/>
          </a:prstGeom>
          <a:noFill/>
        </p:spPr>
        <p:txBody>
          <a:bodyPr wrap="square" rtlCol="1">
            <a:spAutoFit/>
          </a:bodyPr>
          <a:lstStyle/>
          <a:p>
            <a:r>
              <a:rPr lang="ar-SY" sz="2000" b="1" dirty="0">
                <a:latin typeface="Simplified Arabic" panose="02020603050405020304" pitchFamily="18" charset="-78"/>
                <a:cs typeface="Simplified Arabic" panose="02020603050405020304" pitchFamily="18" charset="-78"/>
              </a:rPr>
              <a:t>المحاضرة الثانية</a:t>
            </a:r>
          </a:p>
        </p:txBody>
      </p:sp>
    </p:spTree>
    <p:extLst>
      <p:ext uri="{BB962C8B-B14F-4D97-AF65-F5344CB8AC3E}">
        <p14:creationId xmlns:p14="http://schemas.microsoft.com/office/powerpoint/2010/main" val="11630252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w Microsoft PowerPoint Presentation" id="{9D20CC14-0B01-4648-B1BE-BAEDDE6B97BE}" vid="{558565D6-F543-42DD-B95F-3C31C2BE3492}"/>
    </a:ext>
  </a:extLst>
</a:theme>
</file>

<file path=docProps/app.xml><?xml version="1.0" encoding="utf-8"?>
<Properties xmlns="http://schemas.openxmlformats.org/officeDocument/2006/extended-properties" xmlns:vt="http://schemas.openxmlformats.org/officeDocument/2006/docPropsVTypes">
  <Template>2025</Template>
  <TotalTime>545</TotalTime>
  <Words>3073</Words>
  <Application>Microsoft Office PowerPoint</Application>
  <PresentationFormat>Widescreen</PresentationFormat>
  <Paragraphs>261</Paragraphs>
  <Slides>35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35</vt:i4>
      </vt:variant>
    </vt:vector>
  </HeadingPairs>
  <TitlesOfParts>
    <vt:vector size="42" baseType="lpstr">
      <vt:lpstr>Aller</vt:lpstr>
      <vt:lpstr>Arial</vt:lpstr>
      <vt:lpstr>Calibri</vt:lpstr>
      <vt:lpstr>Calibri Light</vt:lpstr>
      <vt:lpstr>Sakkal Majalla</vt:lpstr>
      <vt:lpstr>Simplified Arabic</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Yakeen Laika</dc:creator>
  <cp:lastModifiedBy>Ayman Yusef</cp:lastModifiedBy>
  <cp:revision>5</cp:revision>
  <dcterms:created xsi:type="dcterms:W3CDTF">2025-11-17T07:15:46Z</dcterms:created>
  <dcterms:modified xsi:type="dcterms:W3CDTF">2025-11-24T06:54:47Z</dcterms:modified>
</cp:coreProperties>
</file>