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2465"/>
    <a:srgbClr val="004F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37" d="100"/>
          <a:sy n="37" d="100"/>
        </p:scale>
        <p:origin x="84" y="10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593B-FFDF-5469-2B3E-FA505FEA3C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B0F078-B0E6-AC0F-2C1F-E38BCB05B5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467BA-68DA-0227-96CF-9CFFC01A342D}"/>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11022390-84C3-8D9E-81B0-B4B4BD850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4E1D1-DB86-FF60-E664-8610D5969FF3}"/>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78471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A1E9-5910-1DA5-C16C-B24A5D1238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3B8B9B-68C1-6C1B-9C21-5A84448EA1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735EE-7376-B939-3588-F62761847122}"/>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4393C792-93A9-A6A7-5757-88A67D0CF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3B6FB-F197-6220-5F20-E26ECE4406E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09254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17AEB9-09BC-CF1F-3052-EC401C64A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F044C-10D5-F910-C232-3856B1CA23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C8A61B-3036-0463-814D-8ADBABA03A0B}"/>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6043BB97-049A-B340-35B4-4ED7DDDB7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2EE84F-1448-3987-676F-208F3BFAC74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4264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E287F-D4F4-E244-4EB0-42E9613E2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77A459-C7BD-42D5-7D9E-794087E8E1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C94D4-EEBF-A723-EF8F-3AAEF71B835E}"/>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21D72D74-ED7F-FC54-DE31-4D5BE4685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EC32E-3A09-9000-D100-5E34D2F8086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327799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70C3-7F7D-7A77-02BF-799830EB7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18D8EA-259C-F98C-551C-CD61039D8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12B682-8C19-E5C0-0040-0439ECE0906A}"/>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73DFD5A9-ABEF-49C9-3BE1-52422802CC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0DA615-8125-8EA8-2738-8C3DB9FA57B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99898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5617-EC5A-C22C-5D72-6ABFFC0F1E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B02134-3486-215F-F00C-435A64F1B6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354A56-7D2A-65C7-1296-C62EB8550E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DA1A98-4744-6B20-FDE1-26137F2158D4}"/>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6" name="Footer Placeholder 5">
            <a:extLst>
              <a:ext uri="{FF2B5EF4-FFF2-40B4-BE49-F238E27FC236}">
                <a16:creationId xmlns:a16="http://schemas.microsoft.com/office/drawing/2014/main" id="{CB6E8ACE-6D99-0797-FBD4-4480144A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2AC984-1311-FEA9-C63A-6B895915CC3D}"/>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61307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52CAF-3332-697C-AD06-6526B84C68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EB6239-E149-514B-7BDC-A2699ACD3C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9D2F80-F484-D0FD-6BE3-7C0F83F95E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7D9C5C-1D90-C442-16F6-F20D38C38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800D1D-C20C-F09D-6783-3B643A40C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49FBFB-263B-FB7D-4790-B41836F35049}"/>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8" name="Footer Placeholder 7">
            <a:extLst>
              <a:ext uri="{FF2B5EF4-FFF2-40B4-BE49-F238E27FC236}">
                <a16:creationId xmlns:a16="http://schemas.microsoft.com/office/drawing/2014/main" id="{1EFAD10D-53FF-E4E2-64D7-566A6B2F07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BFF0B1-658A-A012-D096-B2C727C7C772}"/>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83243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31718-30BB-A636-E86C-CB5664DE41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E6D856-C7D1-9B3C-B0AB-E702D712D4E3}"/>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4" name="Footer Placeholder 3">
            <a:extLst>
              <a:ext uri="{FF2B5EF4-FFF2-40B4-BE49-F238E27FC236}">
                <a16:creationId xmlns:a16="http://schemas.microsoft.com/office/drawing/2014/main" id="{543BDFD6-5358-BC1C-C1F6-EF49F517B0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61EDCB-97FA-487E-6674-48A7FEEB065C}"/>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78250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63FAA7-431C-BC3F-04C6-6E19ABE0858A}"/>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3" name="Footer Placeholder 2">
            <a:extLst>
              <a:ext uri="{FF2B5EF4-FFF2-40B4-BE49-F238E27FC236}">
                <a16:creationId xmlns:a16="http://schemas.microsoft.com/office/drawing/2014/main" id="{304FD42F-5183-65FA-7B53-3FA36B2DFB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B19F32-FABF-07CB-4940-38C320904706}"/>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2789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30FD6-BF1E-54F8-B359-B895DA8B79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D893FC-19C4-A34E-6FF2-5EE23E9A24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E61A6C-50E9-DD68-9C39-47DEB59E5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FE984B-FED8-1FB4-B4A2-9CA617575CF5}"/>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6" name="Footer Placeholder 5">
            <a:extLst>
              <a:ext uri="{FF2B5EF4-FFF2-40B4-BE49-F238E27FC236}">
                <a16:creationId xmlns:a16="http://schemas.microsoft.com/office/drawing/2014/main" id="{4EF11F65-E300-0D1F-0857-B39C892EE4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55B01-7B7A-0C98-07EE-ABCB502DEB2E}"/>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9754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63BBB-11F3-CFD4-A3C2-F33ACEFF94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16DDE0-1A1B-894A-AF74-E7B9498A0C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BB94EFE-A4D4-7CB0-FB6A-553D2BF52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AC8BF-9EEB-2C45-66FA-E765E16364AA}"/>
              </a:ext>
            </a:extLst>
          </p:cNvPr>
          <p:cNvSpPr>
            <a:spLocks noGrp="1"/>
          </p:cNvSpPr>
          <p:nvPr>
            <p:ph type="dt" sz="half" idx="10"/>
          </p:nvPr>
        </p:nvSpPr>
        <p:spPr/>
        <p:txBody>
          <a:bodyPr/>
          <a:lstStyle/>
          <a:p>
            <a:fld id="{7D071F33-9660-493F-875A-1D68E2397661}" type="datetimeFigureOut">
              <a:rPr lang="en-US" smtClean="0"/>
              <a:t>11/25/2025</a:t>
            </a:fld>
            <a:endParaRPr lang="en-US"/>
          </a:p>
        </p:txBody>
      </p:sp>
      <p:sp>
        <p:nvSpPr>
          <p:cNvPr id="6" name="Footer Placeholder 5">
            <a:extLst>
              <a:ext uri="{FF2B5EF4-FFF2-40B4-BE49-F238E27FC236}">
                <a16:creationId xmlns:a16="http://schemas.microsoft.com/office/drawing/2014/main" id="{686A353A-A7AC-E212-2C36-9DB518619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405A98-C89D-8617-72E0-BB218F61AD9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8926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86FEB-BFB2-13D0-29DD-4252BFCF7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4F6F76-4E57-E8C6-DAC9-65CFB16D8A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D279-88E8-E98F-7BFC-B0CA4DCCBF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071F33-9660-493F-875A-1D68E2397661}" type="datetimeFigureOut">
              <a:rPr lang="en-US" smtClean="0"/>
              <a:t>11/25/2025</a:t>
            </a:fld>
            <a:endParaRPr lang="en-US"/>
          </a:p>
        </p:txBody>
      </p:sp>
      <p:sp>
        <p:nvSpPr>
          <p:cNvPr id="5" name="Footer Placeholder 4">
            <a:extLst>
              <a:ext uri="{FF2B5EF4-FFF2-40B4-BE49-F238E27FC236}">
                <a16:creationId xmlns:a16="http://schemas.microsoft.com/office/drawing/2014/main" id="{BCDE1E4B-F0E9-6A2A-E5EF-5E002DF458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506A16-457E-8526-F69F-E4E8602706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B1556-6DC7-4151-8623-618992418CF2}" type="slidenum">
              <a:rPr lang="en-US" smtClean="0"/>
              <a:t>‹#›</a:t>
            </a:fld>
            <a:endParaRPr lang="en-US"/>
          </a:p>
        </p:txBody>
      </p:sp>
    </p:spTree>
    <p:extLst>
      <p:ext uri="{BB962C8B-B14F-4D97-AF65-F5344CB8AC3E}">
        <p14:creationId xmlns:p14="http://schemas.microsoft.com/office/powerpoint/2010/main" val="87923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EF14-B158-759F-80C3-61BC4FD2C5E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A4429D0-E9BE-33FC-266C-8A5C37FE5DD5}"/>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D102B297-3C8D-B179-7E22-9163E44F9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مستطيل 1">
            <a:extLst>
              <a:ext uri="{FF2B5EF4-FFF2-40B4-BE49-F238E27FC236}">
                <a16:creationId xmlns:a16="http://schemas.microsoft.com/office/drawing/2014/main" id="{E9D31073-B2AF-203E-E23E-0F31B8504C0A}"/>
              </a:ext>
            </a:extLst>
          </p:cNvPr>
          <p:cNvSpPr/>
          <p:nvPr/>
        </p:nvSpPr>
        <p:spPr>
          <a:xfrm>
            <a:off x="3854824" y="1978706"/>
            <a:ext cx="4434737" cy="584775"/>
          </a:xfrm>
          <a:prstGeom prst="rect">
            <a:avLst/>
          </a:prstGeom>
          <a:solidFill>
            <a:schemeClr val="accent5">
              <a:lumMod val="20000"/>
              <a:lumOff val="80000"/>
            </a:schemeClr>
          </a:solidFill>
        </p:spPr>
        <p:txBody>
          <a:bodyPr wrap="square">
            <a:spAutoFit/>
          </a:bodyPr>
          <a:lstStyle/>
          <a:p>
            <a:r>
              <a:rPr lang="en-US" altLang="ar-SY" sz="3200" b="1" dirty="0"/>
              <a:t>ENGINERING ECONOMY</a:t>
            </a:r>
            <a:endParaRPr lang="ar-SY" sz="3200" b="1" dirty="0"/>
          </a:p>
        </p:txBody>
      </p:sp>
      <p:sp>
        <p:nvSpPr>
          <p:cNvPr id="7" name="مستطيل 7">
            <a:extLst>
              <a:ext uri="{FF2B5EF4-FFF2-40B4-BE49-F238E27FC236}">
                <a16:creationId xmlns:a16="http://schemas.microsoft.com/office/drawing/2014/main" id="{5E753A19-3813-E47A-E633-07132297E754}"/>
              </a:ext>
            </a:extLst>
          </p:cNvPr>
          <p:cNvSpPr/>
          <p:nvPr/>
        </p:nvSpPr>
        <p:spPr>
          <a:xfrm>
            <a:off x="3902680" y="5537695"/>
            <a:ext cx="4434737" cy="523220"/>
          </a:xfrm>
          <a:prstGeom prst="rect">
            <a:avLst/>
          </a:prstGeom>
        </p:spPr>
        <p:txBody>
          <a:bodyPr wrap="square">
            <a:spAutoFit/>
          </a:bodyPr>
          <a:lstStyle/>
          <a:p>
            <a:r>
              <a:rPr lang="en-US" sz="2800" dirty="0"/>
              <a:t>Dr. Ayman Youssef</a:t>
            </a:r>
            <a:endParaRPr lang="ar-SY" sz="2800" dirty="0"/>
          </a:p>
        </p:txBody>
      </p:sp>
      <p:sp>
        <p:nvSpPr>
          <p:cNvPr id="8" name="Rectangle 3">
            <a:extLst>
              <a:ext uri="{FF2B5EF4-FFF2-40B4-BE49-F238E27FC236}">
                <a16:creationId xmlns:a16="http://schemas.microsoft.com/office/drawing/2014/main" id="{78769126-1792-0660-FA51-4C47775C72AF}"/>
              </a:ext>
            </a:extLst>
          </p:cNvPr>
          <p:cNvSpPr txBox="1">
            <a:spLocks noChangeArrowheads="1"/>
          </p:cNvSpPr>
          <p:nvPr/>
        </p:nvSpPr>
        <p:spPr>
          <a:xfrm>
            <a:off x="1295400" y="2796540"/>
            <a:ext cx="8915400" cy="1524000"/>
          </a:xfrm>
          <a:prstGeom prst="rect">
            <a:avLst/>
          </a:prstGeom>
          <a:solidFill>
            <a:schemeClr val="accent5">
              <a:lumMod val="20000"/>
              <a:lumOff val="8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r>
              <a:rPr lang="en-US" sz="4800" b="1" dirty="0"/>
              <a:t>COST CONCEPTS AND DESIGN ECONOMICS</a:t>
            </a:r>
          </a:p>
        </p:txBody>
      </p:sp>
      <p:sp>
        <p:nvSpPr>
          <p:cNvPr id="9" name="مربع نص 2">
            <a:extLst>
              <a:ext uri="{FF2B5EF4-FFF2-40B4-BE49-F238E27FC236}">
                <a16:creationId xmlns:a16="http://schemas.microsoft.com/office/drawing/2014/main" id="{ADC490EE-28E8-568B-8C6D-1C5E8177728F}"/>
              </a:ext>
            </a:extLst>
          </p:cNvPr>
          <p:cNvSpPr txBox="1"/>
          <p:nvPr/>
        </p:nvSpPr>
        <p:spPr>
          <a:xfrm>
            <a:off x="9974179" y="507813"/>
            <a:ext cx="1679105"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الثالثة</a:t>
            </a:r>
          </a:p>
        </p:txBody>
      </p:sp>
    </p:spTree>
    <p:extLst>
      <p:ext uri="{BB962C8B-B14F-4D97-AF65-F5344CB8AC3E}">
        <p14:creationId xmlns:p14="http://schemas.microsoft.com/office/powerpoint/2010/main" val="3908854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7A8EA-20B3-15E1-A8E7-CF02823C0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4FE15-2A23-F984-4B7C-7491CB862FF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50CAD43-9CB6-15D2-F538-51123ACFB586}"/>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187979D-BACE-60C9-22E5-5030E92D3C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297E57F2-0432-EBC0-F44C-AE73345D0FEA}"/>
              </a:ext>
            </a:extLst>
          </p:cNvPr>
          <p:cNvSpPr txBox="1">
            <a:spLocks noChangeArrowheads="1"/>
          </p:cNvSpPr>
          <p:nvPr/>
        </p:nvSpPr>
        <p:spPr>
          <a:xfrm>
            <a:off x="320040" y="1449554"/>
            <a:ext cx="11551920" cy="996995"/>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400" b="1" i="0" u="none" strike="noStrike" kern="1200" cap="none" spc="0" normalizeH="0" baseline="0" noProof="0" dirty="0">
                <a:ln>
                  <a:noFill/>
                </a:ln>
                <a:effectLst/>
                <a:uLnTx/>
                <a:uFillTx/>
                <a:latin typeface="+mj-lt"/>
                <a:ea typeface="+mj-ea"/>
                <a:cs typeface="+mj-cs"/>
              </a:rPr>
              <a:t>LIFE-CYCLE COST</a:t>
            </a:r>
          </a:p>
        </p:txBody>
      </p:sp>
      <p:sp>
        <p:nvSpPr>
          <p:cNvPr id="6" name="Rectangle 3">
            <a:extLst>
              <a:ext uri="{FF2B5EF4-FFF2-40B4-BE49-F238E27FC236}">
                <a16:creationId xmlns:a16="http://schemas.microsoft.com/office/drawing/2014/main" id="{5CAB6C89-A422-E835-2944-C276CF27B837}"/>
              </a:ext>
            </a:extLst>
          </p:cNvPr>
          <p:cNvSpPr txBox="1">
            <a:spLocks noChangeArrowheads="1"/>
          </p:cNvSpPr>
          <p:nvPr/>
        </p:nvSpPr>
        <p:spPr>
          <a:xfrm>
            <a:off x="320040" y="2615610"/>
            <a:ext cx="11590020" cy="3785190"/>
          </a:xfrm>
          <a:prstGeom prst="rect">
            <a:avLst/>
          </a:prstGeom>
          <a:solidFill>
            <a:schemeClr val="accent5">
              <a:lumMod val="20000"/>
              <a:lumOff val="80000"/>
            </a:schemeClr>
          </a:solidFill>
          <a:ln/>
          <a:effectLst>
            <a:outerShdw dist="53882" dir="2700000" algn="ctr" rotWithShape="0">
              <a:srgbClr val="474747"/>
            </a:outerShdw>
          </a:effectLst>
        </p:spPr>
        <p:txBody>
          <a:bodyPr vert="horz" lIns="91440" tIns="45720" rIns="91440" bIns="45720" rtlCol="0">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just"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1" i="0" u="none" strike="noStrike" kern="1200" normalizeH="0" baseline="0" noProof="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mn-lt"/>
                <a:ea typeface="+mn-ea"/>
                <a:cs typeface="+mn-cs"/>
              </a:rPr>
              <a:t>  </a:t>
            </a:r>
            <a:r>
              <a:rPr kumimoji="0" lang="en-US" sz="4000" b="1" i="0" u="none" strike="noStrike" kern="1200" normalizeH="0" baseline="0" noProof="0" dirty="0">
                <a:ln w="11430"/>
                <a:effectLst>
                  <a:outerShdw blurRad="50800" dist="39000" dir="5460000" algn="tl">
                    <a:srgbClr val="000000">
                      <a:alpha val="38000"/>
                    </a:srgbClr>
                  </a:outerShdw>
                </a:effectLst>
                <a:uLnTx/>
                <a:uFillTx/>
                <a:latin typeface="+mn-lt"/>
                <a:ea typeface="+mn-ea"/>
                <a:cs typeface="+mn-cs"/>
              </a:rPr>
              <a:t>Life-cycle cost is the summation of all costs, both recurring and nonrecurring, related to a product, structure, system, or service during its life span.</a:t>
            </a:r>
          </a:p>
          <a:p>
            <a:pPr marL="0" marR="0" lvl="0" indent="0" algn="just"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4000" b="1" i="0" u="none" strike="noStrike" kern="1200" normalizeH="0" baseline="0" noProof="0" dirty="0">
                <a:ln w="11430"/>
                <a:effectLst>
                  <a:outerShdw blurRad="50800" dist="39000" dir="5460000" algn="tl">
                    <a:srgbClr val="000000">
                      <a:alpha val="38000"/>
                    </a:srgbClr>
                  </a:outerShdw>
                </a:effectLst>
                <a:uLnTx/>
                <a:uFillTx/>
                <a:latin typeface="+mn-lt"/>
                <a:ea typeface="+mn-ea"/>
                <a:cs typeface="+mn-cs"/>
              </a:rPr>
              <a:t>   Life cycle begins with the identification of the economic need or want ( the requirement ) and ends with the retirement and disposal activities</a:t>
            </a:r>
            <a:r>
              <a:rPr kumimoji="0" lang="en-US" sz="4000" b="1" i="0" u="none" strike="noStrike" kern="1200" normalizeH="0" baseline="0" noProof="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mn-lt"/>
                <a:ea typeface="+mn-ea"/>
                <a:cs typeface="+mn-cs"/>
              </a:rPr>
              <a:t>.</a:t>
            </a:r>
          </a:p>
        </p:txBody>
      </p:sp>
    </p:spTree>
    <p:extLst>
      <p:ext uri="{BB962C8B-B14F-4D97-AF65-F5344CB8AC3E}">
        <p14:creationId xmlns:p14="http://schemas.microsoft.com/office/powerpoint/2010/main" val="211547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5ADE5-F74C-B7FD-A46C-3B5EC9084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74DCB-A593-E4AD-8421-34F690E259A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E51448B-1FBB-7A67-4396-3A514C0D7C7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96BFC9AD-BF88-05BA-25E8-8F6F1EF6BE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296ABB5E-2C47-1EA3-4ABE-539BF5E68EAF}"/>
              </a:ext>
            </a:extLst>
          </p:cNvPr>
          <p:cNvSpPr txBox="1">
            <a:spLocks noChangeArrowheads="1"/>
          </p:cNvSpPr>
          <p:nvPr/>
        </p:nvSpPr>
        <p:spPr>
          <a:xfrm>
            <a:off x="1478280" y="1262440"/>
            <a:ext cx="9067800" cy="576801"/>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chor="b">
            <a:normAutofit lnSpcReduction="1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dirty="0">
                <a:ln>
                  <a:noFill/>
                </a:ln>
                <a:effectLst/>
                <a:uLnTx/>
                <a:uFillTx/>
                <a:latin typeface="+mj-lt"/>
                <a:ea typeface="+mj-ea"/>
                <a:cs typeface="+mj-cs"/>
              </a:rPr>
              <a:t>PHASES OF THE LIFE CYCLE</a:t>
            </a:r>
          </a:p>
        </p:txBody>
      </p:sp>
      <p:sp>
        <p:nvSpPr>
          <p:cNvPr id="6" name="Rectangle 4">
            <a:extLst>
              <a:ext uri="{FF2B5EF4-FFF2-40B4-BE49-F238E27FC236}">
                <a16:creationId xmlns:a16="http://schemas.microsoft.com/office/drawing/2014/main" id="{008F79B1-F37E-983B-8AA4-A20AED620C81}"/>
              </a:ext>
            </a:extLst>
          </p:cNvPr>
          <p:cNvSpPr txBox="1">
            <a:spLocks noChangeArrowheads="1"/>
          </p:cNvSpPr>
          <p:nvPr/>
        </p:nvSpPr>
        <p:spPr>
          <a:xfrm>
            <a:off x="480060" y="1855283"/>
            <a:ext cx="11064240" cy="4359442"/>
          </a:xfrm>
          <a:prstGeom prst="rect">
            <a:avLst/>
          </a:prstGeom>
          <a:solidFill>
            <a:srgbClr val="002465"/>
          </a:solidFill>
          <a:ln/>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1" i="0" u="sng" strike="noStrike" kern="1200" normalizeH="0" baseline="0" noProof="0" dirty="0">
                <a:ln w="10541" cmpd="sng">
                  <a:solidFill>
                    <a:schemeClr val="accent1">
                      <a:shade val="88000"/>
                      <a:satMod val="110000"/>
                    </a:schemeClr>
                  </a:solidFill>
                  <a:prstDash val="solid"/>
                </a:ln>
                <a:uLnTx/>
                <a:uFillTx/>
                <a:latin typeface="+mn-lt"/>
                <a:ea typeface="+mn-ea"/>
                <a:cs typeface="+mn-cs"/>
              </a:rPr>
              <a:t>PHAS</a:t>
            </a:r>
            <a:r>
              <a:rPr kumimoji="0" lang="en-US" sz="2400" b="1" i="0" u="sng" strike="noStrike" kern="1200" normalizeH="0" baseline="0" noProof="0" dirty="0">
                <a:ln w="10541" cmpd="sng">
                  <a:solidFill>
                    <a:schemeClr val="accent1">
                      <a:shade val="88000"/>
                      <a:satMod val="110000"/>
                    </a:schemeClr>
                  </a:solidFill>
                  <a:prstDash val="solid"/>
                </a:ln>
                <a:uLnTx/>
                <a:uFillTx/>
                <a:latin typeface="+mn-lt"/>
                <a:ea typeface="+mn-ea"/>
                <a:cs typeface="+mn-cs"/>
              </a:rPr>
              <a:t>E 			STEP			                     COST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rPr>
              <a:t>Acquisition		            Needs Assessment	                           Rising at 								       </a:t>
            </a:r>
            <a:r>
              <a:rPr kumimoji="0" lang="ar-SY" sz="2000" b="1" i="0" u="none" strike="noStrike" kern="1200" normalizeH="0" baseline="0" noProof="0" dirty="0">
                <a:ln w="10541" cmpd="sng">
                  <a:solidFill>
                    <a:schemeClr val="accent1">
                      <a:shade val="88000"/>
                      <a:satMod val="110000"/>
                    </a:schemeClr>
                  </a:solidFill>
                  <a:prstDash val="solid"/>
                </a:ln>
                <a:uLnTx/>
                <a:uFillTx/>
              </a:rPr>
              <a:t>             </a:t>
            </a:r>
            <a:r>
              <a:rPr kumimoji="0" lang="en-US" sz="2000" b="1" i="0" u="none" strike="noStrike" kern="1200" normalizeH="0" baseline="0" noProof="0" dirty="0">
                <a:ln w="10541" cmpd="sng">
                  <a:solidFill>
                    <a:schemeClr val="accent1">
                      <a:shade val="88000"/>
                      <a:satMod val="110000"/>
                    </a:schemeClr>
                  </a:solidFill>
                  <a:prstDash val="solid"/>
                </a:ln>
                <a:uLnTx/>
                <a:uFillTx/>
              </a:rPr>
              <a:t> increasing rate </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rPr>
              <a:t>                                                 Conceptual design		              Rising at 								         </a:t>
            </a:r>
            <a:r>
              <a:rPr kumimoji="0" lang="ar-SY" sz="2000" b="1" i="0" u="none" strike="noStrike" kern="1200" normalizeH="0" baseline="0" noProof="0" dirty="0">
                <a:ln w="10541" cmpd="sng">
                  <a:solidFill>
                    <a:schemeClr val="accent1">
                      <a:shade val="88000"/>
                      <a:satMod val="110000"/>
                    </a:schemeClr>
                  </a:solidFill>
                  <a:prstDash val="solid"/>
                </a:ln>
                <a:uLnTx/>
                <a:uFillTx/>
              </a:rPr>
              <a:t>         </a:t>
            </a:r>
            <a:r>
              <a:rPr kumimoji="0" lang="en-US" sz="2000" b="1" i="0" u="none" strike="noStrike" kern="1200" normalizeH="0" baseline="0" noProof="0" dirty="0">
                <a:ln w="10541" cmpd="sng">
                  <a:solidFill>
                    <a:schemeClr val="accent1">
                      <a:shade val="88000"/>
                      <a:satMod val="110000"/>
                    </a:schemeClr>
                  </a:solidFill>
                  <a:prstDash val="solid"/>
                </a:ln>
                <a:uLnTx/>
                <a:uFillTx/>
              </a:rPr>
              <a:t>   increasing rate</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rPr>
              <a:t>                                                        Detailed Design		            </a:t>
            </a:r>
            <a:r>
              <a:rPr kumimoji="0" lang="ar-SY" sz="2000" b="1" i="0" u="none" strike="noStrike" kern="1200" normalizeH="0" baseline="0" noProof="0" dirty="0">
                <a:ln w="10541" cmpd="sng">
                  <a:solidFill>
                    <a:schemeClr val="accent1">
                      <a:shade val="88000"/>
                      <a:satMod val="110000"/>
                    </a:schemeClr>
                  </a:solidFill>
                  <a:prstDash val="solid"/>
                </a:ln>
                <a:uLnTx/>
                <a:uFillTx/>
              </a:rPr>
              <a:t> </a:t>
            </a:r>
            <a:r>
              <a:rPr kumimoji="0" lang="en-US" sz="2000" b="1" i="0" u="none" strike="noStrike" kern="1200" normalizeH="0" baseline="0" noProof="0" dirty="0">
                <a:ln w="10541" cmpd="sng">
                  <a:solidFill>
                    <a:schemeClr val="accent1">
                      <a:shade val="88000"/>
                      <a:satMod val="110000"/>
                    </a:schemeClr>
                  </a:solidFill>
                  <a:prstDash val="solid"/>
                </a:ln>
                <a:uLnTx/>
                <a:uFillTx/>
              </a:rPr>
              <a:t>Rising at 								                    decreasing rate</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rPr>
              <a:t>	                       </a:t>
            </a:r>
          </a:p>
          <a:p>
            <a:pPr marL="0" marR="0" lvl="0" indent="0" algn="ctr" defTabSz="914400" rtl="0" eaLnBrk="1" fontAlgn="auto" latinLnBrk="0" hangingPunct="1">
              <a:lnSpc>
                <a:spcPct val="90000"/>
              </a:lnSpc>
              <a:spcBef>
                <a:spcPts val="1000"/>
              </a:spcBef>
              <a:spcAft>
                <a:spcPts val="0"/>
              </a:spcAft>
              <a:buClrTx/>
              <a:buSzTx/>
              <a:buFontTx/>
              <a:buNone/>
              <a:tabLst/>
              <a:defRPr/>
            </a:pPr>
            <a:r>
              <a:rPr lang="en-US" sz="2000" b="1" dirty="0">
                <a:ln w="10541" cmpd="sng">
                  <a:solidFill>
                    <a:schemeClr val="accent1">
                      <a:shade val="88000"/>
                      <a:satMod val="110000"/>
                    </a:schemeClr>
                  </a:solidFill>
                  <a:prstDash val="solid"/>
                </a:ln>
              </a:rPr>
              <a:t>                                    </a:t>
            </a:r>
            <a:r>
              <a:rPr kumimoji="0" lang="en-US" sz="2000" b="1" i="0" u="none" strike="noStrike" kern="1200" normalizeH="0" baseline="0" noProof="0" dirty="0">
                <a:ln w="10541" cmpd="sng">
                  <a:solidFill>
                    <a:schemeClr val="accent1">
                      <a:shade val="88000"/>
                      <a:satMod val="110000"/>
                    </a:schemeClr>
                  </a:solidFill>
                  <a:prstDash val="solid"/>
                </a:ln>
                <a:uLnTx/>
                <a:uFillTx/>
              </a:rPr>
              <a:t>Production/Construction Rising at 								                                                                   decreasing rate</a:t>
            </a:r>
          </a:p>
          <a:p>
            <a:pPr lvl="0">
              <a:lnSpc>
                <a:spcPct val="90000"/>
              </a:lnSpc>
              <a:spcBef>
                <a:spcPts val="1000"/>
              </a:spcBef>
            </a:pPr>
            <a:r>
              <a:rPr lang="en-US" sz="2000" b="1" dirty="0">
                <a:ln w="10541" cmpd="sng">
                  <a:solidFill>
                    <a:schemeClr val="accent1">
                      <a:shade val="88000"/>
                      <a:satMod val="110000"/>
                    </a:schemeClr>
                  </a:solidFill>
                  <a:prstDash val="solid"/>
                </a:ln>
              </a:rPr>
              <a:t>Operation      </a:t>
            </a:r>
            <a:r>
              <a:rPr lang="ar-SY" sz="2000" b="1" dirty="0">
                <a:ln w="10541" cmpd="sng">
                  <a:solidFill>
                    <a:schemeClr val="accent1">
                      <a:shade val="88000"/>
                      <a:satMod val="110000"/>
                    </a:schemeClr>
                  </a:solidFill>
                  <a:prstDash val="solid"/>
                </a:ln>
              </a:rPr>
              <a:t>    </a:t>
            </a:r>
            <a:r>
              <a:rPr lang="en-US" sz="2000" b="1" dirty="0">
                <a:ln w="10541" cmpd="sng">
                  <a:solidFill>
                    <a:schemeClr val="accent1">
                      <a:shade val="88000"/>
                      <a:satMod val="110000"/>
                    </a:schemeClr>
                  </a:solidFill>
                  <a:prstDash val="solid"/>
                </a:ln>
              </a:rPr>
              <a:t>            </a:t>
            </a:r>
            <a:r>
              <a:rPr kumimoji="0" lang="en-US" sz="2000" b="1" i="0" u="none" strike="noStrike" kern="1200" normalizeH="0" baseline="0" noProof="0" dirty="0">
                <a:ln w="10541" cmpd="sng">
                  <a:solidFill>
                    <a:schemeClr val="accent1">
                      <a:shade val="88000"/>
                      <a:satMod val="110000"/>
                    </a:schemeClr>
                  </a:solidFill>
                  <a:prstDash val="solid"/>
                </a:ln>
                <a:uLnTx/>
                <a:uFillTx/>
              </a:rPr>
              <a:t>Operation/Customer Use                            	</a:t>
            </a:r>
            <a:r>
              <a:rPr kumimoji="0" lang="ar-SY" sz="2000" b="1" i="0" u="none" strike="noStrike" kern="1200" normalizeH="0" baseline="0" noProof="0" dirty="0">
                <a:ln w="10541" cmpd="sng">
                  <a:solidFill>
                    <a:schemeClr val="accent1">
                      <a:shade val="88000"/>
                      <a:satMod val="110000"/>
                    </a:schemeClr>
                  </a:solidFill>
                  <a:prstDash val="solid"/>
                </a:ln>
                <a:uLnTx/>
                <a:uFillTx/>
              </a:rPr>
              <a:t>         </a:t>
            </a:r>
            <a:r>
              <a:rPr kumimoji="0" lang="en-US" sz="2000" b="1" i="0" u="none" strike="noStrike" kern="1200" normalizeH="0" baseline="0" noProof="0" dirty="0">
                <a:ln w="10541" cmpd="sng">
                  <a:solidFill>
                    <a:schemeClr val="accent1">
                      <a:shade val="88000"/>
                      <a:satMod val="110000"/>
                    </a:schemeClr>
                  </a:solidFill>
                  <a:prstDash val="solid"/>
                </a:ln>
                <a:uLnTx/>
                <a:uFillTx/>
              </a:rPr>
              <a:t>Constant </a:t>
            </a:r>
          </a:p>
          <a:p>
            <a:pPr marL="0" marR="0" lvl="0" indent="0"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rPr>
              <a:t>                           </a:t>
            </a:r>
            <a:r>
              <a:rPr kumimoji="0" lang="ar-SY" sz="2000" b="1" i="0" u="none" strike="noStrike" kern="1200" normalizeH="0" baseline="0" noProof="0" dirty="0">
                <a:ln w="10541" cmpd="sng">
                  <a:solidFill>
                    <a:schemeClr val="accent1">
                      <a:shade val="88000"/>
                      <a:satMod val="110000"/>
                    </a:schemeClr>
                  </a:solidFill>
                  <a:prstDash val="solid"/>
                </a:ln>
                <a:uLnTx/>
                <a:uFillTx/>
              </a:rPr>
              <a:t>          </a:t>
            </a:r>
            <a:r>
              <a:rPr kumimoji="0" lang="en-US" sz="2000" b="1" i="0" u="none" strike="noStrike" kern="1200" normalizeH="0" baseline="0" noProof="0" dirty="0">
                <a:ln w="10541" cmpd="sng">
                  <a:solidFill>
                    <a:schemeClr val="accent1">
                      <a:shade val="88000"/>
                      <a:satMod val="110000"/>
                    </a:schemeClr>
                  </a:solidFill>
                  <a:prstDash val="solid"/>
                </a:ln>
                <a:uLnTx/>
                <a:uFillTx/>
              </a:rPr>
              <a:t>     Retirement/Disposal                                       </a:t>
            </a:r>
            <a:r>
              <a:rPr kumimoji="0" lang="en-US" sz="2400" b="1" i="0" u="none" strike="noStrike" kern="1200" normalizeH="0" baseline="0" noProof="0" dirty="0">
                <a:ln w="10541" cmpd="sng">
                  <a:solidFill>
                    <a:schemeClr val="accent1">
                      <a:shade val="88000"/>
                      <a:satMod val="110000"/>
                    </a:schemeClr>
                  </a:solidFill>
                  <a:prstDash val="solid"/>
                </a:ln>
                <a:uLnTx/>
                <a:uFillTx/>
                <a:latin typeface="+mn-lt"/>
                <a:ea typeface="+mn-ea"/>
                <a:cs typeface="+mn-cs"/>
              </a:rPr>
              <a:t>	</a:t>
            </a:r>
            <a:r>
              <a:rPr kumimoji="0" lang="ar-SY" sz="2400" b="1" i="0" u="none" strike="noStrike" kern="1200" normalizeH="0" baseline="0" noProof="0" dirty="0">
                <a:ln w="10541" cmpd="sng">
                  <a:solidFill>
                    <a:schemeClr val="accent1">
                      <a:shade val="88000"/>
                      <a:satMod val="110000"/>
                    </a:schemeClr>
                  </a:solidFill>
                  <a:prstDash val="solid"/>
                </a:ln>
                <a:uLnTx/>
                <a:uFillTx/>
                <a:latin typeface="+mn-lt"/>
                <a:ea typeface="+mn-ea"/>
                <a:cs typeface="+mn-cs"/>
              </a:rPr>
              <a:t>         </a:t>
            </a:r>
            <a:r>
              <a:rPr kumimoji="0" lang="en-US" sz="2400" b="1" i="0" u="none" strike="noStrike" kern="1200" normalizeH="0" baseline="0" noProof="0" dirty="0">
                <a:ln w="10541" cmpd="sng">
                  <a:solidFill>
                    <a:schemeClr val="accent1">
                      <a:shade val="88000"/>
                      <a:satMod val="110000"/>
                    </a:schemeClr>
                  </a:solidFill>
                  <a:prstDash val="solid"/>
                </a:ln>
                <a:uLnTx/>
                <a:uFillTx/>
                <a:latin typeface="+mn-lt"/>
                <a:ea typeface="+mn-ea"/>
                <a:cs typeface="+mn-cs"/>
              </a:rPr>
              <a:t>Constant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normalizeH="0" baseline="0" noProof="0" dirty="0">
                <a:ln w="10541" cmpd="sng">
                  <a:solidFill>
                    <a:schemeClr val="accent1">
                      <a:shade val="88000"/>
                      <a:satMod val="110000"/>
                    </a:schemeClr>
                  </a:solidFill>
                  <a:prstDash val="solid"/>
                </a:ln>
                <a:uLnTx/>
                <a:uFillTx/>
                <a:latin typeface="+mn-lt"/>
                <a:ea typeface="+mn-ea"/>
                <a:cs typeface="+mn-cs"/>
              </a:rPr>
              <a:t>																	</a:t>
            </a:r>
          </a:p>
          <a:p>
            <a:pPr marL="0" marR="0" lvl="0" indent="0" algn="ctr" defTabSz="914400" rtl="0" eaLnBrk="1" fontAlgn="auto" latinLnBrk="0" hangingPunct="1">
              <a:lnSpc>
                <a:spcPct val="90000"/>
              </a:lnSpc>
              <a:spcBef>
                <a:spcPts val="1000"/>
              </a:spcBef>
              <a:spcAft>
                <a:spcPts val="0"/>
              </a:spcAft>
              <a:buClrTx/>
              <a:buSzTx/>
              <a:buFontTx/>
              <a:buNone/>
              <a:tabLst/>
              <a:defRPr/>
            </a:pPr>
            <a:endParaRPr kumimoji="0" lang="en-US" sz="2000" b="1" i="0" u="none" strike="noStrike" kern="1200" normalizeH="0" baseline="0" noProof="0" dirty="0">
              <a:ln w="10541" cmpd="sng">
                <a:solidFill>
                  <a:schemeClr val="accent1">
                    <a:shade val="88000"/>
                    <a:satMod val="110000"/>
                  </a:schemeClr>
                </a:solidFill>
                <a:prstDash val="solid"/>
              </a:ln>
              <a:uLnTx/>
              <a:uFillTx/>
              <a:latin typeface="+mn-lt"/>
              <a:ea typeface="+mn-ea"/>
              <a:cs typeface="+mn-cs"/>
            </a:endParaRPr>
          </a:p>
        </p:txBody>
      </p:sp>
      <p:cxnSp>
        <p:nvCxnSpPr>
          <p:cNvPr id="7" name="رابط مستقيم 15">
            <a:extLst>
              <a:ext uri="{FF2B5EF4-FFF2-40B4-BE49-F238E27FC236}">
                <a16:creationId xmlns:a16="http://schemas.microsoft.com/office/drawing/2014/main" id="{21AD0FE9-7201-0CB4-AB90-ADBEC688117A}"/>
              </a:ext>
            </a:extLst>
          </p:cNvPr>
          <p:cNvCxnSpPr/>
          <p:nvPr/>
        </p:nvCxnSpPr>
        <p:spPr>
          <a:xfrm>
            <a:off x="2727158" y="1299411"/>
            <a:ext cx="48126" cy="4796589"/>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مستقيم 16">
            <a:extLst>
              <a:ext uri="{FF2B5EF4-FFF2-40B4-BE49-F238E27FC236}">
                <a16:creationId xmlns:a16="http://schemas.microsoft.com/office/drawing/2014/main" id="{E9578D0A-6366-09B3-1B02-EDE3E7C2D2B3}"/>
              </a:ext>
            </a:extLst>
          </p:cNvPr>
          <p:cNvCxnSpPr/>
          <p:nvPr/>
        </p:nvCxnSpPr>
        <p:spPr>
          <a:xfrm>
            <a:off x="8005011" y="1074821"/>
            <a:ext cx="24029" cy="5013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رابط مستقيم 18">
            <a:extLst>
              <a:ext uri="{FF2B5EF4-FFF2-40B4-BE49-F238E27FC236}">
                <a16:creationId xmlns:a16="http://schemas.microsoft.com/office/drawing/2014/main" id="{7DF8D212-2BA9-5E74-86E5-187EA4FB67B0}"/>
              </a:ext>
            </a:extLst>
          </p:cNvPr>
          <p:cNvCxnSpPr/>
          <p:nvPr/>
        </p:nvCxnSpPr>
        <p:spPr>
          <a:xfrm flipH="1">
            <a:off x="561474" y="4235115"/>
            <a:ext cx="10924673" cy="1604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88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051DF-A732-FD36-D424-C0B2F878F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24A99-7E86-E248-A915-9BB5FEE18C3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E58519F-4AE7-45AF-55F1-D45938E4E3CD}"/>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77C21023-8C25-6F2A-53EB-4F1BDABA50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B264BC33-1A89-EA4E-4D69-F0F9963B3C68}"/>
              </a:ext>
            </a:extLst>
          </p:cNvPr>
          <p:cNvSpPr txBox="1">
            <a:spLocks noChangeArrowheads="1"/>
          </p:cNvSpPr>
          <p:nvPr/>
        </p:nvSpPr>
        <p:spPr>
          <a:xfrm>
            <a:off x="513344" y="171869"/>
            <a:ext cx="4866730" cy="636206"/>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mj-lt"/>
                <a:ea typeface="+mj-ea"/>
                <a:cs typeface="+mj-cs"/>
              </a:rPr>
              <a:t>CAPITAL AND INVESTMENT</a:t>
            </a:r>
          </a:p>
        </p:txBody>
      </p:sp>
      <p:sp>
        <p:nvSpPr>
          <p:cNvPr id="6" name="Rectangle 3">
            <a:extLst>
              <a:ext uri="{FF2B5EF4-FFF2-40B4-BE49-F238E27FC236}">
                <a16:creationId xmlns:a16="http://schemas.microsoft.com/office/drawing/2014/main" id="{AD5FFC6D-82BD-2B21-50B7-D8B1B533DE64}"/>
              </a:ext>
            </a:extLst>
          </p:cNvPr>
          <p:cNvSpPr txBox="1">
            <a:spLocks noChangeArrowheads="1"/>
          </p:cNvSpPr>
          <p:nvPr/>
        </p:nvSpPr>
        <p:spPr>
          <a:xfrm>
            <a:off x="224589" y="1267334"/>
            <a:ext cx="11293643" cy="4940961"/>
          </a:xfrm>
          <a:prstGeom prst="rect">
            <a:avLst/>
          </a:prstGeom>
          <a:solidFill>
            <a:srgbClr val="CCFFFF"/>
          </a:solidFill>
          <a:ln/>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chemeClr val="tx1"/>
                </a:solidFill>
                <a:effectLst/>
                <a:uLnTx/>
                <a:uFillTx/>
                <a:latin typeface="+mn-lt"/>
                <a:ea typeface="+mn-ea"/>
                <a:cs typeface="+mn-cs"/>
              </a:rPr>
              <a:t>Investment Cost</a:t>
            </a:r>
            <a:r>
              <a:rPr kumimoji="0" lang="en-US" sz="3200" b="0" i="0" u="none" strike="noStrike" kern="1200" cap="none" spc="0" normalizeH="0" baseline="0" noProof="0" dirty="0">
                <a:ln>
                  <a:noFill/>
                </a:ln>
                <a:solidFill>
                  <a:schemeClr val="tx1"/>
                </a:solidFill>
                <a:effectLst/>
                <a:uLnTx/>
                <a:uFillTx/>
                <a:latin typeface="+mn-lt"/>
                <a:ea typeface="+mn-ea"/>
                <a:cs typeface="+mn-cs"/>
              </a:rPr>
              <a:t> or capital investment is the capital (money) required for most activities of the acquisition phase;</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chemeClr val="tx1"/>
                </a:solidFill>
                <a:effectLst/>
                <a:uLnTx/>
                <a:uFillTx/>
                <a:latin typeface="+mn-lt"/>
                <a:ea typeface="+mn-ea"/>
                <a:cs typeface="+mn-cs"/>
              </a:rPr>
              <a:t>Working Capital</a:t>
            </a:r>
            <a:r>
              <a:rPr kumimoji="0" lang="en-US" sz="3200" b="0" i="0" u="none" strike="noStrike" kern="1200" cap="none" spc="0" normalizeH="0" baseline="0" noProof="0" dirty="0">
                <a:ln>
                  <a:noFill/>
                </a:ln>
                <a:solidFill>
                  <a:schemeClr val="tx1"/>
                </a:solidFill>
                <a:effectLst/>
                <a:uLnTx/>
                <a:uFillTx/>
                <a:latin typeface="+mn-lt"/>
                <a:ea typeface="+mn-ea"/>
                <a:cs typeface="+mn-cs"/>
              </a:rPr>
              <a:t> refers to the funds required for current assets needed for start-up and subsequent support of operation activities;</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chemeClr val="tx1"/>
                </a:solidFill>
                <a:effectLst/>
                <a:uLnTx/>
                <a:uFillTx/>
                <a:latin typeface="+mn-lt"/>
                <a:ea typeface="+mn-ea"/>
                <a:cs typeface="+mn-cs"/>
              </a:rPr>
              <a:t>Operation and Maintenance Cost</a:t>
            </a:r>
            <a:r>
              <a:rPr kumimoji="0" lang="en-US" sz="3200" b="0" i="0" u="none" strike="noStrike" kern="1200" cap="none" spc="0" normalizeH="0" baseline="0" noProof="0" dirty="0">
                <a:ln>
                  <a:noFill/>
                </a:ln>
                <a:solidFill>
                  <a:schemeClr val="tx1"/>
                </a:solidFill>
                <a:effectLst/>
                <a:uLnTx/>
                <a:uFillTx/>
                <a:latin typeface="+mn-lt"/>
                <a:ea typeface="+mn-ea"/>
                <a:cs typeface="+mn-cs"/>
              </a:rPr>
              <a:t> includes many of the recurring annual expense items associated with the operation phase of the life cycle;</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chemeClr val="tx1"/>
                </a:solidFill>
                <a:effectLst/>
                <a:uLnTx/>
                <a:uFillTx/>
                <a:latin typeface="+mn-lt"/>
                <a:ea typeface="+mn-ea"/>
                <a:cs typeface="+mn-cs"/>
              </a:rPr>
              <a:t>Disposal Cost</a:t>
            </a:r>
            <a:r>
              <a:rPr kumimoji="0" lang="en-US" sz="3200" b="0" i="0" u="none" strike="noStrike" kern="1200" cap="none" spc="0" normalizeH="0" baseline="0" noProof="0" dirty="0">
                <a:ln>
                  <a:noFill/>
                </a:ln>
                <a:solidFill>
                  <a:schemeClr val="tx1"/>
                </a:solidFill>
                <a:effectLst/>
                <a:uLnTx/>
                <a:uFillTx/>
                <a:latin typeface="+mn-lt"/>
                <a:ea typeface="+mn-ea"/>
                <a:cs typeface="+mn-cs"/>
              </a:rPr>
              <a:t> includes non-recurring costs of shutting down the operation;</a:t>
            </a:r>
          </a:p>
        </p:txBody>
      </p:sp>
    </p:spTree>
    <p:extLst>
      <p:ext uri="{BB962C8B-B14F-4D97-AF65-F5344CB8AC3E}">
        <p14:creationId xmlns:p14="http://schemas.microsoft.com/office/powerpoint/2010/main" val="132355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2B64-0C43-8243-D3E9-FB956D695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9E3FE4-2795-6E7C-2E05-2991E106A6A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53B9F69-BF07-DE6C-9711-5C49C5ACAB2E}"/>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7608F14-12E0-2429-CEBF-3A5511344A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4B868D03-DDE0-D905-F4E6-92C24B091974}"/>
              </a:ext>
            </a:extLst>
          </p:cNvPr>
          <p:cNvSpPr txBox="1">
            <a:spLocks noChangeArrowheads="1"/>
          </p:cNvSpPr>
          <p:nvPr/>
        </p:nvSpPr>
        <p:spPr>
          <a:xfrm>
            <a:off x="593554" y="98002"/>
            <a:ext cx="4979007" cy="1072078"/>
          </a:xfrm>
          <a:prstGeom prst="rect">
            <a:avLst/>
          </a:prstGeom>
          <a:solidFill>
            <a:schemeClr val="accent6">
              <a:lumMod val="40000"/>
              <a:lumOff val="60000"/>
            </a:schemeClr>
          </a:solidFill>
          <a:ln/>
          <a:effectLst>
            <a:outerShdw dist="53882" dir="2700000" algn="ctr" rotWithShape="0">
              <a:srgbClr val="474747"/>
            </a:outerShdw>
          </a:effectLst>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effectLst/>
                <a:uLnTx/>
                <a:uFillTx/>
                <a:latin typeface="+mj-lt"/>
                <a:ea typeface="+mj-ea"/>
                <a:cs typeface="+mj-cs"/>
              </a:rPr>
              <a:t>FIXED, VARIABLE, AND INCREMENTAL COSTS</a:t>
            </a:r>
          </a:p>
        </p:txBody>
      </p:sp>
      <p:sp>
        <p:nvSpPr>
          <p:cNvPr id="6" name="Rectangle 3">
            <a:extLst>
              <a:ext uri="{FF2B5EF4-FFF2-40B4-BE49-F238E27FC236}">
                <a16:creationId xmlns:a16="http://schemas.microsoft.com/office/drawing/2014/main" id="{6E32878B-20E0-5DCB-9E84-BA8D9D9D716A}"/>
              </a:ext>
            </a:extLst>
          </p:cNvPr>
          <p:cNvSpPr txBox="1">
            <a:spLocks noChangeArrowheads="1"/>
          </p:cNvSpPr>
          <p:nvPr/>
        </p:nvSpPr>
        <p:spPr>
          <a:xfrm>
            <a:off x="240630" y="1437446"/>
            <a:ext cx="11540244" cy="4844716"/>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1" u="sng" strike="noStrike" kern="1200" cap="none" spc="0" normalizeH="0" baseline="0" noProof="0" dirty="0">
                <a:ln>
                  <a:noFill/>
                </a:ln>
                <a:solidFill>
                  <a:sysClr val="windowText" lastClr="000000"/>
                </a:solidFill>
                <a:effectLst/>
                <a:uLnTx/>
                <a:uFillTx/>
                <a:latin typeface="+mn-lt"/>
                <a:ea typeface="+mn-ea"/>
                <a:cs typeface="+mn-cs"/>
              </a:rPr>
              <a:t>Fixed costs </a:t>
            </a:r>
            <a:r>
              <a:rPr kumimoji="0" lang="en-US" sz="3600" b="0" i="0" u="none" strike="noStrike" kern="1200" cap="none" spc="0" normalizeH="0" baseline="0" noProof="0" dirty="0">
                <a:ln>
                  <a:noFill/>
                </a:ln>
                <a:solidFill>
                  <a:sysClr val="windowText" lastClr="000000"/>
                </a:solidFill>
                <a:effectLst/>
                <a:uLnTx/>
                <a:uFillTx/>
                <a:latin typeface="+mn-lt"/>
                <a:ea typeface="+mn-ea"/>
                <a:cs typeface="+mn-cs"/>
              </a:rPr>
              <a:t>are those unaffected by changes in activity level over a </a:t>
            </a:r>
            <a:r>
              <a:rPr kumimoji="0" lang="en-US" sz="3600" b="0" i="0" u="sng" strike="noStrike" kern="1200" cap="none" spc="0" normalizeH="0" baseline="0" noProof="0" dirty="0">
                <a:ln>
                  <a:noFill/>
                </a:ln>
                <a:solidFill>
                  <a:sysClr val="windowText" lastClr="000000"/>
                </a:solidFill>
                <a:effectLst/>
                <a:uLnTx/>
                <a:uFillTx/>
                <a:latin typeface="+mn-lt"/>
                <a:ea typeface="+mn-ea"/>
                <a:cs typeface="+mn-cs"/>
              </a:rPr>
              <a:t>feasible</a:t>
            </a:r>
            <a:r>
              <a:rPr kumimoji="0" lang="en-US" sz="3600" b="0" i="0" u="none" strike="noStrike" kern="1200" cap="none" spc="0" normalizeH="0" baseline="0" noProof="0" dirty="0">
                <a:ln>
                  <a:noFill/>
                </a:ln>
                <a:solidFill>
                  <a:sysClr val="windowText" lastClr="000000"/>
                </a:solidFill>
                <a:effectLst/>
                <a:uLnTx/>
                <a:uFillTx/>
                <a:latin typeface="+mn-lt"/>
                <a:ea typeface="+mn-ea"/>
                <a:cs typeface="+mn-cs"/>
              </a:rPr>
              <a:t> range of operations for the capacity or capability available.</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none" strike="noStrike" kern="1200" cap="none" spc="0" normalizeH="0" baseline="0" noProof="0" dirty="0">
                <a:ln>
                  <a:noFill/>
                </a:ln>
                <a:solidFill>
                  <a:sysClr val="windowText" lastClr="000000"/>
                </a:solidFill>
                <a:effectLst/>
                <a:uLnTx/>
                <a:uFillTx/>
                <a:latin typeface="+mn-lt"/>
                <a:ea typeface="+mn-ea"/>
                <a:cs typeface="+mn-cs"/>
              </a:rPr>
              <a:t>Typical fixed costs include insurance and taxes on facilities, general management and administrative salaries, license fees, and interest costs on borrowed capital.</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none" strike="noStrike" kern="1200" cap="none" spc="0" normalizeH="0" baseline="0" noProof="0" dirty="0">
                <a:ln>
                  <a:noFill/>
                </a:ln>
                <a:solidFill>
                  <a:sysClr val="windowText" lastClr="000000"/>
                </a:solidFill>
                <a:effectLst/>
                <a:uLnTx/>
                <a:uFillTx/>
                <a:latin typeface="+mn-lt"/>
                <a:ea typeface="+mn-ea"/>
                <a:cs typeface="+mn-cs"/>
              </a:rPr>
              <a:t>When large changes in usage of resources occur, or when plant expansion or shutdown is involved, fixed costs will be affected.</a:t>
            </a:r>
          </a:p>
        </p:txBody>
      </p:sp>
    </p:spTree>
    <p:extLst>
      <p:ext uri="{BB962C8B-B14F-4D97-AF65-F5344CB8AC3E}">
        <p14:creationId xmlns:p14="http://schemas.microsoft.com/office/powerpoint/2010/main" val="153344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7C074-1EB5-C66C-6590-73689D65F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D576E-D69F-DF3A-4235-7EB832DAF6C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09CA35D-8027-19B0-11EA-7A11191C086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DCAC4D7C-63A8-FCC9-71B7-A500E4F8F6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9ADA2EB0-C54D-7225-5A29-5D98B95DBBAB}"/>
              </a:ext>
            </a:extLst>
          </p:cNvPr>
          <p:cNvSpPr txBox="1">
            <a:spLocks noChangeArrowheads="1"/>
          </p:cNvSpPr>
          <p:nvPr/>
        </p:nvSpPr>
        <p:spPr>
          <a:xfrm>
            <a:off x="1064792" y="1600200"/>
            <a:ext cx="9067800" cy="497305"/>
          </a:xfrm>
          <a:prstGeom prst="rect">
            <a:avLst/>
          </a:prstGeom>
          <a:solidFill>
            <a:schemeClr val="accent6">
              <a:lumMod val="40000"/>
              <a:lumOff val="60000"/>
            </a:schemeClr>
          </a:solidFill>
          <a:ln/>
          <a:effectLst>
            <a:outerShdw dist="53882" dir="2700000" algn="ctr" rotWithShape="0">
              <a:srgbClr val="474747"/>
            </a:outerShdw>
          </a:effectLst>
        </p:spPr>
        <p:txBody>
          <a:bodyPr vert="horz" lIns="91440" tIns="45720" rIns="91440" bIns="45720" rtlCol="0" anchor="b">
            <a:normAutofit fontScale="925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FIXED, VARIABLE AND INCREMENTAL COSTS</a:t>
            </a:r>
          </a:p>
        </p:txBody>
      </p:sp>
      <p:sp>
        <p:nvSpPr>
          <p:cNvPr id="6" name="Rectangle 3">
            <a:extLst>
              <a:ext uri="{FF2B5EF4-FFF2-40B4-BE49-F238E27FC236}">
                <a16:creationId xmlns:a16="http://schemas.microsoft.com/office/drawing/2014/main" id="{B7E3758D-CBAA-A841-AA49-55FB23971702}"/>
              </a:ext>
            </a:extLst>
          </p:cNvPr>
          <p:cNvSpPr txBox="1">
            <a:spLocks noChangeArrowheads="1"/>
          </p:cNvSpPr>
          <p:nvPr/>
        </p:nvSpPr>
        <p:spPr>
          <a:xfrm>
            <a:off x="449175" y="2488019"/>
            <a:ext cx="10299035" cy="3656107"/>
          </a:xfrm>
          <a:prstGeom prst="rect">
            <a:avLst/>
          </a:prstGeom>
          <a:solidFill>
            <a:schemeClr val="accent6">
              <a:lumMod val="40000"/>
              <a:lumOff val="60000"/>
            </a:schemeClr>
          </a:solidFill>
          <a:ln/>
          <a:effectLst>
            <a:outerShdw dist="53882" dir="2700000" algn="ctr" rotWithShape="0">
              <a:srgbClr val="474747"/>
            </a:outerShdw>
          </a:effectLst>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200" b="0" i="0" u="sng" strike="noStrike" kern="1200" cap="none" spc="0" normalizeH="0" baseline="0" noProof="0" dirty="0">
                <a:ln>
                  <a:noFill/>
                </a:ln>
                <a:effectLst/>
                <a:uLnTx/>
                <a:uFillTx/>
                <a:latin typeface="+mn-lt"/>
                <a:ea typeface="+mn-ea"/>
                <a:cs typeface="+mn-cs"/>
              </a:rPr>
              <a:t>Variable costs </a:t>
            </a:r>
            <a:r>
              <a:rPr kumimoji="0" lang="en-US" sz="3200" b="0" i="0" u="none" strike="noStrike" kern="1200" cap="none" spc="0" normalizeH="0" baseline="0" noProof="0" dirty="0">
                <a:ln>
                  <a:noFill/>
                </a:ln>
                <a:effectLst/>
                <a:uLnTx/>
                <a:uFillTx/>
                <a:latin typeface="+mn-lt"/>
                <a:ea typeface="+mn-ea"/>
                <a:cs typeface="+mn-cs"/>
              </a:rPr>
              <a:t>are those associated with an operation that vary in total </a:t>
            </a:r>
            <a:r>
              <a:rPr kumimoji="0" lang="en-US" sz="3200" b="0" i="0" u="sng" strike="noStrike" kern="1200" cap="none" spc="0" normalizeH="0" baseline="0" noProof="0" dirty="0">
                <a:ln>
                  <a:noFill/>
                </a:ln>
                <a:effectLst/>
                <a:uLnTx/>
                <a:uFillTx/>
                <a:latin typeface="+mn-lt"/>
                <a:ea typeface="+mn-ea"/>
                <a:cs typeface="+mn-cs"/>
              </a:rPr>
              <a:t>with the quantity of output </a:t>
            </a:r>
            <a:r>
              <a:rPr kumimoji="0" lang="en-US" sz="3200" b="0" i="0" u="none" strike="noStrike" kern="1200" cap="none" spc="0" normalizeH="0" baseline="0" noProof="0" dirty="0">
                <a:ln>
                  <a:noFill/>
                </a:ln>
                <a:effectLst/>
                <a:uLnTx/>
                <a:uFillTx/>
                <a:latin typeface="+mn-lt"/>
                <a:ea typeface="+mn-ea"/>
                <a:cs typeface="+mn-cs"/>
              </a:rPr>
              <a:t>or other measures of activity level.</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200" b="0" i="0" u="none" strike="noStrike" kern="1200" cap="none" spc="0" normalizeH="0" baseline="0" noProof="0" dirty="0">
                <a:ln>
                  <a:noFill/>
                </a:ln>
                <a:effectLst/>
                <a:uLnTx/>
                <a:uFillTx/>
                <a:latin typeface="+mn-lt"/>
                <a:ea typeface="+mn-ea"/>
                <a:cs typeface="+mn-cs"/>
              </a:rPr>
              <a:t>Example of variable costs include : costs of material and labor used in a product or service, because they vary in total with the number of output units -- even though costs per unit remain the same. </a:t>
            </a:r>
          </a:p>
        </p:txBody>
      </p:sp>
    </p:spTree>
    <p:extLst>
      <p:ext uri="{BB962C8B-B14F-4D97-AF65-F5344CB8AC3E}">
        <p14:creationId xmlns:p14="http://schemas.microsoft.com/office/powerpoint/2010/main" val="370077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84D34-2885-4EFD-81B2-9F18D02203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5BB01-B38E-2897-BDF9-9805F175C36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7C6CB0C-214D-9C69-EA58-AA9EE54A335D}"/>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F0ABF65-F2F4-9C90-133F-4890BBE0DF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1C8AA896-7B2D-A31A-F582-4D7474D22ADA}"/>
              </a:ext>
            </a:extLst>
          </p:cNvPr>
          <p:cNvSpPr txBox="1">
            <a:spLocks noChangeArrowheads="1"/>
          </p:cNvSpPr>
          <p:nvPr/>
        </p:nvSpPr>
        <p:spPr>
          <a:xfrm>
            <a:off x="413144" y="1242401"/>
            <a:ext cx="11530326" cy="634368"/>
          </a:xfrm>
          <a:prstGeom prst="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effectLst/>
                <a:uLnTx/>
                <a:uFillTx/>
                <a:latin typeface="+mj-lt"/>
                <a:ea typeface="+mj-ea"/>
                <a:cs typeface="+mj-cs"/>
              </a:rPr>
              <a:t>RECURRING AND NONRECURRING COSTS</a:t>
            </a:r>
          </a:p>
        </p:txBody>
      </p:sp>
      <p:sp>
        <p:nvSpPr>
          <p:cNvPr id="6" name="Rectangle 3">
            <a:extLst>
              <a:ext uri="{FF2B5EF4-FFF2-40B4-BE49-F238E27FC236}">
                <a16:creationId xmlns:a16="http://schemas.microsoft.com/office/drawing/2014/main" id="{1163060E-C267-AB93-C7EB-D8D51C68520B}"/>
              </a:ext>
            </a:extLst>
          </p:cNvPr>
          <p:cNvSpPr txBox="1">
            <a:spLocks noChangeArrowheads="1"/>
          </p:cNvSpPr>
          <p:nvPr/>
        </p:nvSpPr>
        <p:spPr>
          <a:xfrm>
            <a:off x="461207" y="1925052"/>
            <a:ext cx="11482263" cy="4138863"/>
          </a:xfrm>
          <a:prstGeom prst="rect">
            <a:avLst/>
          </a:prstGeom>
          <a:solidFill>
            <a:srgbClr val="CCFFFF"/>
          </a:solidFill>
          <a:ln/>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sng" strike="noStrike" kern="1200" cap="none" spc="0" normalizeH="0" baseline="0" noProof="0" dirty="0">
                <a:ln>
                  <a:noFill/>
                </a:ln>
                <a:solidFill>
                  <a:schemeClr val="tx1"/>
                </a:solidFill>
                <a:effectLst/>
                <a:uLnTx/>
                <a:uFillTx/>
                <a:latin typeface="+mn-lt"/>
                <a:ea typeface="+mn-ea"/>
                <a:cs typeface="+mn-cs"/>
              </a:rPr>
              <a:t>Recurring costs</a:t>
            </a:r>
            <a:r>
              <a:rPr kumimoji="0" lang="en-US" sz="3200" b="0" i="0" u="none" strike="noStrike" kern="1200" cap="none" spc="0" normalizeH="0" baseline="0" noProof="0" dirty="0">
                <a:ln>
                  <a:noFill/>
                </a:ln>
                <a:solidFill>
                  <a:schemeClr val="tx1"/>
                </a:solidFill>
                <a:effectLst/>
                <a:uLnTx/>
                <a:uFillTx/>
                <a:latin typeface="+mn-lt"/>
                <a:ea typeface="+mn-ea"/>
                <a:cs typeface="+mn-cs"/>
              </a:rPr>
              <a:t> are repetitive and occur when a firm produces similar goods and services on a continuing basis.</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Variable costs are recurring costs because they repeat with each unit of output .</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A fixed cost that is paid on a repeatable basis is also a recurring cost:</a:t>
            </a:r>
          </a:p>
          <a:p>
            <a:pPr marL="457200" marR="0" lvl="1" indent="0" defTabSz="914400" rtl="0" eaLnBrk="1" fontAlgn="auto" latinLnBrk="0" hangingPunct="1">
              <a:lnSpc>
                <a:spcPct val="90000"/>
              </a:lnSpc>
              <a:spcBef>
                <a:spcPts val="500"/>
              </a:spcBef>
              <a:spcAft>
                <a:spcPts val="0"/>
              </a:spcAft>
              <a:buClrTx/>
              <a:buSzTx/>
              <a:buFont typeface="Wingdings" pitchFamily="2" charset="2"/>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Office space rental</a:t>
            </a:r>
          </a:p>
        </p:txBody>
      </p:sp>
    </p:spTree>
    <p:extLst>
      <p:ext uri="{BB962C8B-B14F-4D97-AF65-F5344CB8AC3E}">
        <p14:creationId xmlns:p14="http://schemas.microsoft.com/office/powerpoint/2010/main" val="84939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B9CF2-5CD5-1288-B33C-D295F1D68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1C41D-AC1A-29EC-7F39-B6FD5C66418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1822995-583D-51C0-E664-57253214E6A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175721FC-3B0E-BE7A-C715-2583CAE6F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FDFD7EE9-6580-71F4-7B9D-E6DF81EA5A6A}"/>
              </a:ext>
            </a:extLst>
          </p:cNvPr>
          <p:cNvSpPr txBox="1">
            <a:spLocks noChangeArrowheads="1"/>
          </p:cNvSpPr>
          <p:nvPr/>
        </p:nvSpPr>
        <p:spPr>
          <a:xfrm>
            <a:off x="401050" y="304800"/>
            <a:ext cx="5149145" cy="1527986"/>
          </a:xfrm>
          <a:prstGeom prst="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RECURRING AND NONRECURRING COSTS</a:t>
            </a:r>
            <a:br>
              <a:rPr kumimoji="0" lang="en-US" sz="3200" b="0" i="0" u="none" strike="noStrike" kern="1200" cap="none" spc="0" normalizeH="0" baseline="0" noProof="0" dirty="0">
                <a:ln>
                  <a:noFill/>
                </a:ln>
                <a:solidFill>
                  <a:srgbClr val="FFFFFF"/>
                </a:solidFill>
                <a:effectLst/>
                <a:uLnTx/>
                <a:uFillTx/>
                <a:latin typeface="+mj-lt"/>
                <a:ea typeface="+mj-ea"/>
                <a:cs typeface="+mj-cs"/>
              </a:rPr>
            </a:br>
            <a:endParaRPr kumimoji="0" lang="en-US" sz="3200" b="0" i="0" u="none" strike="noStrike" kern="1200" cap="none" spc="0" normalizeH="0" baseline="0" noProof="0" dirty="0">
              <a:ln>
                <a:noFill/>
              </a:ln>
              <a:solidFill>
                <a:srgbClr val="FFFFFF"/>
              </a:solidFill>
              <a:effectLst/>
              <a:uLnTx/>
              <a:uFillTx/>
              <a:latin typeface="+mj-lt"/>
              <a:ea typeface="+mj-ea"/>
              <a:cs typeface="+mj-cs"/>
            </a:endParaRPr>
          </a:p>
        </p:txBody>
      </p:sp>
      <p:sp>
        <p:nvSpPr>
          <p:cNvPr id="6" name="Rectangle 3">
            <a:extLst>
              <a:ext uri="{FF2B5EF4-FFF2-40B4-BE49-F238E27FC236}">
                <a16:creationId xmlns:a16="http://schemas.microsoft.com/office/drawing/2014/main" id="{23A50B3E-D9BC-1C91-2766-2A3884F11FF2}"/>
              </a:ext>
            </a:extLst>
          </p:cNvPr>
          <p:cNvSpPr txBox="1">
            <a:spLocks noChangeArrowheads="1"/>
          </p:cNvSpPr>
          <p:nvPr/>
        </p:nvSpPr>
        <p:spPr>
          <a:xfrm>
            <a:off x="401050" y="1924861"/>
            <a:ext cx="10555708" cy="4299871"/>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1" i="0" u="none" strike="noStrike" kern="1200" cap="none" spc="0" normalizeH="0" baseline="0" noProof="0" dirty="0">
                <a:ln>
                  <a:noFill/>
                </a:ln>
                <a:effectLst/>
                <a:uLnTx/>
                <a:uFillTx/>
                <a:latin typeface="+mn-lt"/>
                <a:ea typeface="+mn-ea"/>
                <a:cs typeface="+mn-cs"/>
              </a:rPr>
              <a:t>Nonrecurring costs are those that are not repetitive, even though the total expenditure may be cumulative over a relatively short period of time;</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1" i="0" u="none" strike="noStrike" kern="1200" cap="none" spc="0" normalizeH="0" baseline="0" noProof="0" dirty="0">
                <a:ln>
                  <a:noFill/>
                </a:ln>
                <a:effectLst/>
                <a:uLnTx/>
                <a:uFillTx/>
                <a:latin typeface="+mn-lt"/>
                <a:ea typeface="+mn-ea"/>
                <a:cs typeface="+mn-cs"/>
              </a:rPr>
              <a:t>Typically involve developing or establishing a capability or capacity to operate;</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1" i="0" u="none" strike="noStrike" kern="1200" cap="none" spc="0" normalizeH="0" baseline="0" noProof="0" dirty="0">
                <a:ln>
                  <a:noFill/>
                </a:ln>
                <a:effectLst/>
                <a:uLnTx/>
                <a:uFillTx/>
                <a:latin typeface="+mn-lt"/>
                <a:ea typeface="+mn-ea"/>
                <a:cs typeface="+mn-cs"/>
              </a:rPr>
              <a:t>Examples are purchasing cost for real estate upon which a plant will be built, and the construction costs of the plant itself;</a:t>
            </a:r>
          </a:p>
        </p:txBody>
      </p:sp>
    </p:spTree>
    <p:extLst>
      <p:ext uri="{BB962C8B-B14F-4D97-AF65-F5344CB8AC3E}">
        <p14:creationId xmlns:p14="http://schemas.microsoft.com/office/powerpoint/2010/main" val="72993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CD9D8-E110-E9DE-BCBD-1A04B14C0F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3F9A9F-4AAA-683F-806A-932FB9573CD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2EC4F05-8E28-8E54-F9A3-9591C2E0C0BD}"/>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22DA0D6-4C16-2D2D-DFD7-EFA599678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72D2DCEC-8A46-350F-4EC0-F4E6793F3C79}"/>
              </a:ext>
            </a:extLst>
          </p:cNvPr>
          <p:cNvSpPr txBox="1">
            <a:spLocks noChangeArrowheads="1"/>
          </p:cNvSpPr>
          <p:nvPr/>
        </p:nvSpPr>
        <p:spPr>
          <a:xfrm>
            <a:off x="1357235" y="1600200"/>
            <a:ext cx="9067800" cy="563116"/>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lnSpcReduction="1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DIRECT, INDIRECT AND OVERHEAD COSTS</a:t>
            </a:r>
          </a:p>
        </p:txBody>
      </p:sp>
      <p:sp>
        <p:nvSpPr>
          <p:cNvPr id="6" name="Rectangle 3">
            <a:extLst>
              <a:ext uri="{FF2B5EF4-FFF2-40B4-BE49-F238E27FC236}">
                <a16:creationId xmlns:a16="http://schemas.microsoft.com/office/drawing/2014/main" id="{90B03516-8015-B9F7-F687-EA77620979D9}"/>
              </a:ext>
            </a:extLst>
          </p:cNvPr>
          <p:cNvSpPr txBox="1">
            <a:spLocks noChangeArrowheads="1"/>
          </p:cNvSpPr>
          <p:nvPr/>
        </p:nvSpPr>
        <p:spPr>
          <a:xfrm>
            <a:off x="272714" y="2785726"/>
            <a:ext cx="11630528" cy="3216349"/>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sng" strike="noStrike" kern="1200" cap="none" spc="0" normalizeH="0" baseline="0" noProof="0" dirty="0">
                <a:ln>
                  <a:noFill/>
                </a:ln>
                <a:effectLst/>
                <a:uLnTx/>
                <a:uFillTx/>
                <a:latin typeface="+mn-lt"/>
                <a:ea typeface="+mn-ea"/>
                <a:cs typeface="+mn-cs"/>
              </a:rPr>
              <a:t>Direct costs</a:t>
            </a:r>
            <a:r>
              <a:rPr kumimoji="0" lang="en-US" sz="3600" b="0" i="0" u="none" strike="noStrike" kern="1200" cap="none" spc="0" normalizeH="0" baseline="0" noProof="0" dirty="0">
                <a:ln>
                  <a:noFill/>
                </a:ln>
                <a:effectLst/>
                <a:uLnTx/>
                <a:uFillTx/>
                <a:latin typeface="+mn-lt"/>
                <a:ea typeface="+mn-ea"/>
                <a:cs typeface="+mn-cs"/>
              </a:rPr>
              <a:t> can be reasonably measured and allocated to a specific output or work activity -- labor and material directly allocated with a product, service or construction activity;</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sng" strike="noStrike" kern="1200" cap="none" spc="0" normalizeH="0" baseline="0" noProof="0" dirty="0">
                <a:ln>
                  <a:noFill/>
                </a:ln>
                <a:effectLst/>
                <a:uLnTx/>
                <a:uFillTx/>
                <a:latin typeface="+mn-lt"/>
                <a:ea typeface="+mn-ea"/>
                <a:cs typeface="+mn-cs"/>
              </a:rPr>
              <a:t>Indirect costs</a:t>
            </a:r>
            <a:r>
              <a:rPr kumimoji="0" lang="en-US" sz="3600" b="0" i="0" u="none" strike="noStrike" kern="1200" cap="none" spc="0" normalizeH="0" baseline="0" noProof="0" dirty="0">
                <a:ln>
                  <a:noFill/>
                </a:ln>
                <a:effectLst/>
                <a:uLnTx/>
                <a:uFillTx/>
                <a:latin typeface="+mn-lt"/>
                <a:ea typeface="+mn-ea"/>
                <a:cs typeface="+mn-cs"/>
              </a:rPr>
              <a:t> are difficult to allocate to a specific output or activity -- costs of common tools, general supplies, and equipment maintenance ;</a:t>
            </a:r>
          </a:p>
        </p:txBody>
      </p:sp>
    </p:spTree>
    <p:extLst>
      <p:ext uri="{BB962C8B-B14F-4D97-AF65-F5344CB8AC3E}">
        <p14:creationId xmlns:p14="http://schemas.microsoft.com/office/powerpoint/2010/main" val="229240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B4D8F-7003-458B-23FF-974D87A8A6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95314-2BD5-7E6A-C076-63B45174C93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33CC0B8-0652-3744-3B55-53DC52A8DC4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CAAD6AFA-8466-E6A8-446F-B756E75472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16AC1264-D8E8-B310-72F8-1871EB889A3E}"/>
              </a:ext>
            </a:extLst>
          </p:cNvPr>
          <p:cNvSpPr txBox="1">
            <a:spLocks noChangeArrowheads="1"/>
          </p:cNvSpPr>
          <p:nvPr/>
        </p:nvSpPr>
        <p:spPr>
          <a:xfrm>
            <a:off x="601576" y="2530548"/>
            <a:ext cx="11370684" cy="3413051"/>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sng" strike="noStrike" kern="1200" cap="none" spc="0" normalizeH="0" baseline="0" noProof="0" dirty="0">
                <a:ln>
                  <a:noFill/>
                </a:ln>
                <a:effectLst/>
                <a:uLnTx/>
                <a:uFillTx/>
                <a:latin typeface="+mn-lt"/>
                <a:ea typeface="+mn-ea"/>
                <a:cs typeface="+mn-cs"/>
              </a:rPr>
              <a:t>Overhead</a:t>
            </a:r>
            <a:r>
              <a:rPr kumimoji="0" lang="en-US" sz="3600" b="0" i="0" u="none" strike="noStrike" kern="1200" cap="none" spc="0" normalizeH="0" baseline="0" noProof="0" dirty="0">
                <a:ln>
                  <a:noFill/>
                </a:ln>
                <a:effectLst/>
                <a:uLnTx/>
                <a:uFillTx/>
                <a:latin typeface="+mn-lt"/>
                <a:ea typeface="+mn-ea"/>
                <a:cs typeface="+mn-cs"/>
              </a:rPr>
              <a:t> consists of plant operating costs that are not direct labor or material costs</a:t>
            </a:r>
          </a:p>
          <a:p>
            <a:pPr marL="457200" marR="0" lvl="1" indent="0" defTabSz="914400" rtl="0" eaLnBrk="1" fontAlgn="auto" latinLnBrk="0" hangingPunct="1">
              <a:lnSpc>
                <a:spcPct val="90000"/>
              </a:lnSpc>
              <a:spcBef>
                <a:spcPts val="500"/>
              </a:spcBef>
              <a:spcAft>
                <a:spcPts val="0"/>
              </a:spcAft>
              <a:buClrTx/>
              <a:buSzTx/>
              <a:buFont typeface="Wingdings" pitchFamily="2" charset="2"/>
              <a:buChar char="Ø"/>
              <a:tabLst/>
              <a:defRPr/>
            </a:pPr>
            <a:r>
              <a:rPr kumimoji="0" lang="en-US" sz="3200" b="0" i="0" u="none" strike="noStrike" kern="1200" cap="none" spc="0" normalizeH="0" baseline="0" noProof="0" dirty="0">
                <a:ln>
                  <a:noFill/>
                </a:ln>
                <a:effectLst/>
                <a:uLnTx/>
                <a:uFillTx/>
                <a:latin typeface="+mn-lt"/>
                <a:ea typeface="+mn-ea"/>
                <a:cs typeface="+mn-cs"/>
              </a:rPr>
              <a:t> indirect costs, overhead and burden are the same;</a:t>
            </a:r>
          </a:p>
          <a:p>
            <a:pPr marL="0" marR="0" lvl="0" indent="0" defTabSz="914400" rtl="0" eaLnBrk="1" fontAlgn="auto" latinLnBrk="0" hangingPunct="1">
              <a:lnSpc>
                <a:spcPct val="90000"/>
              </a:lnSpc>
              <a:spcBef>
                <a:spcPts val="1000"/>
              </a:spcBef>
              <a:spcAft>
                <a:spcPts val="0"/>
              </a:spcAft>
              <a:buClrTx/>
              <a:buSzTx/>
              <a:buFont typeface="Wingdings" pitchFamily="2" charset="2"/>
              <a:buChar char="Ø"/>
              <a:tabLst/>
              <a:defRPr/>
            </a:pPr>
            <a:r>
              <a:rPr kumimoji="0" lang="en-US" sz="3600" b="0" i="0" u="sng" strike="noStrike" kern="1200" cap="none" spc="0" normalizeH="0" baseline="0" noProof="0" dirty="0">
                <a:ln>
                  <a:noFill/>
                </a:ln>
                <a:effectLst/>
                <a:uLnTx/>
                <a:uFillTx/>
                <a:latin typeface="+mn-lt"/>
                <a:ea typeface="+mn-ea"/>
                <a:cs typeface="+mn-cs"/>
              </a:rPr>
              <a:t>Prime Cost</a:t>
            </a:r>
            <a:r>
              <a:rPr kumimoji="0" lang="en-US" sz="3600" b="0" i="0" u="none" strike="noStrike" kern="1200" cap="none" spc="0" normalizeH="0" baseline="0" noProof="0" dirty="0">
                <a:ln>
                  <a:noFill/>
                </a:ln>
                <a:effectLst/>
                <a:uLnTx/>
                <a:uFillTx/>
                <a:latin typeface="+mn-lt"/>
                <a:ea typeface="+mn-ea"/>
                <a:cs typeface="+mn-cs"/>
              </a:rPr>
              <a:t>  is a common method of allocating overhead costs among products, services and activities in proportion the sum of direct labor and materials cost ;</a:t>
            </a:r>
          </a:p>
        </p:txBody>
      </p:sp>
      <p:sp>
        <p:nvSpPr>
          <p:cNvPr id="6" name="Rectangle 3">
            <a:extLst>
              <a:ext uri="{FF2B5EF4-FFF2-40B4-BE49-F238E27FC236}">
                <a16:creationId xmlns:a16="http://schemas.microsoft.com/office/drawing/2014/main" id="{E1041EA9-0E63-C318-D595-22D62CA60FF6}"/>
              </a:ext>
            </a:extLst>
          </p:cNvPr>
          <p:cNvSpPr>
            <a:spLocks noChangeArrowheads="1"/>
          </p:cNvSpPr>
          <p:nvPr/>
        </p:nvSpPr>
        <p:spPr bwMode="auto">
          <a:xfrm>
            <a:off x="619295" y="1346787"/>
            <a:ext cx="11352965" cy="609600"/>
          </a:xfrm>
          <a:prstGeom prst="rect">
            <a:avLst/>
          </a:prstGeom>
          <a:solidFill>
            <a:schemeClr val="accent2">
              <a:lumMod val="20000"/>
              <a:lumOff val="80000"/>
            </a:schemeClr>
          </a:solidFill>
          <a:ln w="12700">
            <a:noFill/>
            <a:miter lim="800000"/>
            <a:headEnd/>
            <a:tailEnd/>
          </a:ln>
          <a:effectLst>
            <a:outerShdw dist="53882" dir="2700000" algn="ctr" rotWithShape="0">
              <a:srgbClr val="474747"/>
            </a:outerShdw>
          </a:effectLst>
        </p:spPr>
        <p:txBody>
          <a:bodyPr lIns="90488" tIns="44450" rIns="90488" bIns="44450" anchor="ctr"/>
          <a:lstStyle/>
          <a:p>
            <a:pPr algn="ctr"/>
            <a:r>
              <a:rPr lang="en-US" sz="3200" b="1" dirty="0">
                <a:effectLst>
                  <a:outerShdw blurRad="38100" dist="38100" dir="2700000" algn="tl">
                    <a:srgbClr val="000000"/>
                  </a:outerShdw>
                </a:effectLst>
                <a:latin typeface="Arial" pitchFamily="34" charset="0"/>
              </a:rPr>
              <a:t>DIRECT, INDIRECT AND OVERHEAD COSTS</a:t>
            </a:r>
          </a:p>
        </p:txBody>
      </p:sp>
    </p:spTree>
    <p:extLst>
      <p:ext uri="{BB962C8B-B14F-4D97-AF65-F5344CB8AC3E}">
        <p14:creationId xmlns:p14="http://schemas.microsoft.com/office/powerpoint/2010/main" val="341281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D2B62-2BEC-4C85-D21A-D8C26F142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DA35EA-067C-EF18-C4DF-17EB865B045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70FD768-73FE-ECC1-8932-2BBC2C986CD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15B6C8A4-7FCE-77B5-8651-5743FE6486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ED0D2DEB-BD63-E126-3D7D-0873628C52C3}"/>
              </a:ext>
            </a:extLst>
          </p:cNvPr>
          <p:cNvSpPr txBox="1">
            <a:spLocks noChangeArrowheads="1"/>
          </p:cNvSpPr>
          <p:nvPr/>
        </p:nvSpPr>
        <p:spPr>
          <a:xfrm>
            <a:off x="685800" y="348914"/>
            <a:ext cx="4475746" cy="786774"/>
          </a:xfrm>
          <a:prstGeom prst="rect">
            <a:avLst/>
          </a:prstGeom>
          <a:solidFill>
            <a:schemeClr val="accent2">
              <a:lumMod val="20000"/>
              <a:lumOff val="80000"/>
            </a:schemeClr>
          </a:solidFill>
          <a:ln>
            <a:solidFill>
              <a:schemeClr val="accent1"/>
            </a:solidFill>
          </a:ln>
          <a:effectLst>
            <a:outerShdw dist="53882" dir="2700000" algn="ctr" rotWithShape="0">
              <a:srgbClr val="474747"/>
            </a:outerShdw>
          </a:effectLst>
        </p:spPr>
        <p:txBody>
          <a:bodyPr vert="horz" lIns="91440" tIns="45720" rIns="91440" bIns="45720" rtlCol="0" anchor="b">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effectLst/>
                <a:uLnTx/>
                <a:uFillTx/>
                <a:latin typeface="+mj-lt"/>
                <a:ea typeface="+mj-ea"/>
                <a:cs typeface="+mj-cs"/>
              </a:rPr>
              <a:t>STANDARD COSTS</a:t>
            </a:r>
          </a:p>
        </p:txBody>
      </p:sp>
      <p:sp>
        <p:nvSpPr>
          <p:cNvPr id="6" name="Rectangle 3">
            <a:extLst>
              <a:ext uri="{FF2B5EF4-FFF2-40B4-BE49-F238E27FC236}">
                <a16:creationId xmlns:a16="http://schemas.microsoft.com/office/drawing/2014/main" id="{5EC5A6A6-D5AC-51B1-21BE-732E8763415E}"/>
              </a:ext>
            </a:extLst>
          </p:cNvPr>
          <p:cNvSpPr txBox="1">
            <a:spLocks noChangeArrowheads="1"/>
          </p:cNvSpPr>
          <p:nvPr/>
        </p:nvSpPr>
        <p:spPr>
          <a:xfrm>
            <a:off x="-1" y="1299410"/>
            <a:ext cx="11440633" cy="4952533"/>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effectLst/>
                <a:uLnTx/>
                <a:uFillTx/>
                <a:latin typeface="+mn-lt"/>
                <a:ea typeface="+mn-ea"/>
                <a:cs typeface="+mn-cs"/>
              </a:rPr>
              <a:t>Representative costs per unit of output that are established in advance of actual production and service delivery;</a:t>
            </a:r>
          </a:p>
          <a:p>
            <a:pPr marL="0" marR="0" lvl="0" indent="0" defTabSz="914400" rtl="0" eaLnBrk="1" fontAlgn="auto" latinLnBrk="0" hangingPunct="1">
              <a:lnSpc>
                <a:spcPct val="90000"/>
              </a:lnSpc>
              <a:spcBef>
                <a:spcPts val="1000"/>
              </a:spcBef>
              <a:spcAft>
                <a:spcPts val="0"/>
              </a:spcAft>
              <a:buClrTx/>
              <a:buSzTx/>
              <a:buFontTx/>
              <a:buNone/>
              <a:tabLst/>
              <a:defRPr/>
            </a:pPr>
            <a:r>
              <a:rPr kumimoji="0" lang="en-US" sz="2800" b="0" i="0" u="sng" strike="noStrike" kern="1200" cap="none" spc="0" normalizeH="0" baseline="0" noProof="0" dirty="0">
                <a:ln>
                  <a:noFill/>
                </a:ln>
                <a:effectLst/>
                <a:uLnTx/>
                <a:uFillTx/>
                <a:latin typeface="+mn-lt"/>
                <a:ea typeface="+mn-ea"/>
                <a:cs typeface="+mn-cs"/>
              </a:rPr>
              <a:t>Standard Cost Element                               	Sources of Data</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0" i="0" u="none" strike="noStrike" kern="1200" cap="none" spc="0" normalizeH="0" baseline="0" noProof="0" dirty="0">
                <a:ln>
                  <a:noFill/>
                </a:ln>
                <a:effectLst/>
                <a:uLnTx/>
                <a:uFillTx/>
                <a:latin typeface="+mn-lt"/>
                <a:ea typeface="+mn-ea"/>
                <a:cs typeface="+mn-cs"/>
              </a:rPr>
              <a:t>Direct Labor			                         Process routing sheets,   +					                                    standard times, standard 				labor rates;</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0" i="0" u="none" strike="noStrike" kern="1200" cap="none" spc="0" normalizeH="0" baseline="0" noProof="0" dirty="0">
                <a:ln>
                  <a:noFill/>
                </a:ln>
                <a:effectLst/>
                <a:uLnTx/>
                <a:uFillTx/>
                <a:latin typeface="+mn-lt"/>
                <a:ea typeface="+mn-ea"/>
                <a:cs typeface="+mn-cs"/>
              </a:rPr>
              <a:t>Direct Material			                </a:t>
            </a:r>
            <a:r>
              <a:rPr kumimoji="0" lang="en-US" sz="2800" b="0" i="0" u="none" strike="noStrike" kern="1200" cap="none" spc="0" normalizeH="0" baseline="0" noProof="0" dirty="0" err="1">
                <a:ln>
                  <a:noFill/>
                </a:ln>
                <a:effectLst/>
                <a:uLnTx/>
                <a:uFillTx/>
                <a:latin typeface="+mn-lt"/>
                <a:ea typeface="+mn-ea"/>
                <a:cs typeface="+mn-cs"/>
              </a:rPr>
              <a:t>Material</a:t>
            </a:r>
            <a:r>
              <a:rPr kumimoji="0" lang="en-US" sz="2800" b="0" i="0" u="none" strike="noStrike" kern="1200" cap="none" spc="0" normalizeH="0" baseline="0" noProof="0" dirty="0">
                <a:ln>
                  <a:noFill/>
                </a:ln>
                <a:effectLst/>
                <a:uLnTx/>
                <a:uFillTx/>
                <a:latin typeface="+mn-lt"/>
                <a:ea typeface="+mn-ea"/>
                <a:cs typeface="+mn-cs"/>
              </a:rPr>
              <a:t> quantities per    +					                                       unit, standard unit 						   materials cost;</a:t>
            </a:r>
          </a:p>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0" i="0" u="none" strike="noStrike" kern="1200" cap="none" spc="0" normalizeH="0" baseline="0" noProof="0" dirty="0">
                <a:ln>
                  <a:noFill/>
                </a:ln>
                <a:effectLst/>
                <a:uLnTx/>
                <a:uFillTx/>
                <a:latin typeface="+mn-lt"/>
                <a:ea typeface="+mn-ea"/>
                <a:cs typeface="+mn-cs"/>
              </a:rPr>
              <a:t>Factory Overhead Costs	                          Total factory overhead 					                                                  costs allocated based on 				         prime costs;</a:t>
            </a:r>
          </a:p>
        </p:txBody>
      </p:sp>
      <p:sp>
        <p:nvSpPr>
          <p:cNvPr id="9" name="Line 4">
            <a:extLst>
              <a:ext uri="{FF2B5EF4-FFF2-40B4-BE49-F238E27FC236}">
                <a16:creationId xmlns:a16="http://schemas.microsoft.com/office/drawing/2014/main" id="{B590EE52-3CCC-3475-B2E3-2C449EC44B57}"/>
              </a:ext>
            </a:extLst>
          </p:cNvPr>
          <p:cNvSpPr>
            <a:spLocks noChangeShapeType="1"/>
          </p:cNvSpPr>
          <p:nvPr/>
        </p:nvSpPr>
        <p:spPr bwMode="auto">
          <a:xfrm>
            <a:off x="5149516" y="2100769"/>
            <a:ext cx="12030" cy="4102769"/>
          </a:xfrm>
          <a:prstGeom prst="line">
            <a:avLst/>
          </a:prstGeom>
          <a:noFill/>
          <a:ln w="50800">
            <a:solidFill>
              <a:schemeClr val="accent1"/>
            </a:solidFill>
            <a:round/>
            <a:headEnd/>
            <a:tailEnd/>
          </a:ln>
          <a:effectLst/>
        </p:spPr>
        <p:txBody>
          <a:bodyPr/>
          <a:lstStyle/>
          <a:p>
            <a:endParaRPr lang="en-US"/>
          </a:p>
        </p:txBody>
      </p:sp>
      <p:cxnSp>
        <p:nvCxnSpPr>
          <p:cNvPr id="10" name="رابط مستقيم 9">
            <a:extLst>
              <a:ext uri="{FF2B5EF4-FFF2-40B4-BE49-F238E27FC236}">
                <a16:creationId xmlns:a16="http://schemas.microsoft.com/office/drawing/2014/main" id="{A9A2AAD4-F4EC-ABDF-9EC0-B592C129582D}"/>
              </a:ext>
            </a:extLst>
          </p:cNvPr>
          <p:cNvCxnSpPr/>
          <p:nvPr/>
        </p:nvCxnSpPr>
        <p:spPr>
          <a:xfrm flipH="1">
            <a:off x="144754" y="3629992"/>
            <a:ext cx="90317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رابط مستقيم 10">
            <a:extLst>
              <a:ext uri="{FF2B5EF4-FFF2-40B4-BE49-F238E27FC236}">
                <a16:creationId xmlns:a16="http://schemas.microsoft.com/office/drawing/2014/main" id="{B484736F-B90D-0BA3-1EBE-729D5FD5806C}"/>
              </a:ext>
            </a:extLst>
          </p:cNvPr>
          <p:cNvCxnSpPr/>
          <p:nvPr/>
        </p:nvCxnSpPr>
        <p:spPr>
          <a:xfrm flipH="1">
            <a:off x="127033" y="4756477"/>
            <a:ext cx="903170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8669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CFDA4-AE70-478A-6E52-E53B0E2817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D091C8-6214-1D0F-4D88-2A8F0CE9536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6C05DA4-AA5F-D446-6D0D-851F444B064E}"/>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3259C8E-2EF2-4E6C-6AC6-D757ED01F1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994CE7E1-0C4E-A941-C3B2-0D980D72C263}"/>
              </a:ext>
            </a:extLst>
          </p:cNvPr>
          <p:cNvSpPr txBox="1">
            <a:spLocks noChangeArrowheads="1"/>
          </p:cNvSpPr>
          <p:nvPr/>
        </p:nvSpPr>
        <p:spPr>
          <a:xfrm>
            <a:off x="1943100" y="1485900"/>
            <a:ext cx="7772400" cy="795867"/>
          </a:xfrm>
          <a:prstGeom prst="rect">
            <a:avLst/>
          </a:prstGeom>
          <a:solidFill>
            <a:schemeClr val="accent5">
              <a:lumMod val="20000"/>
              <a:lumOff val="80000"/>
            </a:schemeClr>
          </a:solidFill>
          <a:ln/>
        </p:spPr>
        <p:txBody>
          <a:bodyPr vert="horz" lIns="91440" tIns="45720" rIns="91440" bIns="45720" rtlCol="0" anchor="b">
            <a:normAutofit fontScale="92500" lnSpcReduction="1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mj-lt"/>
                <a:ea typeface="+mj-ea"/>
                <a:cs typeface="+mj-cs"/>
              </a:rPr>
              <a:t>COST ESTIMATING</a:t>
            </a:r>
          </a:p>
        </p:txBody>
      </p:sp>
      <p:sp>
        <p:nvSpPr>
          <p:cNvPr id="6" name="Rectangle 3">
            <a:extLst>
              <a:ext uri="{FF2B5EF4-FFF2-40B4-BE49-F238E27FC236}">
                <a16:creationId xmlns:a16="http://schemas.microsoft.com/office/drawing/2014/main" id="{072C3FB0-9E69-03D9-3076-F959C67FC166}"/>
              </a:ext>
            </a:extLst>
          </p:cNvPr>
          <p:cNvSpPr txBox="1">
            <a:spLocks noChangeArrowheads="1"/>
          </p:cNvSpPr>
          <p:nvPr/>
        </p:nvSpPr>
        <p:spPr>
          <a:xfrm>
            <a:off x="1943100" y="2941320"/>
            <a:ext cx="7772400" cy="3002280"/>
          </a:xfrm>
          <a:prstGeom prst="rect">
            <a:avLst/>
          </a:prstGeom>
          <a:solidFill>
            <a:schemeClr val="accent5">
              <a:lumMod val="20000"/>
              <a:lumOff val="80000"/>
            </a:schemeClr>
          </a:solidFill>
          <a:ln/>
        </p:spPr>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n-lt"/>
                <a:ea typeface="+mn-ea"/>
                <a:cs typeface="+mn-cs"/>
              </a:rPr>
              <a:t>Used to describe the process by which the present and future cost consequences of engineering designs are forecast</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5342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Horizontal)">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47633-274C-740D-4BDD-FFE32D189B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F5110-A116-8772-2916-956CFCA9422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5022A97-648E-4F46-7B69-2A6268E1165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0CAB565A-3E23-4D70-D862-A5DE861FF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ECDF7AE5-3732-70E9-F5BE-CFDBCAB555B7}"/>
              </a:ext>
            </a:extLst>
          </p:cNvPr>
          <p:cNvSpPr txBox="1">
            <a:spLocks noChangeArrowheads="1"/>
          </p:cNvSpPr>
          <p:nvPr/>
        </p:nvSpPr>
        <p:spPr>
          <a:xfrm>
            <a:off x="721894" y="192504"/>
            <a:ext cx="4551855" cy="874295"/>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fontScale="925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SOME STANDARD COST USES</a:t>
            </a:r>
          </a:p>
        </p:txBody>
      </p:sp>
      <p:sp>
        <p:nvSpPr>
          <p:cNvPr id="6" name="Rectangle 3">
            <a:extLst>
              <a:ext uri="{FF2B5EF4-FFF2-40B4-BE49-F238E27FC236}">
                <a16:creationId xmlns:a16="http://schemas.microsoft.com/office/drawing/2014/main" id="{2F842AF8-7304-DF7E-3B77-76A9925E1525}"/>
              </a:ext>
            </a:extLst>
          </p:cNvPr>
          <p:cNvSpPr txBox="1">
            <a:spLocks noChangeArrowheads="1"/>
          </p:cNvSpPr>
          <p:nvPr/>
        </p:nvSpPr>
        <p:spPr>
          <a:xfrm>
            <a:off x="721890" y="1544048"/>
            <a:ext cx="9067800" cy="4263194"/>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1" i="0" u="none" strike="noStrike" kern="1200" cap="none" spc="0" normalizeH="0" baseline="0" noProof="0" dirty="0">
                <a:ln>
                  <a:noFill/>
                </a:ln>
                <a:effectLst/>
                <a:uLnTx/>
                <a:uFillTx/>
                <a:latin typeface="+mn-lt"/>
                <a:ea typeface="+mn-ea"/>
                <a:cs typeface="+mn-cs"/>
              </a:rPr>
              <a:t>Estimating future manufacturing or service delivery costs;</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1" i="0" u="none" strike="noStrike" kern="1200" cap="none" spc="0" normalizeH="0" baseline="0" noProof="0" dirty="0">
                <a:ln>
                  <a:noFill/>
                </a:ln>
                <a:effectLst/>
                <a:uLnTx/>
                <a:uFillTx/>
                <a:latin typeface="+mn-lt"/>
                <a:ea typeface="+mn-ea"/>
                <a:cs typeface="+mn-cs"/>
              </a:rPr>
              <a:t>Measuring operating performance by comparing actual cost per unit with the standard unit cost;</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1" i="0" u="none" strike="noStrike" kern="1200" cap="none" spc="0" normalizeH="0" baseline="0" noProof="0" dirty="0">
                <a:ln>
                  <a:noFill/>
                </a:ln>
                <a:effectLst/>
                <a:uLnTx/>
                <a:uFillTx/>
                <a:latin typeface="+mn-lt"/>
                <a:ea typeface="+mn-ea"/>
                <a:cs typeface="+mn-cs"/>
              </a:rPr>
              <a:t>Preparing bids on products or services requested by customers;</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1" i="0" u="none" strike="noStrike" kern="1200" cap="none" spc="0" normalizeH="0" baseline="0" noProof="0" dirty="0">
                <a:ln>
                  <a:noFill/>
                </a:ln>
                <a:effectLst/>
                <a:uLnTx/>
                <a:uFillTx/>
                <a:latin typeface="+mn-lt"/>
                <a:ea typeface="+mn-ea"/>
                <a:cs typeface="+mn-cs"/>
              </a:rPr>
              <a:t>Establishing the value of work-in-process and finished inventories;</a:t>
            </a:r>
          </a:p>
        </p:txBody>
      </p:sp>
    </p:spTree>
    <p:extLst>
      <p:ext uri="{BB962C8B-B14F-4D97-AF65-F5344CB8AC3E}">
        <p14:creationId xmlns:p14="http://schemas.microsoft.com/office/powerpoint/2010/main" val="12884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A2426-48F9-D34B-075C-B278DAAF45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D7654-4CF7-CA5E-A27E-71A6FD5B671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418805F-BCF0-636D-3259-CCABD51B5AA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5A7AE145-97F5-1A30-96B4-642A45B1BD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296E3613-B4B1-33EA-2507-662827AA2F23}"/>
              </a:ext>
            </a:extLst>
          </p:cNvPr>
          <p:cNvSpPr txBox="1">
            <a:spLocks noChangeArrowheads="1"/>
          </p:cNvSpPr>
          <p:nvPr/>
        </p:nvSpPr>
        <p:spPr>
          <a:xfrm>
            <a:off x="224587" y="1607322"/>
            <a:ext cx="10940717" cy="625511"/>
          </a:xfrm>
          <a:prstGeom prst="rect">
            <a:avLst/>
          </a:prstGeom>
          <a:solidFill>
            <a:srgbClr val="CCFFFF"/>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effectLst/>
                <a:uLnTx/>
                <a:uFillTx/>
                <a:latin typeface="+mj-lt"/>
                <a:ea typeface="+mj-ea"/>
                <a:cs typeface="+mj-cs"/>
              </a:rPr>
              <a:t>FIXED,VARIABLE AND INCREMENTAL COSTS</a:t>
            </a:r>
          </a:p>
        </p:txBody>
      </p:sp>
      <p:sp>
        <p:nvSpPr>
          <p:cNvPr id="6" name="Rectangle 3">
            <a:extLst>
              <a:ext uri="{FF2B5EF4-FFF2-40B4-BE49-F238E27FC236}">
                <a16:creationId xmlns:a16="http://schemas.microsoft.com/office/drawing/2014/main" id="{CAE1FED2-89F0-D447-9E6B-BE5A9A616033}"/>
              </a:ext>
            </a:extLst>
          </p:cNvPr>
          <p:cNvSpPr txBox="1">
            <a:spLocks noChangeArrowheads="1"/>
          </p:cNvSpPr>
          <p:nvPr/>
        </p:nvSpPr>
        <p:spPr>
          <a:xfrm>
            <a:off x="224587" y="2578393"/>
            <a:ext cx="10940718" cy="3657600"/>
          </a:xfrm>
          <a:prstGeom prst="rect">
            <a:avLst/>
          </a:prstGeom>
          <a:solidFill>
            <a:srgbClr val="CCFFFF"/>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sng" strike="noStrike" kern="1200" cap="none" spc="0" normalizeH="0" baseline="0" noProof="0" dirty="0">
                <a:ln>
                  <a:noFill/>
                </a:ln>
                <a:effectLst/>
                <a:uLnTx/>
                <a:uFillTx/>
                <a:latin typeface="+mn-lt"/>
                <a:ea typeface="+mn-ea"/>
                <a:cs typeface="+mn-cs"/>
              </a:rPr>
              <a:t>incremental cost</a:t>
            </a:r>
            <a:r>
              <a:rPr kumimoji="0" lang="en-US" sz="2400" b="0" i="0" u="none" strike="noStrike" kern="1200" cap="none" spc="0" normalizeH="0" baseline="0" noProof="0" dirty="0">
                <a:ln>
                  <a:noFill/>
                </a:ln>
                <a:effectLst/>
                <a:uLnTx/>
                <a:uFillTx/>
                <a:latin typeface="+mn-lt"/>
                <a:ea typeface="+mn-ea"/>
                <a:cs typeface="+mn-cs"/>
              </a:rPr>
              <a:t> is the additional cost that results from increasing the output of a system by one (or more) units.</a:t>
            </a: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effectLst/>
                <a:uLnTx/>
                <a:uFillTx/>
                <a:latin typeface="+mn-lt"/>
                <a:ea typeface="+mn-ea"/>
                <a:cs typeface="+mn-cs"/>
              </a:rPr>
              <a:t>Incremental cost is often associated with “go / no go” decisions that involve a limited change in output or activity level.</a:t>
            </a:r>
          </a:p>
          <a:p>
            <a:pPr marL="0" marR="0" lvl="0" indent="0" defTabSz="914400" rtl="0" eaLnBrk="1" fontAlgn="auto" latinLnBrk="0" hangingPunct="1">
              <a:lnSpc>
                <a:spcPct val="90000"/>
              </a:lnSpc>
              <a:spcBef>
                <a:spcPts val="1000"/>
              </a:spcBef>
              <a:spcAft>
                <a:spcPts val="0"/>
              </a:spcAft>
              <a:buClrTx/>
              <a:buSzTx/>
              <a:buFontTx/>
              <a:buNone/>
              <a:tabLst/>
              <a:defRPr/>
            </a:pPr>
            <a:r>
              <a:rPr kumimoji="0" lang="en-US" sz="2000" b="0" i="0" u="none" strike="noStrike" kern="1200" cap="none" spc="0" normalizeH="0" baseline="0" noProof="0" dirty="0">
                <a:ln>
                  <a:noFill/>
                </a:ln>
                <a:solidFill>
                  <a:srgbClr val="FF0000"/>
                </a:solidFill>
                <a:effectLst/>
                <a:uLnTx/>
                <a:uFillTx/>
                <a:latin typeface="+mn-lt"/>
                <a:ea typeface="+mn-ea"/>
                <a:cs typeface="+mn-cs"/>
              </a:rPr>
              <a:t>                                   </a:t>
            </a:r>
            <a:r>
              <a:rPr kumimoji="0" lang="en-US" sz="2000" b="0" i="0" u="sng" strike="noStrike" kern="1200" cap="none" spc="0" normalizeH="0" baseline="0" noProof="0" dirty="0">
                <a:ln>
                  <a:noFill/>
                </a:ln>
                <a:solidFill>
                  <a:srgbClr val="FF0000"/>
                </a:solidFill>
                <a:effectLst/>
                <a:uLnTx/>
                <a:uFillTx/>
                <a:latin typeface="+mn-lt"/>
                <a:ea typeface="+mn-ea"/>
                <a:cs typeface="+mn-cs"/>
              </a:rPr>
              <a:t>EXAMPLE</a:t>
            </a:r>
            <a:endParaRPr kumimoji="0" lang="en-US" sz="2000" b="0" i="0" u="none" strike="noStrike" kern="1200" cap="none" spc="0" normalizeH="0" baseline="0" noProof="0" dirty="0">
              <a:ln>
                <a:noFill/>
              </a:ln>
              <a:solidFill>
                <a:srgbClr val="FF0000"/>
              </a:solidFill>
              <a:effectLst/>
              <a:uLnTx/>
              <a:uFillTx/>
              <a:latin typeface="+mn-lt"/>
              <a:ea typeface="+mn-ea"/>
              <a:cs typeface="+mn-cs"/>
            </a:endParaRP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effectLst/>
                <a:uLnTx/>
                <a:uFillTx/>
                <a:latin typeface="+mn-lt"/>
                <a:ea typeface="+mn-ea"/>
                <a:cs typeface="+mn-cs"/>
              </a:rPr>
              <a:t>the incremental cost of driving an automobile might be</a:t>
            </a: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effectLst/>
                <a:uLnTx/>
                <a:uFillTx/>
                <a:latin typeface="+mn-lt"/>
                <a:ea typeface="+mn-ea"/>
                <a:cs typeface="+mn-cs"/>
              </a:rPr>
              <a:t> $0.27 / mile.  This cost depends on:</a:t>
            </a:r>
          </a:p>
          <a:p>
            <a:pPr marL="457200" marR="0" lvl="1" indent="0"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FF0000"/>
                </a:solidFill>
                <a:effectLst/>
                <a:uLnTx/>
                <a:uFillTx/>
                <a:latin typeface="+mn-lt"/>
                <a:ea typeface="+mn-ea"/>
                <a:cs typeface="+mn-cs"/>
              </a:rPr>
              <a:t>mileage driven; </a:t>
            </a:r>
          </a:p>
          <a:p>
            <a:pPr marL="457200" marR="0" lvl="1" indent="0"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FF0000"/>
                </a:solidFill>
                <a:effectLst/>
                <a:uLnTx/>
                <a:uFillTx/>
                <a:latin typeface="+mn-lt"/>
                <a:ea typeface="+mn-ea"/>
                <a:cs typeface="+mn-cs"/>
              </a:rPr>
              <a:t>mileage expected to drive; </a:t>
            </a:r>
          </a:p>
          <a:p>
            <a:pPr marL="457200" marR="0" lvl="1" indent="0"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FF0000"/>
                </a:solidFill>
                <a:effectLst/>
                <a:uLnTx/>
                <a:uFillTx/>
                <a:latin typeface="+mn-lt"/>
                <a:ea typeface="+mn-ea"/>
                <a:cs typeface="+mn-cs"/>
              </a:rPr>
              <a:t>age of car;</a:t>
            </a:r>
          </a:p>
        </p:txBody>
      </p:sp>
    </p:spTree>
    <p:extLst>
      <p:ext uri="{BB962C8B-B14F-4D97-AF65-F5344CB8AC3E}">
        <p14:creationId xmlns:p14="http://schemas.microsoft.com/office/powerpoint/2010/main" val="16585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C50B8-E154-63AD-703D-D5C3610665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DBD524-6E6E-49BC-686B-659052C74FA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E42A598-53A3-5BB6-FC17-71CDFAEAA794}"/>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32A23007-39BD-B2EA-C45A-3F5011D90F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007370FA-6762-FB33-D67B-10A19CCA289C}"/>
              </a:ext>
            </a:extLst>
          </p:cNvPr>
          <p:cNvSpPr txBox="1">
            <a:spLocks noChangeArrowheads="1"/>
          </p:cNvSpPr>
          <p:nvPr/>
        </p:nvSpPr>
        <p:spPr>
          <a:xfrm>
            <a:off x="529386" y="1850429"/>
            <a:ext cx="10780298" cy="646475"/>
          </a:xfrm>
          <a:prstGeom prst="rect">
            <a:avLst/>
          </a:prstGeom>
          <a:solidFill>
            <a:schemeClr val="accent4">
              <a:lumMod val="60000"/>
              <a:lumOff val="4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b">
            <a:normAutofit fontScale="925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CONSUMER GOODS AND PRODUCER GOODS AND SERVICES</a:t>
            </a:r>
          </a:p>
        </p:txBody>
      </p:sp>
      <p:sp>
        <p:nvSpPr>
          <p:cNvPr id="6" name="Rectangle 3">
            <a:extLst>
              <a:ext uri="{FF2B5EF4-FFF2-40B4-BE49-F238E27FC236}">
                <a16:creationId xmlns:a16="http://schemas.microsoft.com/office/drawing/2014/main" id="{B0872691-74A5-3C7A-CB54-3A8794E03CC3}"/>
              </a:ext>
            </a:extLst>
          </p:cNvPr>
          <p:cNvSpPr txBox="1">
            <a:spLocks noChangeArrowheads="1"/>
          </p:cNvSpPr>
          <p:nvPr/>
        </p:nvSpPr>
        <p:spPr>
          <a:xfrm>
            <a:off x="529386" y="2805587"/>
            <a:ext cx="10780298" cy="3324726"/>
          </a:xfrm>
          <a:prstGeom prst="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sng" strike="noStrike" kern="1200" cap="none" spc="0" normalizeH="0" baseline="0" noProof="0" dirty="0">
                <a:ln>
                  <a:noFill/>
                </a:ln>
                <a:effectLst/>
                <a:uLnTx/>
                <a:uFillTx/>
                <a:latin typeface="+mn-lt"/>
                <a:ea typeface="+mn-ea"/>
                <a:cs typeface="+mn-cs"/>
              </a:rPr>
              <a:t>Consumer goods and services</a:t>
            </a:r>
            <a:r>
              <a:rPr kumimoji="0" lang="en-US" sz="3600" b="0" i="0" u="none" strike="noStrike" kern="1200" cap="none" spc="0" normalizeH="0" baseline="0" noProof="0" dirty="0">
                <a:ln>
                  <a:noFill/>
                </a:ln>
                <a:effectLst/>
                <a:uLnTx/>
                <a:uFillTx/>
                <a:latin typeface="+mn-lt"/>
                <a:ea typeface="+mn-ea"/>
                <a:cs typeface="+mn-cs"/>
              </a:rPr>
              <a:t> are those that are directly used by people to satisfy their wants;</a:t>
            </a: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sng" strike="noStrike" kern="1200" cap="none" spc="0" normalizeH="0" baseline="0" noProof="0" dirty="0">
                <a:ln>
                  <a:noFill/>
                </a:ln>
                <a:effectLst/>
                <a:uLnTx/>
                <a:uFillTx/>
                <a:latin typeface="+mn-lt"/>
                <a:ea typeface="+mn-ea"/>
                <a:cs typeface="+mn-cs"/>
              </a:rPr>
              <a:t>Producer goods and services</a:t>
            </a:r>
            <a:r>
              <a:rPr kumimoji="0" lang="en-US" sz="3600" b="0" i="0" u="none" strike="noStrike" kern="1200" cap="none" spc="0" normalizeH="0" baseline="0" noProof="0" dirty="0">
                <a:ln>
                  <a:noFill/>
                </a:ln>
                <a:effectLst/>
                <a:uLnTx/>
                <a:uFillTx/>
                <a:latin typeface="+mn-lt"/>
                <a:ea typeface="+mn-ea"/>
                <a:cs typeface="+mn-cs"/>
              </a:rPr>
              <a:t> are those used in the production of consumer goods and services: machine tools, factory buildings, buses and farm machinery are examples;</a:t>
            </a:r>
          </a:p>
        </p:txBody>
      </p:sp>
    </p:spTree>
    <p:extLst>
      <p:ext uri="{BB962C8B-B14F-4D97-AF65-F5344CB8AC3E}">
        <p14:creationId xmlns:p14="http://schemas.microsoft.com/office/powerpoint/2010/main" val="68528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1A15C-62FF-3F0F-34B3-D690180AE1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3FE18C-404C-1ACE-68B6-27DC7238EAB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6541947-6448-D25B-9F2C-D8ED88644456}"/>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01BB518B-CD43-EB33-6BF2-DC47F37F5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1C4DE993-5365-8E27-3690-746DCF7B7CCE}"/>
              </a:ext>
            </a:extLst>
          </p:cNvPr>
          <p:cNvSpPr txBox="1">
            <a:spLocks noChangeArrowheads="1"/>
          </p:cNvSpPr>
          <p:nvPr/>
        </p:nvSpPr>
        <p:spPr>
          <a:xfrm>
            <a:off x="1548057" y="1679514"/>
            <a:ext cx="9551719" cy="698443"/>
          </a:xfrm>
          <a:prstGeom prst="rect">
            <a:avLst/>
          </a:prstGeom>
          <a:solidFill>
            <a:schemeClr val="accent1">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b">
            <a:normAutofit fontScale="85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ea typeface="+mj-ea"/>
              </a:rPr>
              <a:t>UTILITY AND DEMAND</a:t>
            </a:r>
          </a:p>
        </p:txBody>
      </p:sp>
      <p:sp>
        <p:nvSpPr>
          <p:cNvPr id="6" name="Rectangle 3">
            <a:extLst>
              <a:ext uri="{FF2B5EF4-FFF2-40B4-BE49-F238E27FC236}">
                <a16:creationId xmlns:a16="http://schemas.microsoft.com/office/drawing/2014/main" id="{61FD01A3-4922-A35F-52D2-4FB1FC70FC22}"/>
              </a:ext>
            </a:extLst>
          </p:cNvPr>
          <p:cNvSpPr txBox="1">
            <a:spLocks noChangeArrowheads="1"/>
          </p:cNvSpPr>
          <p:nvPr/>
        </p:nvSpPr>
        <p:spPr>
          <a:xfrm>
            <a:off x="786058" y="2700669"/>
            <a:ext cx="11143672" cy="3139867"/>
          </a:xfrm>
          <a:prstGeom prst="rect">
            <a:avLst/>
          </a:prstGeom>
          <a:solidFill>
            <a:schemeClr val="accent2">
              <a:lumMod val="20000"/>
              <a:lumOff val="80000"/>
            </a:schemeClr>
          </a:solidFill>
          <a:effectLst>
            <a:outerShdw dist="53882" dir="2700000" algn="ctr" rotWithShape="0">
              <a:srgbClr val="474747"/>
            </a:outerShdw>
          </a:effectLst>
        </p:spPr>
        <p:txBody>
          <a:bodyPr vert="horz" lIns="91440" tIns="45720" rIns="91440" bIns="45720" rtlCol="0">
            <a:normAutofit/>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sng" strike="noStrike" kern="1200" cap="none" spc="0" normalizeH="0" baseline="0" noProof="0" dirty="0">
                <a:ln>
                  <a:noFill/>
                </a:ln>
                <a:effectLst/>
                <a:uLnTx/>
                <a:uFillTx/>
                <a:latin typeface="+mn-lt"/>
                <a:ea typeface="+mn-ea"/>
                <a:cs typeface="+mn-cs"/>
              </a:rPr>
              <a:t>Utility</a:t>
            </a:r>
            <a:r>
              <a:rPr kumimoji="0" lang="en-US" sz="4000" b="0" i="0" u="none" strike="noStrike" kern="1200" cap="none" spc="0" normalizeH="0" baseline="0" noProof="0" dirty="0">
                <a:ln>
                  <a:noFill/>
                </a:ln>
                <a:effectLst/>
                <a:uLnTx/>
                <a:uFillTx/>
                <a:latin typeface="+mn-lt"/>
                <a:ea typeface="+mn-ea"/>
                <a:cs typeface="+mn-cs"/>
              </a:rPr>
              <a:t> is a measure of the value which consumers of a product or service place on that product or service;</a:t>
            </a: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000" b="0" i="0" u="none" strike="noStrike" kern="1200" cap="none" spc="0" normalizeH="0" baseline="0" noProof="0" dirty="0">
              <a:ln>
                <a:noFill/>
              </a:ln>
              <a:effectLst/>
              <a:uLnTx/>
              <a:uFillTx/>
              <a:latin typeface="+mn-lt"/>
              <a:ea typeface="+mn-ea"/>
              <a:cs typeface="+mn-cs"/>
            </a:endParaRP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sng" strike="noStrike" kern="1200" cap="none" spc="0" normalizeH="0" baseline="0" noProof="0" dirty="0">
                <a:ln>
                  <a:noFill/>
                </a:ln>
                <a:effectLst/>
                <a:uLnTx/>
                <a:uFillTx/>
                <a:latin typeface="+mn-lt"/>
                <a:ea typeface="+mn-ea"/>
                <a:cs typeface="+mn-cs"/>
              </a:rPr>
              <a:t>Demand</a:t>
            </a:r>
            <a:r>
              <a:rPr kumimoji="0" lang="en-US" sz="4000" b="0" i="0" u="none" strike="noStrike" kern="1200" cap="none" spc="0" normalizeH="0" baseline="0" noProof="0" dirty="0">
                <a:ln>
                  <a:noFill/>
                </a:ln>
                <a:effectLst/>
                <a:uLnTx/>
                <a:uFillTx/>
                <a:latin typeface="+mn-lt"/>
                <a:ea typeface="+mn-ea"/>
                <a:cs typeface="+mn-cs"/>
              </a:rPr>
              <a:t> is a reflection of this measure of value, and is represented by price per quantity of output;</a:t>
            </a:r>
          </a:p>
        </p:txBody>
      </p:sp>
    </p:spTree>
    <p:extLst>
      <p:ext uri="{BB962C8B-B14F-4D97-AF65-F5344CB8AC3E}">
        <p14:creationId xmlns:p14="http://schemas.microsoft.com/office/powerpoint/2010/main" val="2543902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B7DCA-1AA3-6555-4C93-29C2FF0B2B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DC7500-487A-F033-F19C-964660297E1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89AE63A-E136-F35F-0A95-85551A108308}"/>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92913C7E-D7A4-6C1B-7219-D50D0EB65E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98" y="-256672"/>
            <a:ext cx="12192000" cy="6858000"/>
          </a:xfrm>
          <a:prstGeom prst="rect">
            <a:avLst/>
          </a:prstGeom>
        </p:spPr>
      </p:pic>
      <p:grpSp>
        <p:nvGrpSpPr>
          <p:cNvPr id="4" name="مجموعة 13">
            <a:extLst>
              <a:ext uri="{FF2B5EF4-FFF2-40B4-BE49-F238E27FC236}">
                <a16:creationId xmlns:a16="http://schemas.microsoft.com/office/drawing/2014/main" id="{48BD7D0C-C9DC-BDEB-DFBA-FFBAA0FD76B6}"/>
              </a:ext>
            </a:extLst>
          </p:cNvPr>
          <p:cNvGrpSpPr/>
          <p:nvPr/>
        </p:nvGrpSpPr>
        <p:grpSpPr>
          <a:xfrm>
            <a:off x="604589" y="2411703"/>
            <a:ext cx="4304296" cy="3266824"/>
            <a:chOff x="604588" y="519113"/>
            <a:chExt cx="5916947" cy="3674480"/>
          </a:xfrm>
        </p:grpSpPr>
        <p:sp>
          <p:nvSpPr>
            <p:cNvPr id="6" name="Rectangle 5">
              <a:extLst>
                <a:ext uri="{FF2B5EF4-FFF2-40B4-BE49-F238E27FC236}">
                  <a16:creationId xmlns:a16="http://schemas.microsoft.com/office/drawing/2014/main" id="{E911C7B1-01FB-24EB-026D-E3636359132C}"/>
                </a:ext>
              </a:extLst>
            </p:cNvPr>
            <p:cNvSpPr>
              <a:spLocks noChangeArrowheads="1"/>
            </p:cNvSpPr>
            <p:nvPr/>
          </p:nvSpPr>
          <p:spPr bwMode="auto">
            <a:xfrm>
              <a:off x="3075072" y="3739568"/>
              <a:ext cx="3446463" cy="454025"/>
            </a:xfrm>
            <a:prstGeom prst="rect">
              <a:avLst/>
            </a:prstGeom>
            <a:solidFill>
              <a:schemeClr val="accent2">
                <a:lumMod val="20000"/>
                <a:lumOff val="8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QUANTITY ( OUTPUT )</a:t>
              </a:r>
            </a:p>
          </p:txBody>
        </p:sp>
        <p:grpSp>
          <p:nvGrpSpPr>
            <p:cNvPr id="7" name="مجموعة 12">
              <a:extLst>
                <a:ext uri="{FF2B5EF4-FFF2-40B4-BE49-F238E27FC236}">
                  <a16:creationId xmlns:a16="http://schemas.microsoft.com/office/drawing/2014/main" id="{0A079572-54E7-7BB0-3877-15AED5B5BBE5}"/>
                </a:ext>
              </a:extLst>
            </p:cNvPr>
            <p:cNvGrpSpPr/>
            <p:nvPr/>
          </p:nvGrpSpPr>
          <p:grpSpPr>
            <a:xfrm>
              <a:off x="604588" y="519113"/>
              <a:ext cx="4433888" cy="3062287"/>
              <a:chOff x="781050" y="519113"/>
              <a:chExt cx="4433888" cy="3062287"/>
            </a:xfrm>
          </p:grpSpPr>
          <p:sp>
            <p:nvSpPr>
              <p:cNvPr id="8" name="Line 2">
                <a:extLst>
                  <a:ext uri="{FF2B5EF4-FFF2-40B4-BE49-F238E27FC236}">
                    <a16:creationId xmlns:a16="http://schemas.microsoft.com/office/drawing/2014/main" id="{CCC129DA-1410-4DBC-B094-FECB3A29C39F}"/>
                  </a:ext>
                </a:extLst>
              </p:cNvPr>
              <p:cNvSpPr>
                <a:spLocks noChangeShapeType="1"/>
              </p:cNvSpPr>
              <p:nvPr/>
            </p:nvSpPr>
            <p:spPr bwMode="auto">
              <a:xfrm>
                <a:off x="1938338" y="838200"/>
                <a:ext cx="0" cy="2743200"/>
              </a:xfrm>
              <a:prstGeom prst="line">
                <a:avLst/>
              </a:prstGeom>
              <a:noFill/>
              <a:ln w="76200">
                <a:solidFill>
                  <a:schemeClr val="accent1"/>
                </a:solidFill>
                <a:round/>
                <a:headEnd/>
                <a:tailEnd/>
              </a:ln>
            </p:spPr>
            <p:txBody>
              <a:bodyPr/>
              <a:lstStyle/>
              <a:p>
                <a:endParaRPr lang="ar-SY"/>
              </a:p>
            </p:txBody>
          </p:sp>
          <p:sp>
            <p:nvSpPr>
              <p:cNvPr id="9" name="Line 3">
                <a:extLst>
                  <a:ext uri="{FF2B5EF4-FFF2-40B4-BE49-F238E27FC236}">
                    <a16:creationId xmlns:a16="http://schemas.microsoft.com/office/drawing/2014/main" id="{BC52BDBE-06F0-623A-3C62-C505661D9CD3}"/>
                  </a:ext>
                </a:extLst>
              </p:cNvPr>
              <p:cNvSpPr>
                <a:spLocks noChangeShapeType="1"/>
              </p:cNvSpPr>
              <p:nvPr/>
            </p:nvSpPr>
            <p:spPr bwMode="auto">
              <a:xfrm>
                <a:off x="1938338" y="3581400"/>
                <a:ext cx="3276600" cy="0"/>
              </a:xfrm>
              <a:prstGeom prst="line">
                <a:avLst/>
              </a:prstGeom>
              <a:noFill/>
              <a:ln w="76200">
                <a:solidFill>
                  <a:schemeClr val="accent1"/>
                </a:solidFill>
                <a:round/>
                <a:headEnd/>
                <a:tailEnd/>
              </a:ln>
            </p:spPr>
            <p:txBody>
              <a:bodyPr/>
              <a:lstStyle/>
              <a:p>
                <a:endParaRPr lang="ar-SY"/>
              </a:p>
            </p:txBody>
          </p:sp>
          <p:sp>
            <p:nvSpPr>
              <p:cNvPr id="10" name="Rectangle 4">
                <a:extLst>
                  <a:ext uri="{FF2B5EF4-FFF2-40B4-BE49-F238E27FC236}">
                    <a16:creationId xmlns:a16="http://schemas.microsoft.com/office/drawing/2014/main" id="{00546642-91C8-D268-C315-E957FA6F65F8}"/>
                  </a:ext>
                </a:extLst>
              </p:cNvPr>
              <p:cNvSpPr>
                <a:spLocks noChangeArrowheads="1"/>
              </p:cNvSpPr>
              <p:nvPr/>
            </p:nvSpPr>
            <p:spPr bwMode="auto">
              <a:xfrm>
                <a:off x="781050" y="519113"/>
                <a:ext cx="1112838" cy="454025"/>
              </a:xfrm>
              <a:prstGeom prst="rect">
                <a:avLst/>
              </a:prstGeom>
              <a:solidFill>
                <a:schemeClr val="accent2">
                  <a:lumMod val="20000"/>
                  <a:lumOff val="8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PRICE</a:t>
                </a:r>
              </a:p>
            </p:txBody>
          </p:sp>
          <p:sp>
            <p:nvSpPr>
              <p:cNvPr id="11" name="Line 6">
                <a:extLst>
                  <a:ext uri="{FF2B5EF4-FFF2-40B4-BE49-F238E27FC236}">
                    <a16:creationId xmlns:a16="http://schemas.microsoft.com/office/drawing/2014/main" id="{8ACCDE78-0F87-8F71-2D84-9C752681E4F1}"/>
                  </a:ext>
                </a:extLst>
              </p:cNvPr>
              <p:cNvSpPr>
                <a:spLocks noChangeShapeType="1"/>
              </p:cNvSpPr>
              <p:nvPr/>
            </p:nvSpPr>
            <p:spPr bwMode="auto">
              <a:xfrm>
                <a:off x="2243138" y="1066800"/>
                <a:ext cx="2362200" cy="2362200"/>
              </a:xfrm>
              <a:prstGeom prst="line">
                <a:avLst/>
              </a:prstGeom>
              <a:noFill/>
              <a:ln w="50800">
                <a:solidFill>
                  <a:schemeClr val="accent1"/>
                </a:solidFill>
                <a:round/>
                <a:headEnd/>
                <a:tailEnd/>
              </a:ln>
            </p:spPr>
            <p:txBody>
              <a:bodyPr/>
              <a:lstStyle/>
              <a:p>
                <a:endParaRPr lang="ar-SY"/>
              </a:p>
            </p:txBody>
          </p:sp>
        </p:grpSp>
      </p:grpSp>
      <p:sp>
        <p:nvSpPr>
          <p:cNvPr id="12" name="Line 2">
            <a:extLst>
              <a:ext uri="{FF2B5EF4-FFF2-40B4-BE49-F238E27FC236}">
                <a16:creationId xmlns:a16="http://schemas.microsoft.com/office/drawing/2014/main" id="{C4D1A9AD-CCB9-4EB1-029D-E8BF34B55CD9}"/>
              </a:ext>
            </a:extLst>
          </p:cNvPr>
          <p:cNvSpPr>
            <a:spLocks noChangeShapeType="1"/>
          </p:cNvSpPr>
          <p:nvPr/>
        </p:nvSpPr>
        <p:spPr bwMode="auto">
          <a:xfrm>
            <a:off x="6332592" y="2506382"/>
            <a:ext cx="0" cy="3200400"/>
          </a:xfrm>
          <a:prstGeom prst="line">
            <a:avLst/>
          </a:prstGeom>
          <a:noFill/>
          <a:ln w="76200">
            <a:solidFill>
              <a:schemeClr val="accent5">
                <a:lumMod val="25000"/>
              </a:schemeClr>
            </a:solidFill>
            <a:round/>
            <a:headEnd/>
            <a:tailEnd/>
          </a:ln>
        </p:spPr>
        <p:txBody>
          <a:bodyPr/>
          <a:lstStyle/>
          <a:p>
            <a:endParaRPr lang="ar-SY"/>
          </a:p>
        </p:txBody>
      </p:sp>
      <p:sp>
        <p:nvSpPr>
          <p:cNvPr id="13" name="Line 3">
            <a:extLst>
              <a:ext uri="{FF2B5EF4-FFF2-40B4-BE49-F238E27FC236}">
                <a16:creationId xmlns:a16="http://schemas.microsoft.com/office/drawing/2014/main" id="{8F6A6E0D-480E-D0CE-2B7C-DA88A582326B}"/>
              </a:ext>
            </a:extLst>
          </p:cNvPr>
          <p:cNvSpPr>
            <a:spLocks noChangeShapeType="1"/>
          </p:cNvSpPr>
          <p:nvPr/>
        </p:nvSpPr>
        <p:spPr bwMode="auto">
          <a:xfrm>
            <a:off x="6365930" y="5706782"/>
            <a:ext cx="3276600" cy="0"/>
          </a:xfrm>
          <a:prstGeom prst="line">
            <a:avLst/>
          </a:prstGeom>
          <a:noFill/>
          <a:ln w="76200">
            <a:solidFill>
              <a:schemeClr val="accent5">
                <a:lumMod val="25000"/>
              </a:schemeClr>
            </a:solidFill>
            <a:round/>
            <a:headEnd/>
            <a:tailEnd/>
          </a:ln>
        </p:spPr>
        <p:txBody>
          <a:bodyPr/>
          <a:lstStyle/>
          <a:p>
            <a:endParaRPr lang="ar-SY"/>
          </a:p>
        </p:txBody>
      </p:sp>
      <p:sp>
        <p:nvSpPr>
          <p:cNvPr id="14" name="Rectangle 4">
            <a:extLst>
              <a:ext uri="{FF2B5EF4-FFF2-40B4-BE49-F238E27FC236}">
                <a16:creationId xmlns:a16="http://schemas.microsoft.com/office/drawing/2014/main" id="{83386EC7-0FCE-0C19-9DC3-F9DC471732ED}"/>
              </a:ext>
            </a:extLst>
          </p:cNvPr>
          <p:cNvSpPr>
            <a:spLocks noChangeArrowheads="1"/>
          </p:cNvSpPr>
          <p:nvPr/>
        </p:nvSpPr>
        <p:spPr bwMode="auto">
          <a:xfrm>
            <a:off x="5189592" y="2125382"/>
            <a:ext cx="1112838" cy="454025"/>
          </a:xfrm>
          <a:prstGeom prst="rect">
            <a:avLst/>
          </a:prstGeom>
          <a:solidFill>
            <a:schemeClr val="accent2">
              <a:lumMod val="20000"/>
              <a:lumOff val="8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PRICE</a:t>
            </a:r>
          </a:p>
        </p:txBody>
      </p:sp>
      <p:sp>
        <p:nvSpPr>
          <p:cNvPr id="15" name="Rectangle 5">
            <a:extLst>
              <a:ext uri="{FF2B5EF4-FFF2-40B4-BE49-F238E27FC236}">
                <a16:creationId xmlns:a16="http://schemas.microsoft.com/office/drawing/2014/main" id="{F6AF6162-3A1C-9515-5247-EECB525E0698}"/>
              </a:ext>
            </a:extLst>
          </p:cNvPr>
          <p:cNvSpPr>
            <a:spLocks noChangeArrowheads="1"/>
          </p:cNvSpPr>
          <p:nvPr/>
        </p:nvSpPr>
        <p:spPr bwMode="auto">
          <a:xfrm>
            <a:off x="8128314" y="5768695"/>
            <a:ext cx="3446463" cy="454025"/>
          </a:xfrm>
          <a:prstGeom prst="rect">
            <a:avLst/>
          </a:prstGeom>
          <a:solidFill>
            <a:schemeClr val="accent2">
              <a:lumMod val="20000"/>
              <a:lumOff val="8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QUANTITY ( OUTPUT )</a:t>
            </a:r>
          </a:p>
        </p:txBody>
      </p:sp>
      <p:sp>
        <p:nvSpPr>
          <p:cNvPr id="17" name="Rectangle 7">
            <a:extLst>
              <a:ext uri="{FF2B5EF4-FFF2-40B4-BE49-F238E27FC236}">
                <a16:creationId xmlns:a16="http://schemas.microsoft.com/office/drawing/2014/main" id="{323DDFD2-50D3-D9BC-68D6-BE771651AF41}"/>
              </a:ext>
            </a:extLst>
          </p:cNvPr>
          <p:cNvSpPr>
            <a:spLocks noChangeArrowheads="1"/>
          </p:cNvSpPr>
          <p:nvPr/>
        </p:nvSpPr>
        <p:spPr bwMode="auto">
          <a:xfrm rot="2646752">
            <a:off x="6914907" y="2749506"/>
            <a:ext cx="3237520" cy="1751762"/>
          </a:xfrm>
          <a:prstGeom prst="rect">
            <a:avLst/>
          </a:prstGeom>
          <a:solidFill>
            <a:schemeClr val="accent2">
              <a:lumMod val="20000"/>
              <a:lumOff val="80000"/>
            </a:schemeClr>
          </a:solidFill>
          <a:ln w="12700">
            <a:solidFill>
              <a:schemeClr val="bg1"/>
            </a:solidFill>
            <a:miter lim="800000"/>
            <a:headEnd/>
            <a:tailEnd/>
          </a:ln>
        </p:spPr>
        <p:txBody>
          <a:bodyPr wrap="square" lIns="90488" tIns="44450" rIns="90488" bIns="44450">
            <a:spAutoFit/>
          </a:bodyPr>
          <a:lstStyle/>
          <a:p>
            <a:r>
              <a:rPr lang="en-US" b="1" dirty="0">
                <a:latin typeface="Arial" pitchFamily="34" charset="0"/>
              </a:rPr>
              <a:t>Price equals some </a:t>
            </a:r>
          </a:p>
          <a:p>
            <a:r>
              <a:rPr lang="en-US" b="1" dirty="0">
                <a:latin typeface="Arial" pitchFamily="34" charset="0"/>
              </a:rPr>
              <a:t>constant value minus some multiple </a:t>
            </a:r>
          </a:p>
          <a:p>
            <a:r>
              <a:rPr lang="en-US" b="1" dirty="0">
                <a:latin typeface="Arial" pitchFamily="34" charset="0"/>
              </a:rPr>
              <a:t>of the quantity demanded:</a:t>
            </a:r>
          </a:p>
          <a:p>
            <a:r>
              <a:rPr lang="ar-SY" b="1" dirty="0">
                <a:latin typeface="Arial" pitchFamily="34" charset="0"/>
              </a:rPr>
              <a:t>      </a:t>
            </a:r>
            <a:r>
              <a:rPr lang="en-US" b="1" dirty="0">
                <a:latin typeface="Arial" pitchFamily="34" charset="0"/>
              </a:rPr>
              <a:t>p = a - b D</a:t>
            </a:r>
          </a:p>
          <a:p>
            <a:pPr eaLnBrk="1" hangingPunct="1"/>
            <a:endParaRPr lang="en-US" b="1" dirty="0">
              <a:latin typeface="Arial" pitchFamily="34" charset="0"/>
            </a:endParaRPr>
          </a:p>
        </p:txBody>
      </p:sp>
      <p:sp>
        <p:nvSpPr>
          <p:cNvPr id="18" name="Rectangle 8">
            <a:extLst>
              <a:ext uri="{FF2B5EF4-FFF2-40B4-BE49-F238E27FC236}">
                <a16:creationId xmlns:a16="http://schemas.microsoft.com/office/drawing/2014/main" id="{98059725-C064-8319-FE28-D781301371ED}"/>
              </a:ext>
            </a:extLst>
          </p:cNvPr>
          <p:cNvSpPr>
            <a:spLocks noChangeArrowheads="1"/>
          </p:cNvSpPr>
          <p:nvPr/>
        </p:nvSpPr>
        <p:spPr bwMode="auto">
          <a:xfrm>
            <a:off x="5953180" y="2584170"/>
            <a:ext cx="350837" cy="454025"/>
          </a:xfrm>
          <a:prstGeom prst="rect">
            <a:avLst/>
          </a:prstGeom>
          <a:solidFill>
            <a:schemeClr val="accent2">
              <a:lumMod val="20000"/>
              <a:lumOff val="80000"/>
            </a:schemeClr>
          </a:solidFill>
          <a:ln w="12700">
            <a:solidFill>
              <a:schemeClr val="bg1"/>
            </a:solidFill>
            <a:miter lim="800000"/>
            <a:headEnd/>
            <a:tailEnd/>
          </a:ln>
        </p:spPr>
        <p:txBody>
          <a:bodyPr wrap="none" lIns="90488" tIns="44450" rIns="90488" bIns="44450">
            <a:spAutoFit/>
          </a:bodyPr>
          <a:lstStyle/>
          <a:p>
            <a:r>
              <a:rPr lang="en-US" b="1">
                <a:latin typeface="Arial" pitchFamily="34" charset="0"/>
              </a:rPr>
              <a:t>a</a:t>
            </a:r>
          </a:p>
        </p:txBody>
      </p:sp>
      <p:sp>
        <p:nvSpPr>
          <p:cNvPr id="19" name="Rectangle 2">
            <a:extLst>
              <a:ext uri="{FF2B5EF4-FFF2-40B4-BE49-F238E27FC236}">
                <a16:creationId xmlns:a16="http://schemas.microsoft.com/office/drawing/2014/main" id="{EE5E54E5-152C-A106-DAE0-28A0166AB712}"/>
              </a:ext>
            </a:extLst>
          </p:cNvPr>
          <p:cNvSpPr txBox="1">
            <a:spLocks noChangeArrowheads="1"/>
          </p:cNvSpPr>
          <p:nvPr/>
        </p:nvSpPr>
        <p:spPr>
          <a:xfrm>
            <a:off x="2350158" y="256672"/>
            <a:ext cx="3157507" cy="1357815"/>
          </a:xfrm>
          <a:prstGeom prst="rect">
            <a:avLst/>
          </a:prstGeom>
          <a:solidFill>
            <a:srgbClr val="CCFFFF"/>
          </a:solidFill>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ea typeface="+mj-ea"/>
              </a:rPr>
              <a:t>UTILITY AND DEMAND</a:t>
            </a:r>
          </a:p>
        </p:txBody>
      </p:sp>
      <p:sp>
        <p:nvSpPr>
          <p:cNvPr id="16" name="Line 6">
            <a:extLst>
              <a:ext uri="{FF2B5EF4-FFF2-40B4-BE49-F238E27FC236}">
                <a16:creationId xmlns:a16="http://schemas.microsoft.com/office/drawing/2014/main" id="{60292A7B-3F0B-80D0-CC3B-A615CD621601}"/>
              </a:ext>
            </a:extLst>
          </p:cNvPr>
          <p:cNvSpPr>
            <a:spLocks noChangeShapeType="1"/>
          </p:cNvSpPr>
          <p:nvPr/>
        </p:nvSpPr>
        <p:spPr bwMode="auto">
          <a:xfrm>
            <a:off x="6332592" y="2811182"/>
            <a:ext cx="2895600" cy="2895600"/>
          </a:xfrm>
          <a:prstGeom prst="line">
            <a:avLst/>
          </a:prstGeom>
          <a:noFill/>
          <a:ln w="50800">
            <a:solidFill>
              <a:schemeClr val="accent5">
                <a:lumMod val="25000"/>
              </a:schemeClr>
            </a:solidFill>
            <a:round/>
            <a:headEnd/>
            <a:tailEnd/>
          </a:ln>
        </p:spPr>
        <p:txBody>
          <a:bodyPr/>
          <a:lstStyle/>
          <a:p>
            <a:endParaRPr lang="ar-SY"/>
          </a:p>
        </p:txBody>
      </p:sp>
    </p:spTree>
    <p:extLst>
      <p:ext uri="{BB962C8B-B14F-4D97-AF65-F5344CB8AC3E}">
        <p14:creationId xmlns:p14="http://schemas.microsoft.com/office/powerpoint/2010/main" val="29742136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6AA7D-0075-026F-840B-7EC7090E23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6B28B-4CD1-3FB9-4835-B78819307FE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71DC5B9-09D4-D780-0DE8-C30ECF9167DB}"/>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0676AF00-811D-142D-F13E-F8E862F128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Line 2">
            <a:extLst>
              <a:ext uri="{FF2B5EF4-FFF2-40B4-BE49-F238E27FC236}">
                <a16:creationId xmlns:a16="http://schemas.microsoft.com/office/drawing/2014/main" id="{484DD786-FC40-3C07-B6D8-EDB5118C329E}"/>
              </a:ext>
            </a:extLst>
          </p:cNvPr>
          <p:cNvSpPr>
            <a:spLocks noChangeShapeType="1"/>
          </p:cNvSpPr>
          <p:nvPr/>
        </p:nvSpPr>
        <p:spPr bwMode="auto">
          <a:xfrm>
            <a:off x="1325649" y="2306040"/>
            <a:ext cx="0" cy="3200400"/>
          </a:xfrm>
          <a:prstGeom prst="line">
            <a:avLst/>
          </a:prstGeom>
          <a:noFill/>
          <a:ln w="76200">
            <a:solidFill>
              <a:schemeClr val="accent2">
                <a:lumMod val="50000"/>
              </a:schemeClr>
            </a:solidFill>
            <a:round/>
            <a:headEnd/>
            <a:tailEnd/>
          </a:ln>
        </p:spPr>
        <p:txBody>
          <a:bodyPr/>
          <a:lstStyle/>
          <a:p>
            <a:endParaRPr lang="ar-SY"/>
          </a:p>
        </p:txBody>
      </p:sp>
      <p:sp>
        <p:nvSpPr>
          <p:cNvPr id="6" name="Line 3">
            <a:extLst>
              <a:ext uri="{FF2B5EF4-FFF2-40B4-BE49-F238E27FC236}">
                <a16:creationId xmlns:a16="http://schemas.microsoft.com/office/drawing/2014/main" id="{608892DA-31A3-545F-6C55-874A649931C6}"/>
              </a:ext>
            </a:extLst>
          </p:cNvPr>
          <p:cNvSpPr>
            <a:spLocks noChangeShapeType="1"/>
          </p:cNvSpPr>
          <p:nvPr/>
        </p:nvSpPr>
        <p:spPr bwMode="auto">
          <a:xfrm>
            <a:off x="1358987" y="5506440"/>
            <a:ext cx="3276600" cy="0"/>
          </a:xfrm>
          <a:prstGeom prst="line">
            <a:avLst/>
          </a:prstGeom>
          <a:noFill/>
          <a:ln w="76200">
            <a:solidFill>
              <a:schemeClr val="accent2">
                <a:lumMod val="50000"/>
              </a:schemeClr>
            </a:solidFill>
            <a:round/>
            <a:headEnd/>
            <a:tailEnd/>
          </a:ln>
        </p:spPr>
        <p:txBody>
          <a:bodyPr/>
          <a:lstStyle/>
          <a:p>
            <a:endParaRPr lang="ar-SY"/>
          </a:p>
        </p:txBody>
      </p:sp>
      <p:sp>
        <p:nvSpPr>
          <p:cNvPr id="7" name="Rectangle 4">
            <a:extLst>
              <a:ext uri="{FF2B5EF4-FFF2-40B4-BE49-F238E27FC236}">
                <a16:creationId xmlns:a16="http://schemas.microsoft.com/office/drawing/2014/main" id="{D39276FC-4212-BFA9-DEEC-4142C0FC2F2A}"/>
              </a:ext>
            </a:extLst>
          </p:cNvPr>
          <p:cNvSpPr>
            <a:spLocks noChangeArrowheads="1"/>
          </p:cNvSpPr>
          <p:nvPr/>
        </p:nvSpPr>
        <p:spPr bwMode="auto">
          <a:xfrm>
            <a:off x="182649" y="1925040"/>
            <a:ext cx="1112838" cy="454025"/>
          </a:xfrm>
          <a:prstGeom prst="rect">
            <a:avLst/>
          </a:prstGeom>
          <a:solidFill>
            <a:schemeClr val="accent4">
              <a:lumMod val="20000"/>
              <a:lumOff val="80000"/>
            </a:schemeClr>
          </a:solidFill>
          <a:ln w="12700">
            <a:noFill/>
            <a:miter lim="800000"/>
            <a:headEnd/>
            <a:tailEnd/>
          </a:ln>
        </p:spPr>
        <p:txBody>
          <a:bodyPr wrap="none" lIns="90488" tIns="44450" rIns="90488" bIns="44450">
            <a:spAutoFit/>
          </a:bodyPr>
          <a:lstStyle/>
          <a:p>
            <a:r>
              <a:rPr lang="en-US" b="1" dirty="0">
                <a:latin typeface="Arial" pitchFamily="34" charset="0"/>
              </a:rPr>
              <a:t>PRICE</a:t>
            </a:r>
          </a:p>
        </p:txBody>
      </p:sp>
      <p:sp>
        <p:nvSpPr>
          <p:cNvPr id="8" name="Rectangle 5">
            <a:extLst>
              <a:ext uri="{FF2B5EF4-FFF2-40B4-BE49-F238E27FC236}">
                <a16:creationId xmlns:a16="http://schemas.microsoft.com/office/drawing/2014/main" id="{99FB07E2-0C44-37EA-E6CA-9FC5531D92C4}"/>
              </a:ext>
            </a:extLst>
          </p:cNvPr>
          <p:cNvSpPr>
            <a:spLocks noChangeArrowheads="1"/>
          </p:cNvSpPr>
          <p:nvPr/>
        </p:nvSpPr>
        <p:spPr bwMode="auto">
          <a:xfrm>
            <a:off x="4468899" y="5568353"/>
            <a:ext cx="3446463" cy="454025"/>
          </a:xfrm>
          <a:prstGeom prst="rect">
            <a:avLst/>
          </a:prstGeom>
          <a:solidFill>
            <a:schemeClr val="accent4">
              <a:lumMod val="20000"/>
              <a:lumOff val="80000"/>
            </a:schemeClr>
          </a:solidFill>
          <a:ln w="12700">
            <a:noFill/>
            <a:miter lim="800000"/>
            <a:headEnd/>
            <a:tailEnd/>
          </a:ln>
        </p:spPr>
        <p:txBody>
          <a:bodyPr wrap="none" lIns="90488" tIns="44450" rIns="90488" bIns="44450">
            <a:spAutoFit/>
          </a:bodyPr>
          <a:lstStyle/>
          <a:p>
            <a:r>
              <a:rPr lang="en-US" b="1" dirty="0">
                <a:latin typeface="Arial" pitchFamily="34" charset="0"/>
              </a:rPr>
              <a:t>QUANTITY ( OUTPUT )</a:t>
            </a:r>
          </a:p>
        </p:txBody>
      </p:sp>
      <p:sp>
        <p:nvSpPr>
          <p:cNvPr id="9" name="Line 6">
            <a:extLst>
              <a:ext uri="{FF2B5EF4-FFF2-40B4-BE49-F238E27FC236}">
                <a16:creationId xmlns:a16="http://schemas.microsoft.com/office/drawing/2014/main" id="{2968B805-3E73-D18C-3903-8C4AC388F892}"/>
              </a:ext>
            </a:extLst>
          </p:cNvPr>
          <p:cNvSpPr>
            <a:spLocks noChangeShapeType="1"/>
          </p:cNvSpPr>
          <p:nvPr/>
        </p:nvSpPr>
        <p:spPr bwMode="auto">
          <a:xfrm>
            <a:off x="1325649" y="2610840"/>
            <a:ext cx="2895600" cy="2895600"/>
          </a:xfrm>
          <a:prstGeom prst="line">
            <a:avLst/>
          </a:prstGeom>
          <a:noFill/>
          <a:ln w="50800">
            <a:solidFill>
              <a:schemeClr val="accent2">
                <a:lumMod val="50000"/>
              </a:schemeClr>
            </a:solidFill>
            <a:round/>
            <a:headEnd/>
            <a:tailEnd/>
          </a:ln>
        </p:spPr>
        <p:txBody>
          <a:bodyPr/>
          <a:lstStyle/>
          <a:p>
            <a:endParaRPr lang="ar-SY"/>
          </a:p>
        </p:txBody>
      </p:sp>
      <p:sp>
        <p:nvSpPr>
          <p:cNvPr id="10" name="Rectangle 7">
            <a:extLst>
              <a:ext uri="{FF2B5EF4-FFF2-40B4-BE49-F238E27FC236}">
                <a16:creationId xmlns:a16="http://schemas.microsoft.com/office/drawing/2014/main" id="{1F1EC198-3197-CC11-E496-33AD9B8E64A5}"/>
              </a:ext>
            </a:extLst>
          </p:cNvPr>
          <p:cNvSpPr>
            <a:spLocks noChangeArrowheads="1"/>
          </p:cNvSpPr>
          <p:nvPr/>
        </p:nvSpPr>
        <p:spPr bwMode="auto">
          <a:xfrm>
            <a:off x="2792499" y="1986953"/>
            <a:ext cx="5575300" cy="1474763"/>
          </a:xfrm>
          <a:prstGeom prst="rect">
            <a:avLst/>
          </a:prstGeom>
          <a:solidFill>
            <a:srgbClr val="FFFF00"/>
          </a:solidFill>
          <a:ln w="12700">
            <a:noFill/>
            <a:miter lim="800000"/>
            <a:headEnd/>
            <a:tailEnd/>
          </a:ln>
        </p:spPr>
        <p:txBody>
          <a:bodyPr wrap="square" lIns="90488" tIns="44450" rIns="90488" bIns="44450">
            <a:spAutoFit/>
          </a:bodyPr>
          <a:lstStyle/>
          <a:p>
            <a:r>
              <a:rPr lang="en-US" b="1" dirty="0">
                <a:latin typeface="Arial" pitchFamily="34" charset="0"/>
              </a:rPr>
              <a:t>Price equals some </a:t>
            </a:r>
          </a:p>
          <a:p>
            <a:r>
              <a:rPr lang="en-US" b="1" dirty="0">
                <a:latin typeface="Arial" pitchFamily="34" charset="0"/>
              </a:rPr>
              <a:t>constant value minus some multiple </a:t>
            </a:r>
          </a:p>
          <a:p>
            <a:r>
              <a:rPr lang="en-US" b="1" dirty="0">
                <a:latin typeface="Arial" pitchFamily="34" charset="0"/>
              </a:rPr>
              <a:t>of the quantity demanded:</a:t>
            </a:r>
          </a:p>
          <a:p>
            <a:r>
              <a:rPr lang="en-US" b="1" dirty="0">
                <a:latin typeface="Arial" pitchFamily="34" charset="0"/>
              </a:rPr>
              <a:t>		p = a - b D</a:t>
            </a:r>
          </a:p>
          <a:p>
            <a:pPr eaLnBrk="1" hangingPunct="1"/>
            <a:endParaRPr lang="en-US" b="1" dirty="0">
              <a:latin typeface="Arial" pitchFamily="34" charset="0"/>
            </a:endParaRPr>
          </a:p>
        </p:txBody>
      </p:sp>
      <p:sp>
        <p:nvSpPr>
          <p:cNvPr id="11" name="Rectangle 8">
            <a:extLst>
              <a:ext uri="{FF2B5EF4-FFF2-40B4-BE49-F238E27FC236}">
                <a16:creationId xmlns:a16="http://schemas.microsoft.com/office/drawing/2014/main" id="{A61A7337-38F9-88EB-82EE-45F339AD0A5C}"/>
              </a:ext>
            </a:extLst>
          </p:cNvPr>
          <p:cNvSpPr>
            <a:spLocks noChangeArrowheads="1"/>
          </p:cNvSpPr>
          <p:nvPr/>
        </p:nvSpPr>
        <p:spPr bwMode="auto">
          <a:xfrm>
            <a:off x="946237" y="2383828"/>
            <a:ext cx="350837" cy="454025"/>
          </a:xfrm>
          <a:prstGeom prst="rect">
            <a:avLst/>
          </a:prstGeom>
          <a:noFill/>
          <a:ln w="12700">
            <a:noFill/>
            <a:miter lim="800000"/>
            <a:headEnd/>
            <a:tailEnd/>
          </a:ln>
        </p:spPr>
        <p:txBody>
          <a:bodyPr wrap="none" lIns="90488" tIns="44450" rIns="90488" bIns="44450">
            <a:spAutoFit/>
          </a:bodyPr>
          <a:lstStyle/>
          <a:p>
            <a:r>
              <a:rPr lang="en-US" b="1">
                <a:latin typeface="Arial" pitchFamily="34" charset="0"/>
              </a:rPr>
              <a:t>a</a:t>
            </a:r>
          </a:p>
        </p:txBody>
      </p:sp>
      <p:sp>
        <p:nvSpPr>
          <p:cNvPr id="12" name="Rectangle 9">
            <a:extLst>
              <a:ext uri="{FF2B5EF4-FFF2-40B4-BE49-F238E27FC236}">
                <a16:creationId xmlns:a16="http://schemas.microsoft.com/office/drawing/2014/main" id="{D8748575-179C-A71C-0A38-46AED5125C5E}"/>
              </a:ext>
            </a:extLst>
          </p:cNvPr>
          <p:cNvSpPr>
            <a:spLocks noChangeArrowheads="1"/>
          </p:cNvSpPr>
          <p:nvPr/>
        </p:nvSpPr>
        <p:spPr bwMode="auto">
          <a:xfrm>
            <a:off x="3639726" y="3590996"/>
            <a:ext cx="4803018" cy="1059264"/>
          </a:xfrm>
          <a:prstGeom prst="rect">
            <a:avLst/>
          </a:prstGeom>
          <a:solidFill>
            <a:srgbClr val="FFFF00"/>
          </a:solidFill>
          <a:ln w="12700">
            <a:solidFill>
              <a:schemeClr val="bg1"/>
            </a:solidFill>
            <a:miter lim="800000"/>
            <a:headEnd/>
            <a:tailEnd/>
          </a:ln>
        </p:spPr>
        <p:txBody>
          <a:bodyPr wrap="square" lIns="90488" tIns="44450" rIns="90488" bIns="44450">
            <a:spAutoFit/>
          </a:bodyPr>
          <a:lstStyle/>
          <a:p>
            <a:pPr>
              <a:spcBef>
                <a:spcPct val="50000"/>
              </a:spcBef>
            </a:pPr>
            <a:r>
              <a:rPr lang="en-US" b="1" dirty="0">
                <a:latin typeface="Arial" pitchFamily="34" charset="0"/>
              </a:rPr>
              <a:t>a = Y-axis (quantity) intercept,  (price at 0 amount demanded);</a:t>
            </a:r>
          </a:p>
          <a:p>
            <a:pPr>
              <a:spcBef>
                <a:spcPct val="50000"/>
              </a:spcBef>
            </a:pPr>
            <a:r>
              <a:rPr lang="en-US" b="1" dirty="0">
                <a:latin typeface="Arial" pitchFamily="34" charset="0"/>
              </a:rPr>
              <a:t>b = slope of the demand function;</a:t>
            </a:r>
          </a:p>
        </p:txBody>
      </p:sp>
      <p:sp>
        <p:nvSpPr>
          <p:cNvPr id="13" name="Rectangle 2">
            <a:extLst>
              <a:ext uri="{FF2B5EF4-FFF2-40B4-BE49-F238E27FC236}">
                <a16:creationId xmlns:a16="http://schemas.microsoft.com/office/drawing/2014/main" id="{2978BE65-50BD-EDB5-888A-328BE021CB0C}"/>
              </a:ext>
            </a:extLst>
          </p:cNvPr>
          <p:cNvSpPr txBox="1">
            <a:spLocks noChangeArrowheads="1"/>
          </p:cNvSpPr>
          <p:nvPr/>
        </p:nvSpPr>
        <p:spPr>
          <a:xfrm>
            <a:off x="1514135" y="272714"/>
            <a:ext cx="3711008" cy="1106699"/>
          </a:xfrm>
          <a:prstGeom prst="rect">
            <a:avLst/>
          </a:prstGeom>
          <a:solidFill>
            <a:schemeClr val="accent1">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b">
            <a:normAutofit fontScale="70000" lnSpcReduction="2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ea typeface="+mj-ea"/>
              </a:rPr>
              <a:t>UTILITY AND DEMAND</a:t>
            </a:r>
          </a:p>
        </p:txBody>
      </p:sp>
    </p:spTree>
    <p:extLst>
      <p:ext uri="{BB962C8B-B14F-4D97-AF65-F5344CB8AC3E}">
        <p14:creationId xmlns:p14="http://schemas.microsoft.com/office/powerpoint/2010/main" val="572715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A2049-FD1E-66B4-F779-900C90A779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ABEA40-A172-67E1-C0E4-E8184805EF3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A549438-AFF7-2EF6-D742-7C503B9B380D}"/>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4A70607D-8C5C-F31D-671A-4B0B6934F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Line 2">
            <a:extLst>
              <a:ext uri="{FF2B5EF4-FFF2-40B4-BE49-F238E27FC236}">
                <a16:creationId xmlns:a16="http://schemas.microsoft.com/office/drawing/2014/main" id="{B1301097-6E98-6405-7399-3199EF840F68}"/>
              </a:ext>
            </a:extLst>
          </p:cNvPr>
          <p:cNvSpPr>
            <a:spLocks noChangeShapeType="1"/>
          </p:cNvSpPr>
          <p:nvPr/>
        </p:nvSpPr>
        <p:spPr bwMode="auto">
          <a:xfrm>
            <a:off x="1095103" y="2354166"/>
            <a:ext cx="0" cy="3200400"/>
          </a:xfrm>
          <a:prstGeom prst="line">
            <a:avLst/>
          </a:prstGeom>
          <a:noFill/>
          <a:ln w="76200">
            <a:solidFill>
              <a:schemeClr val="tx1"/>
            </a:solidFill>
            <a:round/>
            <a:headEnd/>
            <a:tailEnd/>
          </a:ln>
        </p:spPr>
        <p:txBody>
          <a:bodyPr/>
          <a:lstStyle/>
          <a:p>
            <a:endParaRPr lang="ar-SY"/>
          </a:p>
        </p:txBody>
      </p:sp>
      <p:sp>
        <p:nvSpPr>
          <p:cNvPr id="6" name="Line 3">
            <a:extLst>
              <a:ext uri="{FF2B5EF4-FFF2-40B4-BE49-F238E27FC236}">
                <a16:creationId xmlns:a16="http://schemas.microsoft.com/office/drawing/2014/main" id="{A2D94CF7-8EEB-A664-4A9A-F78527D26C94}"/>
              </a:ext>
            </a:extLst>
          </p:cNvPr>
          <p:cNvSpPr>
            <a:spLocks noChangeShapeType="1"/>
          </p:cNvSpPr>
          <p:nvPr/>
        </p:nvSpPr>
        <p:spPr bwMode="auto">
          <a:xfrm>
            <a:off x="1128441" y="5554566"/>
            <a:ext cx="3276600" cy="0"/>
          </a:xfrm>
          <a:prstGeom prst="line">
            <a:avLst/>
          </a:prstGeom>
          <a:noFill/>
          <a:ln w="76200">
            <a:solidFill>
              <a:schemeClr val="tx1"/>
            </a:solidFill>
            <a:round/>
            <a:headEnd/>
            <a:tailEnd/>
          </a:ln>
        </p:spPr>
        <p:txBody>
          <a:bodyPr/>
          <a:lstStyle/>
          <a:p>
            <a:endParaRPr lang="ar-SY"/>
          </a:p>
        </p:txBody>
      </p:sp>
      <p:sp>
        <p:nvSpPr>
          <p:cNvPr id="7" name="Rectangle 4">
            <a:extLst>
              <a:ext uri="{FF2B5EF4-FFF2-40B4-BE49-F238E27FC236}">
                <a16:creationId xmlns:a16="http://schemas.microsoft.com/office/drawing/2014/main" id="{AB6D892A-E171-BF02-0F43-D47A13A65178}"/>
              </a:ext>
            </a:extLst>
          </p:cNvPr>
          <p:cNvSpPr>
            <a:spLocks noChangeArrowheads="1"/>
          </p:cNvSpPr>
          <p:nvPr/>
        </p:nvSpPr>
        <p:spPr bwMode="auto">
          <a:xfrm>
            <a:off x="-47897" y="1973166"/>
            <a:ext cx="1112838" cy="454025"/>
          </a:xfrm>
          <a:prstGeom prst="rect">
            <a:avLst/>
          </a:prstGeom>
          <a:solidFill>
            <a:schemeClr val="accent6">
              <a:lumMod val="20000"/>
              <a:lumOff val="80000"/>
            </a:schemeClr>
          </a:solidFill>
          <a:ln w="12700">
            <a:noFill/>
            <a:miter lim="800000"/>
            <a:headEnd/>
            <a:tailEnd/>
          </a:ln>
        </p:spPr>
        <p:txBody>
          <a:bodyPr wrap="none" lIns="90488" tIns="44450" rIns="90488" bIns="44450">
            <a:spAutoFit/>
          </a:bodyPr>
          <a:lstStyle/>
          <a:p>
            <a:r>
              <a:rPr lang="en-US" b="1">
                <a:latin typeface="Arial" pitchFamily="34" charset="0"/>
              </a:rPr>
              <a:t>PRICE</a:t>
            </a:r>
          </a:p>
        </p:txBody>
      </p:sp>
      <p:sp>
        <p:nvSpPr>
          <p:cNvPr id="8" name="Rectangle 5">
            <a:extLst>
              <a:ext uri="{FF2B5EF4-FFF2-40B4-BE49-F238E27FC236}">
                <a16:creationId xmlns:a16="http://schemas.microsoft.com/office/drawing/2014/main" id="{54930546-26B2-D1AE-E557-90EAA15A9694}"/>
              </a:ext>
            </a:extLst>
          </p:cNvPr>
          <p:cNvSpPr>
            <a:spLocks noChangeArrowheads="1"/>
          </p:cNvSpPr>
          <p:nvPr/>
        </p:nvSpPr>
        <p:spPr bwMode="auto">
          <a:xfrm>
            <a:off x="4238353" y="5616479"/>
            <a:ext cx="3446463" cy="454025"/>
          </a:xfrm>
          <a:prstGeom prst="rect">
            <a:avLst/>
          </a:prstGeom>
          <a:solidFill>
            <a:schemeClr val="accent6">
              <a:lumMod val="20000"/>
              <a:lumOff val="80000"/>
            </a:schemeClr>
          </a:solidFill>
          <a:ln w="12700">
            <a:noFill/>
            <a:miter lim="800000"/>
            <a:headEnd/>
            <a:tailEnd/>
          </a:ln>
        </p:spPr>
        <p:txBody>
          <a:bodyPr wrap="none" lIns="90488" tIns="44450" rIns="90488" bIns="44450">
            <a:spAutoFit/>
          </a:bodyPr>
          <a:lstStyle/>
          <a:p>
            <a:r>
              <a:rPr lang="en-US" b="1" dirty="0">
                <a:latin typeface="Arial" pitchFamily="34" charset="0"/>
              </a:rPr>
              <a:t>QUANTITY ( OUTPUT )</a:t>
            </a:r>
          </a:p>
        </p:txBody>
      </p:sp>
      <p:sp>
        <p:nvSpPr>
          <p:cNvPr id="9" name="Line 6">
            <a:extLst>
              <a:ext uri="{FF2B5EF4-FFF2-40B4-BE49-F238E27FC236}">
                <a16:creationId xmlns:a16="http://schemas.microsoft.com/office/drawing/2014/main" id="{D8C89AAE-9022-55FE-4825-A70F300C3227}"/>
              </a:ext>
            </a:extLst>
          </p:cNvPr>
          <p:cNvSpPr>
            <a:spLocks noChangeShapeType="1"/>
          </p:cNvSpPr>
          <p:nvPr/>
        </p:nvSpPr>
        <p:spPr bwMode="auto">
          <a:xfrm>
            <a:off x="1095103" y="2658966"/>
            <a:ext cx="2895600" cy="2895600"/>
          </a:xfrm>
          <a:prstGeom prst="line">
            <a:avLst/>
          </a:prstGeom>
          <a:noFill/>
          <a:ln w="50800">
            <a:solidFill>
              <a:schemeClr val="tx1"/>
            </a:solidFill>
            <a:round/>
            <a:headEnd/>
            <a:tailEnd/>
          </a:ln>
        </p:spPr>
        <p:txBody>
          <a:bodyPr/>
          <a:lstStyle/>
          <a:p>
            <a:endParaRPr lang="ar-SY"/>
          </a:p>
        </p:txBody>
      </p:sp>
      <p:sp>
        <p:nvSpPr>
          <p:cNvPr id="10" name="Rectangle 7">
            <a:extLst>
              <a:ext uri="{FF2B5EF4-FFF2-40B4-BE49-F238E27FC236}">
                <a16:creationId xmlns:a16="http://schemas.microsoft.com/office/drawing/2014/main" id="{AB07603A-1325-0A3A-B388-8B9201208B00}"/>
              </a:ext>
            </a:extLst>
          </p:cNvPr>
          <p:cNvSpPr>
            <a:spLocks noChangeArrowheads="1"/>
          </p:cNvSpPr>
          <p:nvPr/>
        </p:nvSpPr>
        <p:spPr bwMode="auto">
          <a:xfrm>
            <a:off x="3444263" y="2261925"/>
            <a:ext cx="4857756" cy="1474763"/>
          </a:xfrm>
          <a:prstGeom prst="rect">
            <a:avLst/>
          </a:prstGeom>
          <a:solidFill>
            <a:schemeClr val="accent1">
              <a:lumMod val="60000"/>
              <a:lumOff val="40000"/>
            </a:schemeClr>
          </a:solidFill>
          <a:ln w="12700">
            <a:noFill/>
            <a:miter lim="800000"/>
            <a:headEnd/>
            <a:tailEnd/>
          </a:ln>
        </p:spPr>
        <p:txBody>
          <a:bodyPr wrap="square" lIns="90488" tIns="44450" rIns="90488" bIns="44450">
            <a:spAutoFit/>
          </a:bodyPr>
          <a:lstStyle/>
          <a:p>
            <a:r>
              <a:rPr lang="en-US" b="1" dirty="0">
                <a:latin typeface="Arial" pitchFamily="34" charset="0"/>
              </a:rPr>
              <a:t>Price equals some </a:t>
            </a:r>
          </a:p>
          <a:p>
            <a:r>
              <a:rPr lang="en-US" b="1" dirty="0">
                <a:latin typeface="Arial" pitchFamily="34" charset="0"/>
              </a:rPr>
              <a:t>constant value minus some multiple </a:t>
            </a:r>
          </a:p>
          <a:p>
            <a:r>
              <a:rPr lang="en-US" b="1" dirty="0">
                <a:latin typeface="Arial" pitchFamily="34" charset="0"/>
              </a:rPr>
              <a:t>of the quantity demanded:</a:t>
            </a:r>
          </a:p>
          <a:p>
            <a:r>
              <a:rPr lang="en-US" b="1" dirty="0">
                <a:latin typeface="Arial" pitchFamily="34" charset="0"/>
              </a:rPr>
              <a:t>		p = a - b D</a:t>
            </a:r>
          </a:p>
          <a:p>
            <a:pPr eaLnBrk="1" hangingPunct="1"/>
            <a:endParaRPr lang="en-US" b="1" dirty="0">
              <a:latin typeface="Arial" pitchFamily="34" charset="0"/>
            </a:endParaRPr>
          </a:p>
        </p:txBody>
      </p:sp>
      <p:sp>
        <p:nvSpPr>
          <p:cNvPr id="11" name="Rectangle 8">
            <a:extLst>
              <a:ext uri="{FF2B5EF4-FFF2-40B4-BE49-F238E27FC236}">
                <a16:creationId xmlns:a16="http://schemas.microsoft.com/office/drawing/2014/main" id="{537F7454-5729-5A87-E146-09831A1796A8}"/>
              </a:ext>
            </a:extLst>
          </p:cNvPr>
          <p:cNvSpPr>
            <a:spLocks noChangeArrowheads="1"/>
          </p:cNvSpPr>
          <p:nvPr/>
        </p:nvSpPr>
        <p:spPr bwMode="auto">
          <a:xfrm>
            <a:off x="715691" y="2431954"/>
            <a:ext cx="350837" cy="454025"/>
          </a:xfrm>
          <a:prstGeom prst="rect">
            <a:avLst/>
          </a:prstGeom>
          <a:noFill/>
          <a:ln w="12700">
            <a:noFill/>
            <a:miter lim="800000"/>
            <a:headEnd/>
            <a:tailEnd/>
          </a:ln>
        </p:spPr>
        <p:txBody>
          <a:bodyPr wrap="none" lIns="90488" tIns="44450" rIns="90488" bIns="44450">
            <a:spAutoFit/>
          </a:bodyPr>
          <a:lstStyle/>
          <a:p>
            <a:r>
              <a:rPr lang="en-US" b="1">
                <a:latin typeface="Arial" pitchFamily="34" charset="0"/>
              </a:rPr>
              <a:t>a</a:t>
            </a:r>
          </a:p>
        </p:txBody>
      </p:sp>
      <p:sp>
        <p:nvSpPr>
          <p:cNvPr id="12" name="Rectangle 9">
            <a:extLst>
              <a:ext uri="{FF2B5EF4-FFF2-40B4-BE49-F238E27FC236}">
                <a16:creationId xmlns:a16="http://schemas.microsoft.com/office/drawing/2014/main" id="{7049A41F-1485-8502-9200-83800B737099}"/>
              </a:ext>
            </a:extLst>
          </p:cNvPr>
          <p:cNvSpPr>
            <a:spLocks noChangeArrowheads="1"/>
          </p:cNvSpPr>
          <p:nvPr/>
        </p:nvSpPr>
        <p:spPr bwMode="auto">
          <a:xfrm>
            <a:off x="3450866" y="3898232"/>
            <a:ext cx="4867196" cy="1059264"/>
          </a:xfrm>
          <a:prstGeom prst="rect">
            <a:avLst/>
          </a:prstGeom>
          <a:solidFill>
            <a:schemeClr val="accent2">
              <a:lumMod val="40000"/>
              <a:lumOff val="60000"/>
            </a:schemeClr>
          </a:solidFill>
          <a:ln w="12700">
            <a:noFill/>
            <a:miter lim="800000"/>
            <a:headEnd/>
            <a:tailEnd/>
          </a:ln>
        </p:spPr>
        <p:txBody>
          <a:bodyPr wrap="square" lIns="90488" tIns="44450" rIns="90488" bIns="44450">
            <a:spAutoFit/>
          </a:bodyPr>
          <a:lstStyle/>
          <a:p>
            <a:pPr>
              <a:spcBef>
                <a:spcPct val="50000"/>
              </a:spcBef>
            </a:pPr>
            <a:r>
              <a:rPr lang="en-US" b="1" dirty="0">
                <a:latin typeface="Arial" pitchFamily="34" charset="0"/>
              </a:rPr>
              <a:t>a = Y-axis (quantity) intercept,  (price at 0 amount demanded);</a:t>
            </a:r>
          </a:p>
          <a:p>
            <a:pPr>
              <a:spcBef>
                <a:spcPct val="50000"/>
              </a:spcBef>
            </a:pPr>
            <a:r>
              <a:rPr lang="en-US" b="1" dirty="0">
                <a:latin typeface="Arial" pitchFamily="34" charset="0"/>
              </a:rPr>
              <a:t>b = slope of the demand function;</a:t>
            </a:r>
          </a:p>
        </p:txBody>
      </p:sp>
      <p:sp>
        <p:nvSpPr>
          <p:cNvPr id="13" name="Rectangle 10">
            <a:extLst>
              <a:ext uri="{FF2B5EF4-FFF2-40B4-BE49-F238E27FC236}">
                <a16:creationId xmlns:a16="http://schemas.microsoft.com/office/drawing/2014/main" id="{E2F1CFEF-F837-B7FB-0934-CA475B45AB33}"/>
              </a:ext>
            </a:extLst>
          </p:cNvPr>
          <p:cNvSpPr>
            <a:spLocks noChangeArrowheads="1"/>
          </p:cNvSpPr>
          <p:nvPr/>
        </p:nvSpPr>
        <p:spPr bwMode="auto">
          <a:xfrm>
            <a:off x="4890816" y="4986241"/>
            <a:ext cx="1625446" cy="366767"/>
          </a:xfrm>
          <a:prstGeom prst="rect">
            <a:avLst/>
          </a:prstGeom>
          <a:solidFill>
            <a:srgbClr val="FF0000"/>
          </a:solidFill>
          <a:ln w="12700">
            <a:noFill/>
            <a:miter lim="800000"/>
            <a:headEnd/>
            <a:tailEnd/>
          </a:ln>
        </p:spPr>
        <p:txBody>
          <a:bodyPr wrap="none" lIns="90488" tIns="44450" rIns="90488" bIns="44450">
            <a:spAutoFit/>
          </a:bodyPr>
          <a:lstStyle/>
          <a:p>
            <a:r>
              <a:rPr lang="en-US" b="1" dirty="0">
                <a:solidFill>
                  <a:schemeClr val="bg1"/>
                </a:solidFill>
                <a:latin typeface="Arial" pitchFamily="34" charset="0"/>
              </a:rPr>
              <a:t>D = (a – p) / b</a:t>
            </a:r>
          </a:p>
        </p:txBody>
      </p:sp>
      <p:sp>
        <p:nvSpPr>
          <p:cNvPr id="14" name="Rectangle 2">
            <a:extLst>
              <a:ext uri="{FF2B5EF4-FFF2-40B4-BE49-F238E27FC236}">
                <a16:creationId xmlns:a16="http://schemas.microsoft.com/office/drawing/2014/main" id="{3FCF4154-A0A3-1796-9C5E-E3D0C13BFBD2}"/>
              </a:ext>
            </a:extLst>
          </p:cNvPr>
          <p:cNvSpPr txBox="1">
            <a:spLocks noChangeArrowheads="1"/>
          </p:cNvSpPr>
          <p:nvPr/>
        </p:nvSpPr>
        <p:spPr>
          <a:xfrm>
            <a:off x="939370" y="221116"/>
            <a:ext cx="4050642" cy="1474764"/>
          </a:xfrm>
          <a:prstGeom prst="rect">
            <a:avLst/>
          </a:prstGeom>
          <a:solidFill>
            <a:schemeClr val="accent1">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b">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ea typeface="+mj-ea"/>
              </a:rPr>
              <a:t>UTILITY AND DEMAND</a:t>
            </a:r>
          </a:p>
        </p:txBody>
      </p:sp>
    </p:spTree>
    <p:extLst>
      <p:ext uri="{BB962C8B-B14F-4D97-AF65-F5344CB8AC3E}">
        <p14:creationId xmlns:p14="http://schemas.microsoft.com/office/powerpoint/2010/main" val="2557226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F0D7E-07E6-0F0F-559E-CF0B83826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2FC562-7941-0447-AAF7-4DDC315DB76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CD456B1-5432-474B-60AD-0F536CB60FC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2BF96399-17C8-F026-91CE-BBF4E1A51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4" name="مجموعة 22">
            <a:extLst>
              <a:ext uri="{FF2B5EF4-FFF2-40B4-BE49-F238E27FC236}">
                <a16:creationId xmlns:a16="http://schemas.microsoft.com/office/drawing/2014/main" id="{2C6A0EC4-C6A0-B1C0-142F-276AAF2ED8B6}"/>
              </a:ext>
            </a:extLst>
          </p:cNvPr>
          <p:cNvGrpSpPr/>
          <p:nvPr/>
        </p:nvGrpSpPr>
        <p:grpSpPr>
          <a:xfrm>
            <a:off x="747713" y="1600199"/>
            <a:ext cx="10460218" cy="4748349"/>
            <a:chOff x="747713" y="0"/>
            <a:chExt cx="8396287" cy="6342886"/>
          </a:xfrm>
        </p:grpSpPr>
        <p:sp>
          <p:nvSpPr>
            <p:cNvPr id="6" name="Line 2">
              <a:extLst>
                <a:ext uri="{FF2B5EF4-FFF2-40B4-BE49-F238E27FC236}">
                  <a16:creationId xmlns:a16="http://schemas.microsoft.com/office/drawing/2014/main" id="{EEB1AA9E-9C47-9499-F9ED-B53AC923334B}"/>
                </a:ext>
              </a:extLst>
            </p:cNvPr>
            <p:cNvSpPr>
              <a:spLocks noChangeShapeType="1"/>
            </p:cNvSpPr>
            <p:nvPr/>
          </p:nvSpPr>
          <p:spPr bwMode="auto">
            <a:xfrm>
              <a:off x="1905000" y="381000"/>
              <a:ext cx="0" cy="3200400"/>
            </a:xfrm>
            <a:prstGeom prst="line">
              <a:avLst/>
            </a:prstGeom>
            <a:noFill/>
            <a:ln w="76200">
              <a:solidFill>
                <a:schemeClr val="tx1">
                  <a:lumMod val="85000"/>
                  <a:lumOff val="15000"/>
                </a:schemeClr>
              </a:solidFill>
              <a:round/>
              <a:headEnd/>
              <a:tailEnd/>
            </a:ln>
          </p:spPr>
          <p:txBody>
            <a:bodyPr/>
            <a:lstStyle/>
            <a:p>
              <a:endParaRPr lang="ar-SY"/>
            </a:p>
          </p:txBody>
        </p:sp>
        <p:sp>
          <p:nvSpPr>
            <p:cNvPr id="7" name="Line 3">
              <a:extLst>
                <a:ext uri="{FF2B5EF4-FFF2-40B4-BE49-F238E27FC236}">
                  <a16:creationId xmlns:a16="http://schemas.microsoft.com/office/drawing/2014/main" id="{2AF85834-9E3F-D264-11DA-4FED8FB1F183}"/>
                </a:ext>
              </a:extLst>
            </p:cNvPr>
            <p:cNvSpPr>
              <a:spLocks noChangeShapeType="1"/>
            </p:cNvSpPr>
            <p:nvPr/>
          </p:nvSpPr>
          <p:spPr bwMode="auto">
            <a:xfrm>
              <a:off x="1938338" y="3581400"/>
              <a:ext cx="3276600" cy="0"/>
            </a:xfrm>
            <a:prstGeom prst="line">
              <a:avLst/>
            </a:prstGeom>
            <a:noFill/>
            <a:ln w="76200">
              <a:solidFill>
                <a:schemeClr val="tx1">
                  <a:lumMod val="85000"/>
                  <a:lumOff val="15000"/>
                </a:schemeClr>
              </a:solidFill>
              <a:round/>
              <a:headEnd/>
              <a:tailEnd/>
            </a:ln>
          </p:spPr>
          <p:txBody>
            <a:bodyPr/>
            <a:lstStyle/>
            <a:p>
              <a:endParaRPr lang="ar-SY"/>
            </a:p>
          </p:txBody>
        </p:sp>
        <p:sp>
          <p:nvSpPr>
            <p:cNvPr id="8" name="Rectangle 4">
              <a:extLst>
                <a:ext uri="{FF2B5EF4-FFF2-40B4-BE49-F238E27FC236}">
                  <a16:creationId xmlns:a16="http://schemas.microsoft.com/office/drawing/2014/main" id="{158C27E7-AD44-B81C-891B-9BB8A8D27D6B}"/>
                </a:ext>
              </a:extLst>
            </p:cNvPr>
            <p:cNvSpPr>
              <a:spLocks noChangeArrowheads="1"/>
            </p:cNvSpPr>
            <p:nvPr/>
          </p:nvSpPr>
          <p:spPr bwMode="auto">
            <a:xfrm>
              <a:off x="762000" y="0"/>
              <a:ext cx="968215" cy="397545"/>
            </a:xfrm>
            <a:prstGeom prst="rect">
              <a:avLst/>
            </a:prstGeom>
            <a:noFill/>
            <a:ln w="12700">
              <a:noFill/>
              <a:miter lim="800000"/>
              <a:headEnd/>
              <a:tailEnd/>
            </a:ln>
          </p:spPr>
          <p:txBody>
            <a:bodyPr wrap="none" lIns="90488" tIns="44450" rIns="90488" bIns="44450">
              <a:spAutoFit/>
            </a:bodyPr>
            <a:lstStyle/>
            <a:p>
              <a:r>
                <a:rPr lang="en-US" sz="2000" b="1" dirty="0">
                  <a:latin typeface="Arial" pitchFamily="34" charset="0"/>
                </a:rPr>
                <a:t>PRICE</a:t>
              </a:r>
            </a:p>
          </p:txBody>
        </p:sp>
        <p:sp>
          <p:nvSpPr>
            <p:cNvPr id="9" name="Rectangle 5">
              <a:extLst>
                <a:ext uri="{FF2B5EF4-FFF2-40B4-BE49-F238E27FC236}">
                  <a16:creationId xmlns:a16="http://schemas.microsoft.com/office/drawing/2014/main" id="{CD887037-FA4D-7A28-CC2B-B619D1710AF9}"/>
                </a:ext>
              </a:extLst>
            </p:cNvPr>
            <p:cNvSpPr>
              <a:spLocks noChangeArrowheads="1"/>
            </p:cNvSpPr>
            <p:nvPr/>
          </p:nvSpPr>
          <p:spPr bwMode="auto">
            <a:xfrm>
              <a:off x="5048250" y="3643313"/>
              <a:ext cx="2920865" cy="397545"/>
            </a:xfrm>
            <a:prstGeom prst="rect">
              <a:avLst/>
            </a:prstGeom>
            <a:noFill/>
            <a:ln w="12700">
              <a:noFill/>
              <a:miter lim="800000"/>
              <a:headEnd/>
              <a:tailEnd/>
            </a:ln>
          </p:spPr>
          <p:txBody>
            <a:bodyPr wrap="none" lIns="90488" tIns="44450" rIns="90488" bIns="44450">
              <a:spAutoFit/>
            </a:bodyPr>
            <a:lstStyle/>
            <a:p>
              <a:r>
                <a:rPr lang="en-US" sz="2000" b="1" dirty="0">
                  <a:latin typeface="Arial" pitchFamily="34" charset="0"/>
                </a:rPr>
                <a:t>QUANTITY ( OUTPUT </a:t>
              </a:r>
              <a:r>
                <a:rPr lang="en-US" b="1" dirty="0">
                  <a:latin typeface="Arial" pitchFamily="34" charset="0"/>
                </a:rPr>
                <a:t>)</a:t>
              </a:r>
            </a:p>
          </p:txBody>
        </p:sp>
        <p:sp>
          <p:nvSpPr>
            <p:cNvPr id="10" name="Line 6">
              <a:extLst>
                <a:ext uri="{FF2B5EF4-FFF2-40B4-BE49-F238E27FC236}">
                  <a16:creationId xmlns:a16="http://schemas.microsoft.com/office/drawing/2014/main" id="{713F12EE-CA76-C4AE-E7CE-7BEEC5587571}"/>
                </a:ext>
              </a:extLst>
            </p:cNvPr>
            <p:cNvSpPr>
              <a:spLocks noChangeShapeType="1"/>
            </p:cNvSpPr>
            <p:nvPr/>
          </p:nvSpPr>
          <p:spPr bwMode="auto">
            <a:xfrm>
              <a:off x="1905000" y="685800"/>
              <a:ext cx="2895600" cy="2895600"/>
            </a:xfrm>
            <a:prstGeom prst="line">
              <a:avLst/>
            </a:prstGeom>
            <a:noFill/>
            <a:ln w="50800">
              <a:solidFill>
                <a:schemeClr val="tx1">
                  <a:lumMod val="85000"/>
                  <a:lumOff val="15000"/>
                </a:schemeClr>
              </a:solidFill>
              <a:round/>
              <a:headEnd/>
              <a:tailEnd/>
            </a:ln>
          </p:spPr>
          <p:txBody>
            <a:bodyPr/>
            <a:lstStyle/>
            <a:p>
              <a:endParaRPr lang="ar-SY"/>
            </a:p>
          </p:txBody>
        </p:sp>
        <p:sp>
          <p:nvSpPr>
            <p:cNvPr id="11" name="Rectangle 7">
              <a:extLst>
                <a:ext uri="{FF2B5EF4-FFF2-40B4-BE49-F238E27FC236}">
                  <a16:creationId xmlns:a16="http://schemas.microsoft.com/office/drawing/2014/main" id="{34813469-2F59-92E9-23B8-F22A8B622D84}"/>
                </a:ext>
              </a:extLst>
            </p:cNvPr>
            <p:cNvSpPr>
              <a:spLocks noChangeArrowheads="1"/>
            </p:cNvSpPr>
            <p:nvPr/>
          </p:nvSpPr>
          <p:spPr bwMode="auto">
            <a:xfrm>
              <a:off x="3371850" y="61913"/>
              <a:ext cx="5575300" cy="1597873"/>
            </a:xfrm>
            <a:prstGeom prst="rect">
              <a:avLst/>
            </a:prstGeom>
            <a:noFill/>
            <a:ln w="12700">
              <a:noFill/>
              <a:miter lim="800000"/>
              <a:headEnd/>
              <a:tailEnd/>
            </a:ln>
          </p:spPr>
          <p:txBody>
            <a:bodyPr wrap="square" lIns="90488" tIns="44450" rIns="90488" bIns="44450">
              <a:spAutoFit/>
            </a:bodyPr>
            <a:lstStyle/>
            <a:p>
              <a:r>
                <a:rPr lang="en-US" sz="2000" b="1" dirty="0">
                  <a:latin typeface="Arial" pitchFamily="34" charset="0"/>
                </a:rPr>
                <a:t>Price equals some </a:t>
              </a:r>
            </a:p>
            <a:p>
              <a:r>
                <a:rPr lang="en-US" sz="2000" b="1" dirty="0">
                  <a:latin typeface="Arial" pitchFamily="34" charset="0"/>
                </a:rPr>
                <a:t>constant value minus some multiple </a:t>
              </a:r>
            </a:p>
            <a:p>
              <a:r>
                <a:rPr lang="en-US" sz="2000" b="1" dirty="0">
                  <a:latin typeface="Arial" pitchFamily="34" charset="0"/>
                </a:rPr>
                <a:t>of the quantity demanded:</a:t>
              </a:r>
            </a:p>
            <a:p>
              <a:r>
                <a:rPr lang="en-US" sz="2000" b="1" dirty="0">
                  <a:latin typeface="Arial" pitchFamily="34" charset="0"/>
                </a:rPr>
                <a:t>		p = a - b D</a:t>
              </a:r>
            </a:p>
            <a:p>
              <a:pPr eaLnBrk="1" hangingPunct="1"/>
              <a:endParaRPr lang="en-US" b="1" dirty="0">
                <a:latin typeface="Arial" pitchFamily="34" charset="0"/>
              </a:endParaRPr>
            </a:p>
          </p:txBody>
        </p:sp>
        <p:sp>
          <p:nvSpPr>
            <p:cNvPr id="12" name="Rectangle 8">
              <a:extLst>
                <a:ext uri="{FF2B5EF4-FFF2-40B4-BE49-F238E27FC236}">
                  <a16:creationId xmlns:a16="http://schemas.microsoft.com/office/drawing/2014/main" id="{8642BC86-8B5C-9A0F-1128-8BCEFF30AED9}"/>
                </a:ext>
              </a:extLst>
            </p:cNvPr>
            <p:cNvSpPr>
              <a:spLocks noChangeArrowheads="1"/>
            </p:cNvSpPr>
            <p:nvPr/>
          </p:nvSpPr>
          <p:spPr bwMode="auto">
            <a:xfrm>
              <a:off x="1525588" y="458788"/>
              <a:ext cx="354265" cy="459100"/>
            </a:xfrm>
            <a:prstGeom prst="rect">
              <a:avLst/>
            </a:prstGeom>
            <a:noFill/>
            <a:ln w="12700">
              <a:noFill/>
              <a:miter lim="800000"/>
              <a:headEnd/>
              <a:tailEnd/>
            </a:ln>
          </p:spPr>
          <p:txBody>
            <a:bodyPr wrap="none" lIns="90488" tIns="44450" rIns="90488" bIns="44450">
              <a:spAutoFit/>
            </a:bodyPr>
            <a:lstStyle/>
            <a:p>
              <a:r>
                <a:rPr lang="en-US" b="1">
                  <a:solidFill>
                    <a:srgbClr val="FFFFFF"/>
                  </a:solidFill>
                  <a:latin typeface="Arial" pitchFamily="34" charset="0"/>
                </a:rPr>
                <a:t>a</a:t>
              </a:r>
            </a:p>
          </p:txBody>
        </p:sp>
        <p:sp>
          <p:nvSpPr>
            <p:cNvPr id="13" name="Rectangle 9">
              <a:extLst>
                <a:ext uri="{FF2B5EF4-FFF2-40B4-BE49-F238E27FC236}">
                  <a16:creationId xmlns:a16="http://schemas.microsoft.com/office/drawing/2014/main" id="{B5485153-D1BC-944F-010B-EE34405063DB}"/>
                </a:ext>
              </a:extLst>
            </p:cNvPr>
            <p:cNvSpPr>
              <a:spLocks noChangeArrowheads="1"/>
            </p:cNvSpPr>
            <p:nvPr/>
          </p:nvSpPr>
          <p:spPr bwMode="auto">
            <a:xfrm>
              <a:off x="4116388" y="1601788"/>
              <a:ext cx="5027612" cy="1166986"/>
            </a:xfrm>
            <a:prstGeom prst="rect">
              <a:avLst/>
            </a:prstGeom>
            <a:noFill/>
            <a:ln w="12700">
              <a:noFill/>
              <a:miter lim="800000"/>
              <a:headEnd/>
              <a:tailEnd/>
            </a:ln>
          </p:spPr>
          <p:txBody>
            <a:bodyPr wrap="square" lIns="90488" tIns="44450" rIns="90488" bIns="44450">
              <a:spAutoFit/>
            </a:bodyPr>
            <a:lstStyle/>
            <a:p>
              <a:pPr>
                <a:spcBef>
                  <a:spcPct val="50000"/>
                </a:spcBef>
              </a:pPr>
              <a:r>
                <a:rPr lang="en-US" sz="2000" b="1" dirty="0">
                  <a:latin typeface="Arial" pitchFamily="34" charset="0"/>
                </a:rPr>
                <a:t>a = Y-axis (quantity) intercept,  (price at 0 amount demanded);</a:t>
              </a:r>
            </a:p>
            <a:p>
              <a:pPr>
                <a:spcBef>
                  <a:spcPct val="50000"/>
                </a:spcBef>
              </a:pPr>
              <a:r>
                <a:rPr lang="en-US" sz="2000" b="1" dirty="0">
                  <a:latin typeface="Arial" pitchFamily="34" charset="0"/>
                </a:rPr>
                <a:t>b = slope of the demand function;</a:t>
              </a:r>
            </a:p>
          </p:txBody>
        </p:sp>
        <p:sp>
          <p:nvSpPr>
            <p:cNvPr id="14" name="Rectangle 10">
              <a:extLst>
                <a:ext uri="{FF2B5EF4-FFF2-40B4-BE49-F238E27FC236}">
                  <a16:creationId xmlns:a16="http://schemas.microsoft.com/office/drawing/2014/main" id="{85BD2705-D5EB-AAB1-0186-76CA83B924E9}"/>
                </a:ext>
              </a:extLst>
            </p:cNvPr>
            <p:cNvSpPr>
              <a:spLocks noChangeArrowheads="1"/>
            </p:cNvSpPr>
            <p:nvPr/>
          </p:nvSpPr>
          <p:spPr bwMode="auto">
            <a:xfrm>
              <a:off x="5508210" y="2932864"/>
              <a:ext cx="1625446" cy="366767"/>
            </a:xfrm>
            <a:prstGeom prst="rect">
              <a:avLst/>
            </a:prstGeom>
            <a:noFill/>
            <a:ln w="12700">
              <a:solidFill>
                <a:schemeClr val="tx1">
                  <a:lumMod val="85000"/>
                  <a:lumOff val="15000"/>
                </a:schemeClr>
              </a:solidFill>
              <a:miter lim="800000"/>
              <a:headEnd/>
              <a:tailEnd/>
            </a:ln>
          </p:spPr>
          <p:txBody>
            <a:bodyPr wrap="none" lIns="90488" tIns="44450" rIns="90488" bIns="44450">
              <a:spAutoFit/>
            </a:bodyPr>
            <a:lstStyle/>
            <a:p>
              <a:r>
                <a:rPr lang="en-US" b="1" dirty="0">
                  <a:latin typeface="Arial" pitchFamily="34" charset="0"/>
                </a:rPr>
                <a:t>D = (a – p) / b</a:t>
              </a:r>
            </a:p>
          </p:txBody>
        </p:sp>
        <p:sp>
          <p:nvSpPr>
            <p:cNvPr id="15" name="Line 11">
              <a:extLst>
                <a:ext uri="{FF2B5EF4-FFF2-40B4-BE49-F238E27FC236}">
                  <a16:creationId xmlns:a16="http://schemas.microsoft.com/office/drawing/2014/main" id="{2D4DB6C1-9E64-AE9A-8536-4DF91740F3C6}"/>
                </a:ext>
              </a:extLst>
            </p:cNvPr>
            <p:cNvSpPr>
              <a:spLocks noChangeShapeType="1"/>
            </p:cNvSpPr>
            <p:nvPr/>
          </p:nvSpPr>
          <p:spPr bwMode="auto">
            <a:xfrm>
              <a:off x="1905000" y="3733800"/>
              <a:ext cx="0" cy="2362200"/>
            </a:xfrm>
            <a:prstGeom prst="line">
              <a:avLst/>
            </a:prstGeom>
            <a:noFill/>
            <a:ln w="76200">
              <a:solidFill>
                <a:schemeClr val="tx1">
                  <a:lumMod val="85000"/>
                  <a:lumOff val="15000"/>
                </a:schemeClr>
              </a:solidFill>
              <a:round/>
              <a:headEnd/>
              <a:tailEnd/>
            </a:ln>
          </p:spPr>
          <p:txBody>
            <a:bodyPr/>
            <a:lstStyle/>
            <a:p>
              <a:endParaRPr lang="ar-SY">
                <a:ln>
                  <a:solidFill>
                    <a:sysClr val="windowText" lastClr="000000"/>
                  </a:solidFill>
                </a:ln>
                <a:solidFill>
                  <a:srgbClr val="FFFFFF"/>
                </a:solidFill>
              </a:endParaRPr>
            </a:p>
          </p:txBody>
        </p:sp>
        <p:sp>
          <p:nvSpPr>
            <p:cNvPr id="16" name="Line 12">
              <a:extLst>
                <a:ext uri="{FF2B5EF4-FFF2-40B4-BE49-F238E27FC236}">
                  <a16:creationId xmlns:a16="http://schemas.microsoft.com/office/drawing/2014/main" id="{217E2D6B-2416-D03E-4C6F-550DE9469FF9}"/>
                </a:ext>
              </a:extLst>
            </p:cNvPr>
            <p:cNvSpPr>
              <a:spLocks noChangeShapeType="1"/>
            </p:cNvSpPr>
            <p:nvPr/>
          </p:nvSpPr>
          <p:spPr bwMode="auto">
            <a:xfrm>
              <a:off x="1905000" y="6096000"/>
              <a:ext cx="3276600" cy="0"/>
            </a:xfrm>
            <a:prstGeom prst="line">
              <a:avLst/>
            </a:prstGeom>
            <a:noFill/>
            <a:ln w="76200">
              <a:solidFill>
                <a:schemeClr val="tx1">
                  <a:lumMod val="85000"/>
                  <a:lumOff val="15000"/>
                </a:schemeClr>
              </a:solidFill>
              <a:round/>
              <a:headEnd/>
              <a:tailEnd/>
            </a:ln>
          </p:spPr>
          <p:txBody>
            <a:bodyPr/>
            <a:lstStyle/>
            <a:p>
              <a:endParaRPr lang="ar-SY">
                <a:ln>
                  <a:solidFill>
                    <a:sysClr val="windowText" lastClr="000000"/>
                  </a:solidFill>
                </a:ln>
                <a:solidFill>
                  <a:srgbClr val="FFFFFF"/>
                </a:solidFill>
              </a:endParaRPr>
            </a:p>
          </p:txBody>
        </p:sp>
        <p:sp>
          <p:nvSpPr>
            <p:cNvPr id="17" name="Arc 13">
              <a:extLst>
                <a:ext uri="{FF2B5EF4-FFF2-40B4-BE49-F238E27FC236}">
                  <a16:creationId xmlns:a16="http://schemas.microsoft.com/office/drawing/2014/main" id="{FEBFD7F6-DB5E-27C6-BBC4-A2C9E51063F6}"/>
                </a:ext>
              </a:extLst>
            </p:cNvPr>
            <p:cNvSpPr>
              <a:spLocks/>
            </p:cNvSpPr>
            <p:nvPr/>
          </p:nvSpPr>
          <p:spPr bwMode="auto">
            <a:xfrm rot="10800000">
              <a:off x="1953126" y="4359442"/>
              <a:ext cx="1295400" cy="1676400"/>
            </a:xfrm>
            <a:custGeom>
              <a:avLst/>
              <a:gdLst>
                <a:gd name="T0" fmla="*/ 1295400 w 21600"/>
                <a:gd name="T1" fmla="*/ 1552 h 21600"/>
                <a:gd name="T2" fmla="*/ 0 w 21600"/>
                <a:gd name="T3" fmla="*/ 167640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599" y="19"/>
                  </a:moveTo>
                  <a:cubicBezTo>
                    <a:pt x="21588" y="11941"/>
                    <a:pt x="11921" y="21599"/>
                    <a:pt x="0" y="21600"/>
                  </a:cubicBezTo>
                </a:path>
                <a:path w="21600" h="21600" stroke="0" extrusionOk="0">
                  <a:moveTo>
                    <a:pt x="21599" y="19"/>
                  </a:moveTo>
                  <a:cubicBezTo>
                    <a:pt x="21588" y="11941"/>
                    <a:pt x="11921" y="21599"/>
                    <a:pt x="0" y="21600"/>
                  </a:cubicBezTo>
                  <a:lnTo>
                    <a:pt x="0" y="0"/>
                  </a:lnTo>
                  <a:close/>
                </a:path>
              </a:pathLst>
            </a:custGeom>
            <a:noFill/>
            <a:ln w="76200" cap="rnd">
              <a:solidFill>
                <a:schemeClr val="tx1">
                  <a:lumMod val="85000"/>
                  <a:lumOff val="15000"/>
                </a:schemeClr>
              </a:solidFill>
              <a:round/>
              <a:headEnd/>
              <a:tailEnd/>
            </a:ln>
          </p:spPr>
          <p:txBody>
            <a:bodyPr/>
            <a:lstStyle/>
            <a:p>
              <a:endParaRPr lang="ar-SY">
                <a:solidFill>
                  <a:srgbClr val="FFFFFF"/>
                </a:solidFill>
              </a:endParaRPr>
            </a:p>
          </p:txBody>
        </p:sp>
        <p:sp>
          <p:nvSpPr>
            <p:cNvPr id="18" name="Arc 14">
              <a:extLst>
                <a:ext uri="{FF2B5EF4-FFF2-40B4-BE49-F238E27FC236}">
                  <a16:creationId xmlns:a16="http://schemas.microsoft.com/office/drawing/2014/main" id="{63BED775-E6AF-2A6B-4DA8-88766D4E182E}"/>
                </a:ext>
              </a:extLst>
            </p:cNvPr>
            <p:cNvSpPr>
              <a:spLocks/>
            </p:cNvSpPr>
            <p:nvPr/>
          </p:nvSpPr>
          <p:spPr bwMode="auto">
            <a:xfrm>
              <a:off x="3232483" y="4364205"/>
              <a:ext cx="1219200" cy="1752600"/>
            </a:xfrm>
            <a:custGeom>
              <a:avLst/>
              <a:gdLst>
                <a:gd name="T0" fmla="*/ 0 w 21600"/>
                <a:gd name="T1" fmla="*/ 0 h 21600"/>
                <a:gd name="T2" fmla="*/ 1219200 w 21600"/>
                <a:gd name="T3" fmla="*/ 1752600 h 21600"/>
                <a:gd name="T4" fmla="*/ 0 w 21600"/>
                <a:gd name="T5" fmla="*/ 17526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cap="rnd">
              <a:solidFill>
                <a:schemeClr val="tx1">
                  <a:lumMod val="85000"/>
                  <a:lumOff val="15000"/>
                </a:schemeClr>
              </a:solidFill>
              <a:round/>
              <a:headEnd/>
              <a:tailEnd/>
            </a:ln>
          </p:spPr>
          <p:txBody>
            <a:bodyPr/>
            <a:lstStyle/>
            <a:p>
              <a:endParaRPr lang="ar-SY">
                <a:solidFill>
                  <a:srgbClr val="FFFFFF"/>
                </a:solidFill>
              </a:endParaRPr>
            </a:p>
          </p:txBody>
        </p:sp>
        <p:sp>
          <p:nvSpPr>
            <p:cNvPr id="19" name="Rectangle 15">
              <a:extLst>
                <a:ext uri="{FF2B5EF4-FFF2-40B4-BE49-F238E27FC236}">
                  <a16:creationId xmlns:a16="http://schemas.microsoft.com/office/drawing/2014/main" id="{9785CD02-D894-33BC-1C91-BD7A6C7ECFBB}"/>
                </a:ext>
              </a:extLst>
            </p:cNvPr>
            <p:cNvSpPr>
              <a:spLocks noChangeArrowheads="1"/>
            </p:cNvSpPr>
            <p:nvPr/>
          </p:nvSpPr>
          <p:spPr bwMode="auto">
            <a:xfrm>
              <a:off x="747713" y="3567113"/>
              <a:ext cx="968215" cy="397545"/>
            </a:xfrm>
            <a:prstGeom prst="rect">
              <a:avLst/>
            </a:prstGeom>
            <a:noFill/>
            <a:ln w="12700">
              <a:noFill/>
              <a:miter lim="800000"/>
              <a:headEnd/>
              <a:tailEnd/>
            </a:ln>
          </p:spPr>
          <p:txBody>
            <a:bodyPr wrap="none" lIns="90488" tIns="44450" rIns="90488" bIns="44450">
              <a:spAutoFit/>
            </a:bodyPr>
            <a:lstStyle/>
            <a:p>
              <a:r>
                <a:rPr lang="en-US" sz="2000" b="1" dirty="0">
                  <a:latin typeface="Arial" pitchFamily="34" charset="0"/>
                </a:rPr>
                <a:t>PRICE</a:t>
              </a:r>
            </a:p>
          </p:txBody>
        </p:sp>
        <p:sp>
          <p:nvSpPr>
            <p:cNvPr id="20" name="Rectangle 16">
              <a:extLst>
                <a:ext uri="{FF2B5EF4-FFF2-40B4-BE49-F238E27FC236}">
                  <a16:creationId xmlns:a16="http://schemas.microsoft.com/office/drawing/2014/main" id="{FFAE20F5-D8E3-95DF-0614-08DCB767FE99}"/>
                </a:ext>
              </a:extLst>
            </p:cNvPr>
            <p:cNvSpPr>
              <a:spLocks noChangeArrowheads="1"/>
            </p:cNvSpPr>
            <p:nvPr/>
          </p:nvSpPr>
          <p:spPr bwMode="auto">
            <a:xfrm>
              <a:off x="4953000" y="4724400"/>
              <a:ext cx="2570128" cy="366767"/>
            </a:xfrm>
            <a:prstGeom prst="rect">
              <a:avLst/>
            </a:prstGeom>
            <a:noFill/>
            <a:ln w="12700">
              <a:noFill/>
              <a:miter lim="800000"/>
              <a:headEnd/>
              <a:tailEnd/>
            </a:ln>
          </p:spPr>
          <p:txBody>
            <a:bodyPr wrap="none" lIns="90488" tIns="44450" rIns="90488" bIns="44450">
              <a:spAutoFit/>
            </a:bodyPr>
            <a:lstStyle/>
            <a:p>
              <a:r>
                <a:rPr lang="en-US" b="1" dirty="0">
                  <a:latin typeface="Arial" pitchFamily="34" charset="0"/>
                </a:rPr>
                <a:t>Total Revenue = p x D</a:t>
              </a:r>
            </a:p>
          </p:txBody>
        </p:sp>
        <p:sp>
          <p:nvSpPr>
            <p:cNvPr id="21" name="Rectangle 17">
              <a:extLst>
                <a:ext uri="{FF2B5EF4-FFF2-40B4-BE49-F238E27FC236}">
                  <a16:creationId xmlns:a16="http://schemas.microsoft.com/office/drawing/2014/main" id="{5B9E4914-90B4-B20B-F8BF-2030A11C55B4}"/>
                </a:ext>
              </a:extLst>
            </p:cNvPr>
            <p:cNvSpPr>
              <a:spLocks noChangeArrowheads="1"/>
            </p:cNvSpPr>
            <p:nvPr/>
          </p:nvSpPr>
          <p:spPr bwMode="auto">
            <a:xfrm>
              <a:off x="5715000" y="5241255"/>
              <a:ext cx="1811394" cy="397545"/>
            </a:xfrm>
            <a:prstGeom prst="rect">
              <a:avLst/>
            </a:prstGeom>
            <a:noFill/>
            <a:ln w="12700">
              <a:noFill/>
              <a:miter lim="800000"/>
              <a:headEnd/>
              <a:tailEnd/>
            </a:ln>
          </p:spPr>
          <p:txBody>
            <a:bodyPr wrap="none" lIns="90488" tIns="44450" rIns="90488" bIns="44450">
              <a:spAutoFit/>
            </a:bodyPr>
            <a:lstStyle/>
            <a:p>
              <a:r>
                <a:rPr lang="en-US" sz="2000" b="1" dirty="0">
                  <a:latin typeface="Arial" pitchFamily="34" charset="0"/>
                </a:rPr>
                <a:t>= (a – </a:t>
              </a:r>
              <a:r>
                <a:rPr lang="en-US" sz="2000" b="1" dirty="0" err="1">
                  <a:latin typeface="Arial" pitchFamily="34" charset="0"/>
                </a:rPr>
                <a:t>bD</a:t>
              </a:r>
              <a:r>
                <a:rPr lang="en-US" sz="2000" b="1" dirty="0">
                  <a:latin typeface="Arial" pitchFamily="34" charset="0"/>
                </a:rPr>
                <a:t>) x D</a:t>
              </a:r>
            </a:p>
          </p:txBody>
        </p:sp>
        <p:sp>
          <p:nvSpPr>
            <p:cNvPr id="22" name="Rectangle 18">
              <a:extLst>
                <a:ext uri="{FF2B5EF4-FFF2-40B4-BE49-F238E27FC236}">
                  <a16:creationId xmlns:a16="http://schemas.microsoft.com/office/drawing/2014/main" id="{D7BF1585-1283-A548-F786-3BDE58874BD4}"/>
                </a:ext>
              </a:extLst>
            </p:cNvPr>
            <p:cNvSpPr>
              <a:spLocks noChangeArrowheads="1"/>
            </p:cNvSpPr>
            <p:nvPr/>
          </p:nvSpPr>
          <p:spPr bwMode="auto">
            <a:xfrm>
              <a:off x="5276850" y="5853113"/>
              <a:ext cx="2928880" cy="397545"/>
            </a:xfrm>
            <a:prstGeom prst="rect">
              <a:avLst/>
            </a:prstGeom>
            <a:noFill/>
            <a:ln w="12700">
              <a:noFill/>
              <a:miter lim="800000"/>
              <a:headEnd/>
              <a:tailEnd/>
            </a:ln>
          </p:spPr>
          <p:txBody>
            <a:bodyPr wrap="none" lIns="90488" tIns="44450" rIns="90488" bIns="44450">
              <a:spAutoFit/>
            </a:bodyPr>
            <a:lstStyle/>
            <a:p>
              <a:r>
                <a:rPr lang="en-US" sz="2000" b="1" dirty="0">
                  <a:solidFill>
                    <a:srgbClr val="FFFFFF"/>
                  </a:solidFill>
                  <a:latin typeface="Arial" pitchFamily="34" charset="0"/>
                </a:rPr>
                <a:t>QUANTITY ( OUTPUT )</a:t>
              </a:r>
            </a:p>
          </p:txBody>
        </p:sp>
        <p:sp>
          <p:nvSpPr>
            <p:cNvPr id="23" name="Rectangle 5">
              <a:extLst>
                <a:ext uri="{FF2B5EF4-FFF2-40B4-BE49-F238E27FC236}">
                  <a16:creationId xmlns:a16="http://schemas.microsoft.com/office/drawing/2014/main" id="{E5D57D7A-E90D-7936-A093-E72506045B01}"/>
                </a:ext>
              </a:extLst>
            </p:cNvPr>
            <p:cNvSpPr>
              <a:spLocks noChangeArrowheads="1"/>
            </p:cNvSpPr>
            <p:nvPr/>
          </p:nvSpPr>
          <p:spPr bwMode="auto">
            <a:xfrm>
              <a:off x="5200650" y="5945341"/>
              <a:ext cx="2920865" cy="397545"/>
            </a:xfrm>
            <a:prstGeom prst="rect">
              <a:avLst/>
            </a:prstGeom>
            <a:noFill/>
            <a:ln w="12700">
              <a:noFill/>
              <a:miter lim="800000"/>
              <a:headEnd/>
              <a:tailEnd/>
            </a:ln>
          </p:spPr>
          <p:txBody>
            <a:bodyPr wrap="none" lIns="90488" tIns="44450" rIns="90488" bIns="44450">
              <a:spAutoFit/>
            </a:bodyPr>
            <a:lstStyle/>
            <a:p>
              <a:r>
                <a:rPr lang="en-US" sz="2000" b="1" dirty="0">
                  <a:latin typeface="Arial" pitchFamily="34" charset="0"/>
                </a:rPr>
                <a:t>QUANTITY ( OUTPUT </a:t>
              </a:r>
              <a:r>
                <a:rPr lang="en-US" b="1" dirty="0">
                  <a:latin typeface="Arial" pitchFamily="34" charset="0"/>
                </a:rPr>
                <a:t>)</a:t>
              </a:r>
            </a:p>
          </p:txBody>
        </p:sp>
      </p:grpSp>
    </p:spTree>
    <p:extLst>
      <p:ext uri="{BB962C8B-B14F-4D97-AF65-F5344CB8AC3E}">
        <p14:creationId xmlns:p14="http://schemas.microsoft.com/office/powerpoint/2010/main" val="840599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B04BD-7FD1-A56A-E451-AD2FBFECA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32509-A6EF-F216-7A15-07A53007450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2BD0D9-B87A-2521-4D8E-C22D0E2D97FE}"/>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97BBE961-3FF4-B7AF-FD78-7F517E24DB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hlinkClick r:id="rId3"/>
            <a:extLst>
              <a:ext uri="{FF2B5EF4-FFF2-40B4-BE49-F238E27FC236}">
                <a16:creationId xmlns:a16="http://schemas.microsoft.com/office/drawing/2014/main" id="{B847783A-A953-0F79-FBD6-AA4F49C1329A}"/>
              </a:ext>
            </a:extLst>
          </p:cNvPr>
          <p:cNvSpPr txBox="1"/>
          <p:nvPr/>
        </p:nvSpPr>
        <p:spPr>
          <a:xfrm>
            <a:off x="3951047"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6" name="Line 2">
            <a:extLst>
              <a:ext uri="{FF2B5EF4-FFF2-40B4-BE49-F238E27FC236}">
                <a16:creationId xmlns:a16="http://schemas.microsoft.com/office/drawing/2014/main" id="{94E5DC71-CFF3-59F0-BC3C-7A9622F0EA52}"/>
              </a:ext>
            </a:extLst>
          </p:cNvPr>
          <p:cNvSpPr>
            <a:spLocks noChangeShapeType="1"/>
          </p:cNvSpPr>
          <p:nvPr/>
        </p:nvSpPr>
        <p:spPr bwMode="auto">
          <a:xfrm>
            <a:off x="1194470" y="742426"/>
            <a:ext cx="0" cy="3002295"/>
          </a:xfrm>
          <a:prstGeom prst="line">
            <a:avLst/>
          </a:prstGeom>
          <a:noFill/>
          <a:ln w="76200">
            <a:solidFill>
              <a:schemeClr val="tx1">
                <a:lumMod val="85000"/>
                <a:lumOff val="15000"/>
              </a:schemeClr>
            </a:solidFill>
            <a:round/>
            <a:headEnd/>
            <a:tailEnd/>
          </a:ln>
        </p:spPr>
        <p:txBody>
          <a:bodyPr/>
          <a:lstStyle/>
          <a:p>
            <a:endParaRPr lang="ar-SY"/>
          </a:p>
        </p:txBody>
      </p:sp>
      <p:sp>
        <p:nvSpPr>
          <p:cNvPr id="7" name="Line 3">
            <a:extLst>
              <a:ext uri="{FF2B5EF4-FFF2-40B4-BE49-F238E27FC236}">
                <a16:creationId xmlns:a16="http://schemas.microsoft.com/office/drawing/2014/main" id="{FC13ADEB-91E6-AD1F-5367-F46CE8A41E02}"/>
              </a:ext>
            </a:extLst>
          </p:cNvPr>
          <p:cNvSpPr>
            <a:spLocks noChangeShapeType="1"/>
          </p:cNvSpPr>
          <p:nvPr/>
        </p:nvSpPr>
        <p:spPr bwMode="auto">
          <a:xfrm>
            <a:off x="1238196" y="3744721"/>
            <a:ext cx="4297626" cy="0"/>
          </a:xfrm>
          <a:prstGeom prst="line">
            <a:avLst/>
          </a:prstGeom>
          <a:noFill/>
          <a:ln w="76200">
            <a:solidFill>
              <a:schemeClr val="tx1">
                <a:lumMod val="85000"/>
                <a:lumOff val="15000"/>
              </a:schemeClr>
            </a:solidFill>
            <a:round/>
            <a:headEnd/>
            <a:tailEnd/>
          </a:ln>
        </p:spPr>
        <p:txBody>
          <a:bodyPr/>
          <a:lstStyle/>
          <a:p>
            <a:endParaRPr lang="ar-SY"/>
          </a:p>
        </p:txBody>
      </p:sp>
      <p:sp>
        <p:nvSpPr>
          <p:cNvPr id="8" name="Rectangle 4">
            <a:extLst>
              <a:ext uri="{FF2B5EF4-FFF2-40B4-BE49-F238E27FC236}">
                <a16:creationId xmlns:a16="http://schemas.microsoft.com/office/drawing/2014/main" id="{FC94976B-EA91-AA2C-1048-B83968E23085}"/>
              </a:ext>
            </a:extLst>
          </p:cNvPr>
          <p:cNvSpPr>
            <a:spLocks noChangeArrowheads="1"/>
          </p:cNvSpPr>
          <p:nvPr/>
        </p:nvSpPr>
        <p:spPr bwMode="auto">
          <a:xfrm>
            <a:off x="-304702" y="385010"/>
            <a:ext cx="1459611" cy="425921"/>
          </a:xfrm>
          <a:prstGeom prst="rect">
            <a:avLst/>
          </a:prstGeom>
          <a:noFill/>
          <a:ln w="12700">
            <a:solidFill>
              <a:schemeClr val="bg1"/>
            </a:solidFill>
            <a:miter lim="800000"/>
            <a:headEnd/>
            <a:tailEnd/>
          </a:ln>
        </p:spPr>
        <p:txBody>
          <a:bodyPr wrap="none" lIns="90488" tIns="44450" rIns="90488" bIns="44450">
            <a:spAutoFit/>
          </a:bodyPr>
          <a:lstStyle/>
          <a:p>
            <a:r>
              <a:rPr lang="en-US" b="1">
                <a:latin typeface="Arial" pitchFamily="34" charset="0"/>
              </a:rPr>
              <a:t>PRICE</a:t>
            </a:r>
          </a:p>
        </p:txBody>
      </p:sp>
      <p:sp>
        <p:nvSpPr>
          <p:cNvPr id="9" name="Rectangle 5">
            <a:extLst>
              <a:ext uri="{FF2B5EF4-FFF2-40B4-BE49-F238E27FC236}">
                <a16:creationId xmlns:a16="http://schemas.microsoft.com/office/drawing/2014/main" id="{1C62F415-097C-8D8F-A6BA-B6302B23343D}"/>
              </a:ext>
            </a:extLst>
          </p:cNvPr>
          <p:cNvSpPr>
            <a:spLocks noChangeArrowheads="1"/>
          </p:cNvSpPr>
          <p:nvPr/>
        </p:nvSpPr>
        <p:spPr bwMode="auto">
          <a:xfrm>
            <a:off x="5677215" y="3601755"/>
            <a:ext cx="4520421" cy="425921"/>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QUANTITY ( OUTPUT )</a:t>
            </a:r>
          </a:p>
        </p:txBody>
      </p:sp>
      <p:sp>
        <p:nvSpPr>
          <p:cNvPr id="11" name="Rectangle 7">
            <a:extLst>
              <a:ext uri="{FF2B5EF4-FFF2-40B4-BE49-F238E27FC236}">
                <a16:creationId xmlns:a16="http://schemas.microsoft.com/office/drawing/2014/main" id="{5A69F425-E715-BEA7-FF36-61200989D2F1}"/>
              </a:ext>
            </a:extLst>
          </p:cNvPr>
          <p:cNvSpPr>
            <a:spLocks noChangeArrowheads="1"/>
          </p:cNvSpPr>
          <p:nvPr/>
        </p:nvSpPr>
        <p:spPr bwMode="auto">
          <a:xfrm>
            <a:off x="2475897" y="181833"/>
            <a:ext cx="3059925" cy="2028761"/>
          </a:xfrm>
          <a:prstGeom prst="rect">
            <a:avLst/>
          </a:prstGeom>
          <a:solidFill>
            <a:schemeClr val="accent2">
              <a:lumMod val="20000"/>
              <a:lumOff val="80000"/>
            </a:schemeClr>
          </a:solidFill>
          <a:ln w="12700">
            <a:solidFill>
              <a:schemeClr val="bg1"/>
            </a:solidFill>
            <a:miter lim="800000"/>
            <a:headEnd/>
            <a:tailEnd/>
          </a:ln>
        </p:spPr>
        <p:txBody>
          <a:bodyPr wrap="square" lIns="90488" tIns="44450" rIns="90488" bIns="44450">
            <a:spAutoFit/>
          </a:bodyPr>
          <a:lstStyle/>
          <a:p>
            <a:r>
              <a:rPr lang="en-US" b="1" dirty="0">
                <a:latin typeface="Arial" pitchFamily="34" charset="0"/>
              </a:rPr>
              <a:t>Price equals some </a:t>
            </a:r>
          </a:p>
          <a:p>
            <a:r>
              <a:rPr lang="en-US" b="1" dirty="0">
                <a:latin typeface="Arial" pitchFamily="34" charset="0"/>
              </a:rPr>
              <a:t>constant value minus some multiple </a:t>
            </a:r>
          </a:p>
          <a:p>
            <a:r>
              <a:rPr lang="en-US" b="1" dirty="0">
                <a:latin typeface="Arial" pitchFamily="34" charset="0"/>
              </a:rPr>
              <a:t>of the quantity demanded:</a:t>
            </a:r>
          </a:p>
          <a:p>
            <a:r>
              <a:rPr lang="en-US" b="1" dirty="0">
                <a:latin typeface="Arial" pitchFamily="34" charset="0"/>
              </a:rPr>
              <a:t>		p = a - b D</a:t>
            </a:r>
          </a:p>
          <a:p>
            <a:pPr eaLnBrk="1" hangingPunct="1"/>
            <a:endParaRPr lang="en-US" b="1" dirty="0">
              <a:latin typeface="Arial" pitchFamily="34" charset="0"/>
            </a:endParaRPr>
          </a:p>
        </p:txBody>
      </p:sp>
      <p:sp>
        <p:nvSpPr>
          <p:cNvPr id="12" name="Rectangle 8">
            <a:extLst>
              <a:ext uri="{FF2B5EF4-FFF2-40B4-BE49-F238E27FC236}">
                <a16:creationId xmlns:a16="http://schemas.microsoft.com/office/drawing/2014/main" id="{E09F8A3B-817A-EE28-40F3-F2FEB2A27C24}"/>
              </a:ext>
            </a:extLst>
          </p:cNvPr>
          <p:cNvSpPr>
            <a:spLocks noChangeArrowheads="1"/>
          </p:cNvSpPr>
          <p:nvPr/>
        </p:nvSpPr>
        <p:spPr bwMode="auto">
          <a:xfrm>
            <a:off x="693478" y="770021"/>
            <a:ext cx="463513" cy="366767"/>
          </a:xfrm>
          <a:prstGeom prst="rect">
            <a:avLst/>
          </a:prstGeom>
          <a:noFill/>
          <a:ln w="12700">
            <a:solidFill>
              <a:schemeClr val="bg1"/>
            </a:solidFill>
            <a:miter lim="800000"/>
            <a:headEnd/>
            <a:tailEnd/>
          </a:ln>
        </p:spPr>
        <p:txBody>
          <a:bodyPr wrap="square" lIns="90488" tIns="44450" rIns="90488" bIns="44450">
            <a:spAutoFit/>
          </a:bodyPr>
          <a:lstStyle/>
          <a:p>
            <a:r>
              <a:rPr lang="en-US" b="1">
                <a:latin typeface="Arial" pitchFamily="34" charset="0"/>
              </a:rPr>
              <a:t>a</a:t>
            </a:r>
          </a:p>
        </p:txBody>
      </p:sp>
      <p:sp>
        <p:nvSpPr>
          <p:cNvPr id="13" name="Rectangle 9">
            <a:extLst>
              <a:ext uri="{FF2B5EF4-FFF2-40B4-BE49-F238E27FC236}">
                <a16:creationId xmlns:a16="http://schemas.microsoft.com/office/drawing/2014/main" id="{DA662C85-5EF3-6112-3BEA-2F88E44FF597}"/>
              </a:ext>
            </a:extLst>
          </p:cNvPr>
          <p:cNvSpPr>
            <a:spLocks noChangeArrowheads="1"/>
          </p:cNvSpPr>
          <p:nvPr/>
        </p:nvSpPr>
        <p:spPr bwMode="auto">
          <a:xfrm>
            <a:off x="6096000" y="1887647"/>
            <a:ext cx="5018164" cy="1059264"/>
          </a:xfrm>
          <a:prstGeom prst="rect">
            <a:avLst/>
          </a:prstGeom>
          <a:solidFill>
            <a:schemeClr val="accent1">
              <a:lumMod val="20000"/>
              <a:lumOff val="80000"/>
            </a:schemeClr>
          </a:solidFill>
          <a:ln w="12700">
            <a:solidFill>
              <a:schemeClr val="bg1"/>
            </a:solidFill>
            <a:miter lim="800000"/>
            <a:headEnd/>
            <a:tailEnd/>
          </a:ln>
        </p:spPr>
        <p:txBody>
          <a:bodyPr wrap="square" lIns="90488" tIns="44450" rIns="90488" bIns="44450">
            <a:spAutoFit/>
          </a:bodyPr>
          <a:lstStyle/>
          <a:p>
            <a:pPr>
              <a:spcBef>
                <a:spcPct val="50000"/>
              </a:spcBef>
            </a:pPr>
            <a:r>
              <a:rPr lang="en-US" b="1" dirty="0">
                <a:latin typeface="Arial" pitchFamily="34" charset="0"/>
              </a:rPr>
              <a:t>a = Y-axis (quantity) intercept,  (price at 0 amount demanded);</a:t>
            </a:r>
          </a:p>
          <a:p>
            <a:pPr>
              <a:spcBef>
                <a:spcPct val="50000"/>
              </a:spcBef>
            </a:pPr>
            <a:r>
              <a:rPr lang="en-US" b="1" dirty="0">
                <a:latin typeface="Arial" pitchFamily="34" charset="0"/>
              </a:rPr>
              <a:t>b = slope of the demand function;</a:t>
            </a:r>
          </a:p>
        </p:txBody>
      </p:sp>
      <p:sp>
        <p:nvSpPr>
          <p:cNvPr id="14" name="Rectangle 10">
            <a:extLst>
              <a:ext uri="{FF2B5EF4-FFF2-40B4-BE49-F238E27FC236}">
                <a16:creationId xmlns:a16="http://schemas.microsoft.com/office/drawing/2014/main" id="{07D115BF-C90A-85BE-0AD3-FE5CFDFECAE5}"/>
              </a:ext>
            </a:extLst>
          </p:cNvPr>
          <p:cNvSpPr>
            <a:spLocks noChangeArrowheads="1"/>
          </p:cNvSpPr>
          <p:nvPr/>
        </p:nvSpPr>
        <p:spPr bwMode="auto">
          <a:xfrm>
            <a:off x="6172971" y="3211575"/>
            <a:ext cx="2731824" cy="425921"/>
          </a:xfrm>
          <a:prstGeom prst="rect">
            <a:avLst/>
          </a:prstGeom>
          <a:solidFill>
            <a:schemeClr val="accent2">
              <a:lumMod val="40000"/>
              <a:lumOff val="6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D = (a – p) / b</a:t>
            </a:r>
          </a:p>
        </p:txBody>
      </p:sp>
      <p:sp>
        <p:nvSpPr>
          <p:cNvPr id="15" name="Line 11">
            <a:extLst>
              <a:ext uri="{FF2B5EF4-FFF2-40B4-BE49-F238E27FC236}">
                <a16:creationId xmlns:a16="http://schemas.microsoft.com/office/drawing/2014/main" id="{608D736A-DA8E-768B-9A9C-7912B62F006A}"/>
              </a:ext>
            </a:extLst>
          </p:cNvPr>
          <p:cNvSpPr>
            <a:spLocks noChangeShapeType="1"/>
          </p:cNvSpPr>
          <p:nvPr/>
        </p:nvSpPr>
        <p:spPr bwMode="auto">
          <a:xfrm>
            <a:off x="1194470" y="3887688"/>
            <a:ext cx="0" cy="2215980"/>
          </a:xfrm>
          <a:prstGeom prst="line">
            <a:avLst/>
          </a:prstGeom>
          <a:noFill/>
          <a:ln w="76200">
            <a:solidFill>
              <a:schemeClr val="tx1">
                <a:lumMod val="85000"/>
                <a:lumOff val="15000"/>
              </a:schemeClr>
            </a:solidFill>
            <a:round/>
            <a:headEnd/>
            <a:tailEnd/>
          </a:ln>
        </p:spPr>
        <p:txBody>
          <a:bodyPr/>
          <a:lstStyle/>
          <a:p>
            <a:endParaRPr lang="ar-SY"/>
          </a:p>
        </p:txBody>
      </p:sp>
      <p:sp>
        <p:nvSpPr>
          <p:cNvPr id="16" name="Line 12">
            <a:extLst>
              <a:ext uri="{FF2B5EF4-FFF2-40B4-BE49-F238E27FC236}">
                <a16:creationId xmlns:a16="http://schemas.microsoft.com/office/drawing/2014/main" id="{8643F3B4-7E85-E420-88C5-804C8E64F418}"/>
              </a:ext>
            </a:extLst>
          </p:cNvPr>
          <p:cNvSpPr>
            <a:spLocks noChangeShapeType="1"/>
          </p:cNvSpPr>
          <p:nvPr/>
        </p:nvSpPr>
        <p:spPr bwMode="auto">
          <a:xfrm>
            <a:off x="1194470" y="6103667"/>
            <a:ext cx="4297626" cy="0"/>
          </a:xfrm>
          <a:prstGeom prst="line">
            <a:avLst/>
          </a:prstGeom>
          <a:noFill/>
          <a:ln w="76200">
            <a:solidFill>
              <a:schemeClr val="tx1">
                <a:lumMod val="85000"/>
                <a:lumOff val="15000"/>
              </a:schemeClr>
            </a:solidFill>
            <a:round/>
            <a:headEnd/>
            <a:tailEnd/>
          </a:ln>
        </p:spPr>
        <p:txBody>
          <a:bodyPr/>
          <a:lstStyle/>
          <a:p>
            <a:endParaRPr lang="ar-SY"/>
          </a:p>
        </p:txBody>
      </p:sp>
      <p:sp>
        <p:nvSpPr>
          <p:cNvPr id="17" name="Arc 13">
            <a:extLst>
              <a:ext uri="{FF2B5EF4-FFF2-40B4-BE49-F238E27FC236}">
                <a16:creationId xmlns:a16="http://schemas.microsoft.com/office/drawing/2014/main" id="{E4B98D63-FCFA-F95D-EFD5-87A750DB9302}"/>
              </a:ext>
            </a:extLst>
          </p:cNvPr>
          <p:cNvSpPr>
            <a:spLocks/>
          </p:cNvSpPr>
          <p:nvPr/>
        </p:nvSpPr>
        <p:spPr bwMode="auto">
          <a:xfrm rot="10800000">
            <a:off x="1354890" y="4459553"/>
            <a:ext cx="1699062" cy="1572631"/>
          </a:xfrm>
          <a:custGeom>
            <a:avLst/>
            <a:gdLst>
              <a:gd name="T0" fmla="*/ 77688019 w 21600"/>
              <a:gd name="T1" fmla="*/ 120452 h 21600"/>
              <a:gd name="T2" fmla="*/ 0 w 21600"/>
              <a:gd name="T3" fmla="*/ 130107258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599" y="19"/>
                </a:moveTo>
                <a:cubicBezTo>
                  <a:pt x="21588" y="11941"/>
                  <a:pt x="11921" y="21599"/>
                  <a:pt x="0" y="21600"/>
                </a:cubicBezTo>
              </a:path>
              <a:path w="21600" h="21600" stroke="0" extrusionOk="0">
                <a:moveTo>
                  <a:pt x="21599" y="19"/>
                </a:moveTo>
                <a:cubicBezTo>
                  <a:pt x="21588" y="11941"/>
                  <a:pt x="11921" y="21599"/>
                  <a:pt x="0" y="21600"/>
                </a:cubicBezTo>
                <a:lnTo>
                  <a:pt x="0" y="0"/>
                </a:lnTo>
                <a:close/>
              </a:path>
            </a:pathLst>
          </a:custGeom>
          <a:noFill/>
          <a:ln w="76200" cap="rnd">
            <a:solidFill>
              <a:schemeClr val="tx1">
                <a:lumMod val="85000"/>
                <a:lumOff val="15000"/>
              </a:schemeClr>
            </a:solidFill>
            <a:round/>
            <a:headEnd/>
            <a:tailEnd/>
          </a:ln>
        </p:spPr>
        <p:txBody>
          <a:bodyPr/>
          <a:lstStyle/>
          <a:p>
            <a:endParaRPr lang="ar-SY"/>
          </a:p>
        </p:txBody>
      </p:sp>
      <p:sp>
        <p:nvSpPr>
          <p:cNvPr id="18" name="Arc 14">
            <a:extLst>
              <a:ext uri="{FF2B5EF4-FFF2-40B4-BE49-F238E27FC236}">
                <a16:creationId xmlns:a16="http://schemas.microsoft.com/office/drawing/2014/main" id="{315915FD-389F-6BE5-EBF3-1273D937BEC5}"/>
              </a:ext>
            </a:extLst>
          </p:cNvPr>
          <p:cNvSpPr>
            <a:spLocks/>
          </p:cNvSpPr>
          <p:nvPr/>
        </p:nvSpPr>
        <p:spPr bwMode="auto">
          <a:xfrm>
            <a:off x="3053952" y="4464021"/>
            <a:ext cx="1599117" cy="1644114"/>
          </a:xfrm>
          <a:custGeom>
            <a:avLst/>
            <a:gdLst>
              <a:gd name="T0" fmla="*/ 0 w 21600"/>
              <a:gd name="T1" fmla="*/ 0 h 21600"/>
              <a:gd name="T2" fmla="*/ 68817070 w 21600"/>
              <a:gd name="T3" fmla="*/ 142204006 h 21600"/>
              <a:gd name="T4" fmla="*/ 0 w 21600"/>
              <a:gd name="T5" fmla="*/ 14220400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cap="rnd">
            <a:solidFill>
              <a:schemeClr val="tx1">
                <a:lumMod val="85000"/>
                <a:lumOff val="15000"/>
              </a:schemeClr>
            </a:solidFill>
            <a:round/>
            <a:headEnd/>
            <a:tailEnd/>
          </a:ln>
        </p:spPr>
        <p:txBody>
          <a:bodyPr/>
          <a:lstStyle/>
          <a:p>
            <a:endParaRPr lang="ar-SY"/>
          </a:p>
        </p:txBody>
      </p:sp>
      <p:sp>
        <p:nvSpPr>
          <p:cNvPr id="19" name="Rectangle 15">
            <a:extLst>
              <a:ext uri="{FF2B5EF4-FFF2-40B4-BE49-F238E27FC236}">
                <a16:creationId xmlns:a16="http://schemas.microsoft.com/office/drawing/2014/main" id="{BDD1DDE9-64C4-F44B-8EEE-0B1106AF20C9}"/>
              </a:ext>
            </a:extLst>
          </p:cNvPr>
          <p:cNvSpPr>
            <a:spLocks noChangeArrowheads="1"/>
          </p:cNvSpPr>
          <p:nvPr/>
        </p:nvSpPr>
        <p:spPr bwMode="auto">
          <a:xfrm>
            <a:off x="-323441" y="3731318"/>
            <a:ext cx="1164796" cy="344064"/>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PRICE</a:t>
            </a:r>
          </a:p>
        </p:txBody>
      </p:sp>
      <p:sp>
        <p:nvSpPr>
          <p:cNvPr id="20" name="Rectangle 16">
            <a:extLst>
              <a:ext uri="{FF2B5EF4-FFF2-40B4-BE49-F238E27FC236}">
                <a16:creationId xmlns:a16="http://schemas.microsoft.com/office/drawing/2014/main" id="{7114CBE1-3FAE-7820-B6D7-69CC7DBAD912}"/>
              </a:ext>
            </a:extLst>
          </p:cNvPr>
          <p:cNvSpPr>
            <a:spLocks noChangeArrowheads="1"/>
          </p:cNvSpPr>
          <p:nvPr/>
        </p:nvSpPr>
        <p:spPr bwMode="auto">
          <a:xfrm>
            <a:off x="5691986" y="4367793"/>
            <a:ext cx="2570128" cy="366767"/>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Total Revenue </a:t>
            </a:r>
            <a:r>
              <a:rPr lang="en-US" b="1" dirty="0">
                <a:solidFill>
                  <a:srgbClr val="FFFFFF"/>
                </a:solidFill>
                <a:latin typeface="Arial" pitchFamily="34" charset="0"/>
              </a:rPr>
              <a:t>= p x D</a:t>
            </a:r>
          </a:p>
        </p:txBody>
      </p:sp>
      <p:sp>
        <p:nvSpPr>
          <p:cNvPr id="21" name="Rectangle 17">
            <a:extLst>
              <a:ext uri="{FF2B5EF4-FFF2-40B4-BE49-F238E27FC236}">
                <a16:creationId xmlns:a16="http://schemas.microsoft.com/office/drawing/2014/main" id="{FE3DC3ED-A55A-3748-CDBE-48BEF2D57798}"/>
              </a:ext>
            </a:extLst>
          </p:cNvPr>
          <p:cNvSpPr>
            <a:spLocks noChangeArrowheads="1"/>
          </p:cNvSpPr>
          <p:nvPr/>
        </p:nvSpPr>
        <p:spPr bwMode="auto">
          <a:xfrm>
            <a:off x="6691434" y="5174385"/>
            <a:ext cx="1651094" cy="643766"/>
          </a:xfrm>
          <a:prstGeom prst="rect">
            <a:avLst/>
          </a:prstGeom>
          <a:solidFill>
            <a:schemeClr val="accent2">
              <a:lumMod val="40000"/>
              <a:lumOff val="6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 (a – </a:t>
            </a:r>
            <a:r>
              <a:rPr lang="en-US" b="1" dirty="0" err="1">
                <a:latin typeface="Arial" pitchFamily="34" charset="0"/>
              </a:rPr>
              <a:t>bD</a:t>
            </a:r>
            <a:r>
              <a:rPr lang="en-US" b="1" dirty="0">
                <a:latin typeface="Arial" pitchFamily="34" charset="0"/>
              </a:rPr>
              <a:t>) x D</a:t>
            </a:r>
          </a:p>
          <a:p>
            <a:r>
              <a:rPr lang="en-US" b="1" dirty="0">
                <a:solidFill>
                  <a:srgbClr val="FFFFFF"/>
                </a:solidFill>
                <a:latin typeface="Arial" pitchFamily="34" charset="0"/>
              </a:rPr>
              <a:t>=</a:t>
            </a:r>
            <a:r>
              <a:rPr lang="en-US" b="1" dirty="0" err="1">
                <a:latin typeface="Arial" pitchFamily="34" charset="0"/>
              </a:rPr>
              <a:t>aD</a:t>
            </a:r>
            <a:r>
              <a:rPr lang="en-US" b="1" dirty="0">
                <a:latin typeface="Arial" pitchFamily="34" charset="0"/>
              </a:rPr>
              <a:t> – bD</a:t>
            </a:r>
            <a:r>
              <a:rPr lang="en-US" b="1" baseline="30000" dirty="0">
                <a:latin typeface="Arial" pitchFamily="34" charset="0"/>
              </a:rPr>
              <a:t>2</a:t>
            </a:r>
          </a:p>
        </p:txBody>
      </p:sp>
      <p:sp>
        <p:nvSpPr>
          <p:cNvPr id="22" name="Rectangle 18">
            <a:extLst>
              <a:ext uri="{FF2B5EF4-FFF2-40B4-BE49-F238E27FC236}">
                <a16:creationId xmlns:a16="http://schemas.microsoft.com/office/drawing/2014/main" id="{B6A3E245-2F4C-F990-C66E-52EF93986F21}"/>
              </a:ext>
            </a:extLst>
          </p:cNvPr>
          <p:cNvSpPr>
            <a:spLocks noChangeArrowheads="1"/>
          </p:cNvSpPr>
          <p:nvPr/>
        </p:nvSpPr>
        <p:spPr bwMode="auto">
          <a:xfrm>
            <a:off x="5617027" y="5875815"/>
            <a:ext cx="3480509" cy="344064"/>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QUANTITY ( OUTPUT )</a:t>
            </a:r>
          </a:p>
        </p:txBody>
      </p:sp>
      <p:sp>
        <p:nvSpPr>
          <p:cNvPr id="23" name="Line 19">
            <a:extLst>
              <a:ext uri="{FF2B5EF4-FFF2-40B4-BE49-F238E27FC236}">
                <a16:creationId xmlns:a16="http://schemas.microsoft.com/office/drawing/2014/main" id="{2BCA0BFA-E91B-0E51-710F-252663FEE602}"/>
              </a:ext>
            </a:extLst>
          </p:cNvPr>
          <p:cNvSpPr>
            <a:spLocks noChangeShapeType="1"/>
          </p:cNvSpPr>
          <p:nvPr/>
        </p:nvSpPr>
        <p:spPr bwMode="auto">
          <a:xfrm>
            <a:off x="1194470" y="1099842"/>
            <a:ext cx="1877910" cy="2701313"/>
          </a:xfrm>
          <a:prstGeom prst="line">
            <a:avLst/>
          </a:prstGeom>
          <a:noFill/>
          <a:ln w="50800">
            <a:solidFill>
              <a:schemeClr val="tx1">
                <a:lumMod val="85000"/>
                <a:lumOff val="15000"/>
              </a:schemeClr>
            </a:solidFill>
            <a:round/>
            <a:headEnd/>
            <a:tailEnd/>
          </a:ln>
        </p:spPr>
        <p:txBody>
          <a:bodyPr/>
          <a:lstStyle/>
          <a:p>
            <a:endParaRPr lang="ar-SY"/>
          </a:p>
        </p:txBody>
      </p:sp>
      <p:sp>
        <p:nvSpPr>
          <p:cNvPr id="24" name="Rectangle 20">
            <a:extLst>
              <a:ext uri="{FF2B5EF4-FFF2-40B4-BE49-F238E27FC236}">
                <a16:creationId xmlns:a16="http://schemas.microsoft.com/office/drawing/2014/main" id="{EBA7A0E2-4B45-187E-BC78-433439E98C61}"/>
              </a:ext>
            </a:extLst>
          </p:cNvPr>
          <p:cNvSpPr>
            <a:spLocks noChangeArrowheads="1"/>
          </p:cNvSpPr>
          <p:nvPr/>
        </p:nvSpPr>
        <p:spPr bwMode="auto">
          <a:xfrm>
            <a:off x="5671540" y="3917443"/>
            <a:ext cx="5397019" cy="425921"/>
          </a:xfrm>
          <a:prstGeom prst="rect">
            <a:avLst/>
          </a:prstGeom>
          <a:solidFill>
            <a:schemeClr val="accent1">
              <a:lumMod val="20000"/>
              <a:lumOff val="80000"/>
            </a:schemeClr>
          </a:solidFill>
          <a:ln w="12700">
            <a:solidFill>
              <a:schemeClr val="bg1"/>
            </a:solidFill>
            <a:miter lim="800000"/>
            <a:headEnd/>
            <a:tailEnd/>
          </a:ln>
        </p:spPr>
        <p:txBody>
          <a:bodyPr wrap="none" lIns="90488" tIns="44450" rIns="90488" bIns="44450">
            <a:spAutoFit/>
          </a:bodyPr>
          <a:lstStyle/>
          <a:p>
            <a:r>
              <a:rPr lang="en-US" b="1" dirty="0">
                <a:latin typeface="Arial" pitchFamily="34" charset="0"/>
              </a:rPr>
              <a:t>MR = </a:t>
            </a:r>
            <a:r>
              <a:rPr lang="en-US" b="1" i="1" dirty="0" err="1">
                <a:latin typeface="Arial" pitchFamily="34" charset="0"/>
              </a:rPr>
              <a:t>d</a:t>
            </a:r>
            <a:r>
              <a:rPr lang="en-US" b="1" dirty="0" err="1">
                <a:latin typeface="Arial" pitchFamily="34" charset="0"/>
              </a:rPr>
              <a:t>TR</a:t>
            </a:r>
            <a:r>
              <a:rPr lang="en-US" b="1" dirty="0">
                <a:latin typeface="Arial" pitchFamily="34" charset="0"/>
              </a:rPr>
              <a:t> / </a:t>
            </a:r>
            <a:r>
              <a:rPr lang="en-US" b="1" i="1" dirty="0" err="1">
                <a:latin typeface="Arial" pitchFamily="34" charset="0"/>
              </a:rPr>
              <a:t>d</a:t>
            </a:r>
            <a:r>
              <a:rPr lang="en-US" b="1" dirty="0" err="1">
                <a:latin typeface="Arial" pitchFamily="34" charset="0"/>
              </a:rPr>
              <a:t>D</a:t>
            </a:r>
            <a:r>
              <a:rPr lang="en-US" b="1" dirty="0">
                <a:latin typeface="Arial" pitchFamily="34" charset="0"/>
              </a:rPr>
              <a:t> = a –2bD = 0</a:t>
            </a:r>
          </a:p>
        </p:txBody>
      </p:sp>
      <p:sp>
        <p:nvSpPr>
          <p:cNvPr id="25" name="Rectangle 16">
            <a:extLst>
              <a:ext uri="{FF2B5EF4-FFF2-40B4-BE49-F238E27FC236}">
                <a16:creationId xmlns:a16="http://schemas.microsoft.com/office/drawing/2014/main" id="{7817E198-364D-3014-E08A-902E755D2B4E}"/>
              </a:ext>
            </a:extLst>
          </p:cNvPr>
          <p:cNvSpPr>
            <a:spLocks noChangeArrowheads="1"/>
          </p:cNvSpPr>
          <p:nvPr/>
        </p:nvSpPr>
        <p:spPr bwMode="auto">
          <a:xfrm>
            <a:off x="5401828" y="4724400"/>
            <a:ext cx="2570128" cy="366767"/>
          </a:xfrm>
          <a:prstGeom prst="rect">
            <a:avLst/>
          </a:prstGeom>
          <a:solidFill>
            <a:schemeClr val="accent1">
              <a:lumMod val="20000"/>
              <a:lumOff val="80000"/>
            </a:schemeClr>
          </a:solidFill>
          <a:ln w="12700">
            <a:solidFill>
              <a:schemeClr val="tx1">
                <a:lumMod val="85000"/>
                <a:lumOff val="15000"/>
              </a:schemeClr>
            </a:solidFill>
            <a:miter lim="800000"/>
            <a:headEnd/>
            <a:tailEnd/>
          </a:ln>
        </p:spPr>
        <p:txBody>
          <a:bodyPr wrap="none" lIns="90488" tIns="44450" rIns="90488" bIns="44450">
            <a:spAutoFit/>
          </a:bodyPr>
          <a:lstStyle/>
          <a:p>
            <a:r>
              <a:rPr lang="en-US" b="1" dirty="0">
                <a:latin typeface="Arial" pitchFamily="34" charset="0"/>
              </a:rPr>
              <a:t>Total Revenue = p x D</a:t>
            </a:r>
          </a:p>
        </p:txBody>
      </p:sp>
      <p:cxnSp>
        <p:nvCxnSpPr>
          <p:cNvPr id="26" name="رابط مستقيم 48">
            <a:extLst>
              <a:ext uri="{FF2B5EF4-FFF2-40B4-BE49-F238E27FC236}">
                <a16:creationId xmlns:a16="http://schemas.microsoft.com/office/drawing/2014/main" id="{1E697C4E-A72B-2750-21A6-F68363180871}"/>
              </a:ext>
            </a:extLst>
          </p:cNvPr>
          <p:cNvCxnSpPr/>
          <p:nvPr/>
        </p:nvCxnSpPr>
        <p:spPr>
          <a:xfrm flipV="1">
            <a:off x="3051667" y="2438400"/>
            <a:ext cx="32084" cy="359343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7" name="Rectangle 23">
            <a:extLst>
              <a:ext uri="{FF2B5EF4-FFF2-40B4-BE49-F238E27FC236}">
                <a16:creationId xmlns:a16="http://schemas.microsoft.com/office/drawing/2014/main" id="{308619CA-7685-8205-85CE-DE4016D4BA1D}"/>
              </a:ext>
            </a:extLst>
          </p:cNvPr>
          <p:cNvSpPr>
            <a:spLocks noChangeArrowheads="1"/>
          </p:cNvSpPr>
          <p:nvPr/>
        </p:nvSpPr>
        <p:spPr bwMode="auto">
          <a:xfrm>
            <a:off x="2411562" y="3811588"/>
            <a:ext cx="1003300" cy="454025"/>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MR=0</a:t>
            </a:r>
          </a:p>
        </p:txBody>
      </p:sp>
      <p:sp>
        <p:nvSpPr>
          <p:cNvPr id="28" name="Rectangle 25">
            <a:extLst>
              <a:ext uri="{FF2B5EF4-FFF2-40B4-BE49-F238E27FC236}">
                <a16:creationId xmlns:a16="http://schemas.microsoft.com/office/drawing/2014/main" id="{F351535A-7621-0CEC-C5B6-E5A27AA10679}"/>
              </a:ext>
            </a:extLst>
          </p:cNvPr>
          <p:cNvSpPr>
            <a:spLocks noChangeArrowheads="1"/>
          </p:cNvSpPr>
          <p:nvPr/>
        </p:nvSpPr>
        <p:spPr bwMode="auto">
          <a:xfrm>
            <a:off x="2475897" y="4605257"/>
            <a:ext cx="1527175" cy="454025"/>
          </a:xfrm>
          <a:prstGeom prst="rect">
            <a:avLst/>
          </a:prstGeom>
          <a:noFill/>
          <a:ln w="12700">
            <a:solidFill>
              <a:schemeClr val="bg1"/>
            </a:solidFill>
            <a:miter lim="800000"/>
            <a:headEnd/>
            <a:tailEnd/>
          </a:ln>
        </p:spPr>
        <p:txBody>
          <a:bodyPr wrap="none" lIns="90488" tIns="44450" rIns="90488" bIns="44450">
            <a:spAutoFit/>
          </a:bodyPr>
          <a:lstStyle/>
          <a:p>
            <a:r>
              <a:rPr lang="en-US" b="1" dirty="0">
                <a:latin typeface="Arial" pitchFamily="34" charset="0"/>
              </a:rPr>
              <a:t>TR = Max</a:t>
            </a:r>
          </a:p>
        </p:txBody>
      </p:sp>
      <p:sp>
        <p:nvSpPr>
          <p:cNvPr id="29" name="Rectangle 26">
            <a:extLst>
              <a:ext uri="{FF2B5EF4-FFF2-40B4-BE49-F238E27FC236}">
                <a16:creationId xmlns:a16="http://schemas.microsoft.com/office/drawing/2014/main" id="{3705B1F7-D5CC-D843-BFD0-41E575717CA4}"/>
              </a:ext>
            </a:extLst>
          </p:cNvPr>
          <p:cNvSpPr>
            <a:spLocks noChangeArrowheads="1"/>
          </p:cNvSpPr>
          <p:nvPr/>
        </p:nvSpPr>
        <p:spPr bwMode="auto">
          <a:xfrm>
            <a:off x="1533431" y="889835"/>
            <a:ext cx="847725" cy="454025"/>
          </a:xfrm>
          <a:prstGeom prst="rect">
            <a:avLst/>
          </a:prstGeom>
          <a:noFill/>
          <a:ln w="12700">
            <a:noFill/>
            <a:miter lim="800000"/>
            <a:headEnd/>
            <a:tailEnd/>
          </a:ln>
        </p:spPr>
        <p:txBody>
          <a:bodyPr wrap="none" lIns="90488" tIns="44450" rIns="90488" bIns="44450">
            <a:spAutoFit/>
          </a:bodyPr>
          <a:lstStyle/>
          <a:p>
            <a:r>
              <a:rPr lang="en-US" b="1" dirty="0">
                <a:latin typeface="Script MT Bold" pitchFamily="66" charset="0"/>
              </a:rPr>
              <a:t>E </a:t>
            </a:r>
            <a:r>
              <a:rPr lang="en-US" b="1" dirty="0">
                <a:latin typeface="Arial" pitchFamily="34" charset="0"/>
              </a:rPr>
              <a:t>&gt; 1</a:t>
            </a:r>
          </a:p>
        </p:txBody>
      </p:sp>
      <p:sp>
        <p:nvSpPr>
          <p:cNvPr id="30" name="Rectangle 27">
            <a:extLst>
              <a:ext uri="{FF2B5EF4-FFF2-40B4-BE49-F238E27FC236}">
                <a16:creationId xmlns:a16="http://schemas.microsoft.com/office/drawing/2014/main" id="{970880B2-5807-F3AA-C317-906D91669ED3}"/>
              </a:ext>
            </a:extLst>
          </p:cNvPr>
          <p:cNvSpPr>
            <a:spLocks noChangeArrowheads="1"/>
          </p:cNvSpPr>
          <p:nvPr/>
        </p:nvSpPr>
        <p:spPr bwMode="auto">
          <a:xfrm>
            <a:off x="2732406" y="1834398"/>
            <a:ext cx="847725" cy="454025"/>
          </a:xfrm>
          <a:prstGeom prst="rect">
            <a:avLst/>
          </a:prstGeom>
          <a:noFill/>
          <a:ln w="12700">
            <a:noFill/>
            <a:miter lim="800000"/>
            <a:headEnd/>
            <a:tailEnd/>
          </a:ln>
        </p:spPr>
        <p:txBody>
          <a:bodyPr wrap="none" lIns="90488" tIns="44450" rIns="90488" bIns="44450">
            <a:spAutoFit/>
          </a:bodyPr>
          <a:lstStyle/>
          <a:p>
            <a:r>
              <a:rPr lang="en-US" b="1">
                <a:latin typeface="Script MT Bold" pitchFamily="66" charset="0"/>
              </a:rPr>
              <a:t>E </a:t>
            </a:r>
            <a:r>
              <a:rPr lang="en-US" b="1">
                <a:latin typeface="Arial" pitchFamily="34" charset="0"/>
              </a:rPr>
              <a:t>= 1</a:t>
            </a:r>
          </a:p>
        </p:txBody>
      </p:sp>
      <p:sp>
        <p:nvSpPr>
          <p:cNvPr id="31" name="Rectangle 28">
            <a:extLst>
              <a:ext uri="{FF2B5EF4-FFF2-40B4-BE49-F238E27FC236}">
                <a16:creationId xmlns:a16="http://schemas.microsoft.com/office/drawing/2014/main" id="{F760FA7C-71FF-6855-C30F-4EF14A949CAD}"/>
              </a:ext>
            </a:extLst>
          </p:cNvPr>
          <p:cNvSpPr>
            <a:spLocks noChangeArrowheads="1"/>
          </p:cNvSpPr>
          <p:nvPr/>
        </p:nvSpPr>
        <p:spPr bwMode="auto">
          <a:xfrm>
            <a:off x="4408806" y="3053598"/>
            <a:ext cx="847725" cy="454025"/>
          </a:xfrm>
          <a:prstGeom prst="rect">
            <a:avLst/>
          </a:prstGeom>
          <a:noFill/>
          <a:ln w="12700">
            <a:noFill/>
            <a:miter lim="800000"/>
            <a:headEnd/>
            <a:tailEnd/>
          </a:ln>
        </p:spPr>
        <p:txBody>
          <a:bodyPr wrap="none" lIns="90488" tIns="44450" rIns="90488" bIns="44450">
            <a:spAutoFit/>
          </a:bodyPr>
          <a:lstStyle/>
          <a:p>
            <a:r>
              <a:rPr lang="en-US" b="1">
                <a:latin typeface="Script MT Bold" pitchFamily="66" charset="0"/>
              </a:rPr>
              <a:t>E </a:t>
            </a:r>
            <a:r>
              <a:rPr lang="en-US" b="1">
                <a:latin typeface="Arial" pitchFamily="34" charset="0"/>
              </a:rPr>
              <a:t>&lt; 1</a:t>
            </a:r>
          </a:p>
        </p:txBody>
      </p:sp>
      <p:sp>
        <p:nvSpPr>
          <p:cNvPr id="10" name="Line 6">
            <a:extLst>
              <a:ext uri="{FF2B5EF4-FFF2-40B4-BE49-F238E27FC236}">
                <a16:creationId xmlns:a16="http://schemas.microsoft.com/office/drawing/2014/main" id="{E4A012F1-F96E-21BB-1CA7-752299E1D57C}"/>
              </a:ext>
            </a:extLst>
          </p:cNvPr>
          <p:cNvSpPr>
            <a:spLocks noChangeShapeType="1"/>
          </p:cNvSpPr>
          <p:nvPr/>
        </p:nvSpPr>
        <p:spPr bwMode="auto">
          <a:xfrm>
            <a:off x="1194470" y="1028359"/>
            <a:ext cx="3797902" cy="2716362"/>
          </a:xfrm>
          <a:prstGeom prst="line">
            <a:avLst/>
          </a:prstGeom>
          <a:noFill/>
          <a:ln w="50800">
            <a:solidFill>
              <a:schemeClr val="tx1">
                <a:lumMod val="85000"/>
                <a:lumOff val="15000"/>
              </a:schemeClr>
            </a:solidFill>
            <a:round/>
            <a:headEnd/>
            <a:tailEnd/>
          </a:ln>
        </p:spPr>
        <p:txBody>
          <a:bodyPr/>
          <a:lstStyle/>
          <a:p>
            <a:endParaRPr lang="ar-SY"/>
          </a:p>
        </p:txBody>
      </p:sp>
    </p:spTree>
    <p:extLst>
      <p:ext uri="{BB962C8B-B14F-4D97-AF65-F5344CB8AC3E}">
        <p14:creationId xmlns:p14="http://schemas.microsoft.com/office/powerpoint/2010/main" val="2869707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0CF95-4601-263D-2FA5-3CB10E19D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5462D6-A494-A6E5-DF5C-969DD80DB574}"/>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45A7F07-BFED-BB56-64DC-9BF328CB52B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EF9E494-8633-F243-84AD-BA952985B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4" name="مجموعة 1">
            <a:extLst>
              <a:ext uri="{FF2B5EF4-FFF2-40B4-BE49-F238E27FC236}">
                <a16:creationId xmlns:a16="http://schemas.microsoft.com/office/drawing/2014/main" id="{E4781C69-A095-F8A2-EABA-DF74723F850C}"/>
              </a:ext>
            </a:extLst>
          </p:cNvPr>
          <p:cNvGrpSpPr/>
          <p:nvPr/>
        </p:nvGrpSpPr>
        <p:grpSpPr>
          <a:xfrm>
            <a:off x="1244183" y="1410789"/>
            <a:ext cx="10538513" cy="4555292"/>
            <a:chOff x="297674" y="0"/>
            <a:chExt cx="8846326" cy="6858000"/>
          </a:xfrm>
        </p:grpSpPr>
        <p:sp>
          <p:nvSpPr>
            <p:cNvPr id="6" name="Arc 18">
              <a:extLst>
                <a:ext uri="{FF2B5EF4-FFF2-40B4-BE49-F238E27FC236}">
                  <a16:creationId xmlns:a16="http://schemas.microsoft.com/office/drawing/2014/main" id="{28E3B46F-3AA6-7686-C0F9-092A86445124}"/>
                </a:ext>
              </a:extLst>
            </p:cNvPr>
            <p:cNvSpPr>
              <a:spLocks/>
            </p:cNvSpPr>
            <p:nvPr/>
          </p:nvSpPr>
          <p:spPr bwMode="auto">
            <a:xfrm>
              <a:off x="3886200" y="4038600"/>
              <a:ext cx="1295400" cy="1828800"/>
            </a:xfrm>
            <a:custGeom>
              <a:avLst/>
              <a:gdLst>
                <a:gd name="T0" fmla="*/ 0 w 21582"/>
                <a:gd name="T1" fmla="*/ 0 h 21600"/>
                <a:gd name="T2" fmla="*/ 2147483647 w 21582"/>
                <a:gd name="T3" fmla="*/ 2147483647 h 21600"/>
                <a:gd name="T4" fmla="*/ 0 w 21582"/>
                <a:gd name="T5" fmla="*/ 2147483647 h 21600"/>
                <a:gd name="T6" fmla="*/ 0 60000 65536"/>
                <a:gd name="T7" fmla="*/ 0 60000 65536"/>
                <a:gd name="T8" fmla="*/ 0 60000 65536"/>
                <a:gd name="T9" fmla="*/ 0 w 21582"/>
                <a:gd name="T10" fmla="*/ 0 h 21600"/>
                <a:gd name="T11" fmla="*/ 21582 w 21582"/>
                <a:gd name="T12" fmla="*/ 21600 h 21600"/>
              </a:gdLst>
              <a:ahLst/>
              <a:cxnLst>
                <a:cxn ang="T6">
                  <a:pos x="T0" y="T1"/>
                </a:cxn>
                <a:cxn ang="T7">
                  <a:pos x="T2" y="T3"/>
                </a:cxn>
                <a:cxn ang="T8">
                  <a:pos x="T4" y="T5"/>
                </a:cxn>
              </a:cxnLst>
              <a:rect l="T9" t="T10" r="T11" b="T12"/>
              <a:pathLst>
                <a:path w="21582" h="21600" fill="none" extrusionOk="0">
                  <a:moveTo>
                    <a:pt x="-1" y="0"/>
                  </a:moveTo>
                  <a:cubicBezTo>
                    <a:pt x="11581" y="0"/>
                    <a:pt x="21102" y="9134"/>
                    <a:pt x="21581" y="20706"/>
                  </a:cubicBezTo>
                </a:path>
                <a:path w="21582" h="21600" stroke="0" extrusionOk="0">
                  <a:moveTo>
                    <a:pt x="-1" y="0"/>
                  </a:moveTo>
                  <a:cubicBezTo>
                    <a:pt x="11581" y="0"/>
                    <a:pt x="21102" y="9134"/>
                    <a:pt x="21581" y="20706"/>
                  </a:cubicBezTo>
                  <a:lnTo>
                    <a:pt x="0" y="21600"/>
                  </a:lnTo>
                  <a:close/>
                </a:path>
              </a:pathLst>
            </a:custGeom>
            <a:solidFill>
              <a:schemeClr val="bg1"/>
            </a:solidFill>
            <a:ln w="38100">
              <a:solidFill>
                <a:schemeClr val="tx1"/>
              </a:solidFill>
              <a:round/>
              <a:headEnd/>
              <a:tailEnd/>
            </a:ln>
          </p:spPr>
          <p:txBody>
            <a:bodyPr wrap="none" anchor="ctr"/>
            <a:lstStyle/>
            <a:p>
              <a:endParaRPr lang="ar-SY">
                <a:solidFill>
                  <a:srgbClr val="FF0000"/>
                </a:solidFill>
              </a:endParaRPr>
            </a:p>
          </p:txBody>
        </p:sp>
        <p:sp>
          <p:nvSpPr>
            <p:cNvPr id="7" name="Arc 19">
              <a:extLst>
                <a:ext uri="{FF2B5EF4-FFF2-40B4-BE49-F238E27FC236}">
                  <a16:creationId xmlns:a16="http://schemas.microsoft.com/office/drawing/2014/main" id="{F8088421-70B3-A364-3461-4A0AC7C8FA38}"/>
                </a:ext>
              </a:extLst>
            </p:cNvPr>
            <p:cNvSpPr>
              <a:spLocks/>
            </p:cNvSpPr>
            <p:nvPr/>
          </p:nvSpPr>
          <p:spPr bwMode="auto">
            <a:xfrm flipH="1">
              <a:off x="2667000" y="4038600"/>
              <a:ext cx="1295400" cy="1828800"/>
            </a:xfrm>
            <a:custGeom>
              <a:avLst/>
              <a:gdLst>
                <a:gd name="T0" fmla="*/ 0 w 21582"/>
                <a:gd name="T1" fmla="*/ 0 h 21600"/>
                <a:gd name="T2" fmla="*/ 2147483647 w 21582"/>
                <a:gd name="T3" fmla="*/ 2147483647 h 21600"/>
                <a:gd name="T4" fmla="*/ 0 w 21582"/>
                <a:gd name="T5" fmla="*/ 2147483647 h 21600"/>
                <a:gd name="T6" fmla="*/ 0 60000 65536"/>
                <a:gd name="T7" fmla="*/ 0 60000 65536"/>
                <a:gd name="T8" fmla="*/ 0 60000 65536"/>
                <a:gd name="T9" fmla="*/ 0 w 21582"/>
                <a:gd name="T10" fmla="*/ 0 h 21600"/>
                <a:gd name="T11" fmla="*/ 21582 w 21582"/>
                <a:gd name="T12" fmla="*/ 21600 h 21600"/>
              </a:gdLst>
              <a:ahLst/>
              <a:cxnLst>
                <a:cxn ang="T6">
                  <a:pos x="T0" y="T1"/>
                </a:cxn>
                <a:cxn ang="T7">
                  <a:pos x="T2" y="T3"/>
                </a:cxn>
                <a:cxn ang="T8">
                  <a:pos x="T4" y="T5"/>
                </a:cxn>
              </a:cxnLst>
              <a:rect l="T9" t="T10" r="T11" b="T12"/>
              <a:pathLst>
                <a:path w="21582" h="21600" fill="none" extrusionOk="0">
                  <a:moveTo>
                    <a:pt x="-1" y="0"/>
                  </a:moveTo>
                  <a:cubicBezTo>
                    <a:pt x="11581" y="0"/>
                    <a:pt x="21102" y="9134"/>
                    <a:pt x="21581" y="20706"/>
                  </a:cubicBezTo>
                </a:path>
                <a:path w="21582" h="21600" stroke="0" extrusionOk="0">
                  <a:moveTo>
                    <a:pt x="-1" y="0"/>
                  </a:moveTo>
                  <a:cubicBezTo>
                    <a:pt x="11581" y="0"/>
                    <a:pt x="21102" y="9134"/>
                    <a:pt x="21581" y="20706"/>
                  </a:cubicBezTo>
                  <a:lnTo>
                    <a:pt x="0" y="21600"/>
                  </a:lnTo>
                  <a:close/>
                </a:path>
              </a:pathLst>
            </a:custGeom>
            <a:solidFill>
              <a:schemeClr val="bg1"/>
            </a:solidFill>
            <a:ln w="38100">
              <a:solidFill>
                <a:schemeClr val="tx1"/>
              </a:solidFill>
              <a:round/>
              <a:headEnd/>
              <a:tailEnd/>
            </a:ln>
          </p:spPr>
          <p:txBody>
            <a:bodyPr wrap="none" anchor="ctr"/>
            <a:lstStyle/>
            <a:p>
              <a:endParaRPr lang="ar-SY">
                <a:solidFill>
                  <a:srgbClr val="FF0000"/>
                </a:solidFill>
              </a:endParaRPr>
            </a:p>
          </p:txBody>
        </p:sp>
        <p:sp>
          <p:nvSpPr>
            <p:cNvPr id="8" name="Arc 7">
              <a:extLst>
                <a:ext uri="{FF2B5EF4-FFF2-40B4-BE49-F238E27FC236}">
                  <a16:creationId xmlns:a16="http://schemas.microsoft.com/office/drawing/2014/main" id="{22A2A3AE-9387-5D02-2450-E7CCB1C77923}"/>
                </a:ext>
              </a:extLst>
            </p:cNvPr>
            <p:cNvSpPr>
              <a:spLocks/>
            </p:cNvSpPr>
            <p:nvPr/>
          </p:nvSpPr>
          <p:spPr bwMode="auto">
            <a:xfrm flipV="1">
              <a:off x="2590800" y="685800"/>
              <a:ext cx="1905000" cy="18288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bg1"/>
            </a:solidFill>
            <a:ln w="38100">
              <a:solidFill>
                <a:schemeClr val="tx1"/>
              </a:solidFill>
              <a:round/>
              <a:headEnd/>
              <a:tailEnd/>
            </a:ln>
          </p:spPr>
          <p:txBody>
            <a:bodyPr rot="10800000" wrap="none" anchor="ctr"/>
            <a:lstStyle/>
            <a:p>
              <a:endParaRPr lang="ar-SY" dirty="0">
                <a:solidFill>
                  <a:srgbClr val="FF0000"/>
                </a:solidFill>
              </a:endParaRPr>
            </a:p>
          </p:txBody>
        </p:sp>
        <p:sp>
          <p:nvSpPr>
            <p:cNvPr id="9" name="TextBox 8">
              <a:hlinkClick r:id="rId3"/>
              <a:extLst>
                <a:ext uri="{FF2B5EF4-FFF2-40B4-BE49-F238E27FC236}">
                  <a16:creationId xmlns:a16="http://schemas.microsoft.com/office/drawing/2014/main" id="{4A5EC2C1-2CB0-28EF-365C-D9196469005E}"/>
                </a:ext>
              </a:extLst>
            </p:cNvPr>
            <p:cNvSpPr txBox="1"/>
            <p:nvPr/>
          </p:nvSpPr>
          <p:spPr>
            <a:xfrm>
              <a:off x="5022201" y="6428792"/>
              <a:ext cx="2147597" cy="307777"/>
            </a:xfrm>
            <a:prstGeom prst="rect">
              <a:avLst/>
            </a:prstGeom>
            <a:solidFill>
              <a:schemeClr val="accent4">
                <a:lumMod val="20000"/>
                <a:lumOff val="80000"/>
              </a:schemeClr>
            </a:solid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10" name="Line 22">
              <a:extLst>
                <a:ext uri="{FF2B5EF4-FFF2-40B4-BE49-F238E27FC236}">
                  <a16:creationId xmlns:a16="http://schemas.microsoft.com/office/drawing/2014/main" id="{D2CD4D54-4DCA-DC0F-6077-414DCEDF56D8}"/>
                </a:ext>
              </a:extLst>
            </p:cNvPr>
            <p:cNvSpPr>
              <a:spLocks noChangeShapeType="1"/>
            </p:cNvSpPr>
            <p:nvPr/>
          </p:nvSpPr>
          <p:spPr bwMode="auto">
            <a:xfrm>
              <a:off x="3657600" y="2209800"/>
              <a:ext cx="0" cy="388620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11" name="Line 2">
              <a:extLst>
                <a:ext uri="{FF2B5EF4-FFF2-40B4-BE49-F238E27FC236}">
                  <a16:creationId xmlns:a16="http://schemas.microsoft.com/office/drawing/2014/main" id="{F4D4E9C3-87A2-C7E5-C26F-A1123983C6A8}"/>
                </a:ext>
              </a:extLst>
            </p:cNvPr>
            <p:cNvSpPr>
              <a:spLocks noChangeShapeType="1"/>
            </p:cNvSpPr>
            <p:nvPr/>
          </p:nvSpPr>
          <p:spPr bwMode="auto">
            <a:xfrm>
              <a:off x="2209800" y="381000"/>
              <a:ext cx="0" cy="2362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12" name="Line 3">
              <a:extLst>
                <a:ext uri="{FF2B5EF4-FFF2-40B4-BE49-F238E27FC236}">
                  <a16:creationId xmlns:a16="http://schemas.microsoft.com/office/drawing/2014/main" id="{6337D929-9900-7B57-BAA8-4FEA295D6053}"/>
                </a:ext>
              </a:extLst>
            </p:cNvPr>
            <p:cNvSpPr>
              <a:spLocks noChangeShapeType="1"/>
            </p:cNvSpPr>
            <p:nvPr/>
          </p:nvSpPr>
          <p:spPr bwMode="auto">
            <a:xfrm>
              <a:off x="2209800" y="2743200"/>
              <a:ext cx="3200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13" name="Text Box 4">
              <a:extLst>
                <a:ext uri="{FF2B5EF4-FFF2-40B4-BE49-F238E27FC236}">
                  <a16:creationId xmlns:a16="http://schemas.microsoft.com/office/drawing/2014/main" id="{9059AE81-B1AF-8EE3-7198-DF3026B120C7}"/>
                </a:ext>
              </a:extLst>
            </p:cNvPr>
            <p:cNvSpPr txBox="1">
              <a:spLocks noChangeArrowheads="1"/>
            </p:cNvSpPr>
            <p:nvPr/>
          </p:nvSpPr>
          <p:spPr bwMode="auto">
            <a:xfrm rot="16200000">
              <a:off x="711993" y="1269207"/>
              <a:ext cx="2386013"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a:solidFill>
                    <a:srgbClr val="FF0000"/>
                  </a:solidFill>
                  <a:latin typeface="Arial" panose="020B0604020202020204" pitchFamily="34" charset="0"/>
                </a:rPr>
                <a:t>Cost / Revenue</a:t>
              </a:r>
            </a:p>
          </p:txBody>
        </p:sp>
        <p:sp>
          <p:nvSpPr>
            <p:cNvPr id="14" name="Text Box 5">
              <a:extLst>
                <a:ext uri="{FF2B5EF4-FFF2-40B4-BE49-F238E27FC236}">
                  <a16:creationId xmlns:a16="http://schemas.microsoft.com/office/drawing/2014/main" id="{C9EF71AD-31B6-AAEA-812B-F6F078225766}"/>
                </a:ext>
              </a:extLst>
            </p:cNvPr>
            <p:cNvSpPr txBox="1">
              <a:spLocks noChangeArrowheads="1"/>
            </p:cNvSpPr>
            <p:nvPr/>
          </p:nvSpPr>
          <p:spPr bwMode="auto">
            <a:xfrm>
              <a:off x="5431744" y="2554288"/>
              <a:ext cx="2898550" cy="830997"/>
            </a:xfrm>
            <a:prstGeom prst="rect">
              <a:avLst/>
            </a:prstGeom>
            <a:solidFill>
              <a:schemeClr val="accent1">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b="1">
                  <a:solidFill>
                    <a:srgbClr val="FF0000"/>
                  </a:solidFill>
                  <a:latin typeface="Arial" panose="020B0604020202020204" pitchFamily="34" charset="0"/>
                </a:rPr>
                <a:t>Quantity ( Output )</a:t>
              </a:r>
            </a:p>
            <a:p>
              <a:pPr algn="ctr"/>
              <a:r>
                <a:rPr lang="en-US" altLang="ar-SY" b="1">
                  <a:solidFill>
                    <a:srgbClr val="FF0000"/>
                  </a:solidFill>
                  <a:latin typeface="Arial" panose="020B0604020202020204" pitchFamily="34" charset="0"/>
                </a:rPr>
                <a:t>Demand</a:t>
              </a:r>
            </a:p>
          </p:txBody>
        </p:sp>
        <p:sp>
          <p:nvSpPr>
            <p:cNvPr id="15" name="Line 6">
              <a:extLst>
                <a:ext uri="{FF2B5EF4-FFF2-40B4-BE49-F238E27FC236}">
                  <a16:creationId xmlns:a16="http://schemas.microsoft.com/office/drawing/2014/main" id="{A779454E-2F75-05A4-6EAA-D099083DF3D1}"/>
                </a:ext>
              </a:extLst>
            </p:cNvPr>
            <p:cNvSpPr>
              <a:spLocks noChangeShapeType="1"/>
            </p:cNvSpPr>
            <p:nvPr/>
          </p:nvSpPr>
          <p:spPr bwMode="auto">
            <a:xfrm>
              <a:off x="2209800" y="533400"/>
              <a:ext cx="2209800" cy="2514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16" name="Text Box 8">
              <a:extLst>
                <a:ext uri="{FF2B5EF4-FFF2-40B4-BE49-F238E27FC236}">
                  <a16:creationId xmlns:a16="http://schemas.microsoft.com/office/drawing/2014/main" id="{EDA58D15-757F-A6FB-303E-33FBEAA86B47}"/>
                </a:ext>
              </a:extLst>
            </p:cNvPr>
            <p:cNvSpPr txBox="1">
              <a:spLocks noChangeArrowheads="1"/>
            </p:cNvSpPr>
            <p:nvPr/>
          </p:nvSpPr>
          <p:spPr bwMode="auto">
            <a:xfrm>
              <a:off x="3262901" y="0"/>
              <a:ext cx="2964273" cy="830997"/>
            </a:xfrm>
            <a:prstGeom prst="rect">
              <a:avLst/>
            </a:prstGeom>
            <a:solidFill>
              <a:schemeClr val="accent3">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b="1" dirty="0">
                  <a:solidFill>
                    <a:srgbClr val="FF0000"/>
                  </a:solidFill>
                  <a:latin typeface="Arial" panose="020B0604020202020204" pitchFamily="34" charset="0"/>
                </a:rPr>
                <a:t>Marginal</a:t>
              </a:r>
              <a:r>
                <a:rPr lang="en-US" altLang="ar-SY" dirty="0">
                  <a:solidFill>
                    <a:srgbClr val="FF0000"/>
                  </a:solidFill>
                </a:rPr>
                <a:t> </a:t>
              </a:r>
            </a:p>
            <a:p>
              <a:pPr algn="ctr"/>
              <a:r>
                <a:rPr lang="en-US" altLang="ar-SY" dirty="0">
                  <a:solidFill>
                    <a:srgbClr val="FF0000"/>
                  </a:solidFill>
                </a:rPr>
                <a:t>( </a:t>
              </a:r>
              <a:r>
                <a:rPr lang="en-US" altLang="ar-SY" b="1" dirty="0">
                  <a:solidFill>
                    <a:srgbClr val="FF0000"/>
                  </a:solidFill>
                  <a:latin typeface="Arial" panose="020B0604020202020204" pitchFamily="34" charset="0"/>
                </a:rPr>
                <a:t>Incremental) Cost</a:t>
              </a:r>
            </a:p>
          </p:txBody>
        </p:sp>
        <p:sp>
          <p:nvSpPr>
            <p:cNvPr id="17" name="Oval 9">
              <a:extLst>
                <a:ext uri="{FF2B5EF4-FFF2-40B4-BE49-F238E27FC236}">
                  <a16:creationId xmlns:a16="http://schemas.microsoft.com/office/drawing/2014/main" id="{C916FCED-A3EF-85BD-D82B-386BBB320381}"/>
                </a:ext>
              </a:extLst>
            </p:cNvPr>
            <p:cNvSpPr>
              <a:spLocks noChangeArrowheads="1"/>
            </p:cNvSpPr>
            <p:nvPr/>
          </p:nvSpPr>
          <p:spPr bwMode="auto">
            <a:xfrm>
              <a:off x="3505200" y="2057400"/>
              <a:ext cx="228600" cy="228600"/>
            </a:xfrm>
            <a:prstGeom prst="ellipse">
              <a:avLst/>
            </a:prstGeom>
            <a:solidFill>
              <a:schemeClr val="accent2">
                <a:lumMod val="20000"/>
                <a:lumOff val="80000"/>
              </a:schemeClr>
            </a:solidFill>
            <a:ln w="12700">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endParaRPr lang="ar-SY" altLang="ar-SY">
                <a:solidFill>
                  <a:srgbClr val="FF0000"/>
                </a:solidFill>
              </a:endParaRPr>
            </a:p>
          </p:txBody>
        </p:sp>
        <p:sp>
          <p:nvSpPr>
            <p:cNvPr id="18" name="Line 10">
              <a:extLst>
                <a:ext uri="{FF2B5EF4-FFF2-40B4-BE49-F238E27FC236}">
                  <a16:creationId xmlns:a16="http://schemas.microsoft.com/office/drawing/2014/main" id="{F761E699-ECD7-BE7A-5116-8105DB6EC7E6}"/>
                </a:ext>
              </a:extLst>
            </p:cNvPr>
            <p:cNvSpPr>
              <a:spLocks noChangeShapeType="1"/>
            </p:cNvSpPr>
            <p:nvPr/>
          </p:nvSpPr>
          <p:spPr bwMode="auto">
            <a:xfrm>
              <a:off x="2362200" y="3733800"/>
              <a:ext cx="0" cy="2362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19" name="Line 11">
              <a:extLst>
                <a:ext uri="{FF2B5EF4-FFF2-40B4-BE49-F238E27FC236}">
                  <a16:creationId xmlns:a16="http://schemas.microsoft.com/office/drawing/2014/main" id="{18180418-67AA-8D74-9F3C-6AF05F62E5ED}"/>
                </a:ext>
              </a:extLst>
            </p:cNvPr>
            <p:cNvSpPr>
              <a:spLocks noChangeShapeType="1"/>
            </p:cNvSpPr>
            <p:nvPr/>
          </p:nvSpPr>
          <p:spPr bwMode="auto">
            <a:xfrm>
              <a:off x="2362200" y="6096000"/>
              <a:ext cx="3200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20" name="Text Box 12">
              <a:extLst>
                <a:ext uri="{FF2B5EF4-FFF2-40B4-BE49-F238E27FC236}">
                  <a16:creationId xmlns:a16="http://schemas.microsoft.com/office/drawing/2014/main" id="{E8A26DA4-058C-67C0-26C3-5749DCBE7D95}"/>
                </a:ext>
              </a:extLst>
            </p:cNvPr>
            <p:cNvSpPr txBox="1">
              <a:spLocks noChangeArrowheads="1"/>
            </p:cNvSpPr>
            <p:nvPr/>
          </p:nvSpPr>
          <p:spPr bwMode="auto">
            <a:xfrm rot="16200000">
              <a:off x="864393" y="4698207"/>
              <a:ext cx="2386013"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dirty="0">
                  <a:solidFill>
                    <a:srgbClr val="FF0000"/>
                  </a:solidFill>
                  <a:latin typeface="Arial" panose="020B0604020202020204" pitchFamily="34" charset="0"/>
                </a:rPr>
                <a:t>Cost / Revenue</a:t>
              </a:r>
            </a:p>
          </p:txBody>
        </p:sp>
        <p:sp>
          <p:nvSpPr>
            <p:cNvPr id="21" name="Text Box 13">
              <a:extLst>
                <a:ext uri="{FF2B5EF4-FFF2-40B4-BE49-F238E27FC236}">
                  <a16:creationId xmlns:a16="http://schemas.microsoft.com/office/drawing/2014/main" id="{949FA988-272D-A542-7338-27F495E5DBF1}"/>
                </a:ext>
              </a:extLst>
            </p:cNvPr>
            <p:cNvSpPr txBox="1">
              <a:spLocks noChangeArrowheads="1"/>
            </p:cNvSpPr>
            <p:nvPr/>
          </p:nvSpPr>
          <p:spPr bwMode="auto">
            <a:xfrm>
              <a:off x="5523819" y="5715000"/>
              <a:ext cx="2898550" cy="830997"/>
            </a:xfrm>
            <a:prstGeom prst="rect">
              <a:avLst/>
            </a:prstGeom>
            <a:solidFill>
              <a:schemeClr val="accent1">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b="1" dirty="0">
                  <a:solidFill>
                    <a:srgbClr val="FF0000"/>
                  </a:solidFill>
                  <a:latin typeface="Arial" panose="020B0604020202020204" pitchFamily="34" charset="0"/>
                </a:rPr>
                <a:t>Quantity ( Output )</a:t>
              </a:r>
            </a:p>
            <a:p>
              <a:pPr algn="ctr"/>
              <a:r>
                <a:rPr lang="en-US" altLang="ar-SY" b="1" dirty="0">
                  <a:solidFill>
                    <a:srgbClr val="FF0000"/>
                  </a:solidFill>
                  <a:latin typeface="Arial" panose="020B0604020202020204" pitchFamily="34" charset="0"/>
                </a:rPr>
                <a:t>Demand</a:t>
              </a:r>
            </a:p>
          </p:txBody>
        </p:sp>
        <p:sp>
          <p:nvSpPr>
            <p:cNvPr id="22" name="Line 14">
              <a:extLst>
                <a:ext uri="{FF2B5EF4-FFF2-40B4-BE49-F238E27FC236}">
                  <a16:creationId xmlns:a16="http://schemas.microsoft.com/office/drawing/2014/main" id="{81BCE2A5-EB00-B0C1-57A5-5CE08021F9C5}"/>
                </a:ext>
              </a:extLst>
            </p:cNvPr>
            <p:cNvSpPr>
              <a:spLocks noChangeShapeType="1"/>
            </p:cNvSpPr>
            <p:nvPr/>
          </p:nvSpPr>
          <p:spPr bwMode="auto">
            <a:xfrm>
              <a:off x="2362200" y="5486400"/>
              <a:ext cx="3200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ar-SY" dirty="0">
                <a:solidFill>
                  <a:srgbClr val="FF0000"/>
                </a:solidFill>
              </a:endParaRPr>
            </a:p>
          </p:txBody>
        </p:sp>
        <p:sp>
          <p:nvSpPr>
            <p:cNvPr id="23" name="Text Box 15">
              <a:extLst>
                <a:ext uri="{FF2B5EF4-FFF2-40B4-BE49-F238E27FC236}">
                  <a16:creationId xmlns:a16="http://schemas.microsoft.com/office/drawing/2014/main" id="{1058B7A8-2B94-6D00-AD09-A325A1DC55B1}"/>
                </a:ext>
              </a:extLst>
            </p:cNvPr>
            <p:cNvSpPr txBox="1">
              <a:spLocks noChangeArrowheads="1"/>
            </p:cNvSpPr>
            <p:nvPr/>
          </p:nvSpPr>
          <p:spPr bwMode="auto">
            <a:xfrm>
              <a:off x="5622925" y="5221288"/>
              <a:ext cx="473075"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a:solidFill>
                    <a:srgbClr val="FF0000"/>
                  </a:solidFill>
                  <a:latin typeface="Arial" panose="020B0604020202020204" pitchFamily="34" charset="0"/>
                </a:rPr>
                <a:t>C</a:t>
              </a:r>
              <a:r>
                <a:rPr lang="en-US" altLang="ar-SY" b="1" baseline="-25000">
                  <a:solidFill>
                    <a:srgbClr val="FF0000"/>
                  </a:solidFill>
                  <a:latin typeface="Arial" panose="020B0604020202020204" pitchFamily="34" charset="0"/>
                </a:rPr>
                <a:t>f</a:t>
              </a:r>
            </a:p>
          </p:txBody>
        </p:sp>
        <p:sp>
          <p:nvSpPr>
            <p:cNvPr id="24" name="Line 16">
              <a:extLst>
                <a:ext uri="{FF2B5EF4-FFF2-40B4-BE49-F238E27FC236}">
                  <a16:creationId xmlns:a16="http://schemas.microsoft.com/office/drawing/2014/main" id="{E1B253FA-57EC-96E8-C9AC-A6F508459D31}"/>
                </a:ext>
              </a:extLst>
            </p:cNvPr>
            <p:cNvSpPr>
              <a:spLocks noChangeShapeType="1"/>
            </p:cNvSpPr>
            <p:nvPr/>
          </p:nvSpPr>
          <p:spPr bwMode="auto">
            <a:xfrm flipV="1">
              <a:off x="2362200" y="3657600"/>
              <a:ext cx="3810000" cy="1752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25" name="Rectangle 17">
              <a:extLst>
                <a:ext uri="{FF2B5EF4-FFF2-40B4-BE49-F238E27FC236}">
                  <a16:creationId xmlns:a16="http://schemas.microsoft.com/office/drawing/2014/main" id="{362AF0CA-F514-96EA-0C28-9CDE8753B390}"/>
                </a:ext>
              </a:extLst>
            </p:cNvPr>
            <p:cNvSpPr>
              <a:spLocks noChangeArrowheads="1"/>
            </p:cNvSpPr>
            <p:nvPr/>
          </p:nvSpPr>
          <p:spPr bwMode="auto">
            <a:xfrm>
              <a:off x="6172200" y="3505200"/>
              <a:ext cx="473075"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a:solidFill>
                    <a:srgbClr val="FF0000"/>
                  </a:solidFill>
                  <a:latin typeface="Arial" panose="020B0604020202020204" pitchFamily="34" charset="0"/>
                </a:rPr>
                <a:t>C</a:t>
              </a:r>
              <a:r>
                <a:rPr lang="en-US" altLang="ar-SY" b="1" baseline="-25000">
                  <a:solidFill>
                    <a:srgbClr val="FF0000"/>
                  </a:solidFill>
                  <a:latin typeface="Arial" panose="020B0604020202020204" pitchFamily="34" charset="0"/>
                </a:rPr>
                <a:t>t</a:t>
              </a:r>
            </a:p>
          </p:txBody>
        </p:sp>
        <p:sp>
          <p:nvSpPr>
            <p:cNvPr id="26" name="Line 20">
              <a:extLst>
                <a:ext uri="{FF2B5EF4-FFF2-40B4-BE49-F238E27FC236}">
                  <a16:creationId xmlns:a16="http://schemas.microsoft.com/office/drawing/2014/main" id="{F0064782-8918-7B72-1485-690C751FDAD1}"/>
                </a:ext>
              </a:extLst>
            </p:cNvPr>
            <p:cNvSpPr>
              <a:spLocks noChangeShapeType="1"/>
            </p:cNvSpPr>
            <p:nvPr/>
          </p:nvSpPr>
          <p:spPr bwMode="auto">
            <a:xfrm>
              <a:off x="2667000" y="5257800"/>
              <a:ext cx="0" cy="8382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27" name="Line 21">
              <a:extLst>
                <a:ext uri="{FF2B5EF4-FFF2-40B4-BE49-F238E27FC236}">
                  <a16:creationId xmlns:a16="http://schemas.microsoft.com/office/drawing/2014/main" id="{C8AD8FAF-8015-B2A1-A269-4FB273B2CF7D}"/>
                </a:ext>
              </a:extLst>
            </p:cNvPr>
            <p:cNvSpPr>
              <a:spLocks noChangeShapeType="1"/>
            </p:cNvSpPr>
            <p:nvPr/>
          </p:nvSpPr>
          <p:spPr bwMode="auto">
            <a:xfrm>
              <a:off x="4572000" y="4419600"/>
              <a:ext cx="0" cy="1676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28" name="Text Box 23">
              <a:extLst>
                <a:ext uri="{FF2B5EF4-FFF2-40B4-BE49-F238E27FC236}">
                  <a16:creationId xmlns:a16="http://schemas.microsoft.com/office/drawing/2014/main" id="{2A6C0145-8258-D1AB-F5BE-A8128FA7E191}"/>
                </a:ext>
              </a:extLst>
            </p:cNvPr>
            <p:cNvSpPr txBox="1">
              <a:spLocks noChangeArrowheads="1"/>
            </p:cNvSpPr>
            <p:nvPr/>
          </p:nvSpPr>
          <p:spPr bwMode="auto">
            <a:xfrm>
              <a:off x="2498725" y="6059488"/>
              <a:ext cx="585788"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a:solidFill>
                    <a:srgbClr val="FF0000"/>
                  </a:solidFill>
                  <a:latin typeface="Arial" panose="020B0604020202020204" pitchFamily="34" charset="0"/>
                </a:rPr>
                <a:t>D’</a:t>
              </a:r>
              <a:r>
                <a:rPr lang="en-US" altLang="ar-SY" baseline="-25000">
                  <a:solidFill>
                    <a:srgbClr val="FF0000"/>
                  </a:solidFill>
                  <a:latin typeface="Arial" panose="020B0604020202020204" pitchFamily="34" charset="0"/>
                </a:rPr>
                <a:t>1</a:t>
              </a:r>
            </a:p>
          </p:txBody>
        </p:sp>
        <p:sp>
          <p:nvSpPr>
            <p:cNvPr id="29" name="Rectangle 24">
              <a:extLst>
                <a:ext uri="{FF2B5EF4-FFF2-40B4-BE49-F238E27FC236}">
                  <a16:creationId xmlns:a16="http://schemas.microsoft.com/office/drawing/2014/main" id="{F4A3F1F4-5B2B-EE0F-80EF-F5C92372599A}"/>
                </a:ext>
              </a:extLst>
            </p:cNvPr>
            <p:cNvSpPr>
              <a:spLocks noChangeArrowheads="1"/>
            </p:cNvSpPr>
            <p:nvPr/>
          </p:nvSpPr>
          <p:spPr bwMode="auto">
            <a:xfrm>
              <a:off x="4343400" y="6096000"/>
              <a:ext cx="585788"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a:solidFill>
                    <a:srgbClr val="FF0000"/>
                  </a:solidFill>
                  <a:latin typeface="Arial" panose="020B0604020202020204" pitchFamily="34" charset="0"/>
                </a:rPr>
                <a:t>D’</a:t>
              </a:r>
              <a:r>
                <a:rPr lang="en-US" altLang="ar-SY" baseline="-25000">
                  <a:solidFill>
                    <a:srgbClr val="FF0000"/>
                  </a:solidFill>
                  <a:latin typeface="Arial" panose="020B0604020202020204" pitchFamily="34" charset="0"/>
                </a:rPr>
                <a:t>2</a:t>
              </a:r>
            </a:p>
          </p:txBody>
        </p:sp>
        <p:sp>
          <p:nvSpPr>
            <p:cNvPr id="30" name="Rectangle 25">
              <a:extLst>
                <a:ext uri="{FF2B5EF4-FFF2-40B4-BE49-F238E27FC236}">
                  <a16:creationId xmlns:a16="http://schemas.microsoft.com/office/drawing/2014/main" id="{2F293B85-AF72-D070-8FFE-0D0CB5BA4E82}"/>
                </a:ext>
              </a:extLst>
            </p:cNvPr>
            <p:cNvSpPr>
              <a:spLocks noChangeArrowheads="1"/>
            </p:cNvSpPr>
            <p:nvPr/>
          </p:nvSpPr>
          <p:spPr bwMode="auto">
            <a:xfrm>
              <a:off x="3429000" y="6096000"/>
              <a:ext cx="523875" cy="457200"/>
            </a:xfrm>
            <a:prstGeom prst="rect">
              <a:avLst/>
            </a:prstGeom>
            <a:solidFill>
              <a:schemeClr val="accent2">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a:solidFill>
                    <a:srgbClr val="FF0000"/>
                  </a:solidFill>
                  <a:latin typeface="Arial" panose="020B0604020202020204" pitchFamily="34" charset="0"/>
                </a:rPr>
                <a:t>D*</a:t>
              </a:r>
              <a:endParaRPr lang="en-US" altLang="ar-SY" baseline="-25000">
                <a:solidFill>
                  <a:srgbClr val="FF0000"/>
                </a:solidFill>
                <a:latin typeface="Arial" panose="020B0604020202020204" pitchFamily="34" charset="0"/>
              </a:endParaRPr>
            </a:p>
          </p:txBody>
        </p:sp>
        <p:sp>
          <p:nvSpPr>
            <p:cNvPr id="31" name="Freeform 26">
              <a:extLst>
                <a:ext uri="{FF2B5EF4-FFF2-40B4-BE49-F238E27FC236}">
                  <a16:creationId xmlns:a16="http://schemas.microsoft.com/office/drawing/2014/main" id="{023ADA71-495B-FEC2-578E-4D24FB841FFA}"/>
                </a:ext>
              </a:extLst>
            </p:cNvPr>
            <p:cNvSpPr>
              <a:spLocks/>
            </p:cNvSpPr>
            <p:nvPr/>
          </p:nvSpPr>
          <p:spPr bwMode="auto">
            <a:xfrm>
              <a:off x="2743200" y="3962400"/>
              <a:ext cx="1828800" cy="1295400"/>
            </a:xfrm>
            <a:custGeom>
              <a:avLst/>
              <a:gdLst>
                <a:gd name="T0" fmla="*/ 24120906 w 1235"/>
                <a:gd name="T1" fmla="*/ 1999801987 h 797"/>
                <a:gd name="T2" fmla="*/ 76747399 w 1235"/>
                <a:gd name="T3" fmla="*/ 1534855520 h 797"/>
                <a:gd name="T4" fmla="*/ 127182300 w 1235"/>
                <a:gd name="T5" fmla="*/ 1315590039 h 797"/>
                <a:gd name="T6" fmla="*/ 282870176 w 1235"/>
                <a:gd name="T7" fmla="*/ 1191428344 h 797"/>
                <a:gd name="T8" fmla="*/ 359619032 w 1235"/>
                <a:gd name="T9" fmla="*/ 974804049 h 797"/>
                <a:gd name="T10" fmla="*/ 488994457 w 1235"/>
                <a:gd name="T11" fmla="*/ 787240710 h 797"/>
                <a:gd name="T12" fmla="*/ 539427855 w 1235"/>
                <a:gd name="T13" fmla="*/ 694779735 h 797"/>
                <a:gd name="T14" fmla="*/ 771864541 w 1235"/>
                <a:gd name="T15" fmla="*/ 509857785 h 797"/>
                <a:gd name="T16" fmla="*/ 1004301412 w 1235"/>
                <a:gd name="T17" fmla="*/ 322292922 h 797"/>
                <a:gd name="T18" fmla="*/ 1157797644 w 1235"/>
                <a:gd name="T19" fmla="*/ 261532667 h 797"/>
                <a:gd name="T20" fmla="*/ 2147483647 w 1235"/>
                <a:gd name="T21" fmla="*/ 198131176 h 797"/>
                <a:gd name="T22" fmla="*/ 2147483647 w 1235"/>
                <a:gd name="T23" fmla="*/ 414753897 h 797"/>
                <a:gd name="T24" fmla="*/ 2147483647 w 1235"/>
                <a:gd name="T25" fmla="*/ 634019480 h 797"/>
                <a:gd name="T26" fmla="*/ 2147483647 w 1235"/>
                <a:gd name="T27" fmla="*/ 663079015 h 797"/>
                <a:gd name="T28" fmla="*/ 2111664178 w 1235"/>
                <a:gd name="T29" fmla="*/ 943103328 h 797"/>
                <a:gd name="T30" fmla="*/ 1905539989 w 1235"/>
                <a:gd name="T31" fmla="*/ 1006504769 h 797"/>
                <a:gd name="T32" fmla="*/ 1648983884 w 1235"/>
                <a:gd name="T33" fmla="*/ 1191428344 h 797"/>
                <a:gd name="T34" fmla="*/ 1236738098 w 1235"/>
                <a:gd name="T35" fmla="*/ 1439751735 h 797"/>
                <a:gd name="T36" fmla="*/ 824491201 w 1235"/>
                <a:gd name="T37" fmla="*/ 1627316495 h 797"/>
                <a:gd name="T38" fmla="*/ 179808776 w 1235"/>
                <a:gd name="T39" fmla="*/ 1999801987 h 797"/>
                <a:gd name="T40" fmla="*/ 100868322 w 1235"/>
                <a:gd name="T41" fmla="*/ 2031502707 h 797"/>
                <a:gd name="T42" fmla="*/ 24120906 w 1235"/>
                <a:gd name="T43" fmla="*/ 2092262962 h 797"/>
                <a:gd name="T44" fmla="*/ 24120906 w 1235"/>
                <a:gd name="T45" fmla="*/ 1999801987 h 79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35"/>
                <a:gd name="T70" fmla="*/ 0 h 797"/>
                <a:gd name="T71" fmla="*/ 1235 w 1235"/>
                <a:gd name="T72" fmla="*/ 797 h 79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35" h="797">
                  <a:moveTo>
                    <a:pt x="11" y="757"/>
                  </a:moveTo>
                  <a:cubicBezTo>
                    <a:pt x="16" y="717"/>
                    <a:pt x="28" y="623"/>
                    <a:pt x="35" y="581"/>
                  </a:cubicBezTo>
                  <a:cubicBezTo>
                    <a:pt x="35" y="579"/>
                    <a:pt x="51" y="505"/>
                    <a:pt x="58" y="498"/>
                  </a:cubicBezTo>
                  <a:cubicBezTo>
                    <a:pt x="78" y="478"/>
                    <a:pt x="129" y="451"/>
                    <a:pt x="129" y="451"/>
                  </a:cubicBezTo>
                  <a:cubicBezTo>
                    <a:pt x="142" y="424"/>
                    <a:pt x="150" y="395"/>
                    <a:pt x="164" y="369"/>
                  </a:cubicBezTo>
                  <a:cubicBezTo>
                    <a:pt x="185" y="328"/>
                    <a:pt x="193" y="335"/>
                    <a:pt x="223" y="298"/>
                  </a:cubicBezTo>
                  <a:cubicBezTo>
                    <a:pt x="232" y="287"/>
                    <a:pt x="235" y="272"/>
                    <a:pt x="246" y="263"/>
                  </a:cubicBezTo>
                  <a:cubicBezTo>
                    <a:pt x="251" y="259"/>
                    <a:pt x="332" y="207"/>
                    <a:pt x="352" y="193"/>
                  </a:cubicBezTo>
                  <a:cubicBezTo>
                    <a:pt x="382" y="173"/>
                    <a:pt x="424" y="133"/>
                    <a:pt x="458" y="122"/>
                  </a:cubicBezTo>
                  <a:cubicBezTo>
                    <a:pt x="481" y="114"/>
                    <a:pt x="528" y="99"/>
                    <a:pt x="528" y="99"/>
                  </a:cubicBezTo>
                  <a:cubicBezTo>
                    <a:pt x="676" y="0"/>
                    <a:pt x="788" y="69"/>
                    <a:pt x="1010" y="75"/>
                  </a:cubicBezTo>
                  <a:cubicBezTo>
                    <a:pt x="1065" y="93"/>
                    <a:pt x="1110" y="131"/>
                    <a:pt x="1163" y="157"/>
                  </a:cubicBezTo>
                  <a:cubicBezTo>
                    <a:pt x="1226" y="252"/>
                    <a:pt x="1235" y="219"/>
                    <a:pt x="1140" y="240"/>
                  </a:cubicBezTo>
                  <a:cubicBezTo>
                    <a:pt x="1128" y="243"/>
                    <a:pt x="1116" y="247"/>
                    <a:pt x="1104" y="251"/>
                  </a:cubicBezTo>
                  <a:cubicBezTo>
                    <a:pt x="1076" y="280"/>
                    <a:pt x="1000" y="349"/>
                    <a:pt x="963" y="357"/>
                  </a:cubicBezTo>
                  <a:cubicBezTo>
                    <a:pt x="928" y="364"/>
                    <a:pt x="901" y="367"/>
                    <a:pt x="869" y="381"/>
                  </a:cubicBezTo>
                  <a:cubicBezTo>
                    <a:pt x="827" y="399"/>
                    <a:pt x="795" y="436"/>
                    <a:pt x="752" y="451"/>
                  </a:cubicBezTo>
                  <a:cubicBezTo>
                    <a:pt x="686" y="474"/>
                    <a:pt x="627" y="517"/>
                    <a:pt x="564" y="545"/>
                  </a:cubicBezTo>
                  <a:cubicBezTo>
                    <a:pt x="503" y="572"/>
                    <a:pt x="436" y="587"/>
                    <a:pt x="376" y="616"/>
                  </a:cubicBezTo>
                  <a:cubicBezTo>
                    <a:pt x="277" y="664"/>
                    <a:pt x="186" y="722"/>
                    <a:pt x="82" y="757"/>
                  </a:cubicBezTo>
                  <a:cubicBezTo>
                    <a:pt x="70" y="761"/>
                    <a:pt x="57" y="762"/>
                    <a:pt x="46" y="769"/>
                  </a:cubicBezTo>
                  <a:cubicBezTo>
                    <a:pt x="34" y="777"/>
                    <a:pt x="24" y="797"/>
                    <a:pt x="11" y="792"/>
                  </a:cubicBezTo>
                  <a:cubicBezTo>
                    <a:pt x="0" y="788"/>
                    <a:pt x="11" y="769"/>
                    <a:pt x="11" y="757"/>
                  </a:cubicBezTo>
                  <a:close/>
                </a:path>
              </a:pathLst>
            </a:custGeom>
            <a:solidFill>
              <a:schemeClr val="accent4">
                <a:lumMod val="20000"/>
                <a:lumOff val="80000"/>
              </a:schemeClr>
            </a:solidFill>
            <a:ln w="12700" cap="flat" cmpd="sng">
              <a:solidFill>
                <a:schemeClr val="tx1"/>
              </a:solidFill>
              <a:prstDash val="solid"/>
              <a:round/>
              <a:headEnd/>
              <a:tailEnd/>
            </a:ln>
          </p:spPr>
          <p:txBody>
            <a:bodyPr/>
            <a:lstStyle/>
            <a:p>
              <a:endParaRPr lang="ar-SY">
                <a:solidFill>
                  <a:srgbClr val="FF0000"/>
                </a:solidFill>
              </a:endParaRPr>
            </a:p>
          </p:txBody>
        </p:sp>
        <p:sp>
          <p:nvSpPr>
            <p:cNvPr id="32" name="Freeform 27">
              <a:extLst>
                <a:ext uri="{FF2B5EF4-FFF2-40B4-BE49-F238E27FC236}">
                  <a16:creationId xmlns:a16="http://schemas.microsoft.com/office/drawing/2014/main" id="{A3623B04-CF04-55AE-ECEF-DD04F460C904}"/>
                </a:ext>
              </a:extLst>
            </p:cNvPr>
            <p:cNvSpPr>
              <a:spLocks/>
            </p:cNvSpPr>
            <p:nvPr/>
          </p:nvSpPr>
          <p:spPr bwMode="auto">
            <a:xfrm>
              <a:off x="4030663" y="4211638"/>
              <a:ext cx="522287" cy="434975"/>
            </a:xfrm>
            <a:custGeom>
              <a:avLst/>
              <a:gdLst>
                <a:gd name="T0" fmla="*/ 652719006 w 329"/>
                <a:gd name="T1" fmla="*/ 10080624 h 274"/>
                <a:gd name="T2" fmla="*/ 771166987 w 329"/>
                <a:gd name="T3" fmla="*/ 156249667 h 274"/>
                <a:gd name="T4" fmla="*/ 829129710 w 329"/>
                <a:gd name="T5" fmla="*/ 246975302 h 274"/>
                <a:gd name="T6" fmla="*/ 798887875 w 329"/>
                <a:gd name="T7" fmla="*/ 335181525 h 274"/>
                <a:gd name="T8" fmla="*/ 622477172 w 329"/>
                <a:gd name="T9" fmla="*/ 393144299 h 274"/>
                <a:gd name="T10" fmla="*/ 355340865 w 329"/>
                <a:gd name="T11" fmla="*/ 511590896 h 274"/>
                <a:gd name="T12" fmla="*/ 0 w 329"/>
                <a:gd name="T13" fmla="*/ 690522703 h 274"/>
                <a:gd name="T14" fmla="*/ 236894472 w 329"/>
                <a:gd name="T15" fmla="*/ 365421799 h 274"/>
                <a:gd name="T16" fmla="*/ 325099030 w 329"/>
                <a:gd name="T17" fmla="*/ 274696214 h 274"/>
                <a:gd name="T18" fmla="*/ 415824534 w 329"/>
                <a:gd name="T19" fmla="*/ 246975302 h 274"/>
                <a:gd name="T20" fmla="*/ 561993502 w 329"/>
                <a:gd name="T21" fmla="*/ 128527167 h 274"/>
                <a:gd name="T22" fmla="*/ 652719006 w 329"/>
                <a:gd name="T23" fmla="*/ 10080624 h 27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29"/>
                <a:gd name="T37" fmla="*/ 0 h 274"/>
                <a:gd name="T38" fmla="*/ 329 w 329"/>
                <a:gd name="T39" fmla="*/ 274 h 27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29" h="274">
                  <a:moveTo>
                    <a:pt x="259" y="4"/>
                  </a:moveTo>
                  <a:cubicBezTo>
                    <a:pt x="318" y="23"/>
                    <a:pt x="280" y="0"/>
                    <a:pt x="306" y="62"/>
                  </a:cubicBezTo>
                  <a:cubicBezTo>
                    <a:pt x="312" y="75"/>
                    <a:pt x="321" y="86"/>
                    <a:pt x="329" y="98"/>
                  </a:cubicBezTo>
                  <a:cubicBezTo>
                    <a:pt x="325" y="110"/>
                    <a:pt x="327" y="126"/>
                    <a:pt x="317" y="133"/>
                  </a:cubicBezTo>
                  <a:cubicBezTo>
                    <a:pt x="297" y="147"/>
                    <a:pt x="270" y="148"/>
                    <a:pt x="247" y="156"/>
                  </a:cubicBezTo>
                  <a:cubicBezTo>
                    <a:pt x="209" y="169"/>
                    <a:pt x="180" y="191"/>
                    <a:pt x="141" y="203"/>
                  </a:cubicBezTo>
                  <a:cubicBezTo>
                    <a:pt x="99" y="232"/>
                    <a:pt x="49" y="257"/>
                    <a:pt x="0" y="274"/>
                  </a:cubicBezTo>
                  <a:cubicBezTo>
                    <a:pt x="18" y="205"/>
                    <a:pt x="19" y="169"/>
                    <a:pt x="94" y="145"/>
                  </a:cubicBezTo>
                  <a:cubicBezTo>
                    <a:pt x="106" y="133"/>
                    <a:pt x="115" y="118"/>
                    <a:pt x="129" y="109"/>
                  </a:cubicBezTo>
                  <a:cubicBezTo>
                    <a:pt x="139" y="102"/>
                    <a:pt x="155" y="106"/>
                    <a:pt x="165" y="98"/>
                  </a:cubicBezTo>
                  <a:cubicBezTo>
                    <a:pt x="242" y="37"/>
                    <a:pt x="134" y="79"/>
                    <a:pt x="223" y="51"/>
                  </a:cubicBezTo>
                  <a:cubicBezTo>
                    <a:pt x="265" y="23"/>
                    <a:pt x="259" y="41"/>
                    <a:pt x="259" y="4"/>
                  </a:cubicBezTo>
                  <a:close/>
                </a:path>
              </a:pathLst>
            </a:custGeom>
            <a:solidFill>
              <a:schemeClr val="accent2">
                <a:lumMod val="20000"/>
                <a:lumOff val="80000"/>
              </a:schemeClr>
            </a:solidFill>
            <a:ln w="12700" cap="flat" cmpd="sng">
              <a:solidFill>
                <a:srgbClr val="000000"/>
              </a:solidFill>
              <a:prstDash val="solid"/>
              <a:round/>
              <a:headEnd/>
              <a:tailEnd/>
            </a:ln>
          </p:spPr>
          <p:txBody>
            <a:bodyPr/>
            <a:lstStyle/>
            <a:p>
              <a:endParaRPr lang="ar-SY">
                <a:solidFill>
                  <a:srgbClr val="FF0000"/>
                </a:solidFill>
              </a:endParaRPr>
            </a:p>
          </p:txBody>
        </p:sp>
        <p:sp>
          <p:nvSpPr>
            <p:cNvPr id="33" name="Line 28">
              <a:extLst>
                <a:ext uri="{FF2B5EF4-FFF2-40B4-BE49-F238E27FC236}">
                  <a16:creationId xmlns:a16="http://schemas.microsoft.com/office/drawing/2014/main" id="{BABC0132-2CC6-E9C6-06D7-665ABA2085DA}"/>
                </a:ext>
              </a:extLst>
            </p:cNvPr>
            <p:cNvSpPr>
              <a:spLocks noChangeShapeType="1"/>
            </p:cNvSpPr>
            <p:nvPr/>
          </p:nvSpPr>
          <p:spPr bwMode="auto">
            <a:xfrm>
              <a:off x="3657600" y="4038600"/>
              <a:ext cx="0" cy="76200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34" name="Text Box 30">
              <a:extLst>
                <a:ext uri="{FF2B5EF4-FFF2-40B4-BE49-F238E27FC236}">
                  <a16:creationId xmlns:a16="http://schemas.microsoft.com/office/drawing/2014/main" id="{424D1258-5744-D8BB-C9D3-A5AE0D23AC66}"/>
                </a:ext>
              </a:extLst>
            </p:cNvPr>
            <p:cNvSpPr txBox="1">
              <a:spLocks noChangeArrowheads="1"/>
            </p:cNvSpPr>
            <p:nvPr/>
          </p:nvSpPr>
          <p:spPr bwMode="auto">
            <a:xfrm>
              <a:off x="3581400" y="4114800"/>
              <a:ext cx="979488" cy="457200"/>
            </a:xfrm>
            <a:prstGeom prst="rect">
              <a:avLst/>
            </a:prstGeom>
            <a:solidFill>
              <a:schemeClr val="accent2">
                <a:lumMod val="20000"/>
                <a:lumOff val="80000"/>
              </a:schemeClr>
            </a:solidFill>
            <a:ln w="12700">
              <a:solidFill>
                <a:srgbClr val="000000"/>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a:solidFill>
                    <a:srgbClr val="FF0000"/>
                  </a:solidFill>
                  <a:latin typeface="Arial" panose="020B0604020202020204" pitchFamily="34" charset="0"/>
                </a:rPr>
                <a:t>Profit</a:t>
              </a:r>
            </a:p>
          </p:txBody>
        </p:sp>
        <p:sp>
          <p:nvSpPr>
            <p:cNvPr id="35" name="Line 31">
              <a:extLst>
                <a:ext uri="{FF2B5EF4-FFF2-40B4-BE49-F238E27FC236}">
                  <a16:creationId xmlns:a16="http://schemas.microsoft.com/office/drawing/2014/main" id="{C8F0D299-7453-09EB-0F12-1E6041AA3CEE}"/>
                </a:ext>
              </a:extLst>
            </p:cNvPr>
            <p:cNvSpPr>
              <a:spLocks noChangeShapeType="1"/>
            </p:cNvSpPr>
            <p:nvPr/>
          </p:nvSpPr>
          <p:spPr bwMode="auto">
            <a:xfrm flipH="1">
              <a:off x="5029200" y="4495800"/>
              <a:ext cx="1219200" cy="533400"/>
            </a:xfrm>
            <a:prstGeom prst="line">
              <a:avLst/>
            </a:prstGeom>
            <a:noFill/>
            <a:ln w="317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ar-SY" dirty="0">
                <a:solidFill>
                  <a:srgbClr val="FF0000"/>
                </a:solidFill>
              </a:endParaRPr>
            </a:p>
          </p:txBody>
        </p:sp>
        <p:sp>
          <p:nvSpPr>
            <p:cNvPr id="36" name="Text Box 32">
              <a:extLst>
                <a:ext uri="{FF2B5EF4-FFF2-40B4-BE49-F238E27FC236}">
                  <a16:creationId xmlns:a16="http://schemas.microsoft.com/office/drawing/2014/main" id="{A27AD0E0-C18C-3F8C-9EDF-3158A5275542}"/>
                </a:ext>
              </a:extLst>
            </p:cNvPr>
            <p:cNvSpPr txBox="1">
              <a:spLocks noChangeArrowheads="1"/>
            </p:cNvSpPr>
            <p:nvPr/>
          </p:nvSpPr>
          <p:spPr bwMode="auto">
            <a:xfrm>
              <a:off x="5638800" y="4114800"/>
              <a:ext cx="2266950" cy="457200"/>
            </a:xfrm>
            <a:prstGeom prst="rect">
              <a:avLst/>
            </a:prstGeom>
            <a:solidFill>
              <a:schemeClr val="accent4">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b="1">
                  <a:solidFill>
                    <a:srgbClr val="FF0000"/>
                  </a:solidFill>
                  <a:latin typeface="Arial" panose="020B0604020202020204" pitchFamily="34" charset="0"/>
                </a:rPr>
                <a:t>Total Revenue</a:t>
              </a:r>
            </a:p>
          </p:txBody>
        </p:sp>
        <p:sp>
          <p:nvSpPr>
            <p:cNvPr id="37" name="Line 33">
              <a:extLst>
                <a:ext uri="{FF2B5EF4-FFF2-40B4-BE49-F238E27FC236}">
                  <a16:creationId xmlns:a16="http://schemas.microsoft.com/office/drawing/2014/main" id="{D66CBD62-F692-EEB7-82E1-D14D416897CE}"/>
                </a:ext>
              </a:extLst>
            </p:cNvPr>
            <p:cNvSpPr>
              <a:spLocks noChangeShapeType="1"/>
            </p:cNvSpPr>
            <p:nvPr/>
          </p:nvSpPr>
          <p:spPr bwMode="auto">
            <a:xfrm>
              <a:off x="1889124" y="3116422"/>
              <a:ext cx="1768475" cy="1303177"/>
            </a:xfrm>
            <a:prstGeom prst="line">
              <a:avLst/>
            </a:prstGeom>
            <a:noFill/>
            <a:ln w="317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ar-SY">
                <a:solidFill>
                  <a:srgbClr val="FF0000"/>
                </a:solidFill>
              </a:endParaRPr>
            </a:p>
          </p:txBody>
        </p:sp>
        <p:sp>
          <p:nvSpPr>
            <p:cNvPr id="38" name="Text Box 34">
              <a:extLst>
                <a:ext uri="{FF2B5EF4-FFF2-40B4-BE49-F238E27FC236}">
                  <a16:creationId xmlns:a16="http://schemas.microsoft.com/office/drawing/2014/main" id="{FC141068-3783-AC6B-7B24-10C87240F990}"/>
                </a:ext>
              </a:extLst>
            </p:cNvPr>
            <p:cNvSpPr txBox="1">
              <a:spLocks noChangeArrowheads="1"/>
            </p:cNvSpPr>
            <p:nvPr/>
          </p:nvSpPr>
          <p:spPr bwMode="auto">
            <a:xfrm>
              <a:off x="297674" y="2438400"/>
              <a:ext cx="1604927" cy="830997"/>
            </a:xfrm>
            <a:prstGeom prst="rect">
              <a:avLst/>
            </a:prstGeom>
            <a:solidFill>
              <a:schemeClr val="accent1">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b="1">
                  <a:solidFill>
                    <a:srgbClr val="FF0000"/>
                  </a:solidFill>
                  <a:latin typeface="Arial" panose="020B0604020202020204" pitchFamily="34" charset="0"/>
                </a:rPr>
                <a:t>Maximum</a:t>
              </a:r>
            </a:p>
            <a:p>
              <a:pPr algn="ctr"/>
              <a:r>
                <a:rPr lang="en-US" altLang="ar-SY" b="1">
                  <a:solidFill>
                    <a:srgbClr val="FF0000"/>
                  </a:solidFill>
                  <a:latin typeface="Arial" panose="020B0604020202020204" pitchFamily="34" charset="0"/>
                </a:rPr>
                <a:t>Profit</a:t>
              </a:r>
            </a:p>
          </p:txBody>
        </p:sp>
        <p:sp>
          <p:nvSpPr>
            <p:cNvPr id="39" name="Text Box 35">
              <a:extLst>
                <a:ext uri="{FF2B5EF4-FFF2-40B4-BE49-F238E27FC236}">
                  <a16:creationId xmlns:a16="http://schemas.microsoft.com/office/drawing/2014/main" id="{F9EA389B-FE03-42D5-0686-047D776C51C3}"/>
                </a:ext>
              </a:extLst>
            </p:cNvPr>
            <p:cNvSpPr txBox="1">
              <a:spLocks noChangeArrowheads="1"/>
            </p:cNvSpPr>
            <p:nvPr/>
          </p:nvSpPr>
          <p:spPr bwMode="auto">
            <a:xfrm>
              <a:off x="5307013" y="914400"/>
              <a:ext cx="3836987" cy="1006475"/>
            </a:xfrm>
            <a:prstGeom prst="rect">
              <a:avLst/>
            </a:prstGeom>
            <a:solidFill>
              <a:schemeClr val="accent1">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sz="2000" b="1" dirty="0">
                  <a:solidFill>
                    <a:srgbClr val="FF0000"/>
                  </a:solidFill>
                  <a:latin typeface="Arial" panose="020B0604020202020204" pitchFamily="34" charset="0"/>
                </a:rPr>
                <a:t>Profit is maximum where </a:t>
              </a:r>
            </a:p>
            <a:p>
              <a:pPr algn="ctr"/>
              <a:r>
                <a:rPr lang="en-US" altLang="ar-SY" sz="2000" b="1" dirty="0">
                  <a:solidFill>
                    <a:srgbClr val="FF0000"/>
                  </a:solidFill>
                  <a:latin typeface="Arial" panose="020B0604020202020204" pitchFamily="34" charset="0"/>
                </a:rPr>
                <a:t>Total Revenue exceeds</a:t>
              </a:r>
            </a:p>
            <a:p>
              <a:pPr algn="ctr"/>
              <a:r>
                <a:rPr lang="en-US" altLang="ar-SY" sz="2000" b="1" dirty="0">
                  <a:solidFill>
                    <a:srgbClr val="FF0000"/>
                  </a:solidFill>
                  <a:latin typeface="Arial" panose="020B0604020202020204" pitchFamily="34" charset="0"/>
                </a:rPr>
                <a:t>Total Cost by greatest amount</a:t>
              </a:r>
            </a:p>
          </p:txBody>
        </p:sp>
        <p:sp>
          <p:nvSpPr>
            <p:cNvPr id="40" name="Text Box 36">
              <a:extLst>
                <a:ext uri="{FF2B5EF4-FFF2-40B4-BE49-F238E27FC236}">
                  <a16:creationId xmlns:a16="http://schemas.microsoft.com/office/drawing/2014/main" id="{89606B60-055D-2E6D-D075-31F6374AF429}"/>
                </a:ext>
              </a:extLst>
            </p:cNvPr>
            <p:cNvSpPr txBox="1">
              <a:spLocks noChangeArrowheads="1"/>
            </p:cNvSpPr>
            <p:nvPr/>
          </p:nvSpPr>
          <p:spPr bwMode="auto">
            <a:xfrm>
              <a:off x="304800" y="6400800"/>
              <a:ext cx="184150" cy="457200"/>
            </a:xfrm>
            <a:prstGeom prst="rect">
              <a:avLst/>
            </a:prstGeom>
            <a:solidFill>
              <a:schemeClr val="accent2">
                <a:lumMod val="20000"/>
                <a:lumOff val="80000"/>
              </a:schemeClr>
            </a:solidFill>
            <a:ln w="12700">
              <a:solidFill>
                <a:srgbClr val="000000"/>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endParaRPr lang="ar-SY" altLang="ar-SY">
                <a:solidFill>
                  <a:srgbClr val="FF0000"/>
                </a:solidFill>
              </a:endParaRPr>
            </a:p>
          </p:txBody>
        </p:sp>
        <p:sp>
          <p:nvSpPr>
            <p:cNvPr id="41" name="Text Box 38">
              <a:extLst>
                <a:ext uri="{FF2B5EF4-FFF2-40B4-BE49-F238E27FC236}">
                  <a16:creationId xmlns:a16="http://schemas.microsoft.com/office/drawing/2014/main" id="{9534FAE5-92E9-8A5A-3263-3146714CBEAC}"/>
                </a:ext>
              </a:extLst>
            </p:cNvPr>
            <p:cNvSpPr txBox="1">
              <a:spLocks noChangeArrowheads="1"/>
            </p:cNvSpPr>
            <p:nvPr/>
          </p:nvSpPr>
          <p:spPr bwMode="auto">
            <a:xfrm>
              <a:off x="762000" y="6446838"/>
              <a:ext cx="4176713" cy="396875"/>
            </a:xfrm>
            <a:prstGeom prst="rect">
              <a:avLst/>
            </a:prstGeom>
            <a:solidFill>
              <a:schemeClr val="accent4">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ar-SY" sz="2000" b="1">
                  <a:solidFill>
                    <a:srgbClr val="FF0000"/>
                  </a:solidFill>
                  <a:latin typeface="Arial" panose="020B0604020202020204" pitchFamily="34" charset="0"/>
                </a:rPr>
                <a:t>D’1 and D’2 are breakeven points</a:t>
              </a:r>
            </a:p>
          </p:txBody>
        </p:sp>
        <p:sp>
          <p:nvSpPr>
            <p:cNvPr id="42" name="Text Box 39">
              <a:extLst>
                <a:ext uri="{FF2B5EF4-FFF2-40B4-BE49-F238E27FC236}">
                  <a16:creationId xmlns:a16="http://schemas.microsoft.com/office/drawing/2014/main" id="{0B9066AC-53FF-0B22-8DF9-0EEF871FDC21}"/>
                </a:ext>
              </a:extLst>
            </p:cNvPr>
            <p:cNvSpPr txBox="1">
              <a:spLocks noChangeArrowheads="1"/>
            </p:cNvSpPr>
            <p:nvPr/>
          </p:nvSpPr>
          <p:spPr bwMode="auto">
            <a:xfrm>
              <a:off x="3940058" y="2859088"/>
              <a:ext cx="1468672" cy="830997"/>
            </a:xfrm>
            <a:prstGeom prst="rect">
              <a:avLst/>
            </a:prstGeom>
            <a:solidFill>
              <a:schemeClr val="accent1">
                <a:lumMod val="20000"/>
                <a:lumOff val="80000"/>
              </a:schemeClr>
            </a:solidFill>
            <a:ln w="12700">
              <a:solidFill>
                <a:schemeClr val="bg1"/>
              </a:solidFill>
              <a:miter lim="800000"/>
              <a:headEnd/>
              <a:tailEnd/>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ar-SY" b="1">
                  <a:solidFill>
                    <a:srgbClr val="FF0000"/>
                  </a:solidFill>
                  <a:latin typeface="Arial" panose="020B0604020202020204" pitchFamily="34" charset="0"/>
                </a:rPr>
                <a:t>Marginal</a:t>
              </a:r>
            </a:p>
            <a:p>
              <a:pPr algn="ctr"/>
              <a:r>
                <a:rPr lang="en-US" altLang="ar-SY" b="1">
                  <a:solidFill>
                    <a:srgbClr val="FF0000"/>
                  </a:solidFill>
                  <a:latin typeface="Arial" panose="020B0604020202020204" pitchFamily="34" charset="0"/>
                </a:rPr>
                <a:t>Revenue</a:t>
              </a:r>
            </a:p>
          </p:txBody>
        </p:sp>
      </p:grpSp>
    </p:spTree>
    <p:extLst>
      <p:ext uri="{BB962C8B-B14F-4D97-AF65-F5344CB8AC3E}">
        <p14:creationId xmlns:p14="http://schemas.microsoft.com/office/powerpoint/2010/main" val="1001847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62E30-C03A-4256-D2E6-684079B6E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23216F-52FF-71EA-9BBB-01A46B0872A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88E7C88-7A40-A4B4-4483-9845D29F9831}"/>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CECF54D6-F817-4787-BA2D-DCF724A900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5533CA8E-EE6A-5ACB-CAEE-AD589FA32385}"/>
              </a:ext>
            </a:extLst>
          </p:cNvPr>
          <p:cNvSpPr txBox="1">
            <a:spLocks noChangeArrowheads="1"/>
          </p:cNvSpPr>
          <p:nvPr/>
        </p:nvSpPr>
        <p:spPr>
          <a:xfrm>
            <a:off x="228599" y="1272181"/>
            <a:ext cx="11722395" cy="838200"/>
          </a:xfrm>
          <a:prstGeom prst="rect">
            <a:avLst/>
          </a:prstGeom>
          <a:solidFill>
            <a:schemeClr val="accent5">
              <a:lumMod val="20000"/>
              <a:lumOff val="80000"/>
            </a:schemeClr>
          </a:solidFill>
          <a:ln/>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j-lt"/>
                <a:ea typeface="+mj-ea"/>
                <a:cs typeface="+mj-cs"/>
              </a:rPr>
              <a:t>COST  ESTIMATING  USED TO</a:t>
            </a:r>
          </a:p>
        </p:txBody>
      </p:sp>
      <p:sp>
        <p:nvSpPr>
          <p:cNvPr id="6" name="Rectangle 3">
            <a:extLst>
              <a:ext uri="{FF2B5EF4-FFF2-40B4-BE49-F238E27FC236}">
                <a16:creationId xmlns:a16="http://schemas.microsoft.com/office/drawing/2014/main" id="{03A50038-C906-66FD-DDD4-79B47D22B1DC}"/>
              </a:ext>
            </a:extLst>
          </p:cNvPr>
          <p:cNvSpPr txBox="1">
            <a:spLocks noChangeArrowheads="1"/>
          </p:cNvSpPr>
          <p:nvPr/>
        </p:nvSpPr>
        <p:spPr>
          <a:xfrm>
            <a:off x="380999" y="2170101"/>
            <a:ext cx="13626495" cy="3996783"/>
          </a:xfrm>
          <a:prstGeom prst="rect">
            <a:avLst/>
          </a:prstGeom>
          <a:solidFill>
            <a:schemeClr val="accent4">
              <a:lumMod val="20000"/>
              <a:lumOff val="80000"/>
            </a:schemeClr>
          </a:solidFill>
          <a:ln/>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 Provide information used in setting a selling price for quoting, bidding, or evaluating contracts</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 Determine whether a proposed product can be made and distributed at a profit (EG: price = cost + profit)</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 Evaluate how much capital can be justified for process changes or other improvements</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 Establish benchmarks for productivity improvement </a:t>
            </a:r>
          </a:p>
          <a:p>
            <a:pPr marL="0" marR="0" lvl="0" indent="0" defTabSz="914400" rtl="0" eaLnBrk="1" fontAlgn="auto" latinLnBrk="0" hangingPunct="1">
              <a:lnSpc>
                <a:spcPct val="90000"/>
              </a:lnSpc>
              <a:spcBef>
                <a:spcPts val="1000"/>
              </a:spcBef>
              <a:spcAft>
                <a:spcPts val="0"/>
              </a:spcAft>
              <a:buClrTx/>
              <a:buSzTx/>
              <a:tabLst/>
              <a:defRPr/>
            </a:pPr>
            <a:r>
              <a:rPr lang="en-US" sz="3600" dirty="0"/>
              <a:t>  </a:t>
            </a:r>
            <a:r>
              <a:rPr kumimoji="0" lang="en-US" sz="3600" b="0" i="0" u="none" strike="noStrike" kern="1200" cap="none" spc="0" normalizeH="0" baseline="0" noProof="0" dirty="0">
                <a:ln>
                  <a:noFill/>
                </a:ln>
                <a:solidFill>
                  <a:schemeClr val="tx1"/>
                </a:solidFill>
                <a:effectLst/>
                <a:uLnTx/>
                <a:uFillTx/>
                <a:latin typeface="+mn-lt"/>
                <a:ea typeface="+mn-ea"/>
                <a:cs typeface="+mn-cs"/>
              </a:rPr>
              <a:t> programs</a:t>
            </a:r>
          </a:p>
        </p:txBody>
      </p:sp>
    </p:spTree>
    <p:extLst>
      <p:ext uri="{BB962C8B-B14F-4D97-AF65-F5344CB8AC3E}">
        <p14:creationId xmlns:p14="http://schemas.microsoft.com/office/powerpoint/2010/main" val="11790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A47E0-E2D0-647F-B1B2-7AD283026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EB6EA-819F-EF8C-8255-E630EAB4BDB4}"/>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962299B-D9F1-A589-7E94-98958BC04D4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3567A2E1-AB0D-A65B-4610-564E0E1A4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B626504E-A87B-06F2-C0D6-1149A9A6745D}"/>
              </a:ext>
            </a:extLst>
          </p:cNvPr>
          <p:cNvSpPr txBox="1">
            <a:spLocks noChangeArrowheads="1"/>
          </p:cNvSpPr>
          <p:nvPr/>
        </p:nvSpPr>
        <p:spPr>
          <a:xfrm>
            <a:off x="685800" y="1306285"/>
            <a:ext cx="9738360" cy="992777"/>
          </a:xfrm>
          <a:prstGeom prst="rect">
            <a:avLst/>
          </a:prstGeom>
          <a:solidFill>
            <a:schemeClr val="accent2">
              <a:lumMod val="20000"/>
              <a:lumOff val="80000"/>
            </a:schemeClr>
          </a:solidFill>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6200" b="1" dirty="0"/>
              <a:t>PROFIT MAXIMIZATION</a:t>
            </a:r>
            <a:br>
              <a:rPr lang="en-US" dirty="0"/>
            </a:br>
            <a:r>
              <a:rPr lang="en-US" dirty="0"/>
              <a:t>D*</a:t>
            </a:r>
            <a:endParaRPr lang="en-US" baseline="-25000" dirty="0"/>
          </a:p>
        </p:txBody>
      </p:sp>
      <p:sp>
        <p:nvSpPr>
          <p:cNvPr id="6" name="Rectangle 3">
            <a:extLst>
              <a:ext uri="{FF2B5EF4-FFF2-40B4-BE49-F238E27FC236}">
                <a16:creationId xmlns:a16="http://schemas.microsoft.com/office/drawing/2014/main" id="{A074AB2F-2438-51B9-3051-3FFE344F3017}"/>
              </a:ext>
            </a:extLst>
          </p:cNvPr>
          <p:cNvSpPr txBox="1">
            <a:spLocks noChangeArrowheads="1"/>
          </p:cNvSpPr>
          <p:nvPr/>
        </p:nvSpPr>
        <p:spPr>
          <a:xfrm>
            <a:off x="762000" y="2451464"/>
            <a:ext cx="9738360" cy="3573996"/>
          </a:xfrm>
          <a:prstGeom prst="rect">
            <a:avLst/>
          </a:prstGeom>
          <a:solidFill>
            <a:schemeClr val="accent1">
              <a:lumMod val="20000"/>
              <a:lumOff val="80000"/>
            </a:schemeClr>
          </a:solidFill>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Wingdings" panose="05000000000000000000" pitchFamily="2" charset="2"/>
              <a:buChar char="§"/>
              <a:defRPr/>
            </a:pPr>
            <a:r>
              <a:rPr lang="en-US" sz="4000" dirty="0">
                <a:solidFill>
                  <a:srgbClr val="FF0000"/>
                </a:solidFill>
              </a:rPr>
              <a:t>Occurs where total revenue exceeds total cost by the greatest amount;</a:t>
            </a:r>
          </a:p>
          <a:p>
            <a:pPr marL="571500" indent="-571500" algn="l">
              <a:buFont typeface="Wingdings" panose="05000000000000000000" pitchFamily="2" charset="2"/>
              <a:buChar char="§"/>
              <a:defRPr/>
            </a:pPr>
            <a:r>
              <a:rPr lang="en-US" sz="4000" dirty="0">
                <a:solidFill>
                  <a:srgbClr val="FF0000"/>
                </a:solidFill>
              </a:rPr>
              <a:t> Occurs where marginal cost = marginal revenue;</a:t>
            </a:r>
          </a:p>
          <a:p>
            <a:pPr marL="571500" indent="-571500" algn="l">
              <a:buFont typeface="Wingdings" panose="05000000000000000000" pitchFamily="2" charset="2"/>
              <a:buChar char="§"/>
              <a:defRPr/>
            </a:pPr>
            <a:r>
              <a:rPr lang="en-US" sz="4000" dirty="0">
                <a:solidFill>
                  <a:srgbClr val="FF0000"/>
                </a:solidFill>
              </a:rPr>
              <a:t>Occurs where </a:t>
            </a:r>
            <a:r>
              <a:rPr lang="en-US" sz="4000" i="1" dirty="0" err="1">
                <a:solidFill>
                  <a:srgbClr val="FF0000"/>
                </a:solidFill>
              </a:rPr>
              <a:t>d</a:t>
            </a:r>
            <a:r>
              <a:rPr lang="en-US" sz="4000" dirty="0" err="1">
                <a:solidFill>
                  <a:srgbClr val="FF0000"/>
                </a:solidFill>
              </a:rPr>
              <a:t>TR</a:t>
            </a:r>
            <a:r>
              <a:rPr lang="en-US" sz="4000" dirty="0">
                <a:solidFill>
                  <a:srgbClr val="FF0000"/>
                </a:solidFill>
              </a:rPr>
              <a:t>/</a:t>
            </a:r>
            <a:r>
              <a:rPr lang="en-US" sz="4000" i="1" dirty="0" err="1">
                <a:solidFill>
                  <a:srgbClr val="FF0000"/>
                </a:solidFill>
              </a:rPr>
              <a:t>d</a:t>
            </a:r>
            <a:r>
              <a:rPr lang="en-US" sz="4000" dirty="0" err="1">
                <a:solidFill>
                  <a:srgbClr val="FF0000"/>
                </a:solidFill>
              </a:rPr>
              <a:t>D</a:t>
            </a:r>
            <a:r>
              <a:rPr lang="en-US" sz="4000" dirty="0">
                <a:solidFill>
                  <a:srgbClr val="FF0000"/>
                </a:solidFill>
              </a:rPr>
              <a:t> = </a:t>
            </a:r>
            <a:r>
              <a:rPr lang="en-US" sz="4000" i="1" dirty="0">
                <a:solidFill>
                  <a:srgbClr val="FF0000"/>
                </a:solidFill>
              </a:rPr>
              <a:t>d </a:t>
            </a:r>
            <a:r>
              <a:rPr lang="en-US" sz="4400" dirty="0">
                <a:solidFill>
                  <a:srgbClr val="FF0000"/>
                </a:solidFill>
              </a:rPr>
              <a:t>C</a:t>
            </a:r>
            <a:r>
              <a:rPr lang="en-US" sz="4400" baseline="-25000" dirty="0">
                <a:solidFill>
                  <a:srgbClr val="FF0000"/>
                </a:solidFill>
              </a:rPr>
              <a:t>t</a:t>
            </a:r>
            <a:r>
              <a:rPr lang="en-US" sz="4000" dirty="0">
                <a:solidFill>
                  <a:srgbClr val="FF0000"/>
                </a:solidFill>
              </a:rPr>
              <a:t> /</a:t>
            </a:r>
            <a:r>
              <a:rPr lang="en-US" sz="4000" i="1" dirty="0" err="1">
                <a:solidFill>
                  <a:srgbClr val="FF0000"/>
                </a:solidFill>
              </a:rPr>
              <a:t>d</a:t>
            </a:r>
            <a:r>
              <a:rPr lang="en-US" sz="4000" dirty="0" err="1">
                <a:solidFill>
                  <a:srgbClr val="FF0000"/>
                </a:solidFill>
              </a:rPr>
              <a:t>D</a:t>
            </a:r>
            <a:r>
              <a:rPr lang="en-US" sz="4000" dirty="0">
                <a:solidFill>
                  <a:srgbClr val="FF0000"/>
                </a:solidFill>
              </a:rPr>
              <a:t>;</a:t>
            </a:r>
          </a:p>
          <a:p>
            <a:pPr marL="571500" indent="-571500" algn="l">
              <a:buFont typeface="Wingdings" panose="05000000000000000000" pitchFamily="2" charset="2"/>
              <a:buChar char="§"/>
              <a:defRPr/>
            </a:pPr>
            <a:r>
              <a:rPr lang="en-US" sz="4000" dirty="0">
                <a:solidFill>
                  <a:srgbClr val="FF0000"/>
                </a:solidFill>
              </a:rPr>
              <a:t>D* = [ a - b (</a:t>
            </a:r>
            <a:r>
              <a:rPr lang="en-US" sz="4400" dirty="0" err="1">
                <a:solidFill>
                  <a:srgbClr val="FF0000"/>
                </a:solidFill>
              </a:rPr>
              <a:t>C</a:t>
            </a:r>
            <a:r>
              <a:rPr lang="en-US" sz="4400" baseline="-25000" dirty="0" err="1">
                <a:solidFill>
                  <a:srgbClr val="FF0000"/>
                </a:solidFill>
              </a:rPr>
              <a:t>v</a:t>
            </a:r>
            <a:r>
              <a:rPr lang="en-US" sz="4000" dirty="0">
                <a:solidFill>
                  <a:srgbClr val="FF0000"/>
                </a:solidFill>
              </a:rPr>
              <a:t>) ] / 2</a:t>
            </a:r>
          </a:p>
        </p:txBody>
      </p:sp>
    </p:spTree>
    <p:extLst>
      <p:ext uri="{BB962C8B-B14F-4D97-AF65-F5344CB8AC3E}">
        <p14:creationId xmlns:p14="http://schemas.microsoft.com/office/powerpoint/2010/main" val="194680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042C7-CA64-6FA2-A19F-E95309178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53189-9DFA-642C-33A6-A9FA61E8B7E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1B9977C-8F92-0A52-76AC-A5EC46C4C9B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568740B8-02B2-79CD-3511-F0736BF432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345A1349-F3D3-6C5F-D008-2187D79854D5}"/>
              </a:ext>
            </a:extLst>
          </p:cNvPr>
          <p:cNvSpPr txBox="1">
            <a:spLocks noChangeArrowheads="1"/>
          </p:cNvSpPr>
          <p:nvPr/>
        </p:nvSpPr>
        <p:spPr>
          <a:xfrm>
            <a:off x="749808" y="1389890"/>
            <a:ext cx="11111266" cy="1814877"/>
          </a:xfrm>
          <a:prstGeom prst="rect">
            <a:avLst/>
          </a:prstGeom>
          <a:solidFill>
            <a:schemeClr val="accent4">
              <a:lumMod val="20000"/>
              <a:lumOff val="80000"/>
            </a:schemeClr>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3600" b="1" dirty="0">
                <a:solidFill>
                  <a:srgbClr val="FFFFFF"/>
                </a:solidFill>
                <a:highlight>
                  <a:srgbClr val="000080"/>
                </a:highlight>
                <a:latin typeface="+mn-lt"/>
              </a:rPr>
              <a:t>BREAKEVEN PBREAKEVEN POINT</a:t>
            </a:r>
            <a:br>
              <a:rPr lang="en-US" sz="3600" b="1" dirty="0">
                <a:solidFill>
                  <a:srgbClr val="FFFFFF"/>
                </a:solidFill>
                <a:highlight>
                  <a:srgbClr val="000080"/>
                </a:highlight>
                <a:latin typeface="+mn-lt"/>
              </a:rPr>
            </a:br>
            <a:r>
              <a:rPr lang="en-US" sz="3600" b="1" dirty="0">
                <a:solidFill>
                  <a:srgbClr val="FFFFFF"/>
                </a:solidFill>
                <a:highlight>
                  <a:srgbClr val="000080"/>
                </a:highlight>
                <a:latin typeface="+mn-lt"/>
              </a:rPr>
              <a:t>D’</a:t>
            </a:r>
            <a:r>
              <a:rPr lang="en-US" sz="3600" b="1" baseline="-25000" dirty="0">
                <a:solidFill>
                  <a:srgbClr val="FFFFFF"/>
                </a:solidFill>
                <a:highlight>
                  <a:srgbClr val="000080"/>
                </a:highlight>
                <a:latin typeface="+mn-lt"/>
              </a:rPr>
              <a:t>1</a:t>
            </a:r>
            <a:r>
              <a:rPr lang="en-US" sz="3600" b="1" dirty="0">
                <a:solidFill>
                  <a:srgbClr val="FFFFFF"/>
                </a:solidFill>
                <a:highlight>
                  <a:srgbClr val="000080"/>
                </a:highlight>
                <a:latin typeface="+mn-lt"/>
              </a:rPr>
              <a:t> and D’</a:t>
            </a:r>
            <a:r>
              <a:rPr lang="en-US" sz="3600" b="1" baseline="-25000" dirty="0">
                <a:solidFill>
                  <a:srgbClr val="FFFFFF"/>
                </a:solidFill>
                <a:highlight>
                  <a:srgbClr val="000080"/>
                </a:highlight>
                <a:latin typeface="+mn-lt"/>
              </a:rPr>
              <a:t>2</a:t>
            </a:r>
            <a:r>
              <a:rPr lang="en-US" sz="3600" b="1" dirty="0">
                <a:solidFill>
                  <a:srgbClr val="FFFFFF"/>
                </a:solidFill>
                <a:highlight>
                  <a:srgbClr val="000080"/>
                </a:highlight>
                <a:latin typeface="+mn-lt"/>
              </a:rPr>
              <a:t>OINT</a:t>
            </a:r>
            <a:br>
              <a:rPr lang="en-US" sz="3600" b="1" dirty="0">
                <a:solidFill>
                  <a:srgbClr val="FFFFFF"/>
                </a:solidFill>
                <a:highlight>
                  <a:srgbClr val="000080"/>
                </a:highlight>
                <a:latin typeface="+mn-lt"/>
              </a:rPr>
            </a:br>
            <a:r>
              <a:rPr lang="en-US" sz="3600" b="1" dirty="0">
                <a:solidFill>
                  <a:srgbClr val="FFFFFF"/>
                </a:solidFill>
                <a:highlight>
                  <a:srgbClr val="000080"/>
                </a:highlight>
                <a:latin typeface="+mn-lt"/>
              </a:rPr>
              <a:t>D’</a:t>
            </a:r>
            <a:r>
              <a:rPr lang="en-US" sz="3600" b="1" baseline="-25000" dirty="0">
                <a:solidFill>
                  <a:srgbClr val="FFFFFF"/>
                </a:solidFill>
                <a:highlight>
                  <a:srgbClr val="000080"/>
                </a:highlight>
                <a:latin typeface="+mn-lt"/>
              </a:rPr>
              <a:t>1</a:t>
            </a:r>
            <a:r>
              <a:rPr lang="en-US" sz="3600" b="1" dirty="0">
                <a:solidFill>
                  <a:srgbClr val="FFFFFF"/>
                </a:solidFill>
                <a:highlight>
                  <a:srgbClr val="000080"/>
                </a:highlight>
                <a:latin typeface="+mn-lt"/>
              </a:rPr>
              <a:t> and D</a:t>
            </a:r>
            <a:r>
              <a:rPr lang="en-US" sz="3600" b="1" dirty="0">
                <a:solidFill>
                  <a:srgbClr val="FFFFFF"/>
                </a:solidFill>
                <a:latin typeface="+mn-lt"/>
              </a:rPr>
              <a:t>’</a:t>
            </a:r>
            <a:r>
              <a:rPr lang="en-US" sz="3600" b="1" baseline="-25000" dirty="0">
                <a:solidFill>
                  <a:srgbClr val="FFFFFF"/>
                </a:solidFill>
                <a:latin typeface="+mn-lt"/>
              </a:rPr>
              <a:t>2</a:t>
            </a:r>
          </a:p>
        </p:txBody>
      </p:sp>
      <p:sp>
        <p:nvSpPr>
          <p:cNvPr id="6" name="مستطيل 2">
            <a:extLst>
              <a:ext uri="{FF2B5EF4-FFF2-40B4-BE49-F238E27FC236}">
                <a16:creationId xmlns:a16="http://schemas.microsoft.com/office/drawing/2014/main" id="{DD608FF2-45C2-9DF8-2E4D-9AB752F9AE0E}"/>
              </a:ext>
            </a:extLst>
          </p:cNvPr>
          <p:cNvSpPr/>
          <p:nvPr/>
        </p:nvSpPr>
        <p:spPr>
          <a:xfrm>
            <a:off x="643748" y="3204767"/>
            <a:ext cx="11217325" cy="3022366"/>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marL="342900" marR="0" lvl="0" indent="-342900" defTabSz="914400" eaLnBrk="0" fontAlgn="base" latinLnBrk="0" hangingPunct="0">
              <a:lnSpc>
                <a:spcPct val="100000"/>
              </a:lnSpc>
              <a:spcBef>
                <a:spcPct val="20000"/>
              </a:spcBef>
              <a:spcAft>
                <a:spcPct val="0"/>
              </a:spcAft>
              <a:buClrTx/>
              <a:buSzPct val="100000"/>
              <a:buFontTx/>
              <a:buChar char="•"/>
              <a:tabLst/>
              <a:defRPr/>
            </a:pP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Occurs where TR = C</a:t>
            </a:r>
            <a:r>
              <a:rPr kumimoji="0" lang="en-US" sz="2800" i="0" u="none" strike="noStrike" kern="0" cap="none" spc="0" normalizeH="0" baseline="-25000" noProof="0" dirty="0">
                <a:ln>
                  <a:noFill/>
                </a:ln>
                <a:solidFill>
                  <a:schemeClr val="tx1"/>
                </a:solidFill>
                <a:effectLst>
                  <a:outerShdw blurRad="38100" dist="38100" dir="2700000" algn="tl">
                    <a:srgbClr val="000000"/>
                  </a:outerShdw>
                </a:effectLst>
                <a:uLnTx/>
                <a:uFillTx/>
              </a:rPr>
              <a:t>t</a:t>
            </a:r>
          </a:p>
          <a:p>
            <a:pPr marL="342900" marR="0" lvl="0" indent="-342900" defTabSz="914400" eaLnBrk="0" fontAlgn="base" latinLnBrk="0" hangingPunct="0">
              <a:lnSpc>
                <a:spcPct val="100000"/>
              </a:lnSpc>
              <a:spcBef>
                <a:spcPct val="20000"/>
              </a:spcBef>
              <a:spcAft>
                <a:spcPct val="0"/>
              </a:spcAft>
              <a:buClrTx/>
              <a:buSzPct val="100000"/>
              <a:buFontTx/>
              <a:buChar char="•"/>
              <a:tabLst/>
              <a:defRPr/>
            </a:pP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aD</a:t>
            </a: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 - D</a:t>
            </a:r>
            <a:r>
              <a:rPr kumimoji="0" lang="en-US" sz="2800" i="0" u="none" strike="noStrike" kern="0" cap="none" spc="0" normalizeH="0" baseline="30000" noProof="0" dirty="0">
                <a:ln>
                  <a:noFill/>
                </a:ln>
                <a:solidFill>
                  <a:schemeClr val="tx1"/>
                </a:solidFill>
                <a:effectLst>
                  <a:outerShdw blurRad="38100" dist="38100" dir="2700000" algn="tl">
                    <a:srgbClr val="000000"/>
                  </a:outerShdw>
                </a:effectLst>
                <a:uLnTx/>
                <a:uFillTx/>
              </a:rPr>
              <a:t>2</a:t>
            </a: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 ) / b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f</a:t>
            </a: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v</a:t>
            </a:r>
            <a:r>
              <a:rPr kumimoji="0" lang="en-US" sz="2800" i="0" u="none" strike="noStrike" kern="0" cap="none" spc="0" normalizeH="0" baseline="0" noProof="0" dirty="0">
                <a:ln>
                  <a:noFill/>
                </a:ln>
                <a:solidFill>
                  <a:schemeClr val="tx1"/>
                </a:solidFill>
                <a:effectLst>
                  <a:outerShdw blurRad="38100" dist="38100" dir="2700000" algn="tl">
                    <a:srgbClr val="000000"/>
                  </a:outerShdw>
                </a:effectLst>
                <a:uLnTx/>
                <a:uFillTx/>
              </a:rPr>
              <a:t> ) D</a:t>
            </a:r>
          </a:p>
          <a:p>
            <a:pPr marL="342900" marR="0" lvl="0" indent="-342900" defTabSz="914400" eaLnBrk="0" fontAlgn="base" latinLnBrk="0" hangingPunct="0">
              <a:lnSpc>
                <a:spcPct val="100000"/>
              </a:lnSpc>
              <a:spcBef>
                <a:spcPct val="20000"/>
              </a:spcBef>
              <a:spcAft>
                <a:spcPct val="0"/>
              </a:spcAft>
              <a:buClrTx/>
              <a:buSzPct val="100000"/>
              <a:buFontTx/>
              <a:buChar char="•"/>
              <a:tabLst/>
              <a:defRPr/>
            </a:pPr>
            <a:r>
              <a:rPr kumimoji="0" lang="en-US" sz="3200" i="0" u="none" strike="noStrike" kern="0" cap="none" spc="0" normalizeH="0" baseline="0" noProof="0" dirty="0">
                <a:ln>
                  <a:noFill/>
                </a:ln>
                <a:solidFill>
                  <a:schemeClr val="tx1"/>
                </a:solidFill>
                <a:effectLst>
                  <a:outerShdw blurRad="38100" dist="38100" dir="2700000" algn="tl">
                    <a:srgbClr val="000000"/>
                  </a:outerShdw>
                </a:effectLst>
                <a:uLnTx/>
                <a:uFillTx/>
              </a:rPr>
              <a:t>- D</a:t>
            </a:r>
            <a:r>
              <a:rPr kumimoji="0" lang="en-US" sz="3200" i="0" u="none" strike="noStrike" kern="0" cap="none" spc="0" normalizeH="0" baseline="30000" noProof="0" dirty="0">
                <a:ln>
                  <a:noFill/>
                </a:ln>
                <a:solidFill>
                  <a:schemeClr val="tx1"/>
                </a:solidFill>
                <a:effectLst>
                  <a:outerShdw blurRad="38100" dist="38100" dir="2700000" algn="tl">
                    <a:srgbClr val="000000"/>
                  </a:outerShdw>
                </a:effectLst>
                <a:uLnTx/>
                <a:uFillTx/>
              </a:rPr>
              <a:t>2</a:t>
            </a:r>
            <a:r>
              <a:rPr kumimoji="0" lang="en-US" sz="3200" i="0" u="none" strike="noStrike" kern="0" cap="none" spc="0" normalizeH="0" baseline="0" noProof="0" dirty="0">
                <a:ln>
                  <a:noFill/>
                </a:ln>
                <a:solidFill>
                  <a:schemeClr val="tx1"/>
                </a:solidFill>
                <a:effectLst>
                  <a:outerShdw blurRad="38100" dist="38100" dir="2700000" algn="tl">
                    <a:srgbClr val="000000"/>
                  </a:outerShdw>
                </a:effectLst>
                <a:uLnTx/>
                <a:uFillTx/>
              </a:rPr>
              <a:t> / b + [ (a / b)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v</a:t>
            </a:r>
            <a:r>
              <a:rPr kumimoji="0" lang="en-US" sz="3200" i="0" u="none" strike="noStrike" kern="0" cap="none" spc="0" normalizeH="0" baseline="0" noProof="0" dirty="0">
                <a:ln>
                  <a:noFill/>
                </a:ln>
                <a:solidFill>
                  <a:schemeClr val="tx1"/>
                </a:solidFill>
                <a:effectLst>
                  <a:outerShdw blurRad="38100" dist="38100" dir="2700000" algn="tl">
                    <a:srgbClr val="000000"/>
                  </a:outerShdw>
                </a:effectLst>
                <a:uLnTx/>
                <a:uFillTx/>
              </a:rPr>
              <a:t> ] D  -</a:t>
            </a:r>
            <a:r>
              <a:rPr kumimoji="0" lang="ar-SY" sz="3200" i="0" u="none" strike="noStrike" kern="0" cap="none" spc="0" normalizeH="0" baseline="0" noProof="0" dirty="0">
                <a:ln>
                  <a:noFill/>
                </a:ln>
                <a:solidFill>
                  <a:schemeClr val="tx1"/>
                </a:solidFill>
                <a:effectLst>
                  <a:outerShdw blurRad="38100" dist="38100" dir="2700000" algn="tl">
                    <a:srgbClr val="000000"/>
                  </a:outerShdw>
                </a:effectLst>
                <a:uLnTx/>
                <a:uFillTx/>
              </a:rPr>
              <a:t>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f</a:t>
            </a:r>
            <a:endParaRPr kumimoji="0" lang="en-US" sz="3200" i="0" u="none" strike="noStrike" kern="0" cap="none" spc="0" normalizeH="0" baseline="0" noProof="0" dirty="0">
              <a:ln>
                <a:noFill/>
              </a:ln>
              <a:solidFill>
                <a:schemeClr val="tx1"/>
              </a:solidFill>
              <a:effectLst>
                <a:outerShdw blurRad="38100" dist="38100" dir="2700000" algn="tl">
                  <a:srgbClr val="000000"/>
                </a:outerShdw>
              </a:effectLst>
              <a:uLnTx/>
              <a:uFillTx/>
            </a:endParaRPr>
          </a:p>
          <a:p>
            <a:pPr marL="342900" marR="0" lvl="0" indent="-342900" defTabSz="914400" eaLnBrk="0" fontAlgn="base" latinLnBrk="0" hangingPunct="0">
              <a:lnSpc>
                <a:spcPct val="100000"/>
              </a:lnSpc>
              <a:spcBef>
                <a:spcPct val="20000"/>
              </a:spcBef>
              <a:spcAft>
                <a:spcPct val="0"/>
              </a:spcAft>
              <a:buClrTx/>
              <a:buSzPct val="100000"/>
              <a:buFontTx/>
              <a:buChar char="•"/>
              <a:tabLst/>
              <a:defRPr/>
            </a:pPr>
            <a:r>
              <a:rPr kumimoji="0" lang="en-US" sz="3200" i="0" u="none" strike="noStrike" kern="0" cap="none" spc="0" normalizeH="0" baseline="0" noProof="0" dirty="0">
                <a:ln>
                  <a:noFill/>
                </a:ln>
                <a:solidFill>
                  <a:schemeClr val="tx1"/>
                </a:solidFill>
                <a:effectLst>
                  <a:outerShdw blurRad="38100" dist="38100" dir="2700000" algn="tl">
                    <a:srgbClr val="000000"/>
                  </a:outerShdw>
                </a:effectLst>
                <a:uLnTx/>
                <a:uFillTx/>
              </a:rPr>
              <a:t>Using the quadratic formula:	D’ = 		     </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 a / b )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v</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a:t>
            </a:r>
            <a:r>
              <a:rPr kumimoji="0" lang="en-US" sz="2400" i="0" u="sng" strike="noStrike" kern="0" cap="none" spc="0" normalizeH="0" baseline="0" noProof="0" dirty="0">
                <a:ln>
                  <a:noFill/>
                </a:ln>
                <a:solidFill>
                  <a:schemeClr val="tx1"/>
                </a:solidFill>
                <a:effectLst>
                  <a:outerShdw blurRad="38100" dist="38100" dir="2700000" algn="tl">
                    <a:srgbClr val="000000"/>
                  </a:outerShdw>
                </a:effectLst>
                <a:uLnTx/>
                <a:uFillTx/>
              </a:rPr>
              <a:t>+</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 (a / b )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v</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a:t>
            </a:r>
            <a:r>
              <a:rPr kumimoji="0" lang="en-US" sz="2400" i="0" u="none" strike="noStrike" kern="0" cap="none" spc="0" normalizeH="0" baseline="30000" noProof="0" dirty="0">
                <a:ln>
                  <a:noFill/>
                </a:ln>
                <a:solidFill>
                  <a:schemeClr val="tx1"/>
                </a:solidFill>
                <a:effectLst>
                  <a:outerShdw blurRad="38100" dist="38100" dir="2700000" algn="tl">
                    <a:srgbClr val="000000"/>
                  </a:outerShdw>
                </a:effectLst>
                <a:uLnTx/>
                <a:uFillTx/>
              </a:rPr>
              <a:t>2</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( 4 / b ) ( - </a:t>
            </a:r>
            <a:r>
              <a:rPr kumimoji="0" lang="en-US" sz="2800" i="0" u="none" strike="noStrike" kern="0" cap="none" spc="0" normalizeH="0" baseline="0" noProof="0" dirty="0" err="1">
                <a:ln>
                  <a:noFill/>
                </a:ln>
                <a:solidFill>
                  <a:schemeClr val="tx1"/>
                </a:solidFill>
                <a:effectLst>
                  <a:outerShdw blurRad="38100" dist="38100" dir="2700000" algn="tl">
                    <a:srgbClr val="000000"/>
                  </a:outerShdw>
                </a:effectLst>
                <a:uLnTx/>
                <a:uFillTx/>
              </a:rPr>
              <a:t>C</a:t>
            </a:r>
            <a:r>
              <a:rPr kumimoji="0" lang="en-US" sz="2800" i="0" u="none" strike="noStrike" kern="0" cap="none" spc="0" normalizeH="0" baseline="-25000" noProof="0" dirty="0" err="1">
                <a:ln>
                  <a:noFill/>
                </a:ln>
                <a:solidFill>
                  <a:schemeClr val="tx1"/>
                </a:solidFill>
                <a:effectLst>
                  <a:outerShdw blurRad="38100" dist="38100" dir="2700000" algn="tl">
                    <a:srgbClr val="000000"/>
                  </a:outerShdw>
                </a:effectLst>
                <a:uLnTx/>
                <a:uFillTx/>
              </a:rPr>
              <a:t>f</a:t>
            </a:r>
            <a:r>
              <a:rPr kumimoji="0" lang="en-US" sz="2400" i="0" u="none" strike="noStrike" kern="0" cap="none" spc="0" normalizeH="0" baseline="0" noProof="0" dirty="0">
                <a:ln>
                  <a:noFill/>
                </a:ln>
                <a:solidFill>
                  <a:schemeClr val="tx1"/>
                </a:solidFill>
                <a:effectLst>
                  <a:outerShdw blurRad="38100" dist="38100" dir="2700000" algn="tl">
                    <a:srgbClr val="000000"/>
                  </a:outerShdw>
                </a:effectLst>
                <a:uLnTx/>
                <a:uFillTx/>
              </a:rPr>
              <a:t> ) }</a:t>
            </a:r>
            <a:r>
              <a:rPr kumimoji="0" lang="en-US" sz="2400" i="0" u="none" strike="noStrike" kern="0" cap="none" spc="0" normalizeH="0" baseline="30000" noProof="0" dirty="0">
                <a:ln>
                  <a:noFill/>
                </a:ln>
                <a:solidFill>
                  <a:schemeClr val="tx1"/>
                </a:solidFill>
                <a:effectLst>
                  <a:outerShdw blurRad="38100" dist="38100" dir="2700000" algn="tl">
                    <a:srgbClr val="000000"/>
                  </a:outerShdw>
                </a:effectLst>
                <a:uLnTx/>
                <a:uFillTx/>
              </a:rPr>
              <a:t>1/2              </a:t>
            </a:r>
            <a:r>
              <a:rPr kumimoji="0" lang="en-US" sz="2400" i="0" u="none" strike="noStrike" kern="0" cap="none" spc="0" normalizeH="0" baseline="0" noProof="0" dirty="0">
                <a:ln>
                  <a:noFill/>
                </a:ln>
                <a:solidFill>
                  <a:srgbClr val="FFFFFF"/>
                </a:solidFill>
                <a:effectLst>
                  <a:outerShdw blurRad="38100" dist="38100" dir="2700000" algn="tl">
                    <a:srgbClr val="000000"/>
                  </a:outerShdw>
                </a:effectLst>
                <a:uLnTx/>
                <a:uFillTx/>
              </a:rPr>
              <a:t>------------------------------------------------------------------------</a:t>
            </a:r>
            <a:endParaRPr kumimoji="0" lang="ar-SY" sz="180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813970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84B71-C595-84A9-3E90-592639C67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059DB-AED1-A544-5A1F-7F6DF579A7B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F04D591-1A2A-0B99-96B8-9EEC215E9CEB}"/>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71B5463B-9490-ED05-6815-BFA58118BC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F33AE51F-A5B1-69A5-E3A9-727198EA277C}"/>
              </a:ext>
            </a:extLst>
          </p:cNvPr>
          <p:cNvSpPr txBox="1">
            <a:spLocks noChangeArrowheads="1"/>
          </p:cNvSpPr>
          <p:nvPr/>
        </p:nvSpPr>
        <p:spPr>
          <a:xfrm>
            <a:off x="739358" y="301814"/>
            <a:ext cx="4747042" cy="1488233"/>
          </a:xfrm>
          <a:prstGeom prst="rect">
            <a:avLst/>
          </a:prstGeom>
          <a:solidFill>
            <a:schemeClr val="accent2">
              <a:lumMod val="60000"/>
              <a:lumOff val="40000"/>
            </a:schemeClr>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3600" b="1" dirty="0"/>
              <a:t>COST-DRIVEN DESIGN OPTIMIZATION</a:t>
            </a:r>
          </a:p>
        </p:txBody>
      </p:sp>
      <p:sp>
        <p:nvSpPr>
          <p:cNvPr id="6" name="Rectangle 3">
            <a:extLst>
              <a:ext uri="{FF2B5EF4-FFF2-40B4-BE49-F238E27FC236}">
                <a16:creationId xmlns:a16="http://schemas.microsoft.com/office/drawing/2014/main" id="{09FC153A-FC3B-5A90-CDE9-AB605E7F896C}"/>
              </a:ext>
            </a:extLst>
          </p:cNvPr>
          <p:cNvSpPr txBox="1">
            <a:spLocks noChangeArrowheads="1"/>
          </p:cNvSpPr>
          <p:nvPr/>
        </p:nvSpPr>
        <p:spPr>
          <a:xfrm>
            <a:off x="713232" y="1902014"/>
            <a:ext cx="9144000" cy="4383833"/>
          </a:xfrm>
          <a:prstGeom prst="rect">
            <a:avLst/>
          </a:prstGeom>
          <a:solidFill>
            <a:schemeClr val="accent4">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defRPr/>
            </a:pPr>
            <a:r>
              <a:rPr lang="en-US" sz="3200" dirty="0"/>
              <a:t>Must maintain a life-cycle design perspective</a:t>
            </a:r>
          </a:p>
          <a:p>
            <a:pPr marL="342900" indent="-342900" algn="l">
              <a:buFont typeface="Arial" panose="020B0604020202020204" pitchFamily="34" charset="0"/>
              <a:buChar char="•"/>
              <a:defRPr/>
            </a:pPr>
            <a:r>
              <a:rPr lang="en-US" sz="3200" dirty="0"/>
              <a:t>Ensures engineers consider:</a:t>
            </a:r>
          </a:p>
          <a:p>
            <a:pPr marL="342900" indent="-342900" algn="l">
              <a:buFont typeface="Arial" panose="020B0604020202020204" pitchFamily="34" charset="0"/>
              <a:buChar char="•"/>
              <a:defRPr/>
            </a:pPr>
            <a:r>
              <a:rPr lang="en-US" sz="3200" dirty="0"/>
              <a:t>Initial investment costs</a:t>
            </a:r>
          </a:p>
          <a:p>
            <a:pPr marL="342900" indent="-342900" algn="l">
              <a:buFont typeface="Arial" panose="020B0604020202020204" pitchFamily="34" charset="0"/>
              <a:buChar char="•"/>
              <a:defRPr/>
            </a:pPr>
            <a:r>
              <a:rPr lang="en-US" sz="3200" dirty="0"/>
              <a:t>Operation and maintenance expenses</a:t>
            </a:r>
          </a:p>
          <a:p>
            <a:pPr marL="342900" indent="-342900" algn="l">
              <a:buFont typeface="Arial" panose="020B0604020202020204" pitchFamily="34" charset="0"/>
              <a:buChar char="•"/>
              <a:defRPr/>
            </a:pPr>
            <a:r>
              <a:rPr lang="en-US" sz="3200" dirty="0"/>
              <a:t>Other annual expenses in later years</a:t>
            </a:r>
          </a:p>
          <a:p>
            <a:pPr marL="342900" indent="-342900" algn="l">
              <a:buFont typeface="Arial" panose="020B0604020202020204" pitchFamily="34" charset="0"/>
              <a:buChar char="•"/>
              <a:defRPr/>
            </a:pPr>
            <a:r>
              <a:rPr lang="en-US" sz="3200" dirty="0"/>
              <a:t>Environmental and social consequences over design life</a:t>
            </a:r>
          </a:p>
        </p:txBody>
      </p:sp>
    </p:spTree>
    <p:extLst>
      <p:ext uri="{BB962C8B-B14F-4D97-AF65-F5344CB8AC3E}">
        <p14:creationId xmlns:p14="http://schemas.microsoft.com/office/powerpoint/2010/main" val="49365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p:cTn id="3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6">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p:cTn id="37" dur="500" fill="hold"/>
                                        <p:tgtEl>
                                          <p:spTgt spid="6">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6">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76D90-9F80-5569-1C3C-6FBFCE0AF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73FE2-8571-09C0-6D88-773D477ACCA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2B6D23D-3BA6-74EA-C6E1-14F275FE636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65B0C533-7361-5EB5-F0AF-F1D1756E28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FF4227AA-DFC0-C72F-EAED-E062787B15F5}"/>
              </a:ext>
            </a:extLst>
          </p:cNvPr>
          <p:cNvSpPr txBox="1">
            <a:spLocks noChangeArrowheads="1"/>
          </p:cNvSpPr>
          <p:nvPr/>
        </p:nvSpPr>
        <p:spPr>
          <a:xfrm>
            <a:off x="801383" y="1421138"/>
            <a:ext cx="9144000" cy="990600"/>
          </a:xfrm>
          <a:prstGeom prst="rect">
            <a:avLst/>
          </a:prstGeom>
          <a:solidFill>
            <a:schemeClr val="accent5">
              <a:lumMod val="40000"/>
              <a:lumOff val="60000"/>
            </a:schemeClr>
          </a:solidFill>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4000" b="1" dirty="0"/>
              <a:t>DESIGN FOR THE ENVIRONMENT</a:t>
            </a:r>
            <a:br>
              <a:rPr lang="en-US" sz="4000" b="1" dirty="0"/>
            </a:br>
            <a:r>
              <a:rPr lang="en-US" sz="4000" b="1" dirty="0"/>
              <a:t>(DFE)</a:t>
            </a:r>
          </a:p>
        </p:txBody>
      </p:sp>
      <p:sp>
        <p:nvSpPr>
          <p:cNvPr id="6" name="Rectangle 3">
            <a:extLst>
              <a:ext uri="{FF2B5EF4-FFF2-40B4-BE49-F238E27FC236}">
                <a16:creationId xmlns:a16="http://schemas.microsoft.com/office/drawing/2014/main" id="{AEA36B2C-55C1-1A4A-425C-58596067BF90}"/>
              </a:ext>
            </a:extLst>
          </p:cNvPr>
          <p:cNvSpPr txBox="1">
            <a:spLocks noChangeArrowheads="1"/>
          </p:cNvSpPr>
          <p:nvPr/>
        </p:nvSpPr>
        <p:spPr>
          <a:xfrm>
            <a:off x="801383" y="2593574"/>
            <a:ext cx="9144000" cy="3678237"/>
          </a:xfrm>
          <a:prstGeom prst="rect">
            <a:avLst/>
          </a:prstGeom>
          <a:solidFill>
            <a:schemeClr val="accent1">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Font typeface="Arial" panose="020B0604020202020204" pitchFamily="34" charset="0"/>
              <a:buChar char="•"/>
              <a:defRPr/>
            </a:pPr>
            <a:r>
              <a:rPr lang="en-US" sz="4000" dirty="0"/>
              <a:t>This </a:t>
            </a:r>
            <a:r>
              <a:rPr lang="en-US" sz="4000" u="sng" dirty="0"/>
              <a:t>green-engineering</a:t>
            </a:r>
            <a:r>
              <a:rPr lang="en-US" sz="4000" dirty="0"/>
              <a:t> approach has the following goals:</a:t>
            </a:r>
          </a:p>
          <a:p>
            <a:pPr marL="571500" indent="-571500" algn="l">
              <a:buFont typeface="Arial" panose="020B0604020202020204" pitchFamily="34" charset="0"/>
              <a:buChar char="•"/>
              <a:defRPr/>
            </a:pPr>
            <a:r>
              <a:rPr lang="en-US" sz="4000" dirty="0"/>
              <a:t>Prevention of waste</a:t>
            </a:r>
          </a:p>
          <a:p>
            <a:pPr marL="571500" indent="-571500" algn="l">
              <a:buFont typeface="Arial" panose="020B0604020202020204" pitchFamily="34" charset="0"/>
              <a:buChar char="•"/>
              <a:defRPr/>
            </a:pPr>
            <a:r>
              <a:rPr lang="en-US" sz="4000" dirty="0"/>
              <a:t>Improved materials selection</a:t>
            </a:r>
          </a:p>
          <a:p>
            <a:pPr marL="571500" indent="-571500" algn="l">
              <a:buFont typeface="Arial" panose="020B0604020202020204" pitchFamily="34" charset="0"/>
              <a:buChar char="•"/>
              <a:defRPr/>
            </a:pPr>
            <a:r>
              <a:rPr lang="en-US" sz="4000" dirty="0"/>
              <a:t>Reuse and recycling of resources</a:t>
            </a:r>
          </a:p>
        </p:txBody>
      </p:sp>
    </p:spTree>
    <p:extLst>
      <p:ext uri="{BB962C8B-B14F-4D97-AF65-F5344CB8AC3E}">
        <p14:creationId xmlns:p14="http://schemas.microsoft.com/office/powerpoint/2010/main" val="415781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04B99-CADE-5FE6-50CB-D93040B9D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887F96-25DA-7F4F-C2D7-A88C69FCCB2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DA78D4B-FB51-F32E-49BD-308100C8C00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19EB3E73-2BC8-3628-8063-B171920695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71B7E37D-0081-87A8-6882-ACCE84BED895}"/>
              </a:ext>
            </a:extLst>
          </p:cNvPr>
          <p:cNvSpPr txBox="1">
            <a:spLocks noChangeArrowheads="1"/>
          </p:cNvSpPr>
          <p:nvPr/>
        </p:nvSpPr>
        <p:spPr>
          <a:xfrm>
            <a:off x="727361" y="1630181"/>
            <a:ext cx="10356274" cy="892829"/>
          </a:xfrm>
          <a:prstGeom prst="rect">
            <a:avLst/>
          </a:prstGeom>
          <a:solidFill>
            <a:schemeClr val="accent6">
              <a:lumMod val="40000"/>
              <a:lumOff val="60000"/>
            </a:schemeClr>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3600" b="1" dirty="0"/>
              <a:t>COST-DRIVEN DESIGN OPTIMIZATION PROBLEM TASKS</a:t>
            </a:r>
          </a:p>
        </p:txBody>
      </p:sp>
      <p:sp>
        <p:nvSpPr>
          <p:cNvPr id="6" name="Rectangle 3">
            <a:extLst>
              <a:ext uri="{FF2B5EF4-FFF2-40B4-BE49-F238E27FC236}">
                <a16:creationId xmlns:a16="http://schemas.microsoft.com/office/drawing/2014/main" id="{324542C8-505E-ECCE-BDDE-6BD8BA64A293}"/>
              </a:ext>
            </a:extLst>
          </p:cNvPr>
          <p:cNvSpPr txBox="1">
            <a:spLocks noChangeArrowheads="1"/>
          </p:cNvSpPr>
          <p:nvPr/>
        </p:nvSpPr>
        <p:spPr>
          <a:xfrm>
            <a:off x="727361" y="2821577"/>
            <a:ext cx="10356274" cy="3470862"/>
          </a:xfrm>
          <a:prstGeom prst="rect">
            <a:avLst/>
          </a:prstGeom>
          <a:solidFill>
            <a:schemeClr val="accent6">
              <a:lumMod val="20000"/>
              <a:lumOff val="80000"/>
            </a:schemeClr>
          </a:solidFill>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09600" indent="-609600" algn="l">
              <a:buFontTx/>
              <a:buAutoNum type="arabicPeriod"/>
              <a:defRPr/>
            </a:pPr>
            <a:r>
              <a:rPr lang="en-US" sz="4800" dirty="0"/>
              <a:t>Determine optimal value for certain alternative’s design variable</a:t>
            </a:r>
          </a:p>
          <a:p>
            <a:pPr marL="609600" indent="-609600" algn="l">
              <a:buFontTx/>
              <a:buAutoNum type="arabicPeriod"/>
              <a:defRPr/>
            </a:pPr>
            <a:r>
              <a:rPr lang="en-US" sz="4800" dirty="0"/>
              <a:t>Select the best alternative, each with its own unique value for the design variable</a:t>
            </a:r>
          </a:p>
          <a:p>
            <a:pPr marL="609600" indent="-609600">
              <a:defRPr/>
            </a:pPr>
            <a:endParaRPr lang="en-US" sz="4800" dirty="0"/>
          </a:p>
        </p:txBody>
      </p:sp>
    </p:spTree>
    <p:extLst>
      <p:ext uri="{BB962C8B-B14F-4D97-AF65-F5344CB8AC3E}">
        <p14:creationId xmlns:p14="http://schemas.microsoft.com/office/powerpoint/2010/main" val="361253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9F251-4C2E-2F3E-CCB3-32271A98D6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1594B-21C1-83F2-D2FC-8B8BC9CC664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5E85282-5286-368D-D883-9D48CFB5A14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32EE3C5-2AFE-70C4-86EB-CDA1FDBAEA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FA1C3BE5-8D0C-A8AA-809C-BF9E2F9341B5}"/>
              </a:ext>
            </a:extLst>
          </p:cNvPr>
          <p:cNvSpPr txBox="1">
            <a:spLocks noChangeArrowheads="1"/>
          </p:cNvSpPr>
          <p:nvPr/>
        </p:nvSpPr>
        <p:spPr>
          <a:xfrm>
            <a:off x="378689" y="1410792"/>
            <a:ext cx="10499151" cy="481648"/>
          </a:xfrm>
          <a:prstGeom prst="rect">
            <a:avLst/>
          </a:prstGeom>
          <a:solidFill>
            <a:schemeClr val="accent5">
              <a:lumMod val="20000"/>
              <a:lumOff val="80000"/>
            </a:schemeClr>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b="1" dirty="0"/>
              <a:t>COST-DRIVEN DESIGN OPTIMIZATION PROBLEM COST TYPES</a:t>
            </a:r>
          </a:p>
        </p:txBody>
      </p:sp>
      <p:sp>
        <p:nvSpPr>
          <p:cNvPr id="6" name="Rectangle 3">
            <a:extLst>
              <a:ext uri="{FF2B5EF4-FFF2-40B4-BE49-F238E27FC236}">
                <a16:creationId xmlns:a16="http://schemas.microsoft.com/office/drawing/2014/main" id="{11E93A00-D855-513C-1BAF-59D1E37AFB40}"/>
              </a:ext>
            </a:extLst>
          </p:cNvPr>
          <p:cNvSpPr txBox="1">
            <a:spLocks noChangeArrowheads="1"/>
          </p:cNvSpPr>
          <p:nvPr/>
        </p:nvSpPr>
        <p:spPr>
          <a:xfrm>
            <a:off x="378688" y="1994637"/>
            <a:ext cx="11168877" cy="4118780"/>
          </a:xfrm>
          <a:prstGeom prst="rect">
            <a:avLst/>
          </a:prstGeom>
          <a:solidFill>
            <a:schemeClr val="accent5">
              <a:lumMod val="40000"/>
              <a:lumOff val="60000"/>
            </a:schemeClr>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09600" indent="-609600" algn="l">
              <a:buFontTx/>
              <a:buAutoNum type="arabicPeriod"/>
              <a:defRPr/>
            </a:pPr>
            <a:r>
              <a:rPr lang="en-US" sz="2000" dirty="0"/>
              <a:t>Fixed cost(s)</a:t>
            </a:r>
          </a:p>
          <a:p>
            <a:pPr marL="609600" indent="-609600" algn="l">
              <a:buFontTx/>
              <a:buAutoNum type="arabicPeriod"/>
              <a:defRPr/>
            </a:pPr>
            <a:r>
              <a:rPr lang="en-US" sz="2000" dirty="0"/>
              <a:t>Cost(s) that vary </a:t>
            </a:r>
            <a:r>
              <a:rPr lang="en-US" sz="2000" i="1" dirty="0"/>
              <a:t>directly</a:t>
            </a:r>
            <a:r>
              <a:rPr lang="en-US" sz="2000" dirty="0"/>
              <a:t> with the design variable</a:t>
            </a:r>
          </a:p>
          <a:p>
            <a:pPr marL="609600" indent="-609600" algn="l">
              <a:buFontTx/>
              <a:buAutoNum type="arabicPeriod"/>
              <a:defRPr/>
            </a:pPr>
            <a:r>
              <a:rPr lang="en-US" sz="2000" dirty="0"/>
              <a:t>Cost(s) that vary </a:t>
            </a:r>
            <a:r>
              <a:rPr lang="en-US" sz="2000" i="1" dirty="0"/>
              <a:t>indirectly</a:t>
            </a:r>
            <a:r>
              <a:rPr lang="en-US" sz="2000" dirty="0"/>
              <a:t> with the design variable</a:t>
            </a:r>
          </a:p>
          <a:p>
            <a:pPr marL="609600" indent="-609600" algn="l">
              <a:buFontTx/>
              <a:buNone/>
              <a:defRPr/>
            </a:pPr>
            <a:r>
              <a:rPr lang="en-US" sz="1600" u="sng" dirty="0"/>
              <a:t>Simplified Format of Cost Model With One Design Variable</a:t>
            </a:r>
            <a:r>
              <a:rPr lang="en-US" dirty="0"/>
              <a:t> </a:t>
            </a:r>
          </a:p>
          <a:p>
            <a:pPr marL="609600" indent="-609600" algn="l">
              <a:buFontTx/>
              <a:buNone/>
              <a:defRPr/>
            </a:pPr>
            <a:r>
              <a:rPr lang="ar-SY" dirty="0"/>
              <a:t>                    </a:t>
            </a:r>
            <a:r>
              <a:rPr lang="en-US" dirty="0"/>
              <a:t>Cost = </a:t>
            </a:r>
            <a:r>
              <a:rPr lang="en-US" i="1" dirty="0" err="1"/>
              <a:t>a</a:t>
            </a:r>
            <a:r>
              <a:rPr lang="en-US" dirty="0" err="1"/>
              <a:t>X</a:t>
            </a:r>
            <a:r>
              <a:rPr lang="en-US" dirty="0"/>
              <a:t> + (</a:t>
            </a:r>
            <a:r>
              <a:rPr lang="en-US" i="1" dirty="0"/>
              <a:t>b</a:t>
            </a:r>
            <a:r>
              <a:rPr lang="en-US" dirty="0"/>
              <a:t> / </a:t>
            </a:r>
            <a:r>
              <a:rPr lang="en-US" i="1" dirty="0"/>
              <a:t>X</a:t>
            </a:r>
            <a:r>
              <a:rPr lang="en-US" dirty="0"/>
              <a:t>) + </a:t>
            </a:r>
            <a:r>
              <a:rPr lang="en-US" i="1" dirty="0"/>
              <a:t>k</a:t>
            </a:r>
          </a:p>
          <a:p>
            <a:pPr marL="609600" indent="-609600" algn="l">
              <a:buFont typeface="Arial" panose="020B0604020202020204" pitchFamily="34" charset="0"/>
              <a:buChar char="•"/>
              <a:defRPr/>
            </a:pPr>
            <a:r>
              <a:rPr lang="en-US" sz="1600" i="1" dirty="0"/>
              <a:t>a</a:t>
            </a:r>
            <a:r>
              <a:rPr lang="en-US" sz="1600" dirty="0"/>
              <a:t> is a parameter that represents directly varying cost(s)</a:t>
            </a:r>
          </a:p>
          <a:p>
            <a:pPr marL="609600" indent="-609600" algn="l">
              <a:buFont typeface="Arial" panose="020B0604020202020204" pitchFamily="34" charset="0"/>
              <a:buChar char="•"/>
              <a:defRPr/>
            </a:pPr>
            <a:r>
              <a:rPr lang="en-US" sz="1600" i="1" dirty="0"/>
              <a:t>b</a:t>
            </a:r>
            <a:r>
              <a:rPr lang="en-US" sz="1600" dirty="0"/>
              <a:t> is a parameter that represents indirectly varying cost(s)</a:t>
            </a:r>
          </a:p>
          <a:p>
            <a:pPr marL="609600" indent="-609600" algn="l">
              <a:buFont typeface="Arial" panose="020B0604020202020204" pitchFamily="34" charset="0"/>
              <a:buChar char="•"/>
              <a:defRPr/>
            </a:pPr>
            <a:r>
              <a:rPr lang="en-US" sz="1600" i="1" dirty="0"/>
              <a:t>k</a:t>
            </a:r>
            <a:r>
              <a:rPr lang="en-US" sz="1600" dirty="0"/>
              <a:t> is a parameter that represents the faced cost(s)</a:t>
            </a:r>
          </a:p>
          <a:p>
            <a:pPr marL="609600" indent="-609600" algn="l">
              <a:buFont typeface="Arial" panose="020B0604020202020204" pitchFamily="34" charset="0"/>
              <a:buChar char="•"/>
              <a:defRPr/>
            </a:pPr>
            <a:r>
              <a:rPr lang="en-US" sz="1600" i="1" dirty="0"/>
              <a:t>X</a:t>
            </a:r>
            <a:r>
              <a:rPr lang="en-US" sz="1600" dirty="0"/>
              <a:t> represents the design variable in question</a:t>
            </a:r>
          </a:p>
          <a:p>
            <a:pPr marL="609600" indent="-609600" algn="l">
              <a:buFontTx/>
              <a:buNone/>
              <a:defRPr/>
            </a:pPr>
            <a:r>
              <a:rPr lang="en-US" sz="1600" dirty="0"/>
              <a:t>(In a particular  problem, the parameters </a:t>
            </a:r>
            <a:r>
              <a:rPr lang="en-US" sz="1600" i="1" dirty="0" err="1"/>
              <a:t>a,b</a:t>
            </a:r>
            <a:r>
              <a:rPr lang="en-US" sz="1600" dirty="0"/>
              <a:t> and </a:t>
            </a:r>
            <a:r>
              <a:rPr lang="en-US" sz="1600" i="1" dirty="0"/>
              <a:t>k</a:t>
            </a:r>
            <a:r>
              <a:rPr lang="en-US" sz="1600" dirty="0"/>
              <a:t> may actually represent the sum of a group of costs in that category, and the design variable may be raised to some power for either directly or indirectly varying costs.) </a:t>
            </a:r>
          </a:p>
        </p:txBody>
      </p:sp>
    </p:spTree>
    <p:extLst>
      <p:ext uri="{BB962C8B-B14F-4D97-AF65-F5344CB8AC3E}">
        <p14:creationId xmlns:p14="http://schemas.microsoft.com/office/powerpoint/2010/main" val="2750810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p:cTn id="3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6">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p:cTn id="37" dur="500" fill="hold"/>
                                        <p:tgtEl>
                                          <p:spTgt spid="6">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6">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p:cTn id="43" dur="500" fill="hold"/>
                                        <p:tgtEl>
                                          <p:spTgt spid="6">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6">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p:cTn id="49"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6">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p:cTn id="55" dur="500" fill="hold"/>
                                        <p:tgtEl>
                                          <p:spTgt spid="6">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6">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p:cTn id="61" dur="500" fill="hold"/>
                                        <p:tgtEl>
                                          <p:spTgt spid="6">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6">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B08A5-F138-55B7-AAA5-069A45557E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41CD5-9DCA-A7D4-529D-381F39851F4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91DCF4B-27CA-9571-9A1B-608440355DB0}"/>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3E5D6030-B456-C2BC-3F2E-64827ABDA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08CE04A7-EA0E-5C96-69F5-BD6C3CE3CDA2}"/>
              </a:ext>
            </a:extLst>
          </p:cNvPr>
          <p:cNvSpPr txBox="1">
            <a:spLocks noChangeArrowheads="1"/>
          </p:cNvSpPr>
          <p:nvPr/>
        </p:nvSpPr>
        <p:spPr>
          <a:xfrm>
            <a:off x="-1" y="0"/>
            <a:ext cx="5695407" cy="1319498"/>
          </a:xfrm>
          <a:prstGeom prst="rect">
            <a:avLst/>
          </a:prstGeom>
          <a:solidFill>
            <a:srgbClr val="FFFF00"/>
          </a:solidFill>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3600" b="1" dirty="0"/>
              <a:t>GENERAL APPROACH FOR OPTIMIZING A DESIGN WITH RESPECT TO COST</a:t>
            </a:r>
          </a:p>
        </p:txBody>
      </p:sp>
      <p:sp>
        <p:nvSpPr>
          <p:cNvPr id="6" name="Rectangle 3">
            <a:extLst>
              <a:ext uri="{FF2B5EF4-FFF2-40B4-BE49-F238E27FC236}">
                <a16:creationId xmlns:a16="http://schemas.microsoft.com/office/drawing/2014/main" id="{DEF72F27-8EE5-1EDF-3535-3E674100252C}"/>
              </a:ext>
            </a:extLst>
          </p:cNvPr>
          <p:cNvSpPr txBox="1">
            <a:spLocks noChangeArrowheads="1"/>
          </p:cNvSpPr>
          <p:nvPr/>
        </p:nvSpPr>
        <p:spPr>
          <a:xfrm>
            <a:off x="-1" y="1600200"/>
            <a:ext cx="11830825" cy="4643846"/>
          </a:xfrm>
          <a:prstGeom prst="rect">
            <a:avLst/>
          </a:prstGeom>
          <a:solidFill>
            <a:schemeClr val="accent4">
              <a:lumMod val="20000"/>
              <a:lumOff val="80000"/>
            </a:schemeClr>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09600" indent="-609600" algn="l">
              <a:buFontTx/>
              <a:buAutoNum type="arabicPeriod"/>
              <a:defRPr/>
            </a:pPr>
            <a:endParaRPr lang="ar-SY" sz="2800" dirty="0"/>
          </a:p>
          <a:p>
            <a:pPr marL="609600" indent="-609600" algn="l">
              <a:buFontTx/>
              <a:buAutoNum type="arabicPeriod"/>
              <a:defRPr/>
            </a:pPr>
            <a:r>
              <a:rPr lang="en-US" sz="2800" dirty="0"/>
              <a:t>Identify primary cost-driving design variable</a:t>
            </a:r>
          </a:p>
          <a:p>
            <a:pPr marL="609600" indent="-609600" algn="l">
              <a:buFontTx/>
              <a:buAutoNum type="arabicPeriod"/>
              <a:defRPr/>
            </a:pPr>
            <a:r>
              <a:rPr lang="en-US" sz="2800" dirty="0"/>
              <a:t>Write an expression for the cost model in terms of the design variable</a:t>
            </a:r>
          </a:p>
          <a:p>
            <a:pPr marL="609600" indent="-609600" algn="l">
              <a:buFontTx/>
              <a:buAutoNum type="arabicPeriod"/>
              <a:defRPr/>
            </a:pPr>
            <a:r>
              <a:rPr lang="en-US" sz="2800" dirty="0"/>
              <a:t>Set first derivative of cost model with respect to continuous design variable equal to 0. (For discrete design variables, compute cost model for each discrete value over selected range).</a:t>
            </a:r>
          </a:p>
          <a:p>
            <a:pPr marL="609600" indent="-609600" algn="l">
              <a:buFontTx/>
              <a:buAutoNum type="arabicPeriod"/>
              <a:defRPr/>
            </a:pPr>
            <a:r>
              <a:rPr lang="en-US" sz="2800" dirty="0"/>
              <a:t>Solve equation in step 3 for optimum value of continuous design variables</a:t>
            </a:r>
          </a:p>
          <a:p>
            <a:pPr marL="609600" indent="-609600" algn="l">
              <a:buFontTx/>
              <a:buAutoNum type="arabicPeriod"/>
              <a:defRPr/>
            </a:pPr>
            <a:r>
              <a:rPr lang="en-US" sz="2800" dirty="0"/>
              <a:t>For continuous design variables, use the second derivative of the cost model with respect to the design variable to determine whether optimum corresponds to global maximum or minimum.</a:t>
            </a:r>
          </a:p>
        </p:txBody>
      </p:sp>
    </p:spTree>
    <p:extLst>
      <p:ext uri="{BB962C8B-B14F-4D97-AF65-F5344CB8AC3E}">
        <p14:creationId xmlns:p14="http://schemas.microsoft.com/office/powerpoint/2010/main" val="255810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p:cTn id="19"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p:cTn id="25"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p:cTn id="31" dur="500" fill="hold"/>
                                        <p:tgtEl>
                                          <p:spTgt spid="6">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6">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81CB9-27D2-5D9C-BED4-8340CC901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DBB7E-03F1-9650-902A-DA8D55F5798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9AA5214-A0A7-B076-B4A3-B537DC06C63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863F829-9DC1-8C8A-476B-575492B96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CC8F61B5-4517-AD1D-4109-D6E5F24F3C79}"/>
              </a:ext>
            </a:extLst>
          </p:cNvPr>
          <p:cNvSpPr txBox="1">
            <a:spLocks noChangeArrowheads="1"/>
          </p:cNvSpPr>
          <p:nvPr/>
        </p:nvSpPr>
        <p:spPr>
          <a:xfrm>
            <a:off x="228600" y="283397"/>
            <a:ext cx="5336177" cy="67354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4800" b="1" dirty="0"/>
              <a:t>PRESENT ECONOMY STUDIES</a:t>
            </a:r>
          </a:p>
        </p:txBody>
      </p:sp>
      <p:sp>
        <p:nvSpPr>
          <p:cNvPr id="6" name="Rectangle 3">
            <a:extLst>
              <a:ext uri="{FF2B5EF4-FFF2-40B4-BE49-F238E27FC236}">
                <a16:creationId xmlns:a16="http://schemas.microsoft.com/office/drawing/2014/main" id="{7C89B76C-3C14-E059-0D8E-8EE3EE0E278C}"/>
              </a:ext>
            </a:extLst>
          </p:cNvPr>
          <p:cNvSpPr txBox="1">
            <a:spLocks noChangeArrowheads="1"/>
          </p:cNvSpPr>
          <p:nvPr/>
        </p:nvSpPr>
        <p:spPr>
          <a:xfrm>
            <a:off x="228600" y="1229145"/>
            <a:ext cx="11632474" cy="5087679"/>
          </a:xfrm>
          <a:prstGeom prst="rect">
            <a:avLst/>
          </a:prstGeom>
          <a:solidFill>
            <a:schemeClr val="accent2">
              <a:lumMod val="20000"/>
              <a:lumOff val="80000"/>
            </a:schemeClr>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FontTx/>
              <a:buNone/>
              <a:defRPr/>
            </a:pPr>
            <a:r>
              <a:rPr lang="en-US" sz="3200" dirty="0"/>
              <a:t>When alternatives for accomplishing a task are compared for one year or less (I.e., influence of time on money is irrelevant)</a:t>
            </a:r>
          </a:p>
          <a:p>
            <a:pPr algn="l">
              <a:buFontTx/>
              <a:buNone/>
              <a:defRPr/>
            </a:pPr>
            <a:r>
              <a:rPr lang="en-US" sz="3200" u="sng" dirty="0"/>
              <a:t>Rules for Selecting Preferred Alternative</a:t>
            </a:r>
          </a:p>
          <a:p>
            <a:pPr algn="l">
              <a:buFontTx/>
              <a:buNone/>
              <a:defRPr/>
            </a:pPr>
            <a:r>
              <a:rPr lang="en-US" sz="3200" u="sng" dirty="0">
                <a:highlight>
                  <a:srgbClr val="00FFFF"/>
                </a:highlight>
              </a:rPr>
              <a:t>Rule 1</a:t>
            </a:r>
            <a:r>
              <a:rPr lang="en-US" sz="3200" dirty="0">
                <a:highlight>
                  <a:srgbClr val="00FFFF"/>
                </a:highlight>
              </a:rPr>
              <a:t> – When revenues and other economic benefits are present and vary among alternatives, choose alternative that maximizes overall profitability  based on the number of defect-free units of output</a:t>
            </a:r>
          </a:p>
          <a:p>
            <a:pPr algn="l">
              <a:buFontTx/>
              <a:buNone/>
              <a:defRPr/>
            </a:pPr>
            <a:r>
              <a:rPr lang="en-US" sz="3200" u="sng" dirty="0">
                <a:highlight>
                  <a:srgbClr val="FFFF00"/>
                </a:highlight>
              </a:rPr>
              <a:t>Rule 2</a:t>
            </a:r>
            <a:r>
              <a:rPr lang="en-US" sz="3200" dirty="0">
                <a:highlight>
                  <a:srgbClr val="FFFF00"/>
                </a:highlight>
              </a:rPr>
              <a:t> – When revenues and economic benefits are not present or are constant among alternatives, consider only costs and select alternative that minimizes total cost per defect-free output</a:t>
            </a:r>
          </a:p>
        </p:txBody>
      </p:sp>
    </p:spTree>
    <p:extLst>
      <p:ext uri="{BB962C8B-B14F-4D97-AF65-F5344CB8AC3E}">
        <p14:creationId xmlns:p14="http://schemas.microsoft.com/office/powerpoint/2010/main" val="2630803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49A3C-863D-A444-F2B4-F6DD3AB12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42171-C250-4177-3FF0-9F5A1E51EA8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B8A43EF-58D1-2C88-F5C7-3D2EFFF9FE7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75F75A5-1B28-21E8-AC3A-5AF0FA151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2DF1F83B-5882-962B-34DB-1C1A9A8E58B9}"/>
              </a:ext>
            </a:extLst>
          </p:cNvPr>
          <p:cNvSpPr txBox="1">
            <a:spLocks noChangeArrowheads="1"/>
          </p:cNvSpPr>
          <p:nvPr/>
        </p:nvSpPr>
        <p:spPr>
          <a:xfrm>
            <a:off x="616448" y="130339"/>
            <a:ext cx="5000582" cy="927899"/>
          </a:xfrm>
          <a:prstGeom prst="rect">
            <a:avLst/>
          </a:prstGeom>
          <a:solidFill>
            <a:schemeClr val="accent6">
              <a:lumMod val="20000"/>
              <a:lumOff val="80000"/>
            </a:schemeClr>
          </a:solidFill>
        </p:spPr>
        <p:txBody>
          <a:bodyPr vert="horz" lIns="91440" tIns="45720" rIns="91440" bIns="45720" rtlCol="0" anchor="b">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4800" b="1" dirty="0"/>
              <a:t>PRESENT ECONOMY STUDIES</a:t>
            </a:r>
          </a:p>
        </p:txBody>
      </p:sp>
      <p:sp>
        <p:nvSpPr>
          <p:cNvPr id="6" name="Rectangle 3">
            <a:extLst>
              <a:ext uri="{FF2B5EF4-FFF2-40B4-BE49-F238E27FC236}">
                <a16:creationId xmlns:a16="http://schemas.microsoft.com/office/drawing/2014/main" id="{9CEE646A-8252-C75B-300D-53B2BE957A1B}"/>
              </a:ext>
            </a:extLst>
          </p:cNvPr>
          <p:cNvSpPr txBox="1">
            <a:spLocks noChangeArrowheads="1"/>
          </p:cNvSpPr>
          <p:nvPr/>
        </p:nvSpPr>
        <p:spPr>
          <a:xfrm>
            <a:off x="616449" y="2180601"/>
            <a:ext cx="11218500" cy="3555036"/>
          </a:xfrm>
          <a:prstGeom prst="rect">
            <a:avLst/>
          </a:prstGeom>
          <a:solidFill>
            <a:schemeClr val="accent4">
              <a:lumMod val="20000"/>
              <a:lumOff val="80000"/>
            </a:schemeClr>
          </a:solidFill>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FontTx/>
              <a:buNone/>
              <a:defRPr/>
            </a:pPr>
            <a:r>
              <a:rPr lang="en-US" sz="2800" u="sng" dirty="0">
                <a:highlight>
                  <a:srgbClr val="00FFFF"/>
                </a:highlight>
              </a:rPr>
              <a:t>Total Cost in Material Selection</a:t>
            </a:r>
          </a:p>
          <a:p>
            <a:pPr algn="l">
              <a:buFontTx/>
              <a:buNone/>
              <a:defRPr/>
            </a:pPr>
            <a:r>
              <a:rPr lang="en-US" sz="2800" dirty="0"/>
              <a:t>	</a:t>
            </a:r>
            <a:r>
              <a:rPr lang="en-US" sz="3200" dirty="0"/>
              <a:t>In many cases, selection of among materials cannot be based solely on costs of materials.  Frequently, change in materials affect design, processing, and shipping costs.</a:t>
            </a:r>
          </a:p>
          <a:p>
            <a:pPr algn="l">
              <a:buFontTx/>
              <a:buNone/>
              <a:defRPr/>
            </a:pPr>
            <a:r>
              <a:rPr lang="en-US" sz="3200" u="sng" dirty="0">
                <a:highlight>
                  <a:srgbClr val="00FFFF"/>
                </a:highlight>
              </a:rPr>
              <a:t>Alternative Machine Speeds</a:t>
            </a:r>
          </a:p>
          <a:p>
            <a:pPr algn="l">
              <a:buFontTx/>
              <a:buNone/>
              <a:defRPr/>
            </a:pPr>
            <a:r>
              <a:rPr lang="en-US" sz="2800" dirty="0"/>
              <a:t>	</a:t>
            </a:r>
            <a:r>
              <a:rPr lang="en-US" sz="3200" b="1" dirty="0"/>
              <a:t>Machines can frequently be operated at different speeds, resulting in different rates of product output.  However, this usually results in different frequencies of machine downtime.  Such situations lead to present economy studies to determine preferred operating speed.</a:t>
            </a:r>
            <a:endParaRPr lang="en-US" sz="2800" b="1" dirty="0"/>
          </a:p>
        </p:txBody>
      </p:sp>
    </p:spTree>
    <p:extLst>
      <p:ext uri="{BB962C8B-B14F-4D97-AF65-F5344CB8AC3E}">
        <p14:creationId xmlns:p14="http://schemas.microsoft.com/office/powerpoint/2010/main" val="172372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E9D5A-8CA0-4893-1E6E-5603C46A78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90691-5CB7-75CA-6F9B-CF9EB404F87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10B8B76-0F4E-8DC0-A116-9E2515971B18}"/>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3E1D8C-212F-6450-F7DF-E592C6FE31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Rectangle 2">
            <a:extLst>
              <a:ext uri="{FF2B5EF4-FFF2-40B4-BE49-F238E27FC236}">
                <a16:creationId xmlns:a16="http://schemas.microsoft.com/office/drawing/2014/main" id="{9DCEDF17-6552-A760-8BC7-238BC5E56F1C}"/>
              </a:ext>
            </a:extLst>
          </p:cNvPr>
          <p:cNvSpPr txBox="1">
            <a:spLocks noChangeArrowheads="1"/>
          </p:cNvSpPr>
          <p:nvPr/>
        </p:nvSpPr>
        <p:spPr>
          <a:xfrm>
            <a:off x="184932" y="339047"/>
            <a:ext cx="5588851" cy="807940"/>
          </a:xfrm>
          <a:prstGeom prst="rect">
            <a:avLst/>
          </a:prstGeom>
          <a:solidFill>
            <a:schemeClr val="accent1">
              <a:lumMod val="20000"/>
              <a:lumOff val="80000"/>
            </a:schemeClr>
          </a:solidFill>
        </p:spPr>
        <p:txBody>
          <a:bodyPr vert="horz" lIns="91440" tIns="45720" rIns="91440" bIns="45720" rtlCol="0" anchor="b">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4800" b="1" dirty="0"/>
              <a:t>PRESENT ECONOMY STUDIES</a:t>
            </a:r>
          </a:p>
        </p:txBody>
      </p:sp>
      <p:sp>
        <p:nvSpPr>
          <p:cNvPr id="10" name="Rectangle 3">
            <a:extLst>
              <a:ext uri="{FF2B5EF4-FFF2-40B4-BE49-F238E27FC236}">
                <a16:creationId xmlns:a16="http://schemas.microsoft.com/office/drawing/2014/main" id="{29FA5CF2-A596-0267-E42D-8AC09A824762}"/>
              </a:ext>
            </a:extLst>
          </p:cNvPr>
          <p:cNvSpPr txBox="1">
            <a:spLocks noChangeArrowheads="1"/>
          </p:cNvSpPr>
          <p:nvPr/>
        </p:nvSpPr>
        <p:spPr>
          <a:xfrm>
            <a:off x="184932" y="1329647"/>
            <a:ext cx="11519388" cy="4536895"/>
          </a:xfrm>
          <a:prstGeom prst="rect">
            <a:avLst/>
          </a:prstGeom>
          <a:solidFill>
            <a:schemeClr val="accent1">
              <a:lumMod val="20000"/>
              <a:lumOff val="80000"/>
            </a:schemeClr>
          </a:solidFill>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09600" indent="-609600">
              <a:buFontTx/>
              <a:buNone/>
              <a:defRPr/>
            </a:pPr>
            <a:r>
              <a:rPr lang="en-US" sz="3200" u="sng" dirty="0"/>
              <a:t>Make Versus Purchase (Outsourcing) Studies</a:t>
            </a:r>
          </a:p>
          <a:p>
            <a:pPr marL="609600" indent="-609600" algn="l">
              <a:buFontTx/>
              <a:buNone/>
              <a:defRPr/>
            </a:pPr>
            <a:r>
              <a:rPr lang="en-US" sz="2800" dirty="0"/>
              <a:t>	</a:t>
            </a:r>
            <a:r>
              <a:rPr lang="en-US" sz="2800" dirty="0">
                <a:solidFill>
                  <a:schemeClr val="accent6">
                    <a:lumMod val="50000"/>
                  </a:schemeClr>
                </a:solidFill>
                <a:highlight>
                  <a:srgbClr val="FFFF00"/>
                </a:highlight>
              </a:rPr>
              <a:t>A company may choose to produce an item in house, rather than purchase from a supplier at a price lower than production costs if: </a:t>
            </a:r>
          </a:p>
          <a:p>
            <a:pPr marL="609600" indent="-609600" algn="l">
              <a:buFontTx/>
              <a:buAutoNum type="arabicPeriod"/>
              <a:defRPr/>
            </a:pPr>
            <a:r>
              <a:rPr lang="en-US" sz="2800" dirty="0"/>
              <a:t>direct, indirect or overhead costs are incurred regardless of whether the item is purchased from an outside supplier, and</a:t>
            </a:r>
          </a:p>
          <a:p>
            <a:pPr marL="609600" indent="-609600" algn="l">
              <a:buFontTx/>
              <a:buAutoNum type="arabicPeriod"/>
              <a:defRPr/>
            </a:pPr>
            <a:r>
              <a:rPr lang="en-US" sz="2800" dirty="0"/>
              <a:t>The incremental cost of producing the item in the short run is less than the supplier’s price</a:t>
            </a:r>
          </a:p>
          <a:p>
            <a:pPr marL="609600" indent="-609600" algn="l">
              <a:buFontTx/>
              <a:buNone/>
              <a:defRPr/>
            </a:pPr>
            <a:r>
              <a:rPr lang="en-US" sz="3200" dirty="0"/>
              <a:t>	</a:t>
            </a:r>
            <a:r>
              <a:rPr lang="en-US" sz="3200" dirty="0">
                <a:solidFill>
                  <a:srgbClr val="C00000"/>
                </a:solidFill>
              </a:rPr>
              <a:t>The relevant short-run costs of the make versus purchase decisions are the incremental costs incurred and the opportunity costs of resources</a:t>
            </a:r>
          </a:p>
          <a:p>
            <a:pPr marL="609600" indent="-609600">
              <a:buFontTx/>
              <a:buAutoNum type="arabicPeriod"/>
              <a:defRPr/>
            </a:pPr>
            <a:endParaRPr lang="en-US" dirty="0"/>
          </a:p>
        </p:txBody>
      </p:sp>
    </p:spTree>
    <p:extLst>
      <p:ext uri="{BB962C8B-B14F-4D97-AF65-F5344CB8AC3E}">
        <p14:creationId xmlns:p14="http://schemas.microsoft.com/office/powerpoint/2010/main" val="243600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p:cTn id="13"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p:cTn id="19"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p:cTn id="25"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0">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anim calcmode="lin" valueType="num">
                                      <p:cBhvr>
                                        <p:cTn id="31" dur="500" fill="hold"/>
                                        <p:tgtEl>
                                          <p:spTgt spid="10">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0">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91D47-E8DD-82D3-9630-C3C855556E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2DE493-C3FC-6296-37DD-FEC8E164EF0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E3C4A4B-B734-B6D2-853B-2A0D4AF858B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E113F420-F1CE-A9FE-00C8-0D4D90CEF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hlinkClick r:id="rId3"/>
            <a:extLst>
              <a:ext uri="{FF2B5EF4-FFF2-40B4-BE49-F238E27FC236}">
                <a16:creationId xmlns:a16="http://schemas.microsoft.com/office/drawing/2014/main" id="{16DE1248-C17C-23EC-EC4F-AA12A42B6203}"/>
              </a:ext>
            </a:extLst>
          </p:cNvPr>
          <p:cNvSpPr txBox="1"/>
          <p:nvPr/>
        </p:nvSpPr>
        <p:spPr>
          <a:xfrm>
            <a:off x="5128526" y="7173067"/>
            <a:ext cx="2557185"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6" name="Rectangle 2">
            <a:extLst>
              <a:ext uri="{FF2B5EF4-FFF2-40B4-BE49-F238E27FC236}">
                <a16:creationId xmlns:a16="http://schemas.microsoft.com/office/drawing/2014/main" id="{5E0AF8A9-85A4-03FB-DD6E-3EC3303CFAEE}"/>
              </a:ext>
            </a:extLst>
          </p:cNvPr>
          <p:cNvSpPr txBox="1">
            <a:spLocks noChangeArrowheads="1"/>
          </p:cNvSpPr>
          <p:nvPr/>
        </p:nvSpPr>
        <p:spPr>
          <a:xfrm>
            <a:off x="334924" y="995735"/>
            <a:ext cx="11786191" cy="794600"/>
          </a:xfrm>
          <a:prstGeom prst="rect">
            <a:avLst/>
          </a:prstGeom>
          <a:solidFill>
            <a:schemeClr val="accent5">
              <a:lumMod val="20000"/>
              <a:lumOff val="80000"/>
            </a:schemeClr>
          </a:solidFill>
          <a:ln/>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j-lt"/>
                <a:ea typeface="+mj-ea"/>
                <a:cs typeface="+mj-cs"/>
              </a:rPr>
              <a:t>COST  ESTIMATING  USED TO</a:t>
            </a:r>
          </a:p>
        </p:txBody>
      </p:sp>
      <p:sp>
        <p:nvSpPr>
          <p:cNvPr id="7" name="Rectangle 3">
            <a:extLst>
              <a:ext uri="{FF2B5EF4-FFF2-40B4-BE49-F238E27FC236}">
                <a16:creationId xmlns:a16="http://schemas.microsoft.com/office/drawing/2014/main" id="{019F19FB-EABE-B1D8-337E-411B1EBCB23A}"/>
              </a:ext>
            </a:extLst>
          </p:cNvPr>
          <p:cNvSpPr txBox="1">
            <a:spLocks noChangeArrowheads="1"/>
          </p:cNvSpPr>
          <p:nvPr/>
        </p:nvSpPr>
        <p:spPr>
          <a:xfrm>
            <a:off x="163734" y="1790335"/>
            <a:ext cx="11957381" cy="4485880"/>
          </a:xfrm>
          <a:prstGeom prst="rect">
            <a:avLst/>
          </a:prstGeom>
          <a:solidFill>
            <a:schemeClr val="accent4">
              <a:lumMod val="20000"/>
              <a:lumOff val="80000"/>
            </a:schemeClr>
          </a:solidFill>
          <a:ln/>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rPr>
              <a:t> Provide information used in setting a selling price for quoting, bidding, or evaluating contracts</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rPr>
              <a:t> Determine whether a proposed product can be made and distributed at a profit (EG: price = cost + profit)</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rPr>
              <a:t> Evaluate how much capital can be justified for process changes or other improvements</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3200" b="0" i="0" u="none" strike="noStrike" kern="1200" cap="none" spc="0" normalizeH="0" baseline="0" noProof="0" dirty="0">
                <a:ln>
                  <a:noFill/>
                </a:ln>
                <a:solidFill>
                  <a:schemeClr val="tx1"/>
                </a:solidFill>
                <a:effectLst/>
                <a:uLnTx/>
                <a:uFillTx/>
              </a:rPr>
              <a:t> Establish benchmarks for productivity improvement </a:t>
            </a:r>
          </a:p>
          <a:p>
            <a:pPr marL="0" marR="0" lvl="0" indent="0" defTabSz="914400" rtl="0" eaLnBrk="1" fontAlgn="auto" latinLnBrk="0" hangingPunct="1">
              <a:lnSpc>
                <a:spcPct val="90000"/>
              </a:lnSpc>
              <a:spcBef>
                <a:spcPts val="1000"/>
              </a:spcBef>
              <a:spcAft>
                <a:spcPts val="0"/>
              </a:spcAft>
              <a:buClrTx/>
              <a:buSzTx/>
              <a:tabLst/>
              <a:defRPr/>
            </a:pPr>
            <a:r>
              <a:rPr lang="en-US" sz="3200" dirty="0"/>
              <a:t>  </a:t>
            </a:r>
            <a:r>
              <a:rPr kumimoji="0" lang="en-US" sz="3200" b="0" i="0" u="none" strike="noStrike" kern="1200" cap="none" spc="0" normalizeH="0" baseline="0" noProof="0" dirty="0">
                <a:ln>
                  <a:noFill/>
                </a:ln>
                <a:solidFill>
                  <a:schemeClr val="tx1"/>
                </a:solidFill>
                <a:effectLst/>
                <a:uLnTx/>
                <a:uFillTx/>
              </a:rPr>
              <a:t> programs</a:t>
            </a:r>
          </a:p>
        </p:txBody>
      </p:sp>
    </p:spTree>
    <p:extLst>
      <p:ext uri="{BB962C8B-B14F-4D97-AF65-F5344CB8AC3E}">
        <p14:creationId xmlns:p14="http://schemas.microsoft.com/office/powerpoint/2010/main" val="19474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41856-558D-D596-3B2D-D310486D2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040F77-EBF2-93B4-5F1C-4C6FB75FB39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F1004E7-ECD0-18F6-DCA3-383786273F98}"/>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CCB85992-A8BC-060C-496F-FE4810315E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8BADF1CF-D2EB-12EF-CA1C-63B74025319D}"/>
              </a:ext>
            </a:extLst>
          </p:cNvPr>
          <p:cNvSpPr txBox="1">
            <a:spLocks noChangeArrowheads="1"/>
          </p:cNvSpPr>
          <p:nvPr/>
        </p:nvSpPr>
        <p:spPr>
          <a:xfrm>
            <a:off x="955495" y="1373507"/>
            <a:ext cx="10722698" cy="556714"/>
          </a:xfrm>
          <a:prstGeom prst="rect">
            <a:avLst/>
          </a:prstGeom>
          <a:solidFill>
            <a:schemeClr val="accent1">
              <a:lumMod val="20000"/>
              <a:lumOff val="80000"/>
            </a:schemeClr>
          </a:solidFill>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b="1" dirty="0"/>
              <a:t>PRESENT ECONOMY STUDIES</a:t>
            </a:r>
          </a:p>
        </p:txBody>
      </p:sp>
      <p:sp>
        <p:nvSpPr>
          <p:cNvPr id="6" name="Rectangle 3">
            <a:extLst>
              <a:ext uri="{FF2B5EF4-FFF2-40B4-BE49-F238E27FC236}">
                <a16:creationId xmlns:a16="http://schemas.microsoft.com/office/drawing/2014/main" id="{D76D6836-16E3-D704-99BE-D0ADB1506179}"/>
              </a:ext>
            </a:extLst>
          </p:cNvPr>
          <p:cNvSpPr txBox="1">
            <a:spLocks noChangeArrowheads="1"/>
          </p:cNvSpPr>
          <p:nvPr/>
        </p:nvSpPr>
        <p:spPr>
          <a:xfrm>
            <a:off x="955494" y="2022295"/>
            <a:ext cx="10722699" cy="3688223"/>
          </a:xfrm>
          <a:prstGeom prst="rect">
            <a:avLst/>
          </a:prstGeom>
          <a:solidFill>
            <a:schemeClr val="accent1">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FontTx/>
              <a:buNone/>
              <a:defRPr/>
            </a:pPr>
            <a:r>
              <a:rPr lang="en-US" sz="3600" b="1" u="sng" dirty="0">
                <a:highlight>
                  <a:srgbClr val="FFFF00"/>
                </a:highlight>
              </a:rPr>
              <a:t>Make Versus Purchase (Outsourcing) Studies</a:t>
            </a:r>
          </a:p>
          <a:p>
            <a:pPr algn="l">
              <a:defRPr/>
            </a:pPr>
            <a:r>
              <a:rPr lang="en-US" sz="3200" dirty="0"/>
              <a:t>Opportunity costs may become significant when in-house manufacture of an item causes other production opportunities to be foregone (E.G., insufficient capacity)</a:t>
            </a:r>
          </a:p>
          <a:p>
            <a:pPr algn="l">
              <a:defRPr/>
            </a:pPr>
            <a:r>
              <a:rPr lang="en-US" sz="3200" dirty="0"/>
              <a:t>In the long run, capital investments in additional manufacturing plant and capacity are often feasible alternatives to outsourcing.</a:t>
            </a:r>
          </a:p>
          <a:p>
            <a:pPr>
              <a:buFontTx/>
              <a:buNone/>
              <a:defRPr/>
            </a:pPr>
            <a:endParaRPr lang="en-US" dirty="0"/>
          </a:p>
        </p:txBody>
      </p:sp>
    </p:spTree>
    <p:extLst>
      <p:ext uri="{BB962C8B-B14F-4D97-AF65-F5344CB8AC3E}">
        <p14:creationId xmlns:p14="http://schemas.microsoft.com/office/powerpoint/2010/main" val="183351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66DD5-617E-2105-86D0-40A62FE43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2E9B65-9FA2-0A23-F96C-33958EB9C34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0E873F9-4FCE-F70B-B53F-A0DF9BD7DDA9}"/>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FF78500E-7B54-7606-4E15-C67C8A0C2B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91532EAB-8698-B260-72E5-2B039A150892}"/>
              </a:ext>
            </a:extLst>
          </p:cNvPr>
          <p:cNvSpPr txBox="1">
            <a:spLocks noChangeArrowheads="1"/>
          </p:cNvSpPr>
          <p:nvPr/>
        </p:nvSpPr>
        <p:spPr>
          <a:xfrm>
            <a:off x="1767840" y="1539240"/>
            <a:ext cx="8610600" cy="1143000"/>
          </a:xfrm>
          <a:prstGeom prst="rect">
            <a:avLst/>
          </a:prstGeom>
          <a:solidFill>
            <a:schemeClr val="accent4">
              <a:lumMod val="20000"/>
              <a:lumOff val="80000"/>
            </a:schemeClr>
          </a:solidFill>
          <a:ln/>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COST ESTIMATING APPROACHES</a:t>
            </a:r>
          </a:p>
        </p:txBody>
      </p:sp>
      <p:sp>
        <p:nvSpPr>
          <p:cNvPr id="6" name="Rectangle 3">
            <a:extLst>
              <a:ext uri="{FF2B5EF4-FFF2-40B4-BE49-F238E27FC236}">
                <a16:creationId xmlns:a16="http://schemas.microsoft.com/office/drawing/2014/main" id="{FD2EBD14-39EA-732A-EB1D-6DAE1ED1F4E0}"/>
              </a:ext>
            </a:extLst>
          </p:cNvPr>
          <p:cNvSpPr txBox="1">
            <a:spLocks noChangeArrowheads="1"/>
          </p:cNvSpPr>
          <p:nvPr/>
        </p:nvSpPr>
        <p:spPr>
          <a:xfrm>
            <a:off x="2148840" y="3215640"/>
            <a:ext cx="7772400" cy="2286000"/>
          </a:xfrm>
          <a:prstGeom prst="rect">
            <a:avLst/>
          </a:prstGeom>
          <a:solidFill>
            <a:schemeClr val="accent4">
              <a:lumMod val="20000"/>
              <a:lumOff val="80000"/>
            </a:schemeClr>
          </a:solidFill>
          <a:ln/>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5400" b="0" i="0" u="none" strike="noStrike" kern="1200" cap="none" spc="0" normalizeH="0" baseline="0" noProof="0" dirty="0">
                <a:ln>
                  <a:noFill/>
                </a:ln>
                <a:solidFill>
                  <a:schemeClr val="tx1"/>
                </a:solidFill>
                <a:effectLst/>
                <a:uLnTx/>
                <a:uFillTx/>
                <a:latin typeface="+mn-lt"/>
                <a:ea typeface="+mn-ea"/>
                <a:cs typeface="+mn-cs"/>
              </a:rPr>
              <a:t>Top-down Approach</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5400" b="0" i="0" u="none" strike="noStrike" kern="1200" cap="none" spc="0" normalizeH="0" baseline="0" noProof="0" dirty="0">
                <a:ln>
                  <a:noFill/>
                </a:ln>
                <a:solidFill>
                  <a:schemeClr val="tx1"/>
                </a:solidFill>
                <a:effectLst/>
                <a:uLnTx/>
                <a:uFillTx/>
                <a:latin typeface="+mn-lt"/>
                <a:ea typeface="+mn-ea"/>
                <a:cs typeface="+mn-cs"/>
              </a:rPr>
              <a:t>Bottom-up Approach</a:t>
            </a:r>
          </a:p>
        </p:txBody>
      </p:sp>
    </p:spTree>
    <p:extLst>
      <p:ext uri="{BB962C8B-B14F-4D97-AF65-F5344CB8AC3E}">
        <p14:creationId xmlns:p14="http://schemas.microsoft.com/office/powerpoint/2010/main" val="144825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D54D6-26A7-EAFD-2F88-726BB31869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A0160-47AF-1A6A-331B-4EE3036D865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88E27A3B-2E72-50FA-3E44-82CF2AF73143}"/>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3515A461-77C0-810E-65BB-2388EC8047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2">
            <a:extLst>
              <a:ext uri="{FF2B5EF4-FFF2-40B4-BE49-F238E27FC236}">
                <a16:creationId xmlns:a16="http://schemas.microsoft.com/office/drawing/2014/main" id="{A9BC70F8-FE05-DF4B-5C1C-DCAA390AEA9B}"/>
              </a:ext>
            </a:extLst>
          </p:cNvPr>
          <p:cNvSpPr txBox="1">
            <a:spLocks noChangeArrowheads="1"/>
          </p:cNvSpPr>
          <p:nvPr/>
        </p:nvSpPr>
        <p:spPr>
          <a:xfrm>
            <a:off x="297181" y="1258888"/>
            <a:ext cx="11498580" cy="722312"/>
          </a:xfrm>
          <a:prstGeom prst="rect">
            <a:avLst/>
          </a:prstGeom>
          <a:solidFill>
            <a:schemeClr val="accent4">
              <a:lumMod val="20000"/>
              <a:lumOff val="80000"/>
            </a:schemeClr>
          </a:solidFill>
          <a:ln/>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TOP-DOWN APPROACH </a:t>
            </a:r>
          </a:p>
        </p:txBody>
      </p:sp>
      <p:sp>
        <p:nvSpPr>
          <p:cNvPr id="7" name="Rectangle 3">
            <a:extLst>
              <a:ext uri="{FF2B5EF4-FFF2-40B4-BE49-F238E27FC236}">
                <a16:creationId xmlns:a16="http://schemas.microsoft.com/office/drawing/2014/main" id="{EA872698-D13F-0097-1881-BD74D9F36850}"/>
              </a:ext>
            </a:extLst>
          </p:cNvPr>
          <p:cNvSpPr txBox="1">
            <a:spLocks noChangeArrowheads="1"/>
          </p:cNvSpPr>
          <p:nvPr/>
        </p:nvSpPr>
        <p:spPr>
          <a:xfrm>
            <a:off x="297180" y="2278910"/>
            <a:ext cx="11498580" cy="3462670"/>
          </a:xfrm>
          <a:prstGeom prst="rect">
            <a:avLst/>
          </a:prstGeom>
          <a:solidFill>
            <a:schemeClr val="accent4">
              <a:lumMod val="20000"/>
              <a:lumOff val="80000"/>
            </a:schemeClr>
          </a:solidFill>
          <a:ln>
            <a:solidFill>
              <a:schemeClr val="accent1"/>
            </a:solidFill>
          </a:ln>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Uses historical data from similar engineering projects </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600" b="0" i="0" u="none" strike="noStrike" kern="1200" cap="none" spc="0" normalizeH="0" baseline="0" noProof="0" dirty="0">
                <a:ln>
                  <a:noFill/>
                </a:ln>
                <a:solidFill>
                  <a:srgbClr val="C00000"/>
                </a:solidFill>
                <a:effectLst/>
                <a:uLnTx/>
                <a:uFillTx/>
                <a:latin typeface="+mn-lt"/>
                <a:ea typeface="+mn-ea"/>
                <a:cs typeface="+mn-cs"/>
              </a:rPr>
              <a:t>Used to estimate costs, revenues, and other parameters for current project</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600" b="0" i="0" u="none" strike="noStrike" kern="1200" cap="none" spc="0" normalizeH="0" baseline="0" noProof="0" dirty="0">
                <a:ln>
                  <a:noFill/>
                </a:ln>
                <a:solidFill>
                  <a:schemeClr val="tx1"/>
                </a:solidFill>
                <a:effectLst/>
                <a:uLnTx/>
                <a:uFillTx/>
                <a:latin typeface="+mn-lt"/>
                <a:ea typeface="+mn-ea"/>
                <a:cs typeface="+mn-cs"/>
              </a:rPr>
              <a:t>Modifies original data for changes in inflation / deflation, activity level, weight, energy consumption, size, etc…</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600" b="0" i="0" u="none" strike="noStrike" kern="1200" cap="none" spc="0" normalizeH="0" baseline="0" noProof="0" dirty="0">
                <a:ln>
                  <a:noFill/>
                </a:ln>
                <a:solidFill>
                  <a:srgbClr val="C00000"/>
                </a:solidFill>
                <a:effectLst/>
                <a:uLnTx/>
                <a:uFillTx/>
                <a:latin typeface="+mn-lt"/>
                <a:ea typeface="+mn-ea"/>
                <a:cs typeface="+mn-cs"/>
              </a:rPr>
              <a:t>Best use is early in estimating process</a:t>
            </a:r>
          </a:p>
        </p:txBody>
      </p:sp>
    </p:spTree>
    <p:extLst>
      <p:ext uri="{BB962C8B-B14F-4D97-AF65-F5344CB8AC3E}">
        <p14:creationId xmlns:p14="http://schemas.microsoft.com/office/powerpoint/2010/main" val="2917306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out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out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out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outVertical)">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4B44E-5F53-6756-7F43-EDCF64973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7D1E4-A861-C2ED-E9F2-F9C970207FC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46D8744-324F-FDE7-4773-6E1735E156B6}"/>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A549F54D-B717-E32F-0468-4E238B15B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1F4AF1CF-661F-5280-A17F-CDC79AE94A8F}"/>
              </a:ext>
            </a:extLst>
          </p:cNvPr>
          <p:cNvSpPr txBox="1">
            <a:spLocks noChangeArrowheads="1"/>
          </p:cNvSpPr>
          <p:nvPr/>
        </p:nvSpPr>
        <p:spPr>
          <a:xfrm>
            <a:off x="2271822" y="1382229"/>
            <a:ext cx="7772400" cy="681015"/>
          </a:xfrm>
          <a:prstGeom prst="rect">
            <a:avLst/>
          </a:prstGeom>
          <a:noFill/>
          <a:ln/>
        </p:spPr>
        <p:txBody>
          <a:bodyPr vert="horz" lIns="91440" tIns="45720" rIns="91440" bIns="45720" rtlCol="0" anchor="b">
            <a:normAutofit fontScale="92500" lnSpcReduction="1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j-lt"/>
                <a:ea typeface="+mj-ea"/>
                <a:cs typeface="+mj-cs"/>
              </a:rPr>
              <a:t>BOTTOM-UP APPROACH</a:t>
            </a:r>
          </a:p>
        </p:txBody>
      </p:sp>
      <p:sp>
        <p:nvSpPr>
          <p:cNvPr id="6" name="Rectangle 3">
            <a:extLst>
              <a:ext uri="{FF2B5EF4-FFF2-40B4-BE49-F238E27FC236}">
                <a16:creationId xmlns:a16="http://schemas.microsoft.com/office/drawing/2014/main" id="{68588A1E-E0BE-594F-60AD-72521E8846C5}"/>
              </a:ext>
            </a:extLst>
          </p:cNvPr>
          <p:cNvSpPr txBox="1">
            <a:spLocks noChangeArrowheads="1"/>
          </p:cNvSpPr>
          <p:nvPr/>
        </p:nvSpPr>
        <p:spPr>
          <a:xfrm>
            <a:off x="685800" y="2063244"/>
            <a:ext cx="11064240" cy="4223256"/>
          </a:xfrm>
          <a:prstGeom prst="rect">
            <a:avLst/>
          </a:prstGeom>
          <a:noFill/>
          <a:ln/>
        </p:spPr>
        <p:txBody>
          <a:bodyPr vert="horz" lIns="91440" tIns="45720" rIns="91440" bIns="45720" rtlCol="0">
            <a:normAutofit lnSpcReduction="10000"/>
          </a:bodyPr>
          <a:lstStyle/>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More detailed cost-estimating method</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Attempts to break down project into small, manageable units and estimate costs, etc….</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Smaller unit costs added together with other types of costs to obtain overall cost estimate</a:t>
            </a:r>
          </a:p>
          <a:p>
            <a:pPr marL="0" marR="0" lvl="0" indent="0" defTabSz="914400" rtl="0" eaLnBrk="1" fontAlgn="auto" latinLnBrk="0" hangingPunct="1">
              <a:lnSpc>
                <a:spcPct val="90000"/>
              </a:lnSpc>
              <a:spcBef>
                <a:spcPts val="1000"/>
              </a:spcBef>
              <a:spcAft>
                <a:spcPts val="0"/>
              </a:spcAft>
              <a:buClrTx/>
              <a:buSzTx/>
              <a:buFont typeface="Wingdings" pitchFamily="2" charset="2"/>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Works best when detail concerning desired output defined and clarified</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497515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out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out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out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outVertical)">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95E4F-3581-A37C-13CC-EBA6150CB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D28430-6F45-88AB-758F-12BC98A6030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D780C3D-EE3A-47B5-8370-8D187890EF3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696E28E8-BDE9-B19E-4B83-ACD20C46BA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hlinkClick r:id="rId3"/>
            <a:extLst>
              <a:ext uri="{FF2B5EF4-FFF2-40B4-BE49-F238E27FC236}">
                <a16:creationId xmlns:a16="http://schemas.microsoft.com/office/drawing/2014/main" id="{40FC39AE-B2A3-87C2-11B1-5E5C6009A9E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2">
            <a:extLst>
              <a:ext uri="{FF2B5EF4-FFF2-40B4-BE49-F238E27FC236}">
                <a16:creationId xmlns:a16="http://schemas.microsoft.com/office/drawing/2014/main" id="{DF8DF9C2-4440-7922-26B5-E349EC141E80}"/>
              </a:ext>
            </a:extLst>
          </p:cNvPr>
          <p:cNvSpPr txBox="1">
            <a:spLocks noChangeArrowheads="1"/>
          </p:cNvSpPr>
          <p:nvPr/>
        </p:nvSpPr>
        <p:spPr>
          <a:xfrm>
            <a:off x="1394460" y="550639"/>
            <a:ext cx="4006880" cy="1179687"/>
          </a:xfrm>
          <a:prstGeom prst="rect">
            <a:avLst/>
          </a:prstGeom>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b">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effectLst/>
                <a:uLnTx/>
                <a:uFillTx/>
                <a:latin typeface="+mj-lt"/>
                <a:ea typeface="+mj-ea"/>
                <a:cs typeface="+mj-cs"/>
              </a:rPr>
              <a:t>CASH COST VERSUS BOOK COST</a:t>
            </a:r>
          </a:p>
        </p:txBody>
      </p:sp>
      <p:sp>
        <p:nvSpPr>
          <p:cNvPr id="8" name="Rectangle 3">
            <a:extLst>
              <a:ext uri="{FF2B5EF4-FFF2-40B4-BE49-F238E27FC236}">
                <a16:creationId xmlns:a16="http://schemas.microsoft.com/office/drawing/2014/main" id="{06265E47-8E51-87B6-6D47-D11FE042E669}"/>
              </a:ext>
            </a:extLst>
          </p:cNvPr>
          <p:cNvSpPr txBox="1">
            <a:spLocks noChangeArrowheads="1"/>
          </p:cNvSpPr>
          <p:nvPr/>
        </p:nvSpPr>
        <p:spPr>
          <a:xfrm>
            <a:off x="320040" y="1969184"/>
            <a:ext cx="11521440" cy="4338177"/>
          </a:xfrm>
          <a:prstGeom prst="rect">
            <a:avLst/>
          </a:prstGeom>
          <a:solidFill>
            <a:srgbClr val="004F88"/>
          </a:solidFill>
          <a:ln/>
          <a:effectLst>
            <a:outerShdw dist="53882" dir="2700000" algn="ctr" rotWithShape="0">
              <a:srgbClr val="474747"/>
            </a:outerShdw>
          </a:effectLst>
        </p:spPr>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rgbClr val="FFFFFF"/>
                </a:solidFill>
                <a:effectLst/>
                <a:uLnTx/>
                <a:uFillTx/>
                <a:latin typeface="+mn-lt"/>
                <a:ea typeface="+mn-ea"/>
                <a:cs typeface="+mn-cs"/>
              </a:rPr>
              <a:t> Cash cost</a:t>
            </a:r>
            <a:r>
              <a:rPr kumimoji="0" lang="en-US" sz="3200" b="0" i="0" u="none" strike="noStrike" kern="1200" cap="none" spc="0" normalizeH="0" baseline="0" noProof="0" dirty="0">
                <a:ln>
                  <a:noFill/>
                </a:ln>
                <a:solidFill>
                  <a:srgbClr val="FFFFFF"/>
                </a:solidFill>
                <a:effectLst/>
                <a:uLnTx/>
                <a:uFillTx/>
                <a:latin typeface="+mn-lt"/>
                <a:ea typeface="+mn-ea"/>
                <a:cs typeface="+mn-cs"/>
              </a:rPr>
              <a:t> is a cost that involves payment in cash and results in cash flow;</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rgbClr val="FFFFFF"/>
                </a:solidFill>
                <a:effectLst/>
                <a:uLnTx/>
                <a:uFillTx/>
                <a:latin typeface="+mn-lt"/>
                <a:ea typeface="+mn-ea"/>
                <a:cs typeface="+mn-cs"/>
              </a:rPr>
              <a:t> Book cost</a:t>
            </a:r>
            <a:r>
              <a:rPr kumimoji="0" lang="en-US" sz="3200" b="0" i="0" u="none" strike="noStrike" kern="1200" cap="none" spc="0" normalizeH="0" baseline="0" noProof="0" dirty="0">
                <a:ln>
                  <a:noFill/>
                </a:ln>
                <a:solidFill>
                  <a:srgbClr val="FFFFFF"/>
                </a:solidFill>
                <a:effectLst/>
                <a:uLnTx/>
                <a:uFillTx/>
                <a:latin typeface="+mn-lt"/>
                <a:ea typeface="+mn-ea"/>
                <a:cs typeface="+mn-cs"/>
              </a:rPr>
              <a:t> or noncash cost is a payment that does not involve cash transaction; book costs represent the recovery of past expenditures over a fixed period of time;</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3200" b="0" i="0" u="sng" strike="noStrike" kern="1200" cap="none" spc="0" normalizeH="0" baseline="0" noProof="0" dirty="0">
                <a:ln>
                  <a:noFill/>
                </a:ln>
                <a:solidFill>
                  <a:srgbClr val="FFFFFF"/>
                </a:solidFill>
                <a:effectLst/>
                <a:uLnTx/>
                <a:uFillTx/>
                <a:latin typeface="+mn-lt"/>
                <a:ea typeface="+mn-ea"/>
                <a:cs typeface="+mn-cs"/>
              </a:rPr>
              <a:t> Depreciatio</a:t>
            </a:r>
            <a:r>
              <a:rPr kumimoji="0" lang="en-US" sz="3200" b="0" i="0" u="none" strike="noStrike" kern="1200" cap="none" spc="0" normalizeH="0" baseline="0" noProof="0" dirty="0">
                <a:ln>
                  <a:noFill/>
                </a:ln>
                <a:solidFill>
                  <a:srgbClr val="FFFFFF"/>
                </a:solidFill>
                <a:effectLst/>
                <a:uLnTx/>
                <a:uFillTx/>
                <a:latin typeface="+mn-lt"/>
                <a:ea typeface="+mn-ea"/>
                <a:cs typeface="+mn-cs"/>
              </a:rPr>
              <a:t>n is the most common example of book cost; depreciation is what is charged for the use of assets, such as plant and equipment; depreciation is not a cash flow</a:t>
            </a:r>
            <a:r>
              <a:rPr kumimoji="0" lang="en-US" sz="2400" b="0" i="0" u="none" strike="noStrike" kern="1200" cap="none" spc="0" normalizeH="0" baseline="0" noProof="0" dirty="0">
                <a:ln>
                  <a:noFill/>
                </a:ln>
                <a:solidFill>
                  <a:srgbClr val="FFFFFF"/>
                </a:solidFill>
                <a:effectLst/>
                <a:uLnTx/>
                <a:uFillTx/>
                <a:latin typeface="+mn-lt"/>
                <a:ea typeface="+mn-ea"/>
                <a:cs typeface="+mn-cs"/>
              </a:rPr>
              <a:t>;</a:t>
            </a:r>
          </a:p>
        </p:txBody>
      </p:sp>
    </p:spTree>
    <p:extLst>
      <p:ext uri="{BB962C8B-B14F-4D97-AF65-F5344CB8AC3E}">
        <p14:creationId xmlns:p14="http://schemas.microsoft.com/office/powerpoint/2010/main" val="1983388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96F70-906F-ACAE-4DC2-5886CC346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9D09D-7194-621A-7AF6-9D54CB17DC1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2AD2BA9-7C98-4C11-03BE-552C93049CBF}"/>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BA328EB5-A810-22E6-2457-20C578CAF3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2">
            <a:extLst>
              <a:ext uri="{FF2B5EF4-FFF2-40B4-BE49-F238E27FC236}">
                <a16:creationId xmlns:a16="http://schemas.microsoft.com/office/drawing/2014/main" id="{1CBA624F-7456-2371-6FB0-ABB8A039474C}"/>
              </a:ext>
            </a:extLst>
          </p:cNvPr>
          <p:cNvSpPr txBox="1">
            <a:spLocks noChangeArrowheads="1"/>
          </p:cNvSpPr>
          <p:nvPr/>
        </p:nvSpPr>
        <p:spPr>
          <a:xfrm>
            <a:off x="411480" y="1503361"/>
            <a:ext cx="11326864" cy="702801"/>
          </a:xfrm>
          <a:prstGeom prst="rect">
            <a:avLst/>
          </a:prstGeom>
          <a:solidFill>
            <a:schemeClr val="accent2">
              <a:lumMod val="20000"/>
              <a:lumOff val="80000"/>
            </a:schemeClr>
          </a:solidFill>
          <a:ln/>
          <a:effectLst>
            <a:outerShdw dist="53882" dir="2700000" algn="ctr" rotWithShape="0">
              <a:srgbClr val="474747"/>
            </a:outerShdw>
          </a:effectLst>
        </p:spPr>
        <p:txBody>
          <a:bodyPr vert="horz" lIns="91440" tIns="45720" rIns="91440" bIns="45720" rtlCol="0" anchor="b">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effectLst/>
                <a:uLnTx/>
                <a:uFillTx/>
                <a:latin typeface="+mj-lt"/>
                <a:ea typeface="+mj-ea"/>
                <a:cs typeface="+mj-cs"/>
              </a:rPr>
              <a:t>SUNK COST AND OPPORTUNITY COST</a:t>
            </a:r>
          </a:p>
        </p:txBody>
      </p:sp>
      <p:sp>
        <p:nvSpPr>
          <p:cNvPr id="7" name="Rectangle 3">
            <a:extLst>
              <a:ext uri="{FF2B5EF4-FFF2-40B4-BE49-F238E27FC236}">
                <a16:creationId xmlns:a16="http://schemas.microsoft.com/office/drawing/2014/main" id="{4C428F8B-83DB-4274-26DC-BAE6E2A5F79D}"/>
              </a:ext>
            </a:extLst>
          </p:cNvPr>
          <p:cNvSpPr txBox="1">
            <a:spLocks noChangeArrowheads="1"/>
          </p:cNvSpPr>
          <p:nvPr/>
        </p:nvSpPr>
        <p:spPr>
          <a:xfrm>
            <a:off x="411480" y="2449030"/>
            <a:ext cx="11475720" cy="3754438"/>
          </a:xfrm>
          <a:prstGeom prst="rect">
            <a:avLst/>
          </a:prstGeom>
          <a:solidFill>
            <a:srgbClr val="004F88"/>
          </a:solidFill>
          <a:ln/>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4000" b="0" i="0" u="none" strike="noStrike" kern="1200" cap="none" spc="0" normalizeH="0" baseline="0" noProof="0" dirty="0">
                <a:ln>
                  <a:noFill/>
                </a:ln>
                <a:effectLst/>
                <a:uLnTx/>
                <a:uFillTx/>
                <a:latin typeface="+mn-lt"/>
                <a:ea typeface="+mn-ea"/>
                <a:cs typeface="+mn-cs"/>
              </a:rPr>
              <a:t>A </a:t>
            </a:r>
            <a:r>
              <a:rPr kumimoji="0" lang="en-US" sz="4000" b="0" i="0" u="sng" strike="noStrike" kern="1200" cap="none" spc="0" normalizeH="0" baseline="0" noProof="0" dirty="0">
                <a:ln>
                  <a:noFill/>
                </a:ln>
                <a:effectLst/>
                <a:uLnTx/>
                <a:uFillTx/>
                <a:latin typeface="+mn-lt"/>
                <a:ea typeface="+mn-ea"/>
                <a:cs typeface="+mn-cs"/>
              </a:rPr>
              <a:t>sunk cost</a:t>
            </a:r>
            <a:r>
              <a:rPr kumimoji="0" lang="en-US" sz="4000" b="0" i="0" u="none" strike="noStrike" kern="1200" cap="none" spc="0" normalizeH="0" baseline="0" noProof="0" dirty="0">
                <a:ln>
                  <a:noFill/>
                </a:ln>
                <a:effectLst/>
                <a:uLnTx/>
                <a:uFillTx/>
                <a:latin typeface="+mn-lt"/>
                <a:ea typeface="+mn-ea"/>
                <a:cs typeface="+mn-cs"/>
              </a:rPr>
              <a:t> is one that has occurred in the past and has no relevance to estimates of future costs and revenues related to an alternative course of action;</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4000" b="0" i="0" u="none" strike="noStrike" kern="1200" cap="none" spc="0" normalizeH="0" baseline="0" noProof="0" dirty="0">
                <a:ln>
                  <a:noFill/>
                </a:ln>
                <a:effectLst/>
                <a:uLnTx/>
                <a:uFillTx/>
                <a:latin typeface="+mn-lt"/>
                <a:ea typeface="+mn-ea"/>
                <a:cs typeface="+mn-cs"/>
              </a:rPr>
              <a:t>An </a:t>
            </a:r>
            <a:r>
              <a:rPr kumimoji="0" lang="en-US" sz="4000" b="0" i="0" u="sng" strike="noStrike" kern="1200" cap="none" spc="0" normalizeH="0" baseline="0" noProof="0" dirty="0">
                <a:ln>
                  <a:noFill/>
                </a:ln>
                <a:effectLst/>
                <a:uLnTx/>
                <a:uFillTx/>
                <a:latin typeface="+mn-lt"/>
                <a:ea typeface="+mn-ea"/>
                <a:cs typeface="+mn-cs"/>
              </a:rPr>
              <a:t>opportunity cost</a:t>
            </a:r>
            <a:r>
              <a:rPr kumimoji="0" lang="en-US" sz="4000" b="0" i="0" u="none" strike="noStrike" kern="1200" cap="none" spc="0" normalizeH="0" baseline="0" noProof="0" dirty="0">
                <a:ln>
                  <a:noFill/>
                </a:ln>
                <a:effectLst/>
                <a:uLnTx/>
                <a:uFillTx/>
                <a:latin typeface="+mn-lt"/>
                <a:ea typeface="+mn-ea"/>
                <a:cs typeface="+mn-cs"/>
              </a:rPr>
              <a:t> is the cost of the best rejected</a:t>
            </a:r>
          </a:p>
          <a:p>
            <a:pPr marL="0" marR="0" lvl="0" indent="0" defTabSz="914400" rtl="0" eaLnBrk="1" fontAlgn="auto" latinLnBrk="0" hangingPunct="1">
              <a:lnSpc>
                <a:spcPct val="90000"/>
              </a:lnSpc>
              <a:spcBef>
                <a:spcPts val="1000"/>
              </a:spcBef>
              <a:spcAft>
                <a:spcPts val="0"/>
              </a:spcAft>
              <a:buClrTx/>
              <a:buSzTx/>
              <a:buFont typeface="Arial" pitchFamily="34" charset="0"/>
              <a:buChar char="•"/>
              <a:tabLst/>
              <a:defRPr/>
            </a:pPr>
            <a:r>
              <a:rPr kumimoji="0" lang="en-US" sz="4000" b="0" i="0" u="none" strike="noStrike" kern="1200" cap="none" spc="0" normalizeH="0" baseline="0" noProof="0" dirty="0">
                <a:ln>
                  <a:noFill/>
                </a:ln>
                <a:effectLst/>
                <a:uLnTx/>
                <a:uFillTx/>
                <a:latin typeface="+mn-lt"/>
                <a:ea typeface="+mn-ea"/>
                <a:cs typeface="+mn-cs"/>
              </a:rPr>
              <a:t> ( i.e., foregone ) opportunity and is hidden or implied; </a:t>
            </a:r>
          </a:p>
        </p:txBody>
      </p:sp>
    </p:spTree>
    <p:extLst>
      <p:ext uri="{BB962C8B-B14F-4D97-AF65-F5344CB8AC3E}">
        <p14:creationId xmlns:p14="http://schemas.microsoft.com/office/powerpoint/2010/main" val="206672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Microsoft PowerPoint Presentation" id="{9D20CC14-0B01-4648-B1BE-BAEDDE6B97BE}" vid="{558565D6-F543-42DD-B95F-3C31C2BE3492}"/>
    </a:ext>
  </a:extLst>
</a:theme>
</file>

<file path=docProps/app.xml><?xml version="1.0" encoding="utf-8"?>
<Properties xmlns="http://schemas.openxmlformats.org/officeDocument/2006/extended-properties" xmlns:vt="http://schemas.openxmlformats.org/officeDocument/2006/docPropsVTypes">
  <Template>2025</Template>
  <TotalTime>107</TotalTime>
  <Words>2649</Words>
  <Application>Microsoft Office PowerPoint</Application>
  <PresentationFormat>Widescreen</PresentationFormat>
  <Paragraphs>265</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Aller</vt:lpstr>
      <vt:lpstr>Arial</vt:lpstr>
      <vt:lpstr>Calibri</vt:lpstr>
      <vt:lpstr>Calibri Light</vt:lpstr>
      <vt:lpstr>Script MT Bold</vt:lpstr>
      <vt:lpstr>Simplified Arabic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Yakeen Laika</dc:creator>
  <cp:lastModifiedBy>Ayman Yusef</cp:lastModifiedBy>
  <cp:revision>3</cp:revision>
  <dcterms:created xsi:type="dcterms:W3CDTF">2025-11-17T07:15:46Z</dcterms:created>
  <dcterms:modified xsi:type="dcterms:W3CDTF">2025-11-25T07:10:36Z</dcterms:modified>
</cp:coreProperties>
</file>