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4660"/>
  </p:normalViewPr>
  <p:slideViewPr>
    <p:cSldViewPr snapToGrid="0">
      <p:cViewPr varScale="1">
        <p:scale>
          <a:sx n="37" d="100"/>
          <a:sy n="37" d="100"/>
        </p:scale>
        <p:origin x="84" y="10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11593B-FFDF-5469-2B3E-FA505FEA3C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B0F078-B0E6-AC0F-2C1F-E38BCB05B5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8467BA-68DA-0227-96CF-9CFFC01A34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022390-84C3-8D9E-81B0-B4B4BD850F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24E1D1-DB86-FF60-E664-8610D5969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711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B9A1E9-5910-1DA5-C16C-B24A5D123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3B8B9B-68C1-6C1B-9C21-5A84448EA1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A735EE-7376-B939-3588-F62761847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93C792-93A9-A6A7-5757-88A67D0CF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E3B6FB-F197-6220-5F20-E26ECE440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542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A17AEB9-09BC-CF1F-3052-EC401C64A8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8F044C-10D5-F910-C232-3856B1CA23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C8A61B-3036-0463-814D-8ADBABA03A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43BB97-049A-B340-35B4-4ED7DDDB7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2EE84F-1448-3987-676F-208F3BFAC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642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E287F-D4F4-E244-4EB0-42E9613E28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77A459-C7BD-42D5-7D9E-794087E8E1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0C94D4-EEBF-A723-EF8F-3AAEF71B83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D72D74-ED7F-FC54-DE31-4D5BE4685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AEC32E-3A09-9000-D100-5E34D2F80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93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5E70C3-7F7D-7A77-02BF-799830EB72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18D8EA-259C-F98C-551C-CD61039D8D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12B682-8C19-E5C0-0040-0439ECE090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DFD5A9-ABEF-49C9-3BE1-52422802C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0DA615-8125-8EA8-2738-8C3DB9FA5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983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4E5617-EC5A-C22C-5D72-6ABFFC0F1E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B02134-3486-215F-F00C-435A64F1B6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354A56-7D2A-65C7-1296-C62EB8550E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DA1A98-4744-6B20-FDE1-26137F215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6E8ACE-6D99-0797-FBD4-4480144AA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2AC984-1311-FEA9-C63A-6B895915C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074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652CAF-3332-697C-AD06-6526B84C68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EB6239-E149-514B-7BDC-A2699ACD3C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9D2F80-F484-D0FD-6BE3-7C0F83F95E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07D9C5C-1D90-C442-16F6-F20D38C38D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F800D1D-C20C-F09D-6783-3B643A40CC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49FBFB-263B-FB7D-4790-B41836F35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EFAD10D-53FF-E4E2-64D7-566A6B2F0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EBFF0B1-658A-A012-D096-B2C727C7C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438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931718-30BB-A636-E86C-CB5664DE41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3E6D856-C7D1-9B3C-B0AB-E702D712D4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3BDFD6-5358-BC1C-C1F6-EF49F517B0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61EDCB-97FA-487E-6674-48A7FEEB0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5077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263FAA7-431C-BC3F-04C6-6E19ABE085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04FD42F-5183-65FA-7B53-3FA36B2DFB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B19F32-FABF-07CB-4940-38C320904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89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C30FD6-BF1E-54F8-B359-B895DA8B79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D893FC-19C4-A34E-6FF2-5EE23E9A24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E61A6C-50E9-DD68-9C39-47DEB59E51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FE984B-FED8-1FB4-B4A2-9CA617575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F11F65-E300-0D1F-0857-B39C892EE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355B01-7B7A-0C98-07EE-ABCB502DEB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5450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463BBB-11F3-CFD4-A3C2-F33ACEFF94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916DDE0-1A1B-894A-AF74-E7B9498A0C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B94EFE-A4D4-7CB0-FB6A-553D2BF523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1AC8BF-9EEB-2C45-66FA-E765E1636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6A353A-A7AC-E212-2C36-9DB518619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405A98-C89D-8617-72E0-BB218F61A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267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B86FEB-BFB2-13D0-29DD-4252BFCF73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4F6F76-4E57-E8C6-DAC9-65CFB16D8A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0DD279-88E8-E98F-7BFC-B0CA4DCCBF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071F33-9660-493F-875A-1D68E2397661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DE1E4B-F0E9-6A2A-E5EF-5E002DF458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506A16-457E-8526-F69F-E4E8602706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232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manara.edu.sy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manara.edu.sy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manara.edu.sy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62EF14-B158-759F-80C3-61BC4FD2C5E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4429D0-E9BE-33FC-266C-8A5C37FE5DD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102B297-3C8D-B179-7E22-9163E44F90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مربع نص 2">
            <a:extLst>
              <a:ext uri="{FF2B5EF4-FFF2-40B4-BE49-F238E27FC236}">
                <a16:creationId xmlns:a16="http://schemas.microsoft.com/office/drawing/2014/main" id="{0B4B30D2-718F-394C-8D68-1A8E0A091FCE}"/>
              </a:ext>
            </a:extLst>
          </p:cNvPr>
          <p:cNvSpPr txBox="1"/>
          <p:nvPr/>
        </p:nvSpPr>
        <p:spPr>
          <a:xfrm>
            <a:off x="9974179" y="518087"/>
            <a:ext cx="190274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Y" sz="2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المحاضرة الخامسة</a:t>
            </a:r>
          </a:p>
        </p:txBody>
      </p:sp>
      <p:sp>
        <p:nvSpPr>
          <p:cNvPr id="6" name="مستطيل 1">
            <a:extLst>
              <a:ext uri="{FF2B5EF4-FFF2-40B4-BE49-F238E27FC236}">
                <a16:creationId xmlns:a16="http://schemas.microsoft.com/office/drawing/2014/main" id="{CB6BE8EE-6444-DB24-0EA6-97F6F1510A4D}"/>
              </a:ext>
            </a:extLst>
          </p:cNvPr>
          <p:cNvSpPr/>
          <p:nvPr/>
        </p:nvSpPr>
        <p:spPr>
          <a:xfrm>
            <a:off x="3854824" y="1576545"/>
            <a:ext cx="4494697" cy="58477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altLang="ar-SY" sz="3200" dirty="0"/>
              <a:t>ENGINEERING ECONOMY</a:t>
            </a:r>
            <a:endParaRPr lang="ar-SY" sz="3200" dirty="0"/>
          </a:p>
        </p:txBody>
      </p:sp>
      <p:sp>
        <p:nvSpPr>
          <p:cNvPr id="7" name="مستطيل 7">
            <a:extLst>
              <a:ext uri="{FF2B5EF4-FFF2-40B4-BE49-F238E27FC236}">
                <a16:creationId xmlns:a16="http://schemas.microsoft.com/office/drawing/2014/main" id="{035CA180-619E-9EE1-72FE-01F644A5DF5E}"/>
              </a:ext>
            </a:extLst>
          </p:cNvPr>
          <p:cNvSpPr/>
          <p:nvPr/>
        </p:nvSpPr>
        <p:spPr>
          <a:xfrm>
            <a:off x="4428460" y="5466169"/>
            <a:ext cx="443473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/>
              <a:t>Dr. Ayman Youssef</a:t>
            </a:r>
            <a:endParaRPr lang="ar-SY" sz="3200" dirty="0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AA2FD1B-0AA3-0E9D-C23A-292844EBC803}"/>
              </a:ext>
            </a:extLst>
          </p:cNvPr>
          <p:cNvSpPr txBox="1">
            <a:spLocks noChangeArrowheads="1"/>
          </p:cNvSpPr>
          <p:nvPr/>
        </p:nvSpPr>
        <p:spPr>
          <a:xfrm>
            <a:off x="1514004" y="2641858"/>
            <a:ext cx="9067800" cy="2453387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/>
            <a:r>
              <a:rPr lang="en-US" altLang="ar-SY" sz="6600"/>
              <a:t>MONEY-TIME[2] RELATIONSHIPS AND EQUIVALENCE</a:t>
            </a:r>
            <a:endParaRPr lang="en-US" altLang="ar-SY" sz="6600" dirty="0"/>
          </a:p>
        </p:txBody>
      </p:sp>
    </p:spTree>
    <p:extLst>
      <p:ext uri="{BB962C8B-B14F-4D97-AF65-F5344CB8AC3E}">
        <p14:creationId xmlns:p14="http://schemas.microsoft.com/office/powerpoint/2010/main" val="3908854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185563-84FB-8DD7-3589-07BAC2E5AC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D720DF-7224-A364-261B-815AE6442F0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EBB948-6C37-8566-C752-CC8FA208703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4566B0E-1492-6435-7A4E-AC4ACBF620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مربع نص 2">
            <a:extLst>
              <a:ext uri="{FF2B5EF4-FFF2-40B4-BE49-F238E27FC236}">
                <a16:creationId xmlns:a16="http://schemas.microsoft.com/office/drawing/2014/main" id="{8BD3654A-C768-658C-709F-1F6B72525374}"/>
              </a:ext>
            </a:extLst>
          </p:cNvPr>
          <p:cNvSpPr txBox="1"/>
          <p:nvPr/>
        </p:nvSpPr>
        <p:spPr>
          <a:xfrm>
            <a:off x="9974179" y="518087"/>
            <a:ext cx="190274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Y" sz="2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المحاضرة الخامسة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CF0BB185-7752-201E-7201-4DE31A8A50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5669280" cy="1600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0488" tIns="44450" rIns="90488" bIns="44450" anchor="ctr"/>
          <a:lstStyle/>
          <a:p>
            <a:pPr algn="ctr"/>
            <a:r>
              <a:rPr lang="en-US" altLang="ar-SY" sz="2000" dirty="0">
                <a:solidFill>
                  <a:schemeClr val="tx2"/>
                </a:solidFill>
                <a:latin typeface="Arial" panose="020B0604020202020204" pitchFamily="34" charset="0"/>
              </a:rPr>
              <a:t>RELATING A UNIFORM SERIES (ORDINARY ANNUITY) TO PRESENT AND FUTURE EQUIVALENT VALUES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F899DC47-6C1B-4AFF-DD9E-608A04B160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509" y="1465890"/>
            <a:ext cx="11607559" cy="481716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0488" tIns="44450" rIns="90488" bIns="44450"/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20000"/>
              </a:spcBef>
              <a:buFontTx/>
              <a:buChar char="•"/>
            </a:pPr>
            <a:r>
              <a:rPr lang="en-US" altLang="ar-SY" sz="2800" dirty="0">
                <a:latin typeface="Arial" panose="020B0604020202020204" pitchFamily="34" charset="0"/>
              </a:rPr>
              <a:t>Finding A given F: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US" altLang="ar-SY" sz="2800" dirty="0">
                <a:latin typeface="Arial" panose="020B0604020202020204" pitchFamily="34" charset="0"/>
              </a:rPr>
              <a:t>Finding amount A of a uniform series when given the equivalent future value</a:t>
            </a:r>
            <a:r>
              <a:rPr lang="en-US" altLang="ar-SY" sz="3600" dirty="0">
                <a:latin typeface="Arial" panose="020B0604020202020204" pitchFamily="34" charset="0"/>
              </a:rPr>
              <a:t>			</a:t>
            </a:r>
            <a:r>
              <a:rPr lang="ar-SY" altLang="ar-SY" sz="3600" dirty="0">
                <a:latin typeface="Arial" panose="020B0604020202020204" pitchFamily="34" charset="0"/>
              </a:rPr>
              <a:t>    </a:t>
            </a:r>
            <a:r>
              <a:rPr lang="en-US" altLang="ar-SY" sz="3600" dirty="0">
                <a:latin typeface="Arial" panose="020B0604020202020204" pitchFamily="34" charset="0"/>
              </a:rPr>
              <a:t> 	</a:t>
            </a:r>
            <a:r>
              <a:rPr lang="ar-SY" altLang="ar-SY" sz="3600" dirty="0">
                <a:latin typeface="Arial" panose="020B0604020202020204" pitchFamily="34" charset="0"/>
              </a:rPr>
              <a:t>              </a:t>
            </a:r>
            <a:r>
              <a:rPr lang="en-US" altLang="ar-SY" sz="3600" dirty="0">
                <a:latin typeface="Arial" panose="020B0604020202020204" pitchFamily="34" charset="0"/>
              </a:rPr>
              <a:t> </a:t>
            </a:r>
            <a:r>
              <a:rPr lang="en-US" altLang="ar-SY" sz="3600" dirty="0" err="1">
                <a:latin typeface="Arial" panose="020B0604020202020204" pitchFamily="34" charset="0"/>
              </a:rPr>
              <a:t>i</a:t>
            </a:r>
            <a:r>
              <a:rPr lang="en-US" altLang="ar-SY" sz="3600" dirty="0">
                <a:latin typeface="Arial" panose="020B0604020202020204" pitchFamily="34" charset="0"/>
              </a:rPr>
              <a:t> </a:t>
            </a:r>
          </a:p>
          <a:p>
            <a:pPr>
              <a:spcBef>
                <a:spcPct val="20000"/>
              </a:spcBef>
            </a:pPr>
            <a:r>
              <a:rPr lang="en-US" altLang="ar-SY" sz="3600" dirty="0">
                <a:latin typeface="Arial" panose="020B0604020202020204" pitchFamily="34" charset="0"/>
              </a:rPr>
              <a:t>  A = F				</a:t>
            </a:r>
          </a:p>
          <a:p>
            <a:pPr>
              <a:spcBef>
                <a:spcPct val="20000"/>
              </a:spcBef>
            </a:pPr>
            <a:r>
              <a:rPr lang="en-US" altLang="ar-SY" sz="3600" dirty="0">
                <a:latin typeface="Arial" panose="020B0604020202020204" pitchFamily="34" charset="0"/>
              </a:rPr>
              <a:t>                  ( 1 + </a:t>
            </a:r>
            <a:r>
              <a:rPr lang="en-US" altLang="ar-SY" sz="3600" dirty="0" err="1">
                <a:latin typeface="Arial" panose="020B0604020202020204" pitchFamily="34" charset="0"/>
              </a:rPr>
              <a:t>i</a:t>
            </a:r>
            <a:r>
              <a:rPr lang="en-US" altLang="ar-SY" sz="3600" dirty="0">
                <a:latin typeface="Arial" panose="020B0604020202020204" pitchFamily="34" charset="0"/>
              </a:rPr>
              <a:t> ) </a:t>
            </a:r>
            <a:r>
              <a:rPr lang="en-US" altLang="ar-SY" sz="3600" baseline="30000" dirty="0">
                <a:latin typeface="Arial" panose="020B0604020202020204" pitchFamily="34" charset="0"/>
              </a:rPr>
              <a:t>N</a:t>
            </a:r>
            <a:r>
              <a:rPr lang="en-US" altLang="ar-SY" sz="3600" dirty="0">
                <a:latin typeface="Arial" panose="020B0604020202020204" pitchFamily="34" charset="0"/>
              </a:rPr>
              <a:t> -1</a:t>
            </a:r>
          </a:p>
          <a:p>
            <a:pPr lvl="1">
              <a:spcBef>
                <a:spcPct val="20000"/>
              </a:spcBef>
              <a:buFontTx/>
              <a:buChar char="–"/>
            </a:pPr>
            <a:r>
              <a:rPr lang="en-US" altLang="ar-SY" dirty="0">
                <a:latin typeface="Arial" panose="020B0604020202020204" pitchFamily="34" charset="0"/>
              </a:rPr>
              <a:t>sinking fund factor in [ ]</a:t>
            </a:r>
          </a:p>
          <a:p>
            <a:pPr lvl="1">
              <a:spcBef>
                <a:spcPct val="20000"/>
              </a:spcBef>
              <a:buFontTx/>
              <a:buChar char="–"/>
            </a:pPr>
            <a:r>
              <a:rPr lang="en-US" altLang="ar-SY" dirty="0">
                <a:latin typeface="Arial" panose="020B0604020202020204" pitchFamily="34" charset="0"/>
              </a:rPr>
              <a:t>functionally expressed as A = F ( A / F,</a:t>
            </a:r>
            <a:r>
              <a:rPr lang="en-US" altLang="ar-SY" dirty="0" err="1">
                <a:latin typeface="Arial" panose="020B0604020202020204" pitchFamily="34" charset="0"/>
              </a:rPr>
              <a:t>i</a:t>
            </a:r>
            <a:r>
              <a:rPr lang="en-US" altLang="ar-SY" dirty="0">
                <a:latin typeface="Arial" panose="020B0604020202020204" pitchFamily="34" charset="0"/>
              </a:rPr>
              <a:t>%,N )</a:t>
            </a:r>
          </a:p>
          <a:p>
            <a:pPr lvl="1">
              <a:spcBef>
                <a:spcPct val="20000"/>
              </a:spcBef>
              <a:buFontTx/>
              <a:buChar char="–"/>
            </a:pPr>
            <a:r>
              <a:rPr lang="en-US" altLang="ar-SY" dirty="0">
                <a:latin typeface="Arial" panose="020B0604020202020204" pitchFamily="34" charset="0"/>
              </a:rPr>
              <a:t>predetermined values are in column 6 of Appendix C of text</a:t>
            </a:r>
            <a:r>
              <a:rPr lang="ar-SY" altLang="ar-SY" dirty="0">
                <a:latin typeface="Arial" panose="020B0604020202020204" pitchFamily="34" charset="0"/>
              </a:rPr>
              <a:t> </a:t>
            </a:r>
            <a:endParaRPr lang="en-US" altLang="ar-SY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31347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E95F33-FAF8-4F74-4F2F-E4F63C9D52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457E26-55BD-1660-9DB1-B7481359241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A80EDF3-FDD4-5B98-0F80-CED00F1420B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D71C540-6D2E-1127-68CB-DA4A351D70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مربع نص 2">
            <a:extLst>
              <a:ext uri="{FF2B5EF4-FFF2-40B4-BE49-F238E27FC236}">
                <a16:creationId xmlns:a16="http://schemas.microsoft.com/office/drawing/2014/main" id="{3558C70F-C4CA-A86D-30E3-F64A3572F52E}"/>
              </a:ext>
            </a:extLst>
          </p:cNvPr>
          <p:cNvSpPr txBox="1"/>
          <p:nvPr/>
        </p:nvSpPr>
        <p:spPr>
          <a:xfrm>
            <a:off x="9974179" y="518087"/>
            <a:ext cx="190274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Y" sz="2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المحاضرة الخامسة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D042FA91-ECDA-E125-E9FE-4898A2AF8D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0605" y="2594247"/>
            <a:ext cx="7881937" cy="6985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lIns="90488" tIns="44450" rIns="90488" bIns="44450">
            <a:spAutoFit/>
          </a:bodyPr>
          <a:lstStyle/>
          <a:p>
            <a:pPr lvl="1">
              <a:spcBef>
                <a:spcPct val="20000"/>
              </a:spcBef>
            </a:pPr>
            <a:r>
              <a:rPr lang="en-US" altLang="ar-SY" sz="4000">
                <a:latin typeface="Arial" panose="020B0604020202020204" pitchFamily="34" charset="0"/>
              </a:rPr>
              <a:t>( A / F,i%,N )  = 1 / ( F / A,i%,N )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C50D3E30-2E15-644A-7266-A990CBA1B9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86805" y="3813447"/>
            <a:ext cx="7627937" cy="6985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lIns="90488" tIns="44450" rIns="90488" bIns="44450">
            <a:spAutoFit/>
          </a:bodyPr>
          <a:lstStyle/>
          <a:p>
            <a:pPr lvl="1">
              <a:spcBef>
                <a:spcPct val="20000"/>
              </a:spcBef>
            </a:pPr>
            <a:r>
              <a:rPr lang="en-US" altLang="ar-SY" sz="4000">
                <a:latin typeface="Arial" panose="020B0604020202020204" pitchFamily="34" charset="0"/>
              </a:rPr>
              <a:t>( A / F,i%,N ) = ( A / P,i%,N ) - i</a:t>
            </a:r>
          </a:p>
        </p:txBody>
      </p:sp>
    </p:spTree>
    <p:extLst>
      <p:ext uri="{BB962C8B-B14F-4D97-AF65-F5344CB8AC3E}">
        <p14:creationId xmlns:p14="http://schemas.microsoft.com/office/powerpoint/2010/main" val="13902634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F107F0-2AFA-F2C7-B483-E8415C4F2B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8D5DAC-37C3-E79F-68A5-F9971B55043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E98F80-98A9-F6AD-B8D3-AF213D51878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C7E04AB-1DCE-8109-FDC6-98FAF188BE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مربع نص 2">
            <a:extLst>
              <a:ext uri="{FF2B5EF4-FFF2-40B4-BE49-F238E27FC236}">
                <a16:creationId xmlns:a16="http://schemas.microsoft.com/office/drawing/2014/main" id="{A8DEEC35-4AE7-AE2F-0B9F-B959354CF10E}"/>
              </a:ext>
            </a:extLst>
          </p:cNvPr>
          <p:cNvSpPr txBox="1"/>
          <p:nvPr/>
        </p:nvSpPr>
        <p:spPr>
          <a:xfrm>
            <a:off x="9974179" y="518087"/>
            <a:ext cx="190274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Y" sz="2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المحاضرة الخامسة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00E306B2-62E1-CB12-2897-77E00A9983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791" y="108970"/>
            <a:ext cx="5208483" cy="14912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0488" tIns="44450" rIns="90488" bIns="44450" anchor="ctr"/>
          <a:lstStyle/>
          <a:p>
            <a:pPr algn="ctr"/>
            <a:r>
              <a:rPr lang="en-US" altLang="ar-SY" sz="2400" dirty="0">
                <a:solidFill>
                  <a:schemeClr val="tx2"/>
                </a:solidFill>
                <a:latin typeface="Arial" panose="020B0604020202020204" pitchFamily="34" charset="0"/>
              </a:rPr>
              <a:t>RELATING A UNIFORM SERIES (ORDINARY ANNUITY) TO PRESENT AND FUTURE EQUIVALENT VALUES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9168FBC5-0804-12C7-48A9-F7BC0CE0A2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" y="1804366"/>
            <a:ext cx="11940210" cy="453554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0488" tIns="44450" rIns="90488" bIns="44450"/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20000"/>
              </a:spcBef>
              <a:buFontTx/>
              <a:buChar char="•"/>
            </a:pPr>
            <a:r>
              <a:rPr lang="en-US" altLang="ar-SY" sz="2800" dirty="0">
                <a:latin typeface="Arial" panose="020B0604020202020204" pitchFamily="34" charset="0"/>
              </a:rPr>
              <a:t>Finding A given P: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US" altLang="ar-SY" sz="2800" dirty="0">
                <a:latin typeface="Arial" panose="020B0604020202020204" pitchFamily="34" charset="0"/>
              </a:rPr>
              <a:t>Finding amount A of a uniform series when given the equivalent present value				</a:t>
            </a:r>
          </a:p>
          <a:p>
            <a:pPr>
              <a:spcBef>
                <a:spcPct val="20000"/>
              </a:spcBef>
            </a:pPr>
            <a:r>
              <a:rPr lang="en-US" altLang="ar-SY" sz="2800" dirty="0">
                <a:latin typeface="Arial" panose="020B0604020202020204" pitchFamily="34" charset="0"/>
              </a:rPr>
              <a:t>                     </a:t>
            </a:r>
            <a:r>
              <a:rPr lang="en-US" altLang="ar-SY" sz="2800" dirty="0" err="1">
                <a:latin typeface="Arial" panose="020B0604020202020204" pitchFamily="34" charset="0"/>
              </a:rPr>
              <a:t>i</a:t>
            </a:r>
            <a:r>
              <a:rPr lang="en-US" altLang="ar-SY" sz="2800" dirty="0">
                <a:latin typeface="Arial" panose="020B0604020202020204" pitchFamily="34" charset="0"/>
              </a:rPr>
              <a:t> ( 1+i )</a:t>
            </a:r>
            <a:r>
              <a:rPr lang="en-US" altLang="ar-SY" sz="2800" baseline="30000" dirty="0">
                <a:latin typeface="Arial" panose="020B0604020202020204" pitchFamily="34" charset="0"/>
              </a:rPr>
              <a:t>N</a:t>
            </a:r>
            <a:r>
              <a:rPr lang="en-US" altLang="ar-SY" sz="2800" dirty="0">
                <a:latin typeface="Arial" panose="020B0604020202020204" pitchFamily="34" charset="0"/>
              </a:rPr>
              <a:t> </a:t>
            </a:r>
          </a:p>
          <a:p>
            <a:pPr>
              <a:spcBef>
                <a:spcPct val="20000"/>
              </a:spcBef>
            </a:pPr>
            <a:r>
              <a:rPr lang="en-US" altLang="ar-SY" sz="2800" dirty="0">
                <a:latin typeface="Arial" panose="020B0604020202020204" pitchFamily="34" charset="0"/>
              </a:rPr>
              <a:t>A = P				</a:t>
            </a:r>
          </a:p>
          <a:p>
            <a:pPr>
              <a:spcBef>
                <a:spcPct val="20000"/>
              </a:spcBef>
            </a:pPr>
            <a:r>
              <a:rPr lang="en-US" altLang="ar-SY" sz="2800" dirty="0">
                <a:latin typeface="Arial" panose="020B0604020202020204" pitchFamily="34" charset="0"/>
              </a:rPr>
              <a:t>                  ( 1 + </a:t>
            </a:r>
            <a:r>
              <a:rPr lang="en-US" altLang="ar-SY" sz="2800" dirty="0" err="1">
                <a:latin typeface="Arial" panose="020B0604020202020204" pitchFamily="34" charset="0"/>
              </a:rPr>
              <a:t>i</a:t>
            </a:r>
            <a:r>
              <a:rPr lang="en-US" altLang="ar-SY" sz="2800" dirty="0">
                <a:latin typeface="Arial" panose="020B0604020202020204" pitchFamily="34" charset="0"/>
              </a:rPr>
              <a:t> ) </a:t>
            </a:r>
            <a:r>
              <a:rPr lang="en-US" altLang="ar-SY" sz="2800" baseline="30000" dirty="0">
                <a:latin typeface="Arial" panose="020B0604020202020204" pitchFamily="34" charset="0"/>
              </a:rPr>
              <a:t>N</a:t>
            </a:r>
            <a:r>
              <a:rPr lang="en-US" altLang="ar-SY" sz="2800" dirty="0">
                <a:latin typeface="Arial" panose="020B0604020202020204" pitchFamily="34" charset="0"/>
              </a:rPr>
              <a:t> -1</a:t>
            </a:r>
          </a:p>
          <a:p>
            <a:pPr lvl="1">
              <a:spcBef>
                <a:spcPct val="20000"/>
              </a:spcBef>
              <a:buFontTx/>
              <a:buChar char="–"/>
            </a:pPr>
            <a:r>
              <a:rPr lang="en-US" altLang="ar-SY" sz="2800" dirty="0">
                <a:latin typeface="Arial" panose="020B0604020202020204" pitchFamily="34" charset="0"/>
              </a:rPr>
              <a:t>capital recovery factor in [ ]</a:t>
            </a:r>
          </a:p>
          <a:p>
            <a:pPr lvl="1">
              <a:spcBef>
                <a:spcPct val="20000"/>
              </a:spcBef>
              <a:buFontTx/>
              <a:buChar char="–"/>
            </a:pPr>
            <a:r>
              <a:rPr lang="en-US" altLang="ar-SY" sz="2800" dirty="0">
                <a:latin typeface="Arial" panose="020B0604020202020204" pitchFamily="34" charset="0"/>
              </a:rPr>
              <a:t>functionally expressed as A = P ( A / P,</a:t>
            </a:r>
            <a:r>
              <a:rPr lang="en-US" altLang="ar-SY" sz="2800" dirty="0" err="1">
                <a:latin typeface="Arial" panose="020B0604020202020204" pitchFamily="34" charset="0"/>
              </a:rPr>
              <a:t>i</a:t>
            </a:r>
            <a:r>
              <a:rPr lang="en-US" altLang="ar-SY" sz="2800" dirty="0">
                <a:latin typeface="Arial" panose="020B0604020202020204" pitchFamily="34" charset="0"/>
              </a:rPr>
              <a:t>%,N )</a:t>
            </a:r>
          </a:p>
          <a:p>
            <a:pPr lvl="1">
              <a:spcBef>
                <a:spcPct val="20000"/>
              </a:spcBef>
              <a:buFontTx/>
              <a:buChar char="–"/>
            </a:pPr>
            <a:r>
              <a:rPr lang="en-US" altLang="ar-SY" sz="2800" dirty="0">
                <a:latin typeface="Arial" panose="020B0604020202020204" pitchFamily="34" charset="0"/>
              </a:rPr>
              <a:t>predetermined values are in column 7 of Appendix C of text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398BB23-BBF1-2AD3-8F10-3EA45FB234CD}"/>
              </a:ext>
            </a:extLst>
          </p:cNvPr>
          <p:cNvCxnSpPr/>
          <p:nvPr/>
        </p:nvCxnSpPr>
        <p:spPr>
          <a:xfrm>
            <a:off x="1750423" y="4101737"/>
            <a:ext cx="214230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Line 11">
            <a:extLst>
              <a:ext uri="{FF2B5EF4-FFF2-40B4-BE49-F238E27FC236}">
                <a16:creationId xmlns:a16="http://schemas.microsoft.com/office/drawing/2014/main" id="{4D766146-FDFE-757C-C6FE-267DEC9BB54D}"/>
              </a:ext>
            </a:extLst>
          </p:cNvPr>
          <p:cNvSpPr>
            <a:spLocks noChangeShapeType="1"/>
          </p:cNvSpPr>
          <p:nvPr/>
        </p:nvSpPr>
        <p:spPr bwMode="auto">
          <a:xfrm>
            <a:off x="7534910" y="3533502"/>
            <a:ext cx="21209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Y"/>
          </a:p>
        </p:txBody>
      </p:sp>
      <p:sp>
        <p:nvSpPr>
          <p:cNvPr id="12" name="Line 12">
            <a:extLst>
              <a:ext uri="{FF2B5EF4-FFF2-40B4-BE49-F238E27FC236}">
                <a16:creationId xmlns:a16="http://schemas.microsoft.com/office/drawing/2014/main" id="{30CE9938-E6B9-1E7C-0BBF-D1CC98E2E33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528560" y="3063602"/>
            <a:ext cx="0" cy="482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Y"/>
          </a:p>
        </p:txBody>
      </p:sp>
      <p:sp>
        <p:nvSpPr>
          <p:cNvPr id="13" name="Rectangle 13">
            <a:extLst>
              <a:ext uri="{FF2B5EF4-FFF2-40B4-BE49-F238E27FC236}">
                <a16:creationId xmlns:a16="http://schemas.microsoft.com/office/drawing/2014/main" id="{03B0295C-FFB1-DE50-A9C7-D5B54C7E57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6673" y="3062015"/>
            <a:ext cx="646112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altLang="ar-SY" sz="2400">
                <a:latin typeface="Arial" panose="020B0604020202020204" pitchFamily="34" charset="0"/>
              </a:rPr>
              <a:t>P =</a:t>
            </a:r>
          </a:p>
        </p:txBody>
      </p:sp>
      <p:sp>
        <p:nvSpPr>
          <p:cNvPr id="14" name="Line 14">
            <a:extLst>
              <a:ext uri="{FF2B5EF4-FFF2-40B4-BE49-F238E27FC236}">
                <a16:creationId xmlns:a16="http://schemas.microsoft.com/office/drawing/2014/main" id="{9E214112-1D82-2D30-E2C7-822E36BA802B}"/>
              </a:ext>
            </a:extLst>
          </p:cNvPr>
          <p:cNvSpPr>
            <a:spLocks noChangeShapeType="1"/>
          </p:cNvSpPr>
          <p:nvPr/>
        </p:nvSpPr>
        <p:spPr bwMode="auto">
          <a:xfrm>
            <a:off x="7528560" y="3539852"/>
            <a:ext cx="0" cy="36830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Y"/>
          </a:p>
        </p:txBody>
      </p:sp>
      <p:sp>
        <p:nvSpPr>
          <p:cNvPr id="15" name="Line 15">
            <a:extLst>
              <a:ext uri="{FF2B5EF4-FFF2-40B4-BE49-F238E27FC236}">
                <a16:creationId xmlns:a16="http://schemas.microsoft.com/office/drawing/2014/main" id="{B6BBA576-B729-D8A2-438F-DE39BC45FEF4}"/>
              </a:ext>
            </a:extLst>
          </p:cNvPr>
          <p:cNvSpPr>
            <a:spLocks noChangeShapeType="1"/>
          </p:cNvSpPr>
          <p:nvPr/>
        </p:nvSpPr>
        <p:spPr bwMode="auto">
          <a:xfrm>
            <a:off x="7833360" y="3539852"/>
            <a:ext cx="0" cy="36830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Y"/>
          </a:p>
        </p:txBody>
      </p:sp>
      <p:sp>
        <p:nvSpPr>
          <p:cNvPr id="16" name="Line 16">
            <a:extLst>
              <a:ext uri="{FF2B5EF4-FFF2-40B4-BE49-F238E27FC236}">
                <a16:creationId xmlns:a16="http://schemas.microsoft.com/office/drawing/2014/main" id="{82D89EFB-FE2A-9840-A1FC-7F6A1F11B266}"/>
              </a:ext>
            </a:extLst>
          </p:cNvPr>
          <p:cNvSpPr>
            <a:spLocks noChangeShapeType="1"/>
          </p:cNvSpPr>
          <p:nvPr/>
        </p:nvSpPr>
        <p:spPr bwMode="auto">
          <a:xfrm>
            <a:off x="8138160" y="3539852"/>
            <a:ext cx="0" cy="36830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Y"/>
          </a:p>
        </p:txBody>
      </p:sp>
      <p:sp>
        <p:nvSpPr>
          <p:cNvPr id="17" name="Line 17">
            <a:extLst>
              <a:ext uri="{FF2B5EF4-FFF2-40B4-BE49-F238E27FC236}">
                <a16:creationId xmlns:a16="http://schemas.microsoft.com/office/drawing/2014/main" id="{D1788AAC-6B35-2478-EBA8-019425A19D90}"/>
              </a:ext>
            </a:extLst>
          </p:cNvPr>
          <p:cNvSpPr>
            <a:spLocks noChangeShapeType="1"/>
          </p:cNvSpPr>
          <p:nvPr/>
        </p:nvSpPr>
        <p:spPr bwMode="auto">
          <a:xfrm>
            <a:off x="8442960" y="3539852"/>
            <a:ext cx="0" cy="36830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Y"/>
          </a:p>
        </p:txBody>
      </p:sp>
      <p:sp>
        <p:nvSpPr>
          <p:cNvPr id="18" name="Line 18">
            <a:extLst>
              <a:ext uri="{FF2B5EF4-FFF2-40B4-BE49-F238E27FC236}">
                <a16:creationId xmlns:a16="http://schemas.microsoft.com/office/drawing/2014/main" id="{B3D1270E-1CA2-2F89-91A6-F908A5FB7771}"/>
              </a:ext>
            </a:extLst>
          </p:cNvPr>
          <p:cNvSpPr>
            <a:spLocks noChangeShapeType="1"/>
          </p:cNvSpPr>
          <p:nvPr/>
        </p:nvSpPr>
        <p:spPr bwMode="auto">
          <a:xfrm>
            <a:off x="8747760" y="3539852"/>
            <a:ext cx="0" cy="36830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Y"/>
          </a:p>
        </p:txBody>
      </p:sp>
      <p:sp>
        <p:nvSpPr>
          <p:cNvPr id="19" name="Line 19">
            <a:extLst>
              <a:ext uri="{FF2B5EF4-FFF2-40B4-BE49-F238E27FC236}">
                <a16:creationId xmlns:a16="http://schemas.microsoft.com/office/drawing/2014/main" id="{17D6BBE7-A18E-6E4B-88F9-B95A69A43EFF}"/>
              </a:ext>
            </a:extLst>
          </p:cNvPr>
          <p:cNvSpPr>
            <a:spLocks noChangeShapeType="1"/>
          </p:cNvSpPr>
          <p:nvPr/>
        </p:nvSpPr>
        <p:spPr bwMode="auto">
          <a:xfrm>
            <a:off x="9052560" y="3539852"/>
            <a:ext cx="0" cy="36830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Y"/>
          </a:p>
        </p:txBody>
      </p:sp>
      <p:sp>
        <p:nvSpPr>
          <p:cNvPr id="20" name="Line 20">
            <a:extLst>
              <a:ext uri="{FF2B5EF4-FFF2-40B4-BE49-F238E27FC236}">
                <a16:creationId xmlns:a16="http://schemas.microsoft.com/office/drawing/2014/main" id="{333F9A67-89A9-E291-C8DD-BF836A46225E}"/>
              </a:ext>
            </a:extLst>
          </p:cNvPr>
          <p:cNvSpPr>
            <a:spLocks noChangeShapeType="1"/>
          </p:cNvSpPr>
          <p:nvPr/>
        </p:nvSpPr>
        <p:spPr bwMode="auto">
          <a:xfrm>
            <a:off x="9357360" y="3539852"/>
            <a:ext cx="0" cy="36830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Y"/>
          </a:p>
        </p:txBody>
      </p:sp>
      <p:sp>
        <p:nvSpPr>
          <p:cNvPr id="21" name="Line 21">
            <a:extLst>
              <a:ext uri="{FF2B5EF4-FFF2-40B4-BE49-F238E27FC236}">
                <a16:creationId xmlns:a16="http://schemas.microsoft.com/office/drawing/2014/main" id="{588C3733-5D79-E4CB-CA7C-5A278743E960}"/>
              </a:ext>
            </a:extLst>
          </p:cNvPr>
          <p:cNvSpPr>
            <a:spLocks noChangeShapeType="1"/>
          </p:cNvSpPr>
          <p:nvPr/>
        </p:nvSpPr>
        <p:spPr bwMode="auto">
          <a:xfrm>
            <a:off x="9662160" y="3539852"/>
            <a:ext cx="0" cy="36830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Y"/>
          </a:p>
        </p:txBody>
      </p:sp>
      <p:sp>
        <p:nvSpPr>
          <p:cNvPr id="22" name="Rectangle 22">
            <a:extLst>
              <a:ext uri="{FF2B5EF4-FFF2-40B4-BE49-F238E27FC236}">
                <a16:creationId xmlns:a16="http://schemas.microsoft.com/office/drawing/2014/main" id="{25F5A2D4-7CB2-595F-5F36-D4A63BB3F5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4273" y="3641452"/>
            <a:ext cx="322262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altLang="ar-SY" sz="20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23" name="Rectangle 23">
            <a:extLst>
              <a:ext uri="{FF2B5EF4-FFF2-40B4-BE49-F238E27FC236}">
                <a16:creationId xmlns:a16="http://schemas.microsoft.com/office/drawing/2014/main" id="{9A4E40C4-DA5B-464A-3CF2-9A1A4B2089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19073" y="3641452"/>
            <a:ext cx="393700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r>
              <a:rPr lang="en-US" altLang="ar-SY" sz="20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24" name="Rectangle 24">
            <a:extLst>
              <a:ext uri="{FF2B5EF4-FFF2-40B4-BE49-F238E27FC236}">
                <a16:creationId xmlns:a16="http://schemas.microsoft.com/office/drawing/2014/main" id="{DF3BA426-8AD3-712E-8E61-DE44C25A62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23873" y="3641452"/>
            <a:ext cx="322262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altLang="ar-SY" sz="2000" dirty="0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25" name="Rectangle 25">
            <a:extLst>
              <a:ext uri="{FF2B5EF4-FFF2-40B4-BE49-F238E27FC236}">
                <a16:creationId xmlns:a16="http://schemas.microsoft.com/office/drawing/2014/main" id="{55BA2C92-59F2-00CE-2640-D9A07A20C0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28673" y="3641452"/>
            <a:ext cx="322262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altLang="ar-SY" sz="2000"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26" name="Rectangle 26">
            <a:extLst>
              <a:ext uri="{FF2B5EF4-FFF2-40B4-BE49-F238E27FC236}">
                <a16:creationId xmlns:a16="http://schemas.microsoft.com/office/drawing/2014/main" id="{37B99663-38EC-0C04-02EA-6D6182BCFC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33473" y="3641452"/>
            <a:ext cx="322262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altLang="ar-SY" sz="2000">
                <a:latin typeface="Arial" panose="020B0604020202020204" pitchFamily="34" charset="0"/>
              </a:rPr>
              <a:t>5</a:t>
            </a:r>
          </a:p>
        </p:txBody>
      </p:sp>
      <p:sp>
        <p:nvSpPr>
          <p:cNvPr id="27" name="Rectangle 27">
            <a:extLst>
              <a:ext uri="{FF2B5EF4-FFF2-40B4-BE49-F238E27FC236}">
                <a16:creationId xmlns:a16="http://schemas.microsoft.com/office/drawing/2014/main" id="{855BCD71-434D-351A-9655-4A47F6D7D3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38273" y="3641452"/>
            <a:ext cx="322262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altLang="ar-SY" sz="2000"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28" name="Rectangle 28">
            <a:extLst>
              <a:ext uri="{FF2B5EF4-FFF2-40B4-BE49-F238E27FC236}">
                <a16:creationId xmlns:a16="http://schemas.microsoft.com/office/drawing/2014/main" id="{802702E6-9F0B-3B57-5E63-EC589C5E97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43073" y="3641452"/>
            <a:ext cx="322262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altLang="ar-SY" sz="2000">
                <a:latin typeface="Arial" panose="020B0604020202020204" pitchFamily="34" charset="0"/>
              </a:rPr>
              <a:t>7</a:t>
            </a:r>
          </a:p>
        </p:txBody>
      </p:sp>
      <p:sp>
        <p:nvSpPr>
          <p:cNvPr id="29" name="Rectangle 29">
            <a:extLst>
              <a:ext uri="{FF2B5EF4-FFF2-40B4-BE49-F238E27FC236}">
                <a16:creationId xmlns:a16="http://schemas.microsoft.com/office/drawing/2014/main" id="{EBD7EDD0-AE87-2976-31EA-A6F9CA6C21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47873" y="3687490"/>
            <a:ext cx="393700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r>
              <a:rPr lang="en-US" altLang="ar-SY" sz="20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30" name="Rectangle 30">
            <a:extLst>
              <a:ext uri="{FF2B5EF4-FFF2-40B4-BE49-F238E27FC236}">
                <a16:creationId xmlns:a16="http://schemas.microsoft.com/office/drawing/2014/main" id="{4D8C29F1-F951-EEEE-28B3-9442F69979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52673" y="3747815"/>
            <a:ext cx="81597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altLang="ar-SY" sz="2400">
                <a:latin typeface="Arial" panose="020B0604020202020204" pitchFamily="34" charset="0"/>
              </a:rPr>
              <a:t>A =?</a:t>
            </a:r>
          </a:p>
        </p:txBody>
      </p:sp>
    </p:spTree>
    <p:extLst>
      <p:ext uri="{BB962C8B-B14F-4D97-AF65-F5344CB8AC3E}">
        <p14:creationId xmlns:p14="http://schemas.microsoft.com/office/powerpoint/2010/main" val="28096129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A2D77D-4E59-5E64-42F9-C110814688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094ACF-C56E-CAC2-FF83-22B9253E962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E45C9F3-B555-7AB9-3DC5-FB0D7637D32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4338296-C909-62F3-2AEB-0A02AD8D16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مربع نص 2">
            <a:extLst>
              <a:ext uri="{FF2B5EF4-FFF2-40B4-BE49-F238E27FC236}">
                <a16:creationId xmlns:a16="http://schemas.microsoft.com/office/drawing/2014/main" id="{D7EBC143-8665-116C-F395-1B2DD8C3DD8B}"/>
              </a:ext>
            </a:extLst>
          </p:cNvPr>
          <p:cNvSpPr txBox="1"/>
          <p:nvPr/>
        </p:nvSpPr>
        <p:spPr>
          <a:xfrm>
            <a:off x="9974179" y="518087"/>
            <a:ext cx="190274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Y" sz="2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المحاضرة الخامسة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A777A78C-1608-609E-94E1-C31CA97E33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6399" y="2576513"/>
            <a:ext cx="8515350" cy="7588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lIns="90488" tIns="44450" rIns="90488" bIns="44450">
            <a:spAutoFit/>
          </a:bodyPr>
          <a:lstStyle/>
          <a:p>
            <a:pPr lvl="1">
              <a:spcBef>
                <a:spcPct val="20000"/>
              </a:spcBef>
            </a:pPr>
            <a:r>
              <a:rPr lang="en-US" altLang="ar-SY" sz="4400">
                <a:latin typeface="Arial" panose="020B0604020202020204" pitchFamily="34" charset="0"/>
              </a:rPr>
              <a:t>( A / P,i%,N ) = 1 / ( P / A,i%,N )</a:t>
            </a:r>
          </a:p>
        </p:txBody>
      </p:sp>
    </p:spTree>
    <p:extLst>
      <p:ext uri="{BB962C8B-B14F-4D97-AF65-F5344CB8AC3E}">
        <p14:creationId xmlns:p14="http://schemas.microsoft.com/office/powerpoint/2010/main" val="41475419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95F08A-9EE8-6EE9-B120-5AA871561F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C9CBB6-870B-AEE6-1738-02F9153663B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B40393-A7BD-416A-FCA0-D7F4F13A42B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0C15A4A-149A-5BD2-D20B-8423BDC7CF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مربع نص 2">
            <a:extLst>
              <a:ext uri="{FF2B5EF4-FFF2-40B4-BE49-F238E27FC236}">
                <a16:creationId xmlns:a16="http://schemas.microsoft.com/office/drawing/2014/main" id="{51EA9CFF-5A63-418E-EFA4-C1E11530989C}"/>
              </a:ext>
            </a:extLst>
          </p:cNvPr>
          <p:cNvSpPr txBox="1"/>
          <p:nvPr/>
        </p:nvSpPr>
        <p:spPr>
          <a:xfrm>
            <a:off x="9974179" y="518087"/>
            <a:ext cx="190274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Y" sz="2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المحاضرة الخامسة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D58C516D-158B-2A36-EA05-3E05C707EB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268" y="145772"/>
            <a:ext cx="5523886" cy="145442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0488" tIns="44450" rIns="90488" bIns="44450" anchor="ctr"/>
          <a:lstStyle/>
          <a:p>
            <a:pPr algn="ctr"/>
            <a:r>
              <a:rPr lang="en-US" altLang="ar-SY" dirty="0">
                <a:solidFill>
                  <a:schemeClr val="tx2"/>
                </a:solidFill>
                <a:latin typeface="Arial" panose="020B0604020202020204" pitchFamily="34" charset="0"/>
              </a:rPr>
              <a:t>RELATING A UNIFORM GRADIENT OF CASH FLOWS TO ANNUAL AND PRESENT EQUIVALENTS</a:t>
            </a:r>
          </a:p>
        </p:txBody>
      </p:sp>
      <p:sp>
        <p:nvSpPr>
          <p:cNvPr id="7" name="TextBox 6">
            <a:hlinkClick r:id="rId3"/>
            <a:extLst>
              <a:ext uri="{FF2B5EF4-FFF2-40B4-BE49-F238E27FC236}">
                <a16:creationId xmlns:a16="http://schemas.microsoft.com/office/drawing/2014/main" id="{0EDE5D7D-6FF9-2A1A-3361-BA6F6FF43A11}"/>
              </a:ext>
            </a:extLst>
          </p:cNvPr>
          <p:cNvSpPr txBox="1"/>
          <p:nvPr/>
        </p:nvSpPr>
        <p:spPr>
          <a:xfrm>
            <a:off x="5056737" y="6283020"/>
            <a:ext cx="211306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905FEA7D-8E3B-4A43-1731-E9583DB2C5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268" y="1454428"/>
            <a:ext cx="11757658" cy="482859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0488" tIns="44450" rIns="90488" bIns="44450"/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20000"/>
              </a:spcBef>
              <a:buFontTx/>
              <a:buChar char="•"/>
            </a:pPr>
            <a:r>
              <a:rPr lang="en-US" altLang="ar-SY" dirty="0">
                <a:latin typeface="Arial" panose="020B0604020202020204" pitchFamily="34" charset="0"/>
              </a:rPr>
              <a:t>Find P when given G: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US" altLang="ar-SY" dirty="0">
                <a:latin typeface="Arial" panose="020B0604020202020204" pitchFamily="34" charset="0"/>
              </a:rPr>
              <a:t>Find the present equivalent value when given the uniform gradient amount</a:t>
            </a:r>
          </a:p>
          <a:p>
            <a:pPr>
              <a:spcBef>
                <a:spcPct val="20000"/>
              </a:spcBef>
            </a:pPr>
            <a:r>
              <a:rPr lang="en-US" altLang="ar-SY" sz="2800" dirty="0">
                <a:latin typeface="Arial" panose="020B0604020202020204" pitchFamily="34" charset="0"/>
              </a:rPr>
              <a:t>			</a:t>
            </a:r>
          </a:p>
          <a:p>
            <a:pPr>
              <a:spcBef>
                <a:spcPct val="20000"/>
              </a:spcBef>
            </a:pPr>
            <a:r>
              <a:rPr lang="en-US" altLang="ar-SY" sz="2800" dirty="0">
                <a:latin typeface="Arial" panose="020B0604020202020204" pitchFamily="34" charset="0"/>
              </a:rPr>
              <a:t>                   1	(1 + </a:t>
            </a:r>
            <a:r>
              <a:rPr lang="en-US" altLang="ar-SY" sz="2800" dirty="0" err="1">
                <a:latin typeface="Arial" panose="020B0604020202020204" pitchFamily="34" charset="0"/>
              </a:rPr>
              <a:t>i</a:t>
            </a:r>
            <a:r>
              <a:rPr lang="en-US" altLang="ar-SY" sz="2800" dirty="0">
                <a:latin typeface="Arial" panose="020B0604020202020204" pitchFamily="34" charset="0"/>
              </a:rPr>
              <a:t> ) </a:t>
            </a:r>
            <a:r>
              <a:rPr lang="en-US" altLang="ar-SY" sz="2800" baseline="30000" dirty="0">
                <a:latin typeface="Arial" panose="020B0604020202020204" pitchFamily="34" charset="0"/>
              </a:rPr>
              <a:t>N</a:t>
            </a:r>
            <a:r>
              <a:rPr lang="en-US" altLang="ar-SY" sz="2800" dirty="0">
                <a:latin typeface="Arial" panose="020B0604020202020204" pitchFamily="34" charset="0"/>
              </a:rPr>
              <a:t>-1		N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US" altLang="ar-SY" sz="2800" dirty="0">
                <a:latin typeface="Arial" panose="020B0604020202020204" pitchFamily="34" charset="0"/>
              </a:rPr>
              <a:t>P = G				- 	     </a:t>
            </a:r>
          </a:p>
          <a:p>
            <a:pPr>
              <a:spcBef>
                <a:spcPct val="20000"/>
              </a:spcBef>
            </a:pPr>
            <a:r>
              <a:rPr lang="en-US" altLang="ar-SY" sz="2800" dirty="0">
                <a:latin typeface="Arial" panose="020B0604020202020204" pitchFamily="34" charset="0"/>
              </a:rPr>
              <a:t>			</a:t>
            </a:r>
            <a:r>
              <a:rPr lang="en-US" altLang="ar-SY" sz="2800" dirty="0" err="1">
                <a:latin typeface="Arial" panose="020B0604020202020204" pitchFamily="34" charset="0"/>
              </a:rPr>
              <a:t>i</a:t>
            </a:r>
            <a:r>
              <a:rPr lang="en-US" altLang="ar-SY" sz="2800" dirty="0">
                <a:latin typeface="Arial" panose="020B0604020202020204" pitchFamily="34" charset="0"/>
              </a:rPr>
              <a:t>	</a:t>
            </a:r>
            <a:r>
              <a:rPr lang="en-US" altLang="ar-SY" sz="2800" dirty="0" err="1">
                <a:latin typeface="Arial" panose="020B0604020202020204" pitchFamily="34" charset="0"/>
              </a:rPr>
              <a:t>i</a:t>
            </a:r>
            <a:r>
              <a:rPr lang="en-US" altLang="ar-SY" sz="2800" dirty="0">
                <a:latin typeface="Arial" panose="020B0604020202020204" pitchFamily="34" charset="0"/>
              </a:rPr>
              <a:t> (1 + </a:t>
            </a:r>
            <a:r>
              <a:rPr lang="en-US" altLang="ar-SY" sz="2800" dirty="0" err="1">
                <a:latin typeface="Arial" panose="020B0604020202020204" pitchFamily="34" charset="0"/>
              </a:rPr>
              <a:t>i</a:t>
            </a:r>
            <a:r>
              <a:rPr lang="en-US" altLang="ar-SY" sz="2800" dirty="0">
                <a:latin typeface="Arial" panose="020B0604020202020204" pitchFamily="34" charset="0"/>
              </a:rPr>
              <a:t> ) </a:t>
            </a:r>
            <a:r>
              <a:rPr lang="en-US" altLang="ar-SY" sz="2800" baseline="30000" dirty="0">
                <a:latin typeface="Arial" panose="020B0604020202020204" pitchFamily="34" charset="0"/>
              </a:rPr>
              <a:t>N	        </a:t>
            </a:r>
            <a:r>
              <a:rPr lang="en-US" altLang="ar-SY" sz="2800" dirty="0">
                <a:latin typeface="Arial" panose="020B0604020202020204" pitchFamily="34" charset="0"/>
              </a:rPr>
              <a:t>(1 + </a:t>
            </a:r>
            <a:r>
              <a:rPr lang="en-US" altLang="ar-SY" sz="2800" dirty="0" err="1">
                <a:latin typeface="Arial" panose="020B0604020202020204" pitchFamily="34" charset="0"/>
              </a:rPr>
              <a:t>i</a:t>
            </a:r>
            <a:r>
              <a:rPr lang="en-US" altLang="ar-SY" sz="2800" dirty="0">
                <a:latin typeface="Arial" panose="020B0604020202020204" pitchFamily="34" charset="0"/>
              </a:rPr>
              <a:t> ) </a:t>
            </a:r>
            <a:r>
              <a:rPr lang="en-US" altLang="ar-SY" sz="2800" baseline="30000" dirty="0">
                <a:latin typeface="Arial" panose="020B0604020202020204" pitchFamily="34" charset="0"/>
              </a:rPr>
              <a:t>N</a:t>
            </a:r>
            <a:endParaRPr lang="en-US" altLang="ar-SY" sz="2800" dirty="0">
              <a:latin typeface="Arial" panose="020B0604020202020204" pitchFamily="34" charset="0"/>
            </a:endParaRPr>
          </a:p>
          <a:p>
            <a:pPr>
              <a:spcBef>
                <a:spcPct val="20000"/>
              </a:spcBef>
              <a:buFontTx/>
              <a:buChar char="•"/>
            </a:pPr>
            <a:endParaRPr lang="ar-SY" altLang="ar-SY" dirty="0">
              <a:latin typeface="Arial" panose="020B0604020202020204" pitchFamily="34" charset="0"/>
            </a:endParaRP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US" altLang="ar-SY" dirty="0">
                <a:latin typeface="Arial" panose="020B0604020202020204" pitchFamily="34" charset="0"/>
              </a:rPr>
              <a:t>Functionally represented as  P = G ( P / G, </a:t>
            </a:r>
            <a:r>
              <a:rPr lang="en-US" altLang="ar-SY" dirty="0" err="1">
                <a:latin typeface="Arial" panose="020B0604020202020204" pitchFamily="34" charset="0"/>
              </a:rPr>
              <a:t>i</a:t>
            </a:r>
            <a:r>
              <a:rPr lang="en-US" altLang="ar-SY" dirty="0">
                <a:latin typeface="Arial" panose="020B0604020202020204" pitchFamily="34" charset="0"/>
              </a:rPr>
              <a:t>%,N )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US" altLang="ar-SY" dirty="0">
                <a:latin typeface="Arial" panose="020B0604020202020204" pitchFamily="34" charset="0"/>
              </a:rPr>
              <a:t>The value shown in{ } is the gradient to present equivalent conversion factor and is presented in column 8 of Appendix C (represented in the above parenthetical expression).</a:t>
            </a:r>
          </a:p>
        </p:txBody>
      </p:sp>
      <p:sp>
        <p:nvSpPr>
          <p:cNvPr id="9" name="Line 4">
            <a:extLst>
              <a:ext uri="{FF2B5EF4-FFF2-40B4-BE49-F238E27FC236}">
                <a16:creationId xmlns:a16="http://schemas.microsoft.com/office/drawing/2014/main" id="{138650A4-8054-6439-F19A-D8B15910E25F}"/>
              </a:ext>
            </a:extLst>
          </p:cNvPr>
          <p:cNvSpPr>
            <a:spLocks noChangeShapeType="1"/>
          </p:cNvSpPr>
          <p:nvPr/>
        </p:nvSpPr>
        <p:spPr bwMode="auto">
          <a:xfrm>
            <a:off x="2303192" y="2902228"/>
            <a:ext cx="27490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Y"/>
          </a:p>
        </p:txBody>
      </p:sp>
      <p:sp>
        <p:nvSpPr>
          <p:cNvPr id="10" name="Line 5">
            <a:extLst>
              <a:ext uri="{FF2B5EF4-FFF2-40B4-BE49-F238E27FC236}">
                <a16:creationId xmlns:a16="http://schemas.microsoft.com/office/drawing/2014/main" id="{089755B8-6A95-3C34-2A05-1A54B2D82C72}"/>
              </a:ext>
            </a:extLst>
          </p:cNvPr>
          <p:cNvSpPr>
            <a:spLocks noChangeShapeType="1"/>
          </p:cNvSpPr>
          <p:nvPr/>
        </p:nvSpPr>
        <p:spPr bwMode="auto">
          <a:xfrm>
            <a:off x="2301968" y="4426228"/>
            <a:ext cx="19993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Y"/>
          </a:p>
        </p:txBody>
      </p:sp>
      <p:sp>
        <p:nvSpPr>
          <p:cNvPr id="11" name="Line 6">
            <a:extLst>
              <a:ext uri="{FF2B5EF4-FFF2-40B4-BE49-F238E27FC236}">
                <a16:creationId xmlns:a16="http://schemas.microsoft.com/office/drawing/2014/main" id="{9E1571B8-60F0-DFD0-ACE4-8B52DF12B33F}"/>
              </a:ext>
            </a:extLst>
          </p:cNvPr>
          <p:cNvSpPr>
            <a:spLocks noChangeShapeType="1"/>
          </p:cNvSpPr>
          <p:nvPr/>
        </p:nvSpPr>
        <p:spPr bwMode="auto">
          <a:xfrm>
            <a:off x="1839846" y="3588028"/>
            <a:ext cx="28740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Y"/>
          </a:p>
        </p:txBody>
      </p:sp>
      <p:sp>
        <p:nvSpPr>
          <p:cNvPr id="12" name="Line 7">
            <a:extLst>
              <a:ext uri="{FF2B5EF4-FFF2-40B4-BE49-F238E27FC236}">
                <a16:creationId xmlns:a16="http://schemas.microsoft.com/office/drawing/2014/main" id="{FA4EE8CD-575B-E9B1-0A40-C494EE94A7DC}"/>
              </a:ext>
            </a:extLst>
          </p:cNvPr>
          <p:cNvSpPr>
            <a:spLocks noChangeShapeType="1"/>
          </p:cNvSpPr>
          <p:nvPr/>
        </p:nvSpPr>
        <p:spPr bwMode="auto">
          <a:xfrm>
            <a:off x="2778774" y="3718655"/>
            <a:ext cx="1399526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Y"/>
          </a:p>
        </p:txBody>
      </p:sp>
      <p:sp>
        <p:nvSpPr>
          <p:cNvPr id="13" name="Line 8">
            <a:extLst>
              <a:ext uri="{FF2B5EF4-FFF2-40B4-BE49-F238E27FC236}">
                <a16:creationId xmlns:a16="http://schemas.microsoft.com/office/drawing/2014/main" id="{7C9375CC-A8E3-9E37-4611-FA24FF297E84}"/>
              </a:ext>
            </a:extLst>
          </p:cNvPr>
          <p:cNvSpPr>
            <a:spLocks noChangeShapeType="1"/>
          </p:cNvSpPr>
          <p:nvPr/>
        </p:nvSpPr>
        <p:spPr bwMode="auto">
          <a:xfrm>
            <a:off x="6553200" y="2991128"/>
            <a:ext cx="0" cy="1422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Y"/>
          </a:p>
        </p:txBody>
      </p:sp>
      <p:sp>
        <p:nvSpPr>
          <p:cNvPr id="14" name="Line 9">
            <a:extLst>
              <a:ext uri="{FF2B5EF4-FFF2-40B4-BE49-F238E27FC236}">
                <a16:creationId xmlns:a16="http://schemas.microsoft.com/office/drawing/2014/main" id="{5F934203-428D-CA4B-2B81-4D0832E29E1E}"/>
              </a:ext>
            </a:extLst>
          </p:cNvPr>
          <p:cNvSpPr>
            <a:spLocks noChangeShapeType="1"/>
          </p:cNvSpPr>
          <p:nvPr/>
        </p:nvSpPr>
        <p:spPr bwMode="auto">
          <a:xfrm>
            <a:off x="6340568" y="2978428"/>
            <a:ext cx="19993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Y"/>
          </a:p>
        </p:txBody>
      </p:sp>
      <p:sp>
        <p:nvSpPr>
          <p:cNvPr id="15" name="Line 10">
            <a:extLst>
              <a:ext uri="{FF2B5EF4-FFF2-40B4-BE49-F238E27FC236}">
                <a16:creationId xmlns:a16="http://schemas.microsoft.com/office/drawing/2014/main" id="{2DB9598B-2004-6B0B-A265-EA464270AF0A}"/>
              </a:ext>
            </a:extLst>
          </p:cNvPr>
          <p:cNvSpPr>
            <a:spLocks noChangeShapeType="1"/>
          </p:cNvSpPr>
          <p:nvPr/>
        </p:nvSpPr>
        <p:spPr bwMode="auto">
          <a:xfrm>
            <a:off x="6340568" y="4426228"/>
            <a:ext cx="19993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Y"/>
          </a:p>
        </p:txBody>
      </p:sp>
      <p:sp>
        <p:nvSpPr>
          <p:cNvPr id="16" name="Line 11">
            <a:extLst>
              <a:ext uri="{FF2B5EF4-FFF2-40B4-BE49-F238E27FC236}">
                <a16:creationId xmlns:a16="http://schemas.microsoft.com/office/drawing/2014/main" id="{4E4F8116-A3E1-B923-B6CB-AFAC3D22C8CE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2914928"/>
            <a:ext cx="0" cy="149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Y"/>
          </a:p>
        </p:txBody>
      </p:sp>
      <p:sp>
        <p:nvSpPr>
          <p:cNvPr id="17" name="Line 12">
            <a:extLst>
              <a:ext uri="{FF2B5EF4-FFF2-40B4-BE49-F238E27FC236}">
                <a16:creationId xmlns:a16="http://schemas.microsoft.com/office/drawing/2014/main" id="{943DD45A-0D2E-6571-A363-03EF8C730E17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3829328"/>
            <a:ext cx="0" cy="584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Y"/>
          </a:p>
        </p:txBody>
      </p:sp>
      <p:sp>
        <p:nvSpPr>
          <p:cNvPr id="18" name="Line 14">
            <a:extLst>
              <a:ext uri="{FF2B5EF4-FFF2-40B4-BE49-F238E27FC236}">
                <a16:creationId xmlns:a16="http://schemas.microsoft.com/office/drawing/2014/main" id="{CF604715-895D-EE52-27B5-53C6F2593D35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2914928"/>
            <a:ext cx="0" cy="584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Y"/>
          </a:p>
        </p:txBody>
      </p:sp>
      <p:sp>
        <p:nvSpPr>
          <p:cNvPr id="19" name="Line 15">
            <a:extLst>
              <a:ext uri="{FF2B5EF4-FFF2-40B4-BE49-F238E27FC236}">
                <a16:creationId xmlns:a16="http://schemas.microsoft.com/office/drawing/2014/main" id="{BA7A06C5-D572-B14F-9A5A-35EBDB92F26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442880" y="3518178"/>
            <a:ext cx="87470" cy="139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Y"/>
          </a:p>
        </p:txBody>
      </p:sp>
      <p:sp>
        <p:nvSpPr>
          <p:cNvPr id="20" name="Line 16">
            <a:extLst>
              <a:ext uri="{FF2B5EF4-FFF2-40B4-BE49-F238E27FC236}">
                <a16:creationId xmlns:a16="http://schemas.microsoft.com/office/drawing/2014/main" id="{8EAB3652-0F69-DE55-23C0-6D69AAAB5C63}"/>
              </a:ext>
            </a:extLst>
          </p:cNvPr>
          <p:cNvSpPr>
            <a:spLocks noChangeShapeType="1"/>
          </p:cNvSpPr>
          <p:nvPr/>
        </p:nvSpPr>
        <p:spPr bwMode="auto">
          <a:xfrm>
            <a:off x="1461316" y="3676928"/>
            <a:ext cx="49983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Y"/>
          </a:p>
        </p:txBody>
      </p:sp>
      <p:sp>
        <p:nvSpPr>
          <p:cNvPr id="21" name="Line 17">
            <a:extLst>
              <a:ext uri="{FF2B5EF4-FFF2-40B4-BE49-F238E27FC236}">
                <a16:creationId xmlns:a16="http://schemas.microsoft.com/office/drawing/2014/main" id="{C1C88178-1061-E255-7D09-870DEC146CF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538742" y="2813328"/>
            <a:ext cx="124958" cy="101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Y"/>
          </a:p>
        </p:txBody>
      </p:sp>
      <p:sp>
        <p:nvSpPr>
          <p:cNvPr id="22" name="Line 18">
            <a:extLst>
              <a:ext uri="{FF2B5EF4-FFF2-40B4-BE49-F238E27FC236}">
                <a16:creationId xmlns:a16="http://schemas.microsoft.com/office/drawing/2014/main" id="{F3C982CD-A839-3E69-6A2C-F58038482171}"/>
              </a:ext>
            </a:extLst>
          </p:cNvPr>
          <p:cNvSpPr>
            <a:spLocks noChangeShapeType="1"/>
          </p:cNvSpPr>
          <p:nvPr/>
        </p:nvSpPr>
        <p:spPr bwMode="auto">
          <a:xfrm>
            <a:off x="1537516" y="4438928"/>
            <a:ext cx="49983" cy="50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Y"/>
          </a:p>
        </p:txBody>
      </p:sp>
      <p:sp>
        <p:nvSpPr>
          <p:cNvPr id="23" name="Line 19">
            <a:extLst>
              <a:ext uri="{FF2B5EF4-FFF2-40B4-BE49-F238E27FC236}">
                <a16:creationId xmlns:a16="http://schemas.microsoft.com/office/drawing/2014/main" id="{68A4309A-A31E-C75A-660F-924C59F95654}"/>
              </a:ext>
            </a:extLst>
          </p:cNvPr>
          <p:cNvSpPr>
            <a:spLocks noChangeShapeType="1"/>
          </p:cNvSpPr>
          <p:nvPr/>
        </p:nvSpPr>
        <p:spPr bwMode="auto">
          <a:xfrm>
            <a:off x="5134846" y="3664228"/>
            <a:ext cx="1024653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Y"/>
          </a:p>
        </p:txBody>
      </p:sp>
      <p:sp>
        <p:nvSpPr>
          <p:cNvPr id="24" name="Line 20">
            <a:extLst>
              <a:ext uri="{FF2B5EF4-FFF2-40B4-BE49-F238E27FC236}">
                <a16:creationId xmlns:a16="http://schemas.microsoft.com/office/drawing/2014/main" id="{B704B448-8F62-D7DE-6E1F-D7850B26D56B}"/>
              </a:ext>
            </a:extLst>
          </p:cNvPr>
          <p:cNvSpPr>
            <a:spLocks noChangeShapeType="1"/>
          </p:cNvSpPr>
          <p:nvPr/>
        </p:nvSpPr>
        <p:spPr bwMode="auto">
          <a:xfrm>
            <a:off x="6934200" y="2991128"/>
            <a:ext cx="0" cy="660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Y"/>
          </a:p>
        </p:txBody>
      </p:sp>
      <p:sp>
        <p:nvSpPr>
          <p:cNvPr id="25" name="Line 21">
            <a:extLst>
              <a:ext uri="{FF2B5EF4-FFF2-40B4-BE49-F238E27FC236}">
                <a16:creationId xmlns:a16="http://schemas.microsoft.com/office/drawing/2014/main" id="{0AE057DF-D56F-91D4-FEF6-CD8D61A5031A}"/>
              </a:ext>
            </a:extLst>
          </p:cNvPr>
          <p:cNvSpPr>
            <a:spLocks noChangeShapeType="1"/>
          </p:cNvSpPr>
          <p:nvPr/>
        </p:nvSpPr>
        <p:spPr bwMode="auto">
          <a:xfrm>
            <a:off x="6934200" y="3905528"/>
            <a:ext cx="0" cy="508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Y"/>
          </a:p>
        </p:txBody>
      </p:sp>
      <p:sp>
        <p:nvSpPr>
          <p:cNvPr id="26" name="Line 22">
            <a:extLst>
              <a:ext uri="{FF2B5EF4-FFF2-40B4-BE49-F238E27FC236}">
                <a16:creationId xmlns:a16="http://schemas.microsoft.com/office/drawing/2014/main" id="{B08BCF4A-1329-5CD5-F37B-A2EAD9A525EE}"/>
              </a:ext>
            </a:extLst>
          </p:cNvPr>
          <p:cNvSpPr>
            <a:spLocks noChangeShapeType="1"/>
          </p:cNvSpPr>
          <p:nvPr/>
        </p:nvSpPr>
        <p:spPr bwMode="auto">
          <a:xfrm>
            <a:off x="6942796" y="3670578"/>
            <a:ext cx="137453" cy="63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Y"/>
          </a:p>
        </p:txBody>
      </p:sp>
      <p:sp>
        <p:nvSpPr>
          <p:cNvPr id="27" name="Line 23">
            <a:extLst>
              <a:ext uri="{FF2B5EF4-FFF2-40B4-BE49-F238E27FC236}">
                <a16:creationId xmlns:a16="http://schemas.microsoft.com/office/drawing/2014/main" id="{72FE3BF8-7D1D-B7A9-107E-770461B17B9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48942" y="3727728"/>
            <a:ext cx="124958" cy="177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Y"/>
          </a:p>
        </p:txBody>
      </p:sp>
      <p:sp>
        <p:nvSpPr>
          <p:cNvPr id="28" name="Line 24">
            <a:extLst>
              <a:ext uri="{FF2B5EF4-FFF2-40B4-BE49-F238E27FC236}">
                <a16:creationId xmlns:a16="http://schemas.microsoft.com/office/drawing/2014/main" id="{0AEAE8D7-B3CC-81E5-CD29-CC1F8653428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771958" y="2889528"/>
            <a:ext cx="174941" cy="101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Y"/>
          </a:p>
        </p:txBody>
      </p:sp>
      <p:sp>
        <p:nvSpPr>
          <p:cNvPr id="29" name="Line 25">
            <a:extLst>
              <a:ext uri="{FF2B5EF4-FFF2-40B4-BE49-F238E27FC236}">
                <a16:creationId xmlns:a16="http://schemas.microsoft.com/office/drawing/2014/main" id="{7E9F463C-72B9-B360-E1C9-EDCB84F6071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846934" y="4438928"/>
            <a:ext cx="99966" cy="50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36658366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A67CD6-33E3-30AB-FE5D-44A1293198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4C9D2F-4A01-C2D9-364C-DA1A20297E4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6E1074-8AF2-D83E-174D-3E319DCA9EB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95AD4C2-6438-25A7-5EC6-59EFFBFA49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مربع نص 2">
            <a:extLst>
              <a:ext uri="{FF2B5EF4-FFF2-40B4-BE49-F238E27FC236}">
                <a16:creationId xmlns:a16="http://schemas.microsoft.com/office/drawing/2014/main" id="{73B9DAD4-7BCE-DC0F-2959-93D972B13E9C}"/>
              </a:ext>
            </a:extLst>
          </p:cNvPr>
          <p:cNvSpPr txBox="1"/>
          <p:nvPr/>
        </p:nvSpPr>
        <p:spPr>
          <a:xfrm>
            <a:off x="9974179" y="518087"/>
            <a:ext cx="190274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Y" sz="2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المحاضرة الخامسة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A7BB2125-7D6D-3149-B160-3D7C8A579E9D}"/>
              </a:ext>
            </a:extLst>
          </p:cNvPr>
          <p:cNvSpPr txBox="1">
            <a:spLocks noChangeArrowheads="1"/>
          </p:cNvSpPr>
          <p:nvPr/>
        </p:nvSpPr>
        <p:spPr>
          <a:xfrm>
            <a:off x="1126436" y="186501"/>
            <a:ext cx="4607540" cy="138281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/>
        </p:spPr>
        <p:txBody>
          <a:bodyPr vert="horz" lIns="91440" tIns="45720" rIns="91440" bIns="45720" rtlCol="0" anchor="b">
            <a:normAutofit fontScale="9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ar-SY" sz="3200" b="1" dirty="0"/>
              <a:t>RELATING GE0METRIC SEQUENCE OF CASH FLOWS TO </a:t>
            </a:r>
            <a:r>
              <a:rPr lang="en-US" altLang="ar-SY" sz="2800" dirty="0"/>
              <a:t>PRESENT AND ANNUAL EQUIVALENTS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34956880-0A7C-4346-0E0D-DC9627CAC39B}"/>
              </a:ext>
            </a:extLst>
          </p:cNvPr>
          <p:cNvSpPr txBox="1">
            <a:spLocks noChangeArrowheads="1"/>
          </p:cNvSpPr>
          <p:nvPr/>
        </p:nvSpPr>
        <p:spPr>
          <a:xfrm>
            <a:off x="209006" y="1802674"/>
            <a:ext cx="11449593" cy="439098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/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ar-SY" sz="2800" dirty="0"/>
              <a:t>Projected cash flow patterns changing at an average rate of </a:t>
            </a:r>
            <a:r>
              <a:rPr lang="en-US" altLang="ar-SY" sz="2800" i="1" dirty="0"/>
              <a:t>f</a:t>
            </a:r>
            <a:r>
              <a:rPr lang="en-US" altLang="ar-SY" sz="2800" dirty="0"/>
              <a:t> each period;</a:t>
            </a:r>
          </a:p>
          <a:p>
            <a:pPr algn="l"/>
            <a:r>
              <a:rPr lang="en-US" altLang="ar-SY" sz="2800" dirty="0"/>
              <a:t>Resultant end-of-period cash-flow pattern is referred to as a </a:t>
            </a:r>
            <a:r>
              <a:rPr lang="en-US" altLang="ar-SY" sz="2800" u="sng" dirty="0"/>
              <a:t>geometric gradient series</a:t>
            </a:r>
            <a:r>
              <a:rPr lang="en-US" altLang="ar-SY" sz="2800" dirty="0"/>
              <a:t>;</a:t>
            </a:r>
          </a:p>
          <a:p>
            <a:pPr algn="l"/>
            <a:r>
              <a:rPr lang="en-US" altLang="ar-SY" sz="2800" dirty="0"/>
              <a:t>A</a:t>
            </a:r>
            <a:r>
              <a:rPr lang="en-US" altLang="ar-SY" sz="2800" baseline="-25000" dirty="0"/>
              <a:t>1</a:t>
            </a:r>
            <a:r>
              <a:rPr lang="en-US" altLang="ar-SY" sz="2800" dirty="0"/>
              <a:t> is cash flow at end of period 1</a:t>
            </a:r>
          </a:p>
          <a:p>
            <a:pPr algn="l"/>
            <a:r>
              <a:rPr lang="en-US" altLang="ar-SY" sz="2800" dirty="0"/>
              <a:t>A </a:t>
            </a:r>
            <a:r>
              <a:rPr lang="en-US" altLang="ar-SY" sz="2800" baseline="-25000" dirty="0"/>
              <a:t>k</a:t>
            </a:r>
            <a:r>
              <a:rPr lang="en-US" altLang="ar-SY" sz="2800" dirty="0"/>
              <a:t> = (A </a:t>
            </a:r>
            <a:r>
              <a:rPr lang="en-US" altLang="ar-SY" sz="2800" baseline="-25000" dirty="0"/>
              <a:t>k-1</a:t>
            </a:r>
            <a:r>
              <a:rPr lang="en-US" altLang="ar-SY" sz="2800" dirty="0"/>
              <a:t>) ( 1 +</a:t>
            </a:r>
            <a:r>
              <a:rPr lang="en-US" altLang="ar-SY" sz="2800" i="1" dirty="0"/>
              <a:t>f</a:t>
            </a:r>
            <a:r>
              <a:rPr lang="en-US" altLang="ar-SY" sz="2800" dirty="0"/>
              <a:t> ),2 &lt; k &lt; N</a:t>
            </a:r>
          </a:p>
          <a:p>
            <a:pPr algn="l"/>
            <a:r>
              <a:rPr lang="en-US" altLang="ar-SY" sz="2800" dirty="0"/>
              <a:t>A</a:t>
            </a:r>
            <a:r>
              <a:rPr lang="en-US" altLang="ar-SY" sz="2800" baseline="-25000" dirty="0"/>
              <a:t>N</a:t>
            </a:r>
            <a:r>
              <a:rPr lang="en-US" altLang="ar-SY" sz="2800" dirty="0"/>
              <a:t> = A</a:t>
            </a:r>
            <a:r>
              <a:rPr lang="en-US" altLang="ar-SY" sz="2800" baseline="-25000" dirty="0"/>
              <a:t>1</a:t>
            </a:r>
            <a:r>
              <a:rPr lang="en-US" altLang="ar-SY" sz="2800" dirty="0"/>
              <a:t> ( 1 + </a:t>
            </a:r>
            <a:r>
              <a:rPr lang="en-US" altLang="ar-SY" sz="2800" i="1" dirty="0"/>
              <a:t>f</a:t>
            </a:r>
            <a:r>
              <a:rPr lang="en-US" altLang="ar-SY" sz="2800" dirty="0"/>
              <a:t> )</a:t>
            </a:r>
            <a:r>
              <a:rPr lang="en-US" altLang="ar-SY" sz="2800" baseline="30000" dirty="0"/>
              <a:t> N-1</a:t>
            </a:r>
          </a:p>
          <a:p>
            <a:pPr algn="l"/>
            <a:r>
              <a:rPr lang="en-US" altLang="ar-SY" sz="2800" i="1" dirty="0"/>
              <a:t>f</a:t>
            </a:r>
            <a:r>
              <a:rPr lang="en-US" altLang="ar-SY" sz="2800" dirty="0"/>
              <a:t> = (A </a:t>
            </a:r>
            <a:r>
              <a:rPr lang="en-US" altLang="ar-SY" sz="2800" baseline="-25000" dirty="0"/>
              <a:t>k</a:t>
            </a:r>
            <a:r>
              <a:rPr lang="en-US" altLang="ar-SY" sz="2800" dirty="0"/>
              <a:t> - A </a:t>
            </a:r>
            <a:r>
              <a:rPr lang="en-US" altLang="ar-SY" sz="2800" baseline="-25000" dirty="0"/>
              <a:t>k-1 </a:t>
            </a:r>
            <a:r>
              <a:rPr lang="en-US" altLang="ar-SY" sz="2800" dirty="0"/>
              <a:t>) / A </a:t>
            </a:r>
            <a:r>
              <a:rPr lang="en-US" altLang="ar-SY" sz="2800" baseline="-25000" dirty="0"/>
              <a:t>k-1  </a:t>
            </a:r>
          </a:p>
          <a:p>
            <a:pPr algn="l"/>
            <a:r>
              <a:rPr lang="en-US" altLang="ar-SY" sz="2800" i="1" dirty="0"/>
              <a:t>f</a:t>
            </a:r>
            <a:r>
              <a:rPr lang="en-US" altLang="ar-SY" sz="2800" dirty="0"/>
              <a:t> may be either positive </a:t>
            </a:r>
            <a:r>
              <a:rPr lang="en-US" altLang="ar-SY" sz="2800" i="1" dirty="0"/>
              <a:t>or</a:t>
            </a:r>
            <a:r>
              <a:rPr lang="en-US" altLang="ar-SY" sz="2800" dirty="0"/>
              <a:t> negative</a:t>
            </a:r>
          </a:p>
          <a:p>
            <a:pPr>
              <a:buFontTx/>
              <a:buNone/>
            </a:pPr>
            <a:endParaRPr lang="en-US" altLang="ar-SY" sz="2800" dirty="0"/>
          </a:p>
          <a:p>
            <a:pPr>
              <a:buFontTx/>
              <a:buNone/>
            </a:pPr>
            <a:endParaRPr lang="en-US" altLang="ar-SY" sz="2800" dirty="0">
              <a:solidFill>
                <a:srgbClr val="FFFFFF"/>
              </a:solidFill>
            </a:endParaRPr>
          </a:p>
          <a:p>
            <a:endParaRPr lang="en-US" altLang="ar-SY" sz="2800" baseline="-25000" dirty="0">
              <a:solidFill>
                <a:srgbClr val="FFFFFF"/>
              </a:solidFill>
            </a:endParaRPr>
          </a:p>
        </p:txBody>
      </p:sp>
      <p:sp>
        <p:nvSpPr>
          <p:cNvPr id="8" name="Line 4">
            <a:extLst>
              <a:ext uri="{FF2B5EF4-FFF2-40B4-BE49-F238E27FC236}">
                <a16:creationId xmlns:a16="http://schemas.microsoft.com/office/drawing/2014/main" id="{E0B20212-10D4-9FFD-82F8-F3E7408F35A0}"/>
              </a:ext>
            </a:extLst>
          </p:cNvPr>
          <p:cNvSpPr>
            <a:spLocks noChangeShapeType="1"/>
          </p:cNvSpPr>
          <p:nvPr/>
        </p:nvSpPr>
        <p:spPr bwMode="auto">
          <a:xfrm>
            <a:off x="3365501" y="2057400"/>
            <a:ext cx="64532" cy="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Y"/>
          </a:p>
        </p:txBody>
      </p:sp>
      <p:sp>
        <p:nvSpPr>
          <p:cNvPr id="9" name="Line 5">
            <a:extLst>
              <a:ext uri="{FF2B5EF4-FFF2-40B4-BE49-F238E27FC236}">
                <a16:creationId xmlns:a16="http://schemas.microsoft.com/office/drawing/2014/main" id="{6CC8CCA6-5FCA-F1F2-DA96-60A4FD802AE8}"/>
              </a:ext>
            </a:extLst>
          </p:cNvPr>
          <p:cNvSpPr>
            <a:spLocks noChangeShapeType="1"/>
          </p:cNvSpPr>
          <p:nvPr/>
        </p:nvSpPr>
        <p:spPr bwMode="auto">
          <a:xfrm>
            <a:off x="3136901" y="3276600"/>
            <a:ext cx="64532" cy="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Y"/>
          </a:p>
        </p:txBody>
      </p:sp>
      <p:sp>
        <p:nvSpPr>
          <p:cNvPr id="10" name="Line 6">
            <a:extLst>
              <a:ext uri="{FF2B5EF4-FFF2-40B4-BE49-F238E27FC236}">
                <a16:creationId xmlns:a16="http://schemas.microsoft.com/office/drawing/2014/main" id="{121A61CE-A183-E1B2-D7C6-D57075A697BC}"/>
              </a:ext>
            </a:extLst>
          </p:cNvPr>
          <p:cNvSpPr>
            <a:spLocks noChangeShapeType="1"/>
          </p:cNvSpPr>
          <p:nvPr/>
        </p:nvSpPr>
        <p:spPr bwMode="auto">
          <a:xfrm>
            <a:off x="3822700" y="3733800"/>
            <a:ext cx="103251" cy="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Y"/>
          </a:p>
        </p:txBody>
      </p:sp>
      <p:sp>
        <p:nvSpPr>
          <p:cNvPr id="11" name="Line 7">
            <a:extLst>
              <a:ext uri="{FF2B5EF4-FFF2-40B4-BE49-F238E27FC236}">
                <a16:creationId xmlns:a16="http://schemas.microsoft.com/office/drawing/2014/main" id="{5DE9F5EE-9520-0EE7-1559-D9CB2ADE4AF4}"/>
              </a:ext>
            </a:extLst>
          </p:cNvPr>
          <p:cNvSpPr>
            <a:spLocks noChangeShapeType="1"/>
          </p:cNvSpPr>
          <p:nvPr/>
        </p:nvSpPr>
        <p:spPr bwMode="auto">
          <a:xfrm>
            <a:off x="4356100" y="3733800"/>
            <a:ext cx="103251" cy="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Y"/>
          </a:p>
        </p:txBody>
      </p:sp>
      <p:sp>
        <p:nvSpPr>
          <p:cNvPr id="12" name="Line 8">
            <a:extLst>
              <a:ext uri="{FF2B5EF4-FFF2-40B4-BE49-F238E27FC236}">
                <a16:creationId xmlns:a16="http://schemas.microsoft.com/office/drawing/2014/main" id="{B480FF83-1FE0-FFC7-CA81-073E3A77CDF5}"/>
              </a:ext>
            </a:extLst>
          </p:cNvPr>
          <p:cNvSpPr>
            <a:spLocks noChangeShapeType="1"/>
          </p:cNvSpPr>
          <p:nvPr/>
        </p:nvSpPr>
        <p:spPr bwMode="auto">
          <a:xfrm>
            <a:off x="2603501" y="3810000"/>
            <a:ext cx="64532" cy="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Y"/>
          </a:p>
        </p:txBody>
      </p:sp>
      <p:sp>
        <p:nvSpPr>
          <p:cNvPr id="13" name="Line 9">
            <a:extLst>
              <a:ext uri="{FF2B5EF4-FFF2-40B4-BE49-F238E27FC236}">
                <a16:creationId xmlns:a16="http://schemas.microsoft.com/office/drawing/2014/main" id="{2F77BE88-01B5-D0E3-A5FB-CAD043591617}"/>
              </a:ext>
            </a:extLst>
          </p:cNvPr>
          <p:cNvSpPr>
            <a:spLocks noChangeShapeType="1"/>
          </p:cNvSpPr>
          <p:nvPr/>
        </p:nvSpPr>
        <p:spPr bwMode="auto">
          <a:xfrm>
            <a:off x="546101" y="4343400"/>
            <a:ext cx="64532" cy="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Y"/>
          </a:p>
        </p:txBody>
      </p:sp>
      <p:sp>
        <p:nvSpPr>
          <p:cNvPr id="14" name="Line 13">
            <a:extLst>
              <a:ext uri="{FF2B5EF4-FFF2-40B4-BE49-F238E27FC236}">
                <a16:creationId xmlns:a16="http://schemas.microsoft.com/office/drawing/2014/main" id="{CB86E1AA-3283-680B-A6B8-C055C7829707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1" y="4876800"/>
            <a:ext cx="64532" cy="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2545783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16900E-2CA8-23E7-2044-5C82B7A97E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02D5CB-52D1-CDED-8BF8-0F875FB7252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9FEFE0-FA7E-54C4-B4F4-47FFF108E2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1698927-C86C-F3E4-835C-241888BAFA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مربع نص 2">
            <a:extLst>
              <a:ext uri="{FF2B5EF4-FFF2-40B4-BE49-F238E27FC236}">
                <a16:creationId xmlns:a16="http://schemas.microsoft.com/office/drawing/2014/main" id="{CE98CD32-AA14-ABB1-768F-83475640A2FB}"/>
              </a:ext>
            </a:extLst>
          </p:cNvPr>
          <p:cNvSpPr txBox="1"/>
          <p:nvPr/>
        </p:nvSpPr>
        <p:spPr>
          <a:xfrm>
            <a:off x="9974179" y="518087"/>
            <a:ext cx="190274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Y" sz="2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المحاضرة الخامسة</a:t>
            </a:r>
          </a:p>
        </p:txBody>
      </p:sp>
      <p:sp>
        <p:nvSpPr>
          <p:cNvPr id="6" name="Line 2">
            <a:extLst>
              <a:ext uri="{FF2B5EF4-FFF2-40B4-BE49-F238E27FC236}">
                <a16:creationId xmlns:a16="http://schemas.microsoft.com/office/drawing/2014/main" id="{33709495-A749-8C24-334B-DD5E6618F365}"/>
              </a:ext>
            </a:extLst>
          </p:cNvPr>
          <p:cNvSpPr>
            <a:spLocks noChangeShapeType="1"/>
          </p:cNvSpPr>
          <p:nvPr/>
        </p:nvSpPr>
        <p:spPr bwMode="auto">
          <a:xfrm>
            <a:off x="2459222" y="4305944"/>
            <a:ext cx="4354021" cy="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ar-SY"/>
          </a:p>
        </p:txBody>
      </p:sp>
      <p:sp>
        <p:nvSpPr>
          <p:cNvPr id="7" name="Line 3">
            <a:extLst>
              <a:ext uri="{FF2B5EF4-FFF2-40B4-BE49-F238E27FC236}">
                <a16:creationId xmlns:a16="http://schemas.microsoft.com/office/drawing/2014/main" id="{657A058D-38EF-6F99-9CE9-E15FA9CFAA43}"/>
              </a:ext>
            </a:extLst>
          </p:cNvPr>
          <p:cNvSpPr>
            <a:spLocks noChangeShapeType="1"/>
          </p:cNvSpPr>
          <p:nvPr/>
        </p:nvSpPr>
        <p:spPr bwMode="auto">
          <a:xfrm>
            <a:off x="2446416" y="4159894"/>
            <a:ext cx="0" cy="13970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ar-SY"/>
          </a:p>
        </p:txBody>
      </p:sp>
      <p:sp>
        <p:nvSpPr>
          <p:cNvPr id="8" name="Line 4">
            <a:extLst>
              <a:ext uri="{FF2B5EF4-FFF2-40B4-BE49-F238E27FC236}">
                <a16:creationId xmlns:a16="http://schemas.microsoft.com/office/drawing/2014/main" id="{8C479401-3A07-1FE7-2242-94FF10ECC579}"/>
              </a:ext>
            </a:extLst>
          </p:cNvPr>
          <p:cNvSpPr>
            <a:spLocks noChangeShapeType="1"/>
          </p:cNvSpPr>
          <p:nvPr/>
        </p:nvSpPr>
        <p:spPr bwMode="auto">
          <a:xfrm>
            <a:off x="3445280" y="4159894"/>
            <a:ext cx="0" cy="13970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ar-SY"/>
          </a:p>
        </p:txBody>
      </p:sp>
      <p:sp>
        <p:nvSpPr>
          <p:cNvPr id="9" name="Line 5">
            <a:extLst>
              <a:ext uri="{FF2B5EF4-FFF2-40B4-BE49-F238E27FC236}">
                <a16:creationId xmlns:a16="http://schemas.microsoft.com/office/drawing/2014/main" id="{1B6E2162-79B4-F007-5A24-CE1D2FFE6EAB}"/>
              </a:ext>
            </a:extLst>
          </p:cNvPr>
          <p:cNvSpPr>
            <a:spLocks noChangeShapeType="1"/>
          </p:cNvSpPr>
          <p:nvPr/>
        </p:nvSpPr>
        <p:spPr bwMode="auto">
          <a:xfrm>
            <a:off x="4444144" y="4159894"/>
            <a:ext cx="0" cy="13970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ar-SY"/>
          </a:p>
        </p:txBody>
      </p:sp>
      <p:sp>
        <p:nvSpPr>
          <p:cNvPr id="10" name="Line 6">
            <a:extLst>
              <a:ext uri="{FF2B5EF4-FFF2-40B4-BE49-F238E27FC236}">
                <a16:creationId xmlns:a16="http://schemas.microsoft.com/office/drawing/2014/main" id="{B32A928A-3DDE-ED65-D193-8D04D465D898}"/>
              </a:ext>
            </a:extLst>
          </p:cNvPr>
          <p:cNvSpPr>
            <a:spLocks noChangeShapeType="1"/>
          </p:cNvSpPr>
          <p:nvPr/>
        </p:nvSpPr>
        <p:spPr bwMode="auto">
          <a:xfrm>
            <a:off x="5443007" y="4159894"/>
            <a:ext cx="0" cy="13970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ar-SY"/>
          </a:p>
        </p:txBody>
      </p:sp>
      <p:sp>
        <p:nvSpPr>
          <p:cNvPr id="11" name="Line 7">
            <a:extLst>
              <a:ext uri="{FF2B5EF4-FFF2-40B4-BE49-F238E27FC236}">
                <a16:creationId xmlns:a16="http://schemas.microsoft.com/office/drawing/2014/main" id="{EFF7EB4C-67EC-3159-F403-36C5F4EECDF3}"/>
              </a:ext>
            </a:extLst>
          </p:cNvPr>
          <p:cNvSpPr>
            <a:spLocks noChangeShapeType="1"/>
          </p:cNvSpPr>
          <p:nvPr/>
        </p:nvSpPr>
        <p:spPr bwMode="auto">
          <a:xfrm>
            <a:off x="6441871" y="4159894"/>
            <a:ext cx="0" cy="13970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ar-SY"/>
          </a:p>
        </p:txBody>
      </p:sp>
      <p:sp>
        <p:nvSpPr>
          <p:cNvPr id="12" name="Line 8">
            <a:extLst>
              <a:ext uri="{FF2B5EF4-FFF2-40B4-BE49-F238E27FC236}">
                <a16:creationId xmlns:a16="http://schemas.microsoft.com/office/drawing/2014/main" id="{C8052C6D-7D09-6146-DDC0-B939EA9BBAB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32452" y="4070994"/>
            <a:ext cx="140865" cy="24130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ar-SY"/>
          </a:p>
        </p:txBody>
      </p:sp>
      <p:sp>
        <p:nvSpPr>
          <p:cNvPr id="13" name="Line 9">
            <a:extLst>
              <a:ext uri="{FF2B5EF4-FFF2-40B4-BE49-F238E27FC236}">
                <a16:creationId xmlns:a16="http://schemas.microsoft.com/office/drawing/2014/main" id="{333D82A2-58B2-E306-6282-6ECF93603824}"/>
              </a:ext>
            </a:extLst>
          </p:cNvPr>
          <p:cNvSpPr>
            <a:spLocks noChangeShapeType="1"/>
          </p:cNvSpPr>
          <p:nvPr/>
        </p:nvSpPr>
        <p:spPr bwMode="auto">
          <a:xfrm>
            <a:off x="6986123" y="4083694"/>
            <a:ext cx="294537" cy="44450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ar-SY"/>
          </a:p>
        </p:txBody>
      </p:sp>
      <p:sp>
        <p:nvSpPr>
          <p:cNvPr id="14" name="Line 10">
            <a:extLst>
              <a:ext uri="{FF2B5EF4-FFF2-40B4-BE49-F238E27FC236}">
                <a16:creationId xmlns:a16="http://schemas.microsoft.com/office/drawing/2014/main" id="{55F5554C-E2CF-BA73-C558-58D2A883001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293466" y="4299594"/>
            <a:ext cx="140865" cy="24130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ar-SY"/>
          </a:p>
        </p:txBody>
      </p:sp>
      <p:sp>
        <p:nvSpPr>
          <p:cNvPr id="15" name="Line 11">
            <a:extLst>
              <a:ext uri="{FF2B5EF4-FFF2-40B4-BE49-F238E27FC236}">
                <a16:creationId xmlns:a16="http://schemas.microsoft.com/office/drawing/2014/main" id="{48E7C2A5-C9A5-03C3-ACCD-5B345D7ACE35}"/>
              </a:ext>
            </a:extLst>
          </p:cNvPr>
          <p:cNvSpPr>
            <a:spLocks noChangeShapeType="1"/>
          </p:cNvSpPr>
          <p:nvPr/>
        </p:nvSpPr>
        <p:spPr bwMode="auto">
          <a:xfrm>
            <a:off x="7453540" y="4305944"/>
            <a:ext cx="589073" cy="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ar-SY"/>
          </a:p>
        </p:txBody>
      </p:sp>
      <p:sp>
        <p:nvSpPr>
          <p:cNvPr id="16" name="Line 12">
            <a:extLst>
              <a:ext uri="{FF2B5EF4-FFF2-40B4-BE49-F238E27FC236}">
                <a16:creationId xmlns:a16="http://schemas.microsoft.com/office/drawing/2014/main" id="{9552C632-2B33-0CF5-25DD-878D18261B0D}"/>
              </a:ext>
            </a:extLst>
          </p:cNvPr>
          <p:cNvSpPr>
            <a:spLocks noChangeShapeType="1"/>
          </p:cNvSpPr>
          <p:nvPr/>
        </p:nvSpPr>
        <p:spPr bwMode="auto">
          <a:xfrm>
            <a:off x="8055419" y="4159894"/>
            <a:ext cx="0" cy="13970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ar-SY"/>
          </a:p>
        </p:txBody>
      </p:sp>
      <p:sp>
        <p:nvSpPr>
          <p:cNvPr id="17" name="Line 13">
            <a:extLst>
              <a:ext uri="{FF2B5EF4-FFF2-40B4-BE49-F238E27FC236}">
                <a16:creationId xmlns:a16="http://schemas.microsoft.com/office/drawing/2014/main" id="{8B47F6C2-54DC-880B-1540-47049EB8F55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445280" y="3836044"/>
            <a:ext cx="0" cy="48260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ar-SY"/>
          </a:p>
        </p:txBody>
      </p:sp>
      <p:sp>
        <p:nvSpPr>
          <p:cNvPr id="18" name="Line 14">
            <a:extLst>
              <a:ext uri="{FF2B5EF4-FFF2-40B4-BE49-F238E27FC236}">
                <a16:creationId xmlns:a16="http://schemas.microsoft.com/office/drawing/2014/main" id="{291303A2-413B-E363-32ED-A1C1E6674F4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44144" y="3607444"/>
            <a:ext cx="0" cy="71120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ar-SY"/>
          </a:p>
        </p:txBody>
      </p:sp>
      <p:sp>
        <p:nvSpPr>
          <p:cNvPr id="19" name="Line 15">
            <a:extLst>
              <a:ext uri="{FF2B5EF4-FFF2-40B4-BE49-F238E27FC236}">
                <a16:creationId xmlns:a16="http://schemas.microsoft.com/office/drawing/2014/main" id="{1E0AD7BF-7E21-AB29-B0B7-45F2BB4C917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443007" y="3150244"/>
            <a:ext cx="0" cy="109220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ar-SY"/>
          </a:p>
        </p:txBody>
      </p:sp>
      <p:sp>
        <p:nvSpPr>
          <p:cNvPr id="20" name="Line 16">
            <a:extLst>
              <a:ext uri="{FF2B5EF4-FFF2-40B4-BE49-F238E27FC236}">
                <a16:creationId xmlns:a16="http://schemas.microsoft.com/office/drawing/2014/main" id="{9E444BA5-CFEE-4209-84D9-77EC80F5AB7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441871" y="2540644"/>
            <a:ext cx="0" cy="177800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ar-SY"/>
          </a:p>
        </p:txBody>
      </p:sp>
      <p:sp>
        <p:nvSpPr>
          <p:cNvPr id="21" name="Line 17">
            <a:extLst>
              <a:ext uri="{FF2B5EF4-FFF2-40B4-BE49-F238E27FC236}">
                <a16:creationId xmlns:a16="http://schemas.microsoft.com/office/drawing/2014/main" id="{68DE0DEC-3A15-F0B3-5600-86279E54FC5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055419" y="940444"/>
            <a:ext cx="0" cy="337820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ar-SY"/>
          </a:p>
        </p:txBody>
      </p:sp>
      <p:sp>
        <p:nvSpPr>
          <p:cNvPr id="22" name="Arc 18">
            <a:extLst>
              <a:ext uri="{FF2B5EF4-FFF2-40B4-BE49-F238E27FC236}">
                <a16:creationId xmlns:a16="http://schemas.microsoft.com/office/drawing/2014/main" id="{EBFB4AA5-6F60-404D-E9BD-B307EB3B2EE0}"/>
              </a:ext>
            </a:extLst>
          </p:cNvPr>
          <p:cNvSpPr>
            <a:spLocks/>
          </p:cNvSpPr>
          <p:nvPr/>
        </p:nvSpPr>
        <p:spPr bwMode="auto">
          <a:xfrm rot="20880000">
            <a:off x="3213173" y="3777307"/>
            <a:ext cx="1259784" cy="50800"/>
          </a:xfrm>
          <a:custGeom>
            <a:avLst/>
            <a:gdLst>
              <a:gd name="G0" fmla="+- 0 0 0"/>
              <a:gd name="G1" fmla="+- 0 0 0"/>
              <a:gd name="G2" fmla="+- 21600 0 0"/>
              <a:gd name="T0" fmla="*/ 9831 w 9831"/>
              <a:gd name="T1" fmla="*/ 19233 h 21600"/>
              <a:gd name="T2" fmla="*/ 0 w 9831"/>
              <a:gd name="T3" fmla="*/ 21600 h 21600"/>
              <a:gd name="T4" fmla="*/ 0 w 9831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9831" h="21600" fill="none" extrusionOk="0">
                <a:moveTo>
                  <a:pt x="9831" y="19233"/>
                </a:moveTo>
                <a:cubicBezTo>
                  <a:pt x="6787" y="20788"/>
                  <a:pt x="3418" y="21599"/>
                  <a:pt x="0" y="21599"/>
                </a:cubicBezTo>
              </a:path>
              <a:path w="9831" h="21600" stroke="0" extrusionOk="0">
                <a:moveTo>
                  <a:pt x="9831" y="19233"/>
                </a:moveTo>
                <a:cubicBezTo>
                  <a:pt x="6787" y="20788"/>
                  <a:pt x="3418" y="21599"/>
                  <a:pt x="0" y="21599"/>
                </a:cubicBez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ar-SY"/>
          </a:p>
        </p:txBody>
      </p:sp>
      <p:sp>
        <p:nvSpPr>
          <p:cNvPr id="23" name="Arc 19">
            <a:extLst>
              <a:ext uri="{FF2B5EF4-FFF2-40B4-BE49-F238E27FC236}">
                <a16:creationId xmlns:a16="http://schemas.microsoft.com/office/drawing/2014/main" id="{E17C0D7B-DAB6-9DFB-1594-2762AEABD4C5}"/>
              </a:ext>
            </a:extLst>
          </p:cNvPr>
          <p:cNvSpPr>
            <a:spLocks/>
          </p:cNvSpPr>
          <p:nvPr/>
        </p:nvSpPr>
        <p:spPr bwMode="auto">
          <a:xfrm rot="20280000">
            <a:off x="4445745" y="2947044"/>
            <a:ext cx="1029277" cy="509588"/>
          </a:xfrm>
          <a:custGeom>
            <a:avLst/>
            <a:gdLst>
              <a:gd name="G0" fmla="+- 0 0 0"/>
              <a:gd name="G1" fmla="+- 0 0 0"/>
              <a:gd name="G2" fmla="+- 21600 0 0"/>
              <a:gd name="T0" fmla="*/ 9817 w 9817"/>
              <a:gd name="T1" fmla="*/ 19240 h 21600"/>
              <a:gd name="T2" fmla="*/ 0 w 9817"/>
              <a:gd name="T3" fmla="*/ 21600 h 21600"/>
              <a:gd name="T4" fmla="*/ 0 w 9817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9817" h="21600" fill="none" extrusionOk="0">
                <a:moveTo>
                  <a:pt x="9817" y="19240"/>
                </a:moveTo>
                <a:cubicBezTo>
                  <a:pt x="6777" y="20791"/>
                  <a:pt x="3412" y="21599"/>
                  <a:pt x="0" y="21599"/>
                </a:cubicBezTo>
              </a:path>
              <a:path w="9817" h="21600" stroke="0" extrusionOk="0">
                <a:moveTo>
                  <a:pt x="9817" y="19240"/>
                </a:moveTo>
                <a:cubicBezTo>
                  <a:pt x="6777" y="20791"/>
                  <a:pt x="3412" y="21599"/>
                  <a:pt x="0" y="21599"/>
                </a:cubicBez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ar-SY"/>
          </a:p>
        </p:txBody>
      </p:sp>
      <p:sp>
        <p:nvSpPr>
          <p:cNvPr id="24" name="Arc 20">
            <a:extLst>
              <a:ext uri="{FF2B5EF4-FFF2-40B4-BE49-F238E27FC236}">
                <a16:creationId xmlns:a16="http://schemas.microsoft.com/office/drawing/2014/main" id="{4548A3C0-0497-24AC-4725-4A4B0E62E40D}"/>
              </a:ext>
            </a:extLst>
          </p:cNvPr>
          <p:cNvSpPr>
            <a:spLocks/>
          </p:cNvSpPr>
          <p:nvPr/>
        </p:nvSpPr>
        <p:spPr bwMode="auto">
          <a:xfrm rot="19800000">
            <a:off x="5258922" y="2477144"/>
            <a:ext cx="1254982" cy="427038"/>
          </a:xfrm>
          <a:custGeom>
            <a:avLst/>
            <a:gdLst>
              <a:gd name="G0" fmla="+- 0 0 0"/>
              <a:gd name="G1" fmla="+- 0 0 0"/>
              <a:gd name="G2" fmla="+- 21600 0 0"/>
              <a:gd name="T0" fmla="*/ 10472 w 10472"/>
              <a:gd name="T1" fmla="*/ 18892 h 21600"/>
              <a:gd name="T2" fmla="*/ 0 w 10472"/>
              <a:gd name="T3" fmla="*/ 21600 h 21600"/>
              <a:gd name="T4" fmla="*/ 0 w 10472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0472" h="21600" fill="none" extrusionOk="0">
                <a:moveTo>
                  <a:pt x="10471" y="18891"/>
                </a:moveTo>
                <a:cubicBezTo>
                  <a:pt x="7267" y="20668"/>
                  <a:pt x="3663" y="21599"/>
                  <a:pt x="0" y="21599"/>
                </a:cubicBezTo>
              </a:path>
              <a:path w="10472" h="21600" stroke="0" extrusionOk="0">
                <a:moveTo>
                  <a:pt x="10471" y="18891"/>
                </a:moveTo>
                <a:cubicBezTo>
                  <a:pt x="7267" y="20668"/>
                  <a:pt x="3663" y="21599"/>
                  <a:pt x="0" y="21599"/>
                </a:cubicBez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ar-SY"/>
          </a:p>
        </p:txBody>
      </p:sp>
      <p:sp>
        <p:nvSpPr>
          <p:cNvPr id="25" name="Arc 21">
            <a:extLst>
              <a:ext uri="{FF2B5EF4-FFF2-40B4-BE49-F238E27FC236}">
                <a16:creationId xmlns:a16="http://schemas.microsoft.com/office/drawing/2014/main" id="{BF6B26B0-7E5D-2F0F-B09C-A70AE8E70FF9}"/>
              </a:ext>
            </a:extLst>
          </p:cNvPr>
          <p:cNvSpPr>
            <a:spLocks/>
          </p:cNvSpPr>
          <p:nvPr/>
        </p:nvSpPr>
        <p:spPr bwMode="auto">
          <a:xfrm rot="2400000">
            <a:off x="7115784" y="732482"/>
            <a:ext cx="275328" cy="2019300"/>
          </a:xfrm>
          <a:custGeom>
            <a:avLst/>
            <a:gdLst>
              <a:gd name="G0" fmla="+- 0 0 0"/>
              <a:gd name="G1" fmla="+- 16 0 0"/>
              <a:gd name="G2" fmla="+- 21600 0 0"/>
              <a:gd name="T0" fmla="*/ 21600 w 21600"/>
              <a:gd name="T1" fmla="*/ 0 h 19906"/>
              <a:gd name="T2" fmla="*/ 8422 w 21600"/>
              <a:gd name="T3" fmla="*/ 19906 h 19906"/>
              <a:gd name="T4" fmla="*/ 0 w 21600"/>
              <a:gd name="T5" fmla="*/ 16 h 199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19906" fill="none" extrusionOk="0">
                <a:moveTo>
                  <a:pt x="21599" y="0"/>
                </a:moveTo>
                <a:cubicBezTo>
                  <a:pt x="21599" y="5"/>
                  <a:pt x="21600" y="10"/>
                  <a:pt x="21600" y="16"/>
                </a:cubicBezTo>
                <a:cubicBezTo>
                  <a:pt x="21600" y="8690"/>
                  <a:pt x="16410" y="16523"/>
                  <a:pt x="8422" y="19906"/>
                </a:cubicBezTo>
              </a:path>
              <a:path w="21600" h="19906" stroke="0" extrusionOk="0">
                <a:moveTo>
                  <a:pt x="21599" y="0"/>
                </a:moveTo>
                <a:cubicBezTo>
                  <a:pt x="21599" y="5"/>
                  <a:pt x="21600" y="10"/>
                  <a:pt x="21600" y="16"/>
                </a:cubicBezTo>
                <a:cubicBezTo>
                  <a:pt x="21600" y="8690"/>
                  <a:pt x="16410" y="16523"/>
                  <a:pt x="8422" y="19906"/>
                </a:cubicBezTo>
                <a:lnTo>
                  <a:pt x="0" y="16"/>
                </a:lnTo>
                <a:close/>
              </a:path>
            </a:pathLst>
          </a:cu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ar-SY"/>
          </a:p>
        </p:txBody>
      </p:sp>
      <p:sp>
        <p:nvSpPr>
          <p:cNvPr id="26" name="Rectangle 22">
            <a:extLst>
              <a:ext uri="{FF2B5EF4-FFF2-40B4-BE49-F238E27FC236}">
                <a16:creationId xmlns:a16="http://schemas.microsoft.com/office/drawing/2014/main" id="{1C9CC123-6F7B-6F0D-25E6-7F6DF8E9C9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8339" y="4321819"/>
            <a:ext cx="386315" cy="52065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90488" tIns="44450" rIns="90488" bIns="44450">
            <a:spAutoFit/>
          </a:bodyPr>
          <a:lstStyle/>
          <a:p>
            <a:r>
              <a:rPr lang="en-US" altLang="ar-SY" sz="2800" dirty="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27" name="Rectangle 23">
            <a:extLst>
              <a:ext uri="{FF2B5EF4-FFF2-40B4-BE49-F238E27FC236}">
                <a16:creationId xmlns:a16="http://schemas.microsoft.com/office/drawing/2014/main" id="{A9359256-7E6B-F32F-F194-0285781B07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7203" y="4321819"/>
            <a:ext cx="386315" cy="52065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90488" tIns="44450" rIns="90488" bIns="44450">
            <a:spAutoFit/>
          </a:bodyPr>
          <a:lstStyle/>
          <a:p>
            <a:r>
              <a:rPr lang="en-US" altLang="ar-SY" sz="2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28" name="Rectangle 24">
            <a:extLst>
              <a:ext uri="{FF2B5EF4-FFF2-40B4-BE49-F238E27FC236}">
                <a16:creationId xmlns:a16="http://schemas.microsoft.com/office/drawing/2014/main" id="{F77E97B0-1CEF-6B00-33B9-407F12AAF9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9230" y="4321819"/>
            <a:ext cx="386315" cy="52065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90488" tIns="44450" rIns="90488" bIns="44450">
            <a:spAutoFit/>
          </a:bodyPr>
          <a:lstStyle/>
          <a:p>
            <a:r>
              <a:rPr lang="en-US" altLang="ar-SY" sz="28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29" name="Rectangle 25">
            <a:extLst>
              <a:ext uri="{FF2B5EF4-FFF2-40B4-BE49-F238E27FC236}">
                <a16:creationId xmlns:a16="http://schemas.microsoft.com/office/drawing/2014/main" id="{1559D393-A2E1-910B-A8B5-FECC044BCE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4930" y="4321819"/>
            <a:ext cx="386315" cy="52065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90488" tIns="44450" rIns="90488" bIns="44450">
            <a:spAutoFit/>
          </a:bodyPr>
          <a:lstStyle/>
          <a:p>
            <a:r>
              <a:rPr lang="en-US" altLang="ar-SY" sz="2800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30" name="Rectangle 26">
            <a:extLst>
              <a:ext uri="{FF2B5EF4-FFF2-40B4-BE49-F238E27FC236}">
                <a16:creationId xmlns:a16="http://schemas.microsoft.com/office/drawing/2014/main" id="{4D6BAC51-42F2-BE86-E8A9-239482ED9F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96958" y="4321819"/>
            <a:ext cx="386315" cy="52065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90488" tIns="44450" rIns="90488" bIns="44450">
            <a:spAutoFit/>
          </a:bodyPr>
          <a:lstStyle/>
          <a:p>
            <a:r>
              <a:rPr lang="en-US" altLang="ar-SY" sz="2800"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31" name="Rectangle 27">
            <a:extLst>
              <a:ext uri="{FF2B5EF4-FFF2-40B4-BE49-F238E27FC236}">
                <a16:creationId xmlns:a16="http://schemas.microsoft.com/office/drawing/2014/main" id="{D507F639-5A49-789E-7079-7E4DD527F7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87342" y="4321819"/>
            <a:ext cx="446121" cy="52065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90488" tIns="44450" rIns="90488" bIns="44450">
            <a:spAutoFit/>
          </a:bodyPr>
          <a:lstStyle/>
          <a:p>
            <a:r>
              <a:rPr lang="en-US" altLang="ar-SY" sz="2800">
                <a:latin typeface="Arial" panose="020B0604020202020204" pitchFamily="34" charset="0"/>
              </a:rPr>
              <a:t>N</a:t>
            </a:r>
          </a:p>
        </p:txBody>
      </p:sp>
      <p:sp>
        <p:nvSpPr>
          <p:cNvPr id="32" name="Rectangle 28">
            <a:extLst>
              <a:ext uri="{FF2B5EF4-FFF2-40B4-BE49-F238E27FC236}">
                <a16:creationId xmlns:a16="http://schemas.microsoft.com/office/drawing/2014/main" id="{C8EBED39-0006-5451-F618-8D371F0254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7203" y="3453457"/>
            <a:ext cx="505927" cy="4591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90488" tIns="44450" rIns="90488" bIns="44450">
            <a:spAutoFit/>
          </a:bodyPr>
          <a:lstStyle/>
          <a:p>
            <a:r>
              <a:rPr lang="en-US" altLang="ar-SY" sz="2400" dirty="0">
                <a:latin typeface="Arial" panose="020B0604020202020204" pitchFamily="34" charset="0"/>
              </a:rPr>
              <a:t>A</a:t>
            </a:r>
            <a:r>
              <a:rPr lang="en-US" altLang="ar-SY" sz="2400" baseline="-25000" dirty="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33" name="Rectangle 29">
            <a:extLst>
              <a:ext uri="{FF2B5EF4-FFF2-40B4-BE49-F238E27FC236}">
                <a16:creationId xmlns:a16="http://schemas.microsoft.com/office/drawing/2014/main" id="{3EFFCA78-505F-BC7E-FA1C-9B28D2E4E6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367" y="3148657"/>
            <a:ext cx="1826505" cy="4591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90488" tIns="44450" rIns="90488" bIns="44450">
            <a:spAutoFit/>
          </a:bodyPr>
          <a:lstStyle/>
          <a:p>
            <a:r>
              <a:rPr lang="en-US" altLang="ar-SY" sz="2400">
                <a:latin typeface="Arial" panose="020B0604020202020204" pitchFamily="34" charset="0"/>
              </a:rPr>
              <a:t>A</a:t>
            </a:r>
            <a:r>
              <a:rPr lang="en-US" altLang="ar-SY" sz="2400" baseline="-25000">
                <a:latin typeface="Arial" panose="020B0604020202020204" pitchFamily="34" charset="0"/>
              </a:rPr>
              <a:t>2</a:t>
            </a:r>
            <a:r>
              <a:rPr lang="en-US" altLang="ar-SY" sz="2400">
                <a:latin typeface="Arial" panose="020B0604020202020204" pitchFamily="34" charset="0"/>
              </a:rPr>
              <a:t> =A</a:t>
            </a:r>
            <a:r>
              <a:rPr lang="en-US" altLang="ar-SY" sz="2400" baseline="-25000">
                <a:latin typeface="Arial" panose="020B0604020202020204" pitchFamily="34" charset="0"/>
              </a:rPr>
              <a:t>1</a:t>
            </a:r>
            <a:r>
              <a:rPr lang="en-US" altLang="ar-SY" sz="2400">
                <a:latin typeface="Arial" panose="020B0604020202020204" pitchFamily="34" charset="0"/>
              </a:rPr>
              <a:t>(1+</a:t>
            </a:r>
            <a:r>
              <a:rPr lang="en-US" altLang="ar-SY" sz="2400" i="1">
                <a:latin typeface="Arial" panose="020B0604020202020204" pitchFamily="34" charset="0"/>
              </a:rPr>
              <a:t>f </a:t>
            </a:r>
            <a:r>
              <a:rPr lang="en-US" altLang="ar-SY" sz="2400">
                <a:latin typeface="Arial" panose="020B0604020202020204" pitchFamily="34" charset="0"/>
              </a:rPr>
              <a:t>)</a:t>
            </a:r>
          </a:p>
        </p:txBody>
      </p:sp>
      <p:sp>
        <p:nvSpPr>
          <p:cNvPr id="34" name="Line 30">
            <a:extLst>
              <a:ext uri="{FF2B5EF4-FFF2-40B4-BE49-F238E27FC236}">
                <a16:creationId xmlns:a16="http://schemas.microsoft.com/office/drawing/2014/main" id="{78EE37E1-0199-FE09-7CFE-F88F31946EC1}"/>
              </a:ext>
            </a:extLst>
          </p:cNvPr>
          <p:cNvSpPr>
            <a:spLocks noChangeShapeType="1"/>
          </p:cNvSpPr>
          <p:nvPr/>
        </p:nvSpPr>
        <p:spPr bwMode="auto">
          <a:xfrm>
            <a:off x="4757889" y="3239144"/>
            <a:ext cx="140865" cy="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ar-SY"/>
          </a:p>
        </p:txBody>
      </p:sp>
      <p:sp>
        <p:nvSpPr>
          <p:cNvPr id="35" name="Rectangle 31">
            <a:extLst>
              <a:ext uri="{FF2B5EF4-FFF2-40B4-BE49-F238E27FC236}">
                <a16:creationId xmlns:a16="http://schemas.microsoft.com/office/drawing/2014/main" id="{F0DB11A5-A9F4-6956-84CF-16C9F62FEB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45559" y="2691457"/>
            <a:ext cx="1941268" cy="4591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90488" tIns="44450" rIns="90488" bIns="44450">
            <a:spAutoFit/>
          </a:bodyPr>
          <a:lstStyle/>
          <a:p>
            <a:r>
              <a:rPr lang="en-US" altLang="ar-SY" sz="2400">
                <a:latin typeface="Arial" panose="020B0604020202020204" pitchFamily="34" charset="0"/>
              </a:rPr>
              <a:t>A</a:t>
            </a:r>
            <a:r>
              <a:rPr lang="en-US" altLang="ar-SY" sz="2400" baseline="-25000">
                <a:latin typeface="Arial" panose="020B0604020202020204" pitchFamily="34" charset="0"/>
              </a:rPr>
              <a:t>3</a:t>
            </a:r>
            <a:r>
              <a:rPr lang="en-US" altLang="ar-SY" sz="2400">
                <a:latin typeface="Arial" panose="020B0604020202020204" pitchFamily="34" charset="0"/>
              </a:rPr>
              <a:t> =A</a:t>
            </a:r>
            <a:r>
              <a:rPr lang="en-US" altLang="ar-SY" sz="2400" baseline="-25000">
                <a:latin typeface="Arial" panose="020B0604020202020204" pitchFamily="34" charset="0"/>
              </a:rPr>
              <a:t>1</a:t>
            </a:r>
            <a:r>
              <a:rPr lang="en-US" altLang="ar-SY" sz="2400">
                <a:latin typeface="Arial" panose="020B0604020202020204" pitchFamily="34" charset="0"/>
              </a:rPr>
              <a:t>(1+</a:t>
            </a:r>
            <a:r>
              <a:rPr lang="en-US" altLang="ar-SY" sz="2400" i="1">
                <a:latin typeface="Arial" panose="020B0604020202020204" pitchFamily="34" charset="0"/>
              </a:rPr>
              <a:t>f </a:t>
            </a:r>
            <a:r>
              <a:rPr lang="en-US" altLang="ar-SY" sz="2400">
                <a:latin typeface="Arial" panose="020B0604020202020204" pitchFamily="34" charset="0"/>
              </a:rPr>
              <a:t>)</a:t>
            </a:r>
            <a:r>
              <a:rPr lang="en-US" altLang="ar-SY" sz="2400" baseline="300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36" name="Rectangle 32">
            <a:extLst>
              <a:ext uri="{FF2B5EF4-FFF2-40B4-BE49-F238E27FC236}">
                <a16:creationId xmlns:a16="http://schemas.microsoft.com/office/drawing/2014/main" id="{B8A7AE1A-1FB0-BBCD-5B93-1A9B240924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4807" y="557857"/>
            <a:ext cx="2309802" cy="4591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90488" tIns="44450" rIns="90488" bIns="44450">
            <a:spAutoFit/>
          </a:bodyPr>
          <a:lstStyle/>
          <a:p>
            <a:r>
              <a:rPr lang="en-US" altLang="ar-SY" sz="2400">
                <a:latin typeface="Arial" panose="020B0604020202020204" pitchFamily="34" charset="0"/>
              </a:rPr>
              <a:t>A</a:t>
            </a:r>
            <a:r>
              <a:rPr lang="en-US" altLang="ar-SY" sz="2400" baseline="-25000">
                <a:latin typeface="Arial" panose="020B0604020202020204" pitchFamily="34" charset="0"/>
              </a:rPr>
              <a:t>N</a:t>
            </a:r>
            <a:r>
              <a:rPr lang="en-US" altLang="ar-SY" sz="2400">
                <a:latin typeface="Arial" panose="020B0604020202020204" pitchFamily="34" charset="0"/>
              </a:rPr>
              <a:t> =A</a:t>
            </a:r>
            <a:r>
              <a:rPr lang="en-US" altLang="ar-SY" sz="2400" baseline="-25000">
                <a:latin typeface="Arial" panose="020B0604020202020204" pitchFamily="34" charset="0"/>
              </a:rPr>
              <a:t>1</a:t>
            </a:r>
            <a:r>
              <a:rPr lang="en-US" altLang="ar-SY" sz="2400">
                <a:latin typeface="Arial" panose="020B0604020202020204" pitchFamily="34" charset="0"/>
              </a:rPr>
              <a:t>(1+</a:t>
            </a:r>
            <a:r>
              <a:rPr lang="en-US" altLang="ar-SY" sz="2400" i="1">
                <a:latin typeface="Arial" panose="020B0604020202020204" pitchFamily="34" charset="0"/>
              </a:rPr>
              <a:t>f </a:t>
            </a:r>
            <a:r>
              <a:rPr lang="en-US" altLang="ar-SY" sz="2400">
                <a:latin typeface="Arial" panose="020B0604020202020204" pitchFamily="34" charset="0"/>
              </a:rPr>
              <a:t>)</a:t>
            </a:r>
            <a:r>
              <a:rPr lang="en-US" altLang="ar-SY" sz="2400" baseline="30000">
                <a:latin typeface="Arial" panose="020B0604020202020204" pitchFamily="34" charset="0"/>
              </a:rPr>
              <a:t>N - 1</a:t>
            </a:r>
          </a:p>
        </p:txBody>
      </p:sp>
      <p:sp>
        <p:nvSpPr>
          <p:cNvPr id="37" name="Rectangle 33">
            <a:extLst>
              <a:ext uri="{FF2B5EF4-FFF2-40B4-BE49-F238E27FC236}">
                <a16:creationId xmlns:a16="http://schemas.microsoft.com/office/drawing/2014/main" id="{A9CB01B8-E25E-4D88-ADAD-C8F5A89508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22395" y="4779019"/>
            <a:ext cx="2380922" cy="52065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90488" tIns="44450" rIns="90488" bIns="44450">
            <a:spAutoFit/>
          </a:bodyPr>
          <a:lstStyle/>
          <a:p>
            <a:r>
              <a:rPr lang="en-US" altLang="ar-SY" sz="2800" dirty="0">
                <a:latin typeface="Arial" panose="020B0604020202020204" pitchFamily="34" charset="0"/>
              </a:rPr>
              <a:t>End of Period</a:t>
            </a:r>
          </a:p>
        </p:txBody>
      </p:sp>
      <p:sp>
        <p:nvSpPr>
          <p:cNvPr id="38" name="Line 34">
            <a:extLst>
              <a:ext uri="{FF2B5EF4-FFF2-40B4-BE49-F238E27FC236}">
                <a16:creationId xmlns:a16="http://schemas.microsoft.com/office/drawing/2014/main" id="{F9D9B7E3-709A-316A-E147-975798796ADF}"/>
              </a:ext>
            </a:extLst>
          </p:cNvPr>
          <p:cNvSpPr>
            <a:spLocks noChangeShapeType="1"/>
          </p:cNvSpPr>
          <p:nvPr/>
        </p:nvSpPr>
        <p:spPr bwMode="auto">
          <a:xfrm>
            <a:off x="5526246" y="2781944"/>
            <a:ext cx="140865" cy="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ar-SY"/>
          </a:p>
        </p:txBody>
      </p:sp>
      <p:sp>
        <p:nvSpPr>
          <p:cNvPr id="39" name="Line 35">
            <a:extLst>
              <a:ext uri="{FF2B5EF4-FFF2-40B4-BE49-F238E27FC236}">
                <a16:creationId xmlns:a16="http://schemas.microsoft.com/office/drawing/2014/main" id="{0D2B3D5A-3978-1F50-2453-138213500036}"/>
              </a:ext>
            </a:extLst>
          </p:cNvPr>
          <p:cNvSpPr>
            <a:spLocks noChangeShapeType="1"/>
          </p:cNvSpPr>
          <p:nvPr/>
        </p:nvSpPr>
        <p:spPr bwMode="auto">
          <a:xfrm>
            <a:off x="8215494" y="572144"/>
            <a:ext cx="140865" cy="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ar-SY"/>
          </a:p>
        </p:txBody>
      </p:sp>
      <p:sp>
        <p:nvSpPr>
          <p:cNvPr id="40" name="Rectangle 36">
            <a:extLst>
              <a:ext uri="{FF2B5EF4-FFF2-40B4-BE49-F238E27FC236}">
                <a16:creationId xmlns:a16="http://schemas.microsoft.com/office/drawing/2014/main" id="{553C02B9-C7D6-7513-17B9-6054E51947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7301" y="5534025"/>
            <a:ext cx="9865377" cy="8284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0488" tIns="44450" rIns="90488" bIns="44450">
            <a:spAutoFit/>
          </a:bodyPr>
          <a:lstStyle/>
          <a:p>
            <a:pPr algn="ctr"/>
            <a:r>
              <a:rPr lang="en-US" altLang="ar-SY" sz="2400" dirty="0">
                <a:latin typeface="Arial" panose="020B0604020202020204" pitchFamily="34" charset="0"/>
              </a:rPr>
              <a:t>Cash-flow diagram for a Geometric Sequence of </a:t>
            </a:r>
          </a:p>
          <a:p>
            <a:pPr algn="ctr"/>
            <a:r>
              <a:rPr lang="en-US" altLang="ar-SY" sz="2400" dirty="0">
                <a:latin typeface="Arial" panose="020B0604020202020204" pitchFamily="34" charset="0"/>
              </a:rPr>
              <a:t>Cash Flows</a:t>
            </a:r>
          </a:p>
        </p:txBody>
      </p:sp>
    </p:spTree>
    <p:extLst>
      <p:ext uri="{BB962C8B-B14F-4D97-AF65-F5344CB8AC3E}">
        <p14:creationId xmlns:p14="http://schemas.microsoft.com/office/powerpoint/2010/main" val="42540619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934B15-41BB-BC81-643F-816525D53B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E59147-003F-4514-B7D6-AA7C8A6DDB4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B8CE44-D756-BB03-659C-65AAACFB02B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8518CB2-C4DD-6D47-8DF7-D8943B6D68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مربع نص 2">
            <a:extLst>
              <a:ext uri="{FF2B5EF4-FFF2-40B4-BE49-F238E27FC236}">
                <a16:creationId xmlns:a16="http://schemas.microsoft.com/office/drawing/2014/main" id="{2F6A3B3B-CAB6-2D36-A4AB-6C98A4006E7C}"/>
              </a:ext>
            </a:extLst>
          </p:cNvPr>
          <p:cNvSpPr txBox="1"/>
          <p:nvPr/>
        </p:nvSpPr>
        <p:spPr>
          <a:xfrm>
            <a:off x="9974179" y="518087"/>
            <a:ext cx="190274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Y" sz="2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المحاضرة الخامسة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24EA476A-46F4-598C-3E62-DC508F22B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2889" y="104728"/>
            <a:ext cx="5223511" cy="165576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0488" tIns="44450" rIns="90488" bIns="44450" anchor="ctr"/>
          <a:lstStyle/>
          <a:p>
            <a:pPr algn="ctr"/>
            <a:r>
              <a:rPr lang="en-US" altLang="ar-SY" sz="2800" b="1" dirty="0">
                <a:solidFill>
                  <a:schemeClr val="tx2"/>
                </a:solidFill>
                <a:latin typeface="Arial" panose="020B0604020202020204" pitchFamily="34" charset="0"/>
              </a:rPr>
              <a:t>RELATING A GEOMETRIC SEQUENCE OF CASH FLOWS TO ANNUAL AND PRESENT EQUIVALENTS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DEED33F4-6B76-D41B-32CA-1ECFB65575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8829" y="1935832"/>
            <a:ext cx="9101470" cy="468824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0488" tIns="44450" rIns="90488" bIns="44450"/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20000"/>
              </a:spcBef>
              <a:buFontTx/>
              <a:buChar char="•"/>
            </a:pPr>
            <a:r>
              <a:rPr lang="en-US" altLang="ar-SY" sz="2800" dirty="0">
                <a:latin typeface="Arial" panose="020B0604020202020204" pitchFamily="34" charset="0"/>
              </a:rPr>
              <a:t>Find P when given A: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US" altLang="ar-SY" sz="2800" dirty="0">
                <a:latin typeface="Arial" panose="020B0604020202020204" pitchFamily="34" charset="0"/>
              </a:rPr>
              <a:t>Find the present equivalent value when given the annual equivalent value ( </a:t>
            </a:r>
            <a:r>
              <a:rPr lang="en-US" altLang="ar-SY" sz="2800" dirty="0" err="1">
                <a:latin typeface="Arial" panose="020B0604020202020204" pitchFamily="34" charset="0"/>
              </a:rPr>
              <a:t>i</a:t>
            </a:r>
            <a:r>
              <a:rPr lang="en-US" altLang="ar-SY" sz="2800" dirty="0">
                <a:latin typeface="Arial" panose="020B0604020202020204" pitchFamily="34" charset="0"/>
              </a:rPr>
              <a:t> = </a:t>
            </a:r>
            <a:r>
              <a:rPr lang="en-US" altLang="ar-SY" sz="2800" i="1" dirty="0">
                <a:latin typeface="Arial" panose="020B0604020202020204" pitchFamily="34" charset="0"/>
              </a:rPr>
              <a:t>f</a:t>
            </a:r>
            <a:r>
              <a:rPr lang="en-US" altLang="ar-SY" sz="2800" dirty="0">
                <a:latin typeface="Arial" panose="020B0604020202020204" pitchFamily="34" charset="0"/>
              </a:rPr>
              <a:t> )</a:t>
            </a:r>
          </a:p>
          <a:p>
            <a:pPr>
              <a:spcBef>
                <a:spcPct val="20000"/>
              </a:spcBef>
            </a:pPr>
            <a:r>
              <a:rPr lang="en-US" altLang="ar-SY" sz="2800" dirty="0">
                <a:latin typeface="Arial" panose="020B0604020202020204" pitchFamily="34" charset="0"/>
              </a:rPr>
              <a:t>             A</a:t>
            </a:r>
            <a:r>
              <a:rPr lang="en-US" altLang="ar-SY" sz="2800" baseline="-25000" dirty="0">
                <a:latin typeface="Arial" panose="020B0604020202020204" pitchFamily="34" charset="0"/>
              </a:rPr>
              <a:t>1</a:t>
            </a:r>
            <a:r>
              <a:rPr lang="en-US" altLang="ar-SY" sz="2800" dirty="0">
                <a:latin typeface="Arial" panose="020B0604020202020204" pitchFamily="34" charset="0"/>
              </a:rPr>
              <a:t>[1 – (1+i)</a:t>
            </a:r>
            <a:r>
              <a:rPr lang="en-US" altLang="ar-SY" sz="2800" baseline="30000" dirty="0">
                <a:latin typeface="Arial" panose="020B0604020202020204" pitchFamily="34" charset="0"/>
              </a:rPr>
              <a:t>–N</a:t>
            </a:r>
            <a:r>
              <a:rPr lang="en-US" altLang="ar-SY" sz="2800" dirty="0">
                <a:latin typeface="Arial" panose="020B0604020202020204" pitchFamily="34" charset="0"/>
              </a:rPr>
              <a:t> (1+f)</a:t>
            </a:r>
            <a:r>
              <a:rPr lang="en-US" altLang="ar-SY" sz="2800" baseline="30000" dirty="0">
                <a:latin typeface="Arial" panose="020B0604020202020204" pitchFamily="34" charset="0"/>
              </a:rPr>
              <a:t>N</a:t>
            </a:r>
            <a:r>
              <a:rPr lang="en-US" altLang="ar-SY" sz="2800" dirty="0">
                <a:latin typeface="Arial" panose="020B0604020202020204" pitchFamily="34" charset="0"/>
              </a:rPr>
              <a:t>]	</a:t>
            </a:r>
          </a:p>
          <a:p>
            <a:pPr>
              <a:spcBef>
                <a:spcPct val="20000"/>
              </a:spcBef>
            </a:pPr>
            <a:r>
              <a:rPr lang="en-US" altLang="ar-SY" sz="2800" dirty="0">
                <a:latin typeface="Arial" panose="020B0604020202020204" pitchFamily="34" charset="0"/>
              </a:rPr>
              <a:t>P =                </a:t>
            </a:r>
          </a:p>
          <a:p>
            <a:pPr>
              <a:spcBef>
                <a:spcPct val="20000"/>
              </a:spcBef>
            </a:pPr>
            <a:r>
              <a:rPr lang="en-US" altLang="ar-SY" sz="2800" dirty="0">
                <a:latin typeface="Arial" panose="020B0604020202020204" pitchFamily="34" charset="0"/>
              </a:rPr>
              <a:t>                        1 - f</a:t>
            </a:r>
          </a:p>
          <a:p>
            <a:pPr>
              <a:spcBef>
                <a:spcPct val="20000"/>
              </a:spcBef>
            </a:pPr>
            <a:r>
              <a:rPr lang="en-US" altLang="ar-SY" sz="2800" i="1" dirty="0">
                <a:latin typeface="Arial" panose="020B0604020202020204" pitchFamily="34" charset="0"/>
              </a:rPr>
              <a:t>    which may also be written as</a:t>
            </a:r>
          </a:p>
          <a:p>
            <a:pPr>
              <a:spcBef>
                <a:spcPct val="20000"/>
              </a:spcBef>
            </a:pPr>
            <a:r>
              <a:rPr lang="en-US" altLang="ar-SY" sz="2800" i="1" dirty="0">
                <a:latin typeface="Arial" panose="020B0604020202020204" pitchFamily="34" charset="0"/>
              </a:rPr>
              <a:t>         </a:t>
            </a:r>
            <a:r>
              <a:rPr lang="en-US" altLang="ar-SY" sz="2800" dirty="0">
                <a:latin typeface="Arial" panose="020B0604020202020204" pitchFamily="34" charset="0"/>
              </a:rPr>
              <a:t>A</a:t>
            </a:r>
            <a:r>
              <a:rPr lang="en-US" altLang="ar-SY" sz="2800" baseline="-25000" dirty="0">
                <a:latin typeface="Arial" panose="020B0604020202020204" pitchFamily="34" charset="0"/>
              </a:rPr>
              <a:t>1</a:t>
            </a:r>
            <a:r>
              <a:rPr lang="en-US" altLang="ar-SY" sz="2800" dirty="0">
                <a:latin typeface="Arial" panose="020B0604020202020204" pitchFamily="34" charset="0"/>
              </a:rPr>
              <a:t>[1 - (P/F,</a:t>
            </a:r>
            <a:r>
              <a:rPr lang="en-US" altLang="ar-SY" sz="2800" dirty="0" err="1">
                <a:latin typeface="Arial" panose="020B0604020202020204" pitchFamily="34" charset="0"/>
              </a:rPr>
              <a:t>i</a:t>
            </a:r>
            <a:r>
              <a:rPr lang="en-US" altLang="ar-SY" sz="2800" dirty="0">
                <a:latin typeface="Arial" panose="020B0604020202020204" pitchFamily="34" charset="0"/>
              </a:rPr>
              <a:t>%,N) (F/</a:t>
            </a:r>
            <a:r>
              <a:rPr lang="en-US" altLang="ar-SY" sz="2800" dirty="0" err="1">
                <a:latin typeface="Arial" panose="020B0604020202020204" pitchFamily="34" charset="0"/>
              </a:rPr>
              <a:t>P,f%,N</a:t>
            </a:r>
            <a:r>
              <a:rPr lang="en-US" altLang="ar-SY" sz="2800" dirty="0">
                <a:latin typeface="Arial" panose="020B0604020202020204" pitchFamily="34" charset="0"/>
              </a:rPr>
              <a:t>)]</a:t>
            </a:r>
          </a:p>
          <a:p>
            <a:pPr>
              <a:spcBef>
                <a:spcPct val="20000"/>
              </a:spcBef>
            </a:pPr>
            <a:r>
              <a:rPr lang="en-US" altLang="ar-SY" sz="2800" dirty="0">
                <a:latin typeface="Arial" panose="020B0604020202020204" pitchFamily="34" charset="0"/>
              </a:rPr>
              <a:t>P =  </a:t>
            </a:r>
          </a:p>
          <a:p>
            <a:pPr>
              <a:spcBef>
                <a:spcPct val="20000"/>
              </a:spcBef>
            </a:pPr>
            <a:r>
              <a:rPr lang="en-US" altLang="ar-SY" sz="2800" dirty="0">
                <a:latin typeface="Arial" panose="020B0604020202020204" pitchFamily="34" charset="0"/>
              </a:rPr>
              <a:t>                         </a:t>
            </a:r>
            <a:r>
              <a:rPr lang="en-US" altLang="ar-SY" sz="2800" dirty="0" err="1">
                <a:latin typeface="Arial" panose="020B0604020202020204" pitchFamily="34" charset="0"/>
              </a:rPr>
              <a:t>i</a:t>
            </a:r>
            <a:r>
              <a:rPr lang="en-US" altLang="ar-SY" sz="2800" dirty="0">
                <a:latin typeface="Arial" panose="020B0604020202020204" pitchFamily="34" charset="0"/>
              </a:rPr>
              <a:t> - f</a:t>
            </a:r>
          </a:p>
        </p:txBody>
      </p:sp>
      <p:sp>
        <p:nvSpPr>
          <p:cNvPr id="8" name="Line 4">
            <a:extLst>
              <a:ext uri="{FF2B5EF4-FFF2-40B4-BE49-F238E27FC236}">
                <a16:creationId xmlns:a16="http://schemas.microsoft.com/office/drawing/2014/main" id="{10FC6E93-13D0-1BC2-04D3-344D1812D9B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641850" y="2696736"/>
            <a:ext cx="165100" cy="192513"/>
          </a:xfrm>
          <a:prstGeom prst="line">
            <a:avLst/>
          </a:prstGeom>
          <a:ln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ar-SY"/>
          </a:p>
        </p:txBody>
      </p:sp>
      <p:sp>
        <p:nvSpPr>
          <p:cNvPr id="9" name="Line 5">
            <a:extLst>
              <a:ext uri="{FF2B5EF4-FFF2-40B4-BE49-F238E27FC236}">
                <a16:creationId xmlns:a16="http://schemas.microsoft.com/office/drawing/2014/main" id="{5A7DAD53-C320-C49E-A09C-9A1E1180DAF8}"/>
              </a:ext>
            </a:extLst>
          </p:cNvPr>
          <p:cNvSpPr>
            <a:spLocks noChangeShapeType="1"/>
          </p:cNvSpPr>
          <p:nvPr/>
        </p:nvSpPr>
        <p:spPr bwMode="auto">
          <a:xfrm>
            <a:off x="5029200" y="2590800"/>
            <a:ext cx="139700" cy="0"/>
          </a:xfrm>
          <a:prstGeom prst="line">
            <a:avLst/>
          </a:prstGeom>
          <a:ln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ar-SY"/>
          </a:p>
        </p:txBody>
      </p:sp>
      <p:sp>
        <p:nvSpPr>
          <p:cNvPr id="10" name="Line 13">
            <a:extLst>
              <a:ext uri="{FF2B5EF4-FFF2-40B4-BE49-F238E27FC236}">
                <a16:creationId xmlns:a16="http://schemas.microsoft.com/office/drawing/2014/main" id="{B7C63D69-09F6-6F07-BAEB-57AB2D5F074E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0937" y="6207034"/>
            <a:ext cx="4419600" cy="0"/>
          </a:xfrm>
          <a:prstGeom prst="line">
            <a:avLst/>
          </a:prstGeom>
          <a:ln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ar-SY"/>
          </a:p>
        </p:txBody>
      </p:sp>
      <p:sp>
        <p:nvSpPr>
          <p:cNvPr id="11" name="Line 14">
            <a:extLst>
              <a:ext uri="{FF2B5EF4-FFF2-40B4-BE49-F238E27FC236}">
                <a16:creationId xmlns:a16="http://schemas.microsoft.com/office/drawing/2014/main" id="{8382CEF6-F847-D39A-44E0-3866BD6E2458}"/>
              </a:ext>
            </a:extLst>
          </p:cNvPr>
          <p:cNvSpPr>
            <a:spLocks noChangeShapeType="1"/>
          </p:cNvSpPr>
          <p:nvPr/>
        </p:nvSpPr>
        <p:spPr bwMode="auto">
          <a:xfrm>
            <a:off x="4495800" y="5105400"/>
            <a:ext cx="139700" cy="0"/>
          </a:xfrm>
          <a:prstGeom prst="line">
            <a:avLst/>
          </a:prstGeom>
          <a:ln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ar-SY"/>
          </a:p>
        </p:txBody>
      </p:sp>
      <p:sp>
        <p:nvSpPr>
          <p:cNvPr id="12" name="Line 15">
            <a:extLst>
              <a:ext uri="{FF2B5EF4-FFF2-40B4-BE49-F238E27FC236}">
                <a16:creationId xmlns:a16="http://schemas.microsoft.com/office/drawing/2014/main" id="{BD4CC29E-3B46-7A02-0D20-F21A719CBEBF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0628" y="5938280"/>
            <a:ext cx="140219" cy="0"/>
          </a:xfrm>
          <a:prstGeom prst="line">
            <a:avLst/>
          </a:prstGeom>
          <a:ln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ar-SY"/>
          </a:p>
        </p:txBody>
      </p:sp>
      <p:sp>
        <p:nvSpPr>
          <p:cNvPr id="13" name="Line 16">
            <a:extLst>
              <a:ext uri="{FF2B5EF4-FFF2-40B4-BE49-F238E27FC236}">
                <a16:creationId xmlns:a16="http://schemas.microsoft.com/office/drawing/2014/main" id="{9F0D9DEF-55B7-94AD-808F-C55305A1CD64}"/>
              </a:ext>
            </a:extLst>
          </p:cNvPr>
          <p:cNvSpPr>
            <a:spLocks noChangeShapeType="1"/>
          </p:cNvSpPr>
          <p:nvPr/>
        </p:nvSpPr>
        <p:spPr bwMode="auto">
          <a:xfrm>
            <a:off x="1718944" y="4184085"/>
            <a:ext cx="5071111" cy="95871"/>
          </a:xfrm>
          <a:prstGeom prst="line">
            <a:avLst/>
          </a:prstGeom>
          <a:ln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ar-SY"/>
          </a:p>
        </p:txBody>
      </p:sp>
      <p:sp>
        <p:nvSpPr>
          <p:cNvPr id="14" name="Line 17">
            <a:extLst>
              <a:ext uri="{FF2B5EF4-FFF2-40B4-BE49-F238E27FC236}">
                <a16:creationId xmlns:a16="http://schemas.microsoft.com/office/drawing/2014/main" id="{830F4300-3281-8CED-7C19-8CDA637F0EA2}"/>
              </a:ext>
            </a:extLst>
          </p:cNvPr>
          <p:cNvSpPr>
            <a:spLocks noChangeShapeType="1"/>
          </p:cNvSpPr>
          <p:nvPr/>
        </p:nvSpPr>
        <p:spPr bwMode="auto">
          <a:xfrm>
            <a:off x="4114800" y="3124200"/>
            <a:ext cx="139700" cy="0"/>
          </a:xfrm>
          <a:prstGeom prst="line">
            <a:avLst/>
          </a:prstGeom>
          <a:ln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ar-SY"/>
          </a:p>
        </p:txBody>
      </p:sp>
      <p:sp>
        <p:nvSpPr>
          <p:cNvPr id="15" name="Line 18">
            <a:extLst>
              <a:ext uri="{FF2B5EF4-FFF2-40B4-BE49-F238E27FC236}">
                <a16:creationId xmlns:a16="http://schemas.microsoft.com/office/drawing/2014/main" id="{8D1AE00D-EAB2-81C6-76AC-86DF3B56AC0E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0628" y="3804680"/>
            <a:ext cx="140219" cy="0"/>
          </a:xfrm>
          <a:prstGeom prst="line">
            <a:avLst/>
          </a:prstGeom>
          <a:ln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31414185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895809-351C-B8BD-B32B-38AFEC9EE7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296E66-2402-22B3-501C-1CA4D7E4A3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3055C3-A004-6BFF-003A-67540E3111A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7CE0608-7A40-9A42-7A27-18C8A2D212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مربع نص 2">
            <a:extLst>
              <a:ext uri="{FF2B5EF4-FFF2-40B4-BE49-F238E27FC236}">
                <a16:creationId xmlns:a16="http://schemas.microsoft.com/office/drawing/2014/main" id="{2C509B9F-4F89-5643-DB35-49723E17CC2F}"/>
              </a:ext>
            </a:extLst>
          </p:cNvPr>
          <p:cNvSpPr txBox="1"/>
          <p:nvPr/>
        </p:nvSpPr>
        <p:spPr>
          <a:xfrm>
            <a:off x="9974179" y="518087"/>
            <a:ext cx="190274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Y" sz="2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المحاضرة الخامسة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D7B19C05-7254-D891-7A58-CD794AD9CB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1365" y="319920"/>
            <a:ext cx="4455035" cy="165576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0488" tIns="44450" rIns="90488" bIns="44450" anchor="ctr"/>
          <a:lstStyle/>
          <a:p>
            <a:pPr algn="ctr"/>
            <a:r>
              <a:rPr lang="en-US" altLang="ar-SY" sz="2400" b="1" dirty="0">
                <a:solidFill>
                  <a:schemeClr val="tx2"/>
                </a:solidFill>
                <a:latin typeface="Arial" panose="020B0604020202020204" pitchFamily="34" charset="0"/>
              </a:rPr>
              <a:t>RELATING A GEOMETRIC SEQUENCE OF CASH FLOWS TO ANNUAL AND PRESENT EQUIVALENTS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B7A47052-6178-0581-E00A-DE0074D8DC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1365" y="1600200"/>
            <a:ext cx="9067800" cy="44348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0488" tIns="44450" rIns="90488" bIns="44450"/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20000"/>
              </a:spcBef>
              <a:buFontTx/>
              <a:buChar char="•"/>
            </a:pPr>
            <a:r>
              <a:rPr lang="en-US" altLang="ar-SY" sz="2800" dirty="0">
                <a:latin typeface="Arial" panose="020B0604020202020204" pitchFamily="34" charset="0"/>
              </a:rPr>
              <a:t>Note that the foregoing is mathematically equivalent to the following (</a:t>
            </a:r>
            <a:r>
              <a:rPr lang="en-US" altLang="ar-SY" sz="2800" dirty="0" err="1">
                <a:latin typeface="Arial" panose="020B0604020202020204" pitchFamily="34" charset="0"/>
              </a:rPr>
              <a:t>i</a:t>
            </a:r>
            <a:r>
              <a:rPr lang="en-US" altLang="ar-SY" sz="2800" dirty="0">
                <a:latin typeface="Arial" panose="020B0604020202020204" pitchFamily="34" charset="0"/>
              </a:rPr>
              <a:t> = </a:t>
            </a:r>
            <a:r>
              <a:rPr lang="en-US" altLang="ar-SY" sz="2800" i="1" dirty="0">
                <a:latin typeface="Arial" panose="020B0604020202020204" pitchFamily="34" charset="0"/>
              </a:rPr>
              <a:t>f</a:t>
            </a:r>
            <a:r>
              <a:rPr lang="en-US" altLang="ar-SY" sz="2800" dirty="0">
                <a:latin typeface="Arial" panose="020B0604020202020204" pitchFamily="34" charset="0"/>
              </a:rPr>
              <a:t> ):</a:t>
            </a:r>
          </a:p>
          <a:p>
            <a:pPr>
              <a:spcBef>
                <a:spcPct val="20000"/>
              </a:spcBef>
            </a:pPr>
            <a:r>
              <a:rPr lang="en-US" altLang="ar-SY" sz="2800" dirty="0">
                <a:latin typeface="Arial" panose="020B0604020202020204" pitchFamily="34" charset="0"/>
              </a:rPr>
              <a:t>	</a:t>
            </a:r>
          </a:p>
          <a:p>
            <a:pPr>
              <a:spcBef>
                <a:spcPct val="20000"/>
              </a:spcBef>
            </a:pPr>
            <a:r>
              <a:rPr lang="en-US" altLang="ar-SY" sz="2800" dirty="0">
                <a:latin typeface="Arial" panose="020B0604020202020204" pitchFamily="34" charset="0"/>
              </a:rPr>
              <a:t>	      A</a:t>
            </a:r>
            <a:r>
              <a:rPr lang="en-US" altLang="ar-SY" sz="2800" baseline="-25000" dirty="0">
                <a:latin typeface="Arial" panose="020B0604020202020204" pitchFamily="34" charset="0"/>
              </a:rPr>
              <a:t>1                         </a:t>
            </a:r>
            <a:r>
              <a:rPr lang="en-US" altLang="ar-SY" sz="4400" baseline="-25000" dirty="0">
                <a:latin typeface="Arial" panose="020B0604020202020204" pitchFamily="34" charset="0"/>
              </a:rPr>
              <a:t>1 + </a:t>
            </a:r>
            <a:r>
              <a:rPr lang="en-US" altLang="ar-SY" sz="4400" i="1" baseline="-25000" dirty="0" err="1">
                <a:latin typeface="Arial" panose="020B0604020202020204" pitchFamily="34" charset="0"/>
              </a:rPr>
              <a:t>i</a:t>
            </a:r>
            <a:endParaRPr lang="en-US" altLang="ar-SY" sz="4400" i="1" baseline="-25000" dirty="0">
              <a:latin typeface="Arial" panose="020B0604020202020204" pitchFamily="34" charset="0"/>
            </a:endParaRPr>
          </a:p>
          <a:p>
            <a:pPr>
              <a:spcBef>
                <a:spcPct val="20000"/>
              </a:spcBef>
            </a:pPr>
            <a:r>
              <a:rPr lang="en-US" altLang="ar-SY" sz="2800" dirty="0">
                <a:latin typeface="Arial" panose="020B0604020202020204" pitchFamily="34" charset="0"/>
              </a:rPr>
              <a:t>P = 		( P / A            -1, N )		`</a:t>
            </a:r>
          </a:p>
          <a:p>
            <a:pPr>
              <a:spcBef>
                <a:spcPct val="20000"/>
              </a:spcBef>
            </a:pPr>
            <a:r>
              <a:rPr lang="en-US" altLang="ar-SY" sz="2800" dirty="0">
                <a:latin typeface="Arial" panose="020B0604020202020204" pitchFamily="34" charset="0"/>
              </a:rPr>
              <a:t> 	    1 + </a:t>
            </a:r>
            <a:r>
              <a:rPr lang="en-US" altLang="ar-SY" sz="2800" i="1" dirty="0">
                <a:latin typeface="Arial" panose="020B0604020202020204" pitchFamily="34" charset="0"/>
              </a:rPr>
              <a:t>f                1 + f</a:t>
            </a:r>
          </a:p>
          <a:p>
            <a:pPr>
              <a:spcBef>
                <a:spcPct val="20000"/>
              </a:spcBef>
            </a:pPr>
            <a:r>
              <a:rPr lang="en-US" altLang="ar-SY" sz="2800" i="1" dirty="0">
                <a:latin typeface="Arial" panose="020B0604020202020204" pitchFamily="34" charset="0"/>
              </a:rPr>
              <a:t>    </a:t>
            </a:r>
            <a:endParaRPr lang="en-US" altLang="ar-SY" sz="2800" dirty="0">
              <a:latin typeface="Arial" panose="020B0604020202020204" pitchFamily="34" charset="0"/>
            </a:endParaRPr>
          </a:p>
        </p:txBody>
      </p:sp>
      <p:sp>
        <p:nvSpPr>
          <p:cNvPr id="9" name="Line 5">
            <a:extLst>
              <a:ext uri="{FF2B5EF4-FFF2-40B4-BE49-F238E27FC236}">
                <a16:creationId xmlns:a16="http://schemas.microsoft.com/office/drawing/2014/main" id="{E9E626ED-CFA8-9285-DA6A-B4BB2EC0FCE5}"/>
              </a:ext>
            </a:extLst>
          </p:cNvPr>
          <p:cNvSpPr>
            <a:spLocks noChangeShapeType="1"/>
          </p:cNvSpPr>
          <p:nvPr/>
        </p:nvSpPr>
        <p:spPr bwMode="auto">
          <a:xfrm>
            <a:off x="4536565" y="2057400"/>
            <a:ext cx="1397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Y"/>
          </a:p>
        </p:txBody>
      </p:sp>
      <p:sp>
        <p:nvSpPr>
          <p:cNvPr id="10" name="Line 6">
            <a:extLst>
              <a:ext uri="{FF2B5EF4-FFF2-40B4-BE49-F238E27FC236}">
                <a16:creationId xmlns:a16="http://schemas.microsoft.com/office/drawing/2014/main" id="{53EFE596-B467-8CAC-8C9D-4C38A688174C}"/>
              </a:ext>
            </a:extLst>
          </p:cNvPr>
          <p:cNvSpPr>
            <a:spLocks noChangeShapeType="1"/>
          </p:cNvSpPr>
          <p:nvPr/>
        </p:nvSpPr>
        <p:spPr bwMode="auto">
          <a:xfrm>
            <a:off x="1875915" y="3810000"/>
            <a:ext cx="8255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Y"/>
          </a:p>
        </p:txBody>
      </p:sp>
      <p:sp>
        <p:nvSpPr>
          <p:cNvPr id="11" name="Line 7">
            <a:extLst>
              <a:ext uri="{FF2B5EF4-FFF2-40B4-BE49-F238E27FC236}">
                <a16:creationId xmlns:a16="http://schemas.microsoft.com/office/drawing/2014/main" id="{D4B35AAD-4BE5-34F0-943D-B8B8ED8D742D}"/>
              </a:ext>
            </a:extLst>
          </p:cNvPr>
          <p:cNvSpPr>
            <a:spLocks noChangeShapeType="1"/>
          </p:cNvSpPr>
          <p:nvPr/>
        </p:nvSpPr>
        <p:spPr bwMode="auto">
          <a:xfrm>
            <a:off x="2485515" y="4114800"/>
            <a:ext cx="1397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Y"/>
          </a:p>
        </p:txBody>
      </p:sp>
      <p:sp>
        <p:nvSpPr>
          <p:cNvPr id="12" name="Line 8">
            <a:extLst>
              <a:ext uri="{FF2B5EF4-FFF2-40B4-BE49-F238E27FC236}">
                <a16:creationId xmlns:a16="http://schemas.microsoft.com/office/drawing/2014/main" id="{8A28F41D-3548-B094-06B7-8BEE62264C48}"/>
              </a:ext>
            </a:extLst>
          </p:cNvPr>
          <p:cNvSpPr>
            <a:spLocks noChangeShapeType="1"/>
          </p:cNvSpPr>
          <p:nvPr/>
        </p:nvSpPr>
        <p:spPr bwMode="auto">
          <a:xfrm>
            <a:off x="4079365" y="3810000"/>
            <a:ext cx="8255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Y"/>
          </a:p>
        </p:txBody>
      </p:sp>
      <p:sp>
        <p:nvSpPr>
          <p:cNvPr id="13" name="Line 9">
            <a:extLst>
              <a:ext uri="{FF2B5EF4-FFF2-40B4-BE49-F238E27FC236}">
                <a16:creationId xmlns:a16="http://schemas.microsoft.com/office/drawing/2014/main" id="{EAD8C072-AF13-52D0-43BB-8CF4802E100B}"/>
              </a:ext>
            </a:extLst>
          </p:cNvPr>
          <p:cNvSpPr>
            <a:spLocks noChangeShapeType="1"/>
          </p:cNvSpPr>
          <p:nvPr/>
        </p:nvSpPr>
        <p:spPr bwMode="auto">
          <a:xfrm>
            <a:off x="4765165" y="4114800"/>
            <a:ext cx="1397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Y"/>
          </a:p>
        </p:txBody>
      </p:sp>
      <p:sp>
        <p:nvSpPr>
          <p:cNvPr id="14" name="Line 13">
            <a:extLst>
              <a:ext uri="{FF2B5EF4-FFF2-40B4-BE49-F238E27FC236}">
                <a16:creationId xmlns:a16="http://schemas.microsoft.com/office/drawing/2014/main" id="{7D0AEF56-3C2A-613A-F32B-6B02022D001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231765" y="2133599"/>
            <a:ext cx="165100" cy="24979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30874457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DB3184-1E04-3E06-09C6-CA8A74ED78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507276-7203-5CE3-EE9D-0A02C3D002B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39D15B-7107-AF12-9D3C-303E84887FE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5DF5779-D53E-AC94-6300-C10E0F0277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مربع نص 2">
            <a:extLst>
              <a:ext uri="{FF2B5EF4-FFF2-40B4-BE49-F238E27FC236}">
                <a16:creationId xmlns:a16="http://schemas.microsoft.com/office/drawing/2014/main" id="{0431FDAC-C6BD-2069-5EC2-1FECD6B2EB39}"/>
              </a:ext>
            </a:extLst>
          </p:cNvPr>
          <p:cNvSpPr txBox="1"/>
          <p:nvPr/>
        </p:nvSpPr>
        <p:spPr>
          <a:xfrm>
            <a:off x="9974179" y="518087"/>
            <a:ext cx="190274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Y" sz="2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المحاضرة الخامسة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2520CB9E-B7DE-5D0B-2880-DE390661AD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6028" y="127596"/>
            <a:ext cx="4144875" cy="171184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0488" tIns="44450" rIns="90488" bIns="44450" anchor="ctr"/>
          <a:lstStyle/>
          <a:p>
            <a:pPr algn="ctr"/>
            <a:r>
              <a:rPr lang="en-US" altLang="ar-SY" sz="2400" b="1" dirty="0">
                <a:solidFill>
                  <a:schemeClr val="tx2"/>
                </a:solidFill>
                <a:latin typeface="Arial" panose="020B0604020202020204" pitchFamily="34" charset="0"/>
              </a:rPr>
              <a:t>RELATING A GEOMETRIC SEQUENCE OF CASH FLOWS TO ANNUAL AND PRESENT EQUIVALENTS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7456C74E-1D89-375A-B4F3-A649575EA4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" y="1993610"/>
            <a:ext cx="11511166" cy="39712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0488" tIns="44450" rIns="90488" bIns="44450"/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20000"/>
              </a:spcBef>
              <a:buFontTx/>
              <a:buChar char="•"/>
            </a:pPr>
            <a:endParaRPr lang="en-US" altLang="ar-SY" sz="2800" dirty="0">
              <a:latin typeface="Arial" panose="020B0604020202020204" pitchFamily="34" charset="0"/>
            </a:endParaRP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US" altLang="ar-SY" sz="2800" dirty="0">
                <a:latin typeface="Arial" panose="020B0604020202020204" pitchFamily="34" charset="0"/>
              </a:rPr>
              <a:t>The foregoing may be functionally represented as     A = P (A / P, </a:t>
            </a:r>
            <a:r>
              <a:rPr lang="en-US" altLang="ar-SY" sz="2800" dirty="0" err="1">
                <a:latin typeface="Arial" panose="020B0604020202020204" pitchFamily="34" charset="0"/>
              </a:rPr>
              <a:t>i</a:t>
            </a:r>
            <a:r>
              <a:rPr lang="en-US" altLang="ar-SY" sz="2800" dirty="0">
                <a:latin typeface="Arial" panose="020B0604020202020204" pitchFamily="34" charset="0"/>
              </a:rPr>
              <a:t>%,N )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US" altLang="ar-SY" sz="2800" dirty="0">
                <a:latin typeface="Arial" panose="020B0604020202020204" pitchFamily="34" charset="0"/>
              </a:rPr>
              <a:t>The year zero “base” of annuity, increasing at constant rate</a:t>
            </a:r>
            <a:r>
              <a:rPr lang="en-US" altLang="ar-SY" sz="2800" i="1" dirty="0">
                <a:latin typeface="Arial" panose="020B0604020202020204" pitchFamily="34" charset="0"/>
              </a:rPr>
              <a:t> f </a:t>
            </a:r>
            <a:r>
              <a:rPr lang="en-US" altLang="ar-SY" sz="2800" dirty="0">
                <a:latin typeface="Arial" panose="020B0604020202020204" pitchFamily="34" charset="0"/>
              </a:rPr>
              <a:t>% is 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US" altLang="ar-SY" sz="2800" dirty="0">
                <a:latin typeface="Arial" panose="020B0604020202020204" pitchFamily="34" charset="0"/>
              </a:rPr>
              <a:t>A</a:t>
            </a:r>
            <a:r>
              <a:rPr lang="en-US" altLang="ar-SY" sz="2800" baseline="-25000" dirty="0">
                <a:latin typeface="Arial" panose="020B0604020202020204" pitchFamily="34" charset="0"/>
              </a:rPr>
              <a:t>0</a:t>
            </a:r>
            <a:r>
              <a:rPr lang="en-US" altLang="ar-SY" sz="2800" dirty="0">
                <a:latin typeface="Arial" panose="020B0604020202020204" pitchFamily="34" charset="0"/>
              </a:rPr>
              <a:t> = P ( A / P, f %, N )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US" altLang="ar-SY" sz="2800" dirty="0">
                <a:latin typeface="Arial" panose="020B0604020202020204" pitchFamily="34" charset="0"/>
              </a:rPr>
              <a:t>The future equivalent of this geometric gradient is	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US" altLang="ar-SY" sz="2800" dirty="0">
                <a:latin typeface="Arial" panose="020B0604020202020204" pitchFamily="34" charset="0"/>
              </a:rPr>
              <a:t>     F = P ( F / P, </a:t>
            </a:r>
            <a:r>
              <a:rPr lang="en-US" altLang="ar-SY" sz="2800" dirty="0" err="1">
                <a:latin typeface="Arial" panose="020B0604020202020204" pitchFamily="34" charset="0"/>
              </a:rPr>
              <a:t>i</a:t>
            </a:r>
            <a:r>
              <a:rPr lang="en-US" altLang="ar-SY" sz="2800" dirty="0">
                <a:latin typeface="Arial" panose="020B0604020202020204" pitchFamily="34" charset="0"/>
              </a:rPr>
              <a:t>%, N )</a:t>
            </a:r>
          </a:p>
        </p:txBody>
      </p:sp>
    </p:spTree>
    <p:extLst>
      <p:ext uri="{BB962C8B-B14F-4D97-AF65-F5344CB8AC3E}">
        <p14:creationId xmlns:p14="http://schemas.microsoft.com/office/powerpoint/2010/main" val="22881918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0A2F17-68A1-3AD7-08E1-C8F816BCC1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FD5C4-5BD1-1675-13D8-5F6719A639C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4D943B-2E99-213C-7656-CCF5D4C5A7E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E96A93C-18A0-ED2A-02D9-90C57B19CB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Rectangle 2">
            <a:extLst>
              <a:ext uri="{FF2B5EF4-FFF2-40B4-BE49-F238E27FC236}">
                <a16:creationId xmlns:a16="http://schemas.microsoft.com/office/drawing/2014/main" id="{BD8685C0-6C37-C4C6-848A-7A07BDD62B87}"/>
              </a:ext>
            </a:extLst>
          </p:cNvPr>
          <p:cNvSpPr txBox="1">
            <a:spLocks noChangeArrowheads="1"/>
          </p:cNvSpPr>
          <p:nvPr/>
        </p:nvSpPr>
        <p:spPr>
          <a:xfrm>
            <a:off x="906379" y="341732"/>
            <a:ext cx="4841278" cy="8382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/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ar-SY" sz="3200" b="1" dirty="0"/>
              <a:t>INTEREST FORMULAS FOR ALL OCCASIONS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CAE93B6F-27E6-8E5B-4E6B-291C4ECB7428}"/>
              </a:ext>
            </a:extLst>
          </p:cNvPr>
          <p:cNvSpPr txBox="1">
            <a:spLocks noChangeArrowheads="1"/>
          </p:cNvSpPr>
          <p:nvPr/>
        </p:nvSpPr>
        <p:spPr>
          <a:xfrm>
            <a:off x="178525" y="1179932"/>
            <a:ext cx="11834949" cy="4953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/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ar-SY" sz="3200" dirty="0"/>
              <a:t>relating present and future values of single cash flows;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ar-SY" sz="3200" dirty="0"/>
              <a:t>relating a uniform series (annuity) to present and future equivalent values;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altLang="ar-SY" sz="3200" dirty="0"/>
              <a:t>for discrete compounding and discrete cash flows;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altLang="ar-SY" sz="3200" dirty="0"/>
              <a:t>for deferred annuities (uniform series);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ar-SY" sz="3200" dirty="0"/>
              <a:t>equivalence calculations involving multiple interest;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ar-SY" sz="3200" dirty="0"/>
              <a:t>relating a uniform gradient of cash flows to annual and present equivalents;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ar-SY" sz="3200" dirty="0"/>
              <a:t>relating a geometric sequence of cash flows to present and annual equivalents;</a:t>
            </a:r>
          </a:p>
        </p:txBody>
      </p:sp>
      <p:sp>
        <p:nvSpPr>
          <p:cNvPr id="7" name="مربع نص 2">
            <a:extLst>
              <a:ext uri="{FF2B5EF4-FFF2-40B4-BE49-F238E27FC236}">
                <a16:creationId xmlns:a16="http://schemas.microsoft.com/office/drawing/2014/main" id="{03326F3D-6280-1440-9F79-69D29E339079}"/>
              </a:ext>
            </a:extLst>
          </p:cNvPr>
          <p:cNvSpPr txBox="1"/>
          <p:nvPr/>
        </p:nvSpPr>
        <p:spPr>
          <a:xfrm>
            <a:off x="9974179" y="518087"/>
            <a:ext cx="190274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Y" sz="2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المحاضرة الخامسة</a:t>
            </a:r>
          </a:p>
        </p:txBody>
      </p:sp>
    </p:spTree>
    <p:extLst>
      <p:ext uri="{BB962C8B-B14F-4D97-AF65-F5344CB8AC3E}">
        <p14:creationId xmlns:p14="http://schemas.microsoft.com/office/powerpoint/2010/main" val="3769453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1AFBFD-3541-B2CB-5E93-1739FA5637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54D2F6-F4CC-695B-80E1-830CD75F3DE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45C5C8-1FB6-661F-6B49-4284FCBDEA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9AD0F23-76B1-AD79-DC85-6AE97D50B1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مربع نص 2">
            <a:extLst>
              <a:ext uri="{FF2B5EF4-FFF2-40B4-BE49-F238E27FC236}">
                <a16:creationId xmlns:a16="http://schemas.microsoft.com/office/drawing/2014/main" id="{E9B51445-EEE3-4FC4-35AC-7592E9122B02}"/>
              </a:ext>
            </a:extLst>
          </p:cNvPr>
          <p:cNvSpPr txBox="1"/>
          <p:nvPr/>
        </p:nvSpPr>
        <p:spPr>
          <a:xfrm>
            <a:off x="9974179" y="518087"/>
            <a:ext cx="190274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Y" sz="2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المحاضرة الخامسة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CA4E489B-45E3-3A0F-68FE-496F293293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5079" y="195410"/>
            <a:ext cx="4990327" cy="165576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0488" tIns="44450" rIns="90488" bIns="44450" anchor="ctr"/>
          <a:lstStyle/>
          <a:p>
            <a:pPr algn="ctr"/>
            <a:r>
              <a:rPr lang="en-US" altLang="ar-SY" sz="2800" b="1" dirty="0">
                <a:solidFill>
                  <a:schemeClr val="tx2"/>
                </a:solidFill>
                <a:latin typeface="Arial" panose="020B0604020202020204" pitchFamily="34" charset="0"/>
              </a:rPr>
              <a:t>RELATING A GEOMETRIC SEQUENCE OF CASH FLOWS TO ANNUAL AND PRESENT EQUIVALENTS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B36B0F57-E686-009A-F84A-DEB6DB0B68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5079" y="2055338"/>
            <a:ext cx="11171847" cy="421380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0488" tIns="44450" rIns="90488" bIns="44450"/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20000"/>
              </a:spcBef>
              <a:buFontTx/>
              <a:buChar char="•"/>
            </a:pPr>
            <a:r>
              <a:rPr lang="en-US" altLang="ar-SY" dirty="0">
                <a:latin typeface="Arial" panose="020B0604020202020204" pitchFamily="34" charset="0"/>
              </a:rPr>
              <a:t>Find P when given A: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US" altLang="ar-SY" dirty="0">
                <a:latin typeface="Arial" panose="020B0604020202020204" pitchFamily="34" charset="0"/>
              </a:rPr>
              <a:t>Find the present equivalent value when given the annual equivalent value ( </a:t>
            </a:r>
            <a:r>
              <a:rPr lang="en-US" altLang="ar-SY" dirty="0" err="1">
                <a:latin typeface="Arial" panose="020B0604020202020204" pitchFamily="34" charset="0"/>
              </a:rPr>
              <a:t>i</a:t>
            </a:r>
            <a:r>
              <a:rPr lang="en-US" altLang="ar-SY" dirty="0">
                <a:latin typeface="Arial" panose="020B0604020202020204" pitchFamily="34" charset="0"/>
              </a:rPr>
              <a:t> = </a:t>
            </a:r>
            <a:r>
              <a:rPr lang="en-US" altLang="ar-SY" i="1" dirty="0">
                <a:latin typeface="Arial" panose="020B0604020202020204" pitchFamily="34" charset="0"/>
              </a:rPr>
              <a:t>f</a:t>
            </a:r>
            <a:r>
              <a:rPr lang="en-US" altLang="ar-SY" dirty="0">
                <a:latin typeface="Arial" panose="020B0604020202020204" pitchFamily="34" charset="0"/>
              </a:rPr>
              <a:t> )</a:t>
            </a:r>
          </a:p>
          <a:p>
            <a:pPr>
              <a:spcBef>
                <a:spcPct val="20000"/>
              </a:spcBef>
            </a:pPr>
            <a:r>
              <a:rPr lang="en-US" altLang="ar-SY" dirty="0">
                <a:latin typeface="Arial" panose="020B0604020202020204" pitchFamily="34" charset="0"/>
              </a:rPr>
              <a:t>	  P = A</a:t>
            </a:r>
            <a:r>
              <a:rPr lang="en-US" altLang="ar-SY" baseline="-25000" dirty="0">
                <a:latin typeface="Arial" panose="020B0604020202020204" pitchFamily="34" charset="0"/>
              </a:rPr>
              <a:t>1</a:t>
            </a:r>
            <a:r>
              <a:rPr lang="en-US" altLang="ar-SY" dirty="0">
                <a:latin typeface="Arial" panose="020B0604020202020204" pitchFamily="34" charset="0"/>
              </a:rPr>
              <a:t>N (</a:t>
            </a:r>
            <a:r>
              <a:rPr lang="en-US" altLang="ar-SY" dirty="0" err="1">
                <a:latin typeface="Arial" panose="020B0604020202020204" pitchFamily="34" charset="0"/>
              </a:rPr>
              <a:t>i+i</a:t>
            </a:r>
            <a:r>
              <a:rPr lang="en-US" altLang="ar-SY" dirty="0">
                <a:latin typeface="Arial" panose="020B0604020202020204" pitchFamily="34" charset="0"/>
              </a:rPr>
              <a:t>)-1 </a:t>
            </a:r>
            <a:r>
              <a:rPr lang="en-US" altLang="ar-SY" i="1" dirty="0">
                <a:latin typeface="Arial" panose="020B0604020202020204" pitchFamily="34" charset="0"/>
              </a:rPr>
              <a:t>which may be written as</a:t>
            </a:r>
            <a:r>
              <a:rPr lang="en-US" altLang="ar-SY" dirty="0">
                <a:latin typeface="Arial" panose="020B0604020202020204" pitchFamily="34" charset="0"/>
              </a:rPr>
              <a:t>	</a:t>
            </a:r>
          </a:p>
          <a:p>
            <a:pPr>
              <a:spcBef>
                <a:spcPct val="20000"/>
              </a:spcBef>
            </a:pPr>
            <a:r>
              <a:rPr lang="en-US" altLang="ar-SY" dirty="0">
                <a:latin typeface="Arial" panose="020B0604020202020204" pitchFamily="34" charset="0"/>
              </a:rPr>
              <a:t>      P = A</a:t>
            </a:r>
            <a:r>
              <a:rPr lang="en-US" altLang="ar-SY" baseline="-25000" dirty="0">
                <a:latin typeface="Arial" panose="020B0604020202020204" pitchFamily="34" charset="0"/>
              </a:rPr>
              <a:t>1</a:t>
            </a:r>
            <a:r>
              <a:rPr lang="en-US" altLang="ar-SY" dirty="0">
                <a:latin typeface="Arial" panose="020B0604020202020204" pitchFamily="34" charset="0"/>
              </a:rPr>
              <a:t>N (P/F,i%,1)</a:t>
            </a:r>
          </a:p>
          <a:p>
            <a:pPr>
              <a:spcBef>
                <a:spcPct val="20000"/>
              </a:spcBef>
            </a:pPr>
            <a:r>
              <a:rPr lang="en-US" altLang="ar-SY" dirty="0">
                <a:latin typeface="Arial" panose="020B0604020202020204" pitchFamily="34" charset="0"/>
              </a:rPr>
              <a:t>    Functionally represented as  A = P (A / P, </a:t>
            </a:r>
            <a:r>
              <a:rPr lang="en-US" altLang="ar-SY" dirty="0" err="1">
                <a:latin typeface="Arial" panose="020B0604020202020204" pitchFamily="34" charset="0"/>
              </a:rPr>
              <a:t>i</a:t>
            </a:r>
            <a:r>
              <a:rPr lang="en-US" altLang="ar-SY" dirty="0">
                <a:latin typeface="Arial" panose="020B0604020202020204" pitchFamily="34" charset="0"/>
              </a:rPr>
              <a:t>%,N )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US" altLang="ar-SY" dirty="0">
                <a:latin typeface="Arial" panose="020B0604020202020204" pitchFamily="34" charset="0"/>
              </a:rPr>
              <a:t>The year zero “base” of annuity, increasing at constant rate</a:t>
            </a:r>
            <a:r>
              <a:rPr lang="en-US" altLang="ar-SY" i="1" dirty="0">
                <a:latin typeface="Arial" panose="020B0604020202020204" pitchFamily="34" charset="0"/>
              </a:rPr>
              <a:t> f </a:t>
            </a:r>
            <a:r>
              <a:rPr lang="en-US" altLang="ar-SY" dirty="0">
                <a:latin typeface="Arial" panose="020B0604020202020204" pitchFamily="34" charset="0"/>
              </a:rPr>
              <a:t>% is A</a:t>
            </a:r>
            <a:r>
              <a:rPr lang="en-US" altLang="ar-SY" baseline="-25000" dirty="0">
                <a:latin typeface="Arial" panose="020B0604020202020204" pitchFamily="34" charset="0"/>
              </a:rPr>
              <a:t>0</a:t>
            </a:r>
            <a:r>
              <a:rPr lang="en-US" altLang="ar-SY" dirty="0">
                <a:latin typeface="Arial" panose="020B0604020202020204" pitchFamily="34" charset="0"/>
              </a:rPr>
              <a:t> = P ( A / P, f %, N )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US" altLang="ar-SY" dirty="0">
                <a:latin typeface="Arial" panose="020B0604020202020204" pitchFamily="34" charset="0"/>
              </a:rPr>
              <a:t>The future equivalent of this geometric gradient is	     </a:t>
            </a:r>
            <a:r>
              <a:rPr lang="en-US" altLang="ar-SY" sz="2800" dirty="0">
                <a:latin typeface="Arial" panose="020B0604020202020204" pitchFamily="34" charset="0"/>
              </a:rPr>
              <a:t>F = P ( F / P, </a:t>
            </a:r>
            <a:r>
              <a:rPr lang="en-US" altLang="ar-SY" sz="2800" dirty="0" err="1">
                <a:latin typeface="Arial" panose="020B0604020202020204" pitchFamily="34" charset="0"/>
              </a:rPr>
              <a:t>i</a:t>
            </a:r>
            <a:r>
              <a:rPr lang="en-US" altLang="ar-SY" sz="2800" dirty="0">
                <a:latin typeface="Arial" panose="020B0604020202020204" pitchFamily="34" charset="0"/>
              </a:rPr>
              <a:t>%, N )</a:t>
            </a:r>
          </a:p>
        </p:txBody>
      </p:sp>
    </p:spTree>
    <p:extLst>
      <p:ext uri="{BB962C8B-B14F-4D97-AF65-F5344CB8AC3E}">
        <p14:creationId xmlns:p14="http://schemas.microsoft.com/office/powerpoint/2010/main" val="13120704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C5F50D-23B5-8AF2-B28F-BEE5596C8F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2BC8E0-B887-44D0-E735-A282C9D9199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EEA159-57E4-23E2-A5A3-BFD39E6C589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7980D2E-D54E-392D-46A6-29FD1E3D86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مربع نص 2">
            <a:extLst>
              <a:ext uri="{FF2B5EF4-FFF2-40B4-BE49-F238E27FC236}">
                <a16:creationId xmlns:a16="http://schemas.microsoft.com/office/drawing/2014/main" id="{82660B86-24F2-A1CD-BADD-93918ECD6F55}"/>
              </a:ext>
            </a:extLst>
          </p:cNvPr>
          <p:cNvSpPr txBox="1"/>
          <p:nvPr/>
        </p:nvSpPr>
        <p:spPr>
          <a:xfrm>
            <a:off x="9974179" y="518087"/>
            <a:ext cx="190274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Y" sz="2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المحاضرة الخامسة</a:t>
            </a:r>
          </a:p>
        </p:txBody>
      </p:sp>
      <p:sp>
        <p:nvSpPr>
          <p:cNvPr id="6" name="مستطيل 1">
            <a:extLst>
              <a:ext uri="{FF2B5EF4-FFF2-40B4-BE49-F238E27FC236}">
                <a16:creationId xmlns:a16="http://schemas.microsoft.com/office/drawing/2014/main" id="{6BBEC326-313E-2ABB-693C-7A5F9B9C5DCC}"/>
              </a:ext>
            </a:extLst>
          </p:cNvPr>
          <p:cNvSpPr/>
          <p:nvPr/>
        </p:nvSpPr>
        <p:spPr>
          <a:xfrm>
            <a:off x="1933303" y="4963627"/>
            <a:ext cx="721069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ar-SY" dirty="0"/>
              <a:t>		</a:t>
            </a:r>
            <a:r>
              <a:rPr lang="en-US" altLang="ar-SY" sz="2000" b="1" dirty="0"/>
              <a:t>	 </a:t>
            </a:r>
            <a:r>
              <a:rPr lang="ar-SY" altLang="ar-SY" sz="2000" b="1" dirty="0"/>
              <a:t>    </a:t>
            </a:r>
            <a:r>
              <a:rPr lang="en-US" altLang="ar-SY" sz="2000" b="1" dirty="0"/>
              <a:t>F</a:t>
            </a:r>
            <a:r>
              <a:rPr lang="en-US" altLang="ar-SY" sz="2000" b="1" baseline="-25000" dirty="0"/>
              <a:t>N </a:t>
            </a:r>
            <a:r>
              <a:rPr lang="en-US" altLang="ar-SY" sz="2000" b="1" dirty="0"/>
              <a:t>				             </a:t>
            </a:r>
            <a:r>
              <a:rPr lang="ar-SY" altLang="ar-SY" sz="2000" b="1" dirty="0"/>
              <a:t>         </a:t>
            </a:r>
            <a:r>
              <a:rPr lang="en-US" altLang="ar-SY" sz="2000" b="1" dirty="0"/>
              <a:t>P = -----------------					                 </a:t>
            </a:r>
            <a:r>
              <a:rPr lang="en-US" altLang="ar-SY" sz="2400" b="1" dirty="0">
                <a:latin typeface="Symbol" panose="05050102010706020507" pitchFamily="18" charset="2"/>
              </a:rPr>
              <a:t></a:t>
            </a:r>
            <a:r>
              <a:rPr lang="en-US" altLang="ar-SY" sz="2000" b="1" baseline="30000" dirty="0"/>
              <a:t>N</a:t>
            </a:r>
            <a:r>
              <a:rPr lang="en-US" altLang="ar-SY" sz="2000" b="1" dirty="0"/>
              <a:t> (1 + </a:t>
            </a:r>
            <a:r>
              <a:rPr lang="en-US" altLang="ar-SY" sz="2000" b="1" dirty="0" err="1"/>
              <a:t>i</a:t>
            </a:r>
            <a:r>
              <a:rPr lang="en-US" altLang="ar-SY" sz="2000" b="1" baseline="-25000" dirty="0" err="1"/>
              <a:t>k</a:t>
            </a:r>
            <a:r>
              <a:rPr lang="en-US" altLang="ar-SY" sz="2000" b="1" dirty="0"/>
              <a:t>)</a:t>
            </a:r>
            <a:r>
              <a:rPr lang="en-US" altLang="ar-SY" dirty="0"/>
              <a:t>	</a:t>
            </a:r>
            <a:endParaRPr lang="ar-SY" dirty="0"/>
          </a:p>
        </p:txBody>
      </p:sp>
      <p:sp>
        <p:nvSpPr>
          <p:cNvPr id="7" name="مستطيل 2">
            <a:extLst>
              <a:ext uri="{FF2B5EF4-FFF2-40B4-BE49-F238E27FC236}">
                <a16:creationId xmlns:a16="http://schemas.microsoft.com/office/drawing/2014/main" id="{9369F2A7-E8F1-F896-C6DF-DD0AC38E1DD4}"/>
              </a:ext>
            </a:extLst>
          </p:cNvPr>
          <p:cNvSpPr/>
          <p:nvPr/>
        </p:nvSpPr>
        <p:spPr>
          <a:xfrm>
            <a:off x="1178805" y="2185137"/>
            <a:ext cx="7965195" cy="255454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altLang="ar-SY" sz="3200" dirty="0"/>
              <a:t>Find P given F and interest rates that vary over N</a:t>
            </a:r>
          </a:p>
          <a:p>
            <a:r>
              <a:rPr lang="en-US" altLang="ar-SY" sz="3200" dirty="0"/>
              <a:t>Find the present equivalent value given a future value and a varying interest rate over the period of the loan</a:t>
            </a: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2CEF1E8E-7F7D-3D5C-DCC1-DD3BF360CD10}"/>
              </a:ext>
            </a:extLst>
          </p:cNvPr>
          <p:cNvSpPr txBox="1">
            <a:spLocks noChangeArrowheads="1"/>
          </p:cNvSpPr>
          <p:nvPr/>
        </p:nvSpPr>
        <p:spPr>
          <a:xfrm>
            <a:off x="1066800" y="1242545"/>
            <a:ext cx="7772400" cy="65156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/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ar-SY" sz="3600" b="1" dirty="0"/>
              <a:t>INTEREST RATES THAT VARY WITH TIME</a:t>
            </a:r>
          </a:p>
        </p:txBody>
      </p:sp>
    </p:spTree>
    <p:extLst>
      <p:ext uri="{BB962C8B-B14F-4D97-AF65-F5344CB8AC3E}">
        <p14:creationId xmlns:p14="http://schemas.microsoft.com/office/powerpoint/2010/main" val="27186707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018BF9-9057-D26C-0FDA-44E7AEF7DD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64AADC-FC7F-3DEC-990D-A93DD6B5D10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CD2ED5-4384-1552-FE35-0F3069E39E3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90C6515-670E-FA5D-619C-FA71B6E92B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مربع نص 2">
            <a:extLst>
              <a:ext uri="{FF2B5EF4-FFF2-40B4-BE49-F238E27FC236}">
                <a16:creationId xmlns:a16="http://schemas.microsoft.com/office/drawing/2014/main" id="{2B07ADE5-3BA8-92C1-B5AC-2F6A8F0DD0C4}"/>
              </a:ext>
            </a:extLst>
          </p:cNvPr>
          <p:cNvSpPr txBox="1"/>
          <p:nvPr/>
        </p:nvSpPr>
        <p:spPr>
          <a:xfrm>
            <a:off x="9974179" y="518087"/>
            <a:ext cx="190274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Y" sz="2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المحاضرة الخامسة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32192EE0-8298-CC1E-F790-76B8A1DE95E9}"/>
              </a:ext>
            </a:extLst>
          </p:cNvPr>
          <p:cNvSpPr txBox="1">
            <a:spLocks noChangeArrowheads="1"/>
          </p:cNvSpPr>
          <p:nvPr/>
        </p:nvSpPr>
        <p:spPr>
          <a:xfrm>
            <a:off x="782196" y="188681"/>
            <a:ext cx="4939335" cy="1078256"/>
          </a:xfrm>
          <a:prstGeom prst="rect">
            <a:avLst/>
          </a:prstGeom>
          <a:solidFill>
            <a:schemeClr val="accent4"/>
          </a:solidFill>
          <a:ln/>
        </p:spPr>
        <p:txBody>
          <a:bodyPr vert="horz" lIns="91440" tIns="45720" rIns="91440" bIns="45720" rtlCol="0" anchor="b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ar-SY" sz="3600" b="1" dirty="0"/>
              <a:t>NOMINAL AND EFFECTIVE INTEREST RATES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C6DDC560-8C4A-68A4-3A79-B0ECD3475CC9}"/>
              </a:ext>
            </a:extLst>
          </p:cNvPr>
          <p:cNvSpPr txBox="1">
            <a:spLocks noChangeArrowheads="1"/>
          </p:cNvSpPr>
          <p:nvPr/>
        </p:nvSpPr>
        <p:spPr>
          <a:xfrm>
            <a:off x="782196" y="1467083"/>
            <a:ext cx="11094729" cy="4724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/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ar-SY" sz="3200" b="1" u="sng" dirty="0"/>
              <a:t>Nominal</a:t>
            </a:r>
            <a:r>
              <a:rPr lang="en-US" altLang="ar-SY" sz="2800" u="sng" dirty="0"/>
              <a:t> Interest Rate</a:t>
            </a:r>
            <a:r>
              <a:rPr lang="en-US" altLang="ar-SY" sz="2800" dirty="0"/>
              <a:t> -  r -  For rates compounded more frequently than one year, the stated annual interest rate.</a:t>
            </a:r>
          </a:p>
          <a:p>
            <a:pPr algn="l"/>
            <a:r>
              <a:rPr lang="en-US" altLang="ar-SY" sz="2800" u="sng" dirty="0"/>
              <a:t>Effective Interest Rate</a:t>
            </a:r>
            <a:r>
              <a:rPr lang="en-US" altLang="ar-SY" sz="2800" dirty="0"/>
              <a:t> - </a:t>
            </a:r>
            <a:r>
              <a:rPr lang="en-US" altLang="ar-SY" sz="2800" dirty="0" err="1"/>
              <a:t>i</a:t>
            </a:r>
            <a:r>
              <a:rPr lang="en-US" altLang="ar-SY" sz="2800" dirty="0"/>
              <a:t> -  For rates compounded more frequently than one year, the actual amount of interest paid.</a:t>
            </a:r>
          </a:p>
          <a:p>
            <a:pPr algn="l"/>
            <a:r>
              <a:rPr lang="en-US" altLang="ar-SY" sz="2800" dirty="0" err="1"/>
              <a:t>i</a:t>
            </a:r>
            <a:r>
              <a:rPr lang="en-US" altLang="ar-SY" sz="2800" dirty="0"/>
              <a:t> = ( 1 + r / M )</a:t>
            </a:r>
            <a:r>
              <a:rPr lang="en-US" altLang="ar-SY" sz="2800" baseline="30000" dirty="0"/>
              <a:t>M</a:t>
            </a:r>
            <a:r>
              <a:rPr lang="en-US" altLang="ar-SY" sz="2800" dirty="0"/>
              <a:t> - 1 = ( F / P, r / M, M ) -1</a:t>
            </a:r>
          </a:p>
          <a:p>
            <a:pPr lvl="1" algn="l"/>
            <a:r>
              <a:rPr lang="en-US" altLang="ar-SY" sz="2400" dirty="0"/>
              <a:t> M - the number of compounding periods per year</a:t>
            </a:r>
          </a:p>
          <a:p>
            <a:pPr algn="l"/>
            <a:r>
              <a:rPr lang="en-US" altLang="ar-SY" sz="2800" u="sng" dirty="0"/>
              <a:t>Annual Percentage Rate</a:t>
            </a:r>
            <a:r>
              <a:rPr lang="en-US" altLang="ar-SY" sz="2800" dirty="0"/>
              <a:t> - APR - percentage rate per period times number of periods.</a:t>
            </a:r>
          </a:p>
          <a:p>
            <a:pPr lvl="1" algn="l"/>
            <a:r>
              <a:rPr lang="en-US" altLang="ar-SY" sz="2400" dirty="0"/>
              <a:t>APR = r x M</a:t>
            </a:r>
          </a:p>
        </p:txBody>
      </p:sp>
    </p:spTree>
    <p:extLst>
      <p:ext uri="{BB962C8B-B14F-4D97-AF65-F5344CB8AC3E}">
        <p14:creationId xmlns:p14="http://schemas.microsoft.com/office/powerpoint/2010/main" val="1161559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90EAD5-02C0-0924-5C31-FFB4ACDD14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900A86-FC4B-0A7C-AF86-065E872DC41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285D85-0500-C1BA-901A-3AF7EDCA76C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3AB1D77-B54F-57FD-5A56-7B4FCC8445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مربع نص 2">
            <a:extLst>
              <a:ext uri="{FF2B5EF4-FFF2-40B4-BE49-F238E27FC236}">
                <a16:creationId xmlns:a16="http://schemas.microsoft.com/office/drawing/2014/main" id="{A8FF4510-88B3-A8A9-169F-E23101012E97}"/>
              </a:ext>
            </a:extLst>
          </p:cNvPr>
          <p:cNvSpPr txBox="1"/>
          <p:nvPr/>
        </p:nvSpPr>
        <p:spPr>
          <a:xfrm>
            <a:off x="9974179" y="518087"/>
            <a:ext cx="190274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Y" sz="2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المحاضرة الخامسة</a:t>
            </a: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D4332FA1-1E9C-CC62-0F44-54AFD84FB970}"/>
              </a:ext>
            </a:extLst>
          </p:cNvPr>
          <p:cNvSpPr txBox="1">
            <a:spLocks noChangeArrowheads="1"/>
          </p:cNvSpPr>
          <p:nvPr/>
        </p:nvSpPr>
        <p:spPr>
          <a:xfrm>
            <a:off x="1112703" y="0"/>
            <a:ext cx="4269194" cy="1075973"/>
          </a:xfrm>
          <a:prstGeom prst="rect">
            <a:avLst/>
          </a:prstGeom>
          <a:solidFill>
            <a:srgbClr val="FF0000"/>
          </a:solidFill>
          <a:ln/>
        </p:spPr>
        <p:txBody>
          <a:bodyPr vert="horz" lIns="91440" tIns="45720" rIns="91440" bIns="45720" rtlCol="0" anchor="b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ar-SY" sz="3200" b="1" dirty="0">
                <a:solidFill>
                  <a:schemeClr val="bg1"/>
                </a:solidFill>
              </a:rPr>
              <a:t>COMPOUNDING MORE OFTEN THAN ONCE A YEAR</a:t>
            </a: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0A0D731F-7F74-83BF-2E59-FD6D656F9550}"/>
              </a:ext>
            </a:extLst>
          </p:cNvPr>
          <p:cNvSpPr txBox="1">
            <a:spLocks noChangeArrowheads="1"/>
          </p:cNvSpPr>
          <p:nvPr/>
        </p:nvSpPr>
        <p:spPr>
          <a:xfrm>
            <a:off x="339634" y="1436283"/>
            <a:ext cx="11537291" cy="4435707"/>
          </a:xfrm>
          <a:prstGeom prst="rect">
            <a:avLst/>
          </a:prstGeom>
          <a:solidFill>
            <a:srgbClr val="FFFF00"/>
          </a:solidFill>
          <a:ln/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ar-SY" sz="2800" u="sng" dirty="0"/>
              <a:t>Single Amounts</a:t>
            </a:r>
            <a:endParaRPr lang="en-US" altLang="ar-SY" sz="2800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ar-SY" sz="2800" dirty="0"/>
              <a:t>Given nominal interest rate and total number of compounding periods, P, F or A can be determined by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ar-SY" sz="2800" dirty="0"/>
              <a:t>                    F = P ( F / P, </a:t>
            </a:r>
            <a:r>
              <a:rPr lang="en-US" altLang="ar-SY" sz="2800" dirty="0" err="1"/>
              <a:t>i</a:t>
            </a:r>
            <a:r>
              <a:rPr lang="en-US" altLang="ar-SY" sz="2800" dirty="0"/>
              <a:t>%, N 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ar-SY" sz="2800" dirty="0"/>
              <a:t>                    </a:t>
            </a:r>
            <a:r>
              <a:rPr lang="en-US" altLang="ar-SY" sz="2800" dirty="0" err="1"/>
              <a:t>i</a:t>
            </a:r>
            <a:r>
              <a:rPr lang="en-US" altLang="ar-SY" sz="2800" dirty="0"/>
              <a:t>% = ( 1 + r / M ) </a:t>
            </a:r>
            <a:r>
              <a:rPr lang="en-US" altLang="ar-SY" sz="2800" baseline="30000" dirty="0"/>
              <a:t>M</a:t>
            </a:r>
            <a:r>
              <a:rPr lang="en-US" altLang="ar-SY" sz="2800" dirty="0"/>
              <a:t> - 1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ar-SY" sz="2800" u="sng" dirty="0"/>
              <a:t>Uniform and / or Gradient Series</a:t>
            </a:r>
            <a:endParaRPr lang="en-US" altLang="ar-SY" sz="2800" dirty="0"/>
          </a:p>
          <a:p>
            <a:pPr algn="l"/>
            <a:r>
              <a:rPr lang="en-US" altLang="ar-SY" sz="2800" dirty="0"/>
              <a:t>Given nominal interest rate, total number of compounding periods, and existence of a cash flow at the end of each period, P, F or A may be determined by the formulas and tables for uniform annual series and uniform gradient series. </a:t>
            </a:r>
          </a:p>
        </p:txBody>
      </p:sp>
    </p:spTree>
    <p:extLst>
      <p:ext uri="{BB962C8B-B14F-4D97-AF65-F5344CB8AC3E}">
        <p14:creationId xmlns:p14="http://schemas.microsoft.com/office/powerpoint/2010/main" val="4089152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F322D8-FDE2-175F-43F7-19AF53A776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8CFC62-64DF-71C6-1BFA-BBF26E7B3D4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4667DC7-32F2-B642-23C7-24BEDEAD5D6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11953F9-7D6C-1C19-7A4C-FAB88641E5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مربع نص 2">
            <a:extLst>
              <a:ext uri="{FF2B5EF4-FFF2-40B4-BE49-F238E27FC236}">
                <a16:creationId xmlns:a16="http://schemas.microsoft.com/office/drawing/2014/main" id="{85367602-46E4-BACA-0BBC-C514FAE4F4B9}"/>
              </a:ext>
            </a:extLst>
          </p:cNvPr>
          <p:cNvSpPr txBox="1"/>
          <p:nvPr/>
        </p:nvSpPr>
        <p:spPr>
          <a:xfrm>
            <a:off x="9974179" y="518087"/>
            <a:ext cx="190274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Y" sz="2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المحاضرة الخامسة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189D6FEB-9F22-1E4B-05D7-308C9E03E5D0}"/>
              </a:ext>
            </a:extLst>
          </p:cNvPr>
          <p:cNvSpPr txBox="1">
            <a:spLocks noChangeArrowheads="1"/>
          </p:cNvSpPr>
          <p:nvPr/>
        </p:nvSpPr>
        <p:spPr>
          <a:xfrm>
            <a:off x="1012633" y="319920"/>
            <a:ext cx="4761150" cy="802443"/>
          </a:xfrm>
          <a:prstGeom prst="rect">
            <a:avLst/>
          </a:prstGeom>
          <a:solidFill>
            <a:srgbClr val="FFFF00"/>
          </a:solidFill>
          <a:ln/>
        </p:spPr>
        <p:txBody>
          <a:bodyPr vert="horz" lIns="91440" tIns="45720" rIns="91440" bIns="45720" rtlCol="0" anchor="b">
            <a:normAutofit fontScale="850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ar-SY" sz="3200" b="1" dirty="0"/>
              <a:t>CASH FLOWS LESS OFTEN THAN COMPOUNDING PERIODS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9C40D90A-7C11-18B8-6388-34ADA4022221}"/>
              </a:ext>
            </a:extLst>
          </p:cNvPr>
          <p:cNvSpPr txBox="1">
            <a:spLocks noChangeArrowheads="1"/>
          </p:cNvSpPr>
          <p:nvPr/>
        </p:nvSpPr>
        <p:spPr>
          <a:xfrm>
            <a:off x="1012632" y="1233892"/>
            <a:ext cx="11179367" cy="450174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/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ar-SY" sz="2800" dirty="0"/>
              <a:t>Find A, given </a:t>
            </a:r>
            <a:r>
              <a:rPr lang="en-US" altLang="ar-SY" sz="2800" dirty="0" err="1"/>
              <a:t>i</a:t>
            </a:r>
            <a:r>
              <a:rPr lang="en-US" altLang="ar-SY" sz="2800" dirty="0"/>
              <a:t>, k and X, where: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altLang="ar-SY" sz="2400" dirty="0" err="1"/>
              <a:t>i</a:t>
            </a:r>
            <a:r>
              <a:rPr lang="en-US" altLang="ar-SY" sz="2400" dirty="0"/>
              <a:t> is the effective interest rate per interest period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altLang="ar-SY" sz="2400" dirty="0"/>
              <a:t>k is the period at the </a:t>
            </a:r>
            <a:r>
              <a:rPr lang="en-US" altLang="ar-SY" sz="2400" u="sng" dirty="0"/>
              <a:t>end</a:t>
            </a:r>
            <a:r>
              <a:rPr lang="en-US" altLang="ar-SY" sz="2400" dirty="0"/>
              <a:t> of which cash flow occurs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altLang="ar-SY" sz="2400" dirty="0"/>
              <a:t>X is the uniform cash flow amount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ar-SY" sz="2800" dirty="0"/>
              <a:t>    Use: A = X (A / </a:t>
            </a:r>
            <a:r>
              <a:rPr lang="en-US" altLang="ar-SY" sz="2800" dirty="0" err="1"/>
              <a:t>F,i</a:t>
            </a:r>
            <a:r>
              <a:rPr lang="en-US" altLang="ar-SY" sz="2800" dirty="0"/>
              <a:t>%, k 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ar-SY" sz="2800" dirty="0"/>
              <a:t>Find A, given </a:t>
            </a:r>
            <a:r>
              <a:rPr lang="en-US" altLang="ar-SY" sz="2800" dirty="0" err="1"/>
              <a:t>i</a:t>
            </a:r>
            <a:r>
              <a:rPr lang="en-US" altLang="ar-SY" sz="2800" dirty="0"/>
              <a:t>, k and X, where: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altLang="ar-SY" sz="2400" dirty="0" err="1"/>
              <a:t>i</a:t>
            </a:r>
            <a:r>
              <a:rPr lang="en-US" altLang="ar-SY" sz="2400" dirty="0"/>
              <a:t> is the effective interest rate per interest period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altLang="ar-SY" sz="2400" dirty="0"/>
              <a:t>k is the period at the </a:t>
            </a:r>
            <a:r>
              <a:rPr lang="en-US" altLang="ar-SY" sz="2400" u="sng" dirty="0"/>
              <a:t>beginning</a:t>
            </a:r>
            <a:r>
              <a:rPr lang="en-US" altLang="ar-SY" sz="2400" dirty="0"/>
              <a:t> of which cash flow occurs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altLang="ar-SY" sz="2400" dirty="0"/>
              <a:t>X is the uniform cash flow amount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ar-SY" sz="2800" dirty="0"/>
              <a:t>    Use: A = X ( A / P, </a:t>
            </a:r>
            <a:r>
              <a:rPr lang="en-US" altLang="ar-SY" sz="2800" dirty="0" err="1"/>
              <a:t>i</a:t>
            </a:r>
            <a:r>
              <a:rPr lang="en-US" altLang="ar-SY" sz="2800" dirty="0"/>
              <a:t>%, k )</a:t>
            </a:r>
          </a:p>
        </p:txBody>
      </p:sp>
    </p:spTree>
    <p:extLst>
      <p:ext uri="{BB962C8B-B14F-4D97-AF65-F5344CB8AC3E}">
        <p14:creationId xmlns:p14="http://schemas.microsoft.com/office/powerpoint/2010/main" val="174758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B040A3-39ED-F872-EFE5-3C018EEE2A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278EC6-ADF0-5B2A-EAAA-E74FCC77D72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6598EDD-9221-9374-F03F-02FD9E957B7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39AE864-DCE7-A775-C915-4090B460CD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مربع نص 2">
            <a:extLst>
              <a:ext uri="{FF2B5EF4-FFF2-40B4-BE49-F238E27FC236}">
                <a16:creationId xmlns:a16="http://schemas.microsoft.com/office/drawing/2014/main" id="{CBFA686C-FEC6-14BE-84C8-B9C7D4FBFD3F}"/>
              </a:ext>
            </a:extLst>
          </p:cNvPr>
          <p:cNvSpPr txBox="1"/>
          <p:nvPr/>
        </p:nvSpPr>
        <p:spPr>
          <a:xfrm>
            <a:off x="9974179" y="518087"/>
            <a:ext cx="190274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Y" sz="2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المحاضرة الخامسة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0A466FE1-E322-0725-97A1-8033E462130D}"/>
              </a:ext>
            </a:extLst>
          </p:cNvPr>
          <p:cNvSpPr txBox="1">
            <a:spLocks noChangeArrowheads="1"/>
          </p:cNvSpPr>
          <p:nvPr/>
        </p:nvSpPr>
        <p:spPr>
          <a:xfrm>
            <a:off x="539824" y="175306"/>
            <a:ext cx="5103330" cy="113687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/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ar-SY" sz="2800" dirty="0"/>
              <a:t>CONTINUOUS COMPOUNDING AND DISCRETE CASH FLOWS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580A4272-BC4E-143E-C009-EB95D2907A04}"/>
              </a:ext>
            </a:extLst>
          </p:cNvPr>
          <p:cNvSpPr txBox="1">
            <a:spLocks noChangeArrowheads="1"/>
          </p:cNvSpPr>
          <p:nvPr/>
        </p:nvSpPr>
        <p:spPr>
          <a:xfrm>
            <a:off x="488300" y="1404257"/>
            <a:ext cx="11388625" cy="48006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/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ar-SY" sz="2800" dirty="0"/>
              <a:t>Continuous compounding assumes cash flows occur at discrete intervals, but compounding is continuous throughout the interval.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ar-SY" sz="2800" dirty="0"/>
              <a:t>Given nominal per year interest rate -- r, 	</a:t>
            </a:r>
            <a:endParaRPr lang="ar-SY" altLang="ar-SY" sz="2800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ar-SY" sz="2800" dirty="0"/>
              <a:t>compounding per year -- M				   </a:t>
            </a:r>
            <a:endParaRPr lang="ar-SY" altLang="ar-SY" sz="2800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ar-SY" sz="2800" dirty="0"/>
              <a:t>  one unit of principal =  [ 1 + (r / M ) ] </a:t>
            </a:r>
            <a:r>
              <a:rPr lang="en-US" altLang="ar-SY" sz="2800" baseline="30000" dirty="0"/>
              <a:t>M</a:t>
            </a:r>
            <a:endParaRPr lang="en-US" altLang="ar-SY" sz="2800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ar-SY" sz="2800" dirty="0"/>
              <a:t>Given    M / r = </a:t>
            </a:r>
            <a:r>
              <a:rPr lang="en-US" altLang="ar-SY" sz="2800" i="1" dirty="0"/>
              <a:t>p,    	</a:t>
            </a:r>
            <a:r>
              <a:rPr lang="en-US" altLang="ar-SY" sz="2800" dirty="0"/>
              <a:t>[ 1 + (r / M ) ] </a:t>
            </a:r>
            <a:r>
              <a:rPr lang="en-US" altLang="ar-SY" sz="2800" baseline="30000" dirty="0"/>
              <a:t>M  </a:t>
            </a:r>
            <a:r>
              <a:rPr lang="en-US" altLang="ar-SY" sz="2800" dirty="0"/>
              <a:t>= [1 + (1/</a:t>
            </a:r>
            <a:r>
              <a:rPr lang="en-US" altLang="ar-SY" sz="2800" i="1" dirty="0"/>
              <a:t>p</a:t>
            </a:r>
            <a:r>
              <a:rPr lang="en-US" altLang="ar-SY" sz="2800" dirty="0"/>
              <a:t>) ] </a:t>
            </a:r>
            <a:r>
              <a:rPr lang="en-US" altLang="ar-SY" sz="2800" baseline="30000" dirty="0" err="1"/>
              <a:t>r</a:t>
            </a:r>
            <a:r>
              <a:rPr lang="en-US" altLang="ar-SY" sz="2800" i="1" baseline="30000" dirty="0" err="1"/>
              <a:t>p</a:t>
            </a:r>
            <a:endParaRPr lang="en-US" altLang="ar-SY" sz="2800" i="1" baseline="30000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ar-SY" sz="2800" dirty="0"/>
              <a:t>Given    </a:t>
            </a:r>
            <a:r>
              <a:rPr lang="en-US" altLang="ar-SY" sz="2800" dirty="0" err="1"/>
              <a:t>lim</a:t>
            </a:r>
            <a:r>
              <a:rPr lang="en-US" altLang="ar-SY" sz="2800" dirty="0"/>
              <a:t>  [ 1 + (1 / </a:t>
            </a:r>
            <a:r>
              <a:rPr lang="en-US" altLang="ar-SY" sz="2800" i="1" dirty="0"/>
              <a:t>p</a:t>
            </a:r>
            <a:r>
              <a:rPr lang="en-US" altLang="ar-SY" sz="2800" dirty="0"/>
              <a:t>) ] </a:t>
            </a:r>
            <a:r>
              <a:rPr lang="en-US" altLang="ar-SY" sz="2800" i="1" baseline="30000" dirty="0"/>
              <a:t>p</a:t>
            </a:r>
            <a:r>
              <a:rPr lang="en-US" altLang="ar-SY" sz="2800" dirty="0"/>
              <a:t> = </a:t>
            </a:r>
            <a:r>
              <a:rPr lang="en-US" altLang="ar-SY" sz="2800" i="1" dirty="0"/>
              <a:t>e</a:t>
            </a:r>
            <a:r>
              <a:rPr lang="en-US" altLang="ar-SY" sz="2800" baseline="30000" dirty="0"/>
              <a:t>1</a:t>
            </a:r>
            <a:r>
              <a:rPr lang="en-US" altLang="ar-SY" sz="2800" dirty="0"/>
              <a:t> = 2.71828 ( F / P, r%, N ) = </a:t>
            </a:r>
            <a:r>
              <a:rPr lang="en-US" altLang="ar-SY" sz="2800" i="1" dirty="0"/>
              <a:t>e</a:t>
            </a:r>
            <a:r>
              <a:rPr lang="en-US" altLang="ar-SY" sz="2800" dirty="0"/>
              <a:t> </a:t>
            </a:r>
            <a:r>
              <a:rPr lang="en-US" altLang="ar-SY" sz="2800" baseline="30000" dirty="0" err="1"/>
              <a:t>rN</a:t>
            </a:r>
            <a:endParaRPr lang="en-US" altLang="ar-SY" sz="2800" baseline="30000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ar-SY" sz="2800" dirty="0" err="1"/>
              <a:t>i</a:t>
            </a:r>
            <a:r>
              <a:rPr lang="en-US" altLang="ar-SY" sz="2800" dirty="0"/>
              <a:t> = </a:t>
            </a:r>
            <a:r>
              <a:rPr lang="en-US" altLang="ar-SY" sz="2800" i="1" dirty="0"/>
              <a:t>e </a:t>
            </a:r>
            <a:r>
              <a:rPr lang="en-US" altLang="ar-SY" sz="2800" baseline="30000" dirty="0"/>
              <a:t>r</a:t>
            </a:r>
            <a:r>
              <a:rPr lang="en-US" altLang="ar-SY" sz="2800" dirty="0"/>
              <a:t> - 1</a:t>
            </a:r>
          </a:p>
        </p:txBody>
      </p:sp>
    </p:spTree>
    <p:extLst>
      <p:ext uri="{BB962C8B-B14F-4D97-AF65-F5344CB8AC3E}">
        <p14:creationId xmlns:p14="http://schemas.microsoft.com/office/powerpoint/2010/main" val="62872089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09798A-FC0F-BC06-31FA-B584B7D783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01E57-4073-AF95-3879-848E929CDA9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03A508-7AAE-0413-327D-FA94624BD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4381874-9427-2BB0-CA58-7A3C4D2FCE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مربع نص 2">
            <a:extLst>
              <a:ext uri="{FF2B5EF4-FFF2-40B4-BE49-F238E27FC236}">
                <a16:creationId xmlns:a16="http://schemas.microsoft.com/office/drawing/2014/main" id="{FC08CF4D-69CD-436E-9B6D-542A865E7216}"/>
              </a:ext>
            </a:extLst>
          </p:cNvPr>
          <p:cNvSpPr txBox="1"/>
          <p:nvPr/>
        </p:nvSpPr>
        <p:spPr>
          <a:xfrm>
            <a:off x="9974179" y="518087"/>
            <a:ext cx="190274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Y" sz="2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المحاضرة الخامسة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F873B0FE-FA97-04AF-2042-EA6E6CD0F8FA}"/>
              </a:ext>
            </a:extLst>
          </p:cNvPr>
          <p:cNvSpPr txBox="1">
            <a:spLocks noChangeArrowheads="1"/>
          </p:cNvSpPr>
          <p:nvPr/>
        </p:nvSpPr>
        <p:spPr>
          <a:xfrm>
            <a:off x="1399142" y="182880"/>
            <a:ext cx="4217887" cy="212097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/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ar-SY" sz="3200" dirty="0">
                <a:latin typeface="+mn-lt"/>
              </a:rPr>
              <a:t>CONTINUOUS COMPOUNDING AND DISCRETE CASH FLOWS</a:t>
            </a:r>
            <a:br>
              <a:rPr lang="en-US" altLang="ar-SY" sz="3200" dirty="0">
                <a:latin typeface="+mn-lt"/>
              </a:rPr>
            </a:br>
            <a:r>
              <a:rPr lang="en-US" altLang="ar-SY" sz="3200" u="sng" dirty="0">
                <a:latin typeface="+mn-lt"/>
              </a:rPr>
              <a:t>Single Cash Flow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6A6DF058-98E6-3D0C-BF26-AA9B2ED06892}"/>
              </a:ext>
            </a:extLst>
          </p:cNvPr>
          <p:cNvSpPr txBox="1">
            <a:spLocks noChangeArrowheads="1"/>
          </p:cNvSpPr>
          <p:nvPr/>
        </p:nvSpPr>
        <p:spPr>
          <a:xfrm>
            <a:off x="287383" y="2508020"/>
            <a:ext cx="11589543" cy="357927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/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ar-SY" sz="3200" dirty="0"/>
              <a:t>Finding F given P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ar-SY" sz="3200" dirty="0"/>
              <a:t>Finding future equivalent value given present value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ar-SY" sz="3200" dirty="0"/>
              <a:t>F = P (</a:t>
            </a:r>
            <a:r>
              <a:rPr lang="en-US" altLang="ar-SY" sz="3200" i="1" dirty="0"/>
              <a:t>e</a:t>
            </a:r>
            <a:r>
              <a:rPr lang="en-US" altLang="ar-SY" sz="3200" dirty="0"/>
              <a:t> </a:t>
            </a:r>
            <a:r>
              <a:rPr lang="en-US" altLang="ar-SY" sz="3200" baseline="30000" dirty="0" err="1"/>
              <a:t>rN</a:t>
            </a:r>
            <a:r>
              <a:rPr lang="en-US" altLang="ar-SY" sz="3200" dirty="0"/>
              <a:t>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ar-SY" sz="3200" dirty="0"/>
              <a:t>Functionally expressed as ( F / P, </a:t>
            </a:r>
            <a:r>
              <a:rPr lang="en-US" altLang="ar-SY" sz="3200" u="sng" dirty="0"/>
              <a:t>r</a:t>
            </a:r>
            <a:r>
              <a:rPr lang="en-US" altLang="ar-SY" sz="3200" dirty="0"/>
              <a:t>%, N 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ar-SY" sz="3200" i="1" dirty="0"/>
              <a:t>e</a:t>
            </a:r>
            <a:r>
              <a:rPr lang="en-US" altLang="ar-SY" sz="3200" dirty="0"/>
              <a:t> </a:t>
            </a:r>
            <a:r>
              <a:rPr lang="en-US" altLang="ar-SY" sz="3200" baseline="30000" dirty="0" err="1"/>
              <a:t>rN</a:t>
            </a:r>
            <a:r>
              <a:rPr lang="en-US" altLang="ar-SY" sz="3200" dirty="0"/>
              <a:t> is continuous compounding compound amount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ar-SY" sz="3200" dirty="0"/>
              <a:t>Predetermined values are in column 2 of appendix D of text</a:t>
            </a:r>
          </a:p>
        </p:txBody>
      </p:sp>
    </p:spTree>
    <p:extLst>
      <p:ext uri="{BB962C8B-B14F-4D97-AF65-F5344CB8AC3E}">
        <p14:creationId xmlns:p14="http://schemas.microsoft.com/office/powerpoint/2010/main" val="4254159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4CD4D4-12A2-FDA1-5B91-6933035B29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EF3EDE-F668-D3BA-1F76-D3D9867EB6F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D6D4DF-99C8-F81E-D774-1B6E68EAC77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EEEB7E7-3A0F-CBDA-5850-652E31F048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مربع نص 2">
            <a:extLst>
              <a:ext uri="{FF2B5EF4-FFF2-40B4-BE49-F238E27FC236}">
                <a16:creationId xmlns:a16="http://schemas.microsoft.com/office/drawing/2014/main" id="{4636C0E3-F479-EF53-D193-FFC6F398169A}"/>
              </a:ext>
            </a:extLst>
          </p:cNvPr>
          <p:cNvSpPr txBox="1"/>
          <p:nvPr/>
        </p:nvSpPr>
        <p:spPr>
          <a:xfrm>
            <a:off x="9974179" y="518087"/>
            <a:ext cx="190274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Y" sz="2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المحاضرة الخامسة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DAD73B82-AF55-32BD-B840-9030C43790BA}"/>
              </a:ext>
            </a:extLst>
          </p:cNvPr>
          <p:cNvSpPr txBox="1">
            <a:spLocks noChangeArrowheads="1"/>
          </p:cNvSpPr>
          <p:nvPr/>
        </p:nvSpPr>
        <p:spPr>
          <a:xfrm>
            <a:off x="289217" y="341524"/>
            <a:ext cx="5353937" cy="113516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/>
        </p:spPr>
        <p:txBody>
          <a:bodyPr vert="horz" lIns="91440" tIns="45720" rIns="91440" bIns="45720" rtlCol="0" anchor="b">
            <a:normAutofit fontScale="9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ar-SY" sz="3200" b="1" dirty="0"/>
              <a:t>CONTINUOUS COMPOUNDING AND DISCRETE CASH FLOWS</a:t>
            </a:r>
            <a:br>
              <a:rPr lang="en-US" altLang="ar-SY" sz="3200" b="1" dirty="0"/>
            </a:br>
            <a:r>
              <a:rPr lang="en-US" altLang="ar-SY" sz="3200" b="1" u="sng" dirty="0"/>
              <a:t>Single Cash Flow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24476C2D-C545-8409-6DC4-F037CE83126F}"/>
              </a:ext>
            </a:extLst>
          </p:cNvPr>
          <p:cNvSpPr txBox="1">
            <a:spLocks noChangeArrowheads="1"/>
          </p:cNvSpPr>
          <p:nvPr/>
        </p:nvSpPr>
        <p:spPr>
          <a:xfrm>
            <a:off x="289217" y="1865524"/>
            <a:ext cx="11587709" cy="419564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/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ar-SY" sz="3200" dirty="0"/>
              <a:t>Finding P given F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ar-SY" sz="3200" dirty="0"/>
              <a:t>Finding present equivalent value given future value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ar-SY" sz="3200" dirty="0"/>
              <a:t>P = F (</a:t>
            </a:r>
            <a:r>
              <a:rPr lang="en-US" altLang="ar-SY" sz="3200" i="1" dirty="0"/>
              <a:t>e</a:t>
            </a:r>
            <a:r>
              <a:rPr lang="en-US" altLang="ar-SY" sz="3200" dirty="0"/>
              <a:t> </a:t>
            </a:r>
            <a:r>
              <a:rPr lang="en-US" altLang="ar-SY" sz="3200" baseline="30000" dirty="0"/>
              <a:t>-</a:t>
            </a:r>
            <a:r>
              <a:rPr lang="en-US" altLang="ar-SY" sz="3200" baseline="30000" dirty="0" err="1"/>
              <a:t>rN</a:t>
            </a:r>
            <a:r>
              <a:rPr lang="en-US" altLang="ar-SY" sz="3200" dirty="0"/>
              <a:t>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ar-SY" sz="3200" dirty="0"/>
              <a:t>Functionally expressed as ( P / F, </a:t>
            </a:r>
            <a:r>
              <a:rPr lang="en-US" altLang="ar-SY" sz="3200" u="sng" dirty="0"/>
              <a:t>r</a:t>
            </a:r>
            <a:r>
              <a:rPr lang="en-US" altLang="ar-SY" sz="3200" dirty="0"/>
              <a:t>%, N 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ar-SY" sz="3200" i="1" dirty="0"/>
              <a:t>e</a:t>
            </a:r>
            <a:r>
              <a:rPr lang="en-US" altLang="ar-SY" sz="3200" dirty="0"/>
              <a:t> </a:t>
            </a:r>
            <a:r>
              <a:rPr lang="en-US" altLang="ar-SY" sz="3200" baseline="30000" dirty="0"/>
              <a:t>-</a:t>
            </a:r>
            <a:r>
              <a:rPr lang="en-US" altLang="ar-SY" sz="3200" baseline="30000" dirty="0" err="1"/>
              <a:t>rN</a:t>
            </a:r>
            <a:r>
              <a:rPr lang="en-US" altLang="ar-SY" sz="3200" dirty="0"/>
              <a:t> is continuous compounding present equivalent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ar-SY" sz="3200" dirty="0"/>
              <a:t>Predetermined values are in column 3 of appendix D of text</a:t>
            </a:r>
          </a:p>
        </p:txBody>
      </p:sp>
    </p:spTree>
    <p:extLst>
      <p:ext uri="{BB962C8B-B14F-4D97-AF65-F5344CB8AC3E}">
        <p14:creationId xmlns:p14="http://schemas.microsoft.com/office/powerpoint/2010/main" val="2189136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F85FE5-976A-A77C-E193-38C845D835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F82142-2570-42C5-F8FC-B09C22D9BC3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8CA198-83F5-C257-31EF-6C01EAB9AFA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6DA0FF0-B21B-75DF-5093-CC4D46A19E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مربع نص 2">
            <a:extLst>
              <a:ext uri="{FF2B5EF4-FFF2-40B4-BE49-F238E27FC236}">
                <a16:creationId xmlns:a16="http://schemas.microsoft.com/office/drawing/2014/main" id="{42D87723-1F0D-796B-C472-28CAA0C50696}"/>
              </a:ext>
            </a:extLst>
          </p:cNvPr>
          <p:cNvSpPr txBox="1"/>
          <p:nvPr/>
        </p:nvSpPr>
        <p:spPr>
          <a:xfrm>
            <a:off x="9974179" y="518087"/>
            <a:ext cx="190274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Y" sz="2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المحاضرة الخامسة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C85232E2-8C95-EE5C-E2BA-54521E1F4512}"/>
              </a:ext>
            </a:extLst>
          </p:cNvPr>
          <p:cNvSpPr txBox="1">
            <a:spLocks noChangeArrowheads="1"/>
          </p:cNvSpPr>
          <p:nvPr/>
        </p:nvSpPr>
        <p:spPr>
          <a:xfrm>
            <a:off x="705079" y="54166"/>
            <a:ext cx="4702944" cy="12954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/>
        </p:spPr>
        <p:txBody>
          <a:bodyPr vert="horz" lIns="91440" tIns="45720" rIns="91440" bIns="45720" rtlCol="0" anchor="b">
            <a:normAutofit fontScale="850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ar-SY" sz="3200" b="1" dirty="0"/>
              <a:t>CONTINUOUS COMPOUNDING AND DISCRETE CASH FLOWS</a:t>
            </a:r>
            <a:br>
              <a:rPr lang="en-US" altLang="ar-SY" sz="3200" b="1" dirty="0"/>
            </a:br>
            <a:r>
              <a:rPr lang="en-US" altLang="ar-SY" sz="3200" b="1" u="sng" dirty="0"/>
              <a:t>Uniform Series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74BCC68F-38FC-0853-91DC-D2B5E968484B}"/>
              </a:ext>
            </a:extLst>
          </p:cNvPr>
          <p:cNvSpPr txBox="1">
            <a:spLocks noChangeArrowheads="1"/>
          </p:cNvSpPr>
          <p:nvPr/>
        </p:nvSpPr>
        <p:spPr>
          <a:xfrm>
            <a:off x="705078" y="1509310"/>
            <a:ext cx="11171847" cy="45853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/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ar-SY" sz="3200" dirty="0"/>
              <a:t>Finding F given A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ar-SY" sz="3200" dirty="0"/>
              <a:t>Finding future equivalent value given a series of uniform equal receipts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ar-SY" sz="3200" dirty="0"/>
              <a:t>F = A (</a:t>
            </a:r>
            <a:r>
              <a:rPr lang="en-US" altLang="ar-SY" sz="3200" i="1" dirty="0"/>
              <a:t>e</a:t>
            </a:r>
            <a:r>
              <a:rPr lang="en-US" altLang="ar-SY" sz="3200" dirty="0"/>
              <a:t> </a:t>
            </a:r>
            <a:r>
              <a:rPr lang="en-US" altLang="ar-SY" sz="3200" baseline="30000" dirty="0" err="1"/>
              <a:t>rN</a:t>
            </a:r>
            <a:r>
              <a:rPr lang="en-US" altLang="ar-SY" sz="3200" dirty="0"/>
              <a:t>- 1)/(</a:t>
            </a:r>
            <a:r>
              <a:rPr lang="en-US" altLang="ar-SY" sz="3200" i="1" dirty="0"/>
              <a:t>e</a:t>
            </a:r>
            <a:r>
              <a:rPr lang="en-US" altLang="ar-SY" sz="3200" dirty="0"/>
              <a:t> </a:t>
            </a:r>
            <a:r>
              <a:rPr lang="en-US" altLang="ar-SY" sz="3200" baseline="30000" dirty="0"/>
              <a:t>r</a:t>
            </a:r>
            <a:r>
              <a:rPr lang="en-US" altLang="ar-SY" sz="3200" dirty="0"/>
              <a:t>- 1)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ar-SY" sz="3200" dirty="0"/>
              <a:t>Functionally expressed as ( F / A, </a:t>
            </a:r>
            <a:r>
              <a:rPr lang="en-US" altLang="ar-SY" sz="3200" u="sng" dirty="0"/>
              <a:t>r</a:t>
            </a:r>
            <a:r>
              <a:rPr lang="en-US" altLang="ar-SY" sz="3200" dirty="0"/>
              <a:t>%, N 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ar-SY" sz="3200" dirty="0"/>
              <a:t>(</a:t>
            </a:r>
            <a:r>
              <a:rPr lang="en-US" altLang="ar-SY" sz="3200" i="1" dirty="0"/>
              <a:t>e</a:t>
            </a:r>
            <a:r>
              <a:rPr lang="en-US" altLang="ar-SY" sz="3200" dirty="0"/>
              <a:t> </a:t>
            </a:r>
            <a:r>
              <a:rPr lang="en-US" altLang="ar-SY" sz="3200" baseline="30000" dirty="0" err="1"/>
              <a:t>rN</a:t>
            </a:r>
            <a:r>
              <a:rPr lang="en-US" altLang="ar-SY" sz="3200" dirty="0"/>
              <a:t>- 1)/(</a:t>
            </a:r>
            <a:r>
              <a:rPr lang="en-US" altLang="ar-SY" sz="3200" i="1" dirty="0"/>
              <a:t>e</a:t>
            </a:r>
            <a:r>
              <a:rPr lang="en-US" altLang="ar-SY" sz="3200" dirty="0"/>
              <a:t> </a:t>
            </a:r>
            <a:r>
              <a:rPr lang="en-US" altLang="ar-SY" sz="3200" baseline="30000" dirty="0"/>
              <a:t>r</a:t>
            </a:r>
            <a:r>
              <a:rPr lang="en-US" altLang="ar-SY" sz="3200" dirty="0"/>
              <a:t>- 1) is continuous compounding compound amount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ar-SY" sz="3200" dirty="0"/>
              <a:t>Predetermined values are in column 4 of appendix D of text</a:t>
            </a:r>
          </a:p>
        </p:txBody>
      </p:sp>
    </p:spTree>
    <p:extLst>
      <p:ext uri="{BB962C8B-B14F-4D97-AF65-F5344CB8AC3E}">
        <p14:creationId xmlns:p14="http://schemas.microsoft.com/office/powerpoint/2010/main" val="301988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6525CE-B4BA-2A3C-2FCF-1A224CABE2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F43E9A-ABD7-1CBA-02A3-C474684E529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AE5009-7EAF-9A95-81E1-9066A451FF7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F796A68-762E-F179-DE60-24D5439145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مربع نص 2">
            <a:extLst>
              <a:ext uri="{FF2B5EF4-FFF2-40B4-BE49-F238E27FC236}">
                <a16:creationId xmlns:a16="http://schemas.microsoft.com/office/drawing/2014/main" id="{7AF0B2D2-D9CE-F302-ECFE-884D2E2DE06E}"/>
              </a:ext>
            </a:extLst>
          </p:cNvPr>
          <p:cNvSpPr txBox="1"/>
          <p:nvPr/>
        </p:nvSpPr>
        <p:spPr>
          <a:xfrm>
            <a:off x="9974179" y="518087"/>
            <a:ext cx="190274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Y" sz="2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المحاضرة الخامسة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CA67CE1A-05E4-743C-FAC1-DBE6BE875827}"/>
              </a:ext>
            </a:extLst>
          </p:cNvPr>
          <p:cNvSpPr txBox="1">
            <a:spLocks noChangeArrowheads="1"/>
          </p:cNvSpPr>
          <p:nvPr/>
        </p:nvSpPr>
        <p:spPr>
          <a:xfrm>
            <a:off x="289216" y="228600"/>
            <a:ext cx="5484567" cy="1143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/>
        </p:spPr>
        <p:txBody>
          <a:bodyPr vert="horz" lIns="91440" tIns="45720" rIns="91440" bIns="45720" rtlCol="0" anchor="b">
            <a:normAutofit fontScale="9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ar-SY" sz="3200" b="1" dirty="0"/>
              <a:t>CONTINUOUS COMPOUNDING AND DISCRETE CASH FLOWS</a:t>
            </a:r>
            <a:br>
              <a:rPr lang="en-US" altLang="ar-SY" sz="3200" b="1" dirty="0"/>
            </a:br>
            <a:r>
              <a:rPr lang="en-US" altLang="ar-SY" sz="3200" b="1" u="sng" dirty="0"/>
              <a:t>Uniform Series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AAC5F8B3-ADC3-4E92-6204-0AD5882EF060}"/>
              </a:ext>
            </a:extLst>
          </p:cNvPr>
          <p:cNvSpPr txBox="1">
            <a:spLocks noChangeArrowheads="1"/>
          </p:cNvSpPr>
          <p:nvPr/>
        </p:nvSpPr>
        <p:spPr>
          <a:xfrm>
            <a:off x="374575" y="1524000"/>
            <a:ext cx="11502351" cy="468085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ar-SY" sz="3200" dirty="0"/>
              <a:t>Finding P given A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ar-SY" sz="3200" dirty="0"/>
              <a:t>Finding present equivalent value given a series of uniform equal receipts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ar-SY" sz="3200" dirty="0"/>
              <a:t>P = A (</a:t>
            </a:r>
            <a:r>
              <a:rPr lang="en-US" altLang="ar-SY" sz="3200" i="1" dirty="0"/>
              <a:t>e</a:t>
            </a:r>
            <a:r>
              <a:rPr lang="en-US" altLang="ar-SY" sz="3200" dirty="0"/>
              <a:t> </a:t>
            </a:r>
            <a:r>
              <a:rPr lang="en-US" altLang="ar-SY" sz="3200" baseline="30000" dirty="0" err="1"/>
              <a:t>rN</a:t>
            </a:r>
            <a:r>
              <a:rPr lang="en-US" altLang="ar-SY" sz="3200" dirty="0"/>
              <a:t>- 1) / (</a:t>
            </a:r>
            <a:r>
              <a:rPr lang="en-US" altLang="ar-SY" sz="3200" i="1" dirty="0"/>
              <a:t>e</a:t>
            </a:r>
            <a:r>
              <a:rPr lang="en-US" altLang="ar-SY" sz="3200" dirty="0"/>
              <a:t> </a:t>
            </a:r>
            <a:r>
              <a:rPr lang="en-US" altLang="ar-SY" sz="3200" baseline="30000" dirty="0" err="1"/>
              <a:t>rN</a:t>
            </a:r>
            <a:r>
              <a:rPr lang="en-US" altLang="ar-SY" sz="3200" dirty="0"/>
              <a:t> ) (</a:t>
            </a:r>
            <a:r>
              <a:rPr lang="en-US" altLang="ar-SY" sz="3200" i="1" dirty="0"/>
              <a:t>e</a:t>
            </a:r>
            <a:r>
              <a:rPr lang="en-US" altLang="ar-SY" sz="3200" dirty="0"/>
              <a:t> </a:t>
            </a:r>
            <a:r>
              <a:rPr lang="en-US" altLang="ar-SY" sz="3200" baseline="30000" dirty="0"/>
              <a:t>r</a:t>
            </a:r>
            <a:r>
              <a:rPr lang="en-US" altLang="ar-SY" sz="3200" dirty="0"/>
              <a:t>- 1)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ar-SY" sz="3200" dirty="0"/>
              <a:t>Functionally expressed as ( P / A, </a:t>
            </a:r>
            <a:r>
              <a:rPr lang="en-US" altLang="ar-SY" sz="3200" u="sng" dirty="0"/>
              <a:t>r</a:t>
            </a:r>
            <a:r>
              <a:rPr lang="en-US" altLang="ar-SY" sz="3200" dirty="0"/>
              <a:t>%, N 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ar-SY" sz="3200" dirty="0"/>
              <a:t>(</a:t>
            </a:r>
            <a:r>
              <a:rPr lang="en-US" altLang="ar-SY" sz="3200" i="1" dirty="0"/>
              <a:t>e</a:t>
            </a:r>
            <a:r>
              <a:rPr lang="en-US" altLang="ar-SY" sz="3200" dirty="0"/>
              <a:t> </a:t>
            </a:r>
            <a:r>
              <a:rPr lang="en-US" altLang="ar-SY" sz="3200" baseline="30000" dirty="0" err="1"/>
              <a:t>rN</a:t>
            </a:r>
            <a:r>
              <a:rPr lang="en-US" altLang="ar-SY" sz="3200" dirty="0"/>
              <a:t>- 1) / (</a:t>
            </a:r>
            <a:r>
              <a:rPr lang="en-US" altLang="ar-SY" sz="3200" i="1" dirty="0"/>
              <a:t>e</a:t>
            </a:r>
            <a:r>
              <a:rPr lang="en-US" altLang="ar-SY" sz="3200" dirty="0"/>
              <a:t> </a:t>
            </a:r>
            <a:r>
              <a:rPr lang="en-US" altLang="ar-SY" sz="3200" baseline="30000" dirty="0" err="1"/>
              <a:t>rN</a:t>
            </a:r>
            <a:r>
              <a:rPr lang="en-US" altLang="ar-SY" sz="3200" dirty="0"/>
              <a:t> ) (</a:t>
            </a:r>
            <a:r>
              <a:rPr lang="en-US" altLang="ar-SY" sz="3200" i="1" dirty="0"/>
              <a:t>e</a:t>
            </a:r>
            <a:r>
              <a:rPr lang="en-US" altLang="ar-SY" sz="3200" dirty="0"/>
              <a:t> </a:t>
            </a:r>
            <a:r>
              <a:rPr lang="en-US" altLang="ar-SY" sz="3200" baseline="30000" dirty="0"/>
              <a:t>r</a:t>
            </a:r>
            <a:r>
              <a:rPr lang="en-US" altLang="ar-SY" sz="3200" dirty="0"/>
              <a:t>- 1) is continuous compounding present equivalent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ar-SY" sz="3200" dirty="0"/>
              <a:t>Predetermined values are in column 5 of appendix D of text</a:t>
            </a:r>
          </a:p>
        </p:txBody>
      </p:sp>
    </p:spTree>
    <p:extLst>
      <p:ext uri="{BB962C8B-B14F-4D97-AF65-F5344CB8AC3E}">
        <p14:creationId xmlns:p14="http://schemas.microsoft.com/office/powerpoint/2010/main" val="3542169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298E2F-BA8E-1D2C-3B23-8115D38FF1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88B246-9689-E14B-7E4C-2657E401673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927959-CD0D-E5EF-8596-1B23B5FD8E9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828DC78-E289-8270-FCD3-2048A6D5E8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مربع نص 2">
            <a:extLst>
              <a:ext uri="{FF2B5EF4-FFF2-40B4-BE49-F238E27FC236}">
                <a16:creationId xmlns:a16="http://schemas.microsoft.com/office/drawing/2014/main" id="{BB3F6646-E705-9111-CD75-CB9FB3A2A344}"/>
              </a:ext>
            </a:extLst>
          </p:cNvPr>
          <p:cNvSpPr txBox="1"/>
          <p:nvPr/>
        </p:nvSpPr>
        <p:spPr>
          <a:xfrm>
            <a:off x="9974179" y="518087"/>
            <a:ext cx="190274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Y" sz="2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المحاضرة الخامسة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5EA6D836-CC3F-D5E4-E91D-A717B2E6E4CB}"/>
              </a:ext>
            </a:extLst>
          </p:cNvPr>
          <p:cNvSpPr txBox="1">
            <a:spLocks noChangeArrowheads="1"/>
          </p:cNvSpPr>
          <p:nvPr/>
        </p:nvSpPr>
        <p:spPr>
          <a:xfrm>
            <a:off x="2188565" y="1377816"/>
            <a:ext cx="7493829" cy="6096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/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ar-SY" sz="3200" b="1" dirty="0"/>
              <a:t>INTEREST FORMULAS FOR ALL OCCASIONS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24A03882-00C6-1469-3399-65B57C426A67}"/>
              </a:ext>
            </a:extLst>
          </p:cNvPr>
          <p:cNvSpPr txBox="1">
            <a:spLocks noChangeArrowheads="1"/>
          </p:cNvSpPr>
          <p:nvPr/>
        </p:nvSpPr>
        <p:spPr>
          <a:xfrm>
            <a:off x="1079286" y="2363531"/>
            <a:ext cx="9680295" cy="389067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/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altLang="ar-SY" sz="2800" b="1" dirty="0"/>
              <a:t>relating nominal and effective interest rates;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altLang="ar-SY" sz="2800" b="1" dirty="0"/>
              <a:t>relating to compounding more frequently than once a year;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altLang="ar-SY" sz="2800" b="1" dirty="0"/>
              <a:t>relating to cash flows occurring less often than compounding periods;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altLang="ar-SY" sz="2800" b="1" dirty="0"/>
              <a:t>for continuous compounding and discrete cash flows;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altLang="ar-SY" sz="2800" b="1" dirty="0"/>
              <a:t>for continuous compounding and continuous cash flows;</a:t>
            </a:r>
          </a:p>
        </p:txBody>
      </p:sp>
    </p:spTree>
    <p:extLst>
      <p:ext uri="{BB962C8B-B14F-4D97-AF65-F5344CB8AC3E}">
        <p14:creationId xmlns:p14="http://schemas.microsoft.com/office/powerpoint/2010/main" val="2671764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EF947E-827E-B128-360F-C82DB86348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1F670F-59F3-2EF0-D595-F35C2B3232E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AA76325-14F5-E984-3C91-3214B7E4AE1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9D90A85-5647-F2AC-B6C4-961A1E1F6F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مربع نص 2">
            <a:extLst>
              <a:ext uri="{FF2B5EF4-FFF2-40B4-BE49-F238E27FC236}">
                <a16:creationId xmlns:a16="http://schemas.microsoft.com/office/drawing/2014/main" id="{6C9FFDAC-DDEF-383D-87F9-9EC4EBF80FAF}"/>
              </a:ext>
            </a:extLst>
          </p:cNvPr>
          <p:cNvSpPr txBox="1"/>
          <p:nvPr/>
        </p:nvSpPr>
        <p:spPr>
          <a:xfrm>
            <a:off x="9974179" y="518087"/>
            <a:ext cx="190274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Y" sz="2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المحاضرة الخامسة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7B4FDCF3-93CB-A568-2588-4DA4D98FB211}"/>
              </a:ext>
            </a:extLst>
          </p:cNvPr>
          <p:cNvSpPr txBox="1">
            <a:spLocks noChangeArrowheads="1"/>
          </p:cNvSpPr>
          <p:nvPr/>
        </p:nvSpPr>
        <p:spPr>
          <a:xfrm>
            <a:off x="715178" y="121431"/>
            <a:ext cx="5084732" cy="1386694"/>
          </a:xfrm>
          <a:prstGeom prst="rect">
            <a:avLst/>
          </a:prstGeom>
          <a:solidFill>
            <a:schemeClr val="accent4"/>
          </a:solidFill>
          <a:ln/>
        </p:spPr>
        <p:txBody>
          <a:bodyPr vert="horz" lIns="91440" tIns="45720" rIns="91440" bIns="45720" rtlCol="0" anchor="b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ar-SY" sz="3200" b="1" dirty="0"/>
              <a:t>CONTINUOUS COMPOUNDING AND DISCRETE CASH FLOWS</a:t>
            </a:r>
            <a:br>
              <a:rPr lang="en-US" altLang="ar-SY" sz="3200" b="1" dirty="0"/>
            </a:br>
            <a:r>
              <a:rPr lang="en-US" altLang="ar-SY" sz="3200" b="1" u="sng" dirty="0"/>
              <a:t>Uniform Series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926AB015-E7FA-CE01-1F7F-804759C3079D}"/>
              </a:ext>
            </a:extLst>
          </p:cNvPr>
          <p:cNvSpPr txBox="1">
            <a:spLocks noChangeArrowheads="1"/>
          </p:cNvSpPr>
          <p:nvPr/>
        </p:nvSpPr>
        <p:spPr>
          <a:xfrm>
            <a:off x="638978" y="1600200"/>
            <a:ext cx="11237948" cy="4572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/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altLang="ar-SY" sz="3200" dirty="0"/>
              <a:t>Finding A given F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altLang="ar-SY" sz="3200" dirty="0"/>
              <a:t>Finding a uniform series given a future value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altLang="ar-SY" sz="3200" dirty="0"/>
              <a:t>A = F (</a:t>
            </a:r>
            <a:r>
              <a:rPr lang="en-US" altLang="ar-SY" sz="3200" i="1" dirty="0"/>
              <a:t>e</a:t>
            </a:r>
            <a:r>
              <a:rPr lang="en-US" altLang="ar-SY" sz="3200" dirty="0"/>
              <a:t> </a:t>
            </a:r>
            <a:r>
              <a:rPr lang="en-US" altLang="ar-SY" sz="3200" baseline="30000" dirty="0"/>
              <a:t>r</a:t>
            </a:r>
            <a:r>
              <a:rPr lang="en-US" altLang="ar-SY" sz="3200" dirty="0"/>
              <a:t>- 1) / (</a:t>
            </a:r>
            <a:r>
              <a:rPr lang="en-US" altLang="ar-SY" sz="3200" i="1" dirty="0"/>
              <a:t>e</a:t>
            </a:r>
            <a:r>
              <a:rPr lang="en-US" altLang="ar-SY" sz="3200" dirty="0"/>
              <a:t> </a:t>
            </a:r>
            <a:r>
              <a:rPr lang="en-US" altLang="ar-SY" sz="3200" baseline="30000" dirty="0" err="1"/>
              <a:t>rN</a:t>
            </a:r>
            <a:r>
              <a:rPr lang="en-US" altLang="ar-SY" sz="3200" dirty="0"/>
              <a:t> - 1)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altLang="ar-SY" sz="3200" dirty="0"/>
              <a:t>Functionally expressed as ( A / F, </a:t>
            </a:r>
            <a:r>
              <a:rPr lang="en-US" altLang="ar-SY" sz="3200" u="sng" dirty="0"/>
              <a:t>r</a:t>
            </a:r>
            <a:r>
              <a:rPr lang="en-US" altLang="ar-SY" sz="3200" dirty="0"/>
              <a:t>%, N )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altLang="ar-SY" sz="3200" dirty="0"/>
              <a:t>(</a:t>
            </a:r>
            <a:r>
              <a:rPr lang="en-US" altLang="ar-SY" sz="3200" i="1" dirty="0"/>
              <a:t>e</a:t>
            </a:r>
            <a:r>
              <a:rPr lang="en-US" altLang="ar-SY" sz="3200" dirty="0"/>
              <a:t> </a:t>
            </a:r>
            <a:r>
              <a:rPr lang="en-US" altLang="ar-SY" sz="3200" baseline="30000" dirty="0"/>
              <a:t>r</a:t>
            </a:r>
            <a:r>
              <a:rPr lang="en-US" altLang="ar-SY" sz="3200" dirty="0"/>
              <a:t>- 1) / (</a:t>
            </a:r>
            <a:r>
              <a:rPr lang="en-US" altLang="ar-SY" sz="3200" i="1" dirty="0"/>
              <a:t>e</a:t>
            </a:r>
            <a:r>
              <a:rPr lang="en-US" altLang="ar-SY" sz="3200" dirty="0"/>
              <a:t> </a:t>
            </a:r>
            <a:r>
              <a:rPr lang="en-US" altLang="ar-SY" sz="3200" baseline="30000" dirty="0" err="1"/>
              <a:t>rN</a:t>
            </a:r>
            <a:r>
              <a:rPr lang="en-US" altLang="ar-SY" sz="3200" dirty="0"/>
              <a:t> - 1) is continuous compounding sinking fund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altLang="ar-SY" sz="3200" dirty="0"/>
              <a:t>Predetermined values are in column 6 of appendix D of text</a:t>
            </a:r>
          </a:p>
        </p:txBody>
      </p:sp>
    </p:spTree>
    <p:extLst>
      <p:ext uri="{BB962C8B-B14F-4D97-AF65-F5344CB8AC3E}">
        <p14:creationId xmlns:p14="http://schemas.microsoft.com/office/powerpoint/2010/main" val="2243110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AE7966-844B-0387-0869-A19D4CCFAA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06C9CC-FA14-E001-5BCC-3B625F00143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32AAB0-0041-181A-2455-F30B56CE0EA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7698C89-0373-DFE7-50D5-793469EEED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مربع نص 2">
            <a:extLst>
              <a:ext uri="{FF2B5EF4-FFF2-40B4-BE49-F238E27FC236}">
                <a16:creationId xmlns:a16="http://schemas.microsoft.com/office/drawing/2014/main" id="{399ED152-49D5-469A-5659-9F738429F8AC}"/>
              </a:ext>
            </a:extLst>
          </p:cNvPr>
          <p:cNvSpPr txBox="1"/>
          <p:nvPr/>
        </p:nvSpPr>
        <p:spPr>
          <a:xfrm>
            <a:off x="9974179" y="518087"/>
            <a:ext cx="190274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Y" sz="2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المحاضرة الخامسة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566061EE-7CCC-8021-1874-EFA5AE61632F}"/>
              </a:ext>
            </a:extLst>
          </p:cNvPr>
          <p:cNvSpPr txBox="1">
            <a:spLocks noChangeArrowheads="1"/>
          </p:cNvSpPr>
          <p:nvPr/>
        </p:nvSpPr>
        <p:spPr>
          <a:xfrm>
            <a:off x="782197" y="209321"/>
            <a:ext cx="4887083" cy="9805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/>
        </p:spPr>
        <p:txBody>
          <a:bodyPr vert="horz" lIns="91440" tIns="45720" rIns="91440" bIns="45720" rtlCol="0" anchor="b">
            <a:normAutofit fontScale="8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ar-SY" sz="3200" dirty="0"/>
              <a:t>CONTINUOUS COMPOUNDING AND DISCRETE CASH FLOWS</a:t>
            </a:r>
            <a:br>
              <a:rPr lang="en-US" altLang="ar-SY" sz="3200" dirty="0"/>
            </a:br>
            <a:r>
              <a:rPr lang="en-US" altLang="ar-SY" sz="3200" u="sng" dirty="0"/>
              <a:t>Uniform Series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FDD6ACB5-93F7-C485-FA09-C32C6B58A5C3}"/>
              </a:ext>
            </a:extLst>
          </p:cNvPr>
          <p:cNvSpPr txBox="1">
            <a:spLocks noChangeArrowheads="1"/>
          </p:cNvSpPr>
          <p:nvPr/>
        </p:nvSpPr>
        <p:spPr>
          <a:xfrm>
            <a:off x="782196" y="1301791"/>
            <a:ext cx="11094729" cy="473544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/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ar-SY" sz="3200" dirty="0"/>
              <a:t>Finding A given P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ar-SY" sz="3200" dirty="0"/>
              <a:t>Finding a series of uniform equal receipts given present equivalent value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ar-SY" sz="3200" dirty="0"/>
              <a:t>A = P [</a:t>
            </a:r>
            <a:r>
              <a:rPr lang="en-US" altLang="ar-SY" sz="3200" i="1" dirty="0"/>
              <a:t>e</a:t>
            </a:r>
            <a:r>
              <a:rPr lang="en-US" altLang="ar-SY" sz="3200" dirty="0"/>
              <a:t> </a:t>
            </a:r>
            <a:r>
              <a:rPr lang="en-US" altLang="ar-SY" sz="3200" baseline="30000" dirty="0" err="1"/>
              <a:t>rN</a:t>
            </a:r>
            <a:r>
              <a:rPr lang="en-US" altLang="ar-SY" sz="3200" baseline="30000" dirty="0"/>
              <a:t> </a:t>
            </a:r>
            <a:r>
              <a:rPr lang="en-US" altLang="ar-SY" sz="3200" dirty="0"/>
              <a:t>(</a:t>
            </a:r>
            <a:r>
              <a:rPr lang="en-US" altLang="ar-SY" sz="3200" i="1" dirty="0"/>
              <a:t>e</a:t>
            </a:r>
            <a:r>
              <a:rPr lang="en-US" altLang="ar-SY" sz="3200" dirty="0"/>
              <a:t> </a:t>
            </a:r>
            <a:r>
              <a:rPr lang="en-US" altLang="ar-SY" sz="3200" baseline="30000" dirty="0"/>
              <a:t>r</a:t>
            </a:r>
            <a:r>
              <a:rPr lang="en-US" altLang="ar-SY" sz="3200" dirty="0"/>
              <a:t>- 1) / (</a:t>
            </a:r>
            <a:r>
              <a:rPr lang="en-US" altLang="ar-SY" sz="3200" i="1" dirty="0"/>
              <a:t>e</a:t>
            </a:r>
            <a:r>
              <a:rPr lang="en-US" altLang="ar-SY" sz="3200" dirty="0"/>
              <a:t> </a:t>
            </a:r>
            <a:r>
              <a:rPr lang="en-US" altLang="ar-SY" sz="3200" baseline="30000" dirty="0" err="1"/>
              <a:t>rN</a:t>
            </a:r>
            <a:r>
              <a:rPr lang="en-US" altLang="ar-SY" sz="3200" dirty="0"/>
              <a:t> - 1) ]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ar-SY" sz="3200" dirty="0"/>
              <a:t>Functionally expressed as ( A / P, </a:t>
            </a:r>
            <a:r>
              <a:rPr lang="en-US" altLang="ar-SY" sz="3200" u="sng" dirty="0"/>
              <a:t>r</a:t>
            </a:r>
            <a:r>
              <a:rPr lang="en-US" altLang="ar-SY" sz="3200" dirty="0"/>
              <a:t>%, N 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ar-SY" sz="3200" dirty="0"/>
              <a:t>[</a:t>
            </a:r>
            <a:r>
              <a:rPr lang="en-US" altLang="ar-SY" sz="3200" i="1" dirty="0"/>
              <a:t>e</a:t>
            </a:r>
            <a:r>
              <a:rPr lang="en-US" altLang="ar-SY" sz="3200" dirty="0"/>
              <a:t> </a:t>
            </a:r>
            <a:r>
              <a:rPr lang="en-US" altLang="ar-SY" sz="3200" baseline="30000" dirty="0" err="1"/>
              <a:t>rN</a:t>
            </a:r>
            <a:r>
              <a:rPr lang="en-US" altLang="ar-SY" sz="3200" baseline="30000" dirty="0"/>
              <a:t> </a:t>
            </a:r>
            <a:r>
              <a:rPr lang="en-US" altLang="ar-SY" sz="3200" dirty="0"/>
              <a:t>(</a:t>
            </a:r>
            <a:r>
              <a:rPr lang="en-US" altLang="ar-SY" sz="3200" i="1" dirty="0"/>
              <a:t>e</a:t>
            </a:r>
            <a:r>
              <a:rPr lang="en-US" altLang="ar-SY" sz="3200" dirty="0"/>
              <a:t> </a:t>
            </a:r>
            <a:r>
              <a:rPr lang="en-US" altLang="ar-SY" sz="3200" baseline="30000" dirty="0"/>
              <a:t>r</a:t>
            </a:r>
            <a:r>
              <a:rPr lang="en-US" altLang="ar-SY" sz="3200" dirty="0"/>
              <a:t>- 1) / (</a:t>
            </a:r>
            <a:r>
              <a:rPr lang="en-US" altLang="ar-SY" sz="3200" i="1" dirty="0"/>
              <a:t>e</a:t>
            </a:r>
            <a:r>
              <a:rPr lang="en-US" altLang="ar-SY" sz="3200" dirty="0"/>
              <a:t> </a:t>
            </a:r>
            <a:r>
              <a:rPr lang="en-US" altLang="ar-SY" sz="3200" baseline="30000" dirty="0" err="1"/>
              <a:t>rN</a:t>
            </a:r>
            <a:r>
              <a:rPr lang="en-US" altLang="ar-SY" sz="3200" dirty="0"/>
              <a:t> - 1) ] is continuous compounding capital recovery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ar-SY" sz="3200" dirty="0"/>
              <a:t>Predetermined values are in column 7 of appendix D of text</a:t>
            </a:r>
          </a:p>
        </p:txBody>
      </p:sp>
    </p:spTree>
    <p:extLst>
      <p:ext uri="{BB962C8B-B14F-4D97-AF65-F5344CB8AC3E}">
        <p14:creationId xmlns:p14="http://schemas.microsoft.com/office/powerpoint/2010/main" val="3397489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81CB3A-7514-D98A-4A3B-7D8A7E9560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102596-58D0-DDF1-A600-34A420C7CAC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E5A448-08C9-EE4E-1383-A7252719E40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9D6A6EA-5B70-FA02-B8EE-D4D818A844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مربع نص 2">
            <a:extLst>
              <a:ext uri="{FF2B5EF4-FFF2-40B4-BE49-F238E27FC236}">
                <a16:creationId xmlns:a16="http://schemas.microsoft.com/office/drawing/2014/main" id="{D0FDFED8-FBE8-BBA7-A4F0-3F5995BC2CB0}"/>
              </a:ext>
            </a:extLst>
          </p:cNvPr>
          <p:cNvSpPr txBox="1"/>
          <p:nvPr/>
        </p:nvSpPr>
        <p:spPr>
          <a:xfrm>
            <a:off x="9974179" y="518087"/>
            <a:ext cx="190274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Y" sz="2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المحاضرة الخامسة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065E7582-AC4D-8BD6-B231-5F37D990C59D}"/>
              </a:ext>
            </a:extLst>
          </p:cNvPr>
          <p:cNvSpPr txBox="1">
            <a:spLocks noChangeArrowheads="1"/>
          </p:cNvSpPr>
          <p:nvPr/>
        </p:nvSpPr>
        <p:spPr>
          <a:xfrm>
            <a:off x="289218" y="407624"/>
            <a:ext cx="5380062" cy="79633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/>
        </p:spPr>
        <p:txBody>
          <a:bodyPr vert="horz" lIns="91440" tIns="45720" rIns="91440" bIns="45720" rtlCol="0" anchor="b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ar-SY" sz="2800" dirty="0"/>
              <a:t>CONTINUOUS COMPOUNDING AND CONTINUOUS CASH FLOWS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96E4D6F3-BC80-96BB-BC56-EDAD9B9814A4}"/>
              </a:ext>
            </a:extLst>
          </p:cNvPr>
          <p:cNvSpPr txBox="1">
            <a:spLocks noChangeArrowheads="1"/>
          </p:cNvSpPr>
          <p:nvPr/>
        </p:nvSpPr>
        <p:spPr>
          <a:xfrm>
            <a:off x="209322" y="1531345"/>
            <a:ext cx="11667604" cy="458301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/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ar-SY" sz="2800" dirty="0"/>
              <a:t>Continuous flow of funds suggests a series of cash flows occurring at infinitesimally short intervals of time</a:t>
            </a:r>
          </a:p>
          <a:p>
            <a:pPr algn="l"/>
            <a:r>
              <a:rPr lang="en-US" altLang="ar-SY" sz="2800" dirty="0"/>
              <a:t>Given:</a:t>
            </a:r>
          </a:p>
          <a:p>
            <a:pPr lvl="1" algn="l"/>
            <a:r>
              <a:rPr lang="en-US" altLang="ar-SY" dirty="0"/>
              <a:t> a nominal interest rate or </a:t>
            </a:r>
            <a:r>
              <a:rPr lang="en-US" altLang="ar-SY" i="1" u="sng" dirty="0"/>
              <a:t>r</a:t>
            </a:r>
            <a:r>
              <a:rPr lang="en-US" altLang="ar-SY" dirty="0"/>
              <a:t> </a:t>
            </a:r>
          </a:p>
          <a:p>
            <a:pPr lvl="1" algn="l"/>
            <a:r>
              <a:rPr lang="en-US" altLang="ar-SY" i="1" dirty="0"/>
              <a:t>p</a:t>
            </a:r>
            <a:r>
              <a:rPr lang="en-US" altLang="ar-SY" dirty="0"/>
              <a:t> is payments per year</a:t>
            </a:r>
          </a:p>
          <a:p>
            <a:pPr algn="l">
              <a:buFontTx/>
              <a:buNone/>
            </a:pPr>
            <a:r>
              <a:rPr lang="en-US" altLang="ar-SY" sz="2800" dirty="0"/>
              <a:t>                   [ 1 + (</a:t>
            </a:r>
            <a:r>
              <a:rPr lang="en-US" altLang="ar-SY" sz="2800" i="1" dirty="0"/>
              <a:t>r</a:t>
            </a:r>
            <a:r>
              <a:rPr lang="en-US" altLang="ar-SY" sz="2800" dirty="0"/>
              <a:t> / </a:t>
            </a:r>
            <a:r>
              <a:rPr lang="en-US" altLang="ar-SY" sz="2800" i="1" dirty="0"/>
              <a:t>p</a:t>
            </a:r>
            <a:r>
              <a:rPr lang="en-US" altLang="ar-SY" sz="2800" dirty="0"/>
              <a:t> ) ] </a:t>
            </a:r>
            <a:r>
              <a:rPr lang="en-US" altLang="ar-SY" sz="2800" i="1" baseline="30000" dirty="0"/>
              <a:t>p</a:t>
            </a:r>
            <a:r>
              <a:rPr lang="en-US" altLang="ar-SY" sz="2800" dirty="0"/>
              <a:t> - 1		</a:t>
            </a:r>
          </a:p>
          <a:p>
            <a:pPr algn="l">
              <a:buFontTx/>
              <a:buNone/>
            </a:pPr>
            <a:r>
              <a:rPr lang="en-US" altLang="ar-SY" sz="2800" dirty="0"/>
              <a:t>        P =  ------------------------------</a:t>
            </a:r>
          </a:p>
          <a:p>
            <a:pPr algn="l">
              <a:buFontTx/>
              <a:buNone/>
            </a:pPr>
            <a:r>
              <a:rPr lang="en-US" altLang="ar-SY" sz="2800" dirty="0"/>
              <a:t>                   </a:t>
            </a:r>
            <a:r>
              <a:rPr lang="en-US" altLang="ar-SY" sz="2800" i="1" dirty="0"/>
              <a:t>r</a:t>
            </a:r>
            <a:r>
              <a:rPr lang="en-US" altLang="ar-SY" sz="2800" dirty="0"/>
              <a:t> [ 1 + ( </a:t>
            </a:r>
            <a:r>
              <a:rPr lang="en-US" altLang="ar-SY" sz="2800" i="1" dirty="0"/>
              <a:t>r</a:t>
            </a:r>
            <a:r>
              <a:rPr lang="en-US" altLang="ar-SY" sz="2800" dirty="0"/>
              <a:t> / </a:t>
            </a:r>
            <a:r>
              <a:rPr lang="en-US" altLang="ar-SY" sz="2800" i="1" dirty="0"/>
              <a:t>p</a:t>
            </a:r>
            <a:r>
              <a:rPr lang="en-US" altLang="ar-SY" sz="2800" dirty="0"/>
              <a:t> ) ] </a:t>
            </a:r>
            <a:r>
              <a:rPr lang="en-US" altLang="ar-SY" sz="2800" i="1" baseline="30000" dirty="0"/>
              <a:t>p</a:t>
            </a:r>
            <a:r>
              <a:rPr lang="en-US" altLang="ar-SY" sz="2800" dirty="0"/>
              <a:t> </a:t>
            </a:r>
          </a:p>
          <a:p>
            <a:pPr algn="l"/>
            <a:r>
              <a:rPr lang="en-US" altLang="ar-SY" sz="2800" dirty="0"/>
              <a:t>Given   Lim [ 1 + ( </a:t>
            </a:r>
            <a:r>
              <a:rPr lang="en-US" altLang="ar-SY" sz="2800" i="1" dirty="0"/>
              <a:t>r</a:t>
            </a:r>
            <a:r>
              <a:rPr lang="en-US" altLang="ar-SY" sz="2800" dirty="0"/>
              <a:t> / </a:t>
            </a:r>
            <a:r>
              <a:rPr lang="en-US" altLang="ar-SY" sz="2800" i="1" dirty="0"/>
              <a:t>p</a:t>
            </a:r>
            <a:r>
              <a:rPr lang="en-US" altLang="ar-SY" sz="2800" dirty="0"/>
              <a:t> ) ] </a:t>
            </a:r>
            <a:r>
              <a:rPr lang="en-US" altLang="ar-SY" sz="2800" i="1" baseline="30000" dirty="0"/>
              <a:t>p  </a:t>
            </a:r>
            <a:r>
              <a:rPr lang="en-US" altLang="ar-SY" sz="2800" i="1" dirty="0"/>
              <a:t>= e </a:t>
            </a:r>
            <a:r>
              <a:rPr lang="en-US" altLang="ar-SY" sz="2800" i="1" baseline="30000" dirty="0"/>
              <a:t>r</a:t>
            </a:r>
            <a:endParaRPr lang="en-US" altLang="ar-SY" sz="2800" i="1" dirty="0"/>
          </a:p>
          <a:p>
            <a:pPr algn="l"/>
            <a:r>
              <a:rPr lang="en-US" altLang="ar-SY" sz="2800" dirty="0"/>
              <a:t>For one year ( P / A, </a:t>
            </a:r>
            <a:r>
              <a:rPr lang="en-US" altLang="ar-SY" sz="2800" u="sng" dirty="0"/>
              <a:t>r</a:t>
            </a:r>
            <a:r>
              <a:rPr lang="en-US" altLang="ar-SY" sz="2800" dirty="0"/>
              <a:t>%, 1 ) = ( </a:t>
            </a:r>
            <a:r>
              <a:rPr lang="en-US" altLang="ar-SY" sz="2800" i="1" dirty="0"/>
              <a:t>e </a:t>
            </a:r>
            <a:r>
              <a:rPr lang="en-US" altLang="ar-SY" sz="2800" i="1" baseline="30000" dirty="0"/>
              <a:t>r</a:t>
            </a:r>
            <a:r>
              <a:rPr lang="en-US" altLang="ar-SY" sz="2800" i="1" dirty="0"/>
              <a:t> - </a:t>
            </a:r>
            <a:r>
              <a:rPr lang="en-US" altLang="ar-SY" sz="2800" dirty="0"/>
              <a:t>1 ) / </a:t>
            </a:r>
            <a:r>
              <a:rPr lang="en-US" altLang="ar-SY" sz="2800" i="1" dirty="0"/>
              <a:t>re </a:t>
            </a:r>
            <a:r>
              <a:rPr lang="en-US" altLang="ar-SY" sz="2800" i="1" baseline="30000" dirty="0"/>
              <a:t>r</a:t>
            </a:r>
          </a:p>
        </p:txBody>
      </p:sp>
    </p:spTree>
    <p:extLst>
      <p:ext uri="{BB962C8B-B14F-4D97-AF65-F5344CB8AC3E}">
        <p14:creationId xmlns:p14="http://schemas.microsoft.com/office/powerpoint/2010/main" val="18889521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879585-F648-83AE-A933-FC0449D66B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F9C37B-4C1E-5FDE-24F6-C9305C46B89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544986-F887-E446-8734-CE4A9BB31C2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9AC9BB5-C76D-8B68-895F-C2F431E4C0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مربع نص 2">
            <a:extLst>
              <a:ext uri="{FF2B5EF4-FFF2-40B4-BE49-F238E27FC236}">
                <a16:creationId xmlns:a16="http://schemas.microsoft.com/office/drawing/2014/main" id="{E0630C8E-C72A-7390-4CF1-34F6EA4C4C24}"/>
              </a:ext>
            </a:extLst>
          </p:cNvPr>
          <p:cNvSpPr txBox="1"/>
          <p:nvPr/>
        </p:nvSpPr>
        <p:spPr>
          <a:xfrm>
            <a:off x="9974179" y="518087"/>
            <a:ext cx="190274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Y" sz="2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المحاضرة الخامسة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32926AB7-D06A-E476-55BB-10590BE5CFF6}"/>
              </a:ext>
            </a:extLst>
          </p:cNvPr>
          <p:cNvSpPr txBox="1">
            <a:spLocks noChangeArrowheads="1"/>
          </p:cNvSpPr>
          <p:nvPr/>
        </p:nvSpPr>
        <p:spPr>
          <a:xfrm>
            <a:off x="805909" y="215746"/>
            <a:ext cx="4889497" cy="85105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txBody>
          <a:bodyPr vert="horz" lIns="91440" tIns="45720" rIns="91440" bIns="45720" rtlCol="0" anchor="b">
            <a:normAutofit fontScale="850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ar-SY" sz="3200" dirty="0"/>
              <a:t>CONTINUOUS COMPOUNDING AND CONTINUOUS CASH FLOWS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D3614F76-F5CB-9ABC-0465-563FBD78C4B1}"/>
              </a:ext>
            </a:extLst>
          </p:cNvPr>
          <p:cNvSpPr txBox="1">
            <a:spLocks noChangeArrowheads="1"/>
          </p:cNvSpPr>
          <p:nvPr/>
        </p:nvSpPr>
        <p:spPr>
          <a:xfrm>
            <a:off x="882108" y="1143000"/>
            <a:ext cx="10994817" cy="502141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/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ar-SY" sz="3200" dirty="0"/>
              <a:t>Finding F given A</a:t>
            </a:r>
          </a:p>
          <a:p>
            <a:pPr algn="l"/>
            <a:r>
              <a:rPr lang="en-US" altLang="ar-SY" sz="3200" dirty="0"/>
              <a:t>Finding the future equivalent given the continuous funds flow</a:t>
            </a:r>
          </a:p>
          <a:p>
            <a:pPr algn="l"/>
            <a:r>
              <a:rPr lang="en-US" altLang="ar-SY" sz="3200" dirty="0"/>
              <a:t>F = A [ ( </a:t>
            </a:r>
            <a:r>
              <a:rPr lang="en-US" altLang="ar-SY" sz="3200" i="1" dirty="0" err="1"/>
              <a:t>e</a:t>
            </a:r>
            <a:r>
              <a:rPr lang="en-US" altLang="ar-SY" sz="3200" i="1" baseline="30000" dirty="0" err="1"/>
              <a:t>r</a:t>
            </a:r>
            <a:r>
              <a:rPr lang="en-US" altLang="ar-SY" sz="3200" baseline="30000" dirty="0" err="1"/>
              <a:t>N</a:t>
            </a:r>
            <a:r>
              <a:rPr lang="en-US" altLang="ar-SY" sz="3200" dirty="0"/>
              <a:t> - 1 ) / </a:t>
            </a:r>
            <a:r>
              <a:rPr lang="en-US" altLang="ar-SY" sz="3200" i="1" dirty="0"/>
              <a:t>r</a:t>
            </a:r>
            <a:r>
              <a:rPr lang="en-US" altLang="ar-SY" sz="3200" dirty="0"/>
              <a:t> ]</a:t>
            </a:r>
          </a:p>
          <a:p>
            <a:pPr algn="l"/>
            <a:r>
              <a:rPr lang="en-US" altLang="ar-SY" sz="3200" dirty="0"/>
              <a:t>Functionally expressed as ( F / A, </a:t>
            </a:r>
            <a:r>
              <a:rPr lang="en-US" altLang="ar-SY" sz="3200" i="1" dirty="0"/>
              <a:t>r</a:t>
            </a:r>
            <a:r>
              <a:rPr lang="en-US" altLang="ar-SY" sz="3200" dirty="0"/>
              <a:t>%, N )</a:t>
            </a:r>
          </a:p>
          <a:p>
            <a:pPr algn="l"/>
            <a:r>
              <a:rPr lang="en-US" altLang="ar-SY" sz="3200" dirty="0"/>
              <a:t>( </a:t>
            </a:r>
            <a:r>
              <a:rPr lang="en-US" altLang="ar-SY" sz="3200" i="1" dirty="0" err="1"/>
              <a:t>e</a:t>
            </a:r>
            <a:r>
              <a:rPr lang="en-US" altLang="ar-SY" sz="3200" i="1" baseline="30000" dirty="0" err="1"/>
              <a:t>r</a:t>
            </a:r>
            <a:r>
              <a:rPr lang="en-US" altLang="ar-SY" sz="3200" baseline="30000" dirty="0" err="1"/>
              <a:t>N</a:t>
            </a:r>
            <a:r>
              <a:rPr lang="en-US" altLang="ar-SY" sz="3200" dirty="0"/>
              <a:t> - 1 ) / </a:t>
            </a:r>
            <a:r>
              <a:rPr lang="en-US" altLang="ar-SY" sz="3200" i="1" dirty="0"/>
              <a:t>r </a:t>
            </a:r>
            <a:r>
              <a:rPr lang="en-US" altLang="ar-SY" sz="3200" dirty="0"/>
              <a:t>is continuous compounding compound amount</a:t>
            </a:r>
          </a:p>
          <a:p>
            <a:pPr algn="l"/>
            <a:r>
              <a:rPr lang="en-US" altLang="ar-SY" sz="3200" dirty="0"/>
              <a:t>Predetermined values are found in column 6 of appendix D of text.</a:t>
            </a:r>
          </a:p>
        </p:txBody>
      </p:sp>
    </p:spTree>
    <p:extLst>
      <p:ext uri="{BB962C8B-B14F-4D97-AF65-F5344CB8AC3E}">
        <p14:creationId xmlns:p14="http://schemas.microsoft.com/office/powerpoint/2010/main" val="205025790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297163-78EC-62D8-7F43-D06B1755B8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B0790A-C626-57FE-05CB-419819603B4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542538-BDFD-98C1-AA57-53114433039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9430D19-7B95-B78C-E0E3-A7D8D96C98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مربع نص 2">
            <a:extLst>
              <a:ext uri="{FF2B5EF4-FFF2-40B4-BE49-F238E27FC236}">
                <a16:creationId xmlns:a16="http://schemas.microsoft.com/office/drawing/2014/main" id="{7554D659-1C8D-EC44-FCC5-3AD14C1DA819}"/>
              </a:ext>
            </a:extLst>
          </p:cNvPr>
          <p:cNvSpPr txBox="1"/>
          <p:nvPr/>
        </p:nvSpPr>
        <p:spPr>
          <a:xfrm>
            <a:off x="9974179" y="518087"/>
            <a:ext cx="190274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Y" sz="2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المحاضرة الخامسة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0740D090-BEE4-C1F9-9BC9-B5BC6C0631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6427" y="76200"/>
            <a:ext cx="4924476" cy="93475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0488" tIns="44450" rIns="90488" bIns="44450" anchor="ctr"/>
          <a:lstStyle/>
          <a:p>
            <a:pPr algn="ctr"/>
            <a:r>
              <a:rPr lang="en-US" altLang="ar-SY" sz="2400" dirty="0">
                <a:solidFill>
                  <a:schemeClr val="tx2"/>
                </a:solidFill>
                <a:latin typeface="Arial" panose="020B0604020202020204" pitchFamily="34" charset="0"/>
              </a:rPr>
              <a:t>CONTINUOUS COMPOUNDING AND CONTINUOUS CASH FLOWS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5F734C20-C088-88B2-037C-14BCED56E0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6426" y="1143000"/>
            <a:ext cx="11210500" cy="51816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0488" tIns="44450" rIns="90488" bIns="44450"/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20000"/>
              </a:spcBef>
              <a:buFontTx/>
              <a:buChar char="•"/>
            </a:pPr>
            <a:r>
              <a:rPr lang="en-US" altLang="ar-SY" sz="3200" dirty="0">
                <a:latin typeface="Arial" panose="020B0604020202020204" pitchFamily="34" charset="0"/>
              </a:rPr>
              <a:t>Finding P given A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US" altLang="ar-SY" sz="3200" dirty="0">
                <a:latin typeface="Arial" panose="020B0604020202020204" pitchFamily="34" charset="0"/>
              </a:rPr>
              <a:t>Finding the present equivalent given the continuous funds flow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US" altLang="ar-SY" sz="3200" dirty="0">
                <a:latin typeface="Arial" panose="020B0604020202020204" pitchFamily="34" charset="0"/>
              </a:rPr>
              <a:t>P = A [ ( </a:t>
            </a:r>
            <a:r>
              <a:rPr lang="en-US" altLang="ar-SY" sz="3200" i="1" dirty="0" err="1">
                <a:latin typeface="Arial" panose="020B0604020202020204" pitchFamily="34" charset="0"/>
              </a:rPr>
              <a:t>e</a:t>
            </a:r>
            <a:r>
              <a:rPr lang="en-US" altLang="ar-SY" sz="3200" i="1" baseline="30000" dirty="0" err="1">
                <a:latin typeface="Arial" panose="020B0604020202020204" pitchFamily="34" charset="0"/>
              </a:rPr>
              <a:t>r</a:t>
            </a:r>
            <a:r>
              <a:rPr lang="en-US" altLang="ar-SY" sz="3200" baseline="30000" dirty="0" err="1">
                <a:latin typeface="Arial" panose="020B0604020202020204" pitchFamily="34" charset="0"/>
              </a:rPr>
              <a:t>N</a:t>
            </a:r>
            <a:r>
              <a:rPr lang="en-US" altLang="ar-SY" sz="3200" dirty="0">
                <a:latin typeface="Arial" panose="020B0604020202020204" pitchFamily="34" charset="0"/>
              </a:rPr>
              <a:t> - 1 ) / </a:t>
            </a:r>
            <a:r>
              <a:rPr lang="en-US" altLang="ar-SY" sz="3200" i="1" dirty="0" err="1">
                <a:latin typeface="Arial" panose="020B0604020202020204" pitchFamily="34" charset="0"/>
              </a:rPr>
              <a:t>re</a:t>
            </a:r>
            <a:r>
              <a:rPr lang="en-US" altLang="ar-SY" sz="3200" i="1" baseline="30000" dirty="0" err="1">
                <a:latin typeface="Arial" panose="020B0604020202020204" pitchFamily="34" charset="0"/>
              </a:rPr>
              <a:t>r</a:t>
            </a:r>
            <a:r>
              <a:rPr lang="en-US" altLang="ar-SY" sz="3200" baseline="30000" dirty="0" err="1">
                <a:latin typeface="Arial" panose="020B0604020202020204" pitchFamily="34" charset="0"/>
              </a:rPr>
              <a:t>N</a:t>
            </a:r>
            <a:r>
              <a:rPr lang="en-US" altLang="ar-SY" sz="3200" baseline="30000" dirty="0">
                <a:latin typeface="Arial" panose="020B0604020202020204" pitchFamily="34" charset="0"/>
              </a:rPr>
              <a:t> </a:t>
            </a:r>
            <a:r>
              <a:rPr lang="en-US" altLang="ar-SY" sz="3200" dirty="0">
                <a:latin typeface="Arial" panose="020B0604020202020204" pitchFamily="34" charset="0"/>
              </a:rPr>
              <a:t>]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US" altLang="ar-SY" sz="3200" dirty="0">
                <a:latin typeface="Arial" panose="020B0604020202020204" pitchFamily="34" charset="0"/>
              </a:rPr>
              <a:t>Functionally expressed as ( P / A, </a:t>
            </a:r>
            <a:r>
              <a:rPr lang="en-US" altLang="ar-SY" sz="3200" i="1" dirty="0">
                <a:latin typeface="Arial" panose="020B0604020202020204" pitchFamily="34" charset="0"/>
              </a:rPr>
              <a:t>r</a:t>
            </a:r>
            <a:r>
              <a:rPr lang="en-US" altLang="ar-SY" sz="3200" dirty="0">
                <a:latin typeface="Arial" panose="020B0604020202020204" pitchFamily="34" charset="0"/>
              </a:rPr>
              <a:t>%, N )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US" altLang="ar-SY" sz="3200" dirty="0">
                <a:latin typeface="Arial" panose="020B0604020202020204" pitchFamily="34" charset="0"/>
              </a:rPr>
              <a:t>( </a:t>
            </a:r>
            <a:r>
              <a:rPr lang="en-US" altLang="ar-SY" sz="3200" i="1" dirty="0" err="1">
                <a:latin typeface="Arial" panose="020B0604020202020204" pitchFamily="34" charset="0"/>
              </a:rPr>
              <a:t>e</a:t>
            </a:r>
            <a:r>
              <a:rPr lang="en-US" altLang="ar-SY" sz="3200" i="1" baseline="30000" dirty="0" err="1">
                <a:latin typeface="Arial" panose="020B0604020202020204" pitchFamily="34" charset="0"/>
              </a:rPr>
              <a:t>r</a:t>
            </a:r>
            <a:r>
              <a:rPr lang="en-US" altLang="ar-SY" sz="3200" baseline="30000" dirty="0" err="1">
                <a:latin typeface="Arial" panose="020B0604020202020204" pitchFamily="34" charset="0"/>
              </a:rPr>
              <a:t>N</a:t>
            </a:r>
            <a:r>
              <a:rPr lang="en-US" altLang="ar-SY" sz="3200" dirty="0">
                <a:latin typeface="Arial" panose="020B0604020202020204" pitchFamily="34" charset="0"/>
              </a:rPr>
              <a:t> - 1 ) / </a:t>
            </a:r>
            <a:r>
              <a:rPr lang="en-US" altLang="ar-SY" sz="3200" i="1" dirty="0" err="1">
                <a:latin typeface="Arial" panose="020B0604020202020204" pitchFamily="34" charset="0"/>
              </a:rPr>
              <a:t>re</a:t>
            </a:r>
            <a:r>
              <a:rPr lang="en-US" altLang="ar-SY" sz="3200" i="1" baseline="30000" dirty="0" err="1">
                <a:latin typeface="Arial" panose="020B0604020202020204" pitchFamily="34" charset="0"/>
              </a:rPr>
              <a:t>r</a:t>
            </a:r>
            <a:r>
              <a:rPr lang="en-US" altLang="ar-SY" sz="3200" baseline="30000" dirty="0" err="1">
                <a:latin typeface="Arial" panose="020B0604020202020204" pitchFamily="34" charset="0"/>
              </a:rPr>
              <a:t>N</a:t>
            </a:r>
            <a:r>
              <a:rPr lang="en-US" altLang="ar-SY" sz="3200" i="1" dirty="0">
                <a:latin typeface="Arial" panose="020B0604020202020204" pitchFamily="34" charset="0"/>
              </a:rPr>
              <a:t> </a:t>
            </a:r>
            <a:r>
              <a:rPr lang="en-US" altLang="ar-SY" sz="3200" dirty="0">
                <a:latin typeface="Arial" panose="020B0604020202020204" pitchFamily="34" charset="0"/>
              </a:rPr>
              <a:t>is continuous compounding present equivalent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US" altLang="ar-SY" sz="3200" dirty="0">
                <a:latin typeface="Arial" panose="020B0604020202020204" pitchFamily="34" charset="0"/>
              </a:rPr>
              <a:t>Predetermined values are found in column 7 of appendix D of text.</a:t>
            </a:r>
          </a:p>
        </p:txBody>
      </p:sp>
    </p:spTree>
    <p:extLst>
      <p:ext uri="{BB962C8B-B14F-4D97-AF65-F5344CB8AC3E}">
        <p14:creationId xmlns:p14="http://schemas.microsoft.com/office/powerpoint/2010/main" val="298185967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3F2DA9-0B39-3CB8-BCCF-B4FDFFCB66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143441-5E77-77DA-BFE4-BCE08AA348F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217D7CA-5476-6C98-9EFD-96C58CD52BA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FE0493C-62CB-500E-1F1C-DD8E2AE5A3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مربع نص 2">
            <a:extLst>
              <a:ext uri="{FF2B5EF4-FFF2-40B4-BE49-F238E27FC236}">
                <a16:creationId xmlns:a16="http://schemas.microsoft.com/office/drawing/2014/main" id="{2C1C718F-86A7-A3DF-F116-148ADE98A3A8}"/>
              </a:ext>
            </a:extLst>
          </p:cNvPr>
          <p:cNvSpPr txBox="1"/>
          <p:nvPr/>
        </p:nvSpPr>
        <p:spPr>
          <a:xfrm>
            <a:off x="9974179" y="518087"/>
            <a:ext cx="190274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Y" sz="2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المحاضرة الخامسة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69FB5EE2-2667-CC30-7DA6-FBC2FCFD6D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2113" y="-1"/>
            <a:ext cx="4682664" cy="194848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0488" tIns="44450" rIns="90488" bIns="44450" anchor="ctr"/>
          <a:lstStyle/>
          <a:p>
            <a:pPr algn="ctr"/>
            <a:r>
              <a:rPr lang="en-US" altLang="ar-SY" sz="2400" b="1" dirty="0">
                <a:solidFill>
                  <a:schemeClr val="tx2"/>
                </a:solidFill>
                <a:latin typeface="Arial" panose="020B0604020202020204" pitchFamily="34" charset="0"/>
              </a:rPr>
              <a:t>CONTINUOUS COMPOUNDING AND CONTINUOUS CASH FLOWS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B4BF7BA1-CD46-EA85-E483-1DD2C632C5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2112" y="2040560"/>
            <a:ext cx="10994813" cy="420525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0488" tIns="44450" rIns="90488" bIns="44450"/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20000"/>
              </a:spcBef>
              <a:buFontTx/>
              <a:buChar char="•"/>
            </a:pPr>
            <a:r>
              <a:rPr lang="en-US" altLang="ar-SY" sz="3200" dirty="0">
                <a:latin typeface="Arial" panose="020B0604020202020204" pitchFamily="34" charset="0"/>
              </a:rPr>
              <a:t>Finding A given F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US" altLang="ar-SY" sz="3200" dirty="0">
                <a:latin typeface="Arial" panose="020B0604020202020204" pitchFamily="34" charset="0"/>
              </a:rPr>
              <a:t>Finding the continuous funds flow given the future equivalent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US" altLang="ar-SY" sz="3200" dirty="0">
                <a:latin typeface="Arial" panose="020B0604020202020204" pitchFamily="34" charset="0"/>
              </a:rPr>
              <a:t>A = F [ r / ( </a:t>
            </a:r>
            <a:r>
              <a:rPr lang="en-US" altLang="ar-SY" sz="3200" i="1" dirty="0" err="1">
                <a:latin typeface="Arial" panose="020B0604020202020204" pitchFamily="34" charset="0"/>
              </a:rPr>
              <a:t>e</a:t>
            </a:r>
            <a:r>
              <a:rPr lang="en-US" altLang="ar-SY" sz="3200" i="1" baseline="30000" dirty="0" err="1">
                <a:latin typeface="Arial" panose="020B0604020202020204" pitchFamily="34" charset="0"/>
              </a:rPr>
              <a:t>r</a:t>
            </a:r>
            <a:r>
              <a:rPr lang="en-US" altLang="ar-SY" sz="3200" baseline="30000" dirty="0" err="1">
                <a:latin typeface="Arial" panose="020B0604020202020204" pitchFamily="34" charset="0"/>
              </a:rPr>
              <a:t>N</a:t>
            </a:r>
            <a:r>
              <a:rPr lang="en-US" altLang="ar-SY" sz="3200" dirty="0">
                <a:latin typeface="Arial" panose="020B0604020202020204" pitchFamily="34" charset="0"/>
              </a:rPr>
              <a:t> - 1 )]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US" altLang="ar-SY" sz="3200" dirty="0">
                <a:latin typeface="Arial" panose="020B0604020202020204" pitchFamily="34" charset="0"/>
              </a:rPr>
              <a:t>Functionally expressed as ( A / F, </a:t>
            </a:r>
            <a:r>
              <a:rPr lang="en-US" altLang="ar-SY" sz="3200" i="1" dirty="0">
                <a:latin typeface="Arial" panose="020B0604020202020204" pitchFamily="34" charset="0"/>
              </a:rPr>
              <a:t>r</a:t>
            </a:r>
            <a:r>
              <a:rPr lang="en-US" altLang="ar-SY" sz="3200" dirty="0">
                <a:latin typeface="Arial" panose="020B0604020202020204" pitchFamily="34" charset="0"/>
              </a:rPr>
              <a:t>%, N )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US" altLang="ar-SY" sz="3200" dirty="0">
                <a:latin typeface="Arial" panose="020B0604020202020204" pitchFamily="34" charset="0"/>
              </a:rPr>
              <a:t>r / ( </a:t>
            </a:r>
            <a:r>
              <a:rPr lang="en-US" altLang="ar-SY" sz="3200" i="1" dirty="0" err="1">
                <a:latin typeface="Arial" panose="020B0604020202020204" pitchFamily="34" charset="0"/>
              </a:rPr>
              <a:t>e</a:t>
            </a:r>
            <a:r>
              <a:rPr lang="en-US" altLang="ar-SY" sz="3200" i="1" baseline="30000" dirty="0" err="1">
                <a:latin typeface="Arial" panose="020B0604020202020204" pitchFamily="34" charset="0"/>
              </a:rPr>
              <a:t>r</a:t>
            </a:r>
            <a:r>
              <a:rPr lang="en-US" altLang="ar-SY" sz="3200" baseline="30000" dirty="0" err="1">
                <a:latin typeface="Arial" panose="020B0604020202020204" pitchFamily="34" charset="0"/>
              </a:rPr>
              <a:t>N</a:t>
            </a:r>
            <a:r>
              <a:rPr lang="en-US" altLang="ar-SY" sz="3200" dirty="0">
                <a:latin typeface="Arial" panose="020B0604020202020204" pitchFamily="34" charset="0"/>
              </a:rPr>
              <a:t> - 1 )</a:t>
            </a:r>
            <a:r>
              <a:rPr lang="en-US" altLang="ar-SY" sz="3200" i="1" dirty="0">
                <a:latin typeface="Arial" panose="020B0604020202020204" pitchFamily="34" charset="0"/>
              </a:rPr>
              <a:t> </a:t>
            </a:r>
            <a:r>
              <a:rPr lang="en-US" altLang="ar-SY" sz="3200" dirty="0">
                <a:latin typeface="Arial" panose="020B0604020202020204" pitchFamily="34" charset="0"/>
              </a:rPr>
              <a:t>is continuous compounding sinking fund</a:t>
            </a:r>
          </a:p>
        </p:txBody>
      </p:sp>
    </p:spTree>
    <p:extLst>
      <p:ext uri="{BB962C8B-B14F-4D97-AF65-F5344CB8AC3E}">
        <p14:creationId xmlns:p14="http://schemas.microsoft.com/office/powerpoint/2010/main" val="93249263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2AC94B-7008-D12D-DDDE-E3EE1A394D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5FB286-4044-84BE-2A66-0C3E1C449C2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D4194B-59E2-3E6E-BC8E-D632C679565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34C53C7-04EB-A655-8B33-7F0F822E3A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مربع نص 2">
            <a:extLst>
              <a:ext uri="{FF2B5EF4-FFF2-40B4-BE49-F238E27FC236}">
                <a16:creationId xmlns:a16="http://schemas.microsoft.com/office/drawing/2014/main" id="{6895329B-6F2D-06AF-4127-3BF579839F65}"/>
              </a:ext>
            </a:extLst>
          </p:cNvPr>
          <p:cNvSpPr txBox="1"/>
          <p:nvPr/>
        </p:nvSpPr>
        <p:spPr>
          <a:xfrm>
            <a:off x="9974179" y="518087"/>
            <a:ext cx="190274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Y" sz="2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المحاضرة الخامسة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5D7A4C68-C9FB-2EBA-B489-1FC405680A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2923" y="52250"/>
            <a:ext cx="5034734" cy="17830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0488" tIns="44450" rIns="90488" bIns="44450" anchor="ctr"/>
          <a:lstStyle/>
          <a:p>
            <a:pPr algn="ctr"/>
            <a:r>
              <a:rPr lang="en-US" altLang="ar-SY" sz="2800" b="1" dirty="0">
                <a:solidFill>
                  <a:schemeClr val="tx2"/>
                </a:solidFill>
                <a:latin typeface="Arial" panose="020B0604020202020204" pitchFamily="34" charset="0"/>
              </a:rPr>
              <a:t>CONTINUOUS COMPOUNDING AND CONTINUOUS CASH FLOWS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B7DE4215-D1CB-BF8A-32F1-BA8F4669A6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9122" y="1861238"/>
            <a:ext cx="11087803" cy="452937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0488" tIns="44450" rIns="90488" bIns="44450"/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20000"/>
              </a:spcBef>
              <a:buFontTx/>
              <a:buChar char="•"/>
            </a:pPr>
            <a:r>
              <a:rPr lang="en-US" altLang="ar-SY" sz="3200" dirty="0">
                <a:latin typeface="Arial" panose="020B0604020202020204" pitchFamily="34" charset="0"/>
              </a:rPr>
              <a:t>Finding A given P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US" altLang="ar-SY" sz="3200" dirty="0">
                <a:latin typeface="Arial" panose="020B0604020202020204" pitchFamily="34" charset="0"/>
              </a:rPr>
              <a:t>Finding the continuous funds flow given the present equivalent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US" altLang="ar-SY" sz="3200" dirty="0">
                <a:latin typeface="Arial" panose="020B0604020202020204" pitchFamily="34" charset="0"/>
              </a:rPr>
              <a:t>A = F [ </a:t>
            </a:r>
            <a:r>
              <a:rPr lang="en-US" altLang="ar-SY" sz="3200" dirty="0" err="1">
                <a:latin typeface="Arial" panose="020B0604020202020204" pitchFamily="34" charset="0"/>
              </a:rPr>
              <a:t>r</a:t>
            </a:r>
            <a:r>
              <a:rPr lang="en-US" altLang="ar-SY" sz="3200" i="1" dirty="0" err="1">
                <a:latin typeface="Arial" panose="020B0604020202020204" pitchFamily="34" charset="0"/>
              </a:rPr>
              <a:t>e</a:t>
            </a:r>
            <a:r>
              <a:rPr lang="en-US" altLang="ar-SY" sz="3200" i="1" baseline="30000" dirty="0" err="1">
                <a:latin typeface="Arial" panose="020B0604020202020204" pitchFamily="34" charset="0"/>
              </a:rPr>
              <a:t>r</a:t>
            </a:r>
            <a:r>
              <a:rPr lang="en-US" altLang="ar-SY" sz="3200" baseline="30000" dirty="0" err="1">
                <a:latin typeface="Arial" panose="020B0604020202020204" pitchFamily="34" charset="0"/>
              </a:rPr>
              <a:t>N</a:t>
            </a:r>
            <a:r>
              <a:rPr lang="en-US" altLang="ar-SY" sz="3200" dirty="0">
                <a:latin typeface="Arial" panose="020B0604020202020204" pitchFamily="34" charset="0"/>
              </a:rPr>
              <a:t> / ( </a:t>
            </a:r>
            <a:r>
              <a:rPr lang="en-US" altLang="ar-SY" sz="3200" i="1" dirty="0" err="1">
                <a:latin typeface="Arial" panose="020B0604020202020204" pitchFamily="34" charset="0"/>
              </a:rPr>
              <a:t>e</a:t>
            </a:r>
            <a:r>
              <a:rPr lang="en-US" altLang="ar-SY" sz="3200" i="1" baseline="30000" dirty="0" err="1">
                <a:latin typeface="Arial" panose="020B0604020202020204" pitchFamily="34" charset="0"/>
              </a:rPr>
              <a:t>r</a:t>
            </a:r>
            <a:r>
              <a:rPr lang="en-US" altLang="ar-SY" sz="3200" baseline="30000" dirty="0" err="1">
                <a:latin typeface="Arial" panose="020B0604020202020204" pitchFamily="34" charset="0"/>
              </a:rPr>
              <a:t>N</a:t>
            </a:r>
            <a:r>
              <a:rPr lang="en-US" altLang="ar-SY" sz="3200" dirty="0">
                <a:latin typeface="Arial" panose="020B0604020202020204" pitchFamily="34" charset="0"/>
              </a:rPr>
              <a:t> - 1 )]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US" altLang="ar-SY" sz="3200" dirty="0">
                <a:latin typeface="Arial" panose="020B0604020202020204" pitchFamily="34" charset="0"/>
              </a:rPr>
              <a:t>Functionally expressed as ( A / P, </a:t>
            </a:r>
            <a:r>
              <a:rPr lang="en-US" altLang="ar-SY" sz="3200" i="1" dirty="0">
                <a:latin typeface="Arial" panose="020B0604020202020204" pitchFamily="34" charset="0"/>
              </a:rPr>
              <a:t>r</a:t>
            </a:r>
            <a:r>
              <a:rPr lang="en-US" altLang="ar-SY" sz="3200" dirty="0">
                <a:latin typeface="Arial" panose="020B0604020202020204" pitchFamily="34" charset="0"/>
              </a:rPr>
              <a:t>%, N )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US" altLang="ar-SY" sz="3200" dirty="0" err="1">
                <a:latin typeface="Arial" panose="020B0604020202020204" pitchFamily="34" charset="0"/>
              </a:rPr>
              <a:t>r</a:t>
            </a:r>
            <a:r>
              <a:rPr lang="en-US" altLang="ar-SY" sz="3200" i="1" dirty="0" err="1">
                <a:latin typeface="Arial" panose="020B0604020202020204" pitchFamily="34" charset="0"/>
              </a:rPr>
              <a:t>e</a:t>
            </a:r>
            <a:r>
              <a:rPr lang="en-US" altLang="ar-SY" sz="3200" i="1" baseline="30000" dirty="0" err="1">
                <a:latin typeface="Arial" panose="020B0604020202020204" pitchFamily="34" charset="0"/>
              </a:rPr>
              <a:t>r</a:t>
            </a:r>
            <a:r>
              <a:rPr lang="en-US" altLang="ar-SY" sz="3200" baseline="30000" dirty="0" err="1">
                <a:latin typeface="Arial" panose="020B0604020202020204" pitchFamily="34" charset="0"/>
              </a:rPr>
              <a:t>N</a:t>
            </a:r>
            <a:r>
              <a:rPr lang="en-US" altLang="ar-SY" sz="3200" dirty="0">
                <a:latin typeface="Arial" panose="020B0604020202020204" pitchFamily="34" charset="0"/>
              </a:rPr>
              <a:t> / ( </a:t>
            </a:r>
            <a:r>
              <a:rPr lang="en-US" altLang="ar-SY" sz="3200" i="1" dirty="0" err="1">
                <a:latin typeface="Arial" panose="020B0604020202020204" pitchFamily="34" charset="0"/>
              </a:rPr>
              <a:t>e</a:t>
            </a:r>
            <a:r>
              <a:rPr lang="en-US" altLang="ar-SY" sz="3200" i="1" baseline="30000" dirty="0" err="1">
                <a:latin typeface="Arial" panose="020B0604020202020204" pitchFamily="34" charset="0"/>
              </a:rPr>
              <a:t>r</a:t>
            </a:r>
            <a:r>
              <a:rPr lang="en-US" altLang="ar-SY" sz="3200" baseline="30000" dirty="0" err="1">
                <a:latin typeface="Arial" panose="020B0604020202020204" pitchFamily="34" charset="0"/>
              </a:rPr>
              <a:t>N</a:t>
            </a:r>
            <a:r>
              <a:rPr lang="en-US" altLang="ar-SY" sz="3200" dirty="0">
                <a:latin typeface="Arial" panose="020B0604020202020204" pitchFamily="34" charset="0"/>
              </a:rPr>
              <a:t> - 1 )</a:t>
            </a:r>
            <a:r>
              <a:rPr lang="en-US" altLang="ar-SY" sz="3200" i="1" dirty="0">
                <a:latin typeface="Arial" panose="020B0604020202020204" pitchFamily="34" charset="0"/>
              </a:rPr>
              <a:t> </a:t>
            </a:r>
            <a:r>
              <a:rPr lang="en-US" altLang="ar-SY" sz="3200" dirty="0">
                <a:latin typeface="Arial" panose="020B0604020202020204" pitchFamily="34" charset="0"/>
              </a:rPr>
              <a:t>is continuous compounding capital recovery</a:t>
            </a:r>
          </a:p>
        </p:txBody>
      </p:sp>
    </p:spTree>
    <p:extLst>
      <p:ext uri="{BB962C8B-B14F-4D97-AF65-F5344CB8AC3E}">
        <p14:creationId xmlns:p14="http://schemas.microsoft.com/office/powerpoint/2010/main" val="27542375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A93514-7EDE-8081-60F4-12301492A1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5FB5BE-F650-067E-D90B-9E2F0DDE802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E92B3F-2C80-D09E-3A3D-39E00B5F790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FBDBC60-DA7D-183D-C878-666D8E5416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6126"/>
            <a:ext cx="12192000" cy="6858000"/>
          </a:xfrm>
          <a:prstGeom prst="rect">
            <a:avLst/>
          </a:prstGeom>
        </p:spPr>
      </p:pic>
      <p:sp>
        <p:nvSpPr>
          <p:cNvPr id="4" name="مربع نص 2">
            <a:extLst>
              <a:ext uri="{FF2B5EF4-FFF2-40B4-BE49-F238E27FC236}">
                <a16:creationId xmlns:a16="http://schemas.microsoft.com/office/drawing/2014/main" id="{94A2EA95-4DC0-D9A0-2A07-3181772BA3CB}"/>
              </a:ext>
            </a:extLst>
          </p:cNvPr>
          <p:cNvSpPr txBox="1"/>
          <p:nvPr/>
        </p:nvSpPr>
        <p:spPr>
          <a:xfrm>
            <a:off x="9974179" y="544213"/>
            <a:ext cx="190274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Y" sz="2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المحاضرة الخامسة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622A9E2D-1636-298B-AEC9-C9AACC6D90EC}"/>
              </a:ext>
            </a:extLst>
          </p:cNvPr>
          <p:cNvSpPr txBox="1">
            <a:spLocks noChangeArrowheads="1"/>
          </p:cNvSpPr>
          <p:nvPr/>
        </p:nvSpPr>
        <p:spPr>
          <a:xfrm>
            <a:off x="621528" y="201740"/>
            <a:ext cx="4912497" cy="11205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/>
        </p:spPr>
        <p:txBody>
          <a:bodyPr vert="horz" lIns="91440" tIns="45720" rIns="91440" bIns="45720" rtlCol="0" anchor="b">
            <a:normAutofit fontScale="9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ar-SY" sz="3200" b="1" dirty="0"/>
              <a:t>RELATING PRESENT AND FUTURE EQUIVALENT VALUES OF </a:t>
            </a:r>
            <a:r>
              <a:rPr lang="en-US" altLang="ar-SY" sz="3200" b="1" u="sng" dirty="0"/>
              <a:t>SINGLE CASH FLOWS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2C6195FE-D91A-9E70-A78C-EAB2219138E4}"/>
              </a:ext>
            </a:extLst>
          </p:cNvPr>
          <p:cNvSpPr txBox="1">
            <a:spLocks noChangeArrowheads="1"/>
          </p:cNvSpPr>
          <p:nvPr/>
        </p:nvSpPr>
        <p:spPr>
          <a:xfrm>
            <a:off x="1703536" y="1801940"/>
            <a:ext cx="9056318" cy="334327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ar-SY" sz="2800" dirty="0"/>
              <a:t>Finding F when given P: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ar-SY" sz="2800" dirty="0"/>
              <a:t>Finding future value when given present value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ar-SY" sz="2800" dirty="0"/>
              <a:t>F = P ( 1+i ) </a:t>
            </a:r>
            <a:r>
              <a:rPr lang="en-US" altLang="ar-SY" sz="2800" baseline="30000" dirty="0"/>
              <a:t>N</a:t>
            </a:r>
            <a:r>
              <a:rPr lang="en-US" altLang="ar-SY" sz="2800" dirty="0"/>
              <a:t>		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altLang="ar-SY" sz="2400" dirty="0"/>
              <a:t>(1+i)</a:t>
            </a:r>
            <a:r>
              <a:rPr lang="en-US" altLang="ar-SY" sz="2400" baseline="30000" dirty="0"/>
              <a:t>N</a:t>
            </a:r>
            <a:r>
              <a:rPr lang="en-US" altLang="ar-SY" sz="2400" dirty="0"/>
              <a:t> single payment compound amount factor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altLang="ar-SY" sz="2400" dirty="0"/>
              <a:t>functionally expressed as F = ( F / P, </a:t>
            </a:r>
            <a:r>
              <a:rPr lang="en-US" altLang="ar-SY" sz="2400" dirty="0" err="1"/>
              <a:t>i</a:t>
            </a:r>
            <a:r>
              <a:rPr lang="en-US" altLang="ar-SY" sz="2400" dirty="0"/>
              <a:t>%,N 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altLang="ar-SY" sz="2400" dirty="0"/>
              <a:t>predetermined values of this are presented in column 2 of Appendix C of text.</a:t>
            </a:r>
          </a:p>
        </p:txBody>
      </p:sp>
      <p:sp>
        <p:nvSpPr>
          <p:cNvPr id="9" name="Line 4">
            <a:extLst>
              <a:ext uri="{FF2B5EF4-FFF2-40B4-BE49-F238E27FC236}">
                <a16:creationId xmlns:a16="http://schemas.microsoft.com/office/drawing/2014/main" id="{12957A35-417E-49F8-D9DB-E2F3075F8612}"/>
              </a:ext>
            </a:extLst>
          </p:cNvPr>
          <p:cNvSpPr>
            <a:spLocks noChangeShapeType="1"/>
          </p:cNvSpPr>
          <p:nvPr/>
        </p:nvSpPr>
        <p:spPr bwMode="auto">
          <a:xfrm>
            <a:off x="2984500" y="5381776"/>
            <a:ext cx="2641600" cy="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Y" dirty="0"/>
          </a:p>
        </p:txBody>
      </p:sp>
      <p:sp>
        <p:nvSpPr>
          <p:cNvPr id="10" name="Line 6">
            <a:extLst>
              <a:ext uri="{FF2B5EF4-FFF2-40B4-BE49-F238E27FC236}">
                <a16:creationId xmlns:a16="http://schemas.microsoft.com/office/drawing/2014/main" id="{82D53AF6-72D1-C0A4-1DB4-11506EDD548B}"/>
              </a:ext>
            </a:extLst>
          </p:cNvPr>
          <p:cNvSpPr>
            <a:spLocks noChangeShapeType="1"/>
          </p:cNvSpPr>
          <p:nvPr/>
        </p:nvSpPr>
        <p:spPr bwMode="auto">
          <a:xfrm>
            <a:off x="5638800" y="5394476"/>
            <a:ext cx="0" cy="584200"/>
          </a:xfrm>
          <a:prstGeom prst="line">
            <a:avLst/>
          </a:prstGeom>
          <a:noFill/>
          <a:ln w="25400">
            <a:solidFill>
              <a:schemeClr val="tx2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Y"/>
          </a:p>
        </p:txBody>
      </p:sp>
      <p:sp>
        <p:nvSpPr>
          <p:cNvPr id="11" name="Rectangle 7">
            <a:extLst>
              <a:ext uri="{FF2B5EF4-FFF2-40B4-BE49-F238E27FC236}">
                <a16:creationId xmlns:a16="http://schemas.microsoft.com/office/drawing/2014/main" id="{727CD657-C27E-F464-2257-A041615512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33713" y="4757889"/>
            <a:ext cx="38417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altLang="ar-SY" sz="2400">
                <a:latin typeface="Arial" panose="020B0604020202020204" pitchFamily="34" charset="0"/>
              </a:rPr>
              <a:t>P</a:t>
            </a:r>
          </a:p>
        </p:txBody>
      </p:sp>
      <p:sp>
        <p:nvSpPr>
          <p:cNvPr id="12" name="Rectangle 8">
            <a:extLst>
              <a:ext uri="{FF2B5EF4-FFF2-40B4-BE49-F238E27FC236}">
                <a16:creationId xmlns:a16="http://schemas.microsoft.com/office/drawing/2014/main" id="{93BEE10A-0FDA-9FCB-D2D6-791A5D0900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05113" y="5443689"/>
            <a:ext cx="350837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altLang="ar-SY" sz="24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13" name="Rectangle 9">
            <a:extLst>
              <a:ext uri="{FF2B5EF4-FFF2-40B4-BE49-F238E27FC236}">
                <a16:creationId xmlns:a16="http://schemas.microsoft.com/office/drawing/2014/main" id="{7240A03C-A4C7-8034-84BB-52C1CA3175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6313" y="4986489"/>
            <a:ext cx="747712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altLang="ar-SY" sz="2400">
                <a:latin typeface="Arial" panose="020B0604020202020204" pitchFamily="34" charset="0"/>
              </a:rPr>
              <a:t>N = </a:t>
            </a:r>
          </a:p>
        </p:txBody>
      </p:sp>
      <p:sp>
        <p:nvSpPr>
          <p:cNvPr id="14" name="Rectangle 10">
            <a:extLst>
              <a:ext uri="{FF2B5EF4-FFF2-40B4-BE49-F238E27FC236}">
                <a16:creationId xmlns:a16="http://schemas.microsoft.com/office/drawing/2014/main" id="{815C561E-6E0A-FCF7-3AF6-3D47BBFAEA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76913" y="5824689"/>
            <a:ext cx="882650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altLang="ar-SY" sz="2400">
                <a:latin typeface="Arial" panose="020B0604020202020204" pitchFamily="34" charset="0"/>
              </a:rPr>
              <a:t>F = ?</a:t>
            </a:r>
          </a:p>
        </p:txBody>
      </p:sp>
      <p:sp>
        <p:nvSpPr>
          <p:cNvPr id="15" name="Line 5">
            <a:extLst>
              <a:ext uri="{FF2B5EF4-FFF2-40B4-BE49-F238E27FC236}">
                <a16:creationId xmlns:a16="http://schemas.microsoft.com/office/drawing/2014/main" id="{5E74DE56-5D50-D694-1034-E2AFBB8F5F9B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4996022"/>
            <a:ext cx="0" cy="3556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2100270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3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3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3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3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3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7FD789-D039-3DE5-BABA-0B65A349EF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319031-A151-1A94-EA13-BAFCEF47F40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6B99ED-8E45-952D-4FBC-270DD82352A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9368EA5-4463-AD8F-9C08-B52D446F38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مربع نص 2">
            <a:extLst>
              <a:ext uri="{FF2B5EF4-FFF2-40B4-BE49-F238E27FC236}">
                <a16:creationId xmlns:a16="http://schemas.microsoft.com/office/drawing/2014/main" id="{9FBF81A6-C66C-F7A4-4A1F-C7CF146B6095}"/>
              </a:ext>
            </a:extLst>
          </p:cNvPr>
          <p:cNvSpPr txBox="1"/>
          <p:nvPr/>
        </p:nvSpPr>
        <p:spPr>
          <a:xfrm>
            <a:off x="9974179" y="544213"/>
            <a:ext cx="190274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Y" sz="2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المحاضرة الخامسة</a:t>
            </a:r>
          </a:p>
        </p:txBody>
      </p:sp>
      <p:sp>
        <p:nvSpPr>
          <p:cNvPr id="6" name="مربع نص 2">
            <a:extLst>
              <a:ext uri="{FF2B5EF4-FFF2-40B4-BE49-F238E27FC236}">
                <a16:creationId xmlns:a16="http://schemas.microsoft.com/office/drawing/2014/main" id="{C9687585-561B-8461-4767-86E2757F1903}"/>
              </a:ext>
            </a:extLst>
          </p:cNvPr>
          <p:cNvSpPr txBox="1"/>
          <p:nvPr/>
        </p:nvSpPr>
        <p:spPr>
          <a:xfrm>
            <a:off x="9974179" y="518087"/>
            <a:ext cx="190274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Y" sz="2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المحاضرة الخامسة</a:t>
            </a:r>
          </a:p>
        </p:txBody>
      </p:sp>
      <p:sp>
        <p:nvSpPr>
          <p:cNvPr id="7" name="TextBox 6">
            <a:hlinkClick r:id="rId3"/>
            <a:extLst>
              <a:ext uri="{FF2B5EF4-FFF2-40B4-BE49-F238E27FC236}">
                <a16:creationId xmlns:a16="http://schemas.microsoft.com/office/drawing/2014/main" id="{30B935C7-D610-E05B-6D04-DFA342F6CFDE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108F02E9-EBFD-6762-A722-E91D69636AF6}"/>
              </a:ext>
            </a:extLst>
          </p:cNvPr>
          <p:cNvSpPr txBox="1">
            <a:spLocks noChangeArrowheads="1"/>
          </p:cNvSpPr>
          <p:nvPr/>
        </p:nvSpPr>
        <p:spPr>
          <a:xfrm>
            <a:off x="413357" y="1524000"/>
            <a:ext cx="11436265" cy="46808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/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ar-SY" sz="3200" dirty="0"/>
              <a:t>Finding P when given F: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ar-SY" sz="3200" dirty="0"/>
              <a:t>Finding present value when given future value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ar-SY" sz="3200" dirty="0"/>
              <a:t>P = F [1 / (1 + </a:t>
            </a:r>
            <a:r>
              <a:rPr lang="en-US" altLang="ar-SY" sz="3200" dirty="0" err="1"/>
              <a:t>i</a:t>
            </a:r>
            <a:r>
              <a:rPr lang="en-US" altLang="ar-SY" sz="3200" dirty="0"/>
              <a:t> ) ] </a:t>
            </a:r>
            <a:r>
              <a:rPr lang="en-US" altLang="ar-SY" sz="3200" baseline="30000" dirty="0"/>
              <a:t>N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altLang="ar-SY" sz="2800" dirty="0"/>
              <a:t> (1+i)</a:t>
            </a:r>
            <a:r>
              <a:rPr lang="en-US" altLang="ar-SY" sz="2800" baseline="30000" dirty="0"/>
              <a:t>-N </a:t>
            </a:r>
            <a:r>
              <a:rPr lang="en-US" altLang="ar-SY" sz="2800" dirty="0"/>
              <a:t>single payment present worth factor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altLang="ar-SY" sz="2800" dirty="0"/>
              <a:t> functionally expressed as P = F ( P / F, </a:t>
            </a:r>
            <a:r>
              <a:rPr lang="en-US" altLang="ar-SY" sz="2800" dirty="0" err="1"/>
              <a:t>i</a:t>
            </a:r>
            <a:r>
              <a:rPr lang="en-US" altLang="ar-SY" sz="2800" dirty="0"/>
              <a:t>%, N )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altLang="ar-SY" sz="2800" dirty="0"/>
              <a:t>predetermined values of this are presented in column 3 of Appendix C of text;</a:t>
            </a: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87EAE797-2F8C-F3CC-48FD-801DF8C669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3358" y="305702"/>
            <a:ext cx="5229796" cy="114209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0488" tIns="44450" rIns="90488" bIns="44450" anchor="ctr"/>
          <a:lstStyle/>
          <a:p>
            <a:pPr algn="ctr"/>
            <a:r>
              <a:rPr lang="en-US" altLang="ar-SY" sz="2400" b="1" dirty="0">
                <a:solidFill>
                  <a:schemeClr val="tx2"/>
                </a:solidFill>
                <a:latin typeface="Arial" panose="020B0604020202020204" pitchFamily="34" charset="0"/>
              </a:rPr>
              <a:t>RELATING PRESENT AND FUTURE EQUIVALENT VALUES OF </a:t>
            </a:r>
            <a:r>
              <a:rPr lang="en-US" altLang="ar-SY" sz="2400" b="1" u="sng" dirty="0">
                <a:solidFill>
                  <a:schemeClr val="tx2"/>
                </a:solidFill>
                <a:latin typeface="Arial" panose="020B0604020202020204" pitchFamily="34" charset="0"/>
              </a:rPr>
              <a:t>SINGLE CASH FLOWS</a:t>
            </a:r>
          </a:p>
        </p:txBody>
      </p:sp>
      <p:sp>
        <p:nvSpPr>
          <p:cNvPr id="10" name="Line 4">
            <a:extLst>
              <a:ext uri="{FF2B5EF4-FFF2-40B4-BE49-F238E27FC236}">
                <a16:creationId xmlns:a16="http://schemas.microsoft.com/office/drawing/2014/main" id="{6093A79A-464A-5615-22AF-F49DA327F290}"/>
              </a:ext>
            </a:extLst>
          </p:cNvPr>
          <p:cNvSpPr>
            <a:spLocks noChangeShapeType="1"/>
          </p:cNvSpPr>
          <p:nvPr/>
        </p:nvSpPr>
        <p:spPr bwMode="auto">
          <a:xfrm>
            <a:off x="3397858" y="5342352"/>
            <a:ext cx="2638255" cy="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Y"/>
          </a:p>
        </p:txBody>
      </p:sp>
      <p:sp>
        <p:nvSpPr>
          <p:cNvPr id="11" name="Line 5">
            <a:extLst>
              <a:ext uri="{FF2B5EF4-FFF2-40B4-BE49-F238E27FC236}">
                <a16:creationId xmlns:a16="http://schemas.microsoft.com/office/drawing/2014/main" id="{29BB49D3-363C-BECC-DE9F-783A21019FC6}"/>
              </a:ext>
            </a:extLst>
          </p:cNvPr>
          <p:cNvSpPr>
            <a:spLocks noChangeShapeType="1"/>
          </p:cNvSpPr>
          <p:nvPr/>
        </p:nvSpPr>
        <p:spPr bwMode="auto">
          <a:xfrm>
            <a:off x="6052158" y="4974052"/>
            <a:ext cx="0" cy="3556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Y"/>
          </a:p>
        </p:txBody>
      </p:sp>
      <p:sp>
        <p:nvSpPr>
          <p:cNvPr id="12" name="Line 6">
            <a:extLst>
              <a:ext uri="{FF2B5EF4-FFF2-40B4-BE49-F238E27FC236}">
                <a16:creationId xmlns:a16="http://schemas.microsoft.com/office/drawing/2014/main" id="{17C2B529-8D8E-7DB2-A6D5-09A8E1F32E6C}"/>
              </a:ext>
            </a:extLst>
          </p:cNvPr>
          <p:cNvSpPr>
            <a:spLocks noChangeShapeType="1"/>
          </p:cNvSpPr>
          <p:nvPr/>
        </p:nvSpPr>
        <p:spPr bwMode="auto">
          <a:xfrm>
            <a:off x="3385158" y="5355052"/>
            <a:ext cx="0" cy="584200"/>
          </a:xfrm>
          <a:prstGeom prst="line">
            <a:avLst/>
          </a:prstGeom>
          <a:noFill/>
          <a:ln w="25400">
            <a:solidFill>
              <a:schemeClr val="tx2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Y"/>
          </a:p>
        </p:txBody>
      </p:sp>
      <p:sp>
        <p:nvSpPr>
          <p:cNvPr id="13" name="Rectangle 7">
            <a:extLst>
              <a:ext uri="{FF2B5EF4-FFF2-40B4-BE49-F238E27FC236}">
                <a16:creationId xmlns:a16="http://schemas.microsoft.com/office/drawing/2014/main" id="{7E3B2EEB-9898-EB36-E8C0-0500C77DF8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33713" y="5720547"/>
            <a:ext cx="898972" cy="45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488" tIns="44450" rIns="90488" bIns="44450">
            <a:spAutoFit/>
          </a:bodyPr>
          <a:lstStyle/>
          <a:p>
            <a:r>
              <a:rPr lang="en-US" altLang="ar-SY" sz="2400" dirty="0">
                <a:latin typeface="Arial" panose="020B0604020202020204" pitchFamily="34" charset="0"/>
              </a:rPr>
              <a:t>P = ?</a:t>
            </a:r>
          </a:p>
        </p:txBody>
      </p:sp>
      <p:sp>
        <p:nvSpPr>
          <p:cNvPr id="14" name="Rectangle 8">
            <a:extLst>
              <a:ext uri="{FF2B5EF4-FFF2-40B4-BE49-F238E27FC236}">
                <a16:creationId xmlns:a16="http://schemas.microsoft.com/office/drawing/2014/main" id="{9306190A-6D8C-3545-1C9E-738B157364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8471" y="4947065"/>
            <a:ext cx="350393" cy="45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488" tIns="44450" rIns="90488" bIns="44450">
            <a:spAutoFit/>
          </a:bodyPr>
          <a:lstStyle/>
          <a:p>
            <a:r>
              <a:rPr lang="en-US" altLang="ar-SY" sz="24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15" name="Rectangle 9">
            <a:extLst>
              <a:ext uri="{FF2B5EF4-FFF2-40B4-BE49-F238E27FC236}">
                <a16:creationId xmlns:a16="http://schemas.microsoft.com/office/drawing/2014/main" id="{4A1B4159-552D-8ADB-4AA2-84FC8373F1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9671" y="4947065"/>
            <a:ext cx="746765" cy="45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488" tIns="44450" rIns="90488" bIns="44450">
            <a:spAutoFit/>
          </a:bodyPr>
          <a:lstStyle/>
          <a:p>
            <a:r>
              <a:rPr lang="en-US" altLang="ar-SY" sz="2400">
                <a:latin typeface="Arial" panose="020B0604020202020204" pitchFamily="34" charset="0"/>
              </a:rPr>
              <a:t>N = </a:t>
            </a:r>
          </a:p>
        </p:txBody>
      </p:sp>
      <p:sp>
        <p:nvSpPr>
          <p:cNvPr id="16" name="Rectangle 10">
            <a:extLst>
              <a:ext uri="{FF2B5EF4-FFF2-40B4-BE49-F238E27FC236}">
                <a16:creationId xmlns:a16="http://schemas.microsoft.com/office/drawing/2014/main" id="{B0B7F2A5-5959-89BA-1508-46DA7D11B5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4071" y="4718465"/>
            <a:ext cx="366248" cy="45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488" tIns="44450" rIns="90488" bIns="44450">
            <a:spAutoFit/>
          </a:bodyPr>
          <a:lstStyle/>
          <a:p>
            <a:r>
              <a:rPr lang="en-US" altLang="ar-SY" sz="2400">
                <a:latin typeface="Arial" panose="020B0604020202020204" pitchFamily="34" charset="0"/>
              </a:rPr>
              <a:t>F</a:t>
            </a:r>
          </a:p>
        </p:txBody>
      </p:sp>
    </p:spTree>
    <p:extLst>
      <p:ext uri="{BB962C8B-B14F-4D97-AF65-F5344CB8AC3E}">
        <p14:creationId xmlns:p14="http://schemas.microsoft.com/office/powerpoint/2010/main" val="3241855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F6D21D-06D1-4FEC-5FCE-281FAE4FD7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6EBAA41-FEA0-0B29-5259-4F9A146F4E0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C1E3AC9-CF87-ED6D-53E3-08530D39D6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98086"/>
            <a:ext cx="12192000" cy="5531259"/>
          </a:xfrm>
          <a:prstGeom prst="rect">
            <a:avLst/>
          </a:prstGeom>
        </p:spPr>
      </p:pic>
      <p:sp>
        <p:nvSpPr>
          <p:cNvPr id="4" name="مربع نص 2">
            <a:extLst>
              <a:ext uri="{FF2B5EF4-FFF2-40B4-BE49-F238E27FC236}">
                <a16:creationId xmlns:a16="http://schemas.microsoft.com/office/drawing/2014/main" id="{BD07D3C8-E71A-4A1E-0181-771C7F6CC2A6}"/>
              </a:ext>
            </a:extLst>
          </p:cNvPr>
          <p:cNvSpPr txBox="1"/>
          <p:nvPr/>
        </p:nvSpPr>
        <p:spPr>
          <a:xfrm>
            <a:off x="9974179" y="518087"/>
            <a:ext cx="190274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Y" sz="2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المحاضرة الخامسة</a:t>
            </a:r>
          </a:p>
        </p:txBody>
      </p:sp>
      <p:sp>
        <p:nvSpPr>
          <p:cNvPr id="6" name="TextBox 5">
            <a:hlinkClick r:id="rId3"/>
            <a:extLst>
              <a:ext uri="{FF2B5EF4-FFF2-40B4-BE49-F238E27FC236}">
                <a16:creationId xmlns:a16="http://schemas.microsoft.com/office/drawing/2014/main" id="{92658E76-9AD1-0FB5-7FDA-457D4AF539B2}"/>
              </a:ext>
            </a:extLst>
          </p:cNvPr>
          <p:cNvSpPr txBox="1"/>
          <p:nvPr/>
        </p:nvSpPr>
        <p:spPr>
          <a:xfrm>
            <a:off x="5022201" y="6428792"/>
            <a:ext cx="12544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0C5695E3-C7F0-E5F3-E5E4-3F4CF618D7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293" y="159123"/>
            <a:ext cx="5244484" cy="121018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0488" tIns="44450" rIns="90488" bIns="44450" anchor="ctr"/>
          <a:lstStyle/>
          <a:p>
            <a:pPr algn="ctr"/>
            <a:r>
              <a:rPr lang="en-US" altLang="ar-SY" sz="2000" b="1" dirty="0">
                <a:solidFill>
                  <a:schemeClr val="tx2"/>
                </a:solidFill>
                <a:latin typeface="Arial" panose="020B0604020202020204" pitchFamily="34" charset="0"/>
              </a:rPr>
              <a:t>RELATING A UNIFORM SERIES (ORDINARY ANNUITY) TO PRESENT AND FUTURE EQUIVALENT VALUES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8E49FF20-0670-B95D-6F69-335E2EE190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-764758" y="1498087"/>
            <a:ext cx="12636466" cy="50100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0488" tIns="44450" rIns="90488" bIns="44450"/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20000"/>
              </a:spcBef>
              <a:buFontTx/>
              <a:buChar char="•"/>
            </a:pPr>
            <a:r>
              <a:rPr lang="en-US" altLang="ar-SY" sz="2800" dirty="0">
                <a:latin typeface="Arial" panose="020B0604020202020204" pitchFamily="34" charset="0"/>
              </a:rPr>
              <a:t>Finding F given A: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US" altLang="ar-SY" sz="2800" dirty="0">
                <a:latin typeface="Arial" panose="020B0604020202020204" pitchFamily="34" charset="0"/>
              </a:rPr>
              <a:t>Finding future equivalent income (inflow) value given a series of uniform equal Payments</a:t>
            </a:r>
            <a:endParaRPr lang="ar-SY" altLang="ar-SY" sz="2800" dirty="0">
              <a:latin typeface="Arial" panose="020B0604020202020204" pitchFamily="34" charset="0"/>
            </a:endParaRPr>
          </a:p>
          <a:p>
            <a:pPr marL="0" indent="0">
              <a:spcBef>
                <a:spcPct val="20000"/>
              </a:spcBef>
            </a:pPr>
            <a:r>
              <a:rPr lang="en-US" altLang="ar-SY" sz="2800" dirty="0">
                <a:latin typeface="Arial" panose="020B0604020202020204" pitchFamily="34" charset="0"/>
              </a:rPr>
              <a:t> 		 ( 1 + </a:t>
            </a:r>
            <a:r>
              <a:rPr lang="en-US" altLang="ar-SY" sz="2800" dirty="0" err="1">
                <a:latin typeface="Arial" panose="020B0604020202020204" pitchFamily="34" charset="0"/>
              </a:rPr>
              <a:t>i</a:t>
            </a:r>
            <a:r>
              <a:rPr lang="en-US" altLang="ar-SY" sz="2800" dirty="0">
                <a:latin typeface="Arial" panose="020B0604020202020204" pitchFamily="34" charset="0"/>
              </a:rPr>
              <a:t> ) </a:t>
            </a:r>
            <a:r>
              <a:rPr lang="en-US" altLang="ar-SY" sz="2800" baseline="30000" dirty="0">
                <a:latin typeface="Arial" panose="020B0604020202020204" pitchFamily="34" charset="0"/>
              </a:rPr>
              <a:t>N</a:t>
            </a:r>
            <a:r>
              <a:rPr lang="en-US" altLang="ar-SY" sz="2800" dirty="0">
                <a:latin typeface="Arial" panose="020B0604020202020204" pitchFamily="34" charset="0"/>
              </a:rPr>
              <a:t> - 1 	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US" altLang="ar-SY" sz="2800" dirty="0">
                <a:latin typeface="Arial" panose="020B0604020202020204" pitchFamily="34" charset="0"/>
              </a:rPr>
              <a:t>F = A				</a:t>
            </a:r>
            <a:endParaRPr lang="ar-SY" altLang="ar-SY" sz="2800" dirty="0">
              <a:latin typeface="Arial" panose="020B0604020202020204" pitchFamily="34" charset="0"/>
            </a:endParaRPr>
          </a:p>
          <a:p>
            <a:pPr marL="0" indent="0">
              <a:spcBef>
                <a:spcPct val="20000"/>
              </a:spcBef>
            </a:pPr>
            <a:r>
              <a:rPr lang="ar-SY" altLang="ar-SY" sz="2800" dirty="0">
                <a:latin typeface="Arial" panose="020B0604020202020204" pitchFamily="34" charset="0"/>
              </a:rPr>
              <a:t>                            </a:t>
            </a:r>
            <a:r>
              <a:rPr lang="en-US" altLang="ar-SY" sz="2800" dirty="0">
                <a:latin typeface="Arial" panose="020B0604020202020204" pitchFamily="34" charset="0"/>
              </a:rPr>
              <a:t>1</a:t>
            </a:r>
            <a:endParaRPr lang="ar-SY" altLang="ar-SY" sz="2800" dirty="0">
              <a:latin typeface="Arial" panose="020B0604020202020204" pitchFamily="34" charset="0"/>
            </a:endParaRP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US" altLang="ar-SY" sz="2800" dirty="0">
                <a:latin typeface="Arial" panose="020B0604020202020204" pitchFamily="34" charset="0"/>
              </a:rPr>
              <a:t>functionally expressed as F = A ( F / A,</a:t>
            </a:r>
            <a:r>
              <a:rPr lang="en-US" altLang="ar-SY" sz="2800" dirty="0" err="1">
                <a:latin typeface="Arial" panose="020B0604020202020204" pitchFamily="34" charset="0"/>
              </a:rPr>
              <a:t>i</a:t>
            </a:r>
            <a:r>
              <a:rPr lang="en-US" altLang="ar-SY" sz="2800" dirty="0">
                <a:latin typeface="Arial" panose="020B0604020202020204" pitchFamily="34" charset="0"/>
              </a:rPr>
              <a:t>%,N </a:t>
            </a:r>
            <a:r>
              <a:rPr lang="ar-SY" altLang="ar-SY" sz="2800" dirty="0">
                <a:latin typeface="Arial" panose="020B0604020202020204" pitchFamily="34" charset="0"/>
              </a:rPr>
              <a:t>(</a:t>
            </a:r>
            <a:endParaRPr lang="en-US" altLang="ar-SY" sz="2800" dirty="0">
              <a:latin typeface="Arial" panose="020B0604020202020204" pitchFamily="34" charset="0"/>
            </a:endParaRPr>
          </a:p>
        </p:txBody>
      </p:sp>
      <p:sp>
        <p:nvSpPr>
          <p:cNvPr id="9" name="Line 4">
            <a:extLst>
              <a:ext uri="{FF2B5EF4-FFF2-40B4-BE49-F238E27FC236}">
                <a16:creationId xmlns:a16="http://schemas.microsoft.com/office/drawing/2014/main" id="{50097D7F-239D-0E0A-9E78-5B8DCAA1A960}"/>
              </a:ext>
            </a:extLst>
          </p:cNvPr>
          <p:cNvSpPr>
            <a:spLocks noChangeShapeType="1"/>
          </p:cNvSpPr>
          <p:nvPr/>
        </p:nvSpPr>
        <p:spPr bwMode="auto">
          <a:xfrm>
            <a:off x="1110687" y="2671784"/>
            <a:ext cx="0" cy="1435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Y" dirty="0"/>
          </a:p>
        </p:txBody>
      </p:sp>
      <p:sp>
        <p:nvSpPr>
          <p:cNvPr id="10" name="Line 5">
            <a:extLst>
              <a:ext uri="{FF2B5EF4-FFF2-40B4-BE49-F238E27FC236}">
                <a16:creationId xmlns:a16="http://schemas.microsoft.com/office/drawing/2014/main" id="{232C1DB4-2144-F26C-D203-3D7BA7D647B8}"/>
              </a:ext>
            </a:extLst>
          </p:cNvPr>
          <p:cNvSpPr>
            <a:spLocks noChangeShapeType="1"/>
          </p:cNvSpPr>
          <p:nvPr/>
        </p:nvSpPr>
        <p:spPr bwMode="auto">
          <a:xfrm>
            <a:off x="2129590" y="2764025"/>
            <a:ext cx="17062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Y"/>
          </a:p>
        </p:txBody>
      </p:sp>
      <p:sp>
        <p:nvSpPr>
          <p:cNvPr id="11" name="Line 6">
            <a:extLst>
              <a:ext uri="{FF2B5EF4-FFF2-40B4-BE49-F238E27FC236}">
                <a16:creationId xmlns:a16="http://schemas.microsoft.com/office/drawing/2014/main" id="{27DDEEC6-C64B-EB8E-0477-65DEA2639BA1}"/>
              </a:ext>
            </a:extLst>
          </p:cNvPr>
          <p:cNvSpPr>
            <a:spLocks noChangeShapeType="1"/>
          </p:cNvSpPr>
          <p:nvPr/>
        </p:nvSpPr>
        <p:spPr bwMode="auto">
          <a:xfrm>
            <a:off x="2129590" y="4118916"/>
            <a:ext cx="17062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Y"/>
          </a:p>
        </p:txBody>
      </p:sp>
      <p:sp>
        <p:nvSpPr>
          <p:cNvPr id="12" name="Line 7">
            <a:extLst>
              <a:ext uri="{FF2B5EF4-FFF2-40B4-BE49-F238E27FC236}">
                <a16:creationId xmlns:a16="http://schemas.microsoft.com/office/drawing/2014/main" id="{75395E0F-9692-AC5D-CD3C-3800F8E68202}"/>
              </a:ext>
            </a:extLst>
          </p:cNvPr>
          <p:cNvSpPr>
            <a:spLocks noChangeShapeType="1"/>
          </p:cNvSpPr>
          <p:nvPr/>
        </p:nvSpPr>
        <p:spPr bwMode="auto">
          <a:xfrm>
            <a:off x="3677512" y="2671784"/>
            <a:ext cx="0" cy="1435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Y"/>
          </a:p>
        </p:txBody>
      </p:sp>
      <p:sp>
        <p:nvSpPr>
          <p:cNvPr id="13" name="Line 8">
            <a:extLst>
              <a:ext uri="{FF2B5EF4-FFF2-40B4-BE49-F238E27FC236}">
                <a16:creationId xmlns:a16="http://schemas.microsoft.com/office/drawing/2014/main" id="{F4185E6D-64A9-26BD-BABD-C655BF19BA74}"/>
              </a:ext>
            </a:extLst>
          </p:cNvPr>
          <p:cNvSpPr>
            <a:spLocks noChangeShapeType="1"/>
          </p:cNvSpPr>
          <p:nvPr/>
        </p:nvSpPr>
        <p:spPr bwMode="auto">
          <a:xfrm>
            <a:off x="3506889" y="4120640"/>
            <a:ext cx="17062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Y"/>
          </a:p>
        </p:txBody>
      </p:sp>
      <p:sp>
        <p:nvSpPr>
          <p:cNvPr id="14" name="Line 9">
            <a:extLst>
              <a:ext uri="{FF2B5EF4-FFF2-40B4-BE49-F238E27FC236}">
                <a16:creationId xmlns:a16="http://schemas.microsoft.com/office/drawing/2014/main" id="{D39F6870-BF6F-9477-A822-9F5E9969D3E2}"/>
              </a:ext>
            </a:extLst>
          </p:cNvPr>
          <p:cNvSpPr>
            <a:spLocks noChangeShapeType="1"/>
          </p:cNvSpPr>
          <p:nvPr/>
        </p:nvSpPr>
        <p:spPr bwMode="auto">
          <a:xfrm>
            <a:off x="3364229" y="2727931"/>
            <a:ext cx="17062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Y"/>
          </a:p>
        </p:txBody>
      </p:sp>
      <p:sp>
        <p:nvSpPr>
          <p:cNvPr id="15" name="Line 10">
            <a:extLst>
              <a:ext uri="{FF2B5EF4-FFF2-40B4-BE49-F238E27FC236}">
                <a16:creationId xmlns:a16="http://schemas.microsoft.com/office/drawing/2014/main" id="{B2860E8D-95BD-2065-25AF-0B94DC517D0B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3421991"/>
            <a:ext cx="1105341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Y" dirty="0"/>
          </a:p>
        </p:txBody>
      </p:sp>
      <p:sp>
        <p:nvSpPr>
          <p:cNvPr id="16" name="مستطيل 1">
            <a:extLst>
              <a:ext uri="{FF2B5EF4-FFF2-40B4-BE49-F238E27FC236}">
                <a16:creationId xmlns:a16="http://schemas.microsoft.com/office/drawing/2014/main" id="{71B9DFE7-E76F-C7BB-2BAA-F5F3EB4472EC}"/>
              </a:ext>
            </a:extLst>
          </p:cNvPr>
          <p:cNvSpPr/>
          <p:nvPr/>
        </p:nvSpPr>
        <p:spPr>
          <a:xfrm>
            <a:off x="-1251974" y="4836692"/>
            <a:ext cx="901335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lvl="1" indent="-4572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ar-SY" sz="2800" dirty="0">
                <a:latin typeface="Arial" panose="020B0604020202020204" pitchFamily="34" charset="0"/>
              </a:rPr>
              <a:t>uniform series compound amount factor in [ ]</a:t>
            </a:r>
          </a:p>
        </p:txBody>
      </p:sp>
      <p:sp>
        <p:nvSpPr>
          <p:cNvPr id="17" name="مستطيل 3">
            <a:extLst>
              <a:ext uri="{FF2B5EF4-FFF2-40B4-BE49-F238E27FC236}">
                <a16:creationId xmlns:a16="http://schemas.microsoft.com/office/drawing/2014/main" id="{732D053F-27B2-4B59-544B-0D9334BD532B}"/>
              </a:ext>
            </a:extLst>
          </p:cNvPr>
          <p:cNvSpPr/>
          <p:nvPr/>
        </p:nvSpPr>
        <p:spPr>
          <a:xfrm>
            <a:off x="433137" y="5639460"/>
            <a:ext cx="6479777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lvl="1" indent="-457200">
              <a:spcBef>
                <a:spcPct val="20000"/>
              </a:spcBef>
              <a:buFont typeface="Wingdings" panose="05000000000000000000" pitchFamily="2" charset="2"/>
              <a:buChar char="§"/>
            </a:pPr>
            <a:r>
              <a:rPr lang="en-US" altLang="ar-SY" sz="2000" dirty="0">
                <a:latin typeface="Arial" panose="020B0604020202020204" pitchFamily="34" charset="0"/>
              </a:rPr>
              <a:t>predetermined values are</a:t>
            </a:r>
            <a:endParaRPr lang="ar-SY" altLang="ar-SY" sz="2000" dirty="0">
              <a:latin typeface="Arial" panose="020B0604020202020204" pitchFamily="34" charset="0"/>
            </a:endParaRPr>
          </a:p>
          <a:p>
            <a:pPr lvl="1">
              <a:spcBef>
                <a:spcPct val="20000"/>
              </a:spcBef>
            </a:pPr>
            <a:r>
              <a:rPr lang="en-US" altLang="ar-SY" sz="2000" dirty="0">
                <a:latin typeface="Arial" panose="020B0604020202020204" pitchFamily="34" charset="0"/>
              </a:rPr>
              <a:t> in column 4 of Appendix C of text</a:t>
            </a:r>
          </a:p>
        </p:txBody>
      </p:sp>
      <p:sp>
        <p:nvSpPr>
          <p:cNvPr id="18" name="Line 11">
            <a:extLst>
              <a:ext uri="{FF2B5EF4-FFF2-40B4-BE49-F238E27FC236}">
                <a16:creationId xmlns:a16="http://schemas.microsoft.com/office/drawing/2014/main" id="{C9C1A176-29FB-D254-27EF-DAF0B2B8ED7A}"/>
              </a:ext>
            </a:extLst>
          </p:cNvPr>
          <p:cNvSpPr>
            <a:spLocks noChangeShapeType="1"/>
          </p:cNvSpPr>
          <p:nvPr/>
        </p:nvSpPr>
        <p:spPr bwMode="auto">
          <a:xfrm>
            <a:off x="6992886" y="5665420"/>
            <a:ext cx="2127250" cy="269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Y"/>
          </a:p>
        </p:txBody>
      </p:sp>
      <p:sp>
        <p:nvSpPr>
          <p:cNvPr id="19" name="Line 12">
            <a:extLst>
              <a:ext uri="{FF2B5EF4-FFF2-40B4-BE49-F238E27FC236}">
                <a16:creationId xmlns:a16="http://schemas.microsoft.com/office/drawing/2014/main" id="{639E0AB3-7CA7-0C3C-FBBA-00708417FEF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120136" y="5195520"/>
            <a:ext cx="0" cy="4826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Y"/>
          </a:p>
        </p:txBody>
      </p:sp>
      <p:sp>
        <p:nvSpPr>
          <p:cNvPr id="20" name="Rectangle 13">
            <a:extLst>
              <a:ext uri="{FF2B5EF4-FFF2-40B4-BE49-F238E27FC236}">
                <a16:creationId xmlns:a16="http://schemas.microsoft.com/office/drawing/2014/main" id="{D14F8456-B7A6-6074-8ADA-D1E320223A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82049" y="5193933"/>
            <a:ext cx="992045" cy="45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488" tIns="44450" rIns="90488" bIns="44450">
            <a:spAutoFit/>
          </a:bodyPr>
          <a:lstStyle/>
          <a:p>
            <a:r>
              <a:rPr lang="en-US" altLang="ar-SY" sz="2400" dirty="0">
                <a:latin typeface="Arial" panose="020B0604020202020204" pitchFamily="34" charset="0"/>
              </a:rPr>
              <a:t>F = ?</a:t>
            </a:r>
          </a:p>
        </p:txBody>
      </p:sp>
      <p:sp>
        <p:nvSpPr>
          <p:cNvPr id="21" name="Line 14">
            <a:extLst>
              <a:ext uri="{FF2B5EF4-FFF2-40B4-BE49-F238E27FC236}">
                <a16:creationId xmlns:a16="http://schemas.microsoft.com/office/drawing/2014/main" id="{48E28638-17B6-0E58-B9A5-C360D3CAEB92}"/>
              </a:ext>
            </a:extLst>
          </p:cNvPr>
          <p:cNvSpPr>
            <a:spLocks noChangeShapeType="1"/>
          </p:cNvSpPr>
          <p:nvPr/>
        </p:nvSpPr>
        <p:spPr bwMode="auto">
          <a:xfrm>
            <a:off x="6986536" y="5671770"/>
            <a:ext cx="0" cy="368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Y"/>
          </a:p>
        </p:txBody>
      </p:sp>
      <p:sp>
        <p:nvSpPr>
          <p:cNvPr id="22" name="Line 15">
            <a:extLst>
              <a:ext uri="{FF2B5EF4-FFF2-40B4-BE49-F238E27FC236}">
                <a16:creationId xmlns:a16="http://schemas.microsoft.com/office/drawing/2014/main" id="{26B18288-C833-E84F-7E09-394F582E90FC}"/>
              </a:ext>
            </a:extLst>
          </p:cNvPr>
          <p:cNvSpPr>
            <a:spLocks noChangeShapeType="1"/>
          </p:cNvSpPr>
          <p:nvPr/>
        </p:nvSpPr>
        <p:spPr bwMode="auto">
          <a:xfrm>
            <a:off x="7291336" y="5671770"/>
            <a:ext cx="0" cy="368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Y"/>
          </a:p>
        </p:txBody>
      </p:sp>
      <p:sp>
        <p:nvSpPr>
          <p:cNvPr id="23" name="Line 16">
            <a:extLst>
              <a:ext uri="{FF2B5EF4-FFF2-40B4-BE49-F238E27FC236}">
                <a16:creationId xmlns:a16="http://schemas.microsoft.com/office/drawing/2014/main" id="{5CF807D4-AA19-CCCF-5D03-275BF5E1F3F5}"/>
              </a:ext>
            </a:extLst>
          </p:cNvPr>
          <p:cNvSpPr>
            <a:spLocks noChangeShapeType="1"/>
          </p:cNvSpPr>
          <p:nvPr/>
        </p:nvSpPr>
        <p:spPr bwMode="auto">
          <a:xfrm>
            <a:off x="7596136" y="5671770"/>
            <a:ext cx="0" cy="368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Y"/>
          </a:p>
        </p:txBody>
      </p:sp>
      <p:sp>
        <p:nvSpPr>
          <p:cNvPr id="24" name="Line 17">
            <a:extLst>
              <a:ext uri="{FF2B5EF4-FFF2-40B4-BE49-F238E27FC236}">
                <a16:creationId xmlns:a16="http://schemas.microsoft.com/office/drawing/2014/main" id="{980F9C61-F5FD-7624-2F0A-D374AB92AA21}"/>
              </a:ext>
            </a:extLst>
          </p:cNvPr>
          <p:cNvSpPr>
            <a:spLocks noChangeShapeType="1"/>
          </p:cNvSpPr>
          <p:nvPr/>
        </p:nvSpPr>
        <p:spPr bwMode="auto">
          <a:xfrm>
            <a:off x="7900936" y="5671770"/>
            <a:ext cx="0" cy="368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Y"/>
          </a:p>
        </p:txBody>
      </p:sp>
      <p:sp>
        <p:nvSpPr>
          <p:cNvPr id="25" name="Line 18">
            <a:extLst>
              <a:ext uri="{FF2B5EF4-FFF2-40B4-BE49-F238E27FC236}">
                <a16:creationId xmlns:a16="http://schemas.microsoft.com/office/drawing/2014/main" id="{221C1C1D-8FEE-C893-70D2-0E5DAB458F78}"/>
              </a:ext>
            </a:extLst>
          </p:cNvPr>
          <p:cNvSpPr>
            <a:spLocks noChangeShapeType="1"/>
          </p:cNvSpPr>
          <p:nvPr/>
        </p:nvSpPr>
        <p:spPr bwMode="auto">
          <a:xfrm>
            <a:off x="8205736" y="5671770"/>
            <a:ext cx="0" cy="368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Y"/>
          </a:p>
        </p:txBody>
      </p:sp>
      <p:sp>
        <p:nvSpPr>
          <p:cNvPr id="26" name="Line 19">
            <a:extLst>
              <a:ext uri="{FF2B5EF4-FFF2-40B4-BE49-F238E27FC236}">
                <a16:creationId xmlns:a16="http://schemas.microsoft.com/office/drawing/2014/main" id="{579280E5-78F2-DC2E-AA4E-CEB6740E36B4}"/>
              </a:ext>
            </a:extLst>
          </p:cNvPr>
          <p:cNvSpPr>
            <a:spLocks noChangeShapeType="1"/>
          </p:cNvSpPr>
          <p:nvPr/>
        </p:nvSpPr>
        <p:spPr bwMode="auto">
          <a:xfrm>
            <a:off x="8510536" y="5671770"/>
            <a:ext cx="0" cy="368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Y"/>
          </a:p>
        </p:txBody>
      </p:sp>
      <p:sp>
        <p:nvSpPr>
          <p:cNvPr id="27" name="Line 20">
            <a:extLst>
              <a:ext uri="{FF2B5EF4-FFF2-40B4-BE49-F238E27FC236}">
                <a16:creationId xmlns:a16="http://schemas.microsoft.com/office/drawing/2014/main" id="{46E491EB-920B-9F0D-77DB-B1E5F3DA42EB}"/>
              </a:ext>
            </a:extLst>
          </p:cNvPr>
          <p:cNvSpPr>
            <a:spLocks noChangeShapeType="1"/>
          </p:cNvSpPr>
          <p:nvPr/>
        </p:nvSpPr>
        <p:spPr bwMode="auto">
          <a:xfrm>
            <a:off x="8815336" y="5671770"/>
            <a:ext cx="0" cy="368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Y"/>
          </a:p>
        </p:txBody>
      </p:sp>
      <p:sp>
        <p:nvSpPr>
          <p:cNvPr id="28" name="Line 21">
            <a:extLst>
              <a:ext uri="{FF2B5EF4-FFF2-40B4-BE49-F238E27FC236}">
                <a16:creationId xmlns:a16="http://schemas.microsoft.com/office/drawing/2014/main" id="{52E9DCD1-8907-29B0-1399-B765318C19EE}"/>
              </a:ext>
            </a:extLst>
          </p:cNvPr>
          <p:cNvSpPr>
            <a:spLocks noChangeShapeType="1"/>
          </p:cNvSpPr>
          <p:nvPr/>
        </p:nvSpPr>
        <p:spPr bwMode="auto">
          <a:xfrm>
            <a:off x="9120136" y="5671770"/>
            <a:ext cx="0" cy="368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Y"/>
          </a:p>
        </p:txBody>
      </p:sp>
      <p:sp>
        <p:nvSpPr>
          <p:cNvPr id="29" name="Rectangle 22">
            <a:extLst>
              <a:ext uri="{FF2B5EF4-FFF2-40B4-BE49-F238E27FC236}">
                <a16:creationId xmlns:a16="http://schemas.microsoft.com/office/drawing/2014/main" id="{EDC37607-B1FE-B059-D481-370103A427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72249" y="5773370"/>
            <a:ext cx="188242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488" tIns="44450" rIns="90488" bIns="44450">
            <a:spAutoFit/>
          </a:bodyPr>
          <a:lstStyle/>
          <a:p>
            <a:r>
              <a:rPr lang="en-US" altLang="ar-SY" sz="20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30" name="Rectangle 23">
            <a:extLst>
              <a:ext uri="{FF2B5EF4-FFF2-40B4-BE49-F238E27FC236}">
                <a16:creationId xmlns:a16="http://schemas.microsoft.com/office/drawing/2014/main" id="{6E988C1D-82AA-EF16-7A0E-12DD03F528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7049" y="5773370"/>
            <a:ext cx="229970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488" tIns="44450" rIns="90488" bIns="44450">
            <a:spAutoFit/>
          </a:bodyPr>
          <a:lstStyle/>
          <a:p>
            <a:r>
              <a:rPr lang="en-US" altLang="ar-SY" sz="20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31" name="Rectangle 24">
            <a:extLst>
              <a:ext uri="{FF2B5EF4-FFF2-40B4-BE49-F238E27FC236}">
                <a16:creationId xmlns:a16="http://schemas.microsoft.com/office/drawing/2014/main" id="{A5BF37FD-FAAD-26A5-02E2-46C109FC54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1849" y="5773370"/>
            <a:ext cx="188242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488" tIns="44450" rIns="90488" bIns="44450">
            <a:spAutoFit/>
          </a:bodyPr>
          <a:lstStyle/>
          <a:p>
            <a:r>
              <a:rPr lang="en-US" altLang="ar-SY" sz="2000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32" name="Rectangle 25">
            <a:extLst>
              <a:ext uri="{FF2B5EF4-FFF2-40B4-BE49-F238E27FC236}">
                <a16:creationId xmlns:a16="http://schemas.microsoft.com/office/drawing/2014/main" id="{69683A72-F661-FDBB-729D-79882C71A8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86649" y="5773370"/>
            <a:ext cx="188242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488" tIns="44450" rIns="90488" bIns="44450">
            <a:spAutoFit/>
          </a:bodyPr>
          <a:lstStyle/>
          <a:p>
            <a:r>
              <a:rPr lang="en-US" altLang="ar-SY" sz="2000" dirty="0"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33" name="Rectangle 26">
            <a:extLst>
              <a:ext uri="{FF2B5EF4-FFF2-40B4-BE49-F238E27FC236}">
                <a16:creationId xmlns:a16="http://schemas.microsoft.com/office/drawing/2014/main" id="{879388CA-4576-D3BC-BAF2-3690D47645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91449" y="5773370"/>
            <a:ext cx="188242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488" tIns="44450" rIns="90488" bIns="44450">
            <a:spAutoFit/>
          </a:bodyPr>
          <a:lstStyle/>
          <a:p>
            <a:r>
              <a:rPr lang="en-US" altLang="ar-SY" sz="2000">
                <a:latin typeface="Arial" panose="020B0604020202020204" pitchFamily="34" charset="0"/>
              </a:rPr>
              <a:t>5</a:t>
            </a:r>
          </a:p>
        </p:txBody>
      </p:sp>
      <p:sp>
        <p:nvSpPr>
          <p:cNvPr id="34" name="Rectangle 27">
            <a:extLst>
              <a:ext uri="{FF2B5EF4-FFF2-40B4-BE49-F238E27FC236}">
                <a16:creationId xmlns:a16="http://schemas.microsoft.com/office/drawing/2014/main" id="{5EA6DF70-8799-DB53-7C1B-4BFBC40D89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96249" y="5773370"/>
            <a:ext cx="188242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488" tIns="44450" rIns="90488" bIns="44450">
            <a:spAutoFit/>
          </a:bodyPr>
          <a:lstStyle/>
          <a:p>
            <a:r>
              <a:rPr lang="en-US" altLang="ar-SY" sz="2000"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35" name="Rectangle 28">
            <a:extLst>
              <a:ext uri="{FF2B5EF4-FFF2-40B4-BE49-F238E27FC236}">
                <a16:creationId xmlns:a16="http://schemas.microsoft.com/office/drawing/2014/main" id="{BA17E919-CA36-CFC1-8979-7B6D563250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01049" y="5773370"/>
            <a:ext cx="188242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488" tIns="44450" rIns="90488" bIns="44450">
            <a:spAutoFit/>
          </a:bodyPr>
          <a:lstStyle/>
          <a:p>
            <a:r>
              <a:rPr lang="en-US" altLang="ar-SY" sz="2000">
                <a:latin typeface="Arial" panose="020B0604020202020204" pitchFamily="34" charset="0"/>
              </a:rPr>
              <a:t>7</a:t>
            </a:r>
          </a:p>
        </p:txBody>
      </p:sp>
      <p:sp>
        <p:nvSpPr>
          <p:cNvPr id="36" name="Rectangle 29">
            <a:extLst>
              <a:ext uri="{FF2B5EF4-FFF2-40B4-BE49-F238E27FC236}">
                <a16:creationId xmlns:a16="http://schemas.microsoft.com/office/drawing/2014/main" id="{32F8CC15-542E-A8E1-25A0-03AC244E69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05849" y="5819408"/>
            <a:ext cx="229970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488" tIns="44450" rIns="90488" bIns="44450">
            <a:spAutoFit/>
          </a:bodyPr>
          <a:lstStyle/>
          <a:p>
            <a:r>
              <a:rPr lang="en-US" altLang="ar-SY" sz="20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37" name="Rectangle 30">
            <a:extLst>
              <a:ext uri="{FF2B5EF4-FFF2-40B4-BE49-F238E27FC236}">
                <a16:creationId xmlns:a16="http://schemas.microsoft.com/office/drawing/2014/main" id="{F068BBE5-46FE-A3A1-28C1-6D0FBA7FA8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10649" y="5945133"/>
            <a:ext cx="1257351" cy="45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488" tIns="44450" rIns="90488" bIns="44450">
            <a:spAutoFit/>
          </a:bodyPr>
          <a:lstStyle/>
          <a:p>
            <a:r>
              <a:rPr lang="en-US" altLang="ar-SY" sz="2400" dirty="0">
                <a:latin typeface="Arial" panose="020B0604020202020204" pitchFamily="34" charset="0"/>
              </a:rPr>
              <a:t>A =?</a:t>
            </a:r>
          </a:p>
        </p:txBody>
      </p:sp>
    </p:spTree>
    <p:extLst>
      <p:ext uri="{BB962C8B-B14F-4D97-AF65-F5344CB8AC3E}">
        <p14:creationId xmlns:p14="http://schemas.microsoft.com/office/powerpoint/2010/main" val="40685510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9988CE-2A08-B2DE-F468-423EBEBC70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1D0CC0-3745-4566-4E8D-BCF136A6D49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E196A9-94A5-57FA-7903-F0D38538963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177F987-CFF6-4FE8-2442-451081CF9E2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مربع نص 2">
            <a:extLst>
              <a:ext uri="{FF2B5EF4-FFF2-40B4-BE49-F238E27FC236}">
                <a16:creationId xmlns:a16="http://schemas.microsoft.com/office/drawing/2014/main" id="{588CDA70-8339-34F0-BE50-7D59E74FA464}"/>
              </a:ext>
            </a:extLst>
          </p:cNvPr>
          <p:cNvSpPr txBox="1"/>
          <p:nvPr/>
        </p:nvSpPr>
        <p:spPr>
          <a:xfrm>
            <a:off x="9974179" y="518087"/>
            <a:ext cx="190274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Y" sz="2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المحاضرة الخامسة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BD2B27EB-102E-D170-6CB1-1C23E56BCB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54226" y="2470150"/>
            <a:ext cx="9544699" cy="70532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</p:spPr>
        <p:txBody>
          <a:bodyPr wrap="square" lIns="90488" tIns="44450" rIns="90488" bIns="44450">
            <a:spAutoFit/>
          </a:bodyPr>
          <a:lstStyle/>
          <a:p>
            <a:pPr lvl="1">
              <a:spcBef>
                <a:spcPct val="20000"/>
              </a:spcBef>
            </a:pPr>
            <a:r>
              <a:rPr lang="en-US" altLang="ar-SY" sz="4000" dirty="0">
                <a:latin typeface="Arial" panose="020B0604020202020204" pitchFamily="34" charset="0"/>
              </a:rPr>
              <a:t>( F / A,</a:t>
            </a:r>
            <a:r>
              <a:rPr lang="en-US" altLang="ar-SY" sz="4000" dirty="0" err="1">
                <a:latin typeface="Arial" panose="020B0604020202020204" pitchFamily="34" charset="0"/>
              </a:rPr>
              <a:t>i</a:t>
            </a:r>
            <a:r>
              <a:rPr lang="en-US" altLang="ar-SY" sz="4000" dirty="0">
                <a:latin typeface="Arial" panose="020B0604020202020204" pitchFamily="34" charset="0"/>
              </a:rPr>
              <a:t>%,N ) = (P / </a:t>
            </a:r>
            <a:r>
              <a:rPr lang="en-US" altLang="ar-SY" sz="4000" dirty="0" err="1">
                <a:latin typeface="Arial" panose="020B0604020202020204" pitchFamily="34" charset="0"/>
              </a:rPr>
              <a:t>A,i,N</a:t>
            </a:r>
            <a:r>
              <a:rPr lang="en-US" altLang="ar-SY" sz="4000" dirty="0">
                <a:latin typeface="Arial" panose="020B0604020202020204" pitchFamily="34" charset="0"/>
              </a:rPr>
              <a:t> ) ( F / </a:t>
            </a:r>
            <a:r>
              <a:rPr lang="en-US" altLang="ar-SY" sz="4000" dirty="0" err="1">
                <a:latin typeface="Arial" panose="020B0604020202020204" pitchFamily="34" charset="0"/>
              </a:rPr>
              <a:t>P,i,N</a:t>
            </a:r>
            <a:r>
              <a:rPr lang="en-US" altLang="ar-SY" sz="4000" dirty="0">
                <a:latin typeface="Arial" panose="020B0604020202020204" pitchFamily="34" charset="0"/>
              </a:rPr>
              <a:t> )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6A9B9C87-73A2-6977-506C-E1A32F2036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0374" y="4028904"/>
            <a:ext cx="9328551" cy="70532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</p:spPr>
        <p:txBody>
          <a:bodyPr wrap="square" lIns="90488" tIns="44450" rIns="90488" bIns="44450">
            <a:spAutoFit/>
          </a:bodyPr>
          <a:lstStyle/>
          <a:p>
            <a:pPr lvl="1">
              <a:spcBef>
                <a:spcPct val="20000"/>
              </a:spcBef>
            </a:pPr>
            <a:r>
              <a:rPr lang="en-US" altLang="ar-SY" sz="4000" dirty="0">
                <a:latin typeface="Arial" panose="020B0604020202020204" pitchFamily="34" charset="0"/>
              </a:rPr>
              <a:t>( F / A,</a:t>
            </a:r>
            <a:r>
              <a:rPr lang="en-US" altLang="ar-SY" sz="4000" dirty="0" err="1">
                <a:latin typeface="Arial" panose="020B0604020202020204" pitchFamily="34" charset="0"/>
              </a:rPr>
              <a:t>i</a:t>
            </a:r>
            <a:r>
              <a:rPr lang="en-US" altLang="ar-SY" sz="4000" dirty="0">
                <a:latin typeface="Arial" panose="020B0604020202020204" pitchFamily="34" charset="0"/>
              </a:rPr>
              <a:t>%,N ) = </a:t>
            </a:r>
            <a:r>
              <a:rPr lang="ar-SY" altLang="ar-SY" sz="4000" dirty="0">
                <a:latin typeface="Arial" panose="020B0604020202020204" pitchFamily="34" charset="0"/>
              </a:rPr>
              <a:t>)</a:t>
            </a:r>
            <a:r>
              <a:rPr lang="en-US" altLang="ar-SY" sz="4000" dirty="0">
                <a:latin typeface="Arial" panose="020B0604020202020204" pitchFamily="34" charset="0"/>
              </a:rPr>
              <a:t>F / </a:t>
            </a:r>
            <a:r>
              <a:rPr lang="en-US" altLang="ar-SY" sz="4000" dirty="0" err="1">
                <a:latin typeface="Arial" panose="020B0604020202020204" pitchFamily="34" charset="0"/>
              </a:rPr>
              <a:t>P,i,N</a:t>
            </a:r>
            <a:r>
              <a:rPr lang="en-US" altLang="ar-SY" sz="4000" dirty="0">
                <a:latin typeface="Arial" panose="020B0604020202020204" pitchFamily="34" charset="0"/>
              </a:rPr>
              <a:t>-k )</a:t>
            </a:r>
          </a:p>
        </p:txBody>
      </p:sp>
    </p:spTree>
    <p:extLst>
      <p:ext uri="{BB962C8B-B14F-4D97-AF65-F5344CB8AC3E}">
        <p14:creationId xmlns:p14="http://schemas.microsoft.com/office/powerpoint/2010/main" val="12920870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ABA5D3-E5AD-1EBA-9266-5403C18F27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95FB86-8FC2-E594-7471-EE198E835A5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506C11-727B-85F9-A82F-4427688DEF1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5371E24-8CCA-41A4-5464-7AC2EC95E1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مربع نص 2">
            <a:extLst>
              <a:ext uri="{FF2B5EF4-FFF2-40B4-BE49-F238E27FC236}">
                <a16:creationId xmlns:a16="http://schemas.microsoft.com/office/drawing/2014/main" id="{B24704ED-614A-F403-6E02-8166532D5660}"/>
              </a:ext>
            </a:extLst>
          </p:cNvPr>
          <p:cNvSpPr txBox="1"/>
          <p:nvPr/>
        </p:nvSpPr>
        <p:spPr>
          <a:xfrm>
            <a:off x="9974179" y="518087"/>
            <a:ext cx="190274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Y" sz="2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المحاضرة الخامسة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40AAB3DE-6941-B161-B1A5-999F8DCA4A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5721531" cy="114209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0488" tIns="44450" rIns="90488" bIns="44450" anchor="ctr"/>
          <a:lstStyle/>
          <a:p>
            <a:pPr algn="ctr"/>
            <a:r>
              <a:rPr lang="en-US" altLang="ar-SY" sz="2400" dirty="0">
                <a:solidFill>
                  <a:schemeClr val="tx2"/>
                </a:solidFill>
                <a:latin typeface="Arial" panose="020B0604020202020204" pitchFamily="34" charset="0"/>
              </a:rPr>
              <a:t>RELATING A UNIFORM SERIES (ORDINARY ANNUITY) TO PRESENT AND FUTURE EQUIVALENT VALUES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9BED19B2-56F6-BD52-DC7E-05B35FE055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399142"/>
            <a:ext cx="11876926" cy="48920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0488" tIns="44450" rIns="90488" bIns="44450"/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20000"/>
              </a:spcBef>
              <a:buFontTx/>
              <a:buChar char="•"/>
            </a:pPr>
            <a:r>
              <a:rPr lang="en-US" altLang="ar-SY" sz="2800" dirty="0">
                <a:latin typeface="Arial" panose="020B0604020202020204" pitchFamily="34" charset="0"/>
              </a:rPr>
              <a:t>Finding P given A: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US" altLang="ar-SY" sz="2800" dirty="0">
                <a:latin typeface="Arial" panose="020B0604020202020204" pitchFamily="34" charset="0"/>
              </a:rPr>
              <a:t>Finding present equivalent value given a series of uniform equal receipts				</a:t>
            </a:r>
          </a:p>
          <a:p>
            <a:pPr>
              <a:spcBef>
                <a:spcPct val="20000"/>
              </a:spcBef>
            </a:pPr>
            <a:r>
              <a:rPr lang="en-US" altLang="ar-SY" sz="2800" dirty="0">
                <a:latin typeface="Arial" panose="020B0604020202020204" pitchFamily="34" charset="0"/>
              </a:rPr>
              <a:t>               ( 1 + </a:t>
            </a:r>
            <a:r>
              <a:rPr lang="en-US" altLang="ar-SY" sz="2800" dirty="0" err="1">
                <a:latin typeface="Arial" panose="020B0604020202020204" pitchFamily="34" charset="0"/>
              </a:rPr>
              <a:t>i</a:t>
            </a:r>
            <a:r>
              <a:rPr lang="en-US" altLang="ar-SY" sz="2800" dirty="0">
                <a:latin typeface="Arial" panose="020B0604020202020204" pitchFamily="34" charset="0"/>
              </a:rPr>
              <a:t> ) </a:t>
            </a:r>
            <a:r>
              <a:rPr lang="en-US" altLang="ar-SY" sz="2800" baseline="30000" dirty="0">
                <a:latin typeface="Arial" panose="020B0604020202020204" pitchFamily="34" charset="0"/>
              </a:rPr>
              <a:t>N</a:t>
            </a:r>
            <a:r>
              <a:rPr lang="en-US" altLang="ar-SY" sz="2800" dirty="0">
                <a:latin typeface="Arial" panose="020B0604020202020204" pitchFamily="34" charset="0"/>
              </a:rPr>
              <a:t> - 1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US" altLang="ar-SY" sz="2800" dirty="0">
                <a:latin typeface="Arial" panose="020B0604020202020204" pitchFamily="34" charset="0"/>
              </a:rPr>
              <a:t>P = A	 </a:t>
            </a:r>
            <a:r>
              <a:rPr lang="en-US" altLang="ar-SY" sz="2800" dirty="0" err="1">
                <a:latin typeface="Arial" panose="020B0604020202020204" pitchFamily="34" charset="0"/>
              </a:rPr>
              <a:t>i</a:t>
            </a:r>
            <a:r>
              <a:rPr lang="en-US" altLang="ar-SY" sz="2800" dirty="0">
                <a:latin typeface="Arial" panose="020B0604020202020204" pitchFamily="34" charset="0"/>
              </a:rPr>
              <a:t> ( 1 + </a:t>
            </a:r>
            <a:r>
              <a:rPr lang="en-US" altLang="ar-SY" sz="2800" dirty="0" err="1">
                <a:latin typeface="Arial" panose="020B0604020202020204" pitchFamily="34" charset="0"/>
              </a:rPr>
              <a:t>i</a:t>
            </a:r>
            <a:r>
              <a:rPr lang="en-US" altLang="ar-SY" sz="2800" dirty="0">
                <a:latin typeface="Arial" panose="020B0604020202020204" pitchFamily="34" charset="0"/>
              </a:rPr>
              <a:t> ) </a:t>
            </a:r>
            <a:r>
              <a:rPr lang="en-US" altLang="ar-SY" sz="2800" baseline="30000" dirty="0">
                <a:latin typeface="Arial" panose="020B0604020202020204" pitchFamily="34" charset="0"/>
              </a:rPr>
              <a:t>N</a:t>
            </a:r>
            <a:r>
              <a:rPr lang="en-US" altLang="ar-SY" sz="2800" dirty="0">
                <a:latin typeface="Arial" panose="020B0604020202020204" pitchFamily="34" charset="0"/>
              </a:rPr>
              <a:t>			</a:t>
            </a:r>
            <a:endParaRPr lang="ar-SY" altLang="ar-SY" sz="2800" dirty="0">
              <a:latin typeface="Arial" panose="020B0604020202020204" pitchFamily="34" charset="0"/>
            </a:endParaRPr>
          </a:p>
          <a:p>
            <a:pPr>
              <a:spcBef>
                <a:spcPct val="20000"/>
              </a:spcBef>
              <a:buFontTx/>
              <a:buChar char="•"/>
            </a:pPr>
            <a:endParaRPr lang="en-US" altLang="ar-SY" sz="2800" dirty="0">
              <a:latin typeface="Arial" panose="020B0604020202020204" pitchFamily="34" charset="0"/>
            </a:endParaRPr>
          </a:p>
          <a:p>
            <a:pPr lvl="1">
              <a:spcBef>
                <a:spcPct val="20000"/>
              </a:spcBef>
              <a:buFontTx/>
              <a:buChar char="–"/>
            </a:pPr>
            <a:r>
              <a:rPr lang="en-US" altLang="ar-SY" sz="2800" dirty="0">
                <a:latin typeface="Arial" panose="020B0604020202020204" pitchFamily="34" charset="0"/>
              </a:rPr>
              <a:t>uniform series present worth factor in [ ]</a:t>
            </a:r>
          </a:p>
          <a:p>
            <a:pPr lvl="1">
              <a:spcBef>
                <a:spcPct val="20000"/>
              </a:spcBef>
              <a:buFontTx/>
              <a:buChar char="–"/>
            </a:pPr>
            <a:r>
              <a:rPr lang="en-US" altLang="ar-SY" sz="2800" dirty="0">
                <a:latin typeface="Arial" panose="020B0604020202020204" pitchFamily="34" charset="0"/>
              </a:rPr>
              <a:t>functionally expressed as P = A ( P / A,</a:t>
            </a:r>
            <a:r>
              <a:rPr lang="en-US" altLang="ar-SY" sz="2800" dirty="0" err="1">
                <a:latin typeface="Arial" panose="020B0604020202020204" pitchFamily="34" charset="0"/>
              </a:rPr>
              <a:t>i</a:t>
            </a:r>
            <a:r>
              <a:rPr lang="en-US" altLang="ar-SY" sz="2800" dirty="0">
                <a:latin typeface="Arial" panose="020B0604020202020204" pitchFamily="34" charset="0"/>
              </a:rPr>
              <a:t>%,N )</a:t>
            </a:r>
          </a:p>
          <a:p>
            <a:pPr lvl="1">
              <a:spcBef>
                <a:spcPct val="20000"/>
              </a:spcBef>
              <a:buFontTx/>
              <a:buChar char="–"/>
            </a:pPr>
            <a:r>
              <a:rPr lang="en-US" altLang="ar-SY" sz="2800" dirty="0">
                <a:latin typeface="Arial" panose="020B0604020202020204" pitchFamily="34" charset="0"/>
              </a:rPr>
              <a:t>predetermined values are</a:t>
            </a:r>
            <a:endParaRPr lang="ar-SY" altLang="ar-SY" sz="2800" dirty="0">
              <a:latin typeface="Arial" panose="020B0604020202020204" pitchFamily="34" charset="0"/>
            </a:endParaRPr>
          </a:p>
          <a:p>
            <a:pPr marL="457200" lvl="1" indent="0">
              <a:spcBef>
                <a:spcPct val="20000"/>
              </a:spcBef>
            </a:pPr>
            <a:r>
              <a:rPr lang="en-US" altLang="ar-SY" sz="2800" dirty="0">
                <a:latin typeface="Arial" panose="020B0604020202020204" pitchFamily="34" charset="0"/>
              </a:rPr>
              <a:t> in column 5 of Appendix C of text</a:t>
            </a:r>
          </a:p>
        </p:txBody>
      </p:sp>
      <p:sp>
        <p:nvSpPr>
          <p:cNvPr id="8" name="Line 4">
            <a:extLst>
              <a:ext uri="{FF2B5EF4-FFF2-40B4-BE49-F238E27FC236}">
                <a16:creationId xmlns:a16="http://schemas.microsoft.com/office/drawing/2014/main" id="{F54939DC-84DC-3333-45DD-C539E3E585D2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600" y="2673350"/>
            <a:ext cx="0" cy="1435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Y"/>
          </a:p>
        </p:txBody>
      </p:sp>
      <p:sp>
        <p:nvSpPr>
          <p:cNvPr id="9" name="Line 5">
            <a:extLst>
              <a:ext uri="{FF2B5EF4-FFF2-40B4-BE49-F238E27FC236}">
                <a16:creationId xmlns:a16="http://schemas.microsoft.com/office/drawing/2014/main" id="{DAA0783E-9BC2-E80C-EDA4-816C53CAAF85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7950" y="2667000"/>
            <a:ext cx="357724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Y"/>
          </a:p>
        </p:txBody>
      </p:sp>
      <p:sp>
        <p:nvSpPr>
          <p:cNvPr id="10" name="Line 6">
            <a:extLst>
              <a:ext uri="{FF2B5EF4-FFF2-40B4-BE49-F238E27FC236}">
                <a16:creationId xmlns:a16="http://schemas.microsoft.com/office/drawing/2014/main" id="{92960BBD-BE17-C703-394C-52874C701C43}"/>
              </a:ext>
            </a:extLst>
          </p:cNvPr>
          <p:cNvSpPr>
            <a:spLocks noChangeShapeType="1"/>
          </p:cNvSpPr>
          <p:nvPr/>
        </p:nvSpPr>
        <p:spPr bwMode="auto">
          <a:xfrm>
            <a:off x="1454149" y="4114800"/>
            <a:ext cx="407701" cy="550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Y"/>
          </a:p>
        </p:txBody>
      </p:sp>
      <p:sp>
        <p:nvSpPr>
          <p:cNvPr id="11" name="Line 7">
            <a:extLst>
              <a:ext uri="{FF2B5EF4-FFF2-40B4-BE49-F238E27FC236}">
                <a16:creationId xmlns:a16="http://schemas.microsoft.com/office/drawing/2014/main" id="{145B7537-3E9A-8754-8902-291F36AB1626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2749550"/>
            <a:ext cx="0" cy="1435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Y"/>
          </a:p>
        </p:txBody>
      </p:sp>
      <p:sp>
        <p:nvSpPr>
          <p:cNvPr id="12" name="Line 8">
            <a:extLst>
              <a:ext uri="{FF2B5EF4-FFF2-40B4-BE49-F238E27FC236}">
                <a16:creationId xmlns:a16="http://schemas.microsoft.com/office/drawing/2014/main" id="{0EE90EB9-E46E-682E-5657-4711D04A55AE}"/>
              </a:ext>
            </a:extLst>
          </p:cNvPr>
          <p:cNvSpPr>
            <a:spLocks noChangeShapeType="1"/>
          </p:cNvSpPr>
          <p:nvPr/>
        </p:nvSpPr>
        <p:spPr bwMode="auto">
          <a:xfrm>
            <a:off x="3663950" y="2743200"/>
            <a:ext cx="357724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Y"/>
          </a:p>
        </p:txBody>
      </p:sp>
      <p:sp>
        <p:nvSpPr>
          <p:cNvPr id="13" name="Line 9">
            <a:extLst>
              <a:ext uri="{FF2B5EF4-FFF2-40B4-BE49-F238E27FC236}">
                <a16:creationId xmlns:a16="http://schemas.microsoft.com/office/drawing/2014/main" id="{BEFD7BA3-0B25-F530-8478-5E4EA74A18B6}"/>
              </a:ext>
            </a:extLst>
          </p:cNvPr>
          <p:cNvSpPr>
            <a:spLocks noChangeShapeType="1"/>
          </p:cNvSpPr>
          <p:nvPr/>
        </p:nvSpPr>
        <p:spPr bwMode="auto">
          <a:xfrm>
            <a:off x="3663950" y="4191000"/>
            <a:ext cx="357724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Y"/>
          </a:p>
        </p:txBody>
      </p:sp>
      <p:sp>
        <p:nvSpPr>
          <p:cNvPr id="14" name="Line 10">
            <a:extLst>
              <a:ext uri="{FF2B5EF4-FFF2-40B4-BE49-F238E27FC236}">
                <a16:creationId xmlns:a16="http://schemas.microsoft.com/office/drawing/2014/main" id="{92528548-2D7C-30DB-B097-42B0AC6FF1D5}"/>
              </a:ext>
            </a:extLst>
          </p:cNvPr>
          <p:cNvSpPr>
            <a:spLocks noChangeShapeType="1"/>
          </p:cNvSpPr>
          <p:nvPr/>
        </p:nvSpPr>
        <p:spPr bwMode="auto">
          <a:xfrm>
            <a:off x="1606550" y="3429000"/>
            <a:ext cx="231743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Y"/>
          </a:p>
        </p:txBody>
      </p:sp>
      <p:sp>
        <p:nvSpPr>
          <p:cNvPr id="15" name="Line 11">
            <a:extLst>
              <a:ext uri="{FF2B5EF4-FFF2-40B4-BE49-F238E27FC236}">
                <a16:creationId xmlns:a16="http://schemas.microsoft.com/office/drawing/2014/main" id="{543F9F6C-C0BC-40D2-BA35-0790C86FD92B}"/>
              </a:ext>
            </a:extLst>
          </p:cNvPr>
          <p:cNvSpPr>
            <a:spLocks noChangeShapeType="1"/>
          </p:cNvSpPr>
          <p:nvPr/>
        </p:nvSpPr>
        <p:spPr bwMode="auto">
          <a:xfrm>
            <a:off x="8480170" y="5808639"/>
            <a:ext cx="25973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Y"/>
          </a:p>
        </p:txBody>
      </p:sp>
      <p:sp>
        <p:nvSpPr>
          <p:cNvPr id="16" name="Line 12">
            <a:extLst>
              <a:ext uri="{FF2B5EF4-FFF2-40B4-BE49-F238E27FC236}">
                <a16:creationId xmlns:a16="http://schemas.microsoft.com/office/drawing/2014/main" id="{C949C735-ADFC-C7D0-28AD-B37B78BD0EF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321420" y="5808639"/>
            <a:ext cx="0" cy="4826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Y"/>
          </a:p>
        </p:txBody>
      </p:sp>
      <p:sp>
        <p:nvSpPr>
          <p:cNvPr id="17" name="Rectangle 13">
            <a:extLst>
              <a:ext uri="{FF2B5EF4-FFF2-40B4-BE49-F238E27FC236}">
                <a16:creationId xmlns:a16="http://schemas.microsoft.com/office/drawing/2014/main" id="{D8277471-CE28-46D5-4661-B792471D93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97620" y="6040414"/>
            <a:ext cx="1102335" cy="45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488" tIns="44450" rIns="90488" bIns="44450">
            <a:spAutoFit/>
          </a:bodyPr>
          <a:lstStyle/>
          <a:p>
            <a:r>
              <a:rPr lang="en-US" altLang="ar-SY" sz="2400">
                <a:latin typeface="Arial" panose="020B0604020202020204" pitchFamily="34" charset="0"/>
              </a:rPr>
              <a:t>P = ?</a:t>
            </a:r>
          </a:p>
        </p:txBody>
      </p:sp>
      <p:sp>
        <p:nvSpPr>
          <p:cNvPr id="18" name="Line 14">
            <a:extLst>
              <a:ext uri="{FF2B5EF4-FFF2-40B4-BE49-F238E27FC236}">
                <a16:creationId xmlns:a16="http://schemas.microsoft.com/office/drawing/2014/main" id="{F98EF839-B801-C892-8A7A-3C39B2A4268F}"/>
              </a:ext>
            </a:extLst>
          </p:cNvPr>
          <p:cNvSpPr>
            <a:spLocks noChangeShapeType="1"/>
          </p:cNvSpPr>
          <p:nvPr/>
        </p:nvSpPr>
        <p:spPr bwMode="auto">
          <a:xfrm>
            <a:off x="8473820" y="5433989"/>
            <a:ext cx="0" cy="368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Y"/>
          </a:p>
        </p:txBody>
      </p:sp>
      <p:sp>
        <p:nvSpPr>
          <p:cNvPr id="19" name="Line 15">
            <a:extLst>
              <a:ext uri="{FF2B5EF4-FFF2-40B4-BE49-F238E27FC236}">
                <a16:creationId xmlns:a16="http://schemas.microsoft.com/office/drawing/2014/main" id="{BE7F2B6B-AF09-41A9-7E93-1504EA5545E7}"/>
              </a:ext>
            </a:extLst>
          </p:cNvPr>
          <p:cNvSpPr>
            <a:spLocks noChangeShapeType="1"/>
          </p:cNvSpPr>
          <p:nvPr/>
        </p:nvSpPr>
        <p:spPr bwMode="auto">
          <a:xfrm>
            <a:off x="8778620" y="5433989"/>
            <a:ext cx="0" cy="368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Y"/>
          </a:p>
        </p:txBody>
      </p:sp>
      <p:sp>
        <p:nvSpPr>
          <p:cNvPr id="20" name="Line 16">
            <a:extLst>
              <a:ext uri="{FF2B5EF4-FFF2-40B4-BE49-F238E27FC236}">
                <a16:creationId xmlns:a16="http://schemas.microsoft.com/office/drawing/2014/main" id="{C87766DD-7170-A786-9614-9829DF123BA0}"/>
              </a:ext>
            </a:extLst>
          </p:cNvPr>
          <p:cNvSpPr>
            <a:spLocks noChangeShapeType="1"/>
          </p:cNvSpPr>
          <p:nvPr/>
        </p:nvSpPr>
        <p:spPr bwMode="auto">
          <a:xfrm>
            <a:off x="9083420" y="5433989"/>
            <a:ext cx="0" cy="368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Y"/>
          </a:p>
        </p:txBody>
      </p:sp>
      <p:sp>
        <p:nvSpPr>
          <p:cNvPr id="21" name="Line 17">
            <a:extLst>
              <a:ext uri="{FF2B5EF4-FFF2-40B4-BE49-F238E27FC236}">
                <a16:creationId xmlns:a16="http://schemas.microsoft.com/office/drawing/2014/main" id="{033B7194-6319-2D05-808C-DCF0341785BA}"/>
              </a:ext>
            </a:extLst>
          </p:cNvPr>
          <p:cNvSpPr>
            <a:spLocks noChangeShapeType="1"/>
          </p:cNvSpPr>
          <p:nvPr/>
        </p:nvSpPr>
        <p:spPr bwMode="auto">
          <a:xfrm>
            <a:off x="9388220" y="5433989"/>
            <a:ext cx="0" cy="368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Y"/>
          </a:p>
        </p:txBody>
      </p:sp>
      <p:sp>
        <p:nvSpPr>
          <p:cNvPr id="22" name="Line 18">
            <a:extLst>
              <a:ext uri="{FF2B5EF4-FFF2-40B4-BE49-F238E27FC236}">
                <a16:creationId xmlns:a16="http://schemas.microsoft.com/office/drawing/2014/main" id="{F530D6FD-8BAC-C622-9C02-B1EC1ADBA858}"/>
              </a:ext>
            </a:extLst>
          </p:cNvPr>
          <p:cNvSpPr>
            <a:spLocks noChangeShapeType="1"/>
          </p:cNvSpPr>
          <p:nvPr/>
        </p:nvSpPr>
        <p:spPr bwMode="auto">
          <a:xfrm>
            <a:off x="9693020" y="5433989"/>
            <a:ext cx="0" cy="368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Y"/>
          </a:p>
        </p:txBody>
      </p:sp>
      <p:sp>
        <p:nvSpPr>
          <p:cNvPr id="23" name="Line 19">
            <a:extLst>
              <a:ext uri="{FF2B5EF4-FFF2-40B4-BE49-F238E27FC236}">
                <a16:creationId xmlns:a16="http://schemas.microsoft.com/office/drawing/2014/main" id="{9250BADF-692C-6EBB-A4E9-1DCA56FC084A}"/>
              </a:ext>
            </a:extLst>
          </p:cNvPr>
          <p:cNvSpPr>
            <a:spLocks noChangeShapeType="1"/>
          </p:cNvSpPr>
          <p:nvPr/>
        </p:nvSpPr>
        <p:spPr bwMode="auto">
          <a:xfrm>
            <a:off x="9997820" y="5433989"/>
            <a:ext cx="0" cy="368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Y"/>
          </a:p>
        </p:txBody>
      </p:sp>
      <p:sp>
        <p:nvSpPr>
          <p:cNvPr id="24" name="Line 20">
            <a:extLst>
              <a:ext uri="{FF2B5EF4-FFF2-40B4-BE49-F238E27FC236}">
                <a16:creationId xmlns:a16="http://schemas.microsoft.com/office/drawing/2014/main" id="{BC8E469E-F59B-3AE4-0987-F9079FBF5B59}"/>
              </a:ext>
            </a:extLst>
          </p:cNvPr>
          <p:cNvSpPr>
            <a:spLocks noChangeShapeType="1"/>
          </p:cNvSpPr>
          <p:nvPr/>
        </p:nvSpPr>
        <p:spPr bwMode="auto">
          <a:xfrm>
            <a:off x="10302620" y="5433989"/>
            <a:ext cx="0" cy="368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Y"/>
          </a:p>
        </p:txBody>
      </p:sp>
      <p:sp>
        <p:nvSpPr>
          <p:cNvPr id="25" name="Line 21">
            <a:extLst>
              <a:ext uri="{FF2B5EF4-FFF2-40B4-BE49-F238E27FC236}">
                <a16:creationId xmlns:a16="http://schemas.microsoft.com/office/drawing/2014/main" id="{C9FA878A-63D9-0A5D-0DE2-12247B55FB8D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07420" y="5433989"/>
            <a:ext cx="0" cy="368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Y"/>
          </a:p>
        </p:txBody>
      </p:sp>
      <p:sp>
        <p:nvSpPr>
          <p:cNvPr id="26" name="Rectangle 22">
            <a:extLst>
              <a:ext uri="{FF2B5EF4-FFF2-40B4-BE49-F238E27FC236}">
                <a16:creationId xmlns:a16="http://schemas.microsoft.com/office/drawing/2014/main" id="{292ECC3F-91EC-3BB4-D8CA-56C4120E46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9533" y="5459389"/>
            <a:ext cx="394662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488" tIns="44450" rIns="90488" bIns="44450">
            <a:spAutoFit/>
          </a:bodyPr>
          <a:lstStyle/>
          <a:p>
            <a:r>
              <a:rPr lang="en-US" altLang="ar-SY" sz="20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27" name="Rectangle 23">
            <a:extLst>
              <a:ext uri="{FF2B5EF4-FFF2-40B4-BE49-F238E27FC236}">
                <a16:creationId xmlns:a16="http://schemas.microsoft.com/office/drawing/2014/main" id="{A9A62F54-9626-53C2-EF58-1A24387559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64333" y="5459389"/>
            <a:ext cx="482150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488" tIns="44450" rIns="90488" bIns="44450">
            <a:spAutoFit/>
          </a:bodyPr>
          <a:lstStyle/>
          <a:p>
            <a:r>
              <a:rPr lang="en-US" altLang="ar-SY" sz="20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28" name="Rectangle 24">
            <a:extLst>
              <a:ext uri="{FF2B5EF4-FFF2-40B4-BE49-F238E27FC236}">
                <a16:creationId xmlns:a16="http://schemas.microsoft.com/office/drawing/2014/main" id="{B887DDE9-67CE-38A0-DB44-97690CCD74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69133" y="5459389"/>
            <a:ext cx="394662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488" tIns="44450" rIns="90488" bIns="44450">
            <a:spAutoFit/>
          </a:bodyPr>
          <a:lstStyle/>
          <a:p>
            <a:r>
              <a:rPr lang="en-US" altLang="ar-SY" sz="2000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29" name="Rectangle 25">
            <a:extLst>
              <a:ext uri="{FF2B5EF4-FFF2-40B4-BE49-F238E27FC236}">
                <a16:creationId xmlns:a16="http://schemas.microsoft.com/office/drawing/2014/main" id="{55DE6622-759C-6DF8-2EEF-980F6C3B20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73933" y="5459389"/>
            <a:ext cx="394662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488" tIns="44450" rIns="90488" bIns="44450">
            <a:spAutoFit/>
          </a:bodyPr>
          <a:lstStyle/>
          <a:p>
            <a:r>
              <a:rPr lang="en-US" altLang="ar-SY" sz="2000"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30" name="Rectangle 26">
            <a:extLst>
              <a:ext uri="{FF2B5EF4-FFF2-40B4-BE49-F238E27FC236}">
                <a16:creationId xmlns:a16="http://schemas.microsoft.com/office/drawing/2014/main" id="{96B9B2DD-951D-FB9E-F6F3-17D1BA417A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78733" y="5459389"/>
            <a:ext cx="394662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488" tIns="44450" rIns="90488" bIns="44450">
            <a:spAutoFit/>
          </a:bodyPr>
          <a:lstStyle/>
          <a:p>
            <a:r>
              <a:rPr lang="en-US" altLang="ar-SY" sz="2000">
                <a:latin typeface="Arial" panose="020B0604020202020204" pitchFamily="34" charset="0"/>
              </a:rPr>
              <a:t>5</a:t>
            </a:r>
          </a:p>
        </p:txBody>
      </p:sp>
      <p:sp>
        <p:nvSpPr>
          <p:cNvPr id="31" name="Rectangle 27">
            <a:extLst>
              <a:ext uri="{FF2B5EF4-FFF2-40B4-BE49-F238E27FC236}">
                <a16:creationId xmlns:a16="http://schemas.microsoft.com/office/drawing/2014/main" id="{82462717-3D13-D88E-D5D6-807BC2DC81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83533" y="5459389"/>
            <a:ext cx="394662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488" tIns="44450" rIns="90488" bIns="44450">
            <a:spAutoFit/>
          </a:bodyPr>
          <a:lstStyle/>
          <a:p>
            <a:r>
              <a:rPr lang="en-US" altLang="ar-SY" sz="2000" dirty="0"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32" name="Rectangle 28">
            <a:extLst>
              <a:ext uri="{FF2B5EF4-FFF2-40B4-BE49-F238E27FC236}">
                <a16:creationId xmlns:a16="http://schemas.microsoft.com/office/drawing/2014/main" id="{A7A89091-5047-8926-B716-F30DDFD7CD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88333" y="5459389"/>
            <a:ext cx="394662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488" tIns="44450" rIns="90488" bIns="44450">
            <a:spAutoFit/>
          </a:bodyPr>
          <a:lstStyle/>
          <a:p>
            <a:r>
              <a:rPr lang="en-US" altLang="ar-SY" sz="2000">
                <a:latin typeface="Arial" panose="020B0604020202020204" pitchFamily="34" charset="0"/>
              </a:rPr>
              <a:t>7</a:t>
            </a:r>
          </a:p>
        </p:txBody>
      </p:sp>
      <p:sp>
        <p:nvSpPr>
          <p:cNvPr id="33" name="Rectangle 29">
            <a:extLst>
              <a:ext uri="{FF2B5EF4-FFF2-40B4-BE49-F238E27FC236}">
                <a16:creationId xmlns:a16="http://schemas.microsoft.com/office/drawing/2014/main" id="{9B94810F-DA60-E0D7-55BB-4CB2369CB9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93133" y="5429227"/>
            <a:ext cx="482150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488" tIns="44450" rIns="90488" bIns="44450">
            <a:spAutoFit/>
          </a:bodyPr>
          <a:lstStyle/>
          <a:p>
            <a:r>
              <a:rPr lang="en-US" altLang="ar-SY" sz="2000" dirty="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34" name="Rectangle 30">
            <a:extLst>
              <a:ext uri="{FF2B5EF4-FFF2-40B4-BE49-F238E27FC236}">
                <a16:creationId xmlns:a16="http://schemas.microsoft.com/office/drawing/2014/main" id="{E6993ABB-C609-6FCE-792A-A970104841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45704" y="5580963"/>
            <a:ext cx="726099" cy="45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488" tIns="44450" rIns="90488" bIns="44450">
            <a:spAutoFit/>
          </a:bodyPr>
          <a:lstStyle/>
          <a:p>
            <a:r>
              <a:rPr lang="en-US" altLang="ar-SY" sz="2400" dirty="0">
                <a:latin typeface="Arial" panose="020B0604020202020204" pitchFamily="34" charset="0"/>
              </a:rPr>
              <a:t>A =</a:t>
            </a:r>
          </a:p>
        </p:txBody>
      </p:sp>
      <p:sp>
        <p:nvSpPr>
          <p:cNvPr id="35" name="Line 31">
            <a:extLst>
              <a:ext uri="{FF2B5EF4-FFF2-40B4-BE49-F238E27FC236}">
                <a16:creationId xmlns:a16="http://schemas.microsoft.com/office/drawing/2014/main" id="{8A6EEF7E-7AC7-F877-D917-267CE964622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321419" y="5808639"/>
            <a:ext cx="186639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34201768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006E92-BFC9-AC57-33BE-5C207479A8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089826-CB60-9BB4-C09D-1BC1B0C9453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2728A6-322D-44A6-5905-3C544AE68C0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E7D9D7C-CFF1-5F0E-4BF8-7C438A072C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مربع نص 2">
            <a:extLst>
              <a:ext uri="{FF2B5EF4-FFF2-40B4-BE49-F238E27FC236}">
                <a16:creationId xmlns:a16="http://schemas.microsoft.com/office/drawing/2014/main" id="{788531F0-7CFF-5962-0A75-40A2B348D40C}"/>
              </a:ext>
            </a:extLst>
          </p:cNvPr>
          <p:cNvSpPr txBox="1"/>
          <p:nvPr/>
        </p:nvSpPr>
        <p:spPr>
          <a:xfrm>
            <a:off x="9974179" y="518087"/>
            <a:ext cx="190274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Y" sz="2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المحاضرة الخامسة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3F912F73-E833-5E76-D64F-C0312E5BB8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95959" y="2622550"/>
            <a:ext cx="3556000" cy="698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>
              <a:spcBef>
                <a:spcPct val="20000"/>
              </a:spcBef>
            </a:pPr>
            <a:r>
              <a:rPr lang="en-US" altLang="ar-SY" sz="4000">
                <a:latin typeface="Arial" panose="020B0604020202020204" pitchFamily="34" charset="0"/>
              </a:rPr>
              <a:t>( P / A,i%,N ) =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3931C258-8F87-867C-5612-0F4F791B58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67759" y="2576513"/>
            <a:ext cx="3086936" cy="705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lvl="1">
              <a:spcBef>
                <a:spcPct val="20000"/>
              </a:spcBef>
            </a:pPr>
            <a:r>
              <a:rPr lang="ar-SY" altLang="ar-SY" sz="4000" dirty="0">
                <a:latin typeface="Arial" panose="020B0604020202020204" pitchFamily="34" charset="0"/>
              </a:rPr>
              <a:t>  )</a:t>
            </a:r>
            <a:r>
              <a:rPr lang="en-US" altLang="ar-SY" sz="4000" dirty="0">
                <a:latin typeface="Arial" panose="020B0604020202020204" pitchFamily="34" charset="0"/>
              </a:rPr>
              <a:t>P / </a:t>
            </a:r>
            <a:r>
              <a:rPr lang="en-US" altLang="ar-SY" sz="4000" dirty="0" err="1">
                <a:latin typeface="Arial" panose="020B0604020202020204" pitchFamily="34" charset="0"/>
              </a:rPr>
              <a:t>F,i,k</a:t>
            </a:r>
            <a:r>
              <a:rPr lang="en-US" altLang="ar-SY" sz="4000" dirty="0">
                <a:latin typeface="Arial" panose="020B0604020202020204" pitchFamily="34" charset="0"/>
              </a:rPr>
              <a:t> )</a:t>
            </a:r>
          </a:p>
        </p:txBody>
      </p:sp>
    </p:spTree>
    <p:extLst>
      <p:ext uri="{BB962C8B-B14F-4D97-AF65-F5344CB8AC3E}">
        <p14:creationId xmlns:p14="http://schemas.microsoft.com/office/powerpoint/2010/main" val="23391140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Microsoft PowerPoint Presentation" id="{9D20CC14-0B01-4648-B1BE-BAEDDE6B97BE}" vid="{558565D6-F543-42DD-B95F-3C31C2BE349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2025</Template>
  <TotalTime>36</TotalTime>
  <Words>2854</Words>
  <Application>Microsoft Office PowerPoint</Application>
  <PresentationFormat>Widescreen</PresentationFormat>
  <Paragraphs>332</Paragraphs>
  <Slides>36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4" baseType="lpstr">
      <vt:lpstr>Aller</vt:lpstr>
      <vt:lpstr>Arial</vt:lpstr>
      <vt:lpstr>Calibri</vt:lpstr>
      <vt:lpstr>Calibri Light</vt:lpstr>
      <vt:lpstr>Simplified Arabic</vt:lpstr>
      <vt:lpstr>Symbol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Yakeen Laika</dc:creator>
  <cp:lastModifiedBy>Ayman Yusef</cp:lastModifiedBy>
  <cp:revision>4</cp:revision>
  <dcterms:created xsi:type="dcterms:W3CDTF">2025-11-17T07:15:46Z</dcterms:created>
  <dcterms:modified xsi:type="dcterms:W3CDTF">2025-11-30T09:53:34Z</dcterms:modified>
</cp:coreProperties>
</file>