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man Yusef" initials="AY" lastIdx="1" clrIdx="0">
    <p:extLst>
      <p:ext uri="{19B8F6BF-5375-455C-9EA6-DF929625EA0E}">
        <p15:presenceInfo xmlns:p15="http://schemas.microsoft.com/office/powerpoint/2012/main" userId="S-1-5-21-530599651-642590404-2102415675-6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9F"/>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44" d="100"/>
          <a:sy n="44" d="100"/>
        </p:scale>
        <p:origin x="66" y="8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12-09T11:18:19.327" idx="1">
    <p:pos x="5290" y="1379"/>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F55CF-CEB3-46A2-8B35-1CCCF757ABB2}" type="datetimeFigureOut">
              <a:rPr lang="en-GB" smtClean="0"/>
              <a:t>13/12/2025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DA41E-904B-450A-9C2F-52F42AC36713}" type="slidenum">
              <a:rPr lang="en-GB" smtClean="0"/>
              <a:t>‹#›</a:t>
            </a:fld>
            <a:endParaRPr lang="en-GB"/>
          </a:p>
        </p:txBody>
      </p:sp>
    </p:spTree>
    <p:extLst>
      <p:ext uri="{BB962C8B-B14F-4D97-AF65-F5344CB8AC3E}">
        <p14:creationId xmlns:p14="http://schemas.microsoft.com/office/powerpoint/2010/main" val="2400597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3DA41E-904B-450A-9C2F-52F42AC36713}" type="slidenum">
              <a:rPr lang="en-GB" smtClean="0"/>
              <a:t>8</a:t>
            </a:fld>
            <a:endParaRPr lang="en-GB"/>
          </a:p>
        </p:txBody>
      </p:sp>
    </p:spTree>
    <p:extLst>
      <p:ext uri="{BB962C8B-B14F-4D97-AF65-F5344CB8AC3E}">
        <p14:creationId xmlns:p14="http://schemas.microsoft.com/office/powerpoint/2010/main" val="353368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3DA41E-904B-450A-9C2F-52F42AC36713}" type="slidenum">
              <a:rPr lang="en-GB" smtClean="0"/>
              <a:t>13</a:t>
            </a:fld>
            <a:endParaRPr lang="en-GB"/>
          </a:p>
        </p:txBody>
      </p:sp>
    </p:spTree>
    <p:extLst>
      <p:ext uri="{BB962C8B-B14F-4D97-AF65-F5344CB8AC3E}">
        <p14:creationId xmlns:p14="http://schemas.microsoft.com/office/powerpoint/2010/main" val="257130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593B-FFDF-5469-2B3E-FA505FEA3C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B0F078-B0E6-AC0F-2C1F-E38BCB05B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8467BA-68DA-0227-96CF-9CFFC01A342D}"/>
              </a:ext>
            </a:extLst>
          </p:cNvPr>
          <p:cNvSpPr>
            <a:spLocks noGrp="1"/>
          </p:cNvSpPr>
          <p:nvPr>
            <p:ph type="dt" sz="half" idx="10"/>
          </p:nvPr>
        </p:nvSpPr>
        <p:spPr/>
        <p:txBody>
          <a:bodyPr/>
          <a:lstStyle/>
          <a:p>
            <a:fld id="{7D071F33-9660-493F-875A-1D68E2397661}" type="datetimeFigureOut">
              <a:rPr lang="en-US" smtClean="0"/>
              <a:t>12/13/2025</a:t>
            </a:fld>
            <a:endParaRPr lang="en-US"/>
          </a:p>
        </p:txBody>
      </p:sp>
      <p:sp>
        <p:nvSpPr>
          <p:cNvPr id="5" name="Footer Placeholder 4">
            <a:extLst>
              <a:ext uri="{FF2B5EF4-FFF2-40B4-BE49-F238E27FC236}">
                <a16:creationId xmlns:a16="http://schemas.microsoft.com/office/drawing/2014/main" id="{11022390-84C3-8D9E-81B0-B4B4BD850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4E1D1-DB86-FF60-E664-8610D5969FF3}"/>
              </a:ext>
            </a:extLst>
          </p:cNvPr>
          <p:cNvSpPr>
            <a:spLocks noGrp="1"/>
          </p:cNvSpPr>
          <p:nvPr>
            <p:ph type="sldNum" sz="quarter" idx="12"/>
          </p:nvPr>
        </p:nvSpPr>
        <p:spPr/>
        <p:txBody>
          <a:bodyPr/>
          <a:lstStyle/>
          <a:p>
            <a:fld id="{BD4B1556-6DC7-4151-8623-618992418CF2}" type="slidenum">
              <a:rPr lang="en-US" smtClean="0"/>
              <a:t>‹#›</a:t>
            </a:fld>
            <a:endParaRPr lang="en-US"/>
          </a:p>
        </p:txBody>
      </p:sp>
    </p:spTree>
    <p:extLst>
      <p:ext uri="{BB962C8B-B14F-4D97-AF65-F5344CB8AC3E}">
        <p14:creationId xmlns:p14="http://schemas.microsoft.com/office/powerpoint/2010/main" val="78471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A1E9-5910-1DA5-C16C-B24A5D1238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B8B9B-68C1-6C1B-9C21-5A84448EA1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735EE-7376-B939-3588-F62761847122}"/>
              </a:ext>
            </a:extLst>
          </p:cNvPr>
          <p:cNvSpPr>
            <a:spLocks noGrp="1"/>
          </p:cNvSpPr>
          <p:nvPr>
            <p:ph type="dt" sz="half" idx="10"/>
          </p:nvPr>
        </p:nvSpPr>
        <p:spPr/>
        <p:txBody>
          <a:bodyPr/>
          <a:lstStyle/>
          <a:p>
            <a:fld id="{7D071F33-9660-493F-875A-1D68E2397661}" type="datetimeFigureOut">
              <a:rPr lang="en-US" smtClean="0"/>
              <a:t>12/13/2025</a:t>
            </a:fld>
            <a:endParaRPr lang="en-US"/>
          </a:p>
        </p:txBody>
      </p:sp>
      <p:sp>
        <p:nvSpPr>
          <p:cNvPr id="5" name="Footer Placeholder 4">
            <a:extLst>
              <a:ext uri="{FF2B5EF4-FFF2-40B4-BE49-F238E27FC236}">
                <a16:creationId xmlns:a16="http://schemas.microsoft.com/office/drawing/2014/main" id="{4393C792-93A9-A6A7-5757-88A67D0CF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3B6FB-F197-6220-5F20-E26ECE4406E4}"/>
              </a:ext>
            </a:extLst>
          </p:cNvPr>
          <p:cNvSpPr>
            <a:spLocks noGrp="1"/>
          </p:cNvSpPr>
          <p:nvPr>
            <p:ph type="sldNum" sz="quarter" idx="12"/>
          </p:nvPr>
        </p:nvSpPr>
        <p:spPr/>
        <p:txBody>
          <a:bodyPr/>
          <a:lstStyle/>
          <a:p>
            <a:fld id="{BD4B1556-6DC7-4151-8623-618992418CF2}" type="slidenum">
              <a:rPr lang="en-US" smtClean="0"/>
              <a:t>‹#›</a:t>
            </a:fld>
            <a:endParaRPr lang="en-US"/>
          </a:p>
        </p:txBody>
      </p:sp>
    </p:spTree>
    <p:extLst>
      <p:ext uri="{BB962C8B-B14F-4D97-AF65-F5344CB8AC3E}">
        <p14:creationId xmlns:p14="http://schemas.microsoft.com/office/powerpoint/2010/main" val="109254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17AEB9-09BC-CF1F-3052-EC401C64A8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8F044C-10D5-F910-C232-3856B1CA23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8A61B-3036-0463-814D-8ADBABA03A0B}"/>
              </a:ext>
            </a:extLst>
          </p:cNvPr>
          <p:cNvSpPr>
            <a:spLocks noGrp="1"/>
          </p:cNvSpPr>
          <p:nvPr>
            <p:ph type="dt" sz="half" idx="10"/>
          </p:nvPr>
        </p:nvSpPr>
        <p:spPr/>
        <p:txBody>
          <a:bodyPr/>
          <a:lstStyle/>
          <a:p>
            <a:fld id="{7D071F33-9660-493F-875A-1D68E2397661}" type="datetimeFigureOut">
              <a:rPr lang="en-US" smtClean="0"/>
              <a:t>12/13/2025</a:t>
            </a:fld>
            <a:endParaRPr lang="en-US"/>
          </a:p>
        </p:txBody>
      </p:sp>
      <p:sp>
        <p:nvSpPr>
          <p:cNvPr id="5" name="Footer Placeholder 4">
            <a:extLst>
              <a:ext uri="{FF2B5EF4-FFF2-40B4-BE49-F238E27FC236}">
                <a16:creationId xmlns:a16="http://schemas.microsoft.com/office/drawing/2014/main" id="{6043BB97-049A-B340-35B4-4ED7DDDB7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2EE84F-1448-3987-676F-208F3BFAC741}"/>
              </a:ext>
            </a:extLst>
          </p:cNvPr>
          <p:cNvSpPr>
            <a:spLocks noGrp="1"/>
          </p:cNvSpPr>
          <p:nvPr>
            <p:ph type="sldNum" sz="quarter" idx="12"/>
          </p:nvPr>
        </p:nvSpPr>
        <p:spPr/>
        <p:txBody>
          <a:bodyPr/>
          <a:lstStyle/>
          <a:p>
            <a:fld id="{BD4B1556-6DC7-4151-8623-618992418CF2}" type="slidenum">
              <a:rPr lang="en-US" smtClean="0"/>
              <a:t>‹#›</a:t>
            </a:fld>
            <a:endParaRPr lang="en-US"/>
          </a:p>
        </p:txBody>
      </p:sp>
    </p:spTree>
    <p:extLst>
      <p:ext uri="{BB962C8B-B14F-4D97-AF65-F5344CB8AC3E}">
        <p14:creationId xmlns:p14="http://schemas.microsoft.com/office/powerpoint/2010/main" val="124264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287F-D4F4-E244-4EB0-42E9613E28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77A459-C7BD-42D5-7D9E-794087E8E1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C94D4-EEBF-A723-EF8F-3AAEF71B835E}"/>
              </a:ext>
            </a:extLst>
          </p:cNvPr>
          <p:cNvSpPr>
            <a:spLocks noGrp="1"/>
          </p:cNvSpPr>
          <p:nvPr>
            <p:ph type="dt" sz="half" idx="10"/>
          </p:nvPr>
        </p:nvSpPr>
        <p:spPr/>
        <p:txBody>
          <a:bodyPr/>
          <a:lstStyle/>
          <a:p>
            <a:fld id="{7D071F33-9660-493F-875A-1D68E2397661}" type="datetimeFigureOut">
              <a:rPr lang="en-US" smtClean="0"/>
              <a:t>12/13/2025</a:t>
            </a:fld>
            <a:endParaRPr lang="en-US"/>
          </a:p>
        </p:txBody>
      </p:sp>
      <p:sp>
        <p:nvSpPr>
          <p:cNvPr id="5" name="Footer Placeholder 4">
            <a:extLst>
              <a:ext uri="{FF2B5EF4-FFF2-40B4-BE49-F238E27FC236}">
                <a16:creationId xmlns:a16="http://schemas.microsoft.com/office/drawing/2014/main" id="{21D72D74-ED7F-FC54-DE31-4D5BE4685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EC32E-3A09-9000-D100-5E34D2F80864}"/>
              </a:ext>
            </a:extLst>
          </p:cNvPr>
          <p:cNvSpPr>
            <a:spLocks noGrp="1"/>
          </p:cNvSpPr>
          <p:nvPr>
            <p:ph type="sldNum" sz="quarter" idx="12"/>
          </p:nvPr>
        </p:nvSpPr>
        <p:spPr/>
        <p:txBody>
          <a:bodyPr/>
          <a:lstStyle/>
          <a:p>
            <a:fld id="{BD4B1556-6DC7-4151-8623-618992418CF2}" type="slidenum">
              <a:rPr lang="en-US" smtClean="0"/>
              <a:t>‹#›</a:t>
            </a:fld>
            <a:endParaRPr lang="en-US"/>
          </a:p>
        </p:txBody>
      </p:sp>
    </p:spTree>
    <p:extLst>
      <p:ext uri="{BB962C8B-B14F-4D97-AF65-F5344CB8AC3E}">
        <p14:creationId xmlns:p14="http://schemas.microsoft.com/office/powerpoint/2010/main" val="327799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70C3-7F7D-7A77-02BF-799830EB72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18D8EA-259C-F98C-551C-CD61039D8D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12B682-8C19-E5C0-0040-0439ECE0906A}"/>
              </a:ext>
            </a:extLst>
          </p:cNvPr>
          <p:cNvSpPr>
            <a:spLocks noGrp="1"/>
          </p:cNvSpPr>
          <p:nvPr>
            <p:ph type="dt" sz="half" idx="10"/>
          </p:nvPr>
        </p:nvSpPr>
        <p:spPr/>
        <p:txBody>
          <a:bodyPr/>
          <a:lstStyle/>
          <a:p>
            <a:fld id="{7D071F33-9660-493F-875A-1D68E2397661}" type="datetimeFigureOut">
              <a:rPr lang="en-US" smtClean="0"/>
              <a:t>12/13/2025</a:t>
            </a:fld>
            <a:endParaRPr lang="en-US"/>
          </a:p>
        </p:txBody>
      </p:sp>
      <p:sp>
        <p:nvSpPr>
          <p:cNvPr id="5" name="Footer Placeholder 4">
            <a:extLst>
              <a:ext uri="{FF2B5EF4-FFF2-40B4-BE49-F238E27FC236}">
                <a16:creationId xmlns:a16="http://schemas.microsoft.com/office/drawing/2014/main" id="{73DFD5A9-ABEF-49C9-3BE1-52422802C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DA615-8125-8EA8-2738-8C3DB9FA57B4}"/>
              </a:ext>
            </a:extLst>
          </p:cNvPr>
          <p:cNvSpPr>
            <a:spLocks noGrp="1"/>
          </p:cNvSpPr>
          <p:nvPr>
            <p:ph type="sldNum" sz="quarter" idx="12"/>
          </p:nvPr>
        </p:nvSpPr>
        <p:spPr/>
        <p:txBody>
          <a:bodyPr/>
          <a:lstStyle/>
          <a:p>
            <a:fld id="{BD4B1556-6DC7-4151-8623-618992418CF2}" type="slidenum">
              <a:rPr lang="en-US" smtClean="0"/>
              <a:t>‹#›</a:t>
            </a:fld>
            <a:endParaRPr lang="en-US"/>
          </a:p>
        </p:txBody>
      </p:sp>
    </p:spTree>
    <p:extLst>
      <p:ext uri="{BB962C8B-B14F-4D97-AF65-F5344CB8AC3E}">
        <p14:creationId xmlns:p14="http://schemas.microsoft.com/office/powerpoint/2010/main" val="99898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5617-EC5A-C22C-5D72-6ABFFC0F1E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02134-3486-215F-F00C-435A64F1B6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354A56-7D2A-65C7-1296-C62EB8550E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DA1A98-4744-6B20-FDE1-26137F2158D4}"/>
              </a:ext>
            </a:extLst>
          </p:cNvPr>
          <p:cNvSpPr>
            <a:spLocks noGrp="1"/>
          </p:cNvSpPr>
          <p:nvPr>
            <p:ph type="dt" sz="half" idx="10"/>
          </p:nvPr>
        </p:nvSpPr>
        <p:spPr/>
        <p:txBody>
          <a:bodyPr/>
          <a:lstStyle/>
          <a:p>
            <a:fld id="{7D071F33-9660-493F-875A-1D68E2397661}" type="datetimeFigureOut">
              <a:rPr lang="en-US" smtClean="0"/>
              <a:t>12/13/2025</a:t>
            </a:fld>
            <a:endParaRPr lang="en-US"/>
          </a:p>
        </p:txBody>
      </p:sp>
      <p:sp>
        <p:nvSpPr>
          <p:cNvPr id="6" name="Footer Placeholder 5">
            <a:extLst>
              <a:ext uri="{FF2B5EF4-FFF2-40B4-BE49-F238E27FC236}">
                <a16:creationId xmlns:a16="http://schemas.microsoft.com/office/drawing/2014/main" id="{CB6E8ACE-6D99-0797-FBD4-4480144AA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AC984-1311-FEA9-C63A-6B895915CC3D}"/>
              </a:ext>
            </a:extLst>
          </p:cNvPr>
          <p:cNvSpPr>
            <a:spLocks noGrp="1"/>
          </p:cNvSpPr>
          <p:nvPr>
            <p:ph type="sldNum" sz="quarter" idx="12"/>
          </p:nvPr>
        </p:nvSpPr>
        <p:spPr/>
        <p:txBody>
          <a:bodyPr/>
          <a:lstStyle/>
          <a:p>
            <a:fld id="{BD4B1556-6DC7-4151-8623-618992418CF2}" type="slidenum">
              <a:rPr lang="en-US" smtClean="0"/>
              <a:t>‹#›</a:t>
            </a:fld>
            <a:endParaRPr lang="en-US"/>
          </a:p>
        </p:txBody>
      </p:sp>
    </p:spTree>
    <p:extLst>
      <p:ext uri="{BB962C8B-B14F-4D97-AF65-F5344CB8AC3E}">
        <p14:creationId xmlns:p14="http://schemas.microsoft.com/office/powerpoint/2010/main" val="161307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2CAF-3332-697C-AD06-6526B84C68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EB6239-E149-514B-7BDC-A2699ACD3C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9D2F80-F484-D0FD-6BE3-7C0F83F95E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7D9C5C-1D90-C442-16F6-F20D38C38D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0D1D-C20C-F09D-6783-3B643A40C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49FBFB-263B-FB7D-4790-B41836F35049}"/>
              </a:ext>
            </a:extLst>
          </p:cNvPr>
          <p:cNvSpPr>
            <a:spLocks noGrp="1"/>
          </p:cNvSpPr>
          <p:nvPr>
            <p:ph type="dt" sz="half" idx="10"/>
          </p:nvPr>
        </p:nvSpPr>
        <p:spPr/>
        <p:txBody>
          <a:bodyPr/>
          <a:lstStyle/>
          <a:p>
            <a:fld id="{7D071F33-9660-493F-875A-1D68E2397661}" type="datetimeFigureOut">
              <a:rPr lang="en-US" smtClean="0"/>
              <a:t>12/13/2025</a:t>
            </a:fld>
            <a:endParaRPr lang="en-US"/>
          </a:p>
        </p:txBody>
      </p:sp>
      <p:sp>
        <p:nvSpPr>
          <p:cNvPr id="8" name="Footer Placeholder 7">
            <a:extLst>
              <a:ext uri="{FF2B5EF4-FFF2-40B4-BE49-F238E27FC236}">
                <a16:creationId xmlns:a16="http://schemas.microsoft.com/office/drawing/2014/main" id="{1EFAD10D-53FF-E4E2-64D7-566A6B2F07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BFF0B1-658A-A012-D096-B2C727C7C772}"/>
              </a:ext>
            </a:extLst>
          </p:cNvPr>
          <p:cNvSpPr>
            <a:spLocks noGrp="1"/>
          </p:cNvSpPr>
          <p:nvPr>
            <p:ph type="sldNum" sz="quarter" idx="12"/>
          </p:nvPr>
        </p:nvSpPr>
        <p:spPr/>
        <p:txBody>
          <a:bodyPr/>
          <a:lstStyle/>
          <a:p>
            <a:fld id="{BD4B1556-6DC7-4151-8623-618992418CF2}" type="slidenum">
              <a:rPr lang="en-US" smtClean="0"/>
              <a:t>‹#›</a:t>
            </a:fld>
            <a:endParaRPr lang="en-US"/>
          </a:p>
        </p:txBody>
      </p:sp>
    </p:spTree>
    <p:extLst>
      <p:ext uri="{BB962C8B-B14F-4D97-AF65-F5344CB8AC3E}">
        <p14:creationId xmlns:p14="http://schemas.microsoft.com/office/powerpoint/2010/main" val="283243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31718-30BB-A636-E86C-CB5664DE41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E6D856-C7D1-9B3C-B0AB-E702D712D4E3}"/>
              </a:ext>
            </a:extLst>
          </p:cNvPr>
          <p:cNvSpPr>
            <a:spLocks noGrp="1"/>
          </p:cNvSpPr>
          <p:nvPr>
            <p:ph type="dt" sz="half" idx="10"/>
          </p:nvPr>
        </p:nvSpPr>
        <p:spPr/>
        <p:txBody>
          <a:bodyPr/>
          <a:lstStyle/>
          <a:p>
            <a:fld id="{7D071F33-9660-493F-875A-1D68E2397661}" type="datetimeFigureOut">
              <a:rPr lang="en-US" smtClean="0"/>
              <a:t>12/13/2025</a:t>
            </a:fld>
            <a:endParaRPr lang="en-US"/>
          </a:p>
        </p:txBody>
      </p:sp>
      <p:sp>
        <p:nvSpPr>
          <p:cNvPr id="4" name="Footer Placeholder 3">
            <a:extLst>
              <a:ext uri="{FF2B5EF4-FFF2-40B4-BE49-F238E27FC236}">
                <a16:creationId xmlns:a16="http://schemas.microsoft.com/office/drawing/2014/main" id="{543BDFD6-5358-BC1C-C1F6-EF49F517B0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61EDCB-97FA-487E-6674-48A7FEEB065C}"/>
              </a:ext>
            </a:extLst>
          </p:cNvPr>
          <p:cNvSpPr>
            <a:spLocks noGrp="1"/>
          </p:cNvSpPr>
          <p:nvPr>
            <p:ph type="sldNum" sz="quarter" idx="12"/>
          </p:nvPr>
        </p:nvSpPr>
        <p:spPr/>
        <p:txBody>
          <a:bodyPr/>
          <a:lstStyle/>
          <a:p>
            <a:fld id="{BD4B1556-6DC7-4151-8623-618992418CF2}" type="slidenum">
              <a:rPr lang="en-US" smtClean="0"/>
              <a:t>‹#›</a:t>
            </a:fld>
            <a:endParaRPr lang="en-US"/>
          </a:p>
        </p:txBody>
      </p:sp>
    </p:spTree>
    <p:extLst>
      <p:ext uri="{BB962C8B-B14F-4D97-AF65-F5344CB8AC3E}">
        <p14:creationId xmlns:p14="http://schemas.microsoft.com/office/powerpoint/2010/main" val="278250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3FAA7-431C-BC3F-04C6-6E19ABE0858A}"/>
              </a:ext>
            </a:extLst>
          </p:cNvPr>
          <p:cNvSpPr>
            <a:spLocks noGrp="1"/>
          </p:cNvSpPr>
          <p:nvPr>
            <p:ph type="dt" sz="half" idx="10"/>
          </p:nvPr>
        </p:nvSpPr>
        <p:spPr/>
        <p:txBody>
          <a:bodyPr/>
          <a:lstStyle/>
          <a:p>
            <a:fld id="{7D071F33-9660-493F-875A-1D68E2397661}" type="datetimeFigureOut">
              <a:rPr lang="en-US" smtClean="0"/>
              <a:t>12/13/2025</a:t>
            </a:fld>
            <a:endParaRPr lang="en-US"/>
          </a:p>
        </p:txBody>
      </p:sp>
      <p:sp>
        <p:nvSpPr>
          <p:cNvPr id="3" name="Footer Placeholder 2">
            <a:extLst>
              <a:ext uri="{FF2B5EF4-FFF2-40B4-BE49-F238E27FC236}">
                <a16:creationId xmlns:a16="http://schemas.microsoft.com/office/drawing/2014/main" id="{304FD42F-5183-65FA-7B53-3FA36B2DFB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B19F32-FABF-07CB-4940-38C320904706}"/>
              </a:ext>
            </a:extLst>
          </p:cNvPr>
          <p:cNvSpPr>
            <a:spLocks noGrp="1"/>
          </p:cNvSpPr>
          <p:nvPr>
            <p:ph type="sldNum" sz="quarter" idx="12"/>
          </p:nvPr>
        </p:nvSpPr>
        <p:spPr/>
        <p:txBody>
          <a:bodyPr/>
          <a:lstStyle/>
          <a:p>
            <a:fld id="{BD4B1556-6DC7-4151-8623-618992418CF2}" type="slidenum">
              <a:rPr lang="en-US" smtClean="0"/>
              <a:t>‹#›</a:t>
            </a:fld>
            <a:endParaRPr lang="en-US"/>
          </a:p>
        </p:txBody>
      </p:sp>
    </p:spTree>
    <p:extLst>
      <p:ext uri="{BB962C8B-B14F-4D97-AF65-F5344CB8AC3E}">
        <p14:creationId xmlns:p14="http://schemas.microsoft.com/office/powerpoint/2010/main" val="13278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0FD6-BF1E-54F8-B359-B895DA8B7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893FC-19C4-A34E-6FF2-5EE23E9A24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E61A6C-50E9-DD68-9C39-47DEB59E5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FE984B-FED8-1FB4-B4A2-9CA617575CF5}"/>
              </a:ext>
            </a:extLst>
          </p:cNvPr>
          <p:cNvSpPr>
            <a:spLocks noGrp="1"/>
          </p:cNvSpPr>
          <p:nvPr>
            <p:ph type="dt" sz="half" idx="10"/>
          </p:nvPr>
        </p:nvSpPr>
        <p:spPr/>
        <p:txBody>
          <a:bodyPr/>
          <a:lstStyle/>
          <a:p>
            <a:fld id="{7D071F33-9660-493F-875A-1D68E2397661}" type="datetimeFigureOut">
              <a:rPr lang="en-US" smtClean="0"/>
              <a:t>12/13/2025</a:t>
            </a:fld>
            <a:endParaRPr lang="en-US"/>
          </a:p>
        </p:txBody>
      </p:sp>
      <p:sp>
        <p:nvSpPr>
          <p:cNvPr id="6" name="Footer Placeholder 5">
            <a:extLst>
              <a:ext uri="{FF2B5EF4-FFF2-40B4-BE49-F238E27FC236}">
                <a16:creationId xmlns:a16="http://schemas.microsoft.com/office/drawing/2014/main" id="{4EF11F65-E300-0D1F-0857-B39C892EE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55B01-7B7A-0C98-07EE-ABCB502DEB2E}"/>
              </a:ext>
            </a:extLst>
          </p:cNvPr>
          <p:cNvSpPr>
            <a:spLocks noGrp="1"/>
          </p:cNvSpPr>
          <p:nvPr>
            <p:ph type="sldNum" sz="quarter" idx="12"/>
          </p:nvPr>
        </p:nvSpPr>
        <p:spPr/>
        <p:txBody>
          <a:bodyPr/>
          <a:lstStyle/>
          <a:p>
            <a:fld id="{BD4B1556-6DC7-4151-8623-618992418CF2}" type="slidenum">
              <a:rPr lang="en-US" smtClean="0"/>
              <a:t>‹#›</a:t>
            </a:fld>
            <a:endParaRPr lang="en-US"/>
          </a:p>
        </p:txBody>
      </p:sp>
    </p:spTree>
    <p:extLst>
      <p:ext uri="{BB962C8B-B14F-4D97-AF65-F5344CB8AC3E}">
        <p14:creationId xmlns:p14="http://schemas.microsoft.com/office/powerpoint/2010/main" val="129754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63BBB-11F3-CFD4-A3C2-F33ACEFF9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16DDE0-1A1B-894A-AF74-E7B9498A0C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B94EFE-A4D4-7CB0-FB6A-553D2BF52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AC8BF-9EEB-2C45-66FA-E765E16364AA}"/>
              </a:ext>
            </a:extLst>
          </p:cNvPr>
          <p:cNvSpPr>
            <a:spLocks noGrp="1"/>
          </p:cNvSpPr>
          <p:nvPr>
            <p:ph type="dt" sz="half" idx="10"/>
          </p:nvPr>
        </p:nvSpPr>
        <p:spPr/>
        <p:txBody>
          <a:bodyPr/>
          <a:lstStyle/>
          <a:p>
            <a:fld id="{7D071F33-9660-493F-875A-1D68E2397661}" type="datetimeFigureOut">
              <a:rPr lang="en-US" smtClean="0"/>
              <a:t>12/13/2025</a:t>
            </a:fld>
            <a:endParaRPr lang="en-US"/>
          </a:p>
        </p:txBody>
      </p:sp>
      <p:sp>
        <p:nvSpPr>
          <p:cNvPr id="6" name="Footer Placeholder 5">
            <a:extLst>
              <a:ext uri="{FF2B5EF4-FFF2-40B4-BE49-F238E27FC236}">
                <a16:creationId xmlns:a16="http://schemas.microsoft.com/office/drawing/2014/main" id="{686A353A-A7AC-E212-2C36-9DB518619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05A98-C89D-8617-72E0-BB218F61AD91}"/>
              </a:ext>
            </a:extLst>
          </p:cNvPr>
          <p:cNvSpPr>
            <a:spLocks noGrp="1"/>
          </p:cNvSpPr>
          <p:nvPr>
            <p:ph type="sldNum" sz="quarter" idx="12"/>
          </p:nvPr>
        </p:nvSpPr>
        <p:spPr/>
        <p:txBody>
          <a:bodyPr/>
          <a:lstStyle/>
          <a:p>
            <a:fld id="{BD4B1556-6DC7-4151-8623-618992418CF2}" type="slidenum">
              <a:rPr lang="en-US" smtClean="0"/>
              <a:t>‹#›</a:t>
            </a:fld>
            <a:endParaRPr lang="en-US"/>
          </a:p>
        </p:txBody>
      </p:sp>
    </p:spTree>
    <p:extLst>
      <p:ext uri="{BB962C8B-B14F-4D97-AF65-F5344CB8AC3E}">
        <p14:creationId xmlns:p14="http://schemas.microsoft.com/office/powerpoint/2010/main" val="1389267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B86FEB-BFB2-13D0-29DD-4252BFCF73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4F6F76-4E57-E8C6-DAC9-65CFB16D8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0DD279-88E8-E98F-7BFC-B0CA4DCCBF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71F33-9660-493F-875A-1D68E2397661}" type="datetimeFigureOut">
              <a:rPr lang="en-US" smtClean="0"/>
              <a:t>12/13/2025</a:t>
            </a:fld>
            <a:endParaRPr lang="en-US"/>
          </a:p>
        </p:txBody>
      </p:sp>
      <p:sp>
        <p:nvSpPr>
          <p:cNvPr id="5" name="Footer Placeholder 4">
            <a:extLst>
              <a:ext uri="{FF2B5EF4-FFF2-40B4-BE49-F238E27FC236}">
                <a16:creationId xmlns:a16="http://schemas.microsoft.com/office/drawing/2014/main" id="{BCDE1E4B-F0E9-6A2A-E5EF-5E002DF458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506A16-457E-8526-F69F-E4E8602706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B1556-6DC7-4151-8623-618992418CF2}" type="slidenum">
              <a:rPr lang="en-US" smtClean="0"/>
              <a:t>‹#›</a:t>
            </a:fld>
            <a:endParaRPr lang="en-US"/>
          </a:p>
        </p:txBody>
      </p:sp>
    </p:spTree>
    <p:extLst>
      <p:ext uri="{BB962C8B-B14F-4D97-AF65-F5344CB8AC3E}">
        <p14:creationId xmlns:p14="http://schemas.microsoft.com/office/powerpoint/2010/main" val="879232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2EF14-B158-759F-80C3-61BC4FD2C5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A4429D0-E9BE-33FC-266C-8A5C37FE5DD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102B297-3C8D-B179-7E22-9163E44F9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C4B8D6EE-927D-09C0-9434-D038E5CE5F68}"/>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12" name="Rectangle 5">
            <a:extLst>
              <a:ext uri="{FF2B5EF4-FFF2-40B4-BE49-F238E27FC236}">
                <a16:creationId xmlns:a16="http://schemas.microsoft.com/office/drawing/2014/main" id="{DC7B8263-3619-441A-42FB-B9635097E61D}"/>
              </a:ext>
            </a:extLst>
          </p:cNvPr>
          <p:cNvSpPr txBox="1">
            <a:spLocks noChangeArrowheads="1"/>
          </p:cNvSpPr>
          <p:nvPr/>
        </p:nvSpPr>
        <p:spPr>
          <a:xfrm>
            <a:off x="1564104" y="2907633"/>
            <a:ext cx="9067800" cy="2514600"/>
          </a:xfrm>
          <a:prstGeom prst="rect">
            <a:avLst/>
          </a:prstGeom>
          <a:noFill/>
          <a:ln/>
          <a:effectLst>
            <a:outerShdw dist="81320" dir="2319588" algn="ctr" rotWithShape="0">
              <a:srgbClr val="000000"/>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r>
              <a:rPr lang="en-US" altLang="en-US" sz="5400" dirty="0">
                <a:cs typeface="Segoe UI" panose="020B0502040204020203" pitchFamily="34" charset="0"/>
              </a:rPr>
              <a:t>MONEY-TIME RELATIONSHIPS AND EQUIVALENCE</a:t>
            </a:r>
          </a:p>
        </p:txBody>
      </p:sp>
    </p:spTree>
    <p:extLst>
      <p:ext uri="{BB962C8B-B14F-4D97-AF65-F5344CB8AC3E}">
        <p14:creationId xmlns:p14="http://schemas.microsoft.com/office/powerpoint/2010/main" val="390885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BC3BC-CC41-CC57-3A4C-A976B74A5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0F325E-3BEB-B361-6822-D0935A2FAC3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051AE5D-3B75-E4C7-6F14-693E71A161F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7C738D2-841A-F801-F83D-A102687B7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89F87AD-DCAC-66B7-C8CE-2F95474D5171}"/>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2">
            <a:extLst>
              <a:ext uri="{FF2B5EF4-FFF2-40B4-BE49-F238E27FC236}">
                <a16:creationId xmlns:a16="http://schemas.microsoft.com/office/drawing/2014/main" id="{23940FA5-EAFB-9179-062F-9DF60B3C9BBB}"/>
              </a:ext>
            </a:extLst>
          </p:cNvPr>
          <p:cNvSpPr txBox="1">
            <a:spLocks noChangeArrowheads="1"/>
          </p:cNvSpPr>
          <p:nvPr/>
        </p:nvSpPr>
        <p:spPr>
          <a:xfrm>
            <a:off x="1466249" y="180776"/>
            <a:ext cx="3779520" cy="1316037"/>
          </a:xfrm>
          <a:prstGeom prst="rect">
            <a:avLst/>
          </a:prstGeom>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000" b="1" dirty="0"/>
              <a:t>ECONOMIC EQUIVALENCE</a:t>
            </a:r>
          </a:p>
        </p:txBody>
      </p:sp>
      <p:sp>
        <p:nvSpPr>
          <p:cNvPr id="6" name="Rectangle 3">
            <a:extLst>
              <a:ext uri="{FF2B5EF4-FFF2-40B4-BE49-F238E27FC236}">
                <a16:creationId xmlns:a16="http://schemas.microsoft.com/office/drawing/2014/main" id="{2D8AED67-3840-5BA8-C099-8695B75CA17A}"/>
              </a:ext>
            </a:extLst>
          </p:cNvPr>
          <p:cNvSpPr txBox="1">
            <a:spLocks noChangeArrowheads="1"/>
          </p:cNvSpPr>
          <p:nvPr/>
        </p:nvSpPr>
        <p:spPr>
          <a:xfrm>
            <a:off x="1499937" y="1617933"/>
            <a:ext cx="8991600" cy="4521610"/>
          </a:xfrm>
          <a:prstGeom prst="rect">
            <a:avLst/>
          </a:prstGeom>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dirty="0"/>
              <a:t>Established when we are </a:t>
            </a:r>
            <a:r>
              <a:rPr lang="en-US" altLang="en-US" u="sng" dirty="0"/>
              <a:t>indifferent</a:t>
            </a:r>
            <a:r>
              <a:rPr lang="en-US" altLang="en-US" dirty="0"/>
              <a:t> between a future payment, or a series of future payments, and a present sum of money .</a:t>
            </a:r>
          </a:p>
          <a:p>
            <a:endParaRPr lang="en-US" altLang="en-US" sz="700" dirty="0"/>
          </a:p>
          <a:p>
            <a:pPr algn="just"/>
            <a:r>
              <a:rPr lang="en-US" altLang="en-US" dirty="0"/>
              <a:t>Considers the comparison of alternative options, or proposals, by reducing them to an equivalent basis, depending on:</a:t>
            </a:r>
          </a:p>
          <a:p>
            <a:pPr marL="1600200" lvl="1" indent="-1143000" algn="just">
              <a:buFont typeface="Arial" panose="020B0604020202020204" pitchFamily="34" charset="0"/>
              <a:buChar char="•"/>
            </a:pPr>
            <a:r>
              <a:rPr lang="en-US" altLang="en-US" sz="2800" dirty="0"/>
              <a:t>interest rate;</a:t>
            </a:r>
          </a:p>
          <a:p>
            <a:pPr marL="1600200" lvl="1" indent="-1143000" algn="just">
              <a:buFont typeface="Arial" panose="020B0604020202020204" pitchFamily="34" charset="0"/>
              <a:buChar char="•"/>
            </a:pPr>
            <a:r>
              <a:rPr lang="en-US" altLang="en-US" sz="2800" dirty="0"/>
              <a:t>amounts of money involved;</a:t>
            </a:r>
          </a:p>
          <a:p>
            <a:pPr marL="1600200" lvl="1" indent="-1143000" algn="just">
              <a:buFont typeface="Arial" panose="020B0604020202020204" pitchFamily="34" charset="0"/>
              <a:buChar char="•"/>
            </a:pPr>
            <a:r>
              <a:rPr lang="en-US" altLang="en-US" sz="2800" dirty="0"/>
              <a:t>timing of the affected monetary receipts and/or expenditures;</a:t>
            </a:r>
          </a:p>
          <a:p>
            <a:pPr marL="1600200" lvl="1" indent="-1143000" algn="just">
              <a:buFont typeface="Arial" panose="020B0604020202020204" pitchFamily="34" charset="0"/>
              <a:buChar char="•"/>
            </a:pPr>
            <a:r>
              <a:rPr lang="en-US" altLang="en-US" sz="2800" dirty="0"/>
              <a:t>manner in which the interest , or profit on invested capital is paid and the initial capital is recovered. </a:t>
            </a:r>
          </a:p>
        </p:txBody>
      </p:sp>
    </p:spTree>
    <p:extLst>
      <p:ext uri="{BB962C8B-B14F-4D97-AF65-F5344CB8AC3E}">
        <p14:creationId xmlns:p14="http://schemas.microsoft.com/office/powerpoint/2010/main" val="28084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2988C-B9C9-87B7-3BFC-42BC0000E79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3C5D841-47D1-961F-19EC-7BC35DA8A2C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1798B40-D7C1-06A1-6D9F-80B1CA261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12192000" cy="5257800"/>
          </a:xfrm>
          <a:prstGeom prst="rect">
            <a:avLst/>
          </a:prstGeom>
        </p:spPr>
      </p:pic>
      <p:sp>
        <p:nvSpPr>
          <p:cNvPr id="9" name="TextBox 8">
            <a:extLst>
              <a:ext uri="{FF2B5EF4-FFF2-40B4-BE49-F238E27FC236}">
                <a16:creationId xmlns:a16="http://schemas.microsoft.com/office/drawing/2014/main" id="{69700E1C-1AA1-3454-8B68-C1DA4C2EB0E4}"/>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3">
            <a:extLst>
              <a:ext uri="{FF2B5EF4-FFF2-40B4-BE49-F238E27FC236}">
                <a16:creationId xmlns:a16="http://schemas.microsoft.com/office/drawing/2014/main" id="{77803050-3175-E7C5-B230-784988FC20BF}"/>
              </a:ext>
            </a:extLst>
          </p:cNvPr>
          <p:cNvSpPr txBox="1">
            <a:spLocks noChangeArrowheads="1"/>
          </p:cNvSpPr>
          <p:nvPr/>
        </p:nvSpPr>
        <p:spPr>
          <a:xfrm>
            <a:off x="76200" y="1332411"/>
            <a:ext cx="11445240" cy="4859383"/>
          </a:xfrm>
          <a:prstGeom prst="rect">
            <a:avLst/>
          </a:prstGeom>
          <a:no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600" dirty="0">
                <a:solidFill>
                  <a:schemeClr val="bg1"/>
                </a:solidFill>
              </a:rPr>
              <a:t>B</a:t>
            </a:r>
            <a:r>
              <a:rPr lang="en-US" altLang="en-US" sz="3600" dirty="0"/>
              <a:t> Plan #1: $2,000 of loan principal plus 10% of BOY principal paid at the end of year; interest paid at the end of each year is reduced by $200 (i.e., 10% of remaining principal)</a:t>
            </a:r>
            <a:endParaRPr lang="en-US" altLang="en-US" sz="3200" dirty="0"/>
          </a:p>
          <a:p>
            <a:r>
              <a:rPr lang="en-US" altLang="en-US" sz="3200" dirty="0"/>
              <a:t>Year	Amount Owed  Interest Accrued  Total  Principal Total end       	at beginning      for Year	        Money Payment  of Year        	of Year			       owed at		   Payment  	( BOY )			       end of								        Year</a:t>
            </a:r>
          </a:p>
          <a:p>
            <a:r>
              <a:rPr lang="en-US" altLang="en-US" sz="3200" dirty="0"/>
              <a:t>1		$8,000		$800	      $8,800	$2,000   $2,800</a:t>
            </a:r>
          </a:p>
          <a:p>
            <a:r>
              <a:rPr lang="en-US" altLang="en-US" sz="3200" dirty="0"/>
              <a:t>2		$6,000		$600	      $6,600	$2,000   $2,600</a:t>
            </a:r>
          </a:p>
          <a:p>
            <a:r>
              <a:rPr lang="en-US" altLang="en-US" sz="3200" dirty="0"/>
              <a:t>3		$4,000		$400	      $4,400	$2,000   $2,400</a:t>
            </a:r>
          </a:p>
          <a:p>
            <a:r>
              <a:rPr lang="en-US" altLang="en-US" sz="3200" dirty="0"/>
              <a:t>4		$2,000		$200	      $2,200	$2,000   $2,200</a:t>
            </a:r>
          </a:p>
          <a:p>
            <a:r>
              <a:rPr lang="en-US" altLang="en-US" sz="3200" dirty="0"/>
              <a:t>Total interest paid ($2,000) is 10% </a:t>
            </a:r>
            <a:r>
              <a:rPr lang="en-US" altLang="en-US" sz="3200" dirty="0">
                <a:solidFill>
                  <a:schemeClr val="bg1"/>
                </a:solidFill>
              </a:rPr>
              <a:t>of total dollar-years ($2</a:t>
            </a:r>
            <a:r>
              <a:rPr lang="en-US" altLang="en-US" sz="3200" dirty="0">
                <a:solidFill>
                  <a:srgbClr val="FFFFFF"/>
                </a:solidFill>
              </a:rPr>
              <a:t>$8,000 LOAN</a:t>
            </a:r>
          </a:p>
        </p:txBody>
      </p:sp>
      <p:sp>
        <p:nvSpPr>
          <p:cNvPr id="7" name="Rectangle 3">
            <a:extLst>
              <a:ext uri="{FF2B5EF4-FFF2-40B4-BE49-F238E27FC236}">
                <a16:creationId xmlns:a16="http://schemas.microsoft.com/office/drawing/2014/main" id="{829CC476-E1B3-5308-CA31-EE47B14C5177}"/>
              </a:ext>
            </a:extLst>
          </p:cNvPr>
          <p:cNvSpPr txBox="1">
            <a:spLocks noChangeArrowheads="1"/>
          </p:cNvSpPr>
          <p:nvPr/>
        </p:nvSpPr>
        <p:spPr>
          <a:xfrm>
            <a:off x="76200" y="76200"/>
            <a:ext cx="5593080" cy="1524000"/>
          </a:xfrm>
          <a:prstGeom prst="rect">
            <a:avLst/>
          </a:prstGeom>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200" b="1" dirty="0"/>
              <a:t>ECONOMIC EQUIVALENCE FOR FOUR REPAYMENT PLANS OF AN </a:t>
            </a:r>
            <a:r>
              <a:rPr lang="en-US" altLang="en-US" sz="3200" b="1" dirty="0">
                <a:solidFill>
                  <a:srgbClr val="FFFFFF"/>
                </a:solidFill>
              </a:rPr>
              <a:t>$8,000 LOAN</a:t>
            </a:r>
          </a:p>
        </p:txBody>
      </p:sp>
    </p:spTree>
    <p:extLst>
      <p:ext uri="{BB962C8B-B14F-4D97-AF65-F5344CB8AC3E}">
        <p14:creationId xmlns:p14="http://schemas.microsoft.com/office/powerpoint/2010/main" val="381742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7FB25-2FE3-F5F3-D639-141025632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3A8DD-BD93-1518-7720-E33D8EEDBD2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7EA7456-CEAD-AE26-9417-748FAE6391B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6FF664A-D530-9C5A-C296-E26A18D58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26D83722-36EE-0D70-5392-3C744DD0E1F4}"/>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6" name="TextBox 5">
            <a:extLst>
              <a:ext uri="{FF2B5EF4-FFF2-40B4-BE49-F238E27FC236}">
                <a16:creationId xmlns:a16="http://schemas.microsoft.com/office/drawing/2014/main" id="{55172C52-F54C-7DED-1A42-43CEEEDD2097}"/>
              </a:ext>
            </a:extLst>
          </p:cNvPr>
          <p:cNvSpPr txBox="1"/>
          <p:nvPr/>
        </p:nvSpPr>
        <p:spPr>
          <a:xfrm>
            <a:off x="444138" y="2127502"/>
            <a:ext cx="11965576" cy="4185761"/>
          </a:xfrm>
          <a:prstGeom prst="rect">
            <a:avLst/>
          </a:prstGeom>
          <a:noFill/>
        </p:spPr>
        <p:txBody>
          <a:bodyPr wrap="square">
            <a:spAutoFit/>
          </a:bodyPr>
          <a:lstStyle/>
          <a:p>
            <a:pPr algn="ctr"/>
            <a:r>
              <a:rPr lang="en-US" altLang="en-US" sz="2800" dirty="0"/>
              <a:t>Plan #2: $0 of loan principal paid until end of fourth year; $800 interest paid at the end of each year</a:t>
            </a:r>
            <a:endParaRPr lang="en-US" altLang="en-US" sz="2400" dirty="0"/>
          </a:p>
          <a:p>
            <a:pPr>
              <a:buFontTx/>
              <a:buNone/>
            </a:pPr>
            <a:r>
              <a:rPr lang="en-US" altLang="en-US" sz="2400" dirty="0"/>
              <a:t>Year	             Amount Owed         Interest Accrued                  Total  Principal Total end        	                 at beginning      for Year	        Money Payment  of Year        	of Year			       owed at		   Payment  	( BOY )			       end of								        Year</a:t>
            </a:r>
          </a:p>
          <a:p>
            <a:pPr>
              <a:buFontTx/>
              <a:buNone/>
            </a:pPr>
            <a:r>
              <a:rPr lang="en-US" altLang="en-US" sz="2400" dirty="0"/>
              <a:t>1		$8,000		$800	      $8,800	      $0  	                                  $800</a:t>
            </a:r>
          </a:p>
          <a:p>
            <a:pPr>
              <a:buFontTx/>
              <a:buNone/>
            </a:pPr>
            <a:r>
              <a:rPr lang="en-US" altLang="en-US" sz="2400" dirty="0"/>
              <a:t>2		$8,000		$800	      $8,800	$0	                                 $800</a:t>
            </a:r>
          </a:p>
          <a:p>
            <a:pPr>
              <a:buFontTx/>
              <a:buNone/>
            </a:pPr>
            <a:r>
              <a:rPr lang="en-US" altLang="en-US" sz="2400" dirty="0"/>
              <a:t>3		$8,000		$800	      $8,800	$0   	                                 $800</a:t>
            </a:r>
          </a:p>
          <a:p>
            <a:pPr>
              <a:buFontTx/>
              <a:buNone/>
            </a:pPr>
            <a:r>
              <a:rPr lang="en-US" altLang="en-US" sz="2400" dirty="0"/>
              <a:t>4		$8,000		$800	      $8,800	$8,000                                  $8,800</a:t>
            </a:r>
          </a:p>
          <a:p>
            <a:pPr>
              <a:buFontTx/>
              <a:buNone/>
            </a:pPr>
            <a:r>
              <a:rPr lang="en-US" altLang="en-US" sz="1800" dirty="0">
                <a:solidFill>
                  <a:srgbClr val="FFFFFF"/>
                </a:solidFill>
              </a:rPr>
              <a:t>Total interest paid ($3,200) is 10% of total dollar-years ($32,000</a:t>
            </a:r>
            <a:endParaRPr lang="en-GB" dirty="0"/>
          </a:p>
        </p:txBody>
      </p:sp>
      <p:sp>
        <p:nvSpPr>
          <p:cNvPr id="7" name="Rectangle 10">
            <a:extLst>
              <a:ext uri="{FF2B5EF4-FFF2-40B4-BE49-F238E27FC236}">
                <a16:creationId xmlns:a16="http://schemas.microsoft.com/office/drawing/2014/main" id="{B769820E-0A86-E9F9-8E94-46C3ACB7A16B}"/>
              </a:ext>
            </a:extLst>
          </p:cNvPr>
          <p:cNvSpPr>
            <a:spLocks noChangeArrowheads="1"/>
          </p:cNvSpPr>
          <p:nvPr/>
        </p:nvSpPr>
        <p:spPr bwMode="auto">
          <a:xfrm>
            <a:off x="76200" y="76200"/>
            <a:ext cx="5566954" cy="15240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a:r>
              <a:rPr lang="en-US" altLang="en-US" sz="2400" b="1" dirty="0"/>
              <a:t>ECONOMIC EQUIVALENCE FOR FOUR REPAYMENT PLANS OF AN $8,000 LOAN</a:t>
            </a:r>
          </a:p>
        </p:txBody>
      </p:sp>
    </p:spTree>
    <p:extLst>
      <p:ext uri="{BB962C8B-B14F-4D97-AF65-F5344CB8AC3E}">
        <p14:creationId xmlns:p14="http://schemas.microsoft.com/office/powerpoint/2010/main" val="797383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52FCE-7D5B-E7D6-B5DA-818E5F8717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2FD2D-4571-F73C-D628-82079A10743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AA32F6D-53E8-380A-5892-B91B5628400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663665D-638C-F7DD-2EBA-8D6D0FA2B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53" y="173038"/>
            <a:ext cx="12192000" cy="5562599"/>
          </a:xfrm>
          <a:prstGeom prst="rect">
            <a:avLst/>
          </a:prstGeom>
        </p:spPr>
      </p:pic>
      <p:sp>
        <p:nvSpPr>
          <p:cNvPr id="9" name="TextBox 8">
            <a:extLst>
              <a:ext uri="{FF2B5EF4-FFF2-40B4-BE49-F238E27FC236}">
                <a16:creationId xmlns:a16="http://schemas.microsoft.com/office/drawing/2014/main" id="{B9AB730F-B204-5E81-18C3-2A7728DD6A74}"/>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7" name="Rectangle 9">
            <a:extLst>
              <a:ext uri="{FF2B5EF4-FFF2-40B4-BE49-F238E27FC236}">
                <a16:creationId xmlns:a16="http://schemas.microsoft.com/office/drawing/2014/main" id="{345916E7-6EEA-6E11-9BCA-663EAB874067}"/>
              </a:ext>
            </a:extLst>
          </p:cNvPr>
          <p:cNvSpPr txBox="1">
            <a:spLocks noChangeArrowheads="1"/>
          </p:cNvSpPr>
          <p:nvPr/>
        </p:nvSpPr>
        <p:spPr>
          <a:xfrm>
            <a:off x="0" y="76200"/>
            <a:ext cx="5826034" cy="1295400"/>
          </a:xfrm>
          <a:prstGeom prst="rect">
            <a:avLst/>
          </a:prstGeom>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200" b="1" dirty="0"/>
              <a:t>ECONOMIC EQUIVALENCE FOR FOUR REPAYMENT PLANS OF AN $8,000 LOAN</a:t>
            </a:r>
          </a:p>
        </p:txBody>
      </p:sp>
      <p:graphicFrame>
        <p:nvGraphicFramePr>
          <p:cNvPr id="8" name="Table 7">
            <a:extLst>
              <a:ext uri="{FF2B5EF4-FFF2-40B4-BE49-F238E27FC236}">
                <a16:creationId xmlns:a16="http://schemas.microsoft.com/office/drawing/2014/main" id="{543C1C2A-6755-4BB8-0121-F4016909E92D}"/>
              </a:ext>
            </a:extLst>
          </p:cNvPr>
          <p:cNvGraphicFramePr>
            <a:graphicFrameLocks noGrp="1"/>
          </p:cNvGraphicFramePr>
          <p:nvPr>
            <p:extLst>
              <p:ext uri="{D42A27DB-BD31-4B8C-83A1-F6EECF244321}">
                <p14:modId xmlns:p14="http://schemas.microsoft.com/office/powerpoint/2010/main" val="3855569869"/>
              </p:ext>
            </p:extLst>
          </p:nvPr>
        </p:nvGraphicFramePr>
        <p:xfrm>
          <a:off x="313508" y="2455817"/>
          <a:ext cx="11364684" cy="3422830"/>
        </p:xfrm>
        <a:graphic>
          <a:graphicData uri="http://schemas.openxmlformats.org/drawingml/2006/table">
            <a:tbl>
              <a:tblPr firstRow="1" bandRow="1">
                <a:tableStyleId>{5C22544A-7EE6-4342-B048-85BDC9FD1C3A}</a:tableStyleId>
              </a:tblPr>
              <a:tblGrid>
                <a:gridCol w="1894114">
                  <a:extLst>
                    <a:ext uri="{9D8B030D-6E8A-4147-A177-3AD203B41FA5}">
                      <a16:colId xmlns:a16="http://schemas.microsoft.com/office/drawing/2014/main" val="3186261616"/>
                    </a:ext>
                  </a:extLst>
                </a:gridCol>
                <a:gridCol w="1894114">
                  <a:extLst>
                    <a:ext uri="{9D8B030D-6E8A-4147-A177-3AD203B41FA5}">
                      <a16:colId xmlns:a16="http://schemas.microsoft.com/office/drawing/2014/main" val="1686610902"/>
                    </a:ext>
                  </a:extLst>
                </a:gridCol>
                <a:gridCol w="1894114">
                  <a:extLst>
                    <a:ext uri="{9D8B030D-6E8A-4147-A177-3AD203B41FA5}">
                      <a16:colId xmlns:a16="http://schemas.microsoft.com/office/drawing/2014/main" val="3592529278"/>
                    </a:ext>
                  </a:extLst>
                </a:gridCol>
                <a:gridCol w="1894114">
                  <a:extLst>
                    <a:ext uri="{9D8B030D-6E8A-4147-A177-3AD203B41FA5}">
                      <a16:colId xmlns:a16="http://schemas.microsoft.com/office/drawing/2014/main" val="3298514176"/>
                    </a:ext>
                  </a:extLst>
                </a:gridCol>
                <a:gridCol w="1894114">
                  <a:extLst>
                    <a:ext uri="{9D8B030D-6E8A-4147-A177-3AD203B41FA5}">
                      <a16:colId xmlns:a16="http://schemas.microsoft.com/office/drawing/2014/main" val="3045807455"/>
                    </a:ext>
                  </a:extLst>
                </a:gridCol>
                <a:gridCol w="1894114">
                  <a:extLst>
                    <a:ext uri="{9D8B030D-6E8A-4147-A177-3AD203B41FA5}">
                      <a16:colId xmlns:a16="http://schemas.microsoft.com/office/drawing/2014/main" val="586568649"/>
                    </a:ext>
                  </a:extLst>
                </a:gridCol>
              </a:tblGrid>
              <a:tr h="783050">
                <a:tc>
                  <a:txBody>
                    <a:bodyPr/>
                    <a:lstStyle/>
                    <a:p>
                      <a:r>
                        <a:rPr lang="en-US" altLang="en-US" sz="1800" b="1" dirty="0"/>
                        <a:t>Year</a:t>
                      </a:r>
                      <a:endParaRPr lang="en-GB" dirty="0"/>
                    </a:p>
                  </a:txBody>
                  <a:tcPr/>
                </a:tc>
                <a:tc>
                  <a:txBody>
                    <a:bodyPr/>
                    <a:lstStyle/>
                    <a:p>
                      <a:pPr algn="l"/>
                      <a:r>
                        <a:rPr lang="en-US" altLang="en-US" sz="1800" b="1" dirty="0"/>
                        <a:t> Amount Owed at beginning  Payment ( BOY) </a:t>
                      </a:r>
                      <a:endParaRPr lang="en-GB" dirty="0"/>
                    </a:p>
                  </a:txBody>
                  <a:tcPr/>
                </a:tc>
                <a:tc>
                  <a:txBody>
                    <a:bodyPr/>
                    <a:lstStyle/>
                    <a:p>
                      <a:r>
                        <a:rPr lang="en-US" altLang="en-US" sz="1800" b="1" dirty="0"/>
                        <a:t>Interest Accrued  for Year	</a:t>
                      </a:r>
                      <a:endParaRPr lang="en-GB" dirty="0"/>
                    </a:p>
                  </a:txBody>
                  <a:tcPr/>
                </a:tc>
                <a:tc>
                  <a:txBody>
                    <a:bodyPr/>
                    <a:lstStyle/>
                    <a:p>
                      <a:r>
                        <a:rPr lang="en-US" altLang="en-US" sz="1800" b="1" dirty="0"/>
                        <a:t>Total  Money  owed at end of Year </a:t>
                      </a:r>
                      <a:endParaRPr lang="en-GB" dirty="0"/>
                    </a:p>
                  </a:txBody>
                  <a:tcPr/>
                </a:tc>
                <a:tc>
                  <a:txBody>
                    <a:bodyPr/>
                    <a:lstStyle/>
                    <a:p>
                      <a:r>
                        <a:rPr lang="en-US" altLang="en-US" sz="1800" b="1" dirty="0"/>
                        <a:t>Principal Payment </a:t>
                      </a:r>
                      <a:endParaRPr lang="en-GB" dirty="0"/>
                    </a:p>
                  </a:txBody>
                  <a:tcPr/>
                </a:tc>
                <a:tc>
                  <a:txBody>
                    <a:bodyPr/>
                    <a:lstStyle/>
                    <a:p>
                      <a:r>
                        <a:rPr lang="en-US" altLang="en-US" sz="1800" b="1" dirty="0"/>
                        <a:t>Total</a:t>
                      </a:r>
                      <a:endParaRPr lang="en-GB" dirty="0"/>
                    </a:p>
                  </a:txBody>
                  <a:tcPr/>
                </a:tc>
                <a:extLst>
                  <a:ext uri="{0D108BD9-81ED-4DB2-BD59-A6C34878D82A}">
                    <a16:rowId xmlns:a16="http://schemas.microsoft.com/office/drawing/2014/main" val="664688099"/>
                  </a:ext>
                </a:extLst>
              </a:tr>
              <a:tr h="614135">
                <a:tc>
                  <a:txBody>
                    <a:bodyPr/>
                    <a:lstStyle/>
                    <a:p>
                      <a:r>
                        <a:rPr lang="en-US" dirty="0"/>
                        <a:t>1</a:t>
                      </a:r>
                      <a:endParaRPr lang="en-GB" dirty="0"/>
                    </a:p>
                  </a:txBody>
                  <a:tcPr/>
                </a:tc>
                <a:tc>
                  <a:txBody>
                    <a:bodyPr/>
                    <a:lstStyle/>
                    <a:p>
                      <a:r>
                        <a:rPr lang="en-US" altLang="en-US" sz="1800" b="1" dirty="0"/>
                        <a:t>$8,000	</a:t>
                      </a:r>
                      <a:endParaRPr lang="en-GB" dirty="0"/>
                    </a:p>
                  </a:txBody>
                  <a:tcPr/>
                </a:tc>
                <a:tc>
                  <a:txBody>
                    <a:bodyPr/>
                    <a:lstStyle/>
                    <a:p>
                      <a:r>
                        <a:rPr lang="en-US" altLang="en-US" sz="1800" b="1" dirty="0"/>
                        <a:t>$800</a:t>
                      </a:r>
                      <a:endParaRPr lang="en-GB" dirty="0"/>
                    </a:p>
                  </a:txBody>
                  <a:tcPr/>
                </a:tc>
                <a:tc>
                  <a:txBody>
                    <a:bodyPr/>
                    <a:lstStyle/>
                    <a:p>
                      <a:r>
                        <a:rPr lang="en-US" altLang="en-US" sz="1800" b="1" dirty="0"/>
                        <a:t>$800</a:t>
                      </a:r>
                      <a:endParaRPr lang="en-GB" dirty="0"/>
                    </a:p>
                  </a:txBody>
                  <a:tcPr/>
                </a:tc>
                <a:tc>
                  <a:txBody>
                    <a:bodyPr/>
                    <a:lstStyle/>
                    <a:p>
                      <a:r>
                        <a:rPr lang="en-US" altLang="en-US" sz="1800" b="1" dirty="0"/>
                        <a:t>$1,724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t>$2,524</a:t>
                      </a:r>
                    </a:p>
                    <a:p>
                      <a:endParaRPr lang="en-GB" dirty="0"/>
                    </a:p>
                  </a:txBody>
                  <a:tcPr/>
                </a:tc>
                <a:extLst>
                  <a:ext uri="{0D108BD9-81ED-4DB2-BD59-A6C34878D82A}">
                    <a16:rowId xmlns:a16="http://schemas.microsoft.com/office/drawing/2014/main" val="1063655909"/>
                  </a:ext>
                </a:extLst>
              </a:tr>
              <a:tr h="614135">
                <a:tc>
                  <a:txBody>
                    <a:bodyPr/>
                    <a:lstStyle/>
                    <a:p>
                      <a:r>
                        <a:rPr lang="en-US" dirty="0"/>
                        <a:t>2</a:t>
                      </a:r>
                      <a:endParaRPr lang="en-GB" dirty="0"/>
                    </a:p>
                  </a:txBody>
                  <a:tcPr/>
                </a:tc>
                <a:tc>
                  <a:txBody>
                    <a:bodyPr/>
                    <a:lstStyle/>
                    <a:p>
                      <a:r>
                        <a:rPr lang="en-US" altLang="en-US" sz="1800" b="1" dirty="0"/>
                        <a:t>$6,276</a:t>
                      </a:r>
                      <a:endParaRPr lang="en-GB" dirty="0"/>
                    </a:p>
                  </a:txBody>
                  <a:tcPr/>
                </a:tc>
                <a:tc>
                  <a:txBody>
                    <a:bodyPr/>
                    <a:lstStyle/>
                    <a:p>
                      <a:r>
                        <a:rPr lang="en-US" altLang="en-US" sz="1800" b="1" dirty="0"/>
                        <a:t>$628</a:t>
                      </a:r>
                      <a:endParaRPr lang="en-GB" dirty="0"/>
                    </a:p>
                  </a:txBody>
                  <a:tcPr/>
                </a:tc>
                <a:tc>
                  <a:txBody>
                    <a:bodyPr/>
                    <a:lstStyle/>
                    <a:p>
                      <a:r>
                        <a:rPr lang="en-US" altLang="en-US" sz="1800" b="1" dirty="0"/>
                        <a:t> $6,904</a:t>
                      </a:r>
                      <a:endParaRPr lang="en-GB" dirty="0"/>
                    </a:p>
                  </a:txBody>
                  <a:tcPr/>
                </a:tc>
                <a:tc>
                  <a:txBody>
                    <a:bodyPr/>
                    <a:lstStyle/>
                    <a:p>
                      <a:r>
                        <a:rPr lang="en-US" altLang="en-US" sz="1800" b="1" dirty="0"/>
                        <a:t>$1,896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t>$2,524</a:t>
                      </a:r>
                    </a:p>
                    <a:p>
                      <a:endParaRPr lang="en-GB" dirty="0"/>
                    </a:p>
                  </a:txBody>
                  <a:tcPr/>
                </a:tc>
                <a:extLst>
                  <a:ext uri="{0D108BD9-81ED-4DB2-BD59-A6C34878D82A}">
                    <a16:rowId xmlns:a16="http://schemas.microsoft.com/office/drawing/2014/main" val="332489470"/>
                  </a:ext>
                </a:extLst>
              </a:tr>
              <a:tr h="614135">
                <a:tc>
                  <a:txBody>
                    <a:bodyPr/>
                    <a:lstStyle/>
                    <a:p>
                      <a:r>
                        <a:rPr lang="en-US" dirty="0"/>
                        <a:t>3</a:t>
                      </a:r>
                      <a:endParaRPr lang="en-GB" dirty="0"/>
                    </a:p>
                  </a:txBody>
                  <a:tcPr/>
                </a:tc>
                <a:tc>
                  <a:txBody>
                    <a:bodyPr/>
                    <a:lstStyle/>
                    <a:p>
                      <a:r>
                        <a:rPr lang="en-US" altLang="en-US" sz="1800" b="1" dirty="0"/>
                        <a:t>$4,380</a:t>
                      </a:r>
                      <a:endParaRPr lang="en-GB" dirty="0"/>
                    </a:p>
                  </a:txBody>
                  <a:tcPr/>
                </a:tc>
                <a:tc>
                  <a:txBody>
                    <a:bodyPr/>
                    <a:lstStyle/>
                    <a:p>
                      <a:r>
                        <a:rPr lang="en-US" altLang="en-US" sz="1800" b="1" dirty="0"/>
                        <a:t>$438</a:t>
                      </a:r>
                      <a:endParaRPr lang="en-GB" dirty="0"/>
                    </a:p>
                  </a:txBody>
                  <a:tcPr/>
                </a:tc>
                <a:tc>
                  <a:txBody>
                    <a:bodyPr/>
                    <a:lstStyle/>
                    <a:p>
                      <a:r>
                        <a:rPr lang="en-US" altLang="en-US" sz="1800" b="1" dirty="0"/>
                        <a:t> $4,818</a:t>
                      </a:r>
                      <a:endParaRPr lang="en-GB" dirty="0"/>
                    </a:p>
                  </a:txBody>
                  <a:tcPr/>
                </a:tc>
                <a:tc>
                  <a:txBody>
                    <a:bodyPr/>
                    <a:lstStyle/>
                    <a:p>
                      <a:r>
                        <a:rPr lang="en-US" altLang="en-US" sz="1800" b="1" dirty="0"/>
                        <a:t>$2,086 </a:t>
                      </a:r>
                      <a:endParaRPr lang="en-GB" dirty="0"/>
                    </a:p>
                  </a:txBody>
                  <a:tcPr/>
                </a:tc>
                <a:tc>
                  <a:txBody>
                    <a:bodyPr/>
                    <a:lstStyle/>
                    <a:p>
                      <a:r>
                        <a:rPr lang="en-US" altLang="en-US" sz="1800" b="1" dirty="0"/>
                        <a:t>$2,524</a:t>
                      </a:r>
                      <a:endParaRPr lang="en-GB" dirty="0"/>
                    </a:p>
                  </a:txBody>
                  <a:tcPr/>
                </a:tc>
                <a:extLst>
                  <a:ext uri="{0D108BD9-81ED-4DB2-BD59-A6C34878D82A}">
                    <a16:rowId xmlns:a16="http://schemas.microsoft.com/office/drawing/2014/main" val="1279870407"/>
                  </a:ext>
                </a:extLst>
              </a:tr>
              <a:tr h="614135">
                <a:tc>
                  <a:txBody>
                    <a:bodyPr/>
                    <a:lstStyle/>
                    <a:p>
                      <a:r>
                        <a:rPr lang="en-US" dirty="0"/>
                        <a:t>4</a:t>
                      </a:r>
                      <a:endParaRPr lang="en-GB" dirty="0"/>
                    </a:p>
                  </a:txBody>
                  <a:tcPr/>
                </a:tc>
                <a:tc>
                  <a:txBody>
                    <a:bodyPr/>
                    <a:lstStyle/>
                    <a:p>
                      <a:r>
                        <a:rPr lang="en-US" altLang="en-US" sz="1800" b="1" dirty="0"/>
                        <a:t>$2,294</a:t>
                      </a:r>
                      <a:endParaRPr lang="en-GB" dirty="0"/>
                    </a:p>
                  </a:txBody>
                  <a:tcPr/>
                </a:tc>
                <a:tc>
                  <a:txBody>
                    <a:bodyPr/>
                    <a:lstStyle/>
                    <a:p>
                      <a:r>
                        <a:rPr lang="en-US" altLang="en-US" sz="1800" b="1" dirty="0"/>
                        <a:t>$230</a:t>
                      </a:r>
                      <a:endParaRPr lang="en-GB" dirty="0"/>
                    </a:p>
                  </a:txBody>
                  <a:tcPr/>
                </a:tc>
                <a:tc>
                  <a:txBody>
                    <a:bodyPr/>
                    <a:lstStyle/>
                    <a:p>
                      <a:r>
                        <a:rPr lang="en-US" altLang="en-US" sz="1800" b="1" dirty="0"/>
                        <a:t> $2,524</a:t>
                      </a:r>
                      <a:endParaRPr lang="en-GB" dirty="0"/>
                    </a:p>
                  </a:txBody>
                  <a:tcPr/>
                </a:tc>
                <a:tc>
                  <a:txBody>
                    <a:bodyPr/>
                    <a:lstStyle/>
                    <a:p>
                      <a:r>
                        <a:rPr lang="en-US" altLang="en-US" sz="1800" dirty="0"/>
                        <a:t>$2,294 </a:t>
                      </a:r>
                      <a:endParaRPr lang="en-GB" dirty="0"/>
                    </a:p>
                  </a:txBody>
                  <a:tcPr/>
                </a:tc>
                <a:tc>
                  <a:txBody>
                    <a:bodyPr/>
                    <a:lstStyle/>
                    <a:p>
                      <a:r>
                        <a:rPr lang="en-US" altLang="en-US" sz="1800" dirty="0"/>
                        <a:t>$2,524</a:t>
                      </a:r>
                      <a:endParaRPr lang="en-GB" dirty="0"/>
                    </a:p>
                  </a:txBody>
                  <a:tcPr/>
                </a:tc>
                <a:extLst>
                  <a:ext uri="{0D108BD9-81ED-4DB2-BD59-A6C34878D82A}">
                    <a16:rowId xmlns:a16="http://schemas.microsoft.com/office/drawing/2014/main" val="469132537"/>
                  </a:ext>
                </a:extLst>
              </a:tr>
            </a:tbl>
          </a:graphicData>
        </a:graphic>
      </p:graphicFrame>
      <p:sp>
        <p:nvSpPr>
          <p:cNvPr id="11" name="TextBox 10">
            <a:extLst>
              <a:ext uri="{FF2B5EF4-FFF2-40B4-BE49-F238E27FC236}">
                <a16:creationId xmlns:a16="http://schemas.microsoft.com/office/drawing/2014/main" id="{C1C25806-3C6D-EF51-1802-5550C830AAEE}"/>
              </a:ext>
            </a:extLst>
          </p:cNvPr>
          <p:cNvSpPr txBox="1"/>
          <p:nvPr/>
        </p:nvSpPr>
        <p:spPr>
          <a:xfrm>
            <a:off x="313508" y="1527200"/>
            <a:ext cx="11364684" cy="707886"/>
          </a:xfrm>
          <a:prstGeom prst="rect">
            <a:avLst/>
          </a:prstGeom>
          <a:noFill/>
        </p:spPr>
        <p:txBody>
          <a:bodyPr wrap="square">
            <a:spAutoFit/>
          </a:bodyPr>
          <a:lstStyle/>
          <a:p>
            <a:r>
              <a:rPr lang="en-US" altLang="en-US" sz="2000" b="1" dirty="0"/>
              <a:t>Plan #3: $2,524 paid at the end of each year; interest paid at the end of each year is 10% of amount owed at the beginning of the year.</a:t>
            </a:r>
            <a:endParaRPr lang="en-US" altLang="en-US" b="1" dirty="0"/>
          </a:p>
        </p:txBody>
      </p:sp>
      <p:sp>
        <p:nvSpPr>
          <p:cNvPr id="13" name="TextBox 12">
            <a:extLst>
              <a:ext uri="{FF2B5EF4-FFF2-40B4-BE49-F238E27FC236}">
                <a16:creationId xmlns:a16="http://schemas.microsoft.com/office/drawing/2014/main" id="{7771D6CC-15DF-D22D-359F-4006DE6A4E27}"/>
              </a:ext>
            </a:extLst>
          </p:cNvPr>
          <p:cNvSpPr txBox="1"/>
          <p:nvPr/>
        </p:nvSpPr>
        <p:spPr>
          <a:xfrm>
            <a:off x="1523999" y="5889750"/>
            <a:ext cx="8482149" cy="400110"/>
          </a:xfrm>
          <a:prstGeom prst="rect">
            <a:avLst/>
          </a:prstGeom>
          <a:noFill/>
        </p:spPr>
        <p:txBody>
          <a:bodyPr wrap="square">
            <a:spAutoFit/>
          </a:bodyPr>
          <a:lstStyle/>
          <a:p>
            <a:pPr>
              <a:buFontTx/>
              <a:buNone/>
            </a:pPr>
            <a:r>
              <a:rPr lang="en-US" altLang="en-US" sz="2000" dirty="0"/>
              <a:t>Total interest paid ($2,096) is 10% of total dollar-years ($20,950)</a:t>
            </a:r>
            <a:endParaRPr lang="en-GB" sz="2000" dirty="0"/>
          </a:p>
        </p:txBody>
      </p:sp>
    </p:spTree>
    <p:extLst>
      <p:ext uri="{BB962C8B-B14F-4D97-AF65-F5344CB8AC3E}">
        <p14:creationId xmlns:p14="http://schemas.microsoft.com/office/powerpoint/2010/main" val="248848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55F72-AF16-753A-3A06-2BBD13AF7E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A1A12B-8530-627C-3A7D-1D2E30B87D9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6A2C2A5-464F-8BFF-78F4-A9B86D9B74C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E158AC5-CF91-CC5E-D269-3B6147007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E7ABC071-F1CB-5D5A-666C-31E3818CAA85}"/>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9">
            <a:extLst>
              <a:ext uri="{FF2B5EF4-FFF2-40B4-BE49-F238E27FC236}">
                <a16:creationId xmlns:a16="http://schemas.microsoft.com/office/drawing/2014/main" id="{FCBE2001-7D9C-DDEC-E2AD-575A9D4F0E32}"/>
              </a:ext>
            </a:extLst>
          </p:cNvPr>
          <p:cNvSpPr txBox="1">
            <a:spLocks noChangeArrowheads="1"/>
          </p:cNvSpPr>
          <p:nvPr/>
        </p:nvSpPr>
        <p:spPr>
          <a:xfrm>
            <a:off x="0" y="0"/>
            <a:ext cx="5486400" cy="1219200"/>
          </a:xfrm>
          <a:prstGeom prst="rect">
            <a:avLst/>
          </a:prstGeom>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800" b="1" dirty="0"/>
              <a:t>ECONOMIC EQUIVALENCE FOR FOUR REPAYMENT PLANS OF AN $8,000 LOAN</a:t>
            </a:r>
          </a:p>
        </p:txBody>
      </p:sp>
      <p:sp>
        <p:nvSpPr>
          <p:cNvPr id="7" name="TextBox 6">
            <a:extLst>
              <a:ext uri="{FF2B5EF4-FFF2-40B4-BE49-F238E27FC236}">
                <a16:creationId xmlns:a16="http://schemas.microsoft.com/office/drawing/2014/main" id="{32797859-E303-BA77-0680-2F15EEB4DB32}"/>
              </a:ext>
            </a:extLst>
          </p:cNvPr>
          <p:cNvSpPr txBox="1"/>
          <p:nvPr/>
        </p:nvSpPr>
        <p:spPr>
          <a:xfrm>
            <a:off x="391886" y="1510826"/>
            <a:ext cx="11642061" cy="1107996"/>
          </a:xfrm>
          <a:prstGeom prst="rect">
            <a:avLst/>
          </a:prstGeom>
          <a:noFill/>
        </p:spPr>
        <p:txBody>
          <a:bodyPr wrap="square">
            <a:spAutoFit/>
          </a:bodyPr>
          <a:lstStyle/>
          <a:p>
            <a:r>
              <a:rPr lang="en-US" altLang="en-US" sz="2400" dirty="0"/>
              <a:t>Plan #4: No interest and no principal paid for first three years.  At the end of the fourth year, the original principal plus accumulated (compounded) interest is paid.</a:t>
            </a:r>
          </a:p>
          <a:p>
            <a:endParaRPr lang="en-GB" dirty="0"/>
          </a:p>
        </p:txBody>
      </p:sp>
      <p:graphicFrame>
        <p:nvGraphicFramePr>
          <p:cNvPr id="8" name="Table 7">
            <a:extLst>
              <a:ext uri="{FF2B5EF4-FFF2-40B4-BE49-F238E27FC236}">
                <a16:creationId xmlns:a16="http://schemas.microsoft.com/office/drawing/2014/main" id="{8EB13C3A-F14B-59E2-3001-6EF9B8F5ABF4}"/>
              </a:ext>
            </a:extLst>
          </p:cNvPr>
          <p:cNvGraphicFramePr>
            <a:graphicFrameLocks noGrp="1"/>
          </p:cNvGraphicFramePr>
          <p:nvPr>
            <p:extLst>
              <p:ext uri="{D42A27DB-BD31-4B8C-83A1-F6EECF244321}">
                <p14:modId xmlns:p14="http://schemas.microsoft.com/office/powerpoint/2010/main" val="105555176"/>
              </p:ext>
            </p:extLst>
          </p:nvPr>
        </p:nvGraphicFramePr>
        <p:xfrm>
          <a:off x="682974" y="2575718"/>
          <a:ext cx="10655586" cy="3334384"/>
        </p:xfrm>
        <a:graphic>
          <a:graphicData uri="http://schemas.openxmlformats.org/drawingml/2006/table">
            <a:tbl>
              <a:tblPr firstRow="1" bandRow="1">
                <a:tableStyleId>{5C22544A-7EE6-4342-B048-85BDC9FD1C3A}</a:tableStyleId>
              </a:tblPr>
              <a:tblGrid>
                <a:gridCol w="1775931">
                  <a:extLst>
                    <a:ext uri="{9D8B030D-6E8A-4147-A177-3AD203B41FA5}">
                      <a16:colId xmlns:a16="http://schemas.microsoft.com/office/drawing/2014/main" val="1569266465"/>
                    </a:ext>
                  </a:extLst>
                </a:gridCol>
                <a:gridCol w="1775931">
                  <a:extLst>
                    <a:ext uri="{9D8B030D-6E8A-4147-A177-3AD203B41FA5}">
                      <a16:colId xmlns:a16="http://schemas.microsoft.com/office/drawing/2014/main" val="2821688"/>
                    </a:ext>
                  </a:extLst>
                </a:gridCol>
                <a:gridCol w="1775931">
                  <a:extLst>
                    <a:ext uri="{9D8B030D-6E8A-4147-A177-3AD203B41FA5}">
                      <a16:colId xmlns:a16="http://schemas.microsoft.com/office/drawing/2014/main" val="4039246867"/>
                    </a:ext>
                  </a:extLst>
                </a:gridCol>
                <a:gridCol w="1775931">
                  <a:extLst>
                    <a:ext uri="{9D8B030D-6E8A-4147-A177-3AD203B41FA5}">
                      <a16:colId xmlns:a16="http://schemas.microsoft.com/office/drawing/2014/main" val="189455205"/>
                    </a:ext>
                  </a:extLst>
                </a:gridCol>
                <a:gridCol w="1775931">
                  <a:extLst>
                    <a:ext uri="{9D8B030D-6E8A-4147-A177-3AD203B41FA5}">
                      <a16:colId xmlns:a16="http://schemas.microsoft.com/office/drawing/2014/main" val="3784847003"/>
                    </a:ext>
                  </a:extLst>
                </a:gridCol>
                <a:gridCol w="1775931">
                  <a:extLst>
                    <a:ext uri="{9D8B030D-6E8A-4147-A177-3AD203B41FA5}">
                      <a16:colId xmlns:a16="http://schemas.microsoft.com/office/drawing/2014/main" val="3479165092"/>
                    </a:ext>
                  </a:extLst>
                </a:gridCol>
              </a:tblGrid>
              <a:tr h="536416">
                <a:tc>
                  <a:txBody>
                    <a:bodyPr/>
                    <a:lstStyle/>
                    <a:p>
                      <a:r>
                        <a:rPr lang="en-US" altLang="en-US" sz="1800" dirty="0">
                          <a:solidFill>
                            <a:srgbClr val="FFFFFF"/>
                          </a:solidFill>
                        </a:rPr>
                        <a:t>Year4</a:t>
                      </a:r>
                      <a:endParaRPr lang="en-GB" dirty="0"/>
                    </a:p>
                  </a:txBody>
                  <a:tcPr/>
                </a:tc>
                <a:tc>
                  <a:txBody>
                    <a:bodyPr/>
                    <a:lstStyle/>
                    <a:p>
                      <a:r>
                        <a:rPr lang="en-US" altLang="en-US" sz="1800" dirty="0">
                          <a:solidFill>
                            <a:srgbClr val="FFFFFF"/>
                          </a:solidFill>
                        </a:rPr>
                        <a:t>Amount Owed  at beginning of Year</a:t>
                      </a:r>
                      <a:endParaRPr lang="en-GB" dirty="0"/>
                    </a:p>
                  </a:txBody>
                  <a:tcPr/>
                </a:tc>
                <a:tc>
                  <a:txBody>
                    <a:bodyPr/>
                    <a:lstStyle/>
                    <a:p>
                      <a:r>
                        <a:rPr lang="en-US" altLang="en-US" sz="1800" dirty="0">
                          <a:solidFill>
                            <a:srgbClr val="FFFFFF"/>
                          </a:solidFill>
                        </a:rPr>
                        <a:t>Interest Accrued for Year</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rgbClr val="FFFFFF"/>
                          </a:solidFill>
                        </a:rPr>
                        <a:t>Total Money  owed at end of Year</a:t>
                      </a:r>
                    </a:p>
                    <a:p>
                      <a:endParaRPr lang="en-GB" dirty="0"/>
                    </a:p>
                  </a:txBody>
                  <a:tcPr/>
                </a:tc>
                <a:tc>
                  <a:txBody>
                    <a:bodyPr/>
                    <a:lstStyle/>
                    <a:p>
                      <a:r>
                        <a:rPr lang="en-US" altLang="en-US" sz="1800" dirty="0">
                          <a:solidFill>
                            <a:srgbClr val="FFFFFF"/>
                          </a:solidFill>
                        </a:rPr>
                        <a:t>Principal Payment</a:t>
                      </a:r>
                      <a:endParaRPr lang="en-GB" dirty="0"/>
                    </a:p>
                  </a:txBody>
                  <a:tcPr/>
                </a:tc>
                <a:tc>
                  <a:txBody>
                    <a:bodyPr/>
                    <a:lstStyle/>
                    <a:p>
                      <a:r>
                        <a:rPr lang="en-US" altLang="en-US" sz="1800" dirty="0">
                          <a:solidFill>
                            <a:srgbClr val="FFFFFF"/>
                          </a:solidFill>
                        </a:rPr>
                        <a:t>Total end  of Year Payment1</a:t>
                      </a:r>
                      <a:endParaRPr lang="en-GB" dirty="0"/>
                    </a:p>
                  </a:txBody>
                  <a:tcPr/>
                </a:tc>
                <a:extLst>
                  <a:ext uri="{0D108BD9-81ED-4DB2-BD59-A6C34878D82A}">
                    <a16:rowId xmlns:a16="http://schemas.microsoft.com/office/drawing/2014/main" val="1947403170"/>
                  </a:ext>
                </a:extLst>
              </a:tr>
              <a:tr h="536416">
                <a:tc>
                  <a:txBody>
                    <a:bodyPr/>
                    <a:lstStyle/>
                    <a:p>
                      <a:pPr algn="ctr"/>
                      <a:r>
                        <a:rPr lang="en-US" sz="2400" dirty="0"/>
                        <a:t>1</a:t>
                      </a:r>
                      <a:endParaRPr lang="en-GB" sz="2400" dirty="0"/>
                    </a:p>
                  </a:txBody>
                  <a:tcPr/>
                </a:tc>
                <a:tc>
                  <a:txBody>
                    <a:bodyPr/>
                    <a:lstStyle/>
                    <a:p>
                      <a:pPr algn="ctr"/>
                      <a:r>
                        <a:rPr lang="en-US" sz="2400" dirty="0"/>
                        <a:t>8000</a:t>
                      </a:r>
                      <a:endParaRPr lang="en-GB" sz="2400" dirty="0"/>
                    </a:p>
                  </a:txBody>
                  <a:tcPr/>
                </a:tc>
                <a:tc>
                  <a:txBody>
                    <a:bodyPr/>
                    <a:lstStyle/>
                    <a:p>
                      <a:pPr algn="ctr"/>
                      <a:r>
                        <a:rPr lang="en-US" sz="2400" dirty="0"/>
                        <a:t>800</a:t>
                      </a:r>
                      <a:endParaRPr lang="en-GB" sz="2400" dirty="0"/>
                    </a:p>
                  </a:txBody>
                  <a:tcPr/>
                </a:tc>
                <a:tc>
                  <a:txBody>
                    <a:bodyPr/>
                    <a:lstStyle/>
                    <a:p>
                      <a:pPr algn="ctr"/>
                      <a:r>
                        <a:rPr lang="en-US" sz="2400" dirty="0"/>
                        <a:t>8800</a:t>
                      </a:r>
                      <a:endParaRPr lang="en-GB" sz="2400" dirty="0"/>
                    </a:p>
                  </a:txBody>
                  <a:tcPr/>
                </a:tc>
                <a:tc>
                  <a:txBody>
                    <a:bodyPr/>
                    <a:lstStyle/>
                    <a:p>
                      <a:pPr algn="ctr"/>
                      <a:r>
                        <a:rPr lang="en-US" sz="2400" dirty="0"/>
                        <a:t>0</a:t>
                      </a:r>
                      <a:endParaRPr lang="en-GB" sz="2400" dirty="0"/>
                    </a:p>
                  </a:txBody>
                  <a:tcPr/>
                </a:tc>
                <a:tc>
                  <a:txBody>
                    <a:bodyPr/>
                    <a:lstStyle/>
                    <a:p>
                      <a:pPr algn="ctr"/>
                      <a:r>
                        <a:rPr lang="en-US" sz="2400" dirty="0"/>
                        <a:t>0</a:t>
                      </a:r>
                      <a:endParaRPr lang="en-GB" sz="2400" dirty="0"/>
                    </a:p>
                  </a:txBody>
                  <a:tcPr/>
                </a:tc>
                <a:extLst>
                  <a:ext uri="{0D108BD9-81ED-4DB2-BD59-A6C34878D82A}">
                    <a16:rowId xmlns:a16="http://schemas.microsoft.com/office/drawing/2014/main" val="598748386"/>
                  </a:ext>
                </a:extLst>
              </a:tr>
              <a:tr h="536416">
                <a:tc>
                  <a:txBody>
                    <a:bodyPr/>
                    <a:lstStyle/>
                    <a:p>
                      <a:pPr algn="ctr"/>
                      <a:r>
                        <a:rPr lang="en-US" sz="2400" dirty="0"/>
                        <a:t>2</a:t>
                      </a:r>
                      <a:endParaRPr lang="en-GB" sz="2400" dirty="0"/>
                    </a:p>
                  </a:txBody>
                  <a:tcPr/>
                </a:tc>
                <a:tc>
                  <a:txBody>
                    <a:bodyPr/>
                    <a:lstStyle/>
                    <a:p>
                      <a:pPr algn="ctr"/>
                      <a:r>
                        <a:rPr lang="en-US" sz="2400" dirty="0"/>
                        <a:t>8800</a:t>
                      </a:r>
                      <a:endParaRPr lang="en-GB" sz="2400" dirty="0"/>
                    </a:p>
                  </a:txBody>
                  <a:tcPr/>
                </a:tc>
                <a:tc>
                  <a:txBody>
                    <a:bodyPr/>
                    <a:lstStyle/>
                    <a:p>
                      <a:pPr algn="ctr"/>
                      <a:r>
                        <a:rPr lang="en-US" sz="2400" dirty="0"/>
                        <a:t>880</a:t>
                      </a:r>
                      <a:endParaRPr lang="en-GB" sz="2400" dirty="0"/>
                    </a:p>
                  </a:txBody>
                  <a:tcPr/>
                </a:tc>
                <a:tc>
                  <a:txBody>
                    <a:bodyPr/>
                    <a:lstStyle/>
                    <a:p>
                      <a:pPr algn="ctr"/>
                      <a:r>
                        <a:rPr lang="en-US" sz="2400" dirty="0"/>
                        <a:t>9680</a:t>
                      </a:r>
                      <a:endParaRPr lang="en-GB" sz="2400" dirty="0"/>
                    </a:p>
                  </a:txBody>
                  <a:tcPr/>
                </a:tc>
                <a:tc>
                  <a:txBody>
                    <a:bodyPr/>
                    <a:lstStyle/>
                    <a:p>
                      <a:pPr algn="ctr"/>
                      <a:r>
                        <a:rPr lang="en-US" sz="2400" dirty="0"/>
                        <a:t>0</a:t>
                      </a:r>
                      <a:endParaRPr lang="en-GB" sz="2400" dirty="0"/>
                    </a:p>
                  </a:txBody>
                  <a:tcPr/>
                </a:tc>
                <a:tc>
                  <a:txBody>
                    <a:bodyPr/>
                    <a:lstStyle/>
                    <a:p>
                      <a:pPr algn="ctr"/>
                      <a:r>
                        <a:rPr lang="en-US" sz="2400" dirty="0"/>
                        <a:t>0</a:t>
                      </a:r>
                      <a:endParaRPr lang="en-GB" sz="2400" dirty="0"/>
                    </a:p>
                  </a:txBody>
                  <a:tcPr/>
                </a:tc>
                <a:extLst>
                  <a:ext uri="{0D108BD9-81ED-4DB2-BD59-A6C34878D82A}">
                    <a16:rowId xmlns:a16="http://schemas.microsoft.com/office/drawing/2014/main" val="598079069"/>
                  </a:ext>
                </a:extLst>
              </a:tr>
              <a:tr h="536416">
                <a:tc>
                  <a:txBody>
                    <a:bodyPr/>
                    <a:lstStyle/>
                    <a:p>
                      <a:pPr algn="ctr"/>
                      <a:r>
                        <a:rPr lang="en-US" sz="2400" dirty="0"/>
                        <a:t>3</a:t>
                      </a:r>
                      <a:endParaRPr lang="en-GB" sz="2400" dirty="0"/>
                    </a:p>
                  </a:txBody>
                  <a:tcPr/>
                </a:tc>
                <a:tc>
                  <a:txBody>
                    <a:bodyPr/>
                    <a:lstStyle/>
                    <a:p>
                      <a:pPr algn="ctr"/>
                      <a:r>
                        <a:rPr lang="en-US" sz="2400" dirty="0"/>
                        <a:t>9680</a:t>
                      </a:r>
                      <a:endParaRPr lang="en-GB" sz="2400" dirty="0"/>
                    </a:p>
                  </a:txBody>
                  <a:tcPr/>
                </a:tc>
                <a:tc>
                  <a:txBody>
                    <a:bodyPr/>
                    <a:lstStyle/>
                    <a:p>
                      <a:pPr algn="ctr"/>
                      <a:r>
                        <a:rPr lang="en-US" sz="2400" dirty="0"/>
                        <a:t>968</a:t>
                      </a:r>
                      <a:endParaRPr lang="en-GB" sz="2400" dirty="0"/>
                    </a:p>
                  </a:txBody>
                  <a:tcPr/>
                </a:tc>
                <a:tc>
                  <a:txBody>
                    <a:bodyPr/>
                    <a:lstStyle/>
                    <a:p>
                      <a:pPr algn="ctr"/>
                      <a:r>
                        <a:rPr lang="en-US" sz="2400" dirty="0"/>
                        <a:t>10648</a:t>
                      </a:r>
                      <a:endParaRPr lang="en-GB" sz="2400" dirty="0"/>
                    </a:p>
                  </a:txBody>
                  <a:tcPr/>
                </a:tc>
                <a:tc>
                  <a:txBody>
                    <a:bodyPr/>
                    <a:lstStyle/>
                    <a:p>
                      <a:pPr algn="ctr"/>
                      <a:r>
                        <a:rPr lang="en-US" sz="2400" dirty="0"/>
                        <a:t>0</a:t>
                      </a:r>
                      <a:endParaRPr lang="en-GB" sz="2400" dirty="0"/>
                    </a:p>
                  </a:txBody>
                  <a:tcPr/>
                </a:tc>
                <a:tc>
                  <a:txBody>
                    <a:bodyPr/>
                    <a:lstStyle/>
                    <a:p>
                      <a:pPr algn="ctr"/>
                      <a:r>
                        <a:rPr lang="en-US" sz="2400" dirty="0"/>
                        <a:t>0</a:t>
                      </a:r>
                      <a:endParaRPr lang="en-GB" sz="2400" dirty="0"/>
                    </a:p>
                  </a:txBody>
                  <a:tcPr/>
                </a:tc>
                <a:extLst>
                  <a:ext uri="{0D108BD9-81ED-4DB2-BD59-A6C34878D82A}">
                    <a16:rowId xmlns:a16="http://schemas.microsoft.com/office/drawing/2014/main" val="1087911721"/>
                  </a:ext>
                </a:extLst>
              </a:tr>
              <a:tr h="536416">
                <a:tc>
                  <a:txBody>
                    <a:bodyPr/>
                    <a:lstStyle/>
                    <a:p>
                      <a:pPr algn="ctr"/>
                      <a:r>
                        <a:rPr lang="en-US" sz="2400" dirty="0"/>
                        <a:t>4</a:t>
                      </a:r>
                      <a:endParaRPr lang="en-GB" sz="2400" dirty="0"/>
                    </a:p>
                  </a:txBody>
                  <a:tcPr/>
                </a:tc>
                <a:tc>
                  <a:txBody>
                    <a:bodyPr/>
                    <a:lstStyle/>
                    <a:p>
                      <a:pPr algn="ctr"/>
                      <a:r>
                        <a:rPr lang="en-US" sz="2400" dirty="0"/>
                        <a:t>10648</a:t>
                      </a:r>
                      <a:endParaRPr lang="en-GB" sz="2400" dirty="0"/>
                    </a:p>
                  </a:txBody>
                  <a:tcPr/>
                </a:tc>
                <a:tc>
                  <a:txBody>
                    <a:bodyPr/>
                    <a:lstStyle/>
                    <a:p>
                      <a:pPr algn="ctr"/>
                      <a:r>
                        <a:rPr lang="en-US" sz="2400" dirty="0"/>
                        <a:t>1065</a:t>
                      </a:r>
                      <a:endParaRPr lang="en-GB" sz="2400" dirty="0"/>
                    </a:p>
                  </a:txBody>
                  <a:tcPr/>
                </a:tc>
                <a:tc>
                  <a:txBody>
                    <a:bodyPr/>
                    <a:lstStyle/>
                    <a:p>
                      <a:pPr algn="ctr"/>
                      <a:r>
                        <a:rPr lang="en-US" sz="2400" dirty="0"/>
                        <a:t>11713</a:t>
                      </a:r>
                      <a:endParaRPr lang="en-GB" sz="2400" dirty="0"/>
                    </a:p>
                  </a:txBody>
                  <a:tcPr/>
                </a:tc>
                <a:tc>
                  <a:txBody>
                    <a:bodyPr/>
                    <a:lstStyle/>
                    <a:p>
                      <a:pPr algn="ctr"/>
                      <a:r>
                        <a:rPr lang="en-US" sz="2400" dirty="0"/>
                        <a:t>8000</a:t>
                      </a:r>
                      <a:endParaRPr lang="en-GB" sz="2400" dirty="0"/>
                    </a:p>
                  </a:txBody>
                  <a:tcPr/>
                </a:tc>
                <a:tc>
                  <a:txBody>
                    <a:bodyPr/>
                    <a:lstStyle/>
                    <a:p>
                      <a:pPr algn="ctr"/>
                      <a:r>
                        <a:rPr lang="en-US" sz="2400" dirty="0"/>
                        <a:t>11713</a:t>
                      </a:r>
                      <a:endParaRPr lang="en-GB" sz="2400" dirty="0"/>
                    </a:p>
                  </a:txBody>
                  <a:tcPr/>
                </a:tc>
                <a:extLst>
                  <a:ext uri="{0D108BD9-81ED-4DB2-BD59-A6C34878D82A}">
                    <a16:rowId xmlns:a16="http://schemas.microsoft.com/office/drawing/2014/main" val="1143243050"/>
                  </a:ext>
                </a:extLst>
              </a:tr>
            </a:tbl>
          </a:graphicData>
        </a:graphic>
      </p:graphicFrame>
      <p:sp>
        <p:nvSpPr>
          <p:cNvPr id="11" name="TextBox 10">
            <a:extLst>
              <a:ext uri="{FF2B5EF4-FFF2-40B4-BE49-F238E27FC236}">
                <a16:creationId xmlns:a16="http://schemas.microsoft.com/office/drawing/2014/main" id="{49A84522-B8AF-18A8-261C-164A1B8E0B99}"/>
              </a:ext>
            </a:extLst>
          </p:cNvPr>
          <p:cNvSpPr txBox="1"/>
          <p:nvPr/>
        </p:nvSpPr>
        <p:spPr>
          <a:xfrm>
            <a:off x="682974" y="5941813"/>
            <a:ext cx="10655585" cy="461665"/>
          </a:xfrm>
          <a:prstGeom prst="rect">
            <a:avLst/>
          </a:prstGeom>
          <a:noFill/>
        </p:spPr>
        <p:txBody>
          <a:bodyPr wrap="square">
            <a:spAutoFit/>
          </a:bodyPr>
          <a:lstStyle/>
          <a:p>
            <a:r>
              <a:rPr lang="en-US" altLang="en-US" sz="2400" dirty="0"/>
              <a:t>Total interest paid ($3,713) is 10% of total dollar-years </a:t>
            </a:r>
            <a:r>
              <a:rPr lang="en-US" altLang="en-US" sz="1800" dirty="0">
                <a:solidFill>
                  <a:srgbClr val="FFFFFF"/>
                </a:solidFill>
              </a:rPr>
              <a:t>($37,128</a:t>
            </a:r>
            <a:endParaRPr lang="en-GB" dirty="0"/>
          </a:p>
        </p:txBody>
      </p:sp>
    </p:spTree>
    <p:extLst>
      <p:ext uri="{BB962C8B-B14F-4D97-AF65-F5344CB8AC3E}">
        <p14:creationId xmlns:p14="http://schemas.microsoft.com/office/powerpoint/2010/main" val="1284921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1A2A5-89E5-6FA3-F50B-E0A5CCF83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3A815-5AD8-79CF-DC99-85278773B6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DFBF90E-F264-B3F9-4381-8B27FEA1B70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ED63458-C19C-319C-364D-EF397A42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2F786E8-28E1-96E7-6A30-F31A12D7B1B5}"/>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2">
            <a:extLst>
              <a:ext uri="{FF2B5EF4-FFF2-40B4-BE49-F238E27FC236}">
                <a16:creationId xmlns:a16="http://schemas.microsoft.com/office/drawing/2014/main" id="{A17C58F1-3EE3-64B3-183A-FA12861A0D86}"/>
              </a:ext>
            </a:extLst>
          </p:cNvPr>
          <p:cNvSpPr txBox="1">
            <a:spLocks noChangeArrowheads="1"/>
          </p:cNvSpPr>
          <p:nvPr/>
        </p:nvSpPr>
        <p:spPr>
          <a:xfrm>
            <a:off x="0" y="209008"/>
            <a:ext cx="5695406" cy="990600"/>
          </a:xfrm>
          <a:prstGeom prst="rect">
            <a:avLst/>
          </a:prstGeom>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800" b="1" dirty="0"/>
              <a:t>CASH FLOW </a:t>
            </a:r>
          </a:p>
          <a:p>
            <a:r>
              <a:rPr lang="en-US" altLang="en-US" sz="2800" b="1" dirty="0"/>
              <a:t>DIAGRAMS / TABLE NOTATION</a:t>
            </a:r>
          </a:p>
        </p:txBody>
      </p:sp>
      <p:sp>
        <p:nvSpPr>
          <p:cNvPr id="6" name="Rectangle 3">
            <a:extLst>
              <a:ext uri="{FF2B5EF4-FFF2-40B4-BE49-F238E27FC236}">
                <a16:creationId xmlns:a16="http://schemas.microsoft.com/office/drawing/2014/main" id="{153BCA39-0E6B-C3B4-4798-15093A95EB78}"/>
              </a:ext>
            </a:extLst>
          </p:cNvPr>
          <p:cNvSpPr txBox="1">
            <a:spLocks noChangeArrowheads="1"/>
          </p:cNvSpPr>
          <p:nvPr/>
        </p:nvSpPr>
        <p:spPr>
          <a:xfrm>
            <a:off x="-1" y="1406637"/>
            <a:ext cx="12033947" cy="4811284"/>
          </a:xfrm>
          <a:prstGeom prst="rect">
            <a:avLst/>
          </a:prstGeom>
          <a:no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Tx/>
              <a:buNone/>
            </a:pPr>
            <a:r>
              <a:rPr lang="en-US" altLang="en-US" sz="2800" dirty="0" err="1"/>
              <a:t>i</a:t>
            </a:r>
            <a:r>
              <a:rPr lang="en-US" altLang="en-US" sz="2800" dirty="0"/>
              <a:t> = effective interest rate per interest period</a:t>
            </a:r>
          </a:p>
          <a:p>
            <a:pPr algn="l">
              <a:buFontTx/>
              <a:buNone/>
            </a:pPr>
            <a:r>
              <a:rPr lang="en-US" altLang="en-US" sz="2800" dirty="0"/>
              <a:t>N = number of compounding periods (e.g., years)</a:t>
            </a:r>
          </a:p>
          <a:p>
            <a:pPr algn="l">
              <a:buFontTx/>
              <a:buNone/>
            </a:pPr>
            <a:r>
              <a:rPr lang="en-US" altLang="en-US" sz="2800" dirty="0"/>
              <a:t>P = present sum of money; the equivalent value of one or more cash flows at the present time reference point</a:t>
            </a:r>
          </a:p>
          <a:p>
            <a:pPr algn="l">
              <a:buFontTx/>
              <a:buNone/>
            </a:pPr>
            <a:r>
              <a:rPr lang="en-US" altLang="en-US" sz="2800" dirty="0"/>
              <a:t>F = future sum of money; the equivalent value of one or more cash flows at a future time reference point</a:t>
            </a:r>
          </a:p>
          <a:p>
            <a:pPr algn="l">
              <a:buFontTx/>
              <a:buNone/>
            </a:pPr>
            <a:r>
              <a:rPr lang="en-US" altLang="en-US" sz="2800" dirty="0"/>
              <a:t>A = end-of-period cash flows (or equivalent end-of-period values ) in a uniform series continuing for a specified number of periods, starting at the end of the first period and continuing through the last period</a:t>
            </a:r>
          </a:p>
          <a:p>
            <a:pPr algn="l">
              <a:buFontTx/>
              <a:buNone/>
            </a:pPr>
            <a:r>
              <a:rPr lang="en-US" altLang="en-US" sz="2800" dirty="0"/>
              <a:t>G = uniform gradient amounts -- used  if cash flows increase by a constant amount in each period </a:t>
            </a:r>
          </a:p>
        </p:txBody>
      </p:sp>
    </p:spTree>
    <p:extLst>
      <p:ext uri="{BB962C8B-B14F-4D97-AF65-F5344CB8AC3E}">
        <p14:creationId xmlns:p14="http://schemas.microsoft.com/office/powerpoint/2010/main" val="51523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EC6BF-6ECB-E94A-FCC2-D45409EB54D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0F1C48E-6490-3A84-4E39-9B90DB71D670}"/>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Oval 2">
            <a:extLst>
              <a:ext uri="{FF2B5EF4-FFF2-40B4-BE49-F238E27FC236}">
                <a16:creationId xmlns:a16="http://schemas.microsoft.com/office/drawing/2014/main" id="{7B328BA0-1779-6208-1169-DEA450803B21}"/>
              </a:ext>
            </a:extLst>
          </p:cNvPr>
          <p:cNvSpPr>
            <a:spLocks noChangeArrowheads="1"/>
          </p:cNvSpPr>
          <p:nvPr/>
        </p:nvSpPr>
        <p:spPr bwMode="auto">
          <a:xfrm>
            <a:off x="1823283" y="1979846"/>
            <a:ext cx="520700" cy="520700"/>
          </a:xfrm>
          <a:prstGeom prst="ellipse">
            <a:avLst/>
          </a:prstGeom>
          <a:solidFill>
            <a:schemeClr val="bg1"/>
          </a:solidFill>
          <a:ln w="12700">
            <a:solidFill>
              <a:schemeClr val="tx1"/>
            </a:solidFill>
            <a:round/>
            <a:headEnd/>
            <a:tailEnd/>
          </a:ln>
          <a:effectLst/>
        </p:spPr>
        <p:txBody>
          <a:bodyPr wrap="none" anchor="ctr"/>
          <a:lstStyle/>
          <a:p>
            <a:endParaRPr lang="en-GB"/>
          </a:p>
        </p:txBody>
      </p:sp>
      <p:sp>
        <p:nvSpPr>
          <p:cNvPr id="6" name="Rectangle 3">
            <a:extLst>
              <a:ext uri="{FF2B5EF4-FFF2-40B4-BE49-F238E27FC236}">
                <a16:creationId xmlns:a16="http://schemas.microsoft.com/office/drawing/2014/main" id="{FC19359D-EE89-BC57-8DD8-4CD9ADE862CE}"/>
              </a:ext>
            </a:extLst>
          </p:cNvPr>
          <p:cNvSpPr>
            <a:spLocks noChangeArrowheads="1"/>
          </p:cNvSpPr>
          <p:nvPr/>
        </p:nvSpPr>
        <p:spPr bwMode="auto">
          <a:xfrm>
            <a:off x="1204913" y="123825"/>
            <a:ext cx="692943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b="1">
                <a:solidFill>
                  <a:srgbClr val="FFFFFF"/>
                </a:solidFill>
                <a:latin typeface="Arial" panose="020B0604020202020204" pitchFamily="34" charset="0"/>
              </a:rPr>
              <a:t>CASH FLOW DIAGRAM NOTATION</a:t>
            </a:r>
          </a:p>
        </p:txBody>
      </p:sp>
      <p:sp>
        <p:nvSpPr>
          <p:cNvPr id="7" name="Line 4">
            <a:extLst>
              <a:ext uri="{FF2B5EF4-FFF2-40B4-BE49-F238E27FC236}">
                <a16:creationId xmlns:a16="http://schemas.microsoft.com/office/drawing/2014/main" id="{10CD555C-F1F8-9EE7-4A5C-A16C2D5C5402}"/>
              </a:ext>
            </a:extLst>
          </p:cNvPr>
          <p:cNvSpPr>
            <a:spLocks noChangeShapeType="1"/>
          </p:cNvSpPr>
          <p:nvPr/>
        </p:nvSpPr>
        <p:spPr bwMode="auto">
          <a:xfrm>
            <a:off x="2582697" y="2205445"/>
            <a:ext cx="6616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5">
            <a:extLst>
              <a:ext uri="{FF2B5EF4-FFF2-40B4-BE49-F238E27FC236}">
                <a16:creationId xmlns:a16="http://schemas.microsoft.com/office/drawing/2014/main" id="{7C8EEFF1-D169-165C-078F-00FB1FCB7103}"/>
              </a:ext>
            </a:extLst>
          </p:cNvPr>
          <p:cNvSpPr>
            <a:spLocks noChangeArrowheads="1"/>
          </p:cNvSpPr>
          <p:nvPr/>
        </p:nvSpPr>
        <p:spPr bwMode="auto">
          <a:xfrm>
            <a:off x="3473497" y="2359748"/>
            <a:ext cx="31098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latin typeface="Arial" panose="020B0604020202020204" pitchFamily="34" charset="0"/>
              </a:rPr>
              <a:t>1</a:t>
            </a:r>
          </a:p>
        </p:txBody>
      </p:sp>
      <p:sp>
        <p:nvSpPr>
          <p:cNvPr id="10" name="Rectangle 6">
            <a:extLst>
              <a:ext uri="{FF2B5EF4-FFF2-40B4-BE49-F238E27FC236}">
                <a16:creationId xmlns:a16="http://schemas.microsoft.com/office/drawing/2014/main" id="{D403A294-B064-675B-E552-16408CA70F33}"/>
              </a:ext>
            </a:extLst>
          </p:cNvPr>
          <p:cNvSpPr>
            <a:spLocks noChangeArrowheads="1"/>
          </p:cNvSpPr>
          <p:nvPr/>
        </p:nvSpPr>
        <p:spPr bwMode="auto">
          <a:xfrm>
            <a:off x="3567113" y="1419225"/>
            <a:ext cx="406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solidFill>
                  <a:srgbClr val="FFFFFF"/>
                </a:solidFill>
                <a:latin typeface="Arial" panose="020B0604020202020204" pitchFamily="34" charset="0"/>
              </a:rPr>
              <a:t>2</a:t>
            </a:r>
          </a:p>
        </p:txBody>
      </p:sp>
      <p:sp>
        <p:nvSpPr>
          <p:cNvPr id="11" name="Rectangle 7">
            <a:extLst>
              <a:ext uri="{FF2B5EF4-FFF2-40B4-BE49-F238E27FC236}">
                <a16:creationId xmlns:a16="http://schemas.microsoft.com/office/drawing/2014/main" id="{6C420C80-E0E3-B903-B704-75E4C4BA0BA6}"/>
              </a:ext>
            </a:extLst>
          </p:cNvPr>
          <p:cNvSpPr>
            <a:spLocks noChangeArrowheads="1"/>
          </p:cNvSpPr>
          <p:nvPr/>
        </p:nvSpPr>
        <p:spPr bwMode="auto">
          <a:xfrm>
            <a:off x="4938713" y="1419225"/>
            <a:ext cx="406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solidFill>
                  <a:srgbClr val="FFFFFF"/>
                </a:solidFill>
                <a:latin typeface="Arial" panose="020B0604020202020204" pitchFamily="34" charset="0"/>
              </a:rPr>
              <a:t>3</a:t>
            </a:r>
          </a:p>
        </p:txBody>
      </p:sp>
      <p:sp>
        <p:nvSpPr>
          <p:cNvPr id="12" name="Rectangle 8">
            <a:extLst>
              <a:ext uri="{FF2B5EF4-FFF2-40B4-BE49-F238E27FC236}">
                <a16:creationId xmlns:a16="http://schemas.microsoft.com/office/drawing/2014/main" id="{E14EFE87-CDDB-9AB0-3C30-C5CB6F76967F}"/>
              </a:ext>
            </a:extLst>
          </p:cNvPr>
          <p:cNvSpPr>
            <a:spLocks noChangeArrowheads="1"/>
          </p:cNvSpPr>
          <p:nvPr/>
        </p:nvSpPr>
        <p:spPr bwMode="auto">
          <a:xfrm>
            <a:off x="6234113" y="1419225"/>
            <a:ext cx="406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solidFill>
                  <a:srgbClr val="FFFFFF"/>
                </a:solidFill>
                <a:latin typeface="Arial" panose="020B0604020202020204" pitchFamily="34" charset="0"/>
              </a:rPr>
              <a:t>4</a:t>
            </a:r>
          </a:p>
        </p:txBody>
      </p:sp>
      <p:sp>
        <p:nvSpPr>
          <p:cNvPr id="13" name="Rectangle 9">
            <a:extLst>
              <a:ext uri="{FF2B5EF4-FFF2-40B4-BE49-F238E27FC236}">
                <a16:creationId xmlns:a16="http://schemas.microsoft.com/office/drawing/2014/main" id="{86B28BCC-860C-2441-03C1-BB58B2BC8F7D}"/>
              </a:ext>
            </a:extLst>
          </p:cNvPr>
          <p:cNvSpPr>
            <a:spLocks noChangeArrowheads="1"/>
          </p:cNvSpPr>
          <p:nvPr/>
        </p:nvSpPr>
        <p:spPr bwMode="auto">
          <a:xfrm>
            <a:off x="7605713" y="1419225"/>
            <a:ext cx="116363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solidFill>
                  <a:srgbClr val="FFFFFF"/>
                </a:solidFill>
                <a:latin typeface="Arial" panose="020B0604020202020204" pitchFamily="34" charset="0"/>
              </a:rPr>
              <a:t>5 = N</a:t>
            </a:r>
          </a:p>
        </p:txBody>
      </p:sp>
      <p:sp>
        <p:nvSpPr>
          <p:cNvPr id="14" name="Rectangle 10">
            <a:extLst>
              <a:ext uri="{FF2B5EF4-FFF2-40B4-BE49-F238E27FC236}">
                <a16:creationId xmlns:a16="http://schemas.microsoft.com/office/drawing/2014/main" id="{6672FA67-CD53-DD38-EF3F-403D5233B973}"/>
              </a:ext>
            </a:extLst>
          </p:cNvPr>
          <p:cNvSpPr>
            <a:spLocks noChangeArrowheads="1"/>
          </p:cNvSpPr>
          <p:nvPr/>
        </p:nvSpPr>
        <p:spPr bwMode="auto">
          <a:xfrm>
            <a:off x="2056940" y="2063866"/>
            <a:ext cx="406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latin typeface="Arial" panose="020B0604020202020204" pitchFamily="34" charset="0"/>
              </a:rPr>
              <a:t>1</a:t>
            </a:r>
          </a:p>
        </p:txBody>
      </p:sp>
      <p:sp>
        <p:nvSpPr>
          <p:cNvPr id="15" name="Oval 11">
            <a:extLst>
              <a:ext uri="{FF2B5EF4-FFF2-40B4-BE49-F238E27FC236}">
                <a16:creationId xmlns:a16="http://schemas.microsoft.com/office/drawing/2014/main" id="{831CD09A-3E57-2CCA-2516-2B8A83926EA8}"/>
              </a:ext>
            </a:extLst>
          </p:cNvPr>
          <p:cNvSpPr>
            <a:spLocks noChangeArrowheads="1"/>
          </p:cNvSpPr>
          <p:nvPr/>
        </p:nvSpPr>
        <p:spPr bwMode="auto">
          <a:xfrm>
            <a:off x="1608880" y="3864324"/>
            <a:ext cx="520700" cy="520700"/>
          </a:xfrm>
          <a:prstGeom prst="ellipse">
            <a:avLst/>
          </a:prstGeom>
          <a:solidFill>
            <a:schemeClr val="bg1"/>
          </a:solidFill>
          <a:ln w="12700">
            <a:solidFill>
              <a:schemeClr val="tx1"/>
            </a:solidFill>
            <a:round/>
            <a:headEnd/>
            <a:tailEnd/>
          </a:ln>
          <a:effectLst/>
        </p:spPr>
        <p:txBody>
          <a:bodyPr wrap="none" anchor="ctr"/>
          <a:lstStyle/>
          <a:p>
            <a:endParaRPr lang="en-GB"/>
          </a:p>
        </p:txBody>
      </p:sp>
      <p:sp>
        <p:nvSpPr>
          <p:cNvPr id="16" name="Rectangle 12">
            <a:extLst>
              <a:ext uri="{FF2B5EF4-FFF2-40B4-BE49-F238E27FC236}">
                <a16:creationId xmlns:a16="http://schemas.microsoft.com/office/drawing/2014/main" id="{866F8D51-9AF8-16D2-8BF6-A1B883519B03}"/>
              </a:ext>
            </a:extLst>
          </p:cNvPr>
          <p:cNvSpPr>
            <a:spLocks noChangeArrowheads="1"/>
          </p:cNvSpPr>
          <p:nvPr/>
        </p:nvSpPr>
        <p:spPr bwMode="auto">
          <a:xfrm>
            <a:off x="214313" y="2790825"/>
            <a:ext cx="406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latin typeface="Arial" panose="020B0604020202020204" pitchFamily="34" charset="0"/>
              </a:rPr>
              <a:t>1</a:t>
            </a:r>
          </a:p>
        </p:txBody>
      </p:sp>
      <p:sp>
        <p:nvSpPr>
          <p:cNvPr id="17" name="Rectangle 13">
            <a:extLst>
              <a:ext uri="{FF2B5EF4-FFF2-40B4-BE49-F238E27FC236}">
                <a16:creationId xmlns:a16="http://schemas.microsoft.com/office/drawing/2014/main" id="{496BE33E-5D3D-AE2B-2EE8-3A2C6A26A136}"/>
              </a:ext>
            </a:extLst>
          </p:cNvPr>
          <p:cNvSpPr>
            <a:spLocks noChangeArrowheads="1"/>
          </p:cNvSpPr>
          <p:nvPr/>
        </p:nvSpPr>
        <p:spPr bwMode="auto">
          <a:xfrm>
            <a:off x="2343983" y="3990688"/>
            <a:ext cx="8089900" cy="156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2400" dirty="0">
                <a:latin typeface="Arial" panose="020B0604020202020204" pitchFamily="34" charset="0"/>
              </a:rPr>
              <a:t>Time scale with progression of time moving from left to right; the numbers represent time periods (e.g., years, months, quarters, etc...) and may be presented within a time interval or at the end of a time interval.</a:t>
            </a:r>
          </a:p>
        </p:txBody>
      </p:sp>
      <p:sp>
        <p:nvSpPr>
          <p:cNvPr id="18" name="Rectangle 5">
            <a:extLst>
              <a:ext uri="{FF2B5EF4-FFF2-40B4-BE49-F238E27FC236}">
                <a16:creationId xmlns:a16="http://schemas.microsoft.com/office/drawing/2014/main" id="{1BBACD9A-D8C9-E1A2-A1EE-4B53D4A89704}"/>
              </a:ext>
            </a:extLst>
          </p:cNvPr>
          <p:cNvSpPr>
            <a:spLocks noChangeArrowheads="1"/>
          </p:cNvSpPr>
          <p:nvPr/>
        </p:nvSpPr>
        <p:spPr bwMode="auto">
          <a:xfrm>
            <a:off x="4670925" y="2381518"/>
            <a:ext cx="31098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latin typeface="Arial" panose="020B0604020202020204" pitchFamily="34" charset="0"/>
              </a:rPr>
              <a:t>2</a:t>
            </a:r>
          </a:p>
        </p:txBody>
      </p:sp>
      <p:sp>
        <p:nvSpPr>
          <p:cNvPr id="19" name="Rectangle 5">
            <a:extLst>
              <a:ext uri="{FF2B5EF4-FFF2-40B4-BE49-F238E27FC236}">
                <a16:creationId xmlns:a16="http://schemas.microsoft.com/office/drawing/2014/main" id="{C6ED8265-78E2-72F9-A125-5C31ACBAA2A4}"/>
              </a:ext>
            </a:extLst>
          </p:cNvPr>
          <p:cNvSpPr>
            <a:spLocks noChangeArrowheads="1"/>
          </p:cNvSpPr>
          <p:nvPr/>
        </p:nvSpPr>
        <p:spPr bwMode="auto">
          <a:xfrm>
            <a:off x="5735555" y="2425013"/>
            <a:ext cx="31098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latin typeface="Arial" panose="020B0604020202020204" pitchFamily="34" charset="0"/>
              </a:rPr>
              <a:t>3</a:t>
            </a:r>
          </a:p>
        </p:txBody>
      </p:sp>
      <p:sp>
        <p:nvSpPr>
          <p:cNvPr id="20" name="Rectangle 5">
            <a:extLst>
              <a:ext uri="{FF2B5EF4-FFF2-40B4-BE49-F238E27FC236}">
                <a16:creationId xmlns:a16="http://schemas.microsoft.com/office/drawing/2014/main" id="{D0F45291-3B3A-81D4-A0C2-66BA3C57C777}"/>
              </a:ext>
            </a:extLst>
          </p:cNvPr>
          <p:cNvSpPr>
            <a:spLocks noChangeArrowheads="1"/>
          </p:cNvSpPr>
          <p:nvPr/>
        </p:nvSpPr>
        <p:spPr bwMode="auto">
          <a:xfrm>
            <a:off x="6779185" y="2433499"/>
            <a:ext cx="31098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latin typeface="Arial" panose="020B0604020202020204" pitchFamily="34" charset="0"/>
              </a:rPr>
              <a:t>4</a:t>
            </a:r>
          </a:p>
        </p:txBody>
      </p:sp>
      <p:sp>
        <p:nvSpPr>
          <p:cNvPr id="21" name="Rectangle 5">
            <a:extLst>
              <a:ext uri="{FF2B5EF4-FFF2-40B4-BE49-F238E27FC236}">
                <a16:creationId xmlns:a16="http://schemas.microsoft.com/office/drawing/2014/main" id="{8E29BD57-BE9A-E552-2726-9ED02470EAE6}"/>
              </a:ext>
            </a:extLst>
          </p:cNvPr>
          <p:cNvSpPr>
            <a:spLocks noChangeArrowheads="1"/>
          </p:cNvSpPr>
          <p:nvPr/>
        </p:nvSpPr>
        <p:spPr bwMode="auto">
          <a:xfrm>
            <a:off x="7987696" y="2400592"/>
            <a:ext cx="31098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latin typeface="Arial" panose="020B0604020202020204" pitchFamily="34" charset="0"/>
              </a:rPr>
              <a:t>5</a:t>
            </a:r>
          </a:p>
        </p:txBody>
      </p:sp>
      <p:sp>
        <p:nvSpPr>
          <p:cNvPr id="22" name="Rectangle 5">
            <a:extLst>
              <a:ext uri="{FF2B5EF4-FFF2-40B4-BE49-F238E27FC236}">
                <a16:creationId xmlns:a16="http://schemas.microsoft.com/office/drawing/2014/main" id="{7F69A11E-BB36-76BB-8CE8-0E3E5C2D9854}"/>
              </a:ext>
            </a:extLst>
          </p:cNvPr>
          <p:cNvSpPr>
            <a:spLocks noChangeArrowheads="1"/>
          </p:cNvSpPr>
          <p:nvPr/>
        </p:nvSpPr>
        <p:spPr bwMode="auto">
          <a:xfrm>
            <a:off x="10180553" y="2500546"/>
            <a:ext cx="612348"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latin typeface="Arial" panose="020B0604020202020204" pitchFamily="34" charset="0"/>
              </a:rPr>
              <a:t>N=5</a:t>
            </a:r>
          </a:p>
        </p:txBody>
      </p:sp>
    </p:spTree>
    <p:extLst>
      <p:ext uri="{BB962C8B-B14F-4D97-AF65-F5344CB8AC3E}">
        <p14:creationId xmlns:p14="http://schemas.microsoft.com/office/powerpoint/2010/main" val="1630057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01417-FD20-4111-A242-5D6214BDF6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F4AAFA-F5A6-0D8E-4CD6-8434E830E46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8A7D0D4-2A42-E59C-E240-4B592DCFEB9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FD1B854-9BAD-1076-F523-CFE7EDA1D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chemeClr val="tx1"/>
            </a:solidFill>
          </a:ln>
        </p:spPr>
      </p:pic>
      <p:sp>
        <p:nvSpPr>
          <p:cNvPr id="9" name="TextBox 8">
            <a:extLst>
              <a:ext uri="{FF2B5EF4-FFF2-40B4-BE49-F238E27FC236}">
                <a16:creationId xmlns:a16="http://schemas.microsoft.com/office/drawing/2014/main" id="{EE035424-1509-5809-02BA-AE1755DD22AB}"/>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19" name="Rectangle 9">
            <a:extLst>
              <a:ext uri="{FF2B5EF4-FFF2-40B4-BE49-F238E27FC236}">
                <a16:creationId xmlns:a16="http://schemas.microsoft.com/office/drawing/2014/main" id="{8ED7CC4A-085C-6152-202B-86DC57FEDF64}"/>
              </a:ext>
            </a:extLst>
          </p:cNvPr>
          <p:cNvSpPr>
            <a:spLocks noChangeArrowheads="1"/>
          </p:cNvSpPr>
          <p:nvPr/>
        </p:nvSpPr>
        <p:spPr bwMode="auto">
          <a:xfrm>
            <a:off x="7605713" y="1419225"/>
            <a:ext cx="116363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solidFill>
                  <a:srgbClr val="FFFFFF"/>
                </a:solidFill>
                <a:latin typeface="Arial" panose="020B0604020202020204" pitchFamily="34" charset="0"/>
              </a:rPr>
              <a:t>5 = N</a:t>
            </a:r>
          </a:p>
        </p:txBody>
      </p:sp>
      <p:sp>
        <p:nvSpPr>
          <p:cNvPr id="24" name="Line 21">
            <a:extLst>
              <a:ext uri="{FF2B5EF4-FFF2-40B4-BE49-F238E27FC236}">
                <a16:creationId xmlns:a16="http://schemas.microsoft.com/office/drawing/2014/main" id="{6B0C0690-09DF-A857-88D4-7D1E95D372AD}"/>
              </a:ext>
            </a:extLst>
          </p:cNvPr>
          <p:cNvSpPr>
            <a:spLocks noChangeShapeType="1"/>
          </p:cNvSpPr>
          <p:nvPr/>
        </p:nvSpPr>
        <p:spPr bwMode="auto">
          <a:xfrm flipV="1">
            <a:off x="2438400" y="908050"/>
            <a:ext cx="0" cy="54610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 name="Line 22">
            <a:extLst>
              <a:ext uri="{FF2B5EF4-FFF2-40B4-BE49-F238E27FC236}">
                <a16:creationId xmlns:a16="http://schemas.microsoft.com/office/drawing/2014/main" id="{4F1582F8-3979-2ED8-4587-EE6B275DA00B}"/>
              </a:ext>
            </a:extLst>
          </p:cNvPr>
          <p:cNvSpPr>
            <a:spLocks noChangeShapeType="1"/>
          </p:cNvSpPr>
          <p:nvPr/>
        </p:nvSpPr>
        <p:spPr bwMode="auto">
          <a:xfrm flipV="1">
            <a:off x="3810000" y="908050"/>
            <a:ext cx="0" cy="54610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Line 23">
            <a:extLst>
              <a:ext uri="{FF2B5EF4-FFF2-40B4-BE49-F238E27FC236}">
                <a16:creationId xmlns:a16="http://schemas.microsoft.com/office/drawing/2014/main" id="{4B1D34A8-F2F0-CF25-6D36-81C2549C254D}"/>
              </a:ext>
            </a:extLst>
          </p:cNvPr>
          <p:cNvSpPr>
            <a:spLocks noChangeShapeType="1"/>
          </p:cNvSpPr>
          <p:nvPr/>
        </p:nvSpPr>
        <p:spPr bwMode="auto">
          <a:xfrm flipV="1">
            <a:off x="5105400" y="908050"/>
            <a:ext cx="0" cy="54610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 name="Line 24">
            <a:extLst>
              <a:ext uri="{FF2B5EF4-FFF2-40B4-BE49-F238E27FC236}">
                <a16:creationId xmlns:a16="http://schemas.microsoft.com/office/drawing/2014/main" id="{00379E7A-7E83-2A8E-82B6-7CD72FE12A3B}"/>
              </a:ext>
            </a:extLst>
          </p:cNvPr>
          <p:cNvSpPr>
            <a:spLocks noChangeShapeType="1"/>
          </p:cNvSpPr>
          <p:nvPr/>
        </p:nvSpPr>
        <p:spPr bwMode="auto">
          <a:xfrm flipV="1">
            <a:off x="6400800" y="908050"/>
            <a:ext cx="0" cy="54610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 name="Line 25">
            <a:extLst>
              <a:ext uri="{FF2B5EF4-FFF2-40B4-BE49-F238E27FC236}">
                <a16:creationId xmlns:a16="http://schemas.microsoft.com/office/drawing/2014/main" id="{95BAA6B4-3539-90DA-4CFF-F22A730B2E56}"/>
              </a:ext>
            </a:extLst>
          </p:cNvPr>
          <p:cNvSpPr>
            <a:spLocks noChangeShapeType="1"/>
          </p:cNvSpPr>
          <p:nvPr/>
        </p:nvSpPr>
        <p:spPr bwMode="auto">
          <a:xfrm flipV="1">
            <a:off x="7848600" y="908050"/>
            <a:ext cx="0" cy="54610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 name="Oval 2">
            <a:extLst>
              <a:ext uri="{FF2B5EF4-FFF2-40B4-BE49-F238E27FC236}">
                <a16:creationId xmlns:a16="http://schemas.microsoft.com/office/drawing/2014/main" id="{707AA457-6FF4-A0B5-D703-947747792698}"/>
              </a:ext>
            </a:extLst>
          </p:cNvPr>
          <p:cNvSpPr>
            <a:spLocks noChangeArrowheads="1"/>
          </p:cNvSpPr>
          <p:nvPr/>
        </p:nvSpPr>
        <p:spPr bwMode="auto">
          <a:xfrm>
            <a:off x="615950" y="1073150"/>
            <a:ext cx="520700" cy="520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 name="Rectangle 3">
            <a:extLst>
              <a:ext uri="{FF2B5EF4-FFF2-40B4-BE49-F238E27FC236}">
                <a16:creationId xmlns:a16="http://schemas.microsoft.com/office/drawing/2014/main" id="{CE5BE60E-B96A-11AB-3E6B-2FAF34DB082E}"/>
              </a:ext>
            </a:extLst>
          </p:cNvPr>
          <p:cNvSpPr>
            <a:spLocks noChangeArrowheads="1"/>
          </p:cNvSpPr>
          <p:nvPr/>
        </p:nvSpPr>
        <p:spPr bwMode="auto">
          <a:xfrm>
            <a:off x="1204913" y="123825"/>
            <a:ext cx="692943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b="1">
                <a:solidFill>
                  <a:srgbClr val="FFFFFF"/>
                </a:solidFill>
                <a:latin typeface="Arial" panose="020B0604020202020204" pitchFamily="34" charset="0"/>
              </a:rPr>
              <a:t>CASH FLOW DIAGRAM NOTATION</a:t>
            </a:r>
          </a:p>
        </p:txBody>
      </p:sp>
      <p:sp>
        <p:nvSpPr>
          <p:cNvPr id="32" name="Line 4">
            <a:extLst>
              <a:ext uri="{FF2B5EF4-FFF2-40B4-BE49-F238E27FC236}">
                <a16:creationId xmlns:a16="http://schemas.microsoft.com/office/drawing/2014/main" id="{C9F61B5B-C48E-76D0-5D44-5FA05904DF27}"/>
              </a:ext>
            </a:extLst>
          </p:cNvPr>
          <p:cNvSpPr>
            <a:spLocks noChangeShapeType="1"/>
          </p:cNvSpPr>
          <p:nvPr/>
        </p:nvSpPr>
        <p:spPr bwMode="auto">
          <a:xfrm>
            <a:off x="1301750" y="1447800"/>
            <a:ext cx="6616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 name="Rectangle 5">
            <a:extLst>
              <a:ext uri="{FF2B5EF4-FFF2-40B4-BE49-F238E27FC236}">
                <a16:creationId xmlns:a16="http://schemas.microsoft.com/office/drawing/2014/main" id="{9D992F53-8BC4-7F5B-269C-2739526EE69E}"/>
              </a:ext>
            </a:extLst>
          </p:cNvPr>
          <p:cNvSpPr>
            <a:spLocks noChangeArrowheads="1"/>
          </p:cNvSpPr>
          <p:nvPr/>
        </p:nvSpPr>
        <p:spPr bwMode="auto">
          <a:xfrm>
            <a:off x="2271713" y="1419225"/>
            <a:ext cx="406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solidFill>
                  <a:srgbClr val="FFFFFF"/>
                </a:solidFill>
                <a:latin typeface="Arial" panose="020B0604020202020204" pitchFamily="34" charset="0"/>
              </a:rPr>
              <a:t>1</a:t>
            </a:r>
          </a:p>
        </p:txBody>
      </p:sp>
      <p:sp>
        <p:nvSpPr>
          <p:cNvPr id="35" name="Rectangle 7">
            <a:extLst>
              <a:ext uri="{FF2B5EF4-FFF2-40B4-BE49-F238E27FC236}">
                <a16:creationId xmlns:a16="http://schemas.microsoft.com/office/drawing/2014/main" id="{499C7A77-77D5-1245-283A-E8400327F198}"/>
              </a:ext>
            </a:extLst>
          </p:cNvPr>
          <p:cNvSpPr>
            <a:spLocks noChangeArrowheads="1"/>
          </p:cNvSpPr>
          <p:nvPr/>
        </p:nvSpPr>
        <p:spPr bwMode="auto">
          <a:xfrm>
            <a:off x="4938713" y="1419225"/>
            <a:ext cx="406400" cy="5762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solidFill>
                  <a:srgbClr val="FFFFFF"/>
                </a:solidFill>
                <a:latin typeface="Arial" panose="020B0604020202020204" pitchFamily="34" charset="0"/>
              </a:rPr>
              <a:t>3</a:t>
            </a:r>
          </a:p>
        </p:txBody>
      </p:sp>
      <p:sp>
        <p:nvSpPr>
          <p:cNvPr id="36" name="Rectangle 8">
            <a:extLst>
              <a:ext uri="{FF2B5EF4-FFF2-40B4-BE49-F238E27FC236}">
                <a16:creationId xmlns:a16="http://schemas.microsoft.com/office/drawing/2014/main" id="{D9EBC09C-59F7-3942-380B-C65D98567A09}"/>
              </a:ext>
            </a:extLst>
          </p:cNvPr>
          <p:cNvSpPr>
            <a:spLocks noChangeArrowheads="1"/>
          </p:cNvSpPr>
          <p:nvPr/>
        </p:nvSpPr>
        <p:spPr bwMode="auto">
          <a:xfrm>
            <a:off x="6234113" y="1419225"/>
            <a:ext cx="406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solidFill>
                  <a:srgbClr val="FFFFFF"/>
                </a:solidFill>
                <a:latin typeface="Arial" panose="020B0604020202020204" pitchFamily="34" charset="0"/>
              </a:rPr>
              <a:t>4</a:t>
            </a:r>
          </a:p>
        </p:txBody>
      </p:sp>
      <p:sp>
        <p:nvSpPr>
          <p:cNvPr id="37" name="Rectangle 9">
            <a:extLst>
              <a:ext uri="{FF2B5EF4-FFF2-40B4-BE49-F238E27FC236}">
                <a16:creationId xmlns:a16="http://schemas.microsoft.com/office/drawing/2014/main" id="{B94A2F00-64AB-7B53-E1D0-263F36F5FBA4}"/>
              </a:ext>
            </a:extLst>
          </p:cNvPr>
          <p:cNvSpPr>
            <a:spLocks noChangeArrowheads="1"/>
          </p:cNvSpPr>
          <p:nvPr/>
        </p:nvSpPr>
        <p:spPr bwMode="auto">
          <a:xfrm>
            <a:off x="7605713" y="1419225"/>
            <a:ext cx="116363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solidFill>
                  <a:srgbClr val="FFFFFF"/>
                </a:solidFill>
                <a:latin typeface="Arial" panose="020B0604020202020204" pitchFamily="34" charset="0"/>
              </a:rPr>
              <a:t>5 = N</a:t>
            </a:r>
          </a:p>
        </p:txBody>
      </p:sp>
      <p:sp>
        <p:nvSpPr>
          <p:cNvPr id="38" name="Rectangle 10">
            <a:extLst>
              <a:ext uri="{FF2B5EF4-FFF2-40B4-BE49-F238E27FC236}">
                <a16:creationId xmlns:a16="http://schemas.microsoft.com/office/drawing/2014/main" id="{77DB83A5-128B-A541-0ABC-45AF616CA7DB}"/>
              </a:ext>
            </a:extLst>
          </p:cNvPr>
          <p:cNvSpPr>
            <a:spLocks noChangeArrowheads="1"/>
          </p:cNvSpPr>
          <p:nvPr/>
        </p:nvSpPr>
        <p:spPr bwMode="auto">
          <a:xfrm>
            <a:off x="671513" y="1038225"/>
            <a:ext cx="406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latin typeface="Arial" panose="020B0604020202020204" pitchFamily="34" charset="0"/>
              </a:rPr>
              <a:t>1</a:t>
            </a:r>
          </a:p>
        </p:txBody>
      </p:sp>
      <p:sp>
        <p:nvSpPr>
          <p:cNvPr id="39" name="Oval 11">
            <a:extLst>
              <a:ext uri="{FF2B5EF4-FFF2-40B4-BE49-F238E27FC236}">
                <a16:creationId xmlns:a16="http://schemas.microsoft.com/office/drawing/2014/main" id="{96B0BDBA-76F2-AA26-CE2E-E84976FDDB2C}"/>
              </a:ext>
            </a:extLst>
          </p:cNvPr>
          <p:cNvSpPr>
            <a:spLocks noChangeArrowheads="1"/>
          </p:cNvSpPr>
          <p:nvPr/>
        </p:nvSpPr>
        <p:spPr bwMode="auto">
          <a:xfrm>
            <a:off x="158750" y="2825750"/>
            <a:ext cx="520700" cy="520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 name="Rectangle 12">
            <a:extLst>
              <a:ext uri="{FF2B5EF4-FFF2-40B4-BE49-F238E27FC236}">
                <a16:creationId xmlns:a16="http://schemas.microsoft.com/office/drawing/2014/main" id="{F3B7F89B-ECFB-3EAD-09D1-C08F37B720A8}"/>
              </a:ext>
            </a:extLst>
          </p:cNvPr>
          <p:cNvSpPr>
            <a:spLocks noChangeArrowheads="1"/>
          </p:cNvSpPr>
          <p:nvPr/>
        </p:nvSpPr>
        <p:spPr bwMode="auto">
          <a:xfrm>
            <a:off x="214313" y="2790825"/>
            <a:ext cx="406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latin typeface="Arial" panose="020B0604020202020204" pitchFamily="34" charset="0"/>
              </a:rPr>
              <a:t>1</a:t>
            </a:r>
          </a:p>
        </p:txBody>
      </p:sp>
      <p:sp>
        <p:nvSpPr>
          <p:cNvPr id="41" name="Rectangle 13">
            <a:extLst>
              <a:ext uri="{FF2B5EF4-FFF2-40B4-BE49-F238E27FC236}">
                <a16:creationId xmlns:a16="http://schemas.microsoft.com/office/drawing/2014/main" id="{3229A284-FD51-7A7C-F4ED-AE4E2337B9F1}"/>
              </a:ext>
            </a:extLst>
          </p:cNvPr>
          <p:cNvSpPr>
            <a:spLocks noChangeArrowheads="1"/>
          </p:cNvSpPr>
          <p:nvPr/>
        </p:nvSpPr>
        <p:spPr bwMode="auto">
          <a:xfrm>
            <a:off x="976313" y="2835275"/>
            <a:ext cx="8089900" cy="156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2400" dirty="0">
                <a:latin typeface="Arial" panose="020B0604020202020204" pitchFamily="34" charset="0"/>
              </a:rPr>
              <a:t>Time scale with progression of time moving from left to right; the numbers represent time periods (e.g., years, months, quarters, etc...) and may be presented within a time interval or at the end of a time interval.</a:t>
            </a:r>
          </a:p>
        </p:txBody>
      </p:sp>
      <p:sp>
        <p:nvSpPr>
          <p:cNvPr id="42" name="Line 14">
            <a:extLst>
              <a:ext uri="{FF2B5EF4-FFF2-40B4-BE49-F238E27FC236}">
                <a16:creationId xmlns:a16="http://schemas.microsoft.com/office/drawing/2014/main" id="{56BA3C46-90F9-2666-CF72-080706344F4F}"/>
              </a:ext>
            </a:extLst>
          </p:cNvPr>
          <p:cNvSpPr>
            <a:spLocks noChangeShapeType="1"/>
          </p:cNvSpPr>
          <p:nvPr/>
        </p:nvSpPr>
        <p:spPr bwMode="auto">
          <a:xfrm>
            <a:off x="1295400" y="1460500"/>
            <a:ext cx="0" cy="736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 name="Rectangle 15">
            <a:extLst>
              <a:ext uri="{FF2B5EF4-FFF2-40B4-BE49-F238E27FC236}">
                <a16:creationId xmlns:a16="http://schemas.microsoft.com/office/drawing/2014/main" id="{31E7A80D-D85F-E3A2-04D0-E64E7AD87021}"/>
              </a:ext>
            </a:extLst>
          </p:cNvPr>
          <p:cNvSpPr>
            <a:spLocks noChangeArrowheads="1"/>
          </p:cNvSpPr>
          <p:nvPr/>
        </p:nvSpPr>
        <p:spPr bwMode="auto">
          <a:xfrm>
            <a:off x="747713" y="2119313"/>
            <a:ext cx="158941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dirty="0">
                <a:latin typeface="Arial" panose="020B0604020202020204" pitchFamily="34" charset="0"/>
              </a:rPr>
              <a:t>P =$8,000</a:t>
            </a:r>
          </a:p>
        </p:txBody>
      </p:sp>
      <p:sp>
        <p:nvSpPr>
          <p:cNvPr id="44" name="Oval 16">
            <a:extLst>
              <a:ext uri="{FF2B5EF4-FFF2-40B4-BE49-F238E27FC236}">
                <a16:creationId xmlns:a16="http://schemas.microsoft.com/office/drawing/2014/main" id="{25F3FDF5-CD12-8C7D-ED88-7A68C83EBFAB}"/>
              </a:ext>
            </a:extLst>
          </p:cNvPr>
          <p:cNvSpPr>
            <a:spLocks noChangeArrowheads="1"/>
          </p:cNvSpPr>
          <p:nvPr/>
        </p:nvSpPr>
        <p:spPr bwMode="auto">
          <a:xfrm>
            <a:off x="2292350" y="2063750"/>
            <a:ext cx="520700" cy="520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 name="Rectangle 17">
            <a:extLst>
              <a:ext uri="{FF2B5EF4-FFF2-40B4-BE49-F238E27FC236}">
                <a16:creationId xmlns:a16="http://schemas.microsoft.com/office/drawing/2014/main" id="{AF0F3DF8-64EE-6833-FAB1-B81BA6455326}"/>
              </a:ext>
            </a:extLst>
          </p:cNvPr>
          <p:cNvSpPr>
            <a:spLocks noChangeArrowheads="1"/>
          </p:cNvSpPr>
          <p:nvPr/>
        </p:nvSpPr>
        <p:spPr bwMode="auto">
          <a:xfrm>
            <a:off x="2347913" y="2028825"/>
            <a:ext cx="406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latin typeface="Arial" panose="020B0604020202020204" pitchFamily="34" charset="0"/>
              </a:rPr>
              <a:t>2</a:t>
            </a:r>
          </a:p>
        </p:txBody>
      </p:sp>
      <p:sp>
        <p:nvSpPr>
          <p:cNvPr id="46" name="Oval 18">
            <a:extLst>
              <a:ext uri="{FF2B5EF4-FFF2-40B4-BE49-F238E27FC236}">
                <a16:creationId xmlns:a16="http://schemas.microsoft.com/office/drawing/2014/main" id="{91C1A85A-B0B8-76FE-6EBD-F0C81436EDEA}"/>
              </a:ext>
            </a:extLst>
          </p:cNvPr>
          <p:cNvSpPr>
            <a:spLocks noChangeArrowheads="1"/>
          </p:cNvSpPr>
          <p:nvPr/>
        </p:nvSpPr>
        <p:spPr bwMode="auto">
          <a:xfrm>
            <a:off x="158750" y="4425950"/>
            <a:ext cx="520700" cy="520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 name="Rectangle 19">
            <a:extLst>
              <a:ext uri="{FF2B5EF4-FFF2-40B4-BE49-F238E27FC236}">
                <a16:creationId xmlns:a16="http://schemas.microsoft.com/office/drawing/2014/main" id="{87E369B2-B127-B81C-BE81-CF10406822A1}"/>
              </a:ext>
            </a:extLst>
          </p:cNvPr>
          <p:cNvSpPr>
            <a:spLocks noChangeArrowheads="1"/>
          </p:cNvSpPr>
          <p:nvPr/>
        </p:nvSpPr>
        <p:spPr bwMode="auto">
          <a:xfrm>
            <a:off x="214313" y="4391025"/>
            <a:ext cx="406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latin typeface="Arial" panose="020B0604020202020204" pitchFamily="34" charset="0"/>
              </a:rPr>
              <a:t>2</a:t>
            </a:r>
          </a:p>
        </p:txBody>
      </p:sp>
      <p:sp>
        <p:nvSpPr>
          <p:cNvPr id="48" name="Rectangle 20">
            <a:extLst>
              <a:ext uri="{FF2B5EF4-FFF2-40B4-BE49-F238E27FC236}">
                <a16:creationId xmlns:a16="http://schemas.microsoft.com/office/drawing/2014/main" id="{A0162DA1-9512-7A79-8956-F46CBEF4D448}"/>
              </a:ext>
            </a:extLst>
          </p:cNvPr>
          <p:cNvSpPr>
            <a:spLocks noChangeArrowheads="1"/>
          </p:cNvSpPr>
          <p:nvPr/>
        </p:nvSpPr>
        <p:spPr bwMode="auto">
          <a:xfrm>
            <a:off x="976313" y="4481513"/>
            <a:ext cx="7319954"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dirty="0">
                <a:latin typeface="Arial" panose="020B0604020202020204" pitchFamily="34" charset="0"/>
              </a:rPr>
              <a:t>Present expense (cash outflow) of $8,000 for lender</a:t>
            </a:r>
            <a:r>
              <a:rPr lang="en-US" altLang="en-US" sz="2400" dirty="0">
                <a:solidFill>
                  <a:srgbClr val="FFFFFF"/>
                </a:solidFill>
                <a:latin typeface="Arial" panose="020B0604020202020204" pitchFamily="34" charset="0"/>
              </a:rPr>
              <a:t>.</a:t>
            </a:r>
          </a:p>
        </p:txBody>
      </p:sp>
      <p:sp>
        <p:nvSpPr>
          <p:cNvPr id="49" name="Line 21">
            <a:extLst>
              <a:ext uri="{FF2B5EF4-FFF2-40B4-BE49-F238E27FC236}">
                <a16:creationId xmlns:a16="http://schemas.microsoft.com/office/drawing/2014/main" id="{1A21E26B-3003-2C21-2500-C83914E18EB9}"/>
              </a:ext>
            </a:extLst>
          </p:cNvPr>
          <p:cNvSpPr>
            <a:spLocks noChangeShapeType="1"/>
          </p:cNvSpPr>
          <p:nvPr/>
        </p:nvSpPr>
        <p:spPr bwMode="auto">
          <a:xfrm flipV="1">
            <a:off x="2438400" y="908050"/>
            <a:ext cx="0" cy="546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Line 22">
            <a:extLst>
              <a:ext uri="{FF2B5EF4-FFF2-40B4-BE49-F238E27FC236}">
                <a16:creationId xmlns:a16="http://schemas.microsoft.com/office/drawing/2014/main" id="{2014FD89-CB05-1176-B8A2-4DCF272B5ABF}"/>
              </a:ext>
            </a:extLst>
          </p:cNvPr>
          <p:cNvSpPr>
            <a:spLocks noChangeShapeType="1"/>
          </p:cNvSpPr>
          <p:nvPr/>
        </p:nvSpPr>
        <p:spPr bwMode="auto">
          <a:xfrm flipV="1">
            <a:off x="3810000" y="908050"/>
            <a:ext cx="0" cy="54610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Line 23">
            <a:extLst>
              <a:ext uri="{FF2B5EF4-FFF2-40B4-BE49-F238E27FC236}">
                <a16:creationId xmlns:a16="http://schemas.microsoft.com/office/drawing/2014/main" id="{4387AED0-FC07-1A9C-8C41-6239ADD7982B}"/>
              </a:ext>
            </a:extLst>
          </p:cNvPr>
          <p:cNvSpPr>
            <a:spLocks noChangeShapeType="1"/>
          </p:cNvSpPr>
          <p:nvPr/>
        </p:nvSpPr>
        <p:spPr bwMode="auto">
          <a:xfrm flipV="1">
            <a:off x="5105400" y="908050"/>
            <a:ext cx="0" cy="54610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 name="Line 24">
            <a:extLst>
              <a:ext uri="{FF2B5EF4-FFF2-40B4-BE49-F238E27FC236}">
                <a16:creationId xmlns:a16="http://schemas.microsoft.com/office/drawing/2014/main" id="{5D7E4161-1E35-C7B1-92EE-4A99BFBFC687}"/>
              </a:ext>
            </a:extLst>
          </p:cNvPr>
          <p:cNvSpPr>
            <a:spLocks noChangeShapeType="1"/>
          </p:cNvSpPr>
          <p:nvPr/>
        </p:nvSpPr>
        <p:spPr bwMode="auto">
          <a:xfrm flipV="1">
            <a:off x="6400800" y="908050"/>
            <a:ext cx="0" cy="54610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 name="Line 25">
            <a:extLst>
              <a:ext uri="{FF2B5EF4-FFF2-40B4-BE49-F238E27FC236}">
                <a16:creationId xmlns:a16="http://schemas.microsoft.com/office/drawing/2014/main" id="{9A2574F2-1841-FD49-059E-1C9C2191B421}"/>
              </a:ext>
            </a:extLst>
          </p:cNvPr>
          <p:cNvSpPr>
            <a:spLocks noChangeShapeType="1"/>
          </p:cNvSpPr>
          <p:nvPr/>
        </p:nvSpPr>
        <p:spPr bwMode="auto">
          <a:xfrm flipV="1">
            <a:off x="7848600" y="908050"/>
            <a:ext cx="0" cy="54610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 name="Rectangle 26">
            <a:extLst>
              <a:ext uri="{FF2B5EF4-FFF2-40B4-BE49-F238E27FC236}">
                <a16:creationId xmlns:a16="http://schemas.microsoft.com/office/drawing/2014/main" id="{01015CE8-876F-8349-9A8C-3C3F84690843}"/>
              </a:ext>
            </a:extLst>
          </p:cNvPr>
          <p:cNvSpPr>
            <a:spLocks noChangeArrowheads="1"/>
          </p:cNvSpPr>
          <p:nvPr/>
        </p:nvSpPr>
        <p:spPr bwMode="auto">
          <a:xfrm>
            <a:off x="2881313" y="595313"/>
            <a:ext cx="16637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solidFill>
                  <a:srgbClr val="FFFFFF"/>
                </a:solidFill>
                <a:latin typeface="Arial" panose="020B0604020202020204" pitchFamily="34" charset="0"/>
              </a:rPr>
              <a:t>A = $2,524</a:t>
            </a:r>
          </a:p>
        </p:txBody>
      </p:sp>
      <p:sp>
        <p:nvSpPr>
          <p:cNvPr id="55" name="Oval 27">
            <a:extLst>
              <a:ext uri="{FF2B5EF4-FFF2-40B4-BE49-F238E27FC236}">
                <a16:creationId xmlns:a16="http://schemas.microsoft.com/office/drawing/2014/main" id="{D8CC7578-2CAF-7B17-45D6-6C288F99347C}"/>
              </a:ext>
            </a:extLst>
          </p:cNvPr>
          <p:cNvSpPr>
            <a:spLocks noChangeArrowheads="1"/>
          </p:cNvSpPr>
          <p:nvPr/>
        </p:nvSpPr>
        <p:spPr bwMode="auto">
          <a:xfrm>
            <a:off x="4425950" y="615950"/>
            <a:ext cx="520700" cy="520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 name="Rectangle 28">
            <a:extLst>
              <a:ext uri="{FF2B5EF4-FFF2-40B4-BE49-F238E27FC236}">
                <a16:creationId xmlns:a16="http://schemas.microsoft.com/office/drawing/2014/main" id="{3A569288-F7A9-A769-73FC-5F0BC9D7AD3B}"/>
              </a:ext>
            </a:extLst>
          </p:cNvPr>
          <p:cNvSpPr>
            <a:spLocks noChangeArrowheads="1"/>
          </p:cNvSpPr>
          <p:nvPr/>
        </p:nvSpPr>
        <p:spPr bwMode="auto">
          <a:xfrm>
            <a:off x="4481513" y="581025"/>
            <a:ext cx="406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latin typeface="Arial" panose="020B0604020202020204" pitchFamily="34" charset="0"/>
              </a:rPr>
              <a:t>3</a:t>
            </a:r>
          </a:p>
        </p:txBody>
      </p:sp>
      <p:sp>
        <p:nvSpPr>
          <p:cNvPr id="57" name="Oval 29">
            <a:extLst>
              <a:ext uri="{FF2B5EF4-FFF2-40B4-BE49-F238E27FC236}">
                <a16:creationId xmlns:a16="http://schemas.microsoft.com/office/drawing/2014/main" id="{00356208-0558-800E-E4A3-EA3D8BF61365}"/>
              </a:ext>
            </a:extLst>
          </p:cNvPr>
          <p:cNvSpPr>
            <a:spLocks noChangeArrowheads="1"/>
          </p:cNvSpPr>
          <p:nvPr/>
        </p:nvSpPr>
        <p:spPr bwMode="auto">
          <a:xfrm>
            <a:off x="158750" y="5340350"/>
            <a:ext cx="520700" cy="520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 name="Rectangle 30">
            <a:extLst>
              <a:ext uri="{FF2B5EF4-FFF2-40B4-BE49-F238E27FC236}">
                <a16:creationId xmlns:a16="http://schemas.microsoft.com/office/drawing/2014/main" id="{0C3D6329-5F6C-701D-306C-6CFEB423BB45}"/>
              </a:ext>
            </a:extLst>
          </p:cNvPr>
          <p:cNvSpPr>
            <a:spLocks noChangeArrowheads="1"/>
          </p:cNvSpPr>
          <p:nvPr/>
        </p:nvSpPr>
        <p:spPr bwMode="auto">
          <a:xfrm>
            <a:off x="214313" y="5305425"/>
            <a:ext cx="406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latin typeface="Arial" panose="020B0604020202020204" pitchFamily="34" charset="0"/>
              </a:rPr>
              <a:t>3</a:t>
            </a:r>
          </a:p>
        </p:txBody>
      </p:sp>
      <p:sp>
        <p:nvSpPr>
          <p:cNvPr id="59" name="Rectangle 31">
            <a:extLst>
              <a:ext uri="{FF2B5EF4-FFF2-40B4-BE49-F238E27FC236}">
                <a16:creationId xmlns:a16="http://schemas.microsoft.com/office/drawing/2014/main" id="{A59A8CD2-82C4-8678-E18F-75A5416F12B8}"/>
              </a:ext>
            </a:extLst>
          </p:cNvPr>
          <p:cNvSpPr>
            <a:spLocks noChangeArrowheads="1"/>
          </p:cNvSpPr>
          <p:nvPr/>
        </p:nvSpPr>
        <p:spPr bwMode="auto">
          <a:xfrm>
            <a:off x="976313" y="5319713"/>
            <a:ext cx="6859892"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dirty="0">
                <a:latin typeface="Arial" panose="020B0604020202020204" pitchFamily="34" charset="0"/>
              </a:rPr>
              <a:t>Annual income (cash inflow) of $2,524 for lender</a:t>
            </a:r>
            <a:r>
              <a:rPr lang="en-US" altLang="en-US" sz="2400" dirty="0">
                <a:solidFill>
                  <a:srgbClr val="FFFFFF"/>
                </a:solidFill>
                <a:latin typeface="Arial" panose="020B0604020202020204" pitchFamily="34" charset="0"/>
              </a:rPr>
              <a:t>.</a:t>
            </a:r>
          </a:p>
        </p:txBody>
      </p:sp>
      <p:sp>
        <p:nvSpPr>
          <p:cNvPr id="62" name="Line 21">
            <a:extLst>
              <a:ext uri="{FF2B5EF4-FFF2-40B4-BE49-F238E27FC236}">
                <a16:creationId xmlns:a16="http://schemas.microsoft.com/office/drawing/2014/main" id="{D6907FE6-DE5A-B880-7802-4FAA16B2F28B}"/>
              </a:ext>
            </a:extLst>
          </p:cNvPr>
          <p:cNvSpPr>
            <a:spLocks noChangeShapeType="1"/>
          </p:cNvSpPr>
          <p:nvPr/>
        </p:nvSpPr>
        <p:spPr bwMode="auto">
          <a:xfrm flipV="1">
            <a:off x="3762103" y="873125"/>
            <a:ext cx="0" cy="546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 name="Line 21">
            <a:extLst>
              <a:ext uri="{FF2B5EF4-FFF2-40B4-BE49-F238E27FC236}">
                <a16:creationId xmlns:a16="http://schemas.microsoft.com/office/drawing/2014/main" id="{32B432F0-84CD-94F9-C024-55C2988F24A9}"/>
              </a:ext>
            </a:extLst>
          </p:cNvPr>
          <p:cNvSpPr>
            <a:spLocks noChangeShapeType="1"/>
          </p:cNvSpPr>
          <p:nvPr/>
        </p:nvSpPr>
        <p:spPr bwMode="auto">
          <a:xfrm flipV="1">
            <a:off x="5105400" y="867728"/>
            <a:ext cx="0" cy="546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 name="Line 21">
            <a:extLst>
              <a:ext uri="{FF2B5EF4-FFF2-40B4-BE49-F238E27FC236}">
                <a16:creationId xmlns:a16="http://schemas.microsoft.com/office/drawing/2014/main" id="{48BA3810-CF35-3B4A-10C5-625D14D92A9E}"/>
              </a:ext>
            </a:extLst>
          </p:cNvPr>
          <p:cNvSpPr>
            <a:spLocks noChangeShapeType="1"/>
          </p:cNvSpPr>
          <p:nvPr/>
        </p:nvSpPr>
        <p:spPr bwMode="auto">
          <a:xfrm flipV="1">
            <a:off x="6407331" y="914400"/>
            <a:ext cx="0" cy="546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 name="Line 21">
            <a:extLst>
              <a:ext uri="{FF2B5EF4-FFF2-40B4-BE49-F238E27FC236}">
                <a16:creationId xmlns:a16="http://schemas.microsoft.com/office/drawing/2014/main" id="{84074B4E-1680-B07E-EEB4-63D2483B5E08}"/>
              </a:ext>
            </a:extLst>
          </p:cNvPr>
          <p:cNvSpPr>
            <a:spLocks noChangeShapeType="1"/>
          </p:cNvSpPr>
          <p:nvPr/>
        </p:nvSpPr>
        <p:spPr bwMode="auto">
          <a:xfrm flipV="1">
            <a:off x="7836205" y="859790"/>
            <a:ext cx="0" cy="546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 name="TextBox 66">
            <a:extLst>
              <a:ext uri="{FF2B5EF4-FFF2-40B4-BE49-F238E27FC236}">
                <a16:creationId xmlns:a16="http://schemas.microsoft.com/office/drawing/2014/main" id="{D3CFA618-5C26-5CD7-10FD-6A35DA4A6305}"/>
              </a:ext>
            </a:extLst>
          </p:cNvPr>
          <p:cNvSpPr txBox="1"/>
          <p:nvPr/>
        </p:nvSpPr>
        <p:spPr>
          <a:xfrm>
            <a:off x="7836205" y="1593850"/>
            <a:ext cx="1230008" cy="369332"/>
          </a:xfrm>
          <a:prstGeom prst="rect">
            <a:avLst/>
          </a:prstGeom>
          <a:noFill/>
        </p:spPr>
        <p:txBody>
          <a:bodyPr wrap="square">
            <a:spAutoFit/>
          </a:bodyPr>
          <a:lstStyle/>
          <a:p>
            <a:r>
              <a:rPr lang="en-US" altLang="en-US" dirty="0">
                <a:latin typeface="Arial" panose="020B0604020202020204" pitchFamily="34" charset="0"/>
              </a:rPr>
              <a:t>5 = N</a:t>
            </a:r>
          </a:p>
        </p:txBody>
      </p:sp>
      <p:sp>
        <p:nvSpPr>
          <p:cNvPr id="69" name="TextBox 68">
            <a:extLst>
              <a:ext uri="{FF2B5EF4-FFF2-40B4-BE49-F238E27FC236}">
                <a16:creationId xmlns:a16="http://schemas.microsoft.com/office/drawing/2014/main" id="{8B7EE07C-BDFC-8AE2-73AC-D3B3622F751E}"/>
              </a:ext>
            </a:extLst>
          </p:cNvPr>
          <p:cNvSpPr txBox="1"/>
          <p:nvPr/>
        </p:nvSpPr>
        <p:spPr>
          <a:xfrm>
            <a:off x="2383608" y="1474885"/>
            <a:ext cx="690699" cy="369332"/>
          </a:xfrm>
          <a:prstGeom prst="rect">
            <a:avLst/>
          </a:prstGeom>
          <a:noFill/>
        </p:spPr>
        <p:txBody>
          <a:bodyPr wrap="square">
            <a:spAutoFit/>
          </a:bodyPr>
          <a:lstStyle/>
          <a:p>
            <a:r>
              <a:rPr lang="en-US" altLang="en-US" dirty="0">
                <a:latin typeface="Arial" panose="020B0604020202020204" pitchFamily="34" charset="0"/>
              </a:rPr>
              <a:t>1</a:t>
            </a:r>
          </a:p>
        </p:txBody>
      </p:sp>
      <p:sp>
        <p:nvSpPr>
          <p:cNvPr id="70" name="TextBox 69">
            <a:extLst>
              <a:ext uri="{FF2B5EF4-FFF2-40B4-BE49-F238E27FC236}">
                <a16:creationId xmlns:a16="http://schemas.microsoft.com/office/drawing/2014/main" id="{090B57C5-E85D-E22E-68A6-53040FC88F40}"/>
              </a:ext>
            </a:extLst>
          </p:cNvPr>
          <p:cNvSpPr txBox="1"/>
          <p:nvPr/>
        </p:nvSpPr>
        <p:spPr>
          <a:xfrm>
            <a:off x="3505244" y="1549945"/>
            <a:ext cx="690699" cy="369332"/>
          </a:xfrm>
          <a:prstGeom prst="rect">
            <a:avLst/>
          </a:prstGeom>
          <a:noFill/>
        </p:spPr>
        <p:txBody>
          <a:bodyPr wrap="square">
            <a:spAutoFit/>
          </a:bodyPr>
          <a:lstStyle/>
          <a:p>
            <a:r>
              <a:rPr lang="en-US" altLang="en-US" dirty="0">
                <a:latin typeface="Arial" panose="020B0604020202020204" pitchFamily="34" charset="0"/>
              </a:rPr>
              <a:t>2</a:t>
            </a:r>
          </a:p>
        </p:txBody>
      </p:sp>
      <p:sp>
        <p:nvSpPr>
          <p:cNvPr id="71" name="TextBox 70">
            <a:extLst>
              <a:ext uri="{FF2B5EF4-FFF2-40B4-BE49-F238E27FC236}">
                <a16:creationId xmlns:a16="http://schemas.microsoft.com/office/drawing/2014/main" id="{1D03696C-4A7D-FE86-3E9F-D0D92121E65D}"/>
              </a:ext>
            </a:extLst>
          </p:cNvPr>
          <p:cNvSpPr txBox="1"/>
          <p:nvPr/>
        </p:nvSpPr>
        <p:spPr>
          <a:xfrm>
            <a:off x="4988605" y="1539875"/>
            <a:ext cx="731338" cy="369332"/>
          </a:xfrm>
          <a:prstGeom prst="rect">
            <a:avLst/>
          </a:prstGeom>
          <a:noFill/>
        </p:spPr>
        <p:txBody>
          <a:bodyPr wrap="square">
            <a:spAutoFit/>
          </a:bodyPr>
          <a:lstStyle/>
          <a:p>
            <a:r>
              <a:rPr lang="en-US" altLang="en-US" dirty="0">
                <a:latin typeface="Arial" panose="020B0604020202020204" pitchFamily="34" charset="0"/>
              </a:rPr>
              <a:t>3</a:t>
            </a:r>
          </a:p>
        </p:txBody>
      </p:sp>
      <p:sp>
        <p:nvSpPr>
          <p:cNvPr id="72" name="TextBox 71">
            <a:extLst>
              <a:ext uri="{FF2B5EF4-FFF2-40B4-BE49-F238E27FC236}">
                <a16:creationId xmlns:a16="http://schemas.microsoft.com/office/drawing/2014/main" id="{C484D1C3-DF98-4878-6FBB-411674961B99}"/>
              </a:ext>
            </a:extLst>
          </p:cNvPr>
          <p:cNvSpPr txBox="1"/>
          <p:nvPr/>
        </p:nvSpPr>
        <p:spPr>
          <a:xfrm>
            <a:off x="6267630" y="1482725"/>
            <a:ext cx="731338" cy="369332"/>
          </a:xfrm>
          <a:prstGeom prst="rect">
            <a:avLst/>
          </a:prstGeom>
          <a:noFill/>
        </p:spPr>
        <p:txBody>
          <a:bodyPr wrap="square">
            <a:spAutoFit/>
          </a:bodyPr>
          <a:lstStyle/>
          <a:p>
            <a:r>
              <a:rPr lang="en-US" altLang="en-US" dirty="0">
                <a:latin typeface="Arial" panose="020B0604020202020204" pitchFamily="34" charset="0"/>
              </a:rPr>
              <a:t>4</a:t>
            </a:r>
          </a:p>
        </p:txBody>
      </p:sp>
    </p:spTree>
    <p:extLst>
      <p:ext uri="{BB962C8B-B14F-4D97-AF65-F5344CB8AC3E}">
        <p14:creationId xmlns:p14="http://schemas.microsoft.com/office/powerpoint/2010/main" val="907183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9739B-1337-54B8-F300-DF3E917234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D550B-B558-59FA-301B-F0F0FE86174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75789EF-9147-D14A-A737-2E2C8BD93D0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3E09064-5C25-7026-E610-F1B5B09FE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92348FEB-CBE7-FA9E-68B6-068216F30936}"/>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2">
            <a:extLst>
              <a:ext uri="{FF2B5EF4-FFF2-40B4-BE49-F238E27FC236}">
                <a16:creationId xmlns:a16="http://schemas.microsoft.com/office/drawing/2014/main" id="{AD8ACCA1-FE23-A04E-D8EF-90D0BE3717B8}"/>
              </a:ext>
            </a:extLst>
          </p:cNvPr>
          <p:cNvSpPr txBox="1">
            <a:spLocks noChangeArrowheads="1"/>
          </p:cNvSpPr>
          <p:nvPr/>
        </p:nvSpPr>
        <p:spPr>
          <a:xfrm>
            <a:off x="0" y="1094263"/>
            <a:ext cx="9067800" cy="734074"/>
          </a:xfrm>
          <a:prstGeom prst="rect">
            <a:avLst/>
          </a:prstGeom>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200"/>
              <a:t>INTEREST FORMULAS FOR ALL OCCASIONS</a:t>
            </a:r>
          </a:p>
        </p:txBody>
      </p:sp>
      <p:sp>
        <p:nvSpPr>
          <p:cNvPr id="6" name="Rectangle 3">
            <a:extLst>
              <a:ext uri="{FF2B5EF4-FFF2-40B4-BE49-F238E27FC236}">
                <a16:creationId xmlns:a16="http://schemas.microsoft.com/office/drawing/2014/main" id="{726F55F1-863E-1F2E-B2AA-70BBF1C802C5}"/>
              </a:ext>
            </a:extLst>
          </p:cNvPr>
          <p:cNvSpPr txBox="1">
            <a:spLocks noChangeArrowheads="1"/>
          </p:cNvSpPr>
          <p:nvPr/>
        </p:nvSpPr>
        <p:spPr>
          <a:xfrm>
            <a:off x="0" y="1932463"/>
            <a:ext cx="9067800" cy="4337708"/>
          </a:xfrm>
          <a:prstGeom prst="rect">
            <a:avLst/>
          </a:prstGeom>
          <a:no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altLang="en-US" sz="2800" dirty="0"/>
              <a:t>relating present and future values of single cash flows;</a:t>
            </a:r>
          </a:p>
          <a:p>
            <a:pPr marL="457200" indent="-457200" algn="l">
              <a:buFont typeface="Arial" panose="020B0604020202020204" pitchFamily="34" charset="0"/>
              <a:buChar char="•"/>
            </a:pPr>
            <a:r>
              <a:rPr lang="en-US" altLang="en-US" sz="2800" dirty="0"/>
              <a:t>relating a uniform series (annuity) to present and future equivalent values;</a:t>
            </a:r>
          </a:p>
          <a:p>
            <a:pPr marL="800100" lvl="1" indent="-342900" algn="l">
              <a:buFont typeface="Arial" panose="020B0604020202020204" pitchFamily="34" charset="0"/>
              <a:buChar char="•"/>
            </a:pPr>
            <a:r>
              <a:rPr lang="en-US" altLang="en-US" dirty="0"/>
              <a:t>for discrete compounding and discrete cash flows;</a:t>
            </a:r>
          </a:p>
          <a:p>
            <a:pPr marL="800100" lvl="1" indent="-342900" algn="l">
              <a:buFont typeface="Arial" panose="020B0604020202020204" pitchFamily="34" charset="0"/>
              <a:buChar char="•"/>
            </a:pPr>
            <a:r>
              <a:rPr lang="en-US" altLang="en-US" dirty="0"/>
              <a:t>for deferred annuities (uniform series);</a:t>
            </a:r>
          </a:p>
          <a:p>
            <a:pPr marL="457200" indent="-457200" algn="l">
              <a:buFont typeface="Arial" panose="020B0604020202020204" pitchFamily="34" charset="0"/>
              <a:buChar char="•"/>
            </a:pPr>
            <a:r>
              <a:rPr lang="en-US" altLang="en-US" sz="2800" dirty="0"/>
              <a:t>equivalence calculations involving multiple interest;</a:t>
            </a:r>
          </a:p>
          <a:p>
            <a:pPr marL="457200" indent="-457200" algn="l">
              <a:buFont typeface="Arial" panose="020B0604020202020204" pitchFamily="34" charset="0"/>
              <a:buChar char="•"/>
            </a:pPr>
            <a:r>
              <a:rPr lang="en-US" altLang="en-US" sz="2800" dirty="0"/>
              <a:t>relating a uniform gradient of cash flows to annual and present equivalents;</a:t>
            </a:r>
          </a:p>
          <a:p>
            <a:pPr marL="457200" indent="-457200" algn="l">
              <a:buFont typeface="Arial" panose="020B0604020202020204" pitchFamily="34" charset="0"/>
              <a:buChar char="•"/>
            </a:pPr>
            <a:r>
              <a:rPr lang="en-US" altLang="en-US" sz="2800" dirty="0"/>
              <a:t>relating a geometric sequence of cash flows to present and annual equivalents;</a:t>
            </a:r>
          </a:p>
        </p:txBody>
      </p:sp>
    </p:spTree>
    <p:extLst>
      <p:ext uri="{BB962C8B-B14F-4D97-AF65-F5344CB8AC3E}">
        <p14:creationId xmlns:p14="http://schemas.microsoft.com/office/powerpoint/2010/main" val="354892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5CFD6-2D25-B13B-9E58-5AFE0F792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424B4-A454-189D-7894-F9505BC20AC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8ABD314-4631-5563-7BD7-772643F6CB9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35F6BD3-1DF9-6369-B85C-1BBA68581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0E265F71-A4F6-9531-013D-166D73DB5D2D}"/>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2">
            <a:extLst>
              <a:ext uri="{FF2B5EF4-FFF2-40B4-BE49-F238E27FC236}">
                <a16:creationId xmlns:a16="http://schemas.microsoft.com/office/drawing/2014/main" id="{CF9B879C-5433-0095-D66B-0221E1A549F0}"/>
              </a:ext>
            </a:extLst>
          </p:cNvPr>
          <p:cNvSpPr txBox="1">
            <a:spLocks noChangeArrowheads="1"/>
          </p:cNvSpPr>
          <p:nvPr/>
        </p:nvSpPr>
        <p:spPr>
          <a:xfrm>
            <a:off x="1071155" y="1567543"/>
            <a:ext cx="9067800" cy="661126"/>
          </a:xfrm>
          <a:prstGeom prst="rect">
            <a:avLst/>
          </a:prstGeom>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200" dirty="0"/>
              <a:t>INTEREST FORMULAS FOR ALL OCCASIONS</a:t>
            </a:r>
          </a:p>
        </p:txBody>
      </p:sp>
      <p:sp>
        <p:nvSpPr>
          <p:cNvPr id="6" name="Rectangle 3">
            <a:extLst>
              <a:ext uri="{FF2B5EF4-FFF2-40B4-BE49-F238E27FC236}">
                <a16:creationId xmlns:a16="http://schemas.microsoft.com/office/drawing/2014/main" id="{5EF5A4F0-4867-DC0C-3DCC-231894D7CA09}"/>
              </a:ext>
            </a:extLst>
          </p:cNvPr>
          <p:cNvSpPr txBox="1">
            <a:spLocks noChangeArrowheads="1"/>
          </p:cNvSpPr>
          <p:nvPr/>
        </p:nvSpPr>
        <p:spPr>
          <a:xfrm>
            <a:off x="1071155" y="2693125"/>
            <a:ext cx="9067800" cy="3472543"/>
          </a:xfrm>
          <a:prstGeom prst="rect">
            <a:avLst/>
          </a:prstGeom>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altLang="en-US" sz="2800" dirty="0"/>
              <a:t>relating nominal and effective interest rates;</a:t>
            </a:r>
          </a:p>
          <a:p>
            <a:pPr marL="342900" indent="-342900" algn="l">
              <a:buFont typeface="Arial" panose="020B0604020202020204" pitchFamily="34" charset="0"/>
              <a:buChar char="•"/>
            </a:pPr>
            <a:r>
              <a:rPr lang="en-US" altLang="en-US" sz="2800" dirty="0"/>
              <a:t>relating to compounding more frequently than once a year;</a:t>
            </a:r>
          </a:p>
          <a:p>
            <a:pPr marL="342900" indent="-342900" algn="l">
              <a:buFont typeface="Arial" panose="020B0604020202020204" pitchFamily="34" charset="0"/>
              <a:buChar char="•"/>
            </a:pPr>
            <a:r>
              <a:rPr lang="en-US" altLang="en-US" sz="2800" dirty="0"/>
              <a:t>relating to cash flows occurring less often than compounding periods;</a:t>
            </a:r>
          </a:p>
          <a:p>
            <a:pPr marL="342900" indent="-342900" algn="l">
              <a:buFont typeface="Arial" panose="020B0604020202020204" pitchFamily="34" charset="0"/>
              <a:buChar char="•"/>
            </a:pPr>
            <a:r>
              <a:rPr lang="en-US" altLang="en-US" sz="2800" dirty="0"/>
              <a:t>for continuous compounding and discrete cash flows;</a:t>
            </a:r>
          </a:p>
          <a:p>
            <a:pPr marL="342900" indent="-342900" algn="l">
              <a:buFont typeface="Arial" panose="020B0604020202020204" pitchFamily="34" charset="0"/>
              <a:buChar char="•"/>
            </a:pPr>
            <a:r>
              <a:rPr lang="en-US" altLang="en-US" sz="2800" dirty="0"/>
              <a:t>for continuous compounding and continuous cash flows;</a:t>
            </a:r>
          </a:p>
        </p:txBody>
      </p:sp>
    </p:spTree>
    <p:extLst>
      <p:ext uri="{BB962C8B-B14F-4D97-AF65-F5344CB8AC3E}">
        <p14:creationId xmlns:p14="http://schemas.microsoft.com/office/powerpoint/2010/main" val="247629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C0EE9-DA3B-CE21-22C7-3AC070538E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518142-F771-35C2-A4D4-6FD089C5F5E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98780DD-9863-2DDB-C492-6A3755DFF21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4932C53-9C42-ED0D-A02B-54BD2C40F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73E6822F-8BD1-579F-BECA-95FF9183269E}"/>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6" name="Rectangle 2">
            <a:extLst>
              <a:ext uri="{FF2B5EF4-FFF2-40B4-BE49-F238E27FC236}">
                <a16:creationId xmlns:a16="http://schemas.microsoft.com/office/drawing/2014/main" id="{426187D2-1B01-DD0D-8B67-A2117F772916}"/>
              </a:ext>
            </a:extLst>
          </p:cNvPr>
          <p:cNvSpPr txBox="1">
            <a:spLocks noChangeArrowheads="1"/>
          </p:cNvSpPr>
          <p:nvPr/>
        </p:nvSpPr>
        <p:spPr>
          <a:xfrm>
            <a:off x="762000" y="673766"/>
            <a:ext cx="4940968" cy="1143000"/>
          </a:xfrm>
          <a:prstGeom prst="rect">
            <a:avLst/>
          </a:prstGeom>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800" b="1"/>
              <a:t>MONEY</a:t>
            </a:r>
            <a:endParaRPr lang="en-US" altLang="en-US" sz="4800" b="1" dirty="0"/>
          </a:p>
        </p:txBody>
      </p:sp>
      <p:sp>
        <p:nvSpPr>
          <p:cNvPr id="7" name="Rectangle 3">
            <a:extLst>
              <a:ext uri="{FF2B5EF4-FFF2-40B4-BE49-F238E27FC236}">
                <a16:creationId xmlns:a16="http://schemas.microsoft.com/office/drawing/2014/main" id="{B8EBC893-2E4B-0FA5-ED57-9D35F544F9EA}"/>
              </a:ext>
            </a:extLst>
          </p:cNvPr>
          <p:cNvSpPr txBox="1">
            <a:spLocks noChangeArrowheads="1"/>
          </p:cNvSpPr>
          <p:nvPr/>
        </p:nvSpPr>
        <p:spPr>
          <a:xfrm>
            <a:off x="457200" y="1816766"/>
            <a:ext cx="11285621" cy="4174960"/>
          </a:xfrm>
          <a:prstGeom prst="rect">
            <a:avLst/>
          </a:prstGeom>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2800" b="1" u="sng" dirty="0"/>
              <a:t>Medium of Exchange </a:t>
            </a:r>
            <a:r>
              <a:rPr lang="en-US" altLang="en-US" sz="2800" dirty="0"/>
              <a:t>--</a:t>
            </a:r>
          </a:p>
          <a:p>
            <a:pPr>
              <a:buFontTx/>
              <a:buNone/>
            </a:pPr>
            <a:r>
              <a:rPr lang="en-US" altLang="en-US" sz="2800" dirty="0"/>
              <a:t>   Means of payment for goods or services;</a:t>
            </a:r>
          </a:p>
          <a:p>
            <a:pPr>
              <a:buFontTx/>
              <a:buNone/>
            </a:pPr>
            <a:r>
              <a:rPr lang="en-US" altLang="en-US" sz="2800" dirty="0"/>
              <a:t>   What sellers accept and buyers pay ;</a:t>
            </a:r>
          </a:p>
          <a:p>
            <a:r>
              <a:rPr lang="en-US" altLang="en-US" sz="2800" dirty="0"/>
              <a:t> </a:t>
            </a:r>
            <a:r>
              <a:rPr lang="en-US" altLang="en-US" sz="2800" b="1" u="sng" dirty="0"/>
              <a:t>Store of Value </a:t>
            </a:r>
            <a:r>
              <a:rPr lang="en-US" altLang="en-US" sz="2800" dirty="0"/>
              <a:t>--</a:t>
            </a:r>
          </a:p>
          <a:p>
            <a:pPr>
              <a:buFontTx/>
              <a:buNone/>
            </a:pPr>
            <a:r>
              <a:rPr lang="en-US" altLang="en-US" sz="2800" dirty="0"/>
              <a:t>   A way to transport buying power from one time period to another;</a:t>
            </a:r>
          </a:p>
          <a:p>
            <a:r>
              <a:rPr lang="en-US" altLang="en-US" sz="2800" b="1" u="sng" dirty="0"/>
              <a:t>Unit of Account </a:t>
            </a:r>
            <a:r>
              <a:rPr lang="en-US" altLang="en-US" sz="2800" dirty="0"/>
              <a:t>--</a:t>
            </a:r>
          </a:p>
          <a:p>
            <a:pPr>
              <a:buFontTx/>
              <a:buNone/>
            </a:pPr>
            <a:r>
              <a:rPr lang="en-US" altLang="en-US" sz="2800" dirty="0"/>
              <a:t>   A precise measurement of value or worth;</a:t>
            </a:r>
          </a:p>
          <a:p>
            <a:pPr>
              <a:buFontTx/>
              <a:buNone/>
            </a:pPr>
            <a:r>
              <a:rPr lang="en-US" altLang="en-US" sz="2800" dirty="0"/>
              <a:t>   Allows for tabulating debits and credits;</a:t>
            </a:r>
          </a:p>
        </p:txBody>
      </p:sp>
    </p:spTree>
    <p:extLst>
      <p:ext uri="{BB962C8B-B14F-4D97-AF65-F5344CB8AC3E}">
        <p14:creationId xmlns:p14="http://schemas.microsoft.com/office/powerpoint/2010/main" val="51251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7F383-B857-1F43-B1E7-6CD95CBEC3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5C95A-8F31-6296-D47C-1B79BB144DA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1FE68A3-CBC9-18BD-ECA6-327AA692C45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D18C5AC-0C9D-5E5C-FDDA-E68CB7793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96228D70-B668-5E56-D7C7-6754C292566F}"/>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7" name="Rectangle 2">
            <a:extLst>
              <a:ext uri="{FF2B5EF4-FFF2-40B4-BE49-F238E27FC236}">
                <a16:creationId xmlns:a16="http://schemas.microsoft.com/office/drawing/2014/main" id="{9EF1F891-0204-0CD4-4A86-208203BF67D8}"/>
              </a:ext>
            </a:extLst>
          </p:cNvPr>
          <p:cNvSpPr txBox="1">
            <a:spLocks noChangeArrowheads="1"/>
          </p:cNvSpPr>
          <p:nvPr/>
        </p:nvSpPr>
        <p:spPr>
          <a:xfrm>
            <a:off x="0" y="76200"/>
            <a:ext cx="5534025" cy="1447800"/>
          </a:xfrm>
          <a:prstGeom prst="rect">
            <a:avLst/>
          </a:prstGeom>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800" b="1" dirty="0"/>
              <a:t>RELATING PRESENT AND FUTURE EQUIVALENT VALUES OF </a:t>
            </a:r>
            <a:r>
              <a:rPr lang="en-US" altLang="en-US" sz="2800" b="1" u="sng" dirty="0"/>
              <a:t>SINGLE CASH FLOWS</a:t>
            </a:r>
          </a:p>
        </p:txBody>
      </p:sp>
      <p:sp>
        <p:nvSpPr>
          <p:cNvPr id="8" name="Rectangle 3">
            <a:extLst>
              <a:ext uri="{FF2B5EF4-FFF2-40B4-BE49-F238E27FC236}">
                <a16:creationId xmlns:a16="http://schemas.microsoft.com/office/drawing/2014/main" id="{107869D7-71C9-F8F5-527E-CA24C83361C2}"/>
              </a:ext>
            </a:extLst>
          </p:cNvPr>
          <p:cNvSpPr txBox="1">
            <a:spLocks noChangeArrowheads="1"/>
          </p:cNvSpPr>
          <p:nvPr/>
        </p:nvSpPr>
        <p:spPr>
          <a:xfrm>
            <a:off x="0" y="1676400"/>
            <a:ext cx="9067800" cy="3733800"/>
          </a:xfrm>
          <a:prstGeom prst="rect">
            <a:avLst/>
          </a:prstGeom>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altLang="en-US" dirty="0"/>
              <a:t>Finding F when given P:</a:t>
            </a:r>
          </a:p>
          <a:p>
            <a:pPr marL="342900" indent="-342900" algn="l">
              <a:buFont typeface="Arial" panose="020B0604020202020204" pitchFamily="34" charset="0"/>
              <a:buChar char="•"/>
            </a:pPr>
            <a:r>
              <a:rPr lang="en-US" altLang="en-US" dirty="0"/>
              <a:t>Finding future value when given present value</a:t>
            </a:r>
          </a:p>
          <a:p>
            <a:pPr marL="342900" indent="-342900" algn="l">
              <a:buFont typeface="Arial" panose="020B0604020202020204" pitchFamily="34" charset="0"/>
              <a:buChar char="•"/>
            </a:pPr>
            <a:r>
              <a:rPr lang="en-US" altLang="en-US" dirty="0"/>
              <a:t>F = P ( 1+i ) </a:t>
            </a:r>
            <a:r>
              <a:rPr lang="en-US" altLang="en-US" baseline="30000" dirty="0"/>
              <a:t>N</a:t>
            </a:r>
            <a:r>
              <a:rPr lang="en-US" altLang="en-US" dirty="0"/>
              <a:t>		</a:t>
            </a:r>
          </a:p>
          <a:p>
            <a:pPr marL="800100" lvl="1" indent="-342900" algn="l">
              <a:buFont typeface="Arial" panose="020B0604020202020204" pitchFamily="34" charset="0"/>
              <a:buChar char="•"/>
            </a:pPr>
            <a:r>
              <a:rPr lang="en-US" altLang="en-US" dirty="0"/>
              <a:t>(1+i)</a:t>
            </a:r>
            <a:r>
              <a:rPr lang="en-US" altLang="en-US" baseline="30000" dirty="0"/>
              <a:t>N</a:t>
            </a:r>
            <a:r>
              <a:rPr lang="en-US" altLang="en-US" dirty="0"/>
              <a:t> single payment compound amount factor</a:t>
            </a:r>
          </a:p>
          <a:p>
            <a:pPr marL="800100" lvl="1" indent="-342900" algn="l">
              <a:buFont typeface="Arial" panose="020B0604020202020204" pitchFamily="34" charset="0"/>
              <a:buChar char="•"/>
            </a:pPr>
            <a:r>
              <a:rPr lang="en-US" altLang="en-US" dirty="0"/>
              <a:t>functionally expressed as F = ( F / P, </a:t>
            </a:r>
            <a:r>
              <a:rPr lang="en-US" altLang="en-US" dirty="0" err="1"/>
              <a:t>i</a:t>
            </a:r>
            <a:r>
              <a:rPr lang="en-US" altLang="en-US" dirty="0"/>
              <a:t>%,N )</a:t>
            </a:r>
          </a:p>
          <a:p>
            <a:pPr marL="800100" lvl="1" indent="-342900" algn="l">
              <a:buFont typeface="Arial" panose="020B0604020202020204" pitchFamily="34" charset="0"/>
              <a:buChar char="•"/>
            </a:pPr>
            <a:r>
              <a:rPr lang="en-US" altLang="en-US" dirty="0"/>
              <a:t>predetermined values of this are presented in column 2 of Appendix C of text.</a:t>
            </a:r>
          </a:p>
        </p:txBody>
      </p:sp>
      <p:sp>
        <p:nvSpPr>
          <p:cNvPr id="10" name="Line 4">
            <a:extLst>
              <a:ext uri="{FF2B5EF4-FFF2-40B4-BE49-F238E27FC236}">
                <a16:creationId xmlns:a16="http://schemas.microsoft.com/office/drawing/2014/main" id="{9F513F35-0671-1B82-74B8-F02A1EA5D4C8}"/>
              </a:ext>
            </a:extLst>
          </p:cNvPr>
          <p:cNvSpPr>
            <a:spLocks noChangeShapeType="1"/>
          </p:cNvSpPr>
          <p:nvPr/>
        </p:nvSpPr>
        <p:spPr bwMode="auto">
          <a:xfrm>
            <a:off x="2984500" y="5003074"/>
            <a:ext cx="2641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Line 5">
            <a:extLst>
              <a:ext uri="{FF2B5EF4-FFF2-40B4-BE49-F238E27FC236}">
                <a16:creationId xmlns:a16="http://schemas.microsoft.com/office/drawing/2014/main" id="{DC53BAC5-6EDE-0BF4-C25C-B69D96AEBDA3}"/>
              </a:ext>
            </a:extLst>
          </p:cNvPr>
          <p:cNvSpPr>
            <a:spLocks noChangeShapeType="1"/>
          </p:cNvSpPr>
          <p:nvPr/>
        </p:nvSpPr>
        <p:spPr bwMode="auto">
          <a:xfrm>
            <a:off x="2971800" y="4634774"/>
            <a:ext cx="0" cy="355600"/>
          </a:xfrm>
          <a:prstGeom prst="line">
            <a:avLst/>
          </a:prstGeom>
          <a:noFill/>
          <a:ln w="254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Line 6">
            <a:extLst>
              <a:ext uri="{FF2B5EF4-FFF2-40B4-BE49-F238E27FC236}">
                <a16:creationId xmlns:a16="http://schemas.microsoft.com/office/drawing/2014/main" id="{5D65723D-CCB3-F72B-CA78-97661284D0C7}"/>
              </a:ext>
            </a:extLst>
          </p:cNvPr>
          <p:cNvSpPr>
            <a:spLocks noChangeShapeType="1"/>
          </p:cNvSpPr>
          <p:nvPr/>
        </p:nvSpPr>
        <p:spPr bwMode="auto">
          <a:xfrm>
            <a:off x="5638800" y="5015774"/>
            <a:ext cx="0" cy="584200"/>
          </a:xfrm>
          <a:prstGeom prst="line">
            <a:avLst/>
          </a:prstGeom>
          <a:noFill/>
          <a:ln w="25400">
            <a:solidFill>
              <a:schemeClr val="tx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Rectangle 7">
            <a:extLst>
              <a:ext uri="{FF2B5EF4-FFF2-40B4-BE49-F238E27FC236}">
                <a16:creationId xmlns:a16="http://schemas.microsoft.com/office/drawing/2014/main" id="{C7639388-0231-6F5F-E1B0-3583D97BD5B5}"/>
              </a:ext>
            </a:extLst>
          </p:cNvPr>
          <p:cNvSpPr>
            <a:spLocks noChangeArrowheads="1"/>
          </p:cNvSpPr>
          <p:nvPr/>
        </p:nvSpPr>
        <p:spPr bwMode="auto">
          <a:xfrm>
            <a:off x="3033713" y="4379187"/>
            <a:ext cx="3841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Arial" panose="020B0604020202020204" pitchFamily="34" charset="0"/>
              </a:rPr>
              <a:t>P</a:t>
            </a:r>
          </a:p>
        </p:txBody>
      </p:sp>
      <p:sp>
        <p:nvSpPr>
          <p:cNvPr id="14" name="Rectangle 8">
            <a:extLst>
              <a:ext uri="{FF2B5EF4-FFF2-40B4-BE49-F238E27FC236}">
                <a16:creationId xmlns:a16="http://schemas.microsoft.com/office/drawing/2014/main" id="{8CB54132-E376-A97D-78E4-5D57FCA730F6}"/>
              </a:ext>
            </a:extLst>
          </p:cNvPr>
          <p:cNvSpPr>
            <a:spLocks noChangeArrowheads="1"/>
          </p:cNvSpPr>
          <p:nvPr/>
        </p:nvSpPr>
        <p:spPr bwMode="auto">
          <a:xfrm>
            <a:off x="2805113" y="5064987"/>
            <a:ext cx="3508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Arial" panose="020B0604020202020204" pitchFamily="34" charset="0"/>
              </a:rPr>
              <a:t>0</a:t>
            </a:r>
          </a:p>
        </p:txBody>
      </p:sp>
      <p:sp>
        <p:nvSpPr>
          <p:cNvPr id="15" name="Rectangle 9">
            <a:extLst>
              <a:ext uri="{FF2B5EF4-FFF2-40B4-BE49-F238E27FC236}">
                <a16:creationId xmlns:a16="http://schemas.microsoft.com/office/drawing/2014/main" id="{B58FA3CA-FBFC-613A-E652-8756C31BB7BE}"/>
              </a:ext>
            </a:extLst>
          </p:cNvPr>
          <p:cNvSpPr>
            <a:spLocks noChangeArrowheads="1"/>
          </p:cNvSpPr>
          <p:nvPr/>
        </p:nvSpPr>
        <p:spPr bwMode="auto">
          <a:xfrm>
            <a:off x="4786313" y="4607787"/>
            <a:ext cx="7477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Arial" panose="020B0604020202020204" pitchFamily="34" charset="0"/>
              </a:rPr>
              <a:t>N = </a:t>
            </a:r>
          </a:p>
        </p:txBody>
      </p:sp>
      <p:sp>
        <p:nvSpPr>
          <p:cNvPr id="16" name="Rectangle 10">
            <a:extLst>
              <a:ext uri="{FF2B5EF4-FFF2-40B4-BE49-F238E27FC236}">
                <a16:creationId xmlns:a16="http://schemas.microsoft.com/office/drawing/2014/main" id="{77A34B7F-1CFF-553C-66B8-5947DBB58AF7}"/>
              </a:ext>
            </a:extLst>
          </p:cNvPr>
          <p:cNvSpPr>
            <a:spLocks noChangeArrowheads="1"/>
          </p:cNvSpPr>
          <p:nvPr/>
        </p:nvSpPr>
        <p:spPr bwMode="auto">
          <a:xfrm>
            <a:off x="5776913" y="5445987"/>
            <a:ext cx="8826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dirty="0">
                <a:latin typeface="Arial" panose="020B0604020202020204" pitchFamily="34" charset="0"/>
              </a:rPr>
              <a:t>F = ?</a:t>
            </a:r>
          </a:p>
        </p:txBody>
      </p:sp>
    </p:spTree>
    <p:extLst>
      <p:ext uri="{BB962C8B-B14F-4D97-AF65-F5344CB8AC3E}">
        <p14:creationId xmlns:p14="http://schemas.microsoft.com/office/powerpoint/2010/main" val="219851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3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3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3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3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wd">
                                    <p:tmPct val="100000"/>
                                  </p:iterate>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3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8">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iterate type="wd">
                                    <p:tmPct val="100000"/>
                                  </p:iterate>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3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4" dur="300" fill="hold"/>
                                        <p:tgtEl>
                                          <p:spTgt spid="8">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iterate type="wd">
                                    <p:tmPct val="100000"/>
                                  </p:iterate>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3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8" dur="300" fill="hold"/>
                                        <p:tgtEl>
                                          <p:spTgt spid="8">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iterate type="wd">
                                    <p:tmPct val="100000"/>
                                  </p:iterate>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3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2" dur="3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89954-EC02-9860-DF50-BFE7E0420C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47229-D265-BD4F-52E6-A8142A485FD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721A387-E43C-F7F8-7452-FEF974F9B3D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868C3CE-87B2-9451-6888-94004ABB9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E7C7B0F1-000C-7932-3452-D6F46591D83A}"/>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2">
            <a:extLst>
              <a:ext uri="{FF2B5EF4-FFF2-40B4-BE49-F238E27FC236}">
                <a16:creationId xmlns:a16="http://schemas.microsoft.com/office/drawing/2014/main" id="{A2962079-280C-3BA0-E134-FE40A9D3E295}"/>
              </a:ext>
            </a:extLst>
          </p:cNvPr>
          <p:cNvSpPr txBox="1">
            <a:spLocks noChangeArrowheads="1"/>
          </p:cNvSpPr>
          <p:nvPr/>
        </p:nvSpPr>
        <p:spPr bwMode="black">
          <a:xfrm>
            <a:off x="0" y="1524000"/>
            <a:ext cx="9067800" cy="4572000"/>
          </a:xfrm>
          <a:prstGeom prst="rect">
            <a:avLst/>
          </a:prstGeom>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2800" dirty="0"/>
              <a:t>Finding P when given F:</a:t>
            </a:r>
          </a:p>
          <a:p>
            <a:pPr algn="l"/>
            <a:r>
              <a:rPr lang="en-US" altLang="en-US" sz="2800" dirty="0"/>
              <a:t>Finding present value when given future value</a:t>
            </a:r>
          </a:p>
          <a:p>
            <a:pPr algn="l"/>
            <a:r>
              <a:rPr lang="en-US" altLang="en-US" sz="2800" dirty="0"/>
              <a:t>P = F [1 / (1 + </a:t>
            </a:r>
            <a:r>
              <a:rPr lang="en-US" altLang="en-US" sz="2800" dirty="0" err="1"/>
              <a:t>i</a:t>
            </a:r>
            <a:r>
              <a:rPr lang="en-US" altLang="en-US" sz="2800" dirty="0"/>
              <a:t> ) ] </a:t>
            </a:r>
            <a:r>
              <a:rPr lang="en-US" altLang="en-US" sz="2800" baseline="30000" dirty="0"/>
              <a:t>N</a:t>
            </a:r>
          </a:p>
          <a:p>
            <a:pPr lvl="1" algn="l"/>
            <a:r>
              <a:rPr lang="en-US" altLang="en-US" sz="2400" dirty="0"/>
              <a:t> (1+i)</a:t>
            </a:r>
            <a:r>
              <a:rPr lang="en-US" altLang="en-US" sz="2400" baseline="30000" dirty="0"/>
              <a:t>-N </a:t>
            </a:r>
            <a:r>
              <a:rPr lang="en-US" altLang="en-US" sz="2400" dirty="0"/>
              <a:t>single payment present worth factor</a:t>
            </a:r>
          </a:p>
          <a:p>
            <a:pPr lvl="1" algn="l"/>
            <a:r>
              <a:rPr lang="en-US" altLang="en-US" sz="2400" dirty="0"/>
              <a:t> functionally expressed as P = F ( P / F, </a:t>
            </a:r>
            <a:r>
              <a:rPr lang="en-US" altLang="en-US" sz="2400" dirty="0" err="1"/>
              <a:t>i</a:t>
            </a:r>
            <a:r>
              <a:rPr lang="en-US" altLang="en-US" sz="2400" dirty="0"/>
              <a:t>%, N )</a:t>
            </a:r>
          </a:p>
          <a:p>
            <a:pPr lvl="1" algn="l"/>
            <a:r>
              <a:rPr lang="en-US" altLang="en-US" sz="2400" dirty="0"/>
              <a:t>predetermined values of this are presented in column 3 of Appendix C of text;</a:t>
            </a:r>
          </a:p>
        </p:txBody>
      </p:sp>
      <p:sp>
        <p:nvSpPr>
          <p:cNvPr id="6" name="Rectangle 3">
            <a:extLst>
              <a:ext uri="{FF2B5EF4-FFF2-40B4-BE49-F238E27FC236}">
                <a16:creationId xmlns:a16="http://schemas.microsoft.com/office/drawing/2014/main" id="{A12E91F5-1843-14E2-9CBB-BB6F84E5073A}"/>
              </a:ext>
            </a:extLst>
          </p:cNvPr>
          <p:cNvSpPr>
            <a:spLocks noChangeArrowheads="1"/>
          </p:cNvSpPr>
          <p:nvPr/>
        </p:nvSpPr>
        <p:spPr bwMode="black">
          <a:xfrm>
            <a:off x="0" y="0"/>
            <a:ext cx="5534025" cy="14478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a:r>
              <a:rPr lang="en-US" altLang="en-US" sz="2400" dirty="0">
                <a:solidFill>
                  <a:schemeClr val="tx2"/>
                </a:solidFill>
              </a:rPr>
              <a:t>RELATING PRESENT AND FUTURE EQUIVALENT VALUES OF </a:t>
            </a:r>
            <a:r>
              <a:rPr lang="en-US" altLang="en-US" sz="2400" u="sng" dirty="0">
                <a:solidFill>
                  <a:schemeClr val="tx2"/>
                </a:solidFill>
              </a:rPr>
              <a:t>SINGLE CASH FLOWS</a:t>
            </a:r>
          </a:p>
        </p:txBody>
      </p:sp>
      <p:sp>
        <p:nvSpPr>
          <p:cNvPr id="7" name="Line 4">
            <a:extLst>
              <a:ext uri="{FF2B5EF4-FFF2-40B4-BE49-F238E27FC236}">
                <a16:creationId xmlns:a16="http://schemas.microsoft.com/office/drawing/2014/main" id="{E204EB58-B443-971E-11B9-5258160FEE60}"/>
              </a:ext>
            </a:extLst>
          </p:cNvPr>
          <p:cNvSpPr>
            <a:spLocks noChangeShapeType="1"/>
          </p:cNvSpPr>
          <p:nvPr/>
        </p:nvSpPr>
        <p:spPr bwMode="black">
          <a:xfrm>
            <a:off x="2984500" y="5525589"/>
            <a:ext cx="2641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Line 5">
            <a:extLst>
              <a:ext uri="{FF2B5EF4-FFF2-40B4-BE49-F238E27FC236}">
                <a16:creationId xmlns:a16="http://schemas.microsoft.com/office/drawing/2014/main" id="{01D6D812-B68C-033A-16CA-D9FF98ADD2DC}"/>
              </a:ext>
            </a:extLst>
          </p:cNvPr>
          <p:cNvSpPr>
            <a:spLocks noChangeShapeType="1"/>
          </p:cNvSpPr>
          <p:nvPr/>
        </p:nvSpPr>
        <p:spPr bwMode="black">
          <a:xfrm>
            <a:off x="5638800" y="5157289"/>
            <a:ext cx="0" cy="355600"/>
          </a:xfrm>
          <a:prstGeom prst="line">
            <a:avLst/>
          </a:prstGeom>
          <a:noFill/>
          <a:ln w="254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Line 6">
            <a:extLst>
              <a:ext uri="{FF2B5EF4-FFF2-40B4-BE49-F238E27FC236}">
                <a16:creationId xmlns:a16="http://schemas.microsoft.com/office/drawing/2014/main" id="{E9513EF6-480A-E667-6879-8918FE57BCBB}"/>
              </a:ext>
            </a:extLst>
          </p:cNvPr>
          <p:cNvSpPr>
            <a:spLocks noChangeShapeType="1"/>
          </p:cNvSpPr>
          <p:nvPr/>
        </p:nvSpPr>
        <p:spPr bwMode="black">
          <a:xfrm>
            <a:off x="2971800" y="5538289"/>
            <a:ext cx="0" cy="584200"/>
          </a:xfrm>
          <a:prstGeom prst="line">
            <a:avLst/>
          </a:prstGeom>
          <a:noFill/>
          <a:ln w="25400">
            <a:solidFill>
              <a:schemeClr val="tx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Rectangle 7">
            <a:extLst>
              <a:ext uri="{FF2B5EF4-FFF2-40B4-BE49-F238E27FC236}">
                <a16:creationId xmlns:a16="http://schemas.microsoft.com/office/drawing/2014/main" id="{99F60F01-8B15-BEE2-F34B-0A5F9E75A561}"/>
              </a:ext>
            </a:extLst>
          </p:cNvPr>
          <p:cNvSpPr>
            <a:spLocks noChangeArrowheads="1"/>
          </p:cNvSpPr>
          <p:nvPr/>
        </p:nvSpPr>
        <p:spPr bwMode="black">
          <a:xfrm>
            <a:off x="3033713" y="5816102"/>
            <a:ext cx="9001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Arial" panose="020B0604020202020204" pitchFamily="34" charset="0"/>
              </a:rPr>
              <a:t>P = ?</a:t>
            </a:r>
          </a:p>
        </p:txBody>
      </p:sp>
      <p:sp>
        <p:nvSpPr>
          <p:cNvPr id="12" name="Rectangle 8">
            <a:extLst>
              <a:ext uri="{FF2B5EF4-FFF2-40B4-BE49-F238E27FC236}">
                <a16:creationId xmlns:a16="http://schemas.microsoft.com/office/drawing/2014/main" id="{31D8F5EF-07DA-8A72-21C4-A9970AAC8CAC}"/>
              </a:ext>
            </a:extLst>
          </p:cNvPr>
          <p:cNvSpPr>
            <a:spLocks noChangeArrowheads="1"/>
          </p:cNvSpPr>
          <p:nvPr/>
        </p:nvSpPr>
        <p:spPr bwMode="black">
          <a:xfrm>
            <a:off x="2805113" y="5130302"/>
            <a:ext cx="3508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Arial" panose="020B0604020202020204" pitchFamily="34" charset="0"/>
              </a:rPr>
              <a:t>0</a:t>
            </a:r>
          </a:p>
        </p:txBody>
      </p:sp>
      <p:sp>
        <p:nvSpPr>
          <p:cNvPr id="13" name="Rectangle 9">
            <a:extLst>
              <a:ext uri="{FF2B5EF4-FFF2-40B4-BE49-F238E27FC236}">
                <a16:creationId xmlns:a16="http://schemas.microsoft.com/office/drawing/2014/main" id="{BC963295-FFE6-1BE4-74FA-3448405D7C23}"/>
              </a:ext>
            </a:extLst>
          </p:cNvPr>
          <p:cNvSpPr>
            <a:spLocks noChangeArrowheads="1"/>
          </p:cNvSpPr>
          <p:nvPr/>
        </p:nvSpPr>
        <p:spPr bwMode="black">
          <a:xfrm>
            <a:off x="4786313" y="5130302"/>
            <a:ext cx="7477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Arial" panose="020B0604020202020204" pitchFamily="34" charset="0"/>
              </a:rPr>
              <a:t>N = </a:t>
            </a:r>
          </a:p>
        </p:txBody>
      </p:sp>
      <p:sp>
        <p:nvSpPr>
          <p:cNvPr id="14" name="Rectangle 10">
            <a:extLst>
              <a:ext uri="{FF2B5EF4-FFF2-40B4-BE49-F238E27FC236}">
                <a16:creationId xmlns:a16="http://schemas.microsoft.com/office/drawing/2014/main" id="{688674FC-33D1-B6E5-711B-979F8ADCD303}"/>
              </a:ext>
            </a:extLst>
          </p:cNvPr>
          <p:cNvSpPr>
            <a:spLocks noChangeArrowheads="1"/>
          </p:cNvSpPr>
          <p:nvPr/>
        </p:nvSpPr>
        <p:spPr bwMode="black">
          <a:xfrm>
            <a:off x="5700713" y="4901702"/>
            <a:ext cx="3667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Arial" panose="020B0604020202020204" pitchFamily="34" charset="0"/>
              </a:rPr>
              <a:t>F</a:t>
            </a:r>
          </a:p>
        </p:txBody>
      </p:sp>
    </p:spTree>
    <p:extLst>
      <p:ext uri="{BB962C8B-B14F-4D97-AF65-F5344CB8AC3E}">
        <p14:creationId xmlns:p14="http://schemas.microsoft.com/office/powerpoint/2010/main" val="421381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6B01E-35A7-EA35-9A6E-843ACF3DA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267A8-1BCE-4414-9367-8C5F0DC4309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10EEE4-7C0B-3DD3-2605-820F8723340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DAD9757-9144-CE92-75C6-F01966789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7C1BB76A-AAFC-9671-5A18-2C31747AAD7F}"/>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2">
            <a:extLst>
              <a:ext uri="{FF2B5EF4-FFF2-40B4-BE49-F238E27FC236}">
                <a16:creationId xmlns:a16="http://schemas.microsoft.com/office/drawing/2014/main" id="{359E6AF5-A830-DB0E-D56E-D16FB137E17E}"/>
              </a:ext>
            </a:extLst>
          </p:cNvPr>
          <p:cNvSpPr txBox="1">
            <a:spLocks noChangeArrowheads="1"/>
          </p:cNvSpPr>
          <p:nvPr/>
        </p:nvSpPr>
        <p:spPr>
          <a:xfrm>
            <a:off x="0" y="0"/>
            <a:ext cx="5408023" cy="1332411"/>
          </a:xfrm>
          <a:prstGeom prst="rect">
            <a:avLst/>
          </a:prstGeom>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800"/>
              <a:t>RELATING A UNIFORM SERIES (ORDINARY ANNUITY) TO PRESENT AND FUTURE EQUIVALENT VALUES</a:t>
            </a:r>
            <a:endParaRPr lang="en-US" altLang="en-US" sz="2800" dirty="0"/>
          </a:p>
        </p:txBody>
      </p:sp>
      <p:sp>
        <p:nvSpPr>
          <p:cNvPr id="6" name="Rectangle 3">
            <a:extLst>
              <a:ext uri="{FF2B5EF4-FFF2-40B4-BE49-F238E27FC236}">
                <a16:creationId xmlns:a16="http://schemas.microsoft.com/office/drawing/2014/main" id="{E1E0387F-A43C-57D1-6BE6-FE1E82CF15F8}"/>
              </a:ext>
            </a:extLst>
          </p:cNvPr>
          <p:cNvSpPr txBox="1">
            <a:spLocks noChangeArrowheads="1"/>
          </p:cNvSpPr>
          <p:nvPr/>
        </p:nvSpPr>
        <p:spPr>
          <a:xfrm>
            <a:off x="114300" y="1424486"/>
            <a:ext cx="2819400" cy="533400"/>
          </a:xfrm>
          <a:prstGeom prst="rect">
            <a:avLst/>
          </a:prstGeom>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i="1">
                <a:solidFill>
                  <a:srgbClr val="232323"/>
                </a:solidFill>
                <a:latin typeface="Calibri" panose="020F0502020204030204" pitchFamily="34" charset="0"/>
                <a:cs typeface="Calibri" panose="020F0502020204030204" pitchFamily="34" charset="0"/>
              </a:rPr>
              <a:t>Finding F given A:</a:t>
            </a:r>
            <a:endParaRPr lang="en-US" altLang="en-US" i="1" dirty="0">
              <a:solidFill>
                <a:srgbClr val="232323"/>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1CF0C28-4C6F-C3EF-75F9-A6EC6DC9458C}"/>
              </a:ext>
            </a:extLst>
          </p:cNvPr>
          <p:cNvSpPr txBox="1"/>
          <p:nvPr/>
        </p:nvSpPr>
        <p:spPr>
          <a:xfrm>
            <a:off x="365760" y="1901137"/>
            <a:ext cx="10868297" cy="769441"/>
          </a:xfrm>
          <a:prstGeom prst="rect">
            <a:avLst/>
          </a:prstGeom>
          <a:noFill/>
        </p:spPr>
        <p:txBody>
          <a:bodyPr wrap="square">
            <a:spAutoFit/>
          </a:bodyPr>
          <a:lstStyle/>
          <a:p>
            <a:pPr>
              <a:spcBef>
                <a:spcPct val="20000"/>
              </a:spcBef>
              <a:buFontTx/>
              <a:buChar char="•"/>
            </a:pPr>
            <a:r>
              <a:rPr lang="en-US" altLang="en-US" sz="2000" dirty="0">
                <a:latin typeface="Arial" panose="020B0604020202020204" pitchFamily="34" charset="0"/>
              </a:rPr>
              <a:t>Finding F given A:</a:t>
            </a:r>
          </a:p>
          <a:p>
            <a:pPr>
              <a:spcBef>
                <a:spcPct val="20000"/>
              </a:spcBef>
              <a:buFontTx/>
              <a:buChar char="•"/>
            </a:pPr>
            <a:r>
              <a:rPr lang="en-US" altLang="en-US" sz="2000" dirty="0">
                <a:latin typeface="Arial" panose="020B0604020202020204" pitchFamily="34" charset="0"/>
              </a:rPr>
              <a:t>Finding future equivalent income (inflow) value given a series of uniform equal Payments</a:t>
            </a:r>
            <a:r>
              <a:rPr lang="en-US" altLang="en-US" dirty="0">
                <a:latin typeface="Arial" panose="020B0604020202020204" pitchFamily="34" charset="0"/>
              </a:rPr>
              <a:t>	</a:t>
            </a:r>
            <a:endParaRPr lang="en-GB" dirty="0"/>
          </a:p>
        </p:txBody>
      </p:sp>
      <p:sp>
        <p:nvSpPr>
          <p:cNvPr id="11" name="TextBox 10">
            <a:extLst>
              <a:ext uri="{FF2B5EF4-FFF2-40B4-BE49-F238E27FC236}">
                <a16:creationId xmlns:a16="http://schemas.microsoft.com/office/drawing/2014/main" id="{63F51AA0-C506-59DD-4339-4D979E81C30E}"/>
              </a:ext>
            </a:extLst>
          </p:cNvPr>
          <p:cNvSpPr txBox="1"/>
          <p:nvPr/>
        </p:nvSpPr>
        <p:spPr>
          <a:xfrm>
            <a:off x="365760" y="3133399"/>
            <a:ext cx="6283234" cy="1920526"/>
          </a:xfrm>
          <a:prstGeom prst="rect">
            <a:avLst/>
          </a:prstGeom>
          <a:noFill/>
        </p:spPr>
        <p:txBody>
          <a:bodyPr wrap="square">
            <a:spAutoFit/>
          </a:bodyPr>
          <a:lstStyle/>
          <a:p>
            <a:pPr>
              <a:spcBef>
                <a:spcPct val="20000"/>
              </a:spcBef>
              <a:buFontTx/>
              <a:buChar char="•"/>
            </a:pPr>
            <a:r>
              <a:rPr lang="en-US" altLang="en-US" sz="1800" dirty="0">
                <a:latin typeface="Arial" panose="020B0604020202020204" pitchFamily="34" charset="0"/>
              </a:rPr>
              <a:t>Finding F given A:</a:t>
            </a:r>
          </a:p>
          <a:p>
            <a:pPr>
              <a:spcBef>
                <a:spcPct val="20000"/>
              </a:spcBef>
              <a:buFontTx/>
              <a:buChar char="•"/>
            </a:pPr>
            <a:r>
              <a:rPr lang="en-US" altLang="en-US" sz="1800" dirty="0">
                <a:latin typeface="Arial" panose="020B0604020202020204" pitchFamily="34" charset="0"/>
              </a:rPr>
              <a:t>Finding future equivalent income (inflow) value given a series of uniform equal Payments 				     ( 1 + </a:t>
            </a:r>
            <a:r>
              <a:rPr lang="en-US" altLang="en-US" sz="1800" dirty="0" err="1">
                <a:latin typeface="Arial" panose="020B0604020202020204" pitchFamily="34" charset="0"/>
              </a:rPr>
              <a:t>i</a:t>
            </a:r>
            <a:r>
              <a:rPr lang="en-US" altLang="en-US" sz="1800" dirty="0">
                <a:latin typeface="Arial" panose="020B0604020202020204" pitchFamily="34" charset="0"/>
              </a:rPr>
              <a:t> ) </a:t>
            </a:r>
            <a:r>
              <a:rPr lang="en-US" altLang="en-US" sz="1800" baseline="30000" dirty="0">
                <a:latin typeface="Arial" panose="020B0604020202020204" pitchFamily="34" charset="0"/>
              </a:rPr>
              <a:t>N</a:t>
            </a:r>
            <a:r>
              <a:rPr lang="en-US" altLang="en-US" sz="1800" dirty="0">
                <a:latin typeface="Arial" panose="020B0604020202020204" pitchFamily="34" charset="0"/>
              </a:rPr>
              <a:t> - 1</a:t>
            </a:r>
          </a:p>
          <a:p>
            <a:pPr>
              <a:spcBef>
                <a:spcPct val="20000"/>
              </a:spcBef>
              <a:buFontTx/>
              <a:buChar char="•"/>
            </a:pPr>
            <a:r>
              <a:rPr lang="en-US" altLang="en-US" sz="1800" dirty="0">
                <a:latin typeface="Arial" panose="020B0604020202020204" pitchFamily="34" charset="0"/>
              </a:rPr>
              <a:t>F = A</a:t>
            </a:r>
            <a:r>
              <a:rPr lang="en-US" altLang="en-US" sz="1800" dirty="0">
                <a:solidFill>
                  <a:srgbClr val="232323"/>
                </a:solidFill>
                <a:latin typeface="Arial" panose="020B0604020202020204" pitchFamily="34" charset="0"/>
              </a:rPr>
              <a:t>				</a:t>
            </a:r>
          </a:p>
          <a:p>
            <a:pPr>
              <a:spcBef>
                <a:spcPct val="20000"/>
              </a:spcBef>
            </a:pPr>
            <a:r>
              <a:rPr lang="en-US" altLang="en-US" sz="1800" dirty="0">
                <a:solidFill>
                  <a:srgbClr val="232323"/>
                </a:solidFill>
                <a:latin typeface="Arial" panose="020B0604020202020204" pitchFamily="34" charset="0"/>
              </a:rPr>
              <a:t>                        </a:t>
            </a:r>
            <a:r>
              <a:rPr lang="en-US" altLang="en-US" sz="1800" dirty="0" err="1">
                <a:solidFill>
                  <a:srgbClr val="232323"/>
                </a:solidFill>
                <a:latin typeface="Arial" panose="020B0604020202020204" pitchFamily="34" charset="0"/>
              </a:rPr>
              <a:t>i</a:t>
            </a:r>
            <a:endParaRPr lang="en-US" altLang="en-US" sz="1800" dirty="0">
              <a:solidFill>
                <a:srgbClr val="232323"/>
              </a:solidFill>
              <a:latin typeface="Arial" panose="020B0604020202020204" pitchFamily="34" charset="0"/>
            </a:endParaRPr>
          </a:p>
        </p:txBody>
      </p:sp>
      <p:sp>
        <p:nvSpPr>
          <p:cNvPr id="12" name="Line 10">
            <a:extLst>
              <a:ext uri="{FF2B5EF4-FFF2-40B4-BE49-F238E27FC236}">
                <a16:creationId xmlns:a16="http://schemas.microsoft.com/office/drawing/2014/main" id="{90E1CFA2-BA3E-7C90-D552-F42118B7C671}"/>
              </a:ext>
            </a:extLst>
          </p:cNvPr>
          <p:cNvSpPr>
            <a:spLocks noChangeShapeType="1"/>
          </p:cNvSpPr>
          <p:nvPr/>
        </p:nvSpPr>
        <p:spPr bwMode="auto">
          <a:xfrm>
            <a:off x="1379039" y="4604657"/>
            <a:ext cx="1892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041610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C2893-0CE4-3F8F-D89E-2C9D29D3E2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2A0DA-0283-9F95-466E-81F8D44007C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1D4F184-A751-E37D-9109-5E1B1714E5B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1015FF6-7DFA-08C3-62FC-0F1162672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4BFC4650-3FF9-762B-5200-F23F1C458A09}"/>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3">
            <a:extLst>
              <a:ext uri="{FF2B5EF4-FFF2-40B4-BE49-F238E27FC236}">
                <a16:creationId xmlns:a16="http://schemas.microsoft.com/office/drawing/2014/main" id="{600FAD8B-A84F-5F58-923F-CE4EB7AA47B0}"/>
              </a:ext>
            </a:extLst>
          </p:cNvPr>
          <p:cNvSpPr>
            <a:spLocks noChangeArrowheads="1"/>
          </p:cNvSpPr>
          <p:nvPr/>
        </p:nvSpPr>
        <p:spPr bwMode="auto">
          <a:xfrm>
            <a:off x="-32657" y="1447800"/>
            <a:ext cx="9067800" cy="43434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sz="2800" dirty="0">
                <a:latin typeface="Arial" panose="020B0604020202020204" pitchFamily="34" charset="0"/>
              </a:rPr>
              <a:t>Finding F given A:</a:t>
            </a:r>
          </a:p>
          <a:p>
            <a:pPr>
              <a:spcBef>
                <a:spcPct val="20000"/>
              </a:spcBef>
              <a:buFontTx/>
              <a:buChar char="•"/>
            </a:pPr>
            <a:r>
              <a:rPr lang="en-US" altLang="en-US" sz="2800" dirty="0">
                <a:latin typeface="Arial" panose="020B0604020202020204" pitchFamily="34" charset="0"/>
              </a:rPr>
              <a:t>Finding future equivalent income (inflow) value given a series of uniform equal Payments 				     ( 1 + </a:t>
            </a:r>
            <a:r>
              <a:rPr lang="en-US" altLang="en-US" sz="2800" dirty="0" err="1">
                <a:latin typeface="Arial" panose="020B0604020202020204" pitchFamily="34" charset="0"/>
              </a:rPr>
              <a:t>i</a:t>
            </a:r>
            <a:r>
              <a:rPr lang="en-US" altLang="en-US" sz="2800" dirty="0">
                <a:latin typeface="Arial" panose="020B0604020202020204" pitchFamily="34" charset="0"/>
              </a:rPr>
              <a:t> ) </a:t>
            </a:r>
            <a:r>
              <a:rPr lang="en-US" altLang="en-US" sz="2800" baseline="30000" dirty="0">
                <a:latin typeface="Arial" panose="020B0604020202020204" pitchFamily="34" charset="0"/>
              </a:rPr>
              <a:t>N</a:t>
            </a:r>
            <a:r>
              <a:rPr lang="en-US" altLang="en-US" sz="2800" dirty="0">
                <a:latin typeface="Arial" panose="020B0604020202020204" pitchFamily="34" charset="0"/>
              </a:rPr>
              <a:t> - 1</a:t>
            </a:r>
          </a:p>
          <a:p>
            <a:pPr>
              <a:spcBef>
                <a:spcPct val="20000"/>
              </a:spcBef>
              <a:buFontTx/>
              <a:buChar char="•"/>
            </a:pPr>
            <a:r>
              <a:rPr lang="en-US" altLang="en-US" sz="2800" dirty="0">
                <a:latin typeface="Arial" panose="020B0604020202020204" pitchFamily="34" charset="0"/>
              </a:rPr>
              <a:t>F = A				</a:t>
            </a:r>
          </a:p>
          <a:p>
            <a:pPr>
              <a:spcBef>
                <a:spcPct val="20000"/>
              </a:spcBef>
            </a:pPr>
            <a:r>
              <a:rPr lang="en-US" altLang="en-US" sz="2800" dirty="0">
                <a:latin typeface="Arial" panose="020B0604020202020204" pitchFamily="34" charset="0"/>
              </a:rPr>
              <a:t>                        </a:t>
            </a:r>
            <a:r>
              <a:rPr lang="en-US" altLang="en-US" sz="2800" dirty="0" err="1">
                <a:latin typeface="Arial" panose="020B0604020202020204" pitchFamily="34" charset="0"/>
              </a:rPr>
              <a:t>i</a:t>
            </a:r>
            <a:endParaRPr lang="en-US" altLang="en-US" sz="2800" dirty="0">
              <a:latin typeface="Arial" panose="020B0604020202020204" pitchFamily="34" charset="0"/>
            </a:endParaRPr>
          </a:p>
          <a:p>
            <a:pPr lvl="1">
              <a:spcBef>
                <a:spcPct val="20000"/>
              </a:spcBef>
              <a:buFontTx/>
              <a:buChar char="–"/>
            </a:pPr>
            <a:r>
              <a:rPr lang="en-US" altLang="en-US" sz="2800" dirty="0">
                <a:latin typeface="Arial" panose="020B0604020202020204" pitchFamily="34" charset="0"/>
              </a:rPr>
              <a:t>uniform series compound amount factor in [ ]</a:t>
            </a:r>
          </a:p>
        </p:txBody>
      </p:sp>
      <p:sp>
        <p:nvSpPr>
          <p:cNvPr id="6" name="Line 4">
            <a:extLst>
              <a:ext uri="{FF2B5EF4-FFF2-40B4-BE49-F238E27FC236}">
                <a16:creationId xmlns:a16="http://schemas.microsoft.com/office/drawing/2014/main" id="{DE877049-7A8E-DECE-E50E-DE01839D5367}"/>
              </a:ext>
            </a:extLst>
          </p:cNvPr>
          <p:cNvSpPr>
            <a:spLocks noChangeShapeType="1"/>
          </p:cNvSpPr>
          <p:nvPr/>
        </p:nvSpPr>
        <p:spPr bwMode="auto">
          <a:xfrm>
            <a:off x="1371600" y="2673350"/>
            <a:ext cx="0" cy="1435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Line 7">
            <a:extLst>
              <a:ext uri="{FF2B5EF4-FFF2-40B4-BE49-F238E27FC236}">
                <a16:creationId xmlns:a16="http://schemas.microsoft.com/office/drawing/2014/main" id="{6437C9FB-79E9-092E-9F52-36784B53C256}"/>
              </a:ext>
            </a:extLst>
          </p:cNvPr>
          <p:cNvSpPr>
            <a:spLocks noChangeShapeType="1"/>
          </p:cNvSpPr>
          <p:nvPr/>
        </p:nvSpPr>
        <p:spPr bwMode="auto">
          <a:xfrm>
            <a:off x="3962400" y="2749550"/>
            <a:ext cx="0" cy="1435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Line 10">
            <a:extLst>
              <a:ext uri="{FF2B5EF4-FFF2-40B4-BE49-F238E27FC236}">
                <a16:creationId xmlns:a16="http://schemas.microsoft.com/office/drawing/2014/main" id="{421755FB-7CE5-EE68-0013-57729159CD90}"/>
              </a:ext>
            </a:extLst>
          </p:cNvPr>
          <p:cNvSpPr>
            <a:spLocks noChangeShapeType="1"/>
          </p:cNvSpPr>
          <p:nvPr/>
        </p:nvSpPr>
        <p:spPr bwMode="auto">
          <a:xfrm>
            <a:off x="1606550" y="3429000"/>
            <a:ext cx="1892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Rectangle 2">
            <a:extLst>
              <a:ext uri="{FF2B5EF4-FFF2-40B4-BE49-F238E27FC236}">
                <a16:creationId xmlns:a16="http://schemas.microsoft.com/office/drawing/2014/main" id="{667F70B5-3B62-FC6D-D5A7-A273C9CA10B6}"/>
              </a:ext>
            </a:extLst>
          </p:cNvPr>
          <p:cNvSpPr>
            <a:spLocks noChangeArrowheads="1"/>
          </p:cNvSpPr>
          <p:nvPr/>
        </p:nvSpPr>
        <p:spPr bwMode="auto">
          <a:xfrm>
            <a:off x="0" y="0"/>
            <a:ext cx="5538650" cy="16764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a:r>
              <a:rPr lang="en-US" altLang="en-US" sz="2000" dirty="0">
                <a:solidFill>
                  <a:schemeClr val="tx2"/>
                </a:solidFill>
                <a:latin typeface="Arial" panose="020B0604020202020204" pitchFamily="34" charset="0"/>
              </a:rPr>
              <a:t>RELATING A UNIFORM SERIES (ORDINARY ANNUITY) TO PRESENT AND FUTURE EQUIVALENT VALUES</a:t>
            </a:r>
          </a:p>
        </p:txBody>
      </p:sp>
    </p:spTree>
    <p:extLst>
      <p:ext uri="{BB962C8B-B14F-4D97-AF65-F5344CB8AC3E}">
        <p14:creationId xmlns:p14="http://schemas.microsoft.com/office/powerpoint/2010/main" val="1078433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33B93-A699-FA99-0341-5E425A21D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7CC7E-8329-2DF8-3EF6-876F6F35509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E347A51-5B0F-CC60-5939-4FCEF488278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F0FE4F1-4B8E-6B8B-ADA2-B2A7319FA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4187E20-0C4A-4B84-D8A5-01B68E482ECE}"/>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2">
            <a:extLst>
              <a:ext uri="{FF2B5EF4-FFF2-40B4-BE49-F238E27FC236}">
                <a16:creationId xmlns:a16="http://schemas.microsoft.com/office/drawing/2014/main" id="{B52D548F-F6E0-F864-8D81-6BCF473EDCBC}"/>
              </a:ext>
            </a:extLst>
          </p:cNvPr>
          <p:cNvSpPr>
            <a:spLocks noChangeArrowheads="1"/>
          </p:cNvSpPr>
          <p:nvPr/>
        </p:nvSpPr>
        <p:spPr bwMode="auto">
          <a:xfrm>
            <a:off x="823913" y="2622550"/>
            <a:ext cx="3556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spcBef>
                <a:spcPct val="20000"/>
              </a:spcBef>
            </a:pPr>
            <a:r>
              <a:rPr lang="en-US" altLang="en-US" sz="4000" dirty="0">
                <a:latin typeface="Arial" panose="020B0604020202020204" pitchFamily="34" charset="0"/>
              </a:rPr>
              <a:t>( P / A,</a:t>
            </a:r>
            <a:r>
              <a:rPr lang="en-US" altLang="en-US" sz="4000" dirty="0" err="1">
                <a:latin typeface="Arial" panose="020B0604020202020204" pitchFamily="34" charset="0"/>
              </a:rPr>
              <a:t>i</a:t>
            </a:r>
            <a:r>
              <a:rPr lang="en-US" altLang="en-US" sz="4000" dirty="0">
                <a:latin typeface="Arial" panose="020B0604020202020204" pitchFamily="34" charset="0"/>
              </a:rPr>
              <a:t>%,N ) =</a:t>
            </a:r>
          </a:p>
        </p:txBody>
      </p:sp>
      <p:sp>
        <p:nvSpPr>
          <p:cNvPr id="6" name="Rectangle 3">
            <a:extLst>
              <a:ext uri="{FF2B5EF4-FFF2-40B4-BE49-F238E27FC236}">
                <a16:creationId xmlns:a16="http://schemas.microsoft.com/office/drawing/2014/main" id="{B4C5BB09-5F11-F839-0434-68E30895AA18}"/>
              </a:ext>
            </a:extLst>
          </p:cNvPr>
          <p:cNvSpPr>
            <a:spLocks noChangeArrowheads="1"/>
          </p:cNvSpPr>
          <p:nvPr/>
        </p:nvSpPr>
        <p:spPr bwMode="auto">
          <a:xfrm>
            <a:off x="3795713" y="2576513"/>
            <a:ext cx="3009415"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lvl="1">
              <a:spcBef>
                <a:spcPct val="20000"/>
              </a:spcBef>
            </a:pPr>
            <a:r>
              <a:rPr lang="en-US" altLang="en-US" sz="4000" dirty="0">
                <a:latin typeface="Arial" panose="020B0604020202020204" pitchFamily="34" charset="0"/>
              </a:rPr>
              <a:t>∑(</a:t>
            </a:r>
            <a:r>
              <a:rPr lang="en-US" altLang="en-US" sz="2800" dirty="0">
                <a:latin typeface="Arial" panose="020B0604020202020204" pitchFamily="34" charset="0"/>
              </a:rPr>
              <a:t>P / </a:t>
            </a:r>
            <a:r>
              <a:rPr lang="en-US" altLang="en-US" sz="2800" dirty="0" err="1">
                <a:latin typeface="Arial" panose="020B0604020202020204" pitchFamily="34" charset="0"/>
              </a:rPr>
              <a:t>F</a:t>
            </a:r>
            <a:r>
              <a:rPr lang="en-US" altLang="en-US" sz="4000" dirty="0" err="1">
                <a:latin typeface="Arial" panose="020B0604020202020204" pitchFamily="34" charset="0"/>
              </a:rPr>
              <a:t>,</a:t>
            </a:r>
            <a:r>
              <a:rPr lang="en-US" altLang="en-US" sz="2800" dirty="0" err="1">
                <a:latin typeface="Arial" panose="020B0604020202020204" pitchFamily="34" charset="0"/>
              </a:rPr>
              <a:t>i</a:t>
            </a:r>
            <a:r>
              <a:rPr lang="en-US" altLang="en-US" sz="4000" dirty="0" err="1">
                <a:latin typeface="Arial" panose="020B0604020202020204" pitchFamily="34" charset="0"/>
              </a:rPr>
              <a:t>,</a:t>
            </a:r>
            <a:r>
              <a:rPr lang="en-US" altLang="en-US" sz="3200" dirty="0" err="1">
                <a:latin typeface="Arial" panose="020B0604020202020204" pitchFamily="34" charset="0"/>
              </a:rPr>
              <a:t>N</a:t>
            </a:r>
            <a:r>
              <a:rPr lang="en-US" altLang="en-US" sz="4000" dirty="0">
                <a:latin typeface="Arial" panose="020B0604020202020204" pitchFamily="34" charset="0"/>
              </a:rPr>
              <a:t> )</a:t>
            </a:r>
          </a:p>
        </p:txBody>
      </p:sp>
    </p:spTree>
    <p:extLst>
      <p:ext uri="{BB962C8B-B14F-4D97-AF65-F5344CB8AC3E}">
        <p14:creationId xmlns:p14="http://schemas.microsoft.com/office/powerpoint/2010/main" val="374393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AEC5D-F948-3A10-34BF-A48FF909580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63FA654-459E-EEF8-D37B-6B7091E3B042}"/>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2">
            <a:extLst>
              <a:ext uri="{FF2B5EF4-FFF2-40B4-BE49-F238E27FC236}">
                <a16:creationId xmlns:a16="http://schemas.microsoft.com/office/drawing/2014/main" id="{27FC7AD9-48E3-7198-050C-53F966DF0B8E}"/>
              </a:ext>
            </a:extLst>
          </p:cNvPr>
          <p:cNvSpPr>
            <a:spLocks noChangeArrowheads="1"/>
          </p:cNvSpPr>
          <p:nvPr/>
        </p:nvSpPr>
        <p:spPr bwMode="auto">
          <a:xfrm>
            <a:off x="0" y="0"/>
            <a:ext cx="5826034" cy="16764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a:r>
              <a:rPr lang="en-US" altLang="en-US" sz="2400" dirty="0">
                <a:solidFill>
                  <a:schemeClr val="tx2"/>
                </a:solidFill>
                <a:latin typeface="Arial" panose="020B0604020202020204" pitchFamily="34" charset="0"/>
              </a:rPr>
              <a:t>RELATING A UNIFORM SERIES (ORDINARY ANNUITY) TO PRESENT AND FUTURE EQUIVALENT VALUES</a:t>
            </a:r>
          </a:p>
        </p:txBody>
      </p:sp>
      <p:sp>
        <p:nvSpPr>
          <p:cNvPr id="6" name="Rectangle 3">
            <a:extLst>
              <a:ext uri="{FF2B5EF4-FFF2-40B4-BE49-F238E27FC236}">
                <a16:creationId xmlns:a16="http://schemas.microsoft.com/office/drawing/2014/main" id="{7555FA3D-B1DA-AF9D-F375-D574AC13962A}"/>
              </a:ext>
            </a:extLst>
          </p:cNvPr>
          <p:cNvSpPr>
            <a:spLocks noChangeArrowheads="1"/>
          </p:cNvSpPr>
          <p:nvPr/>
        </p:nvSpPr>
        <p:spPr bwMode="auto">
          <a:xfrm>
            <a:off x="0" y="1600200"/>
            <a:ext cx="9067800" cy="77724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dirty="0">
                <a:latin typeface="Arial" panose="020B0604020202020204" pitchFamily="34" charset="0"/>
              </a:rPr>
              <a:t>Finding A given F</a:t>
            </a:r>
            <a:r>
              <a:rPr lang="en-US" altLang="en-US" sz="2800" dirty="0">
                <a:latin typeface="Arial" panose="020B0604020202020204" pitchFamily="34" charset="0"/>
              </a:rPr>
              <a:t>:</a:t>
            </a:r>
          </a:p>
        </p:txBody>
      </p:sp>
      <p:sp>
        <p:nvSpPr>
          <p:cNvPr id="7" name="Rectangle 3">
            <a:extLst>
              <a:ext uri="{FF2B5EF4-FFF2-40B4-BE49-F238E27FC236}">
                <a16:creationId xmlns:a16="http://schemas.microsoft.com/office/drawing/2014/main" id="{FE11794D-A234-E1F7-D8E7-B15B10A3CB2C}"/>
              </a:ext>
            </a:extLst>
          </p:cNvPr>
          <p:cNvSpPr>
            <a:spLocks noChangeArrowheads="1"/>
          </p:cNvSpPr>
          <p:nvPr/>
        </p:nvSpPr>
        <p:spPr bwMode="auto">
          <a:xfrm>
            <a:off x="0" y="2154236"/>
            <a:ext cx="9144000" cy="348456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dirty="0">
                <a:latin typeface="Castellar" panose="020A0402060406010301" pitchFamily="18" charset="0"/>
              </a:rPr>
              <a:t>Finding A given F:</a:t>
            </a:r>
          </a:p>
          <a:p>
            <a:pPr>
              <a:spcBef>
                <a:spcPct val="20000"/>
              </a:spcBef>
              <a:buFontTx/>
              <a:buChar char="•"/>
            </a:pPr>
            <a:r>
              <a:rPr lang="en-US" altLang="en-US" dirty="0">
                <a:latin typeface="Castellar" panose="020A0402060406010301" pitchFamily="18" charset="0"/>
              </a:rPr>
              <a:t>Finding amount A of a uniform series when given the equivalent future value	</a:t>
            </a:r>
            <a:r>
              <a:rPr lang="en-US" altLang="en-US" sz="2800" dirty="0">
                <a:latin typeface="Agency FB" panose="020B0503020202020204" pitchFamily="34" charset="0"/>
              </a:rPr>
              <a:t>	</a:t>
            </a:r>
            <a:r>
              <a:rPr lang="en-US" altLang="en-US" sz="2800" dirty="0">
                <a:latin typeface="Arial" panose="020B0604020202020204" pitchFamily="34" charset="0"/>
              </a:rPr>
              <a:t>		</a:t>
            </a:r>
          </a:p>
          <a:p>
            <a:pPr>
              <a:spcBef>
                <a:spcPct val="20000"/>
              </a:spcBef>
            </a:pPr>
            <a:r>
              <a:rPr lang="en-US" altLang="en-US" sz="2800" dirty="0">
                <a:latin typeface="Arial" panose="020B0604020202020204" pitchFamily="34" charset="0"/>
              </a:rPr>
              <a:t>                       </a:t>
            </a:r>
          </a:p>
        </p:txBody>
      </p:sp>
      <p:sp>
        <p:nvSpPr>
          <p:cNvPr id="8" name="Rectangle 3">
            <a:extLst>
              <a:ext uri="{FF2B5EF4-FFF2-40B4-BE49-F238E27FC236}">
                <a16:creationId xmlns:a16="http://schemas.microsoft.com/office/drawing/2014/main" id="{4E72531D-9E6F-27ED-2172-F9ED7A5C8095}"/>
              </a:ext>
            </a:extLst>
          </p:cNvPr>
          <p:cNvSpPr>
            <a:spLocks noChangeArrowheads="1"/>
          </p:cNvSpPr>
          <p:nvPr/>
        </p:nvSpPr>
        <p:spPr bwMode="auto">
          <a:xfrm>
            <a:off x="76200" y="3542213"/>
            <a:ext cx="9067800" cy="43434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sz="2800" dirty="0">
                <a:latin typeface="Arial" panose="020B0604020202020204" pitchFamily="34" charset="0"/>
              </a:rPr>
              <a:t>		</a:t>
            </a:r>
          </a:p>
          <a:p>
            <a:pPr>
              <a:spcBef>
                <a:spcPct val="20000"/>
              </a:spcBef>
            </a:pPr>
            <a:r>
              <a:rPr lang="en-US" altLang="en-US" sz="2800" dirty="0">
                <a:latin typeface="Arial" panose="020B0604020202020204" pitchFamily="34" charset="0"/>
              </a:rPr>
              <a:t>                       </a:t>
            </a:r>
            <a:r>
              <a:rPr lang="en-US" altLang="en-US" sz="2800" dirty="0" err="1">
                <a:latin typeface="Arial" panose="020B0604020202020204" pitchFamily="34" charset="0"/>
              </a:rPr>
              <a:t>i</a:t>
            </a:r>
            <a:r>
              <a:rPr lang="en-US" altLang="en-US" sz="2800" dirty="0">
                <a:latin typeface="Arial" panose="020B0604020202020204" pitchFamily="34" charset="0"/>
              </a:rPr>
              <a:t> </a:t>
            </a:r>
          </a:p>
          <a:p>
            <a:pPr>
              <a:spcBef>
                <a:spcPct val="20000"/>
              </a:spcBef>
            </a:pPr>
            <a:r>
              <a:rPr lang="en-US" altLang="en-US" sz="2800" dirty="0">
                <a:latin typeface="Arial" panose="020B0604020202020204" pitchFamily="34" charset="0"/>
              </a:rPr>
              <a:t>A = F				</a:t>
            </a:r>
          </a:p>
          <a:p>
            <a:pPr>
              <a:spcBef>
                <a:spcPct val="20000"/>
              </a:spcBef>
            </a:pPr>
            <a:r>
              <a:rPr lang="en-US" altLang="en-US" sz="2800" dirty="0">
                <a:latin typeface="Arial" panose="020B0604020202020204" pitchFamily="34" charset="0"/>
              </a:rPr>
              <a:t>                  ( 1 + </a:t>
            </a:r>
            <a:r>
              <a:rPr lang="en-US" altLang="en-US" sz="2800" dirty="0" err="1">
                <a:latin typeface="Arial" panose="020B0604020202020204" pitchFamily="34" charset="0"/>
              </a:rPr>
              <a:t>i</a:t>
            </a:r>
            <a:r>
              <a:rPr lang="en-US" altLang="en-US" sz="2800" dirty="0">
                <a:latin typeface="Arial" panose="020B0604020202020204" pitchFamily="34" charset="0"/>
              </a:rPr>
              <a:t> ) </a:t>
            </a:r>
            <a:r>
              <a:rPr lang="en-US" altLang="en-US" sz="2800" baseline="30000" dirty="0">
                <a:latin typeface="Arial" panose="020B0604020202020204" pitchFamily="34" charset="0"/>
              </a:rPr>
              <a:t>N</a:t>
            </a:r>
            <a:r>
              <a:rPr lang="en-US" altLang="en-US" sz="2800" dirty="0">
                <a:latin typeface="Arial" panose="020B0604020202020204" pitchFamily="34" charset="0"/>
              </a:rPr>
              <a:t> -1</a:t>
            </a:r>
          </a:p>
        </p:txBody>
      </p:sp>
      <p:sp>
        <p:nvSpPr>
          <p:cNvPr id="10" name="Line 4">
            <a:extLst>
              <a:ext uri="{FF2B5EF4-FFF2-40B4-BE49-F238E27FC236}">
                <a16:creationId xmlns:a16="http://schemas.microsoft.com/office/drawing/2014/main" id="{8CC2E49D-5BF9-D3D5-9A28-A27C4A4B04A1}"/>
              </a:ext>
            </a:extLst>
          </p:cNvPr>
          <p:cNvSpPr>
            <a:spLocks noChangeShapeType="1"/>
          </p:cNvSpPr>
          <p:nvPr/>
        </p:nvSpPr>
        <p:spPr bwMode="auto">
          <a:xfrm>
            <a:off x="1377950" y="4347573"/>
            <a:ext cx="0" cy="1435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Line 5">
            <a:extLst>
              <a:ext uri="{FF2B5EF4-FFF2-40B4-BE49-F238E27FC236}">
                <a16:creationId xmlns:a16="http://schemas.microsoft.com/office/drawing/2014/main" id="{82F0FEF5-140A-F3DC-4541-01DDA6624BEF}"/>
              </a:ext>
            </a:extLst>
          </p:cNvPr>
          <p:cNvSpPr>
            <a:spLocks noChangeShapeType="1"/>
          </p:cNvSpPr>
          <p:nvPr/>
        </p:nvSpPr>
        <p:spPr bwMode="auto">
          <a:xfrm>
            <a:off x="1377950" y="2819400"/>
            <a:ext cx="292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Line 6">
            <a:extLst>
              <a:ext uri="{FF2B5EF4-FFF2-40B4-BE49-F238E27FC236}">
                <a16:creationId xmlns:a16="http://schemas.microsoft.com/office/drawing/2014/main" id="{E171CD94-8413-5930-C1F4-9A65D0F27240}"/>
              </a:ext>
            </a:extLst>
          </p:cNvPr>
          <p:cNvSpPr>
            <a:spLocks noChangeShapeType="1"/>
          </p:cNvSpPr>
          <p:nvPr/>
        </p:nvSpPr>
        <p:spPr bwMode="auto">
          <a:xfrm>
            <a:off x="1377950" y="4267200"/>
            <a:ext cx="292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Line 7">
            <a:extLst>
              <a:ext uri="{FF2B5EF4-FFF2-40B4-BE49-F238E27FC236}">
                <a16:creationId xmlns:a16="http://schemas.microsoft.com/office/drawing/2014/main" id="{54346D49-A140-04A3-CE56-A959B4ABB4CC}"/>
              </a:ext>
            </a:extLst>
          </p:cNvPr>
          <p:cNvSpPr>
            <a:spLocks noChangeShapeType="1"/>
          </p:cNvSpPr>
          <p:nvPr/>
        </p:nvSpPr>
        <p:spPr bwMode="auto">
          <a:xfrm>
            <a:off x="3999593" y="4343400"/>
            <a:ext cx="0" cy="1435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Line 8">
            <a:extLst>
              <a:ext uri="{FF2B5EF4-FFF2-40B4-BE49-F238E27FC236}">
                <a16:creationId xmlns:a16="http://schemas.microsoft.com/office/drawing/2014/main" id="{75587FE8-C42E-3947-4BC7-93A4C7452A18}"/>
              </a:ext>
            </a:extLst>
          </p:cNvPr>
          <p:cNvSpPr>
            <a:spLocks noChangeShapeType="1"/>
          </p:cNvSpPr>
          <p:nvPr/>
        </p:nvSpPr>
        <p:spPr bwMode="auto">
          <a:xfrm>
            <a:off x="3663950" y="2895600"/>
            <a:ext cx="292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Line 9">
            <a:extLst>
              <a:ext uri="{FF2B5EF4-FFF2-40B4-BE49-F238E27FC236}">
                <a16:creationId xmlns:a16="http://schemas.microsoft.com/office/drawing/2014/main" id="{4028AECE-5330-4C9C-6B20-81B7847E11E6}"/>
              </a:ext>
            </a:extLst>
          </p:cNvPr>
          <p:cNvSpPr>
            <a:spLocks noChangeShapeType="1"/>
          </p:cNvSpPr>
          <p:nvPr/>
        </p:nvSpPr>
        <p:spPr bwMode="auto">
          <a:xfrm>
            <a:off x="3663950" y="4343400"/>
            <a:ext cx="292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Line 10">
            <a:extLst>
              <a:ext uri="{FF2B5EF4-FFF2-40B4-BE49-F238E27FC236}">
                <a16:creationId xmlns:a16="http://schemas.microsoft.com/office/drawing/2014/main" id="{EC042AE8-DCA3-2DCF-A61A-4BE3E244FDB0}"/>
              </a:ext>
            </a:extLst>
          </p:cNvPr>
          <p:cNvSpPr>
            <a:spLocks noChangeShapeType="1"/>
          </p:cNvSpPr>
          <p:nvPr/>
        </p:nvSpPr>
        <p:spPr bwMode="auto">
          <a:xfrm>
            <a:off x="1670050" y="4787537"/>
            <a:ext cx="1892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241119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EB4BA-F944-462C-F8AC-BCC1F04F0B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14B6CB-05BC-2A3A-5D75-0BA1EEC96FF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0888CEB-F504-B1D6-821F-68FC5134A5A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AF5A3C9-BE63-A69A-4C40-958B6721A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9897627-3CE6-C931-9F54-56B48BC2F569}"/>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Tree>
    <p:extLst>
      <p:ext uri="{BB962C8B-B14F-4D97-AF65-F5344CB8AC3E}">
        <p14:creationId xmlns:p14="http://schemas.microsoft.com/office/powerpoint/2010/main" val="2782250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AFB5A-5508-CFC1-1926-1A3ACFB61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85412-0BCE-4572-2CE3-038045141D0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641C3ED-C578-3F38-DC2E-7A3B85EE224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4E31ADE-BD11-C917-352B-688670C92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985D58C9-4D4F-3AB4-E943-03175ABF55F0}"/>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3">
            <a:extLst>
              <a:ext uri="{FF2B5EF4-FFF2-40B4-BE49-F238E27FC236}">
                <a16:creationId xmlns:a16="http://schemas.microsoft.com/office/drawing/2014/main" id="{8116FC68-CD59-93EB-BBD7-EFC944EFB41B}"/>
              </a:ext>
            </a:extLst>
          </p:cNvPr>
          <p:cNvSpPr>
            <a:spLocks noChangeArrowheads="1"/>
          </p:cNvSpPr>
          <p:nvPr/>
        </p:nvSpPr>
        <p:spPr bwMode="auto">
          <a:xfrm>
            <a:off x="-1" y="642256"/>
            <a:ext cx="11168744" cy="499654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sz="2800" dirty="0">
                <a:cs typeface="Times New Roman" panose="02020603050405020304" pitchFamily="18" charset="0"/>
              </a:rPr>
              <a:t>Finding A given F:</a:t>
            </a:r>
          </a:p>
          <a:p>
            <a:pPr>
              <a:spcBef>
                <a:spcPct val="20000"/>
              </a:spcBef>
              <a:buFontTx/>
              <a:buChar char="•"/>
            </a:pPr>
            <a:r>
              <a:rPr lang="en-US" altLang="en-US" sz="2800" dirty="0">
                <a:cs typeface="Times New Roman" panose="02020603050405020304" pitchFamily="18" charset="0"/>
              </a:rPr>
              <a:t>Finding amount A of a uniform series when given the equivalent future value				</a:t>
            </a:r>
          </a:p>
          <a:p>
            <a:pPr>
              <a:spcBef>
                <a:spcPct val="20000"/>
              </a:spcBef>
            </a:pPr>
            <a:r>
              <a:rPr lang="en-US" altLang="en-US" sz="2800" dirty="0">
                <a:cs typeface="Times New Roman" panose="02020603050405020304" pitchFamily="18" charset="0"/>
              </a:rPr>
              <a:t>                       </a:t>
            </a:r>
            <a:r>
              <a:rPr lang="en-US" altLang="en-US" sz="2800" dirty="0" err="1">
                <a:cs typeface="Times New Roman" panose="02020603050405020304" pitchFamily="18" charset="0"/>
              </a:rPr>
              <a:t>i</a:t>
            </a:r>
            <a:r>
              <a:rPr lang="en-US" altLang="en-US" sz="2800" dirty="0">
                <a:cs typeface="Times New Roman" panose="02020603050405020304" pitchFamily="18" charset="0"/>
              </a:rPr>
              <a:t> </a:t>
            </a:r>
          </a:p>
          <a:p>
            <a:pPr>
              <a:spcBef>
                <a:spcPct val="20000"/>
              </a:spcBef>
            </a:pPr>
            <a:r>
              <a:rPr lang="en-US" altLang="en-US" sz="2800" dirty="0">
                <a:cs typeface="Times New Roman" panose="02020603050405020304" pitchFamily="18" charset="0"/>
              </a:rPr>
              <a:t>A = F				</a:t>
            </a:r>
          </a:p>
          <a:p>
            <a:pPr>
              <a:spcBef>
                <a:spcPct val="20000"/>
              </a:spcBef>
            </a:pPr>
            <a:r>
              <a:rPr lang="en-US" altLang="en-US" sz="2800" dirty="0">
                <a:cs typeface="Times New Roman" panose="02020603050405020304" pitchFamily="18" charset="0"/>
              </a:rPr>
              <a:t>                  ( 1 + </a:t>
            </a:r>
            <a:r>
              <a:rPr lang="en-US" altLang="en-US" sz="2800" dirty="0" err="1">
                <a:cs typeface="Times New Roman" panose="02020603050405020304" pitchFamily="18" charset="0"/>
              </a:rPr>
              <a:t>i</a:t>
            </a:r>
            <a:r>
              <a:rPr lang="en-US" altLang="en-US" sz="2800" dirty="0">
                <a:cs typeface="Times New Roman" panose="02020603050405020304" pitchFamily="18" charset="0"/>
              </a:rPr>
              <a:t> ) </a:t>
            </a:r>
            <a:r>
              <a:rPr lang="en-US" altLang="en-US" sz="2800" baseline="30000" dirty="0">
                <a:cs typeface="Times New Roman" panose="02020603050405020304" pitchFamily="18" charset="0"/>
              </a:rPr>
              <a:t>N</a:t>
            </a:r>
            <a:r>
              <a:rPr lang="en-US" altLang="en-US" sz="2800" dirty="0">
                <a:cs typeface="Times New Roman" panose="02020603050405020304" pitchFamily="18" charset="0"/>
              </a:rPr>
              <a:t> -1</a:t>
            </a:r>
          </a:p>
          <a:p>
            <a:pPr lvl="1">
              <a:spcBef>
                <a:spcPct val="20000"/>
              </a:spcBef>
              <a:buFontTx/>
              <a:buChar char="–"/>
            </a:pPr>
            <a:r>
              <a:rPr lang="en-US" altLang="en-US" sz="2800" dirty="0">
                <a:latin typeface="+mn-lt"/>
                <a:cs typeface="Times New Roman" panose="02020603050405020304" pitchFamily="18" charset="0"/>
              </a:rPr>
              <a:t>sinking fund factor in [ ]</a:t>
            </a:r>
          </a:p>
          <a:p>
            <a:pPr lvl="1">
              <a:spcBef>
                <a:spcPct val="20000"/>
              </a:spcBef>
              <a:buFontTx/>
              <a:buChar char="–"/>
            </a:pPr>
            <a:r>
              <a:rPr lang="en-US" altLang="en-US" sz="2800" dirty="0">
                <a:latin typeface="+mn-lt"/>
                <a:cs typeface="Times New Roman" panose="02020603050405020304" pitchFamily="18" charset="0"/>
              </a:rPr>
              <a:t>functionally expressed as A = F ( A / F,</a:t>
            </a:r>
            <a:r>
              <a:rPr lang="en-US" altLang="en-US" sz="2800" dirty="0" err="1">
                <a:latin typeface="+mn-lt"/>
                <a:cs typeface="Times New Roman" panose="02020603050405020304" pitchFamily="18" charset="0"/>
              </a:rPr>
              <a:t>i</a:t>
            </a:r>
            <a:r>
              <a:rPr lang="en-US" altLang="en-US" sz="2800" dirty="0">
                <a:latin typeface="+mn-lt"/>
                <a:cs typeface="Times New Roman" panose="02020603050405020304" pitchFamily="18" charset="0"/>
              </a:rPr>
              <a:t>%,N )</a:t>
            </a:r>
          </a:p>
          <a:p>
            <a:pPr lvl="1">
              <a:spcBef>
                <a:spcPct val="20000"/>
              </a:spcBef>
              <a:buFontTx/>
              <a:buChar char="–"/>
            </a:pPr>
            <a:r>
              <a:rPr lang="en-US" altLang="en-US" sz="2800" dirty="0">
                <a:latin typeface="+mn-lt"/>
                <a:cs typeface="Times New Roman" panose="02020603050405020304" pitchFamily="18" charset="0"/>
              </a:rPr>
              <a:t>predetermined values are in column 6 of Appendix C of text</a:t>
            </a:r>
          </a:p>
        </p:txBody>
      </p:sp>
      <p:cxnSp>
        <p:nvCxnSpPr>
          <p:cNvPr id="7" name="Straight Connector 6">
            <a:extLst>
              <a:ext uri="{FF2B5EF4-FFF2-40B4-BE49-F238E27FC236}">
                <a16:creationId xmlns:a16="http://schemas.microsoft.com/office/drawing/2014/main" id="{0A9FBBB6-DBDE-088B-16C9-CDE22DB380BB}"/>
              </a:ext>
            </a:extLst>
          </p:cNvPr>
          <p:cNvCxnSpPr/>
          <p:nvPr/>
        </p:nvCxnSpPr>
        <p:spPr>
          <a:xfrm>
            <a:off x="1284514" y="3602038"/>
            <a:ext cx="241662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BC222F56-F406-06EC-7B64-1CF6620D9644}"/>
              </a:ext>
            </a:extLst>
          </p:cNvPr>
          <p:cNvGrpSpPr/>
          <p:nvPr/>
        </p:nvGrpSpPr>
        <p:grpSpPr>
          <a:xfrm>
            <a:off x="3490913" y="5112890"/>
            <a:ext cx="3254375" cy="1139825"/>
            <a:chOff x="3490913" y="5112890"/>
            <a:chExt cx="3254375" cy="1139825"/>
          </a:xfrm>
        </p:grpSpPr>
        <p:sp>
          <p:nvSpPr>
            <p:cNvPr id="8" name="Line 11">
              <a:extLst>
                <a:ext uri="{FF2B5EF4-FFF2-40B4-BE49-F238E27FC236}">
                  <a16:creationId xmlns:a16="http://schemas.microsoft.com/office/drawing/2014/main" id="{4E6D5FCB-652A-3BF7-2871-4F6B5183E9E5}"/>
                </a:ext>
              </a:extLst>
            </p:cNvPr>
            <p:cNvSpPr>
              <a:spLocks noChangeShapeType="1"/>
            </p:cNvSpPr>
            <p:nvPr/>
          </p:nvSpPr>
          <p:spPr bwMode="auto">
            <a:xfrm>
              <a:off x="3511550" y="5584377"/>
              <a:ext cx="2120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Line 12">
              <a:extLst>
                <a:ext uri="{FF2B5EF4-FFF2-40B4-BE49-F238E27FC236}">
                  <a16:creationId xmlns:a16="http://schemas.microsoft.com/office/drawing/2014/main" id="{70229BFB-A9B9-FD62-E11E-859320298DAC}"/>
                </a:ext>
              </a:extLst>
            </p:cNvPr>
            <p:cNvSpPr>
              <a:spLocks noChangeShapeType="1"/>
            </p:cNvSpPr>
            <p:nvPr/>
          </p:nvSpPr>
          <p:spPr bwMode="auto">
            <a:xfrm flipV="1">
              <a:off x="5638800" y="5114477"/>
              <a:ext cx="0" cy="482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Rectangle 13">
              <a:extLst>
                <a:ext uri="{FF2B5EF4-FFF2-40B4-BE49-F238E27FC236}">
                  <a16:creationId xmlns:a16="http://schemas.microsoft.com/office/drawing/2014/main" id="{41745E87-5005-29E9-E4BC-95DA8D684682}"/>
                </a:ext>
              </a:extLst>
            </p:cNvPr>
            <p:cNvSpPr>
              <a:spLocks noChangeArrowheads="1"/>
            </p:cNvSpPr>
            <p:nvPr/>
          </p:nvSpPr>
          <p:spPr bwMode="auto">
            <a:xfrm>
              <a:off x="5700713" y="5112890"/>
              <a:ext cx="6286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Arial" panose="020B0604020202020204" pitchFamily="34" charset="0"/>
                </a:rPr>
                <a:t>F =</a:t>
              </a:r>
            </a:p>
          </p:txBody>
        </p:sp>
        <p:sp>
          <p:nvSpPr>
            <p:cNvPr id="12" name="Line 14">
              <a:extLst>
                <a:ext uri="{FF2B5EF4-FFF2-40B4-BE49-F238E27FC236}">
                  <a16:creationId xmlns:a16="http://schemas.microsoft.com/office/drawing/2014/main" id="{8167619B-7AE5-CB48-0574-9FBA2A841D3C}"/>
                </a:ext>
              </a:extLst>
            </p:cNvPr>
            <p:cNvSpPr>
              <a:spLocks noChangeShapeType="1"/>
            </p:cNvSpPr>
            <p:nvPr/>
          </p:nvSpPr>
          <p:spPr bwMode="auto">
            <a:xfrm>
              <a:off x="3505200" y="5590727"/>
              <a:ext cx="0" cy="3683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Line 15">
              <a:extLst>
                <a:ext uri="{FF2B5EF4-FFF2-40B4-BE49-F238E27FC236}">
                  <a16:creationId xmlns:a16="http://schemas.microsoft.com/office/drawing/2014/main" id="{BAD34F29-F636-3A32-A2D9-5704AF26F108}"/>
                </a:ext>
              </a:extLst>
            </p:cNvPr>
            <p:cNvSpPr>
              <a:spLocks noChangeShapeType="1"/>
            </p:cNvSpPr>
            <p:nvPr/>
          </p:nvSpPr>
          <p:spPr bwMode="auto">
            <a:xfrm>
              <a:off x="3810000" y="5590727"/>
              <a:ext cx="0" cy="3683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Line 16">
              <a:extLst>
                <a:ext uri="{FF2B5EF4-FFF2-40B4-BE49-F238E27FC236}">
                  <a16:creationId xmlns:a16="http://schemas.microsoft.com/office/drawing/2014/main" id="{3434862B-7F4F-1821-617E-FB01D0E5767C}"/>
                </a:ext>
              </a:extLst>
            </p:cNvPr>
            <p:cNvSpPr>
              <a:spLocks noChangeShapeType="1"/>
            </p:cNvSpPr>
            <p:nvPr/>
          </p:nvSpPr>
          <p:spPr bwMode="auto">
            <a:xfrm>
              <a:off x="4114800" y="5590727"/>
              <a:ext cx="0" cy="3683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Line 17">
              <a:extLst>
                <a:ext uri="{FF2B5EF4-FFF2-40B4-BE49-F238E27FC236}">
                  <a16:creationId xmlns:a16="http://schemas.microsoft.com/office/drawing/2014/main" id="{3DEDA4A4-94C4-3473-B112-DA61014060B1}"/>
                </a:ext>
              </a:extLst>
            </p:cNvPr>
            <p:cNvSpPr>
              <a:spLocks noChangeShapeType="1"/>
            </p:cNvSpPr>
            <p:nvPr/>
          </p:nvSpPr>
          <p:spPr bwMode="auto">
            <a:xfrm>
              <a:off x="4419600" y="5590727"/>
              <a:ext cx="0" cy="3683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Line 18">
              <a:extLst>
                <a:ext uri="{FF2B5EF4-FFF2-40B4-BE49-F238E27FC236}">
                  <a16:creationId xmlns:a16="http://schemas.microsoft.com/office/drawing/2014/main" id="{9D838D1F-2368-358B-7556-4C6ABA12239D}"/>
                </a:ext>
              </a:extLst>
            </p:cNvPr>
            <p:cNvSpPr>
              <a:spLocks noChangeShapeType="1"/>
            </p:cNvSpPr>
            <p:nvPr/>
          </p:nvSpPr>
          <p:spPr bwMode="auto">
            <a:xfrm>
              <a:off x="4724400" y="5590727"/>
              <a:ext cx="0" cy="3683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Line 19">
              <a:extLst>
                <a:ext uri="{FF2B5EF4-FFF2-40B4-BE49-F238E27FC236}">
                  <a16:creationId xmlns:a16="http://schemas.microsoft.com/office/drawing/2014/main" id="{EC490A9F-7D58-F016-1BCD-351CFEE10CBB}"/>
                </a:ext>
              </a:extLst>
            </p:cNvPr>
            <p:cNvSpPr>
              <a:spLocks noChangeShapeType="1"/>
            </p:cNvSpPr>
            <p:nvPr/>
          </p:nvSpPr>
          <p:spPr bwMode="auto">
            <a:xfrm>
              <a:off x="5029200" y="5590727"/>
              <a:ext cx="0" cy="3683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Line 20">
              <a:extLst>
                <a:ext uri="{FF2B5EF4-FFF2-40B4-BE49-F238E27FC236}">
                  <a16:creationId xmlns:a16="http://schemas.microsoft.com/office/drawing/2014/main" id="{ED31C7A8-6DFD-E057-BC1A-FE376007F66D}"/>
                </a:ext>
              </a:extLst>
            </p:cNvPr>
            <p:cNvSpPr>
              <a:spLocks noChangeShapeType="1"/>
            </p:cNvSpPr>
            <p:nvPr/>
          </p:nvSpPr>
          <p:spPr bwMode="auto">
            <a:xfrm>
              <a:off x="5334000" y="5590727"/>
              <a:ext cx="0" cy="3683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 name="Line 21">
              <a:extLst>
                <a:ext uri="{FF2B5EF4-FFF2-40B4-BE49-F238E27FC236}">
                  <a16:creationId xmlns:a16="http://schemas.microsoft.com/office/drawing/2014/main" id="{D220939A-0B37-0119-D2D0-5AE56F45558E}"/>
                </a:ext>
              </a:extLst>
            </p:cNvPr>
            <p:cNvSpPr>
              <a:spLocks noChangeShapeType="1"/>
            </p:cNvSpPr>
            <p:nvPr/>
          </p:nvSpPr>
          <p:spPr bwMode="auto">
            <a:xfrm>
              <a:off x="5638800" y="5590727"/>
              <a:ext cx="0" cy="3683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 name="Rectangle 22">
              <a:extLst>
                <a:ext uri="{FF2B5EF4-FFF2-40B4-BE49-F238E27FC236}">
                  <a16:creationId xmlns:a16="http://schemas.microsoft.com/office/drawing/2014/main" id="{697ADFEF-561E-376B-087F-FC3A77C5E243}"/>
                </a:ext>
              </a:extLst>
            </p:cNvPr>
            <p:cNvSpPr>
              <a:spLocks noChangeArrowheads="1"/>
            </p:cNvSpPr>
            <p:nvPr/>
          </p:nvSpPr>
          <p:spPr bwMode="auto">
            <a:xfrm>
              <a:off x="3490913" y="5692327"/>
              <a:ext cx="3222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a:latin typeface="Arial" panose="020B0604020202020204" pitchFamily="34" charset="0"/>
                </a:rPr>
                <a:t>1</a:t>
              </a:r>
            </a:p>
          </p:txBody>
        </p:sp>
        <p:sp>
          <p:nvSpPr>
            <p:cNvPr id="21" name="Rectangle 23">
              <a:extLst>
                <a:ext uri="{FF2B5EF4-FFF2-40B4-BE49-F238E27FC236}">
                  <a16:creationId xmlns:a16="http://schemas.microsoft.com/office/drawing/2014/main" id="{CF19682F-FA84-EB8F-B245-91321E54FECF}"/>
                </a:ext>
              </a:extLst>
            </p:cNvPr>
            <p:cNvSpPr>
              <a:spLocks noChangeArrowheads="1"/>
            </p:cNvSpPr>
            <p:nvPr/>
          </p:nvSpPr>
          <p:spPr bwMode="auto">
            <a:xfrm>
              <a:off x="3795713" y="5692327"/>
              <a:ext cx="393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2000">
                  <a:latin typeface="Arial" panose="020B0604020202020204" pitchFamily="34" charset="0"/>
                </a:rPr>
                <a:t>2</a:t>
              </a:r>
            </a:p>
          </p:txBody>
        </p:sp>
        <p:sp>
          <p:nvSpPr>
            <p:cNvPr id="22" name="Rectangle 24">
              <a:extLst>
                <a:ext uri="{FF2B5EF4-FFF2-40B4-BE49-F238E27FC236}">
                  <a16:creationId xmlns:a16="http://schemas.microsoft.com/office/drawing/2014/main" id="{E206C686-ED0C-7CA7-0E7C-E5CC209915B8}"/>
                </a:ext>
              </a:extLst>
            </p:cNvPr>
            <p:cNvSpPr>
              <a:spLocks noChangeArrowheads="1"/>
            </p:cNvSpPr>
            <p:nvPr/>
          </p:nvSpPr>
          <p:spPr bwMode="auto">
            <a:xfrm>
              <a:off x="4100513" y="5692327"/>
              <a:ext cx="3222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a:latin typeface="Arial" panose="020B0604020202020204" pitchFamily="34" charset="0"/>
                </a:rPr>
                <a:t>3</a:t>
              </a:r>
            </a:p>
          </p:txBody>
        </p:sp>
        <p:sp>
          <p:nvSpPr>
            <p:cNvPr id="23" name="Rectangle 25">
              <a:extLst>
                <a:ext uri="{FF2B5EF4-FFF2-40B4-BE49-F238E27FC236}">
                  <a16:creationId xmlns:a16="http://schemas.microsoft.com/office/drawing/2014/main" id="{82A01D4F-90BA-FE1C-F421-B4F70B71E19F}"/>
                </a:ext>
              </a:extLst>
            </p:cNvPr>
            <p:cNvSpPr>
              <a:spLocks noChangeArrowheads="1"/>
            </p:cNvSpPr>
            <p:nvPr/>
          </p:nvSpPr>
          <p:spPr bwMode="auto">
            <a:xfrm>
              <a:off x="4405313" y="5692327"/>
              <a:ext cx="3222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a:latin typeface="Arial" panose="020B0604020202020204" pitchFamily="34" charset="0"/>
                </a:rPr>
                <a:t>4</a:t>
              </a:r>
            </a:p>
          </p:txBody>
        </p:sp>
        <p:sp>
          <p:nvSpPr>
            <p:cNvPr id="24" name="Rectangle 26">
              <a:extLst>
                <a:ext uri="{FF2B5EF4-FFF2-40B4-BE49-F238E27FC236}">
                  <a16:creationId xmlns:a16="http://schemas.microsoft.com/office/drawing/2014/main" id="{0D5B0D92-47AA-DE9D-05F7-CAB3F049C9F8}"/>
                </a:ext>
              </a:extLst>
            </p:cNvPr>
            <p:cNvSpPr>
              <a:spLocks noChangeArrowheads="1"/>
            </p:cNvSpPr>
            <p:nvPr/>
          </p:nvSpPr>
          <p:spPr bwMode="auto">
            <a:xfrm>
              <a:off x="4710113" y="5692327"/>
              <a:ext cx="3222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a:latin typeface="Arial" panose="020B0604020202020204" pitchFamily="34" charset="0"/>
                </a:rPr>
                <a:t>5</a:t>
              </a:r>
            </a:p>
          </p:txBody>
        </p:sp>
        <p:sp>
          <p:nvSpPr>
            <p:cNvPr id="25" name="Rectangle 27">
              <a:extLst>
                <a:ext uri="{FF2B5EF4-FFF2-40B4-BE49-F238E27FC236}">
                  <a16:creationId xmlns:a16="http://schemas.microsoft.com/office/drawing/2014/main" id="{2EA7AFDF-96BD-B782-3C46-B329FCE0432D}"/>
                </a:ext>
              </a:extLst>
            </p:cNvPr>
            <p:cNvSpPr>
              <a:spLocks noChangeArrowheads="1"/>
            </p:cNvSpPr>
            <p:nvPr/>
          </p:nvSpPr>
          <p:spPr bwMode="auto">
            <a:xfrm>
              <a:off x="5014913" y="5692327"/>
              <a:ext cx="3222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a:latin typeface="Arial" panose="020B0604020202020204" pitchFamily="34" charset="0"/>
                </a:rPr>
                <a:t>6</a:t>
              </a:r>
            </a:p>
          </p:txBody>
        </p:sp>
        <p:sp>
          <p:nvSpPr>
            <p:cNvPr id="26" name="Rectangle 28">
              <a:extLst>
                <a:ext uri="{FF2B5EF4-FFF2-40B4-BE49-F238E27FC236}">
                  <a16:creationId xmlns:a16="http://schemas.microsoft.com/office/drawing/2014/main" id="{E7D361AB-44B4-DFC8-C827-29F75E9F54CC}"/>
                </a:ext>
              </a:extLst>
            </p:cNvPr>
            <p:cNvSpPr>
              <a:spLocks noChangeArrowheads="1"/>
            </p:cNvSpPr>
            <p:nvPr/>
          </p:nvSpPr>
          <p:spPr bwMode="auto">
            <a:xfrm>
              <a:off x="5319713" y="5692327"/>
              <a:ext cx="3222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a:latin typeface="Arial" panose="020B0604020202020204" pitchFamily="34" charset="0"/>
                </a:rPr>
                <a:t>7</a:t>
              </a:r>
            </a:p>
          </p:txBody>
        </p:sp>
        <p:sp>
          <p:nvSpPr>
            <p:cNvPr id="27" name="Rectangle 29">
              <a:extLst>
                <a:ext uri="{FF2B5EF4-FFF2-40B4-BE49-F238E27FC236}">
                  <a16:creationId xmlns:a16="http://schemas.microsoft.com/office/drawing/2014/main" id="{DAF7795F-E2B9-CE18-32E1-ACDB405EE544}"/>
                </a:ext>
              </a:extLst>
            </p:cNvPr>
            <p:cNvSpPr>
              <a:spLocks noChangeArrowheads="1"/>
            </p:cNvSpPr>
            <p:nvPr/>
          </p:nvSpPr>
          <p:spPr bwMode="auto">
            <a:xfrm>
              <a:off x="5624513" y="5738365"/>
              <a:ext cx="393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2000">
                  <a:latin typeface="Arial" panose="020B0604020202020204" pitchFamily="34" charset="0"/>
                </a:rPr>
                <a:t>8</a:t>
              </a:r>
            </a:p>
          </p:txBody>
        </p:sp>
        <p:sp>
          <p:nvSpPr>
            <p:cNvPr id="28" name="Rectangle 30">
              <a:extLst>
                <a:ext uri="{FF2B5EF4-FFF2-40B4-BE49-F238E27FC236}">
                  <a16:creationId xmlns:a16="http://schemas.microsoft.com/office/drawing/2014/main" id="{F4E51D34-D96E-DBE3-F475-CB835CE6C8DA}"/>
                </a:ext>
              </a:extLst>
            </p:cNvPr>
            <p:cNvSpPr>
              <a:spLocks noChangeArrowheads="1"/>
            </p:cNvSpPr>
            <p:nvPr/>
          </p:nvSpPr>
          <p:spPr bwMode="auto">
            <a:xfrm>
              <a:off x="5929313" y="5798690"/>
              <a:ext cx="8159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Arial" panose="020B0604020202020204" pitchFamily="34" charset="0"/>
                </a:rPr>
                <a:t>A =?</a:t>
              </a:r>
            </a:p>
          </p:txBody>
        </p:sp>
      </p:grpSp>
    </p:spTree>
    <p:extLst>
      <p:ext uri="{BB962C8B-B14F-4D97-AF65-F5344CB8AC3E}">
        <p14:creationId xmlns:p14="http://schemas.microsoft.com/office/powerpoint/2010/main" val="940766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EEA4B-93B1-F9D5-5814-C61A91CAF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8DD2D-0A26-AA90-3C29-91C00EA43CB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F0848D3-613F-D413-4443-C414AA7AADF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0204378-C7A3-3FAA-CE44-2ACA90618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5B68BE1-DB24-53B5-D806-F75CEEBCAAA8}"/>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2">
            <a:extLst>
              <a:ext uri="{FF2B5EF4-FFF2-40B4-BE49-F238E27FC236}">
                <a16:creationId xmlns:a16="http://schemas.microsoft.com/office/drawing/2014/main" id="{8C54987B-B157-C4C8-DA36-A085AA0986D5}"/>
              </a:ext>
            </a:extLst>
          </p:cNvPr>
          <p:cNvSpPr>
            <a:spLocks noChangeArrowheads="1"/>
          </p:cNvSpPr>
          <p:nvPr/>
        </p:nvSpPr>
        <p:spPr bwMode="auto">
          <a:xfrm>
            <a:off x="595313" y="1784350"/>
            <a:ext cx="7881937"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lvl="1">
              <a:spcBef>
                <a:spcPct val="20000"/>
              </a:spcBef>
            </a:pPr>
            <a:r>
              <a:rPr lang="en-US" altLang="en-US" sz="4000">
                <a:latin typeface="Arial" panose="020B0604020202020204" pitchFamily="34" charset="0"/>
              </a:rPr>
              <a:t>( A / F,i%,N )  = 1 / ( F / A,i%,N )</a:t>
            </a:r>
          </a:p>
        </p:txBody>
      </p:sp>
      <p:sp>
        <p:nvSpPr>
          <p:cNvPr id="6" name="Rectangle 3">
            <a:extLst>
              <a:ext uri="{FF2B5EF4-FFF2-40B4-BE49-F238E27FC236}">
                <a16:creationId xmlns:a16="http://schemas.microsoft.com/office/drawing/2014/main" id="{EA1F0DAD-7468-CE00-B1A8-C643F0E47324}"/>
              </a:ext>
            </a:extLst>
          </p:cNvPr>
          <p:cNvSpPr>
            <a:spLocks noChangeArrowheads="1"/>
          </p:cNvSpPr>
          <p:nvPr/>
        </p:nvSpPr>
        <p:spPr bwMode="auto">
          <a:xfrm>
            <a:off x="671513" y="3003550"/>
            <a:ext cx="7627937"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lvl="1">
              <a:spcBef>
                <a:spcPct val="20000"/>
              </a:spcBef>
            </a:pPr>
            <a:r>
              <a:rPr lang="en-US" altLang="en-US" sz="4000">
                <a:latin typeface="Arial" panose="020B0604020202020204" pitchFamily="34" charset="0"/>
              </a:rPr>
              <a:t>( A / F,i%,N ) = ( A / P,i%,N ) - i</a:t>
            </a:r>
          </a:p>
        </p:txBody>
      </p:sp>
    </p:spTree>
    <p:extLst>
      <p:ext uri="{BB962C8B-B14F-4D97-AF65-F5344CB8AC3E}">
        <p14:creationId xmlns:p14="http://schemas.microsoft.com/office/powerpoint/2010/main" val="1272871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D28BE-C0E7-2400-D8B8-648F40423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2BED82-71BF-5EA0-8EB7-B5C4812F29F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3D38624-4530-8CA7-62CB-A280688981C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E279E39-1975-6335-F6EC-4777E57BB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53" y="-17462"/>
            <a:ext cx="12192000" cy="6858000"/>
          </a:xfrm>
          <a:prstGeom prst="rect">
            <a:avLst/>
          </a:prstGeom>
        </p:spPr>
      </p:pic>
      <p:sp>
        <p:nvSpPr>
          <p:cNvPr id="9" name="TextBox 8">
            <a:extLst>
              <a:ext uri="{FF2B5EF4-FFF2-40B4-BE49-F238E27FC236}">
                <a16:creationId xmlns:a16="http://schemas.microsoft.com/office/drawing/2014/main" id="{095F9530-4026-8F9C-86BA-11CD60C9DBC5}"/>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6" name="TextBox 5">
            <a:extLst>
              <a:ext uri="{FF2B5EF4-FFF2-40B4-BE49-F238E27FC236}">
                <a16:creationId xmlns:a16="http://schemas.microsoft.com/office/drawing/2014/main" id="{D998317A-EA1C-5B5E-C57F-33D98D685B80}"/>
              </a:ext>
            </a:extLst>
          </p:cNvPr>
          <p:cNvSpPr txBox="1"/>
          <p:nvPr/>
        </p:nvSpPr>
        <p:spPr>
          <a:xfrm>
            <a:off x="217714" y="297329"/>
            <a:ext cx="5334000" cy="923330"/>
          </a:xfrm>
          <a:prstGeom prst="rect">
            <a:avLst/>
          </a:prstGeom>
          <a:noFill/>
        </p:spPr>
        <p:txBody>
          <a:bodyPr wrap="square">
            <a:spAutoFit/>
          </a:bodyPr>
          <a:lstStyle/>
          <a:p>
            <a:r>
              <a:rPr lang="en-US" altLang="en-US" sz="1800" dirty="0">
                <a:solidFill>
                  <a:schemeClr val="tx2"/>
                </a:solidFill>
                <a:latin typeface="Arial" panose="020B0604020202020204" pitchFamily="34" charset="0"/>
              </a:rPr>
              <a:t>RELATING A UNIFORM SERIES (ORDINARY ANNUITY) TO PRESENT AND FUTURE EQUIVALENT </a:t>
            </a:r>
            <a:endParaRPr lang="en-GB" dirty="0"/>
          </a:p>
        </p:txBody>
      </p:sp>
      <p:sp>
        <p:nvSpPr>
          <p:cNvPr id="8" name="Rectangle 3">
            <a:extLst>
              <a:ext uri="{FF2B5EF4-FFF2-40B4-BE49-F238E27FC236}">
                <a16:creationId xmlns:a16="http://schemas.microsoft.com/office/drawing/2014/main" id="{5725CD38-5E6F-80B6-08D6-74090A7DE140}"/>
              </a:ext>
            </a:extLst>
          </p:cNvPr>
          <p:cNvSpPr>
            <a:spLocks noChangeArrowheads="1"/>
          </p:cNvSpPr>
          <p:nvPr/>
        </p:nvSpPr>
        <p:spPr bwMode="auto">
          <a:xfrm>
            <a:off x="0" y="1379405"/>
            <a:ext cx="10820400" cy="4607738"/>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sz="2000" dirty="0">
                <a:latin typeface="+mn-lt"/>
              </a:rPr>
              <a:t>Finding A given P:</a:t>
            </a:r>
            <a:endParaRPr lang="en-US" altLang="en-US" sz="1800" dirty="0">
              <a:latin typeface="+mn-lt"/>
            </a:endParaRPr>
          </a:p>
          <a:p>
            <a:pPr>
              <a:spcBef>
                <a:spcPct val="20000"/>
              </a:spcBef>
              <a:buFontTx/>
              <a:buChar char="•"/>
            </a:pPr>
            <a:r>
              <a:rPr lang="en-US" altLang="en-US" sz="1800" dirty="0">
                <a:latin typeface="+mn-lt"/>
              </a:rPr>
              <a:t>Finding amount A of a uniform series when given the equivalent present value</a:t>
            </a:r>
            <a:r>
              <a:rPr lang="en-US" altLang="en-US" dirty="0">
                <a:latin typeface="Arial" panose="020B0604020202020204" pitchFamily="34" charset="0"/>
              </a:rPr>
              <a:t>				</a:t>
            </a:r>
          </a:p>
          <a:p>
            <a:pPr>
              <a:spcBef>
                <a:spcPct val="20000"/>
              </a:spcBef>
            </a:pPr>
            <a:r>
              <a:rPr lang="en-US" altLang="en-US" dirty="0">
                <a:latin typeface="Arial" panose="020B0604020202020204" pitchFamily="34" charset="0"/>
              </a:rPr>
              <a:t>                     </a:t>
            </a:r>
            <a:r>
              <a:rPr lang="en-US" altLang="en-US" dirty="0" err="1">
                <a:latin typeface="Arial" panose="020B0604020202020204" pitchFamily="34" charset="0"/>
              </a:rPr>
              <a:t>i</a:t>
            </a:r>
            <a:r>
              <a:rPr lang="en-US" altLang="en-US" dirty="0">
                <a:latin typeface="Arial" panose="020B0604020202020204" pitchFamily="34" charset="0"/>
              </a:rPr>
              <a:t> ( 1+i )</a:t>
            </a:r>
            <a:r>
              <a:rPr lang="en-US" altLang="en-US" baseline="30000" dirty="0">
                <a:latin typeface="Arial" panose="020B0604020202020204" pitchFamily="34" charset="0"/>
              </a:rPr>
              <a:t>N</a:t>
            </a:r>
            <a:r>
              <a:rPr lang="en-US" altLang="en-US" dirty="0">
                <a:latin typeface="Arial" panose="020B0604020202020204" pitchFamily="34" charset="0"/>
              </a:rPr>
              <a:t> </a:t>
            </a:r>
            <a:endParaRPr lang="ar-SY" altLang="en-US" dirty="0">
              <a:latin typeface="Arial" panose="020B0604020202020204" pitchFamily="34" charset="0"/>
            </a:endParaRPr>
          </a:p>
          <a:p>
            <a:pPr>
              <a:spcBef>
                <a:spcPct val="20000"/>
              </a:spcBef>
            </a:pPr>
            <a:endParaRPr lang="en-US" altLang="en-US" dirty="0">
              <a:latin typeface="Arial" panose="020B0604020202020204" pitchFamily="34" charset="0"/>
            </a:endParaRPr>
          </a:p>
          <a:p>
            <a:pPr>
              <a:spcBef>
                <a:spcPct val="20000"/>
              </a:spcBef>
            </a:pPr>
            <a:r>
              <a:rPr lang="en-US" altLang="en-US" dirty="0">
                <a:latin typeface="Arial" panose="020B0604020202020204" pitchFamily="34" charset="0"/>
              </a:rPr>
              <a:t>A = P	</a:t>
            </a:r>
            <a:r>
              <a:rPr lang="ar-SY" altLang="en-US" dirty="0">
                <a:latin typeface="Arial" panose="020B0604020202020204" pitchFamily="34" charset="0"/>
              </a:rPr>
              <a:t>      </a:t>
            </a:r>
            <a:r>
              <a:rPr lang="en-US" altLang="en-US" dirty="0">
                <a:latin typeface="Arial" panose="020B0604020202020204" pitchFamily="34" charset="0"/>
              </a:rPr>
              <a:t> ( 1 + </a:t>
            </a:r>
            <a:r>
              <a:rPr lang="en-US" altLang="en-US" dirty="0" err="1">
                <a:latin typeface="Arial" panose="020B0604020202020204" pitchFamily="34" charset="0"/>
              </a:rPr>
              <a:t>i</a:t>
            </a:r>
            <a:r>
              <a:rPr lang="en-US" altLang="en-US" dirty="0">
                <a:latin typeface="Arial" panose="020B0604020202020204" pitchFamily="34" charset="0"/>
              </a:rPr>
              <a:t> ) </a:t>
            </a:r>
            <a:r>
              <a:rPr lang="en-US" altLang="en-US" baseline="30000" dirty="0">
                <a:latin typeface="Arial" panose="020B0604020202020204" pitchFamily="34" charset="0"/>
              </a:rPr>
              <a:t>N</a:t>
            </a:r>
            <a:r>
              <a:rPr lang="en-US" altLang="en-US" dirty="0">
                <a:latin typeface="Arial" panose="020B0604020202020204" pitchFamily="34" charset="0"/>
              </a:rPr>
              <a:t> -1</a:t>
            </a:r>
            <a:endParaRPr lang="ar-SY" altLang="en-US" dirty="0">
              <a:latin typeface="Arial" panose="020B0604020202020204" pitchFamily="34" charset="0"/>
            </a:endParaRPr>
          </a:p>
          <a:p>
            <a:pPr>
              <a:spcBef>
                <a:spcPct val="20000"/>
              </a:spcBef>
            </a:pPr>
            <a:endParaRPr lang="ar-SY" altLang="en-US" dirty="0">
              <a:latin typeface="Arial" panose="020B0604020202020204" pitchFamily="34" charset="0"/>
            </a:endParaRPr>
          </a:p>
          <a:p>
            <a:pPr lvl="1">
              <a:spcBef>
                <a:spcPct val="20000"/>
              </a:spcBef>
              <a:buFontTx/>
              <a:buChar char="–"/>
            </a:pPr>
            <a:r>
              <a:rPr lang="en-US" altLang="en-US" sz="2000" dirty="0">
                <a:latin typeface="+mn-lt"/>
              </a:rPr>
              <a:t>capital recovery factor in [ ]</a:t>
            </a:r>
          </a:p>
          <a:p>
            <a:pPr lvl="1">
              <a:spcBef>
                <a:spcPct val="20000"/>
              </a:spcBef>
              <a:buFontTx/>
              <a:buChar char="–"/>
            </a:pPr>
            <a:r>
              <a:rPr lang="en-US" altLang="en-US" sz="2000" dirty="0">
                <a:latin typeface="+mn-lt"/>
              </a:rPr>
              <a:t>functionally expressed as A = P ( A / P,</a:t>
            </a:r>
            <a:r>
              <a:rPr lang="en-US" altLang="en-US" sz="2000" dirty="0" err="1">
                <a:latin typeface="+mn-lt"/>
              </a:rPr>
              <a:t>i</a:t>
            </a:r>
            <a:r>
              <a:rPr lang="en-US" altLang="en-US" sz="2000" dirty="0">
                <a:latin typeface="+mn-lt"/>
              </a:rPr>
              <a:t>%,N )</a:t>
            </a:r>
          </a:p>
          <a:p>
            <a:pPr lvl="1">
              <a:spcBef>
                <a:spcPct val="20000"/>
              </a:spcBef>
              <a:buFontTx/>
              <a:buChar char="–"/>
            </a:pPr>
            <a:r>
              <a:rPr lang="en-US" altLang="en-US" sz="2000" dirty="0">
                <a:latin typeface="+mn-lt"/>
              </a:rPr>
              <a:t>predetermined values are in column 7 of Appendix C of text</a:t>
            </a:r>
          </a:p>
        </p:txBody>
      </p:sp>
      <p:sp>
        <p:nvSpPr>
          <p:cNvPr id="10" name="Line 4">
            <a:extLst>
              <a:ext uri="{FF2B5EF4-FFF2-40B4-BE49-F238E27FC236}">
                <a16:creationId xmlns:a16="http://schemas.microsoft.com/office/drawing/2014/main" id="{0F141A6A-1300-2645-FE90-10D27FB2D255}"/>
              </a:ext>
            </a:extLst>
          </p:cNvPr>
          <p:cNvSpPr>
            <a:spLocks noChangeShapeType="1"/>
          </p:cNvSpPr>
          <p:nvPr/>
        </p:nvSpPr>
        <p:spPr bwMode="auto">
          <a:xfrm>
            <a:off x="957943" y="2565626"/>
            <a:ext cx="0" cy="1435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Line 5">
            <a:extLst>
              <a:ext uri="{FF2B5EF4-FFF2-40B4-BE49-F238E27FC236}">
                <a16:creationId xmlns:a16="http://schemas.microsoft.com/office/drawing/2014/main" id="{495212AC-2A16-C4CC-AE84-E5A2B35449D1}"/>
              </a:ext>
            </a:extLst>
          </p:cNvPr>
          <p:cNvSpPr>
            <a:spLocks noChangeShapeType="1"/>
          </p:cNvSpPr>
          <p:nvPr/>
        </p:nvSpPr>
        <p:spPr bwMode="auto">
          <a:xfrm>
            <a:off x="1377950" y="2057397"/>
            <a:ext cx="292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Line 7">
            <a:extLst>
              <a:ext uri="{FF2B5EF4-FFF2-40B4-BE49-F238E27FC236}">
                <a16:creationId xmlns:a16="http://schemas.microsoft.com/office/drawing/2014/main" id="{0CC38777-02DA-A7C0-AD3C-5739C0F97A66}"/>
              </a:ext>
            </a:extLst>
          </p:cNvPr>
          <p:cNvSpPr>
            <a:spLocks noChangeShapeType="1"/>
          </p:cNvSpPr>
          <p:nvPr/>
        </p:nvSpPr>
        <p:spPr bwMode="auto">
          <a:xfrm>
            <a:off x="3897086" y="2732084"/>
            <a:ext cx="0" cy="1435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Line 10">
            <a:extLst>
              <a:ext uri="{FF2B5EF4-FFF2-40B4-BE49-F238E27FC236}">
                <a16:creationId xmlns:a16="http://schemas.microsoft.com/office/drawing/2014/main" id="{44B1C96B-40F9-6AFA-AB7E-07680400660B}"/>
              </a:ext>
            </a:extLst>
          </p:cNvPr>
          <p:cNvSpPr>
            <a:spLocks noChangeShapeType="1"/>
          </p:cNvSpPr>
          <p:nvPr/>
        </p:nvSpPr>
        <p:spPr bwMode="auto">
          <a:xfrm>
            <a:off x="1377950" y="3411763"/>
            <a:ext cx="2120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7" name="Group 36">
            <a:extLst>
              <a:ext uri="{FF2B5EF4-FFF2-40B4-BE49-F238E27FC236}">
                <a16:creationId xmlns:a16="http://schemas.microsoft.com/office/drawing/2014/main" id="{78190306-BDF0-88BD-62FE-AC23908464E9}"/>
              </a:ext>
            </a:extLst>
          </p:cNvPr>
          <p:cNvGrpSpPr/>
          <p:nvPr/>
        </p:nvGrpSpPr>
        <p:grpSpPr>
          <a:xfrm>
            <a:off x="6669540" y="3088142"/>
            <a:ext cx="3254375" cy="1139825"/>
            <a:chOff x="3490913" y="5700713"/>
            <a:chExt cx="3254375" cy="1139825"/>
          </a:xfrm>
        </p:grpSpPr>
        <p:sp>
          <p:nvSpPr>
            <p:cNvPr id="38" name="Line 11">
              <a:extLst>
                <a:ext uri="{FF2B5EF4-FFF2-40B4-BE49-F238E27FC236}">
                  <a16:creationId xmlns:a16="http://schemas.microsoft.com/office/drawing/2014/main" id="{288B97F8-1A25-057F-5FAB-08C945946FA3}"/>
                </a:ext>
              </a:extLst>
            </p:cNvPr>
            <p:cNvSpPr>
              <a:spLocks noChangeShapeType="1"/>
            </p:cNvSpPr>
            <p:nvPr/>
          </p:nvSpPr>
          <p:spPr bwMode="auto">
            <a:xfrm>
              <a:off x="3511550" y="6172200"/>
              <a:ext cx="2120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 name="Line 12">
              <a:extLst>
                <a:ext uri="{FF2B5EF4-FFF2-40B4-BE49-F238E27FC236}">
                  <a16:creationId xmlns:a16="http://schemas.microsoft.com/office/drawing/2014/main" id="{DAB28D61-67F6-BC87-AE0B-90F65F6EC72D}"/>
                </a:ext>
              </a:extLst>
            </p:cNvPr>
            <p:cNvSpPr>
              <a:spLocks noChangeShapeType="1"/>
            </p:cNvSpPr>
            <p:nvPr/>
          </p:nvSpPr>
          <p:spPr bwMode="auto">
            <a:xfrm flipV="1">
              <a:off x="3505200" y="5702300"/>
              <a:ext cx="0" cy="482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 name="Rectangle 13">
              <a:extLst>
                <a:ext uri="{FF2B5EF4-FFF2-40B4-BE49-F238E27FC236}">
                  <a16:creationId xmlns:a16="http://schemas.microsoft.com/office/drawing/2014/main" id="{835C1319-CFAE-ACA9-AA4B-1EE6916E08DC}"/>
                </a:ext>
              </a:extLst>
            </p:cNvPr>
            <p:cNvSpPr>
              <a:spLocks noChangeArrowheads="1"/>
            </p:cNvSpPr>
            <p:nvPr/>
          </p:nvSpPr>
          <p:spPr bwMode="auto">
            <a:xfrm>
              <a:off x="3643313" y="5700713"/>
              <a:ext cx="6461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Arial" panose="020B0604020202020204" pitchFamily="34" charset="0"/>
                </a:rPr>
                <a:t>P =</a:t>
              </a:r>
            </a:p>
          </p:txBody>
        </p:sp>
        <p:sp>
          <p:nvSpPr>
            <p:cNvPr id="41" name="Line 14">
              <a:extLst>
                <a:ext uri="{FF2B5EF4-FFF2-40B4-BE49-F238E27FC236}">
                  <a16:creationId xmlns:a16="http://schemas.microsoft.com/office/drawing/2014/main" id="{DD699391-1A16-7F48-95F3-A3E5ED8F2F81}"/>
                </a:ext>
              </a:extLst>
            </p:cNvPr>
            <p:cNvSpPr>
              <a:spLocks noChangeShapeType="1"/>
            </p:cNvSpPr>
            <p:nvPr/>
          </p:nvSpPr>
          <p:spPr bwMode="auto">
            <a:xfrm>
              <a:off x="3505200" y="6178550"/>
              <a:ext cx="0" cy="3683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 name="Line 15">
              <a:extLst>
                <a:ext uri="{FF2B5EF4-FFF2-40B4-BE49-F238E27FC236}">
                  <a16:creationId xmlns:a16="http://schemas.microsoft.com/office/drawing/2014/main" id="{C1862085-6454-7C3F-018E-527BC0C9DC38}"/>
                </a:ext>
              </a:extLst>
            </p:cNvPr>
            <p:cNvSpPr>
              <a:spLocks noChangeShapeType="1"/>
            </p:cNvSpPr>
            <p:nvPr/>
          </p:nvSpPr>
          <p:spPr bwMode="auto">
            <a:xfrm>
              <a:off x="3810000" y="6178550"/>
              <a:ext cx="0" cy="3683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 name="Line 16">
              <a:extLst>
                <a:ext uri="{FF2B5EF4-FFF2-40B4-BE49-F238E27FC236}">
                  <a16:creationId xmlns:a16="http://schemas.microsoft.com/office/drawing/2014/main" id="{CDDE3A19-638F-5FAE-F758-F007BB2E26D5}"/>
                </a:ext>
              </a:extLst>
            </p:cNvPr>
            <p:cNvSpPr>
              <a:spLocks noChangeShapeType="1"/>
            </p:cNvSpPr>
            <p:nvPr/>
          </p:nvSpPr>
          <p:spPr bwMode="auto">
            <a:xfrm>
              <a:off x="4114800" y="6178550"/>
              <a:ext cx="0" cy="3683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 name="Line 17">
              <a:extLst>
                <a:ext uri="{FF2B5EF4-FFF2-40B4-BE49-F238E27FC236}">
                  <a16:creationId xmlns:a16="http://schemas.microsoft.com/office/drawing/2014/main" id="{AE40D203-1FD0-51D6-CCDD-9A505B5AEBC4}"/>
                </a:ext>
              </a:extLst>
            </p:cNvPr>
            <p:cNvSpPr>
              <a:spLocks noChangeShapeType="1"/>
            </p:cNvSpPr>
            <p:nvPr/>
          </p:nvSpPr>
          <p:spPr bwMode="auto">
            <a:xfrm>
              <a:off x="4419600" y="6178550"/>
              <a:ext cx="0" cy="3683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 name="Line 18">
              <a:extLst>
                <a:ext uri="{FF2B5EF4-FFF2-40B4-BE49-F238E27FC236}">
                  <a16:creationId xmlns:a16="http://schemas.microsoft.com/office/drawing/2014/main" id="{6F7C07E8-3940-EEE8-2597-1BCC63EA9963}"/>
                </a:ext>
              </a:extLst>
            </p:cNvPr>
            <p:cNvSpPr>
              <a:spLocks noChangeShapeType="1"/>
            </p:cNvSpPr>
            <p:nvPr/>
          </p:nvSpPr>
          <p:spPr bwMode="auto">
            <a:xfrm>
              <a:off x="4724400" y="6178550"/>
              <a:ext cx="0" cy="3683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 name="Line 19">
              <a:extLst>
                <a:ext uri="{FF2B5EF4-FFF2-40B4-BE49-F238E27FC236}">
                  <a16:creationId xmlns:a16="http://schemas.microsoft.com/office/drawing/2014/main" id="{90DF3E3A-35D4-5052-3993-4AF34F7876BA}"/>
                </a:ext>
              </a:extLst>
            </p:cNvPr>
            <p:cNvSpPr>
              <a:spLocks noChangeShapeType="1"/>
            </p:cNvSpPr>
            <p:nvPr/>
          </p:nvSpPr>
          <p:spPr bwMode="auto">
            <a:xfrm>
              <a:off x="5029200" y="6178550"/>
              <a:ext cx="0" cy="3683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 name="Line 20">
              <a:extLst>
                <a:ext uri="{FF2B5EF4-FFF2-40B4-BE49-F238E27FC236}">
                  <a16:creationId xmlns:a16="http://schemas.microsoft.com/office/drawing/2014/main" id="{069C5019-3B12-E92E-5B2A-B86A1464E6FD}"/>
                </a:ext>
              </a:extLst>
            </p:cNvPr>
            <p:cNvSpPr>
              <a:spLocks noChangeShapeType="1"/>
            </p:cNvSpPr>
            <p:nvPr/>
          </p:nvSpPr>
          <p:spPr bwMode="auto">
            <a:xfrm>
              <a:off x="5334000" y="6178550"/>
              <a:ext cx="0" cy="3683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 name="Line 21">
              <a:extLst>
                <a:ext uri="{FF2B5EF4-FFF2-40B4-BE49-F238E27FC236}">
                  <a16:creationId xmlns:a16="http://schemas.microsoft.com/office/drawing/2014/main" id="{782F7C4F-5AD9-FC34-A0D8-D7A1876AE85F}"/>
                </a:ext>
              </a:extLst>
            </p:cNvPr>
            <p:cNvSpPr>
              <a:spLocks noChangeShapeType="1"/>
            </p:cNvSpPr>
            <p:nvPr/>
          </p:nvSpPr>
          <p:spPr bwMode="auto">
            <a:xfrm>
              <a:off x="5638800" y="6178550"/>
              <a:ext cx="0" cy="36830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Rectangle 22">
              <a:extLst>
                <a:ext uri="{FF2B5EF4-FFF2-40B4-BE49-F238E27FC236}">
                  <a16:creationId xmlns:a16="http://schemas.microsoft.com/office/drawing/2014/main" id="{27072172-EE33-532C-87E5-80B67A47F091}"/>
                </a:ext>
              </a:extLst>
            </p:cNvPr>
            <p:cNvSpPr>
              <a:spLocks noChangeArrowheads="1"/>
            </p:cNvSpPr>
            <p:nvPr/>
          </p:nvSpPr>
          <p:spPr bwMode="auto">
            <a:xfrm>
              <a:off x="3490913" y="6280150"/>
              <a:ext cx="3222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a:latin typeface="Arial" panose="020B0604020202020204" pitchFamily="34" charset="0"/>
                </a:rPr>
                <a:t>1</a:t>
              </a:r>
            </a:p>
          </p:txBody>
        </p:sp>
        <p:sp>
          <p:nvSpPr>
            <p:cNvPr id="50" name="Rectangle 23">
              <a:extLst>
                <a:ext uri="{FF2B5EF4-FFF2-40B4-BE49-F238E27FC236}">
                  <a16:creationId xmlns:a16="http://schemas.microsoft.com/office/drawing/2014/main" id="{116F2E76-7BF6-1322-17A5-05FF3AF82831}"/>
                </a:ext>
              </a:extLst>
            </p:cNvPr>
            <p:cNvSpPr>
              <a:spLocks noChangeArrowheads="1"/>
            </p:cNvSpPr>
            <p:nvPr/>
          </p:nvSpPr>
          <p:spPr bwMode="auto">
            <a:xfrm>
              <a:off x="3795713" y="6280150"/>
              <a:ext cx="393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2000">
                  <a:latin typeface="Arial" panose="020B0604020202020204" pitchFamily="34" charset="0"/>
                </a:rPr>
                <a:t>2</a:t>
              </a:r>
            </a:p>
          </p:txBody>
        </p:sp>
        <p:sp>
          <p:nvSpPr>
            <p:cNvPr id="51" name="Rectangle 24">
              <a:extLst>
                <a:ext uri="{FF2B5EF4-FFF2-40B4-BE49-F238E27FC236}">
                  <a16:creationId xmlns:a16="http://schemas.microsoft.com/office/drawing/2014/main" id="{73710382-7C9F-7A98-7EAA-60A7A54FCD4C}"/>
                </a:ext>
              </a:extLst>
            </p:cNvPr>
            <p:cNvSpPr>
              <a:spLocks noChangeArrowheads="1"/>
            </p:cNvSpPr>
            <p:nvPr/>
          </p:nvSpPr>
          <p:spPr bwMode="auto">
            <a:xfrm>
              <a:off x="4100513" y="6280150"/>
              <a:ext cx="3222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a:latin typeface="Arial" panose="020B0604020202020204" pitchFamily="34" charset="0"/>
                </a:rPr>
                <a:t>3</a:t>
              </a:r>
            </a:p>
          </p:txBody>
        </p:sp>
        <p:sp>
          <p:nvSpPr>
            <p:cNvPr id="52" name="Rectangle 25">
              <a:extLst>
                <a:ext uri="{FF2B5EF4-FFF2-40B4-BE49-F238E27FC236}">
                  <a16:creationId xmlns:a16="http://schemas.microsoft.com/office/drawing/2014/main" id="{5CE3D8D1-C86F-EDD3-650A-8CD62F51A91D}"/>
                </a:ext>
              </a:extLst>
            </p:cNvPr>
            <p:cNvSpPr>
              <a:spLocks noChangeArrowheads="1"/>
            </p:cNvSpPr>
            <p:nvPr/>
          </p:nvSpPr>
          <p:spPr bwMode="auto">
            <a:xfrm>
              <a:off x="4405313" y="6280150"/>
              <a:ext cx="3222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a:latin typeface="Arial" panose="020B0604020202020204" pitchFamily="34" charset="0"/>
                </a:rPr>
                <a:t>4</a:t>
              </a:r>
            </a:p>
          </p:txBody>
        </p:sp>
        <p:sp>
          <p:nvSpPr>
            <p:cNvPr id="53" name="Rectangle 26">
              <a:extLst>
                <a:ext uri="{FF2B5EF4-FFF2-40B4-BE49-F238E27FC236}">
                  <a16:creationId xmlns:a16="http://schemas.microsoft.com/office/drawing/2014/main" id="{FED23E2C-8EE2-37EC-4EF2-B67C206B0215}"/>
                </a:ext>
              </a:extLst>
            </p:cNvPr>
            <p:cNvSpPr>
              <a:spLocks noChangeArrowheads="1"/>
            </p:cNvSpPr>
            <p:nvPr/>
          </p:nvSpPr>
          <p:spPr bwMode="auto">
            <a:xfrm>
              <a:off x="4710113" y="6280150"/>
              <a:ext cx="3222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a:latin typeface="Arial" panose="020B0604020202020204" pitchFamily="34" charset="0"/>
                </a:rPr>
                <a:t>5</a:t>
              </a:r>
            </a:p>
          </p:txBody>
        </p:sp>
        <p:sp>
          <p:nvSpPr>
            <p:cNvPr id="54" name="Rectangle 27">
              <a:extLst>
                <a:ext uri="{FF2B5EF4-FFF2-40B4-BE49-F238E27FC236}">
                  <a16:creationId xmlns:a16="http://schemas.microsoft.com/office/drawing/2014/main" id="{E774BF19-87D6-9F7E-FC31-5276E2E96D96}"/>
                </a:ext>
              </a:extLst>
            </p:cNvPr>
            <p:cNvSpPr>
              <a:spLocks noChangeArrowheads="1"/>
            </p:cNvSpPr>
            <p:nvPr/>
          </p:nvSpPr>
          <p:spPr bwMode="auto">
            <a:xfrm>
              <a:off x="5014913" y="6280150"/>
              <a:ext cx="3222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a:latin typeface="Arial" panose="020B0604020202020204" pitchFamily="34" charset="0"/>
                </a:rPr>
                <a:t>6</a:t>
              </a:r>
            </a:p>
          </p:txBody>
        </p:sp>
        <p:sp>
          <p:nvSpPr>
            <p:cNvPr id="55" name="Rectangle 28">
              <a:extLst>
                <a:ext uri="{FF2B5EF4-FFF2-40B4-BE49-F238E27FC236}">
                  <a16:creationId xmlns:a16="http://schemas.microsoft.com/office/drawing/2014/main" id="{E8DFF724-5D03-D3F0-8745-E86623E71721}"/>
                </a:ext>
              </a:extLst>
            </p:cNvPr>
            <p:cNvSpPr>
              <a:spLocks noChangeArrowheads="1"/>
            </p:cNvSpPr>
            <p:nvPr/>
          </p:nvSpPr>
          <p:spPr bwMode="auto">
            <a:xfrm>
              <a:off x="5319713" y="6280150"/>
              <a:ext cx="3222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000">
                  <a:latin typeface="Arial" panose="020B0604020202020204" pitchFamily="34" charset="0"/>
                </a:rPr>
                <a:t>7</a:t>
              </a:r>
            </a:p>
          </p:txBody>
        </p:sp>
        <p:sp>
          <p:nvSpPr>
            <p:cNvPr id="56" name="Rectangle 29">
              <a:extLst>
                <a:ext uri="{FF2B5EF4-FFF2-40B4-BE49-F238E27FC236}">
                  <a16:creationId xmlns:a16="http://schemas.microsoft.com/office/drawing/2014/main" id="{9008F2DE-4598-7A50-0A7E-2E8AC5190700}"/>
                </a:ext>
              </a:extLst>
            </p:cNvPr>
            <p:cNvSpPr>
              <a:spLocks noChangeArrowheads="1"/>
            </p:cNvSpPr>
            <p:nvPr/>
          </p:nvSpPr>
          <p:spPr bwMode="auto">
            <a:xfrm>
              <a:off x="5624513" y="6326188"/>
              <a:ext cx="393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en-US" sz="2000">
                  <a:latin typeface="Arial" panose="020B0604020202020204" pitchFamily="34" charset="0"/>
                </a:rPr>
                <a:t>8</a:t>
              </a:r>
            </a:p>
          </p:txBody>
        </p:sp>
        <p:sp>
          <p:nvSpPr>
            <p:cNvPr id="57" name="Rectangle 30">
              <a:extLst>
                <a:ext uri="{FF2B5EF4-FFF2-40B4-BE49-F238E27FC236}">
                  <a16:creationId xmlns:a16="http://schemas.microsoft.com/office/drawing/2014/main" id="{009D5C60-1FC6-8E49-8338-7AD069690418}"/>
                </a:ext>
              </a:extLst>
            </p:cNvPr>
            <p:cNvSpPr>
              <a:spLocks noChangeArrowheads="1"/>
            </p:cNvSpPr>
            <p:nvPr/>
          </p:nvSpPr>
          <p:spPr bwMode="auto">
            <a:xfrm>
              <a:off x="5929313" y="6386513"/>
              <a:ext cx="8159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400">
                  <a:latin typeface="Arial" panose="020B0604020202020204" pitchFamily="34" charset="0"/>
                </a:rPr>
                <a:t>A =?</a:t>
              </a:r>
            </a:p>
          </p:txBody>
        </p:sp>
      </p:grpSp>
    </p:spTree>
    <p:extLst>
      <p:ext uri="{BB962C8B-B14F-4D97-AF65-F5344CB8AC3E}">
        <p14:creationId xmlns:p14="http://schemas.microsoft.com/office/powerpoint/2010/main" val="1728176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9057E-D640-EB99-56E1-17A8A796E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106D6-1203-8F90-81AB-17A4C602E5B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E85EF0B-29B3-257C-658E-B9C7FB3B268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F472F78-54F0-F1E0-1CA4-7FCF8A804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D548EF77-A07D-F4CB-AD0A-A3B6540EB4C0}"/>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3">
            <a:extLst>
              <a:ext uri="{FF2B5EF4-FFF2-40B4-BE49-F238E27FC236}">
                <a16:creationId xmlns:a16="http://schemas.microsoft.com/office/drawing/2014/main" id="{692A6300-80EE-73E3-F175-4A8F2F9E9EEE}"/>
              </a:ext>
            </a:extLst>
          </p:cNvPr>
          <p:cNvSpPr txBox="1">
            <a:spLocks noChangeArrowheads="1"/>
          </p:cNvSpPr>
          <p:nvPr/>
        </p:nvSpPr>
        <p:spPr>
          <a:xfrm>
            <a:off x="2209800" y="1742704"/>
            <a:ext cx="7772400" cy="896493"/>
          </a:xfrm>
          <a:prstGeom prst="rect">
            <a:avLst/>
          </a:prstGeom>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b="1" dirty="0"/>
              <a:t>CAPITAL</a:t>
            </a:r>
          </a:p>
        </p:txBody>
      </p:sp>
      <p:sp>
        <p:nvSpPr>
          <p:cNvPr id="6" name="Rectangle 4">
            <a:extLst>
              <a:ext uri="{FF2B5EF4-FFF2-40B4-BE49-F238E27FC236}">
                <a16:creationId xmlns:a16="http://schemas.microsoft.com/office/drawing/2014/main" id="{553088ED-F729-694C-5649-FC1307D22137}"/>
              </a:ext>
            </a:extLst>
          </p:cNvPr>
          <p:cNvSpPr txBox="1">
            <a:spLocks noChangeArrowheads="1"/>
          </p:cNvSpPr>
          <p:nvPr/>
        </p:nvSpPr>
        <p:spPr>
          <a:xfrm>
            <a:off x="579521" y="2731273"/>
            <a:ext cx="11032958" cy="2526527"/>
          </a:xfrm>
          <a:prstGeom prst="rect">
            <a:avLst/>
          </a:prstGeom>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en-US" altLang="en-US" sz="4000" dirty="0"/>
              <a:t>  </a:t>
            </a:r>
            <a:endParaRPr lang="ar-SY" altLang="en-US" sz="4000" dirty="0"/>
          </a:p>
          <a:p>
            <a:pPr>
              <a:buFontTx/>
              <a:buNone/>
            </a:pPr>
            <a:r>
              <a:rPr lang="en-US" altLang="en-US" sz="4000" b="1" dirty="0"/>
              <a:t>Wealth in the form of money or property</a:t>
            </a:r>
            <a:endParaRPr lang="ar-SY" altLang="en-US" sz="4000" b="1" dirty="0"/>
          </a:p>
          <a:p>
            <a:pPr>
              <a:buFontTx/>
              <a:buNone/>
            </a:pPr>
            <a:r>
              <a:rPr lang="en-US" altLang="en-US" sz="4000" b="1" dirty="0"/>
              <a:t> that can be used to produce more wealth.</a:t>
            </a:r>
          </a:p>
        </p:txBody>
      </p:sp>
    </p:spTree>
    <p:extLst>
      <p:ext uri="{BB962C8B-B14F-4D97-AF65-F5344CB8AC3E}">
        <p14:creationId xmlns:p14="http://schemas.microsoft.com/office/powerpoint/2010/main" val="37339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0EF30-2B4E-D177-3E05-FA8899FB84C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6D1B376-1CA6-94F3-0C88-44647C00DD21}"/>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2">
            <a:extLst>
              <a:ext uri="{FF2B5EF4-FFF2-40B4-BE49-F238E27FC236}">
                <a16:creationId xmlns:a16="http://schemas.microsoft.com/office/drawing/2014/main" id="{A46814A0-C621-9DD0-5C2C-58F3AB0781F6}"/>
              </a:ext>
            </a:extLst>
          </p:cNvPr>
          <p:cNvSpPr>
            <a:spLocks noChangeArrowheads="1"/>
          </p:cNvSpPr>
          <p:nvPr/>
        </p:nvSpPr>
        <p:spPr bwMode="auto">
          <a:xfrm>
            <a:off x="1976187" y="1509713"/>
            <a:ext cx="700198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lvl="1">
              <a:spcBef>
                <a:spcPct val="20000"/>
              </a:spcBef>
            </a:pPr>
            <a:r>
              <a:rPr lang="en-US" altLang="en-US" sz="3600" dirty="0">
                <a:latin typeface="Arial" panose="020B0604020202020204" pitchFamily="34" charset="0"/>
              </a:rPr>
              <a:t>( A / P,</a:t>
            </a:r>
            <a:r>
              <a:rPr lang="en-US" altLang="en-US" sz="3600" dirty="0" err="1">
                <a:latin typeface="Arial" panose="020B0604020202020204" pitchFamily="34" charset="0"/>
              </a:rPr>
              <a:t>i</a:t>
            </a:r>
            <a:r>
              <a:rPr lang="en-US" altLang="en-US" sz="3600" dirty="0">
                <a:latin typeface="Arial" panose="020B0604020202020204" pitchFamily="34" charset="0"/>
              </a:rPr>
              <a:t>%,N ) = 1 / ( P / A,</a:t>
            </a:r>
            <a:r>
              <a:rPr lang="en-US" altLang="en-US" sz="3600" dirty="0" err="1">
                <a:latin typeface="Arial" panose="020B0604020202020204" pitchFamily="34" charset="0"/>
              </a:rPr>
              <a:t>i</a:t>
            </a:r>
            <a:r>
              <a:rPr lang="en-US" altLang="en-US" sz="3600" dirty="0">
                <a:latin typeface="Arial" panose="020B0604020202020204" pitchFamily="34" charset="0"/>
              </a:rPr>
              <a:t>%,N )</a:t>
            </a:r>
          </a:p>
        </p:txBody>
      </p:sp>
      <p:sp>
        <p:nvSpPr>
          <p:cNvPr id="6" name="Rectangle 3">
            <a:extLst>
              <a:ext uri="{FF2B5EF4-FFF2-40B4-BE49-F238E27FC236}">
                <a16:creationId xmlns:a16="http://schemas.microsoft.com/office/drawing/2014/main" id="{3FCE8A06-BBE1-2DF7-A53A-0420E6FE5B40}"/>
              </a:ext>
            </a:extLst>
          </p:cNvPr>
          <p:cNvSpPr txBox="1">
            <a:spLocks noChangeArrowheads="1"/>
          </p:cNvSpPr>
          <p:nvPr/>
        </p:nvSpPr>
        <p:spPr>
          <a:xfrm>
            <a:off x="1976187" y="2621077"/>
            <a:ext cx="8948057" cy="3820886"/>
          </a:xfrm>
          <a:prstGeom prst="rect">
            <a:avLst/>
          </a:prstGeom>
          <a:no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t>If an annuity is deferred </a:t>
            </a:r>
            <a:r>
              <a:rPr lang="en-US" altLang="en-US" i="1" dirty="0"/>
              <a:t>j</a:t>
            </a:r>
            <a:r>
              <a:rPr lang="en-US" altLang="en-US" dirty="0"/>
              <a:t> periods, where </a:t>
            </a:r>
            <a:r>
              <a:rPr lang="en-US" altLang="en-US" i="1" dirty="0"/>
              <a:t>j &lt; N</a:t>
            </a:r>
            <a:endParaRPr lang="en-US" altLang="en-US" dirty="0"/>
          </a:p>
          <a:p>
            <a:r>
              <a:rPr lang="en-US" altLang="en-US" dirty="0"/>
              <a:t>And finding P given A  for an ordinary annuity is expressed by: 	</a:t>
            </a:r>
            <a:endParaRPr lang="ar-SY" altLang="en-US" dirty="0"/>
          </a:p>
          <a:p>
            <a:r>
              <a:rPr lang="en-US" altLang="en-US" dirty="0"/>
              <a:t>P = A ( P / A, </a:t>
            </a:r>
            <a:r>
              <a:rPr lang="en-US" altLang="en-US" dirty="0" err="1"/>
              <a:t>i</a:t>
            </a:r>
            <a:r>
              <a:rPr lang="en-US" altLang="en-US" dirty="0"/>
              <a:t>%,N )</a:t>
            </a:r>
          </a:p>
          <a:p>
            <a:pPr algn="l"/>
            <a:r>
              <a:rPr lang="en-US" altLang="en-US" dirty="0"/>
              <a:t>This is expressed for a deferred annuity by:</a:t>
            </a:r>
            <a:endParaRPr lang="ar-SY" altLang="en-US" dirty="0"/>
          </a:p>
          <a:p>
            <a:r>
              <a:rPr lang="en-US" altLang="en-US" dirty="0"/>
              <a:t>	A ( P / A, </a:t>
            </a:r>
            <a:r>
              <a:rPr lang="en-US" altLang="en-US" dirty="0" err="1"/>
              <a:t>i</a:t>
            </a:r>
            <a:r>
              <a:rPr lang="en-US" altLang="en-US" dirty="0"/>
              <a:t>%,N - </a:t>
            </a:r>
            <a:r>
              <a:rPr lang="en-US" altLang="en-US" i="1" dirty="0"/>
              <a:t>j</a:t>
            </a:r>
            <a:r>
              <a:rPr lang="en-US" altLang="en-US" dirty="0"/>
              <a:t> ) at end of period </a:t>
            </a:r>
            <a:r>
              <a:rPr lang="en-US" altLang="en-US" i="1" dirty="0"/>
              <a:t>j</a:t>
            </a:r>
          </a:p>
          <a:p>
            <a:pPr algn="l"/>
            <a:r>
              <a:rPr lang="en-US" altLang="en-US" dirty="0"/>
              <a:t>This is expressed for a deferred annuity by</a:t>
            </a:r>
            <a:r>
              <a:rPr lang="ar-SY" altLang="en-US" dirty="0"/>
              <a:t>:</a:t>
            </a:r>
          </a:p>
          <a:p>
            <a:r>
              <a:rPr lang="en-US" altLang="en-US" dirty="0"/>
              <a:t>A ( P / A, </a:t>
            </a:r>
            <a:r>
              <a:rPr lang="en-US" altLang="en-US" dirty="0" err="1"/>
              <a:t>i</a:t>
            </a:r>
            <a:r>
              <a:rPr lang="en-US" altLang="en-US" dirty="0"/>
              <a:t>%,N - </a:t>
            </a:r>
            <a:r>
              <a:rPr lang="en-US" altLang="en-US" i="1" dirty="0"/>
              <a:t>j</a:t>
            </a:r>
            <a:r>
              <a:rPr lang="en-US" altLang="en-US" dirty="0"/>
              <a:t> ) ( P / F, </a:t>
            </a:r>
            <a:r>
              <a:rPr lang="en-US" altLang="en-US" dirty="0" err="1"/>
              <a:t>i</a:t>
            </a:r>
            <a:r>
              <a:rPr lang="en-US" altLang="en-US" dirty="0"/>
              <a:t>%, </a:t>
            </a:r>
            <a:r>
              <a:rPr lang="en-US" altLang="en-US" i="1" dirty="0"/>
              <a:t>j</a:t>
            </a:r>
            <a:r>
              <a:rPr lang="en-US" altLang="en-US" dirty="0"/>
              <a:t> ) </a:t>
            </a:r>
            <a:endParaRPr lang="ar-SY" altLang="en-US" dirty="0"/>
          </a:p>
          <a:p>
            <a:pPr algn="l"/>
            <a:r>
              <a:rPr lang="en-US" altLang="en-US" dirty="0"/>
              <a:t>as of time 0 (time present)								</a:t>
            </a:r>
          </a:p>
        </p:txBody>
      </p:sp>
      <p:sp>
        <p:nvSpPr>
          <p:cNvPr id="7" name="Rectangle 2">
            <a:extLst>
              <a:ext uri="{FF2B5EF4-FFF2-40B4-BE49-F238E27FC236}">
                <a16:creationId xmlns:a16="http://schemas.microsoft.com/office/drawing/2014/main" id="{62AB4F79-4256-2665-11DD-C34A9F4B3545}"/>
              </a:ext>
            </a:extLst>
          </p:cNvPr>
          <p:cNvSpPr txBox="1">
            <a:spLocks noChangeArrowheads="1"/>
          </p:cNvSpPr>
          <p:nvPr/>
        </p:nvSpPr>
        <p:spPr>
          <a:xfrm>
            <a:off x="685800" y="239486"/>
            <a:ext cx="4713514" cy="1270227"/>
          </a:xfrm>
          <a:prstGeom prst="rect">
            <a:avLst/>
          </a:prstGeom>
          <a:noFill/>
          <a:ln/>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800"/>
              <a:t>RELATING A UNIFORM SERIES (DEFERRED ANNUITY) TO PRESENT /  FUTURE EQUIVALENT VALUES</a:t>
            </a:r>
            <a:endParaRPr lang="en-US" altLang="en-US" sz="2800" dirty="0"/>
          </a:p>
        </p:txBody>
      </p:sp>
    </p:spTree>
    <p:extLst>
      <p:ext uri="{BB962C8B-B14F-4D97-AF65-F5344CB8AC3E}">
        <p14:creationId xmlns:p14="http://schemas.microsoft.com/office/powerpoint/2010/main" val="224327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C8D3F-F63B-1C18-2B73-A9AC469B94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E0A9A-74F3-8AC8-37E5-FA00711F84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9EB620-5A22-04E1-1D8E-F043CB7228B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17BCB35-1ECA-5366-3219-85801DF9C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ECF87E0E-F57F-C58B-78AF-79668EB79250}"/>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pic>
        <p:nvPicPr>
          <p:cNvPr id="7" name="Picture 6">
            <a:extLst>
              <a:ext uri="{FF2B5EF4-FFF2-40B4-BE49-F238E27FC236}">
                <a16:creationId xmlns:a16="http://schemas.microsoft.com/office/drawing/2014/main" id="{4BA935A8-4135-9746-9022-60255C9CA430}"/>
              </a:ext>
            </a:extLst>
          </p:cNvPr>
          <p:cNvPicPr>
            <a:picLocks noChangeAspect="1"/>
          </p:cNvPicPr>
          <p:nvPr/>
        </p:nvPicPr>
        <p:blipFill>
          <a:blip r:embed="rId3"/>
          <a:stretch>
            <a:fillRect/>
          </a:stretch>
        </p:blipFill>
        <p:spPr>
          <a:xfrm>
            <a:off x="1524000" y="4452"/>
            <a:ext cx="8423501" cy="6503019"/>
          </a:xfrm>
          <a:prstGeom prst="rect">
            <a:avLst/>
          </a:prstGeom>
        </p:spPr>
      </p:pic>
    </p:spTree>
    <p:extLst>
      <p:ext uri="{BB962C8B-B14F-4D97-AF65-F5344CB8AC3E}">
        <p14:creationId xmlns:p14="http://schemas.microsoft.com/office/powerpoint/2010/main" val="1039931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38690-9FB2-27B2-B0B6-0E28EF1F02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4D571-7008-9824-8F49-B71D511984E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8A8DF1A-7B3B-CB87-2389-2E0F51C1D75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608DA10-2681-A1D5-E6F1-78BA3F5DA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4702F71E-70A2-6FC6-B06D-9831A17030D5}"/>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Tree>
    <p:extLst>
      <p:ext uri="{BB962C8B-B14F-4D97-AF65-F5344CB8AC3E}">
        <p14:creationId xmlns:p14="http://schemas.microsoft.com/office/powerpoint/2010/main" val="356026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8D8B5-D3B3-FC5E-CFB3-F46E55E13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478A5-BCE6-9755-B92F-AB11234B3B7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9A4D6AE-16A8-1950-AB10-1E2323D4F90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25F7DF7-B1FD-C773-2F3D-E086D5996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947EE5C5-2D1C-AD83-D342-083A4EEEA56B}"/>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Tree>
    <p:extLst>
      <p:ext uri="{BB962C8B-B14F-4D97-AF65-F5344CB8AC3E}">
        <p14:creationId xmlns:p14="http://schemas.microsoft.com/office/powerpoint/2010/main" val="4224959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F75B5-327D-8C2D-0060-87D9807F9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3C286-BE6A-B8C9-13A2-C40F37DA627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271EEBC-209B-282C-B914-D594CE37AB0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F0C8315-16D3-7CF7-B3FC-1F1519A41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FA57345-5B97-B9E1-75BE-D49E69D9C4A5}"/>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pic>
        <p:nvPicPr>
          <p:cNvPr id="6" name="Picture 5">
            <a:extLst>
              <a:ext uri="{FF2B5EF4-FFF2-40B4-BE49-F238E27FC236}">
                <a16:creationId xmlns:a16="http://schemas.microsoft.com/office/drawing/2014/main" id="{8E2DB1CC-2E90-E9CB-812A-17E1245615DF}"/>
              </a:ext>
            </a:extLst>
          </p:cNvPr>
          <p:cNvPicPr>
            <a:picLocks noChangeAspect="1"/>
          </p:cNvPicPr>
          <p:nvPr/>
        </p:nvPicPr>
        <p:blipFill>
          <a:blip r:embed="rId3"/>
          <a:stretch>
            <a:fillRect/>
          </a:stretch>
        </p:blipFill>
        <p:spPr>
          <a:xfrm>
            <a:off x="0" y="1415143"/>
            <a:ext cx="11713029" cy="4851705"/>
          </a:xfrm>
          <a:prstGeom prst="rect">
            <a:avLst/>
          </a:prstGeom>
        </p:spPr>
      </p:pic>
    </p:spTree>
    <p:extLst>
      <p:ext uri="{BB962C8B-B14F-4D97-AF65-F5344CB8AC3E}">
        <p14:creationId xmlns:p14="http://schemas.microsoft.com/office/powerpoint/2010/main" val="565423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127FD-CCEA-36F8-8001-1269BD769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9A5DEF-80CA-C458-2D49-83142B2984E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1FB161C-36BB-FC80-D581-0ACB1DF045C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0CCA143-A905-13A8-5427-640601B1C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5A56F6F-E5DC-0A52-1FAD-C4B481A7463D}"/>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2">
            <a:extLst>
              <a:ext uri="{FF2B5EF4-FFF2-40B4-BE49-F238E27FC236}">
                <a16:creationId xmlns:a16="http://schemas.microsoft.com/office/drawing/2014/main" id="{802ADAA9-0588-FDB8-AB8D-14F05F4E432C}"/>
              </a:ext>
            </a:extLst>
          </p:cNvPr>
          <p:cNvSpPr txBox="1">
            <a:spLocks noChangeArrowheads="1"/>
          </p:cNvSpPr>
          <p:nvPr/>
        </p:nvSpPr>
        <p:spPr>
          <a:xfrm>
            <a:off x="1" y="500741"/>
            <a:ext cx="5486400" cy="927786"/>
          </a:xfrm>
          <a:prstGeom prst="rect">
            <a:avLst/>
          </a:prstGeom>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200" dirty="0"/>
              <a:t>EQUIVALENCE CALCULATIONS INVOLVING MULTIPLE INTEREST</a:t>
            </a:r>
          </a:p>
        </p:txBody>
      </p:sp>
      <p:sp>
        <p:nvSpPr>
          <p:cNvPr id="6" name="Rectangle 3">
            <a:extLst>
              <a:ext uri="{FF2B5EF4-FFF2-40B4-BE49-F238E27FC236}">
                <a16:creationId xmlns:a16="http://schemas.microsoft.com/office/drawing/2014/main" id="{D17BA159-AFE2-7B96-2F39-0E69BE511226}"/>
              </a:ext>
            </a:extLst>
          </p:cNvPr>
          <p:cNvSpPr txBox="1">
            <a:spLocks noChangeArrowheads="1"/>
          </p:cNvSpPr>
          <p:nvPr/>
        </p:nvSpPr>
        <p:spPr>
          <a:xfrm>
            <a:off x="76199" y="1719941"/>
            <a:ext cx="11932821" cy="4038600"/>
          </a:xfrm>
          <a:prstGeom prst="rect">
            <a:avLst/>
          </a:prstGeom>
          <a:no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altLang="en-US" sz="2800" dirty="0"/>
              <a:t>All compounding of interest takes place once per time period (e.g., a year), and to this point cash flows also occur once per time period.</a:t>
            </a:r>
          </a:p>
          <a:p>
            <a:pPr marL="457200" indent="-457200" algn="l">
              <a:buFont typeface="Arial" panose="020B0604020202020204" pitchFamily="34" charset="0"/>
              <a:buChar char="•"/>
            </a:pPr>
            <a:r>
              <a:rPr lang="en-US" altLang="en-US" sz="2800" dirty="0"/>
              <a:t>Consider an example where a series of cash outflows occur over a number of years.</a:t>
            </a:r>
          </a:p>
          <a:p>
            <a:pPr marL="457200" indent="-457200" algn="l">
              <a:buFont typeface="Arial" panose="020B0604020202020204" pitchFamily="34" charset="0"/>
              <a:buChar char="•"/>
            </a:pPr>
            <a:r>
              <a:rPr lang="en-US" altLang="en-US" sz="2800" dirty="0"/>
              <a:t>Consider that the value of the outflows is unique for each of a number (i.e., first three) years. </a:t>
            </a:r>
          </a:p>
          <a:p>
            <a:pPr marL="457200" indent="-457200" algn="l">
              <a:buFont typeface="Arial" panose="020B0604020202020204" pitchFamily="34" charset="0"/>
              <a:buChar char="•"/>
            </a:pPr>
            <a:r>
              <a:rPr lang="en-US" altLang="en-US" sz="2800" dirty="0"/>
              <a:t>Consider that the value of outflows is the same for the last four years.</a:t>
            </a:r>
          </a:p>
          <a:p>
            <a:pPr marL="457200" indent="-457200" algn="l">
              <a:buFont typeface="Arial" panose="020B0604020202020204" pitchFamily="34" charset="0"/>
              <a:buChar char="•"/>
            </a:pPr>
            <a:r>
              <a:rPr lang="en-US" altLang="en-US" sz="2800" dirty="0"/>
              <a:t>Find a) the present equivalent expenditure; b) the future equivalent expenditure; and c) the annual equivalent expenditure</a:t>
            </a:r>
          </a:p>
        </p:txBody>
      </p:sp>
    </p:spTree>
    <p:extLst>
      <p:ext uri="{BB962C8B-B14F-4D97-AF65-F5344CB8AC3E}">
        <p14:creationId xmlns:p14="http://schemas.microsoft.com/office/powerpoint/2010/main" val="307457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1ECD5-70D0-30CD-43FC-BBC1CC34C7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7C3A01F-500E-8289-8BB1-B93A17D84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3628"/>
            <a:ext cx="9927771" cy="5584371"/>
          </a:xfrm>
          <a:prstGeom prst="rect">
            <a:avLst/>
          </a:prstGeom>
        </p:spPr>
      </p:pic>
      <p:sp>
        <p:nvSpPr>
          <p:cNvPr id="9" name="TextBox 8">
            <a:extLst>
              <a:ext uri="{FF2B5EF4-FFF2-40B4-BE49-F238E27FC236}">
                <a16:creationId xmlns:a16="http://schemas.microsoft.com/office/drawing/2014/main" id="{373B7AD1-6108-7411-438B-146FE70A689A}"/>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2">
            <a:extLst>
              <a:ext uri="{FF2B5EF4-FFF2-40B4-BE49-F238E27FC236}">
                <a16:creationId xmlns:a16="http://schemas.microsoft.com/office/drawing/2014/main" id="{45389355-8830-52EF-9BCD-B982AE758F77}"/>
              </a:ext>
            </a:extLst>
          </p:cNvPr>
          <p:cNvSpPr txBox="1">
            <a:spLocks noChangeArrowheads="1"/>
          </p:cNvSpPr>
          <p:nvPr/>
        </p:nvSpPr>
        <p:spPr>
          <a:xfrm>
            <a:off x="0" y="348341"/>
            <a:ext cx="5355771" cy="609600"/>
          </a:xfrm>
          <a:prstGeom prst="rect">
            <a:avLst/>
          </a:prstGeom>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400" dirty="0"/>
              <a:t>PRESENT EQUIVALENT EXPENDITURE</a:t>
            </a:r>
          </a:p>
        </p:txBody>
      </p:sp>
      <p:sp>
        <p:nvSpPr>
          <p:cNvPr id="6" name="Rectangle 3">
            <a:extLst>
              <a:ext uri="{FF2B5EF4-FFF2-40B4-BE49-F238E27FC236}">
                <a16:creationId xmlns:a16="http://schemas.microsoft.com/office/drawing/2014/main" id="{331B19C5-BAE3-E657-1282-ADBA4D34EEB2}"/>
              </a:ext>
            </a:extLst>
          </p:cNvPr>
          <p:cNvSpPr txBox="1">
            <a:spLocks noChangeArrowheads="1"/>
          </p:cNvSpPr>
          <p:nvPr/>
        </p:nvSpPr>
        <p:spPr>
          <a:xfrm>
            <a:off x="-1" y="1524000"/>
            <a:ext cx="11843657" cy="4550229"/>
          </a:xfrm>
          <a:prstGeom prst="rect">
            <a:avLst/>
          </a:prstGeom>
          <a:noFill/>
          <a:ln/>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altLang="en-US" dirty="0"/>
              <a:t>Use P</a:t>
            </a:r>
            <a:r>
              <a:rPr lang="en-US" altLang="en-US" baseline="-25000" dirty="0"/>
              <a:t>0</a:t>
            </a:r>
            <a:r>
              <a:rPr lang="en-US" altLang="en-US" dirty="0"/>
              <a:t> = F( P / F, </a:t>
            </a:r>
            <a:r>
              <a:rPr lang="en-US" altLang="en-US" dirty="0" err="1"/>
              <a:t>i</a:t>
            </a:r>
            <a:r>
              <a:rPr lang="en-US" altLang="en-US" dirty="0"/>
              <a:t>%, N ) for each of the unique years:</a:t>
            </a:r>
          </a:p>
          <a:p>
            <a:pPr marL="342900" indent="-342900" algn="l">
              <a:buFont typeface="Arial" panose="020B0604020202020204" pitchFamily="34" charset="0"/>
              <a:buChar char="•"/>
            </a:pPr>
            <a:r>
              <a:rPr lang="en-US" altLang="en-US" dirty="0"/>
              <a:t>    -- F is a series of unique outflow for year 1 through year 3;</a:t>
            </a:r>
          </a:p>
          <a:p>
            <a:pPr marL="342900" indent="-342900" algn="l">
              <a:buFont typeface="Arial" panose="020B0604020202020204" pitchFamily="34" charset="0"/>
              <a:buChar char="•"/>
            </a:pPr>
            <a:r>
              <a:rPr lang="en-US" altLang="en-US" dirty="0"/>
              <a:t>    -- </a:t>
            </a:r>
            <a:r>
              <a:rPr lang="en-US" altLang="en-US" dirty="0" err="1"/>
              <a:t>i</a:t>
            </a:r>
            <a:r>
              <a:rPr lang="en-US" altLang="en-US" dirty="0"/>
              <a:t> is common for each calculation;</a:t>
            </a:r>
          </a:p>
          <a:p>
            <a:pPr marL="342900" indent="-342900" algn="l">
              <a:buFont typeface="Arial" panose="020B0604020202020204" pitchFamily="34" charset="0"/>
              <a:buChar char="•"/>
            </a:pPr>
            <a:r>
              <a:rPr lang="en-US" altLang="en-US" dirty="0"/>
              <a:t>    -- N is the year in which the outflow occurred;</a:t>
            </a:r>
          </a:p>
          <a:p>
            <a:pPr marL="342900" indent="-342900" algn="l">
              <a:buFont typeface="Arial" panose="020B0604020202020204" pitchFamily="34" charset="0"/>
              <a:buChar char="•"/>
            </a:pPr>
            <a:r>
              <a:rPr lang="en-US" altLang="en-US" dirty="0"/>
              <a:t>    -- Multiply the outflow times the associated table value;</a:t>
            </a:r>
          </a:p>
          <a:p>
            <a:pPr marL="342900" indent="-342900" algn="l">
              <a:buFont typeface="Arial" panose="020B0604020202020204" pitchFamily="34" charset="0"/>
              <a:buChar char="•"/>
            </a:pPr>
            <a:r>
              <a:rPr lang="en-US" altLang="en-US" dirty="0"/>
              <a:t>    -- Add the three products together;</a:t>
            </a:r>
          </a:p>
          <a:p>
            <a:pPr marL="342900" indent="-342900" algn="l">
              <a:buFont typeface="Arial" panose="020B0604020202020204" pitchFamily="34" charset="0"/>
              <a:buChar char="•"/>
            </a:pPr>
            <a:r>
              <a:rPr lang="en-US" altLang="en-US" dirty="0"/>
              <a:t>Use A ( P / A,</a:t>
            </a:r>
            <a:r>
              <a:rPr lang="en-US" altLang="en-US" dirty="0" err="1"/>
              <a:t>i</a:t>
            </a:r>
            <a:r>
              <a:rPr lang="en-US" altLang="en-US" dirty="0"/>
              <a:t>%,N - </a:t>
            </a:r>
            <a:r>
              <a:rPr lang="en-US" altLang="en-US" i="1" dirty="0"/>
              <a:t>j</a:t>
            </a:r>
            <a:r>
              <a:rPr lang="en-US" altLang="en-US" dirty="0"/>
              <a:t> ) ( P / F, </a:t>
            </a:r>
            <a:r>
              <a:rPr lang="en-US" altLang="en-US" dirty="0" err="1"/>
              <a:t>i</a:t>
            </a:r>
            <a:r>
              <a:rPr lang="en-US" altLang="en-US" dirty="0"/>
              <a:t>%, </a:t>
            </a:r>
            <a:r>
              <a:rPr lang="en-US" altLang="en-US" i="1" dirty="0"/>
              <a:t>j</a:t>
            </a:r>
            <a:r>
              <a:rPr lang="en-US" altLang="en-US" dirty="0"/>
              <a:t> )  -- deferred annuity -- for the remaining (common outflow) years:</a:t>
            </a:r>
          </a:p>
          <a:p>
            <a:pPr marL="342900" indent="-342900" algn="l">
              <a:buFont typeface="Arial" panose="020B0604020202020204" pitchFamily="34" charset="0"/>
              <a:buChar char="•"/>
            </a:pPr>
            <a:r>
              <a:rPr lang="en-US" altLang="en-US" dirty="0"/>
              <a:t>    -- A is common for years 4 through 7;</a:t>
            </a:r>
          </a:p>
          <a:p>
            <a:pPr marL="342900" indent="-342900" algn="l">
              <a:buFont typeface="Arial" panose="020B0604020202020204" pitchFamily="34" charset="0"/>
              <a:buChar char="•"/>
            </a:pPr>
            <a:r>
              <a:rPr lang="en-US" altLang="en-US" dirty="0"/>
              <a:t>    -- </a:t>
            </a:r>
            <a:r>
              <a:rPr lang="en-US" altLang="en-US" dirty="0" err="1"/>
              <a:t>i</a:t>
            </a:r>
            <a:r>
              <a:rPr lang="en-US" altLang="en-US" dirty="0"/>
              <a:t> remains the same;</a:t>
            </a:r>
          </a:p>
          <a:p>
            <a:pPr marL="342900" indent="-342900" algn="l">
              <a:buFont typeface="Arial" panose="020B0604020202020204" pitchFamily="34" charset="0"/>
              <a:buChar char="•"/>
            </a:pPr>
            <a:r>
              <a:rPr lang="en-US" altLang="en-US" dirty="0"/>
              <a:t>    -- N is the final year;</a:t>
            </a:r>
          </a:p>
          <a:p>
            <a:pPr marL="342900" indent="-342900" algn="l">
              <a:buFont typeface="Arial" panose="020B0604020202020204" pitchFamily="34" charset="0"/>
              <a:buChar char="•"/>
            </a:pPr>
            <a:r>
              <a:rPr lang="en-US" altLang="en-US" dirty="0"/>
              <a:t>    -- j is the last year a unique outflow occurred;</a:t>
            </a:r>
          </a:p>
          <a:p>
            <a:pPr marL="342900" indent="-342900" algn="l">
              <a:buFont typeface="Arial" panose="020B0604020202020204" pitchFamily="34" charset="0"/>
              <a:buChar char="•"/>
            </a:pPr>
            <a:r>
              <a:rPr lang="en-US" altLang="en-US" dirty="0"/>
              <a:t>    -- multiply the common outflow value times table values;</a:t>
            </a:r>
          </a:p>
          <a:p>
            <a:pPr marL="342900" indent="-342900" algn="l">
              <a:buFont typeface="Arial" panose="020B0604020202020204" pitchFamily="34" charset="0"/>
              <a:buChar char="•"/>
            </a:pPr>
            <a:r>
              <a:rPr lang="en-US" altLang="en-US" dirty="0"/>
              <a:t>    -- add this to the previous total for the present equivalent expenditure.</a:t>
            </a:r>
          </a:p>
        </p:txBody>
      </p:sp>
    </p:spTree>
    <p:extLst>
      <p:ext uri="{BB962C8B-B14F-4D97-AF65-F5344CB8AC3E}">
        <p14:creationId xmlns:p14="http://schemas.microsoft.com/office/powerpoint/2010/main" val="122101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114D5-135C-8343-544C-518505B43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ED9E6-5FE2-0E39-3D36-72BF59B9F7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65D3B77-B2F8-8480-D75B-32651A10C2D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DA5B2B5-1264-1058-97B7-DBFFCCCE3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851ACC8-ECEE-CEE6-D60A-CD395035AAF6}"/>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2">
            <a:extLst>
              <a:ext uri="{FF2B5EF4-FFF2-40B4-BE49-F238E27FC236}">
                <a16:creationId xmlns:a16="http://schemas.microsoft.com/office/drawing/2014/main" id="{A1C8FE1B-B0D0-5B55-66EC-CC1947E3973A}"/>
              </a:ext>
            </a:extLst>
          </p:cNvPr>
          <p:cNvSpPr>
            <a:spLocks noChangeArrowheads="1"/>
          </p:cNvSpPr>
          <p:nvPr/>
        </p:nvSpPr>
        <p:spPr bwMode="auto">
          <a:xfrm>
            <a:off x="0" y="0"/>
            <a:ext cx="5399314" cy="13716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a:r>
              <a:rPr lang="en-US" altLang="en-US" dirty="0">
                <a:solidFill>
                  <a:schemeClr val="tx2"/>
                </a:solidFill>
              </a:rPr>
              <a:t>RELATING A UNIFORM GRADIENT OF CASH FLOWS TO FUTURE EQUIVALENTS</a:t>
            </a:r>
          </a:p>
        </p:txBody>
      </p:sp>
      <p:sp>
        <p:nvSpPr>
          <p:cNvPr id="6" name="Rectangle 3">
            <a:extLst>
              <a:ext uri="{FF2B5EF4-FFF2-40B4-BE49-F238E27FC236}">
                <a16:creationId xmlns:a16="http://schemas.microsoft.com/office/drawing/2014/main" id="{63633C1A-3C05-9F7B-28DF-9FAA6AF0C54A}"/>
              </a:ext>
            </a:extLst>
          </p:cNvPr>
          <p:cNvSpPr>
            <a:spLocks noChangeArrowheads="1"/>
          </p:cNvSpPr>
          <p:nvPr/>
        </p:nvSpPr>
        <p:spPr bwMode="auto">
          <a:xfrm>
            <a:off x="0" y="1600200"/>
            <a:ext cx="9067800" cy="44958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sz="2800" dirty="0">
                <a:latin typeface="Arial" panose="020B0604020202020204" pitchFamily="34" charset="0"/>
              </a:rPr>
              <a:t>Find F when given G:</a:t>
            </a:r>
          </a:p>
          <a:p>
            <a:pPr>
              <a:spcBef>
                <a:spcPct val="20000"/>
              </a:spcBef>
              <a:buFontTx/>
              <a:buChar char="•"/>
            </a:pPr>
            <a:r>
              <a:rPr lang="en-US" altLang="en-US" sz="2800" dirty="0">
                <a:latin typeface="Arial" panose="020B0604020202020204" pitchFamily="34" charset="0"/>
              </a:rPr>
              <a:t>Find the future equivalent value when given the uniform gradient amount</a:t>
            </a:r>
          </a:p>
          <a:p>
            <a:pPr>
              <a:spcBef>
                <a:spcPct val="20000"/>
              </a:spcBef>
            </a:pPr>
            <a:r>
              <a:rPr lang="en-US" altLang="en-US" sz="2800" dirty="0">
                <a:latin typeface="Arial" panose="020B0604020202020204" pitchFamily="34" charset="0"/>
              </a:rPr>
              <a:t>			(1+i)</a:t>
            </a:r>
            <a:r>
              <a:rPr lang="en-US" altLang="en-US" sz="2800" baseline="30000" dirty="0">
                <a:latin typeface="Arial" panose="020B0604020202020204" pitchFamily="34" charset="0"/>
              </a:rPr>
              <a:t>N-1 </a:t>
            </a:r>
            <a:r>
              <a:rPr lang="en-US" altLang="en-US" sz="2800" dirty="0">
                <a:latin typeface="Arial" panose="020B0604020202020204" pitchFamily="34" charset="0"/>
              </a:rPr>
              <a:t>-1    (1+i)</a:t>
            </a:r>
            <a:r>
              <a:rPr lang="en-US" altLang="en-US" sz="2800" baseline="30000" dirty="0">
                <a:latin typeface="Arial" panose="020B0604020202020204" pitchFamily="34" charset="0"/>
              </a:rPr>
              <a:t>N-2 </a:t>
            </a:r>
            <a:r>
              <a:rPr lang="en-US" altLang="en-US" sz="2800" dirty="0">
                <a:latin typeface="Arial" panose="020B0604020202020204" pitchFamily="34" charset="0"/>
              </a:rPr>
              <a:t>-1 	       (1+i)</a:t>
            </a:r>
            <a:r>
              <a:rPr lang="en-US" altLang="en-US" sz="2800" baseline="30000" dirty="0">
                <a:latin typeface="Arial" panose="020B0604020202020204" pitchFamily="34" charset="0"/>
              </a:rPr>
              <a:t> 1 </a:t>
            </a:r>
            <a:r>
              <a:rPr lang="en-US" altLang="en-US" sz="2800" dirty="0">
                <a:latin typeface="Arial" panose="020B0604020202020204" pitchFamily="34" charset="0"/>
              </a:rPr>
              <a:t>-1</a:t>
            </a:r>
          </a:p>
          <a:p>
            <a:pPr>
              <a:spcBef>
                <a:spcPct val="20000"/>
              </a:spcBef>
              <a:buFontTx/>
              <a:buChar char="•"/>
            </a:pPr>
            <a:r>
              <a:rPr lang="en-US" altLang="en-US" sz="2800" dirty="0">
                <a:latin typeface="Arial" panose="020B0604020202020204" pitchFamily="34" charset="0"/>
              </a:rPr>
              <a:t>F = G		       +		      + ... +</a:t>
            </a:r>
          </a:p>
          <a:p>
            <a:pPr>
              <a:spcBef>
                <a:spcPct val="20000"/>
              </a:spcBef>
            </a:pPr>
            <a:endParaRPr lang="en-US" altLang="en-US" sz="2800" dirty="0">
              <a:latin typeface="Arial" panose="020B0604020202020204" pitchFamily="34" charset="0"/>
            </a:endParaRPr>
          </a:p>
          <a:p>
            <a:pPr>
              <a:spcBef>
                <a:spcPct val="20000"/>
              </a:spcBef>
              <a:buFontTx/>
              <a:buChar char="•"/>
            </a:pPr>
            <a:r>
              <a:rPr lang="en-US" altLang="en-US" sz="2800" dirty="0">
                <a:latin typeface="Arial" panose="020B0604020202020204" pitchFamily="34" charset="0"/>
              </a:rPr>
              <a:t>Functionally represented as  (G/ </a:t>
            </a:r>
            <a:r>
              <a:rPr lang="en-US" altLang="en-US" sz="2800" dirty="0" err="1">
                <a:latin typeface="Arial" panose="020B0604020202020204" pitchFamily="34" charset="0"/>
              </a:rPr>
              <a:t>i</a:t>
            </a:r>
            <a:r>
              <a:rPr lang="en-US" altLang="en-US" sz="2800" dirty="0">
                <a:latin typeface="Arial" panose="020B0604020202020204" pitchFamily="34" charset="0"/>
              </a:rPr>
              <a:t>) (F/A,</a:t>
            </a:r>
            <a:r>
              <a:rPr lang="en-US" altLang="en-US" sz="2800" dirty="0" err="1">
                <a:latin typeface="Arial" panose="020B0604020202020204" pitchFamily="34" charset="0"/>
              </a:rPr>
              <a:t>i</a:t>
            </a:r>
            <a:r>
              <a:rPr lang="en-US" altLang="en-US" sz="2800" dirty="0">
                <a:latin typeface="Arial" panose="020B0604020202020204" pitchFamily="34" charset="0"/>
              </a:rPr>
              <a:t>%,N) - (NG/ </a:t>
            </a:r>
            <a:r>
              <a:rPr lang="en-US" altLang="en-US" sz="2800" dirty="0" err="1">
                <a:latin typeface="Arial" panose="020B0604020202020204" pitchFamily="34" charset="0"/>
              </a:rPr>
              <a:t>i</a:t>
            </a:r>
            <a:r>
              <a:rPr lang="en-US" altLang="en-US" sz="2800" dirty="0">
                <a:latin typeface="Arial" panose="020B0604020202020204" pitchFamily="34" charset="0"/>
              </a:rPr>
              <a:t>)</a:t>
            </a:r>
          </a:p>
        </p:txBody>
      </p:sp>
      <p:sp>
        <p:nvSpPr>
          <p:cNvPr id="7" name="Line 4">
            <a:extLst>
              <a:ext uri="{FF2B5EF4-FFF2-40B4-BE49-F238E27FC236}">
                <a16:creationId xmlns:a16="http://schemas.microsoft.com/office/drawing/2014/main" id="{ACACECAF-44C3-7B93-A651-39B650CFD949}"/>
              </a:ext>
            </a:extLst>
          </p:cNvPr>
          <p:cNvSpPr>
            <a:spLocks noChangeShapeType="1"/>
          </p:cNvSpPr>
          <p:nvPr/>
        </p:nvSpPr>
        <p:spPr bwMode="auto">
          <a:xfrm>
            <a:off x="1752600" y="3054350"/>
            <a:ext cx="0" cy="1282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Line 5">
            <a:extLst>
              <a:ext uri="{FF2B5EF4-FFF2-40B4-BE49-F238E27FC236}">
                <a16:creationId xmlns:a16="http://schemas.microsoft.com/office/drawing/2014/main" id="{F131E144-1C38-40AB-9D1E-A5A686F6242E}"/>
              </a:ext>
            </a:extLst>
          </p:cNvPr>
          <p:cNvSpPr>
            <a:spLocks noChangeShapeType="1"/>
          </p:cNvSpPr>
          <p:nvPr/>
        </p:nvSpPr>
        <p:spPr bwMode="auto">
          <a:xfrm>
            <a:off x="1758950" y="3048000"/>
            <a:ext cx="292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Line 6">
            <a:extLst>
              <a:ext uri="{FF2B5EF4-FFF2-40B4-BE49-F238E27FC236}">
                <a16:creationId xmlns:a16="http://schemas.microsoft.com/office/drawing/2014/main" id="{DE2B510C-55DC-3BD5-DA67-BAEE74C53EB5}"/>
              </a:ext>
            </a:extLst>
          </p:cNvPr>
          <p:cNvSpPr>
            <a:spLocks noChangeShapeType="1"/>
          </p:cNvSpPr>
          <p:nvPr/>
        </p:nvSpPr>
        <p:spPr bwMode="auto">
          <a:xfrm>
            <a:off x="1758950" y="4343400"/>
            <a:ext cx="215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Line 7">
            <a:extLst>
              <a:ext uri="{FF2B5EF4-FFF2-40B4-BE49-F238E27FC236}">
                <a16:creationId xmlns:a16="http://schemas.microsoft.com/office/drawing/2014/main" id="{8EDAFAEF-57CF-C488-B047-11F3A668E28F}"/>
              </a:ext>
            </a:extLst>
          </p:cNvPr>
          <p:cNvSpPr>
            <a:spLocks noChangeShapeType="1"/>
          </p:cNvSpPr>
          <p:nvPr/>
        </p:nvSpPr>
        <p:spPr bwMode="auto">
          <a:xfrm>
            <a:off x="1835150" y="3733800"/>
            <a:ext cx="1511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Line 8">
            <a:extLst>
              <a:ext uri="{FF2B5EF4-FFF2-40B4-BE49-F238E27FC236}">
                <a16:creationId xmlns:a16="http://schemas.microsoft.com/office/drawing/2014/main" id="{38D9DE50-872E-7A49-0697-9AC26A774BD0}"/>
              </a:ext>
            </a:extLst>
          </p:cNvPr>
          <p:cNvSpPr>
            <a:spLocks noChangeShapeType="1"/>
          </p:cNvSpPr>
          <p:nvPr/>
        </p:nvSpPr>
        <p:spPr bwMode="auto">
          <a:xfrm>
            <a:off x="3740150" y="3733800"/>
            <a:ext cx="1435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Rectangle 9">
            <a:extLst>
              <a:ext uri="{FF2B5EF4-FFF2-40B4-BE49-F238E27FC236}">
                <a16:creationId xmlns:a16="http://schemas.microsoft.com/office/drawing/2014/main" id="{F29E0FA7-7C3C-82A2-439B-3334066D62B2}"/>
              </a:ext>
            </a:extLst>
          </p:cNvPr>
          <p:cNvSpPr>
            <a:spLocks noChangeArrowheads="1"/>
          </p:cNvSpPr>
          <p:nvPr/>
        </p:nvSpPr>
        <p:spPr bwMode="auto">
          <a:xfrm>
            <a:off x="2271713" y="3857625"/>
            <a:ext cx="460533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latin typeface="Arial" panose="020B0604020202020204" pitchFamily="34" charset="0"/>
              </a:rPr>
              <a:t>i		 i		      i</a:t>
            </a:r>
          </a:p>
        </p:txBody>
      </p:sp>
      <p:sp>
        <p:nvSpPr>
          <p:cNvPr id="14" name="Line 10">
            <a:extLst>
              <a:ext uri="{FF2B5EF4-FFF2-40B4-BE49-F238E27FC236}">
                <a16:creationId xmlns:a16="http://schemas.microsoft.com/office/drawing/2014/main" id="{F4E32101-2018-220E-0934-34B0B880F9F4}"/>
              </a:ext>
            </a:extLst>
          </p:cNvPr>
          <p:cNvSpPr>
            <a:spLocks noChangeShapeType="1"/>
          </p:cNvSpPr>
          <p:nvPr/>
        </p:nvSpPr>
        <p:spPr bwMode="auto">
          <a:xfrm>
            <a:off x="6178550" y="3733800"/>
            <a:ext cx="1206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Line 11">
            <a:extLst>
              <a:ext uri="{FF2B5EF4-FFF2-40B4-BE49-F238E27FC236}">
                <a16:creationId xmlns:a16="http://schemas.microsoft.com/office/drawing/2014/main" id="{99A2D694-936A-2CD5-0746-ED1BBDCB9065}"/>
              </a:ext>
            </a:extLst>
          </p:cNvPr>
          <p:cNvSpPr>
            <a:spLocks noChangeShapeType="1"/>
          </p:cNvSpPr>
          <p:nvPr/>
        </p:nvSpPr>
        <p:spPr bwMode="auto">
          <a:xfrm>
            <a:off x="7848600" y="3054350"/>
            <a:ext cx="0" cy="1282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Line 12">
            <a:extLst>
              <a:ext uri="{FF2B5EF4-FFF2-40B4-BE49-F238E27FC236}">
                <a16:creationId xmlns:a16="http://schemas.microsoft.com/office/drawing/2014/main" id="{FAAA5A3A-6AC1-7C27-2E00-97B8C4B0DBDF}"/>
              </a:ext>
            </a:extLst>
          </p:cNvPr>
          <p:cNvSpPr>
            <a:spLocks noChangeShapeType="1"/>
          </p:cNvSpPr>
          <p:nvPr/>
        </p:nvSpPr>
        <p:spPr bwMode="auto">
          <a:xfrm>
            <a:off x="7626350" y="3048000"/>
            <a:ext cx="215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Line 13">
            <a:extLst>
              <a:ext uri="{FF2B5EF4-FFF2-40B4-BE49-F238E27FC236}">
                <a16:creationId xmlns:a16="http://schemas.microsoft.com/office/drawing/2014/main" id="{3E8C16D4-B929-83D6-4855-E475C4840714}"/>
              </a:ext>
            </a:extLst>
          </p:cNvPr>
          <p:cNvSpPr>
            <a:spLocks noChangeShapeType="1"/>
          </p:cNvSpPr>
          <p:nvPr/>
        </p:nvSpPr>
        <p:spPr bwMode="auto">
          <a:xfrm>
            <a:off x="7626350" y="4343400"/>
            <a:ext cx="215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535055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74914-E188-B96A-F144-889F27248AF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8F3645D-ED6A-CEC8-EC57-6CEC5E2A0D37}"/>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grpSp>
        <p:nvGrpSpPr>
          <p:cNvPr id="143" name="Group 142">
            <a:extLst>
              <a:ext uri="{FF2B5EF4-FFF2-40B4-BE49-F238E27FC236}">
                <a16:creationId xmlns:a16="http://schemas.microsoft.com/office/drawing/2014/main" id="{59060DDC-FECA-DA26-9A50-CF111B6D6F3B}"/>
              </a:ext>
            </a:extLst>
          </p:cNvPr>
          <p:cNvGrpSpPr/>
          <p:nvPr/>
        </p:nvGrpSpPr>
        <p:grpSpPr>
          <a:xfrm>
            <a:off x="3130079" y="1575295"/>
            <a:ext cx="5642810" cy="2387600"/>
            <a:chOff x="3130079" y="3774208"/>
            <a:chExt cx="5642810" cy="2387600"/>
          </a:xfrm>
        </p:grpSpPr>
        <p:sp>
          <p:nvSpPr>
            <p:cNvPr id="100" name="Rectangle 99">
              <a:extLst>
                <a:ext uri="{FF2B5EF4-FFF2-40B4-BE49-F238E27FC236}">
                  <a16:creationId xmlns:a16="http://schemas.microsoft.com/office/drawing/2014/main" id="{C27D826B-881B-2604-C526-B7B94871711B}"/>
                </a:ext>
              </a:extLst>
            </p:cNvPr>
            <p:cNvSpPr/>
            <p:nvPr/>
          </p:nvSpPr>
          <p:spPr>
            <a:xfrm>
              <a:off x="3130079" y="3774208"/>
              <a:ext cx="5642810" cy="23876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Straight Connector 101">
              <a:extLst>
                <a:ext uri="{FF2B5EF4-FFF2-40B4-BE49-F238E27FC236}">
                  <a16:creationId xmlns:a16="http://schemas.microsoft.com/office/drawing/2014/main" id="{C12178DC-C07B-EF0A-BA1A-85B350162478}"/>
                </a:ext>
              </a:extLst>
            </p:cNvPr>
            <p:cNvCxnSpPr/>
            <p:nvPr/>
          </p:nvCxnSpPr>
          <p:spPr>
            <a:xfrm>
              <a:off x="4174958" y="5462340"/>
              <a:ext cx="1479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65D405E-83D5-E4A8-D4F9-D45A474E028C}"/>
                </a:ext>
              </a:extLst>
            </p:cNvPr>
            <p:cNvCxnSpPr>
              <a:cxnSpLocks/>
            </p:cNvCxnSpPr>
            <p:nvPr/>
          </p:nvCxnSpPr>
          <p:spPr>
            <a:xfrm>
              <a:off x="5654842" y="5462340"/>
              <a:ext cx="132347" cy="1443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9C81ABD-3CF5-F0B1-F4B4-723FAFDFF52B}"/>
                </a:ext>
              </a:extLst>
            </p:cNvPr>
            <p:cNvCxnSpPr>
              <a:cxnSpLocks/>
            </p:cNvCxnSpPr>
            <p:nvPr/>
          </p:nvCxnSpPr>
          <p:spPr>
            <a:xfrm flipV="1">
              <a:off x="5807242" y="5245940"/>
              <a:ext cx="196516" cy="368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499AA5D-D083-77BC-80CF-93C868619574}"/>
                </a:ext>
              </a:extLst>
            </p:cNvPr>
            <p:cNvCxnSpPr>
              <a:cxnSpLocks/>
            </p:cNvCxnSpPr>
            <p:nvPr/>
          </p:nvCxnSpPr>
          <p:spPr>
            <a:xfrm>
              <a:off x="6009773" y="5285961"/>
              <a:ext cx="178471" cy="1443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4FE49A7-EE90-28AD-4D4A-0D08A4E62B20}"/>
                </a:ext>
              </a:extLst>
            </p:cNvPr>
            <p:cNvCxnSpPr/>
            <p:nvPr/>
          </p:nvCxnSpPr>
          <p:spPr>
            <a:xfrm>
              <a:off x="6188244" y="5426329"/>
              <a:ext cx="1479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E4BC542-AA1E-9C10-2F27-EDA5E650AA53}"/>
                </a:ext>
              </a:extLst>
            </p:cNvPr>
            <p:cNvCxnSpPr/>
            <p:nvPr/>
          </p:nvCxnSpPr>
          <p:spPr>
            <a:xfrm>
              <a:off x="4174958" y="5426329"/>
              <a:ext cx="0" cy="10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C32D96D-B284-9B9A-7645-D8F9F479F273}"/>
                </a:ext>
              </a:extLst>
            </p:cNvPr>
            <p:cNvCxnSpPr/>
            <p:nvPr/>
          </p:nvCxnSpPr>
          <p:spPr>
            <a:xfrm>
              <a:off x="4676277" y="5422317"/>
              <a:ext cx="0" cy="10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89B11A1-03B7-46D4-8B91-5FC72D445B95}"/>
                </a:ext>
              </a:extLst>
            </p:cNvPr>
            <p:cNvCxnSpPr/>
            <p:nvPr/>
          </p:nvCxnSpPr>
          <p:spPr>
            <a:xfrm>
              <a:off x="5129467" y="5406272"/>
              <a:ext cx="0" cy="10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B1E78B5-648B-DC98-11F0-6D2E42E67235}"/>
                </a:ext>
              </a:extLst>
            </p:cNvPr>
            <p:cNvCxnSpPr/>
            <p:nvPr/>
          </p:nvCxnSpPr>
          <p:spPr>
            <a:xfrm>
              <a:off x="6701594" y="5366165"/>
              <a:ext cx="0" cy="10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0EC32D2-71E6-8291-E54A-DC2543F0AF1C}"/>
                </a:ext>
              </a:extLst>
            </p:cNvPr>
            <p:cNvCxnSpPr/>
            <p:nvPr/>
          </p:nvCxnSpPr>
          <p:spPr>
            <a:xfrm>
              <a:off x="7130724" y="5398248"/>
              <a:ext cx="0" cy="10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3BF3491-15ED-90C4-D000-610B94483B7D}"/>
                </a:ext>
              </a:extLst>
            </p:cNvPr>
            <p:cNvCxnSpPr/>
            <p:nvPr/>
          </p:nvCxnSpPr>
          <p:spPr>
            <a:xfrm>
              <a:off x="7595950" y="5394235"/>
              <a:ext cx="0" cy="10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779D976-BA23-F60D-D815-3F46889D826F}"/>
                </a:ext>
              </a:extLst>
            </p:cNvPr>
            <p:cNvCxnSpPr/>
            <p:nvPr/>
          </p:nvCxnSpPr>
          <p:spPr>
            <a:xfrm>
              <a:off x="5673751" y="5428045"/>
              <a:ext cx="0" cy="108200"/>
            </a:xfrm>
            <a:prstGeom prst="line">
              <a:avLst/>
            </a:prstGeom>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2BE8C9DE-15AD-0724-2FFB-023501F6E1E5}"/>
                </a:ext>
              </a:extLst>
            </p:cNvPr>
            <p:cNvSpPr txBox="1"/>
            <p:nvPr/>
          </p:nvSpPr>
          <p:spPr>
            <a:xfrm>
              <a:off x="4560653" y="5530517"/>
              <a:ext cx="276038" cy="307777"/>
            </a:xfrm>
            <a:prstGeom prst="rect">
              <a:avLst/>
            </a:prstGeom>
            <a:noFill/>
          </p:spPr>
          <p:txBody>
            <a:bodyPr wrap="none" rtlCol="0">
              <a:spAutoFit/>
            </a:bodyPr>
            <a:lstStyle/>
            <a:p>
              <a:r>
                <a:rPr lang="en-US" sz="1400" dirty="0"/>
                <a:t>1</a:t>
              </a:r>
              <a:endParaRPr lang="en-GB" sz="1400" dirty="0"/>
            </a:p>
          </p:txBody>
        </p:sp>
        <p:sp>
          <p:nvSpPr>
            <p:cNvPr id="119" name="TextBox 118">
              <a:extLst>
                <a:ext uri="{FF2B5EF4-FFF2-40B4-BE49-F238E27FC236}">
                  <a16:creationId xmlns:a16="http://schemas.microsoft.com/office/drawing/2014/main" id="{3121900C-AF37-D033-0F09-FA0449F6FC06}"/>
                </a:ext>
              </a:extLst>
            </p:cNvPr>
            <p:cNvSpPr txBox="1"/>
            <p:nvPr/>
          </p:nvSpPr>
          <p:spPr>
            <a:xfrm>
              <a:off x="5485753" y="5542096"/>
              <a:ext cx="244642" cy="307777"/>
            </a:xfrm>
            <a:prstGeom prst="rect">
              <a:avLst/>
            </a:prstGeom>
            <a:noFill/>
          </p:spPr>
          <p:txBody>
            <a:bodyPr wrap="square" rtlCol="0">
              <a:spAutoFit/>
            </a:bodyPr>
            <a:lstStyle/>
            <a:p>
              <a:r>
                <a:rPr lang="en-US" sz="1400" dirty="0"/>
                <a:t>3</a:t>
              </a:r>
              <a:endParaRPr lang="en-GB" sz="1400" dirty="0"/>
            </a:p>
          </p:txBody>
        </p:sp>
        <p:sp>
          <p:nvSpPr>
            <p:cNvPr id="120" name="TextBox 119">
              <a:extLst>
                <a:ext uri="{FF2B5EF4-FFF2-40B4-BE49-F238E27FC236}">
                  <a16:creationId xmlns:a16="http://schemas.microsoft.com/office/drawing/2014/main" id="{B687489D-C4C6-3C10-D25A-3EA5CFA77898}"/>
                </a:ext>
              </a:extLst>
            </p:cNvPr>
            <p:cNvSpPr txBox="1"/>
            <p:nvPr/>
          </p:nvSpPr>
          <p:spPr>
            <a:xfrm>
              <a:off x="4059338" y="5530516"/>
              <a:ext cx="276038" cy="307777"/>
            </a:xfrm>
            <a:prstGeom prst="rect">
              <a:avLst/>
            </a:prstGeom>
            <a:noFill/>
          </p:spPr>
          <p:txBody>
            <a:bodyPr wrap="none" rtlCol="0">
              <a:spAutoFit/>
            </a:bodyPr>
            <a:lstStyle/>
            <a:p>
              <a:r>
                <a:rPr lang="en-US" sz="1400" dirty="0"/>
                <a:t>0</a:t>
              </a:r>
              <a:endParaRPr lang="en-GB" sz="1400" dirty="0"/>
            </a:p>
          </p:txBody>
        </p:sp>
        <p:sp>
          <p:nvSpPr>
            <p:cNvPr id="121" name="TextBox 120">
              <a:extLst>
                <a:ext uri="{FF2B5EF4-FFF2-40B4-BE49-F238E27FC236}">
                  <a16:creationId xmlns:a16="http://schemas.microsoft.com/office/drawing/2014/main" id="{4BB65E02-A94E-6EEA-222A-5FE999426764}"/>
                </a:ext>
              </a:extLst>
            </p:cNvPr>
            <p:cNvSpPr txBox="1"/>
            <p:nvPr/>
          </p:nvSpPr>
          <p:spPr>
            <a:xfrm>
              <a:off x="5004157" y="5519970"/>
              <a:ext cx="276038" cy="307777"/>
            </a:xfrm>
            <a:prstGeom prst="rect">
              <a:avLst/>
            </a:prstGeom>
            <a:noFill/>
          </p:spPr>
          <p:txBody>
            <a:bodyPr wrap="none" rtlCol="0">
              <a:spAutoFit/>
            </a:bodyPr>
            <a:lstStyle/>
            <a:p>
              <a:r>
                <a:rPr lang="en-US" sz="1400" dirty="0"/>
                <a:t>2</a:t>
              </a:r>
              <a:endParaRPr lang="en-GB" sz="1400" dirty="0"/>
            </a:p>
          </p:txBody>
        </p:sp>
        <p:sp>
          <p:nvSpPr>
            <p:cNvPr id="122" name="TextBox 121">
              <a:extLst>
                <a:ext uri="{FF2B5EF4-FFF2-40B4-BE49-F238E27FC236}">
                  <a16:creationId xmlns:a16="http://schemas.microsoft.com/office/drawing/2014/main" id="{7353B2E0-9D80-BAFF-0A83-81E2CF84B904}"/>
                </a:ext>
              </a:extLst>
            </p:cNvPr>
            <p:cNvSpPr txBox="1"/>
            <p:nvPr/>
          </p:nvSpPr>
          <p:spPr>
            <a:xfrm>
              <a:off x="6407028" y="5502435"/>
              <a:ext cx="535193" cy="307777"/>
            </a:xfrm>
            <a:prstGeom prst="rect">
              <a:avLst/>
            </a:prstGeom>
            <a:noFill/>
          </p:spPr>
          <p:txBody>
            <a:bodyPr wrap="square" rtlCol="0">
              <a:spAutoFit/>
            </a:bodyPr>
            <a:lstStyle/>
            <a:p>
              <a:r>
                <a:rPr lang="en-US" sz="1400" dirty="0"/>
                <a:t>N-2</a:t>
              </a:r>
              <a:endParaRPr lang="en-GB" sz="1400" dirty="0"/>
            </a:p>
          </p:txBody>
        </p:sp>
        <p:sp>
          <p:nvSpPr>
            <p:cNvPr id="123" name="TextBox 122">
              <a:extLst>
                <a:ext uri="{FF2B5EF4-FFF2-40B4-BE49-F238E27FC236}">
                  <a16:creationId xmlns:a16="http://schemas.microsoft.com/office/drawing/2014/main" id="{0215E823-65B6-D301-4815-0DA0DE2BA900}"/>
                </a:ext>
              </a:extLst>
            </p:cNvPr>
            <p:cNvSpPr txBox="1"/>
            <p:nvPr/>
          </p:nvSpPr>
          <p:spPr>
            <a:xfrm>
              <a:off x="6882063" y="5519970"/>
              <a:ext cx="535193" cy="307777"/>
            </a:xfrm>
            <a:prstGeom prst="rect">
              <a:avLst/>
            </a:prstGeom>
            <a:noFill/>
          </p:spPr>
          <p:txBody>
            <a:bodyPr wrap="square" rtlCol="0">
              <a:spAutoFit/>
            </a:bodyPr>
            <a:lstStyle/>
            <a:p>
              <a:r>
                <a:rPr lang="en-US" sz="1400" dirty="0"/>
                <a:t>N-1</a:t>
              </a:r>
              <a:endParaRPr lang="en-GB" sz="1400" dirty="0"/>
            </a:p>
          </p:txBody>
        </p:sp>
        <p:sp>
          <p:nvSpPr>
            <p:cNvPr id="124" name="TextBox 123">
              <a:extLst>
                <a:ext uri="{FF2B5EF4-FFF2-40B4-BE49-F238E27FC236}">
                  <a16:creationId xmlns:a16="http://schemas.microsoft.com/office/drawing/2014/main" id="{007F450C-E6A6-E718-E28C-82AC606076BF}"/>
                </a:ext>
              </a:extLst>
            </p:cNvPr>
            <p:cNvSpPr txBox="1"/>
            <p:nvPr/>
          </p:nvSpPr>
          <p:spPr>
            <a:xfrm>
              <a:off x="7468100" y="5514472"/>
              <a:ext cx="535193" cy="307777"/>
            </a:xfrm>
            <a:prstGeom prst="rect">
              <a:avLst/>
            </a:prstGeom>
            <a:noFill/>
          </p:spPr>
          <p:txBody>
            <a:bodyPr wrap="square" rtlCol="0">
              <a:spAutoFit/>
            </a:bodyPr>
            <a:lstStyle/>
            <a:p>
              <a:r>
                <a:rPr lang="en-US" sz="1400" dirty="0"/>
                <a:t>N</a:t>
              </a:r>
              <a:endParaRPr lang="en-GB" sz="1400" dirty="0"/>
            </a:p>
          </p:txBody>
        </p:sp>
        <p:cxnSp>
          <p:nvCxnSpPr>
            <p:cNvPr id="126" name="Straight Arrow Connector 125">
              <a:extLst>
                <a:ext uri="{FF2B5EF4-FFF2-40B4-BE49-F238E27FC236}">
                  <a16:creationId xmlns:a16="http://schemas.microsoft.com/office/drawing/2014/main" id="{15545683-C078-C0FA-2A86-4F1C883D4C0F}"/>
                </a:ext>
              </a:extLst>
            </p:cNvPr>
            <p:cNvCxnSpPr/>
            <p:nvPr/>
          </p:nvCxnSpPr>
          <p:spPr>
            <a:xfrm flipV="1">
              <a:off x="5129467" y="5149516"/>
              <a:ext cx="0" cy="3128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71B737B-F802-C5C1-DF5C-4FF897DBDB01}"/>
                </a:ext>
              </a:extLst>
            </p:cNvPr>
            <p:cNvCxnSpPr>
              <a:cxnSpLocks/>
            </p:cNvCxnSpPr>
            <p:nvPr/>
          </p:nvCxnSpPr>
          <p:spPr>
            <a:xfrm flipV="1">
              <a:off x="5076349" y="4427621"/>
              <a:ext cx="2591793" cy="7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A5B8D6EE-B178-7A3C-5691-EB0D11428DF3}"/>
                </a:ext>
              </a:extLst>
            </p:cNvPr>
            <p:cNvCxnSpPr>
              <a:cxnSpLocks/>
            </p:cNvCxnSpPr>
            <p:nvPr/>
          </p:nvCxnSpPr>
          <p:spPr>
            <a:xfrm flipV="1">
              <a:off x="5654842" y="4969042"/>
              <a:ext cx="0" cy="4733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3537231F-8081-50BF-6E74-644FCA4C1CDD}"/>
                </a:ext>
              </a:extLst>
            </p:cNvPr>
            <p:cNvCxnSpPr>
              <a:cxnSpLocks/>
            </p:cNvCxnSpPr>
            <p:nvPr/>
          </p:nvCxnSpPr>
          <p:spPr>
            <a:xfrm flipV="1">
              <a:off x="6709615" y="4680284"/>
              <a:ext cx="0" cy="7620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D631160A-D86A-038D-C61E-D81CF8FB84BE}"/>
                </a:ext>
              </a:extLst>
            </p:cNvPr>
            <p:cNvCxnSpPr>
              <a:cxnSpLocks/>
            </p:cNvCxnSpPr>
            <p:nvPr/>
          </p:nvCxnSpPr>
          <p:spPr>
            <a:xfrm flipV="1">
              <a:off x="7134739" y="4604084"/>
              <a:ext cx="0" cy="8182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F0E08875-280B-DF11-C4EC-CBAD558176B4}"/>
                </a:ext>
              </a:extLst>
            </p:cNvPr>
            <p:cNvCxnSpPr>
              <a:cxnSpLocks/>
            </p:cNvCxnSpPr>
            <p:nvPr/>
          </p:nvCxnSpPr>
          <p:spPr>
            <a:xfrm flipV="1">
              <a:off x="7579921" y="4427621"/>
              <a:ext cx="16029" cy="10347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336D5DA3-5B92-7C25-B2D0-0101FB1480D5}"/>
                </a:ext>
              </a:extLst>
            </p:cNvPr>
            <p:cNvSpPr txBox="1"/>
            <p:nvPr/>
          </p:nvSpPr>
          <p:spPr>
            <a:xfrm>
              <a:off x="7227997" y="4065694"/>
              <a:ext cx="703847" cy="307777"/>
            </a:xfrm>
            <a:prstGeom prst="rect">
              <a:avLst/>
            </a:prstGeom>
            <a:noFill/>
          </p:spPr>
          <p:txBody>
            <a:bodyPr wrap="square" rtlCol="0">
              <a:spAutoFit/>
            </a:bodyPr>
            <a:lstStyle/>
            <a:p>
              <a:r>
                <a:rPr lang="en-US" sz="1400" dirty="0"/>
                <a:t>(N-1)G</a:t>
              </a:r>
              <a:endParaRPr lang="en-GB" sz="1400" dirty="0"/>
            </a:p>
          </p:txBody>
        </p:sp>
        <p:sp>
          <p:nvSpPr>
            <p:cNvPr id="139" name="TextBox 138">
              <a:extLst>
                <a:ext uri="{FF2B5EF4-FFF2-40B4-BE49-F238E27FC236}">
                  <a16:creationId xmlns:a16="http://schemas.microsoft.com/office/drawing/2014/main" id="{7449D235-3700-D5D3-58BD-722A4459BBAE}"/>
                </a:ext>
              </a:extLst>
            </p:cNvPr>
            <p:cNvSpPr txBox="1"/>
            <p:nvPr/>
          </p:nvSpPr>
          <p:spPr>
            <a:xfrm>
              <a:off x="4945985" y="4814120"/>
              <a:ext cx="366963" cy="307777"/>
            </a:xfrm>
            <a:prstGeom prst="rect">
              <a:avLst/>
            </a:prstGeom>
            <a:noFill/>
          </p:spPr>
          <p:txBody>
            <a:bodyPr wrap="square" rtlCol="0">
              <a:spAutoFit/>
            </a:bodyPr>
            <a:lstStyle/>
            <a:p>
              <a:r>
                <a:rPr lang="en-US" sz="1400" dirty="0"/>
                <a:t>G</a:t>
              </a:r>
              <a:endParaRPr lang="en-GB" sz="1400" dirty="0"/>
            </a:p>
          </p:txBody>
        </p:sp>
        <p:sp>
          <p:nvSpPr>
            <p:cNvPr id="140" name="TextBox 139">
              <a:extLst>
                <a:ext uri="{FF2B5EF4-FFF2-40B4-BE49-F238E27FC236}">
                  <a16:creationId xmlns:a16="http://schemas.microsoft.com/office/drawing/2014/main" id="{6E334107-339F-2EB0-6BB0-7F464E50908F}"/>
                </a:ext>
              </a:extLst>
            </p:cNvPr>
            <p:cNvSpPr txBox="1"/>
            <p:nvPr/>
          </p:nvSpPr>
          <p:spPr>
            <a:xfrm>
              <a:off x="5396018" y="4673157"/>
              <a:ext cx="555466" cy="307777"/>
            </a:xfrm>
            <a:prstGeom prst="rect">
              <a:avLst/>
            </a:prstGeom>
            <a:noFill/>
          </p:spPr>
          <p:txBody>
            <a:bodyPr wrap="square" rtlCol="0">
              <a:spAutoFit/>
            </a:bodyPr>
            <a:lstStyle/>
            <a:p>
              <a:r>
                <a:rPr lang="en-US" sz="1400" dirty="0"/>
                <a:t>2G</a:t>
              </a:r>
              <a:endParaRPr lang="en-GB" sz="1400" dirty="0"/>
            </a:p>
          </p:txBody>
        </p:sp>
        <p:sp>
          <p:nvSpPr>
            <p:cNvPr id="141" name="TextBox 140">
              <a:extLst>
                <a:ext uri="{FF2B5EF4-FFF2-40B4-BE49-F238E27FC236}">
                  <a16:creationId xmlns:a16="http://schemas.microsoft.com/office/drawing/2014/main" id="{72C8E632-0BAD-CC6B-FDCA-C4B09A480258}"/>
                </a:ext>
              </a:extLst>
            </p:cNvPr>
            <p:cNvSpPr txBox="1"/>
            <p:nvPr/>
          </p:nvSpPr>
          <p:spPr>
            <a:xfrm>
              <a:off x="6121568" y="4410086"/>
              <a:ext cx="703847" cy="307777"/>
            </a:xfrm>
            <a:prstGeom prst="rect">
              <a:avLst/>
            </a:prstGeom>
            <a:noFill/>
          </p:spPr>
          <p:txBody>
            <a:bodyPr wrap="square" rtlCol="0">
              <a:spAutoFit/>
            </a:bodyPr>
            <a:lstStyle/>
            <a:p>
              <a:r>
                <a:rPr lang="en-US" sz="1400" dirty="0"/>
                <a:t>(N-3)G</a:t>
              </a:r>
              <a:endParaRPr lang="en-GB" sz="1400" dirty="0"/>
            </a:p>
          </p:txBody>
        </p:sp>
        <p:sp>
          <p:nvSpPr>
            <p:cNvPr id="142" name="TextBox 141">
              <a:extLst>
                <a:ext uri="{FF2B5EF4-FFF2-40B4-BE49-F238E27FC236}">
                  <a16:creationId xmlns:a16="http://schemas.microsoft.com/office/drawing/2014/main" id="{94295543-FFAB-4BBB-09EF-131C9C673C8A}"/>
                </a:ext>
              </a:extLst>
            </p:cNvPr>
            <p:cNvSpPr txBox="1"/>
            <p:nvPr/>
          </p:nvSpPr>
          <p:spPr>
            <a:xfrm>
              <a:off x="6670001" y="4242157"/>
              <a:ext cx="703847" cy="307777"/>
            </a:xfrm>
            <a:prstGeom prst="rect">
              <a:avLst/>
            </a:prstGeom>
            <a:noFill/>
          </p:spPr>
          <p:txBody>
            <a:bodyPr wrap="square" rtlCol="0">
              <a:spAutoFit/>
            </a:bodyPr>
            <a:lstStyle/>
            <a:p>
              <a:r>
                <a:rPr lang="en-US" sz="1400" dirty="0"/>
                <a:t>(N-2)G</a:t>
              </a:r>
              <a:endParaRPr lang="en-GB" sz="1400" dirty="0"/>
            </a:p>
          </p:txBody>
        </p:sp>
      </p:grpSp>
    </p:spTree>
    <p:extLst>
      <p:ext uri="{BB962C8B-B14F-4D97-AF65-F5344CB8AC3E}">
        <p14:creationId xmlns:p14="http://schemas.microsoft.com/office/powerpoint/2010/main" val="791824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1C655-69DF-D779-B560-2ED8BB3D7D8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C26B699-3391-1106-47D8-6532E95E84E5}"/>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3">
            <a:extLst>
              <a:ext uri="{FF2B5EF4-FFF2-40B4-BE49-F238E27FC236}">
                <a16:creationId xmlns:a16="http://schemas.microsoft.com/office/drawing/2014/main" id="{4D4C26EB-5A92-6A4F-CC3F-48F3576B4396}"/>
              </a:ext>
            </a:extLst>
          </p:cNvPr>
          <p:cNvSpPr>
            <a:spLocks noChangeArrowheads="1"/>
          </p:cNvSpPr>
          <p:nvPr/>
        </p:nvSpPr>
        <p:spPr bwMode="auto">
          <a:xfrm>
            <a:off x="457199" y="1600200"/>
            <a:ext cx="11255829" cy="44958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sz="2800" dirty="0">
                <a:latin typeface="Arial" panose="020B0604020202020204" pitchFamily="34" charset="0"/>
              </a:rPr>
              <a:t>Find A when given G:</a:t>
            </a:r>
          </a:p>
          <a:p>
            <a:pPr>
              <a:spcBef>
                <a:spcPct val="20000"/>
              </a:spcBef>
              <a:buFontTx/>
              <a:buChar char="•"/>
            </a:pPr>
            <a:r>
              <a:rPr lang="en-US" altLang="en-US" sz="2800" dirty="0">
                <a:latin typeface="Arial" panose="020B0604020202020204" pitchFamily="34" charset="0"/>
              </a:rPr>
              <a:t>Find the annual equivalent value when given the uniform gradient amount</a:t>
            </a:r>
          </a:p>
          <a:p>
            <a:pPr>
              <a:spcBef>
                <a:spcPct val="20000"/>
              </a:spcBef>
            </a:pPr>
            <a:r>
              <a:rPr lang="en-US" altLang="en-US" sz="2800" dirty="0">
                <a:latin typeface="Arial" panose="020B0604020202020204" pitchFamily="34" charset="0"/>
              </a:rPr>
              <a:t>			1	    N</a:t>
            </a:r>
          </a:p>
          <a:p>
            <a:pPr>
              <a:spcBef>
                <a:spcPct val="20000"/>
              </a:spcBef>
              <a:buFontTx/>
              <a:buChar char="•"/>
            </a:pPr>
            <a:r>
              <a:rPr lang="en-US" altLang="en-US" sz="2800" dirty="0">
                <a:latin typeface="Arial" panose="020B0604020202020204" pitchFamily="34" charset="0"/>
              </a:rPr>
              <a:t>A = G	     -</a:t>
            </a:r>
          </a:p>
          <a:p>
            <a:pPr>
              <a:spcBef>
                <a:spcPct val="20000"/>
              </a:spcBef>
            </a:pPr>
            <a:r>
              <a:rPr lang="en-US" altLang="en-US" sz="2800" dirty="0">
                <a:latin typeface="Arial" panose="020B0604020202020204" pitchFamily="34" charset="0"/>
              </a:rPr>
              <a:t>			</a:t>
            </a:r>
            <a:r>
              <a:rPr lang="en-US" altLang="en-US" sz="2800" dirty="0" err="1">
                <a:latin typeface="Arial" panose="020B0604020202020204" pitchFamily="34" charset="0"/>
              </a:rPr>
              <a:t>i</a:t>
            </a:r>
            <a:r>
              <a:rPr lang="en-US" altLang="en-US" sz="2800" dirty="0">
                <a:latin typeface="Arial" panose="020B0604020202020204" pitchFamily="34" charset="0"/>
              </a:rPr>
              <a:t>	(1 + </a:t>
            </a:r>
            <a:r>
              <a:rPr lang="en-US" altLang="en-US" sz="2800" dirty="0" err="1">
                <a:latin typeface="Arial" panose="020B0604020202020204" pitchFamily="34" charset="0"/>
              </a:rPr>
              <a:t>i</a:t>
            </a:r>
            <a:r>
              <a:rPr lang="en-US" altLang="en-US" sz="2800" dirty="0">
                <a:latin typeface="Arial" panose="020B0604020202020204" pitchFamily="34" charset="0"/>
              </a:rPr>
              <a:t> ) </a:t>
            </a:r>
            <a:r>
              <a:rPr lang="en-US" altLang="en-US" sz="2800" baseline="30000" dirty="0">
                <a:latin typeface="Arial" panose="020B0604020202020204" pitchFamily="34" charset="0"/>
              </a:rPr>
              <a:t>N</a:t>
            </a:r>
            <a:r>
              <a:rPr lang="en-US" altLang="en-US" sz="2800" dirty="0">
                <a:latin typeface="Arial" panose="020B0604020202020204" pitchFamily="34" charset="0"/>
              </a:rPr>
              <a:t> - 1</a:t>
            </a:r>
          </a:p>
        </p:txBody>
      </p:sp>
      <p:sp>
        <p:nvSpPr>
          <p:cNvPr id="6" name="Line 6">
            <a:extLst>
              <a:ext uri="{FF2B5EF4-FFF2-40B4-BE49-F238E27FC236}">
                <a16:creationId xmlns:a16="http://schemas.microsoft.com/office/drawing/2014/main" id="{043123E5-D041-AD22-B384-4EB6A2B9CD40}"/>
              </a:ext>
            </a:extLst>
          </p:cNvPr>
          <p:cNvSpPr>
            <a:spLocks noChangeShapeType="1"/>
          </p:cNvSpPr>
          <p:nvPr/>
        </p:nvSpPr>
        <p:spPr bwMode="auto">
          <a:xfrm>
            <a:off x="2263533" y="3733800"/>
            <a:ext cx="36258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Line 7">
            <a:extLst>
              <a:ext uri="{FF2B5EF4-FFF2-40B4-BE49-F238E27FC236}">
                <a16:creationId xmlns:a16="http://schemas.microsoft.com/office/drawing/2014/main" id="{A3F9DB6D-C8D3-5219-4F5B-79878F4E0010}"/>
              </a:ext>
            </a:extLst>
          </p:cNvPr>
          <p:cNvSpPr>
            <a:spLocks noChangeShapeType="1"/>
          </p:cNvSpPr>
          <p:nvPr/>
        </p:nvSpPr>
        <p:spPr bwMode="auto">
          <a:xfrm>
            <a:off x="2821907" y="3733800"/>
            <a:ext cx="178138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Line 8">
            <a:extLst>
              <a:ext uri="{FF2B5EF4-FFF2-40B4-BE49-F238E27FC236}">
                <a16:creationId xmlns:a16="http://schemas.microsoft.com/office/drawing/2014/main" id="{D7A271C9-83A1-F17A-E234-E9175B39F326}"/>
              </a:ext>
            </a:extLst>
          </p:cNvPr>
          <p:cNvSpPr>
            <a:spLocks noChangeShapeType="1"/>
          </p:cNvSpPr>
          <p:nvPr/>
        </p:nvSpPr>
        <p:spPr bwMode="auto">
          <a:xfrm>
            <a:off x="5203368" y="3054350"/>
            <a:ext cx="0" cy="1435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Line 11">
            <a:extLst>
              <a:ext uri="{FF2B5EF4-FFF2-40B4-BE49-F238E27FC236}">
                <a16:creationId xmlns:a16="http://schemas.microsoft.com/office/drawing/2014/main" id="{22116B3F-A05E-FFE1-217A-316E318EB36D}"/>
              </a:ext>
            </a:extLst>
          </p:cNvPr>
          <p:cNvSpPr>
            <a:spLocks noChangeShapeType="1"/>
          </p:cNvSpPr>
          <p:nvPr/>
        </p:nvSpPr>
        <p:spPr bwMode="auto">
          <a:xfrm>
            <a:off x="2166255" y="3054350"/>
            <a:ext cx="0" cy="151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Rectangle 2">
            <a:extLst>
              <a:ext uri="{FF2B5EF4-FFF2-40B4-BE49-F238E27FC236}">
                <a16:creationId xmlns:a16="http://schemas.microsoft.com/office/drawing/2014/main" id="{6AA0297D-4614-CDB1-D2E6-0A0D31BF2E97}"/>
              </a:ext>
            </a:extLst>
          </p:cNvPr>
          <p:cNvSpPr>
            <a:spLocks noChangeArrowheads="1"/>
          </p:cNvSpPr>
          <p:nvPr/>
        </p:nvSpPr>
        <p:spPr bwMode="auto">
          <a:xfrm>
            <a:off x="0" y="0"/>
            <a:ext cx="5203367" cy="17526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a:r>
              <a:rPr lang="en-US" altLang="en-US" dirty="0">
                <a:solidFill>
                  <a:schemeClr val="tx2"/>
                </a:solidFill>
                <a:latin typeface="Arial" panose="020B0604020202020204" pitchFamily="34" charset="0"/>
              </a:rPr>
              <a:t>RELATING A UNIFORM GRADIENT OF CASH FLOWS TO ANNUAL AND PRESENT EQUIVALENTS</a:t>
            </a:r>
          </a:p>
        </p:txBody>
      </p:sp>
    </p:spTree>
    <p:extLst>
      <p:ext uri="{BB962C8B-B14F-4D97-AF65-F5344CB8AC3E}">
        <p14:creationId xmlns:p14="http://schemas.microsoft.com/office/powerpoint/2010/main" val="111142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E8A8E-3075-D7A1-F0D3-E5B208AB6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189875-071A-5405-D9D9-BD055F1507C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B496276-9DB8-945A-A401-9174803C127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07CB2B3-F5FE-1C1B-8613-5287D0DEC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9EEC7F47-46BA-FA97-DFC0-A9CCB8872491}"/>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2">
            <a:extLst>
              <a:ext uri="{FF2B5EF4-FFF2-40B4-BE49-F238E27FC236}">
                <a16:creationId xmlns:a16="http://schemas.microsoft.com/office/drawing/2014/main" id="{AA1B02B9-6861-8D4A-804B-7B6BCC6E8689}"/>
              </a:ext>
            </a:extLst>
          </p:cNvPr>
          <p:cNvSpPr txBox="1">
            <a:spLocks noChangeArrowheads="1"/>
          </p:cNvSpPr>
          <p:nvPr/>
        </p:nvSpPr>
        <p:spPr>
          <a:xfrm>
            <a:off x="2807368" y="1122363"/>
            <a:ext cx="7772400" cy="1143000"/>
          </a:xfrm>
          <a:prstGeom prst="rect">
            <a:avLst/>
          </a:prstGeom>
          <a:noFill/>
          <a:ln/>
          <a:effectLst/>
          <a:extLs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dirty="0"/>
              <a:t>KINDS OF CAPITAL</a:t>
            </a:r>
          </a:p>
        </p:txBody>
      </p:sp>
      <p:sp>
        <p:nvSpPr>
          <p:cNvPr id="6" name="Rectangle 3">
            <a:extLst>
              <a:ext uri="{FF2B5EF4-FFF2-40B4-BE49-F238E27FC236}">
                <a16:creationId xmlns:a16="http://schemas.microsoft.com/office/drawing/2014/main" id="{D7AF7146-4ADB-6B23-CADE-29828CD6CB67}"/>
              </a:ext>
            </a:extLst>
          </p:cNvPr>
          <p:cNvSpPr txBox="1">
            <a:spLocks noChangeArrowheads="1"/>
          </p:cNvSpPr>
          <p:nvPr/>
        </p:nvSpPr>
        <p:spPr>
          <a:xfrm>
            <a:off x="2045368" y="2425782"/>
            <a:ext cx="8991600" cy="3349374"/>
          </a:xfrm>
          <a:prstGeom prst="rect">
            <a:avLst/>
          </a:prstGeom>
          <a:noFill/>
          <a:ln/>
          <a:effectLst/>
          <a:extLs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altLang="en-US" sz="3600" u="sng" dirty="0"/>
              <a:t>Equity capital</a:t>
            </a:r>
            <a:r>
              <a:rPr lang="en-US" altLang="en-US" sz="3600" dirty="0"/>
              <a:t> is that owned by individuals who have invested their money or property in a business project or venture in the hope of receiving a profit.</a:t>
            </a:r>
          </a:p>
          <a:p>
            <a:pPr algn="just"/>
            <a:r>
              <a:rPr lang="en-US" altLang="en-US" sz="3600" u="sng" dirty="0"/>
              <a:t>Debt capital</a:t>
            </a:r>
            <a:r>
              <a:rPr lang="en-US" altLang="en-US" sz="3600" dirty="0"/>
              <a:t>, often called borrowed capital, is obtained from lenders </a:t>
            </a:r>
            <a:r>
              <a:rPr lang="en-US" altLang="en-US" dirty="0">
                <a:solidFill>
                  <a:srgbClr val="FFFFFF"/>
                </a:solidFill>
              </a:rPr>
              <a:t>(e.g., through the sale of bonds) for investment.</a:t>
            </a:r>
          </a:p>
        </p:txBody>
      </p:sp>
    </p:spTree>
    <p:extLst>
      <p:ext uri="{BB962C8B-B14F-4D97-AF65-F5344CB8AC3E}">
        <p14:creationId xmlns:p14="http://schemas.microsoft.com/office/powerpoint/2010/main" val="325353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0C743-7500-3C24-4568-E4E6746439B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56CF5D5-6AA6-67C4-7333-3519D90AFB69}"/>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pic>
        <p:nvPicPr>
          <p:cNvPr id="6" name="Picture 5">
            <a:extLst>
              <a:ext uri="{FF2B5EF4-FFF2-40B4-BE49-F238E27FC236}">
                <a16:creationId xmlns:a16="http://schemas.microsoft.com/office/drawing/2014/main" id="{B40DA9A8-DD60-75AD-FE63-21604E6A3392}"/>
              </a:ext>
            </a:extLst>
          </p:cNvPr>
          <p:cNvPicPr>
            <a:picLocks noChangeAspect="1"/>
          </p:cNvPicPr>
          <p:nvPr/>
        </p:nvPicPr>
        <p:blipFill>
          <a:blip r:embed="rId2"/>
          <a:stretch>
            <a:fillRect/>
          </a:stretch>
        </p:blipFill>
        <p:spPr>
          <a:xfrm>
            <a:off x="0" y="1436914"/>
            <a:ext cx="12033947" cy="4587648"/>
          </a:xfrm>
          <a:prstGeom prst="rect">
            <a:avLst/>
          </a:prstGeom>
        </p:spPr>
      </p:pic>
    </p:spTree>
    <p:extLst>
      <p:ext uri="{BB962C8B-B14F-4D97-AF65-F5344CB8AC3E}">
        <p14:creationId xmlns:p14="http://schemas.microsoft.com/office/powerpoint/2010/main" val="1327206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963D8-EE6A-609A-F005-D66C5E25BB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D24E2-3CF6-A3A6-0C9F-DFEE7F83CDB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855B6F1-4F71-F9BC-4EA2-345C073AD34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13683FD-01F8-3EA3-DC4A-7F591C250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D5146E1A-2A63-6A1D-BED9-56390E3061E2}"/>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pic>
        <p:nvPicPr>
          <p:cNvPr id="6" name="Picture 5">
            <a:extLst>
              <a:ext uri="{FF2B5EF4-FFF2-40B4-BE49-F238E27FC236}">
                <a16:creationId xmlns:a16="http://schemas.microsoft.com/office/drawing/2014/main" id="{0D339207-FA63-A992-3E61-7F4AF93CD33B}"/>
              </a:ext>
            </a:extLst>
          </p:cNvPr>
          <p:cNvPicPr>
            <a:picLocks noChangeAspect="1"/>
          </p:cNvPicPr>
          <p:nvPr/>
        </p:nvPicPr>
        <p:blipFill>
          <a:blip r:embed="rId3"/>
          <a:stretch>
            <a:fillRect/>
          </a:stretch>
        </p:blipFill>
        <p:spPr>
          <a:xfrm>
            <a:off x="500743" y="1600199"/>
            <a:ext cx="11533203" cy="4124325"/>
          </a:xfrm>
          <a:prstGeom prst="rect">
            <a:avLst/>
          </a:prstGeom>
        </p:spPr>
      </p:pic>
    </p:spTree>
    <p:extLst>
      <p:ext uri="{BB962C8B-B14F-4D97-AF65-F5344CB8AC3E}">
        <p14:creationId xmlns:p14="http://schemas.microsoft.com/office/powerpoint/2010/main" val="3928690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FDC93-ACAA-3023-0828-B2643E02A61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C6998E0-C798-557E-EDE1-A615DE1B9E38}"/>
              </a:ext>
            </a:extLst>
          </p:cNvPr>
          <p:cNvSpPr>
            <a:spLocks noGrp="1"/>
          </p:cNvSpPr>
          <p:nvPr>
            <p:ph type="subTitle" idx="1"/>
          </p:nvPr>
        </p:nvSpPr>
        <p:spPr/>
        <p:txBody>
          <a:bodyPr/>
          <a:lstStyle/>
          <a:p>
            <a:endParaRPr lang="en-US"/>
          </a:p>
        </p:txBody>
      </p:sp>
      <p:sp>
        <p:nvSpPr>
          <p:cNvPr id="9" name="TextBox 8">
            <a:extLst>
              <a:ext uri="{FF2B5EF4-FFF2-40B4-BE49-F238E27FC236}">
                <a16:creationId xmlns:a16="http://schemas.microsoft.com/office/drawing/2014/main" id="{C5BB7847-F352-9417-D9AF-07A9A30E2D4B}"/>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pic>
        <p:nvPicPr>
          <p:cNvPr id="6" name="Picture 5">
            <a:extLst>
              <a:ext uri="{FF2B5EF4-FFF2-40B4-BE49-F238E27FC236}">
                <a16:creationId xmlns:a16="http://schemas.microsoft.com/office/drawing/2014/main" id="{6EDACB83-FAD6-A2E0-999A-156AB8430953}"/>
              </a:ext>
            </a:extLst>
          </p:cNvPr>
          <p:cNvPicPr>
            <a:picLocks noChangeAspect="1"/>
          </p:cNvPicPr>
          <p:nvPr/>
        </p:nvPicPr>
        <p:blipFill>
          <a:blip r:embed="rId2"/>
          <a:stretch>
            <a:fillRect/>
          </a:stretch>
        </p:blipFill>
        <p:spPr>
          <a:xfrm>
            <a:off x="354126" y="1274092"/>
            <a:ext cx="11483748" cy="4655891"/>
          </a:xfrm>
          <a:prstGeom prst="rect">
            <a:avLst/>
          </a:prstGeom>
        </p:spPr>
      </p:pic>
    </p:spTree>
    <p:extLst>
      <p:ext uri="{BB962C8B-B14F-4D97-AF65-F5344CB8AC3E}">
        <p14:creationId xmlns:p14="http://schemas.microsoft.com/office/powerpoint/2010/main" val="1906102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508B5-3CD8-363A-534E-5CE6FECEED6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AD204B4-9CF8-D9DF-7470-CEA7F643F270}"/>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pic>
        <p:nvPicPr>
          <p:cNvPr id="6" name="Picture 5">
            <a:extLst>
              <a:ext uri="{FF2B5EF4-FFF2-40B4-BE49-F238E27FC236}">
                <a16:creationId xmlns:a16="http://schemas.microsoft.com/office/drawing/2014/main" id="{927D4371-8475-DFDB-A101-1A5917EBE633}"/>
              </a:ext>
            </a:extLst>
          </p:cNvPr>
          <p:cNvPicPr>
            <a:picLocks noChangeAspect="1"/>
          </p:cNvPicPr>
          <p:nvPr/>
        </p:nvPicPr>
        <p:blipFill>
          <a:blip r:embed="rId2"/>
          <a:stretch>
            <a:fillRect/>
          </a:stretch>
        </p:blipFill>
        <p:spPr>
          <a:xfrm>
            <a:off x="1" y="1375680"/>
            <a:ext cx="11843656" cy="4933950"/>
          </a:xfrm>
          <a:prstGeom prst="rect">
            <a:avLst/>
          </a:prstGeom>
        </p:spPr>
      </p:pic>
    </p:spTree>
    <p:extLst>
      <p:ext uri="{BB962C8B-B14F-4D97-AF65-F5344CB8AC3E}">
        <p14:creationId xmlns:p14="http://schemas.microsoft.com/office/powerpoint/2010/main" val="3287975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8F06D-437F-D4DF-4D55-052672A06ED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8152AD0-ACE0-80F9-5043-98CDB4791923}"/>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pic>
        <p:nvPicPr>
          <p:cNvPr id="6" name="Picture 5">
            <a:extLst>
              <a:ext uri="{FF2B5EF4-FFF2-40B4-BE49-F238E27FC236}">
                <a16:creationId xmlns:a16="http://schemas.microsoft.com/office/drawing/2014/main" id="{1839FB2A-62CD-43D5-3832-B0283E348246}"/>
              </a:ext>
            </a:extLst>
          </p:cNvPr>
          <p:cNvPicPr>
            <a:picLocks noChangeAspect="1"/>
          </p:cNvPicPr>
          <p:nvPr/>
        </p:nvPicPr>
        <p:blipFill>
          <a:blip r:embed="rId2"/>
          <a:stretch>
            <a:fillRect/>
          </a:stretch>
        </p:blipFill>
        <p:spPr>
          <a:xfrm>
            <a:off x="0" y="1415144"/>
            <a:ext cx="11691257" cy="5026820"/>
          </a:xfrm>
          <a:prstGeom prst="rect">
            <a:avLst/>
          </a:prstGeom>
        </p:spPr>
      </p:pic>
    </p:spTree>
    <p:extLst>
      <p:ext uri="{BB962C8B-B14F-4D97-AF65-F5344CB8AC3E}">
        <p14:creationId xmlns:p14="http://schemas.microsoft.com/office/powerpoint/2010/main" val="323228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41BA4-0659-C56F-DC59-55A877E5690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A3A0404-E2B5-68A1-8105-DBD5FA6FB4A1}"/>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pic>
        <p:nvPicPr>
          <p:cNvPr id="8" name="Picture 7">
            <a:extLst>
              <a:ext uri="{FF2B5EF4-FFF2-40B4-BE49-F238E27FC236}">
                <a16:creationId xmlns:a16="http://schemas.microsoft.com/office/drawing/2014/main" id="{12165B03-7BDA-4C0C-0E03-2D7067288C69}"/>
              </a:ext>
            </a:extLst>
          </p:cNvPr>
          <p:cNvPicPr>
            <a:picLocks noChangeAspect="1"/>
          </p:cNvPicPr>
          <p:nvPr/>
        </p:nvPicPr>
        <p:blipFill>
          <a:blip r:embed="rId2"/>
          <a:stretch>
            <a:fillRect/>
          </a:stretch>
        </p:blipFill>
        <p:spPr>
          <a:xfrm>
            <a:off x="0" y="1272265"/>
            <a:ext cx="12033947" cy="5010150"/>
          </a:xfrm>
          <a:prstGeom prst="rect">
            <a:avLst/>
          </a:prstGeom>
        </p:spPr>
      </p:pic>
    </p:spTree>
    <p:extLst>
      <p:ext uri="{BB962C8B-B14F-4D97-AF65-F5344CB8AC3E}">
        <p14:creationId xmlns:p14="http://schemas.microsoft.com/office/powerpoint/2010/main" val="310061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59956-48C2-E030-7454-2D8B1CC806B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EFC9BD7-2184-E16F-1FF7-8ADAFE5DD7F4}"/>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pic>
        <p:nvPicPr>
          <p:cNvPr id="6" name="Picture 5">
            <a:extLst>
              <a:ext uri="{FF2B5EF4-FFF2-40B4-BE49-F238E27FC236}">
                <a16:creationId xmlns:a16="http://schemas.microsoft.com/office/drawing/2014/main" id="{A3178550-FFB6-68CF-54D2-33D4D0CE2252}"/>
              </a:ext>
            </a:extLst>
          </p:cNvPr>
          <p:cNvPicPr>
            <a:picLocks noChangeAspect="1"/>
          </p:cNvPicPr>
          <p:nvPr/>
        </p:nvPicPr>
        <p:blipFill>
          <a:blip r:embed="rId2"/>
          <a:stretch>
            <a:fillRect/>
          </a:stretch>
        </p:blipFill>
        <p:spPr>
          <a:xfrm>
            <a:off x="413658" y="1197429"/>
            <a:ext cx="11620290" cy="5244534"/>
          </a:xfrm>
          <a:prstGeom prst="rect">
            <a:avLst/>
          </a:prstGeom>
        </p:spPr>
      </p:pic>
    </p:spTree>
    <p:extLst>
      <p:ext uri="{BB962C8B-B14F-4D97-AF65-F5344CB8AC3E}">
        <p14:creationId xmlns:p14="http://schemas.microsoft.com/office/powerpoint/2010/main" val="1988377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CA1C6-CE14-3037-2090-2681A0D104C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2CD8AE1-505E-1735-0931-01545F970B70}"/>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pic>
        <p:nvPicPr>
          <p:cNvPr id="6" name="Picture 5">
            <a:extLst>
              <a:ext uri="{FF2B5EF4-FFF2-40B4-BE49-F238E27FC236}">
                <a16:creationId xmlns:a16="http://schemas.microsoft.com/office/drawing/2014/main" id="{C6847384-CDBF-31D7-D978-349A44BAD28F}"/>
              </a:ext>
            </a:extLst>
          </p:cNvPr>
          <p:cNvPicPr>
            <a:picLocks noChangeAspect="1"/>
          </p:cNvPicPr>
          <p:nvPr/>
        </p:nvPicPr>
        <p:blipFill>
          <a:blip r:embed="rId2"/>
          <a:stretch>
            <a:fillRect/>
          </a:stretch>
        </p:blipFill>
        <p:spPr>
          <a:xfrm>
            <a:off x="-304800" y="1436913"/>
            <a:ext cx="12104913" cy="4738005"/>
          </a:xfrm>
          <a:prstGeom prst="rect">
            <a:avLst/>
          </a:prstGeom>
        </p:spPr>
      </p:pic>
    </p:spTree>
    <p:extLst>
      <p:ext uri="{BB962C8B-B14F-4D97-AF65-F5344CB8AC3E}">
        <p14:creationId xmlns:p14="http://schemas.microsoft.com/office/powerpoint/2010/main" val="494683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E1485-77FC-0031-A2DF-54D737FAC10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85C9031-E1FA-9E4D-5618-EA1DE7A7A586}"/>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pic>
        <p:nvPicPr>
          <p:cNvPr id="6" name="Picture 5">
            <a:extLst>
              <a:ext uri="{FF2B5EF4-FFF2-40B4-BE49-F238E27FC236}">
                <a16:creationId xmlns:a16="http://schemas.microsoft.com/office/drawing/2014/main" id="{F2936669-2C30-FAFC-3A12-B065C399359F}"/>
              </a:ext>
            </a:extLst>
          </p:cNvPr>
          <p:cNvPicPr>
            <a:picLocks noChangeAspect="1"/>
          </p:cNvPicPr>
          <p:nvPr/>
        </p:nvPicPr>
        <p:blipFill>
          <a:blip r:embed="rId2"/>
          <a:stretch>
            <a:fillRect/>
          </a:stretch>
        </p:blipFill>
        <p:spPr>
          <a:xfrm>
            <a:off x="0" y="1388607"/>
            <a:ext cx="11800114" cy="5038725"/>
          </a:xfrm>
          <a:prstGeom prst="rect">
            <a:avLst/>
          </a:prstGeom>
        </p:spPr>
      </p:pic>
    </p:spTree>
    <p:extLst>
      <p:ext uri="{BB962C8B-B14F-4D97-AF65-F5344CB8AC3E}">
        <p14:creationId xmlns:p14="http://schemas.microsoft.com/office/powerpoint/2010/main" val="4126270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0BCAF-20AE-DE20-8D8F-5B6126B3071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2912893-9DE1-2414-3447-2A9DC6EBC235}"/>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2" name="Rectangle 2">
            <a:extLst>
              <a:ext uri="{FF2B5EF4-FFF2-40B4-BE49-F238E27FC236}">
                <a16:creationId xmlns:a16="http://schemas.microsoft.com/office/drawing/2014/main" id="{C0B42207-A8B8-4D63-5F06-CB95557F6DF5}"/>
              </a:ext>
            </a:extLst>
          </p:cNvPr>
          <p:cNvSpPr txBox="1">
            <a:spLocks noChangeArrowheads="1"/>
          </p:cNvSpPr>
          <p:nvPr/>
        </p:nvSpPr>
        <p:spPr>
          <a:xfrm>
            <a:off x="0" y="76200"/>
            <a:ext cx="5551714" cy="1295400"/>
          </a:xfrm>
          <a:prstGeom prst="rect">
            <a:avLst/>
          </a:prstGeom>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200"/>
              <a:t>CONTINUOUS COMPOUNDING AND DISCRETE CASH FLOWS</a:t>
            </a:r>
            <a:br>
              <a:rPr lang="en-US" altLang="en-US" sz="3200"/>
            </a:br>
            <a:r>
              <a:rPr lang="en-US" altLang="en-US" sz="3200" u="sng"/>
              <a:t>Uniform Series</a:t>
            </a:r>
          </a:p>
        </p:txBody>
      </p:sp>
      <p:sp>
        <p:nvSpPr>
          <p:cNvPr id="3" name="Rectangle 3">
            <a:extLst>
              <a:ext uri="{FF2B5EF4-FFF2-40B4-BE49-F238E27FC236}">
                <a16:creationId xmlns:a16="http://schemas.microsoft.com/office/drawing/2014/main" id="{B544AE91-ABE9-99E8-4407-7C7DAA2D75F3}"/>
              </a:ext>
            </a:extLst>
          </p:cNvPr>
          <p:cNvSpPr txBox="1">
            <a:spLocks noChangeArrowheads="1"/>
          </p:cNvSpPr>
          <p:nvPr/>
        </p:nvSpPr>
        <p:spPr>
          <a:xfrm>
            <a:off x="-1" y="1600200"/>
            <a:ext cx="11778343" cy="4365171"/>
          </a:xfrm>
          <a:prstGeom prst="rect">
            <a:avLst/>
          </a:prstGeom>
          <a:no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3600" dirty="0"/>
              <a:t>Finding F given A</a:t>
            </a:r>
          </a:p>
          <a:p>
            <a:pPr algn="l"/>
            <a:r>
              <a:rPr lang="en-US" altLang="en-US" sz="3600" dirty="0"/>
              <a:t>Finding future equivalent value given a series of uniform equal receipts</a:t>
            </a:r>
          </a:p>
          <a:p>
            <a:pPr algn="l"/>
            <a:r>
              <a:rPr lang="en-US" altLang="en-US" sz="3600" dirty="0"/>
              <a:t>F = A (</a:t>
            </a:r>
            <a:r>
              <a:rPr lang="en-US" altLang="en-US" sz="3600" i="1" dirty="0"/>
              <a:t>e</a:t>
            </a:r>
            <a:r>
              <a:rPr lang="en-US" altLang="en-US" sz="3600" dirty="0"/>
              <a:t> </a:t>
            </a:r>
            <a:r>
              <a:rPr lang="en-US" altLang="en-US" sz="3600" baseline="30000" dirty="0" err="1"/>
              <a:t>rN</a:t>
            </a:r>
            <a:r>
              <a:rPr lang="en-US" altLang="en-US" sz="3600" dirty="0"/>
              <a:t>- 1)/(</a:t>
            </a:r>
            <a:r>
              <a:rPr lang="en-US" altLang="en-US" sz="3600" i="1" dirty="0"/>
              <a:t>e</a:t>
            </a:r>
            <a:r>
              <a:rPr lang="en-US" altLang="en-US" sz="3600" dirty="0"/>
              <a:t> </a:t>
            </a:r>
            <a:r>
              <a:rPr lang="en-US" altLang="en-US" sz="3600" baseline="30000" dirty="0"/>
              <a:t>r</a:t>
            </a:r>
            <a:r>
              <a:rPr lang="en-US" altLang="en-US" sz="3600" dirty="0"/>
              <a:t>- 1)</a:t>
            </a:r>
          </a:p>
          <a:p>
            <a:pPr algn="l"/>
            <a:r>
              <a:rPr lang="en-US" altLang="en-US" sz="3600" dirty="0"/>
              <a:t>Functionally expressed as ( F / A, </a:t>
            </a:r>
            <a:r>
              <a:rPr lang="en-US" altLang="en-US" sz="3600" u="sng" dirty="0"/>
              <a:t>r</a:t>
            </a:r>
            <a:r>
              <a:rPr lang="en-US" altLang="en-US" sz="3600" dirty="0"/>
              <a:t>%, N )</a:t>
            </a:r>
          </a:p>
          <a:p>
            <a:pPr algn="l"/>
            <a:r>
              <a:rPr lang="en-US" altLang="en-US" sz="3600" dirty="0"/>
              <a:t>(</a:t>
            </a:r>
            <a:r>
              <a:rPr lang="en-US" altLang="en-US" sz="3600" i="1" dirty="0"/>
              <a:t>e</a:t>
            </a:r>
            <a:r>
              <a:rPr lang="en-US" altLang="en-US" sz="3600" dirty="0"/>
              <a:t> </a:t>
            </a:r>
            <a:r>
              <a:rPr lang="en-US" altLang="en-US" sz="3600" baseline="30000" dirty="0" err="1"/>
              <a:t>rN</a:t>
            </a:r>
            <a:r>
              <a:rPr lang="en-US" altLang="en-US" sz="3600" dirty="0"/>
              <a:t>- 1)/(</a:t>
            </a:r>
            <a:r>
              <a:rPr lang="en-US" altLang="en-US" sz="3600" i="1" dirty="0"/>
              <a:t>e</a:t>
            </a:r>
            <a:r>
              <a:rPr lang="en-US" altLang="en-US" sz="3600" dirty="0"/>
              <a:t> </a:t>
            </a:r>
            <a:r>
              <a:rPr lang="en-US" altLang="en-US" sz="3600" baseline="30000" dirty="0"/>
              <a:t>r</a:t>
            </a:r>
            <a:r>
              <a:rPr lang="en-US" altLang="en-US" sz="3600" dirty="0"/>
              <a:t>- 1) is continuous compounding compound amount</a:t>
            </a:r>
          </a:p>
          <a:p>
            <a:pPr algn="l"/>
            <a:r>
              <a:rPr lang="en-US" altLang="en-US" sz="3600" dirty="0"/>
              <a:t>Predetermined values are in column 4 of appendix D of text</a:t>
            </a:r>
          </a:p>
        </p:txBody>
      </p:sp>
    </p:spTree>
    <p:extLst>
      <p:ext uri="{BB962C8B-B14F-4D97-AF65-F5344CB8AC3E}">
        <p14:creationId xmlns:p14="http://schemas.microsoft.com/office/powerpoint/2010/main" val="288580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48711-C7F1-80B0-8112-F009D0B2C9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305E96-E7DA-8071-6CEA-C83676C210F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E298E0F-E161-0908-2E8A-15EE6ECD654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612F05C-52E2-DF24-F36D-F4B16F978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10F959B4-1E87-66BA-BD84-E4EE28F76795}"/>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pic>
        <p:nvPicPr>
          <p:cNvPr id="4" name="Picture 2">
            <a:extLst>
              <a:ext uri="{FF2B5EF4-FFF2-40B4-BE49-F238E27FC236}">
                <a16:creationId xmlns:a16="http://schemas.microsoft.com/office/drawing/2014/main" id="{63C95F0C-93E3-7FCD-A288-7E75AAEB9D0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06729"/>
            <a:ext cx="11016916" cy="447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164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865A3-5538-9126-D7F5-D017300026B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7802871-3BBB-42CB-68CD-CFD525C0A1EC}"/>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3">
            <a:extLst>
              <a:ext uri="{FF2B5EF4-FFF2-40B4-BE49-F238E27FC236}">
                <a16:creationId xmlns:a16="http://schemas.microsoft.com/office/drawing/2014/main" id="{4ED5BD02-358F-5F74-6F15-29E713986E7F}"/>
              </a:ext>
            </a:extLst>
          </p:cNvPr>
          <p:cNvSpPr txBox="1">
            <a:spLocks noChangeArrowheads="1"/>
          </p:cNvSpPr>
          <p:nvPr/>
        </p:nvSpPr>
        <p:spPr>
          <a:xfrm>
            <a:off x="-1" y="1524000"/>
            <a:ext cx="11865429" cy="4528457"/>
          </a:xfrm>
          <a:prstGeom prst="rect">
            <a:avLst/>
          </a:prstGeom>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3200" dirty="0"/>
              <a:t>Finding P given A</a:t>
            </a:r>
          </a:p>
          <a:p>
            <a:pPr algn="l"/>
            <a:r>
              <a:rPr lang="en-US" altLang="en-US" sz="3200" dirty="0"/>
              <a:t>Finding present equivalent value given a series of uniform equal receipts</a:t>
            </a:r>
          </a:p>
          <a:p>
            <a:pPr algn="l"/>
            <a:r>
              <a:rPr lang="en-US" altLang="en-US" sz="3200" dirty="0"/>
              <a:t>P = A (</a:t>
            </a:r>
            <a:r>
              <a:rPr lang="en-US" altLang="en-US" sz="3200" i="1" dirty="0"/>
              <a:t>e</a:t>
            </a:r>
            <a:r>
              <a:rPr lang="en-US" altLang="en-US" sz="3200" dirty="0"/>
              <a:t> </a:t>
            </a:r>
            <a:r>
              <a:rPr lang="en-US" altLang="en-US" sz="3200" baseline="30000" dirty="0" err="1"/>
              <a:t>rN</a:t>
            </a:r>
            <a:r>
              <a:rPr lang="en-US" altLang="en-US" sz="3200" dirty="0"/>
              <a:t>- 1) / (</a:t>
            </a:r>
            <a:r>
              <a:rPr lang="en-US" altLang="en-US" sz="3200" i="1" dirty="0"/>
              <a:t>e</a:t>
            </a:r>
            <a:r>
              <a:rPr lang="en-US" altLang="en-US" sz="3200" dirty="0"/>
              <a:t> </a:t>
            </a:r>
            <a:r>
              <a:rPr lang="en-US" altLang="en-US" sz="3200" baseline="30000" dirty="0" err="1"/>
              <a:t>rN</a:t>
            </a:r>
            <a:r>
              <a:rPr lang="en-US" altLang="en-US" sz="3200" dirty="0"/>
              <a:t> ) (</a:t>
            </a:r>
            <a:r>
              <a:rPr lang="en-US" altLang="en-US" sz="3200" i="1" dirty="0"/>
              <a:t>e</a:t>
            </a:r>
            <a:r>
              <a:rPr lang="en-US" altLang="en-US" sz="3200" dirty="0"/>
              <a:t> </a:t>
            </a:r>
            <a:r>
              <a:rPr lang="en-US" altLang="en-US" sz="3200" baseline="30000" dirty="0"/>
              <a:t>r</a:t>
            </a:r>
            <a:r>
              <a:rPr lang="en-US" altLang="en-US" sz="3200" dirty="0"/>
              <a:t>- 1)</a:t>
            </a:r>
          </a:p>
          <a:p>
            <a:pPr algn="l"/>
            <a:r>
              <a:rPr lang="en-US" altLang="en-US" sz="3200" dirty="0"/>
              <a:t>Functionally expressed as ( P / A, </a:t>
            </a:r>
            <a:r>
              <a:rPr lang="en-US" altLang="en-US" sz="3200" u="sng" dirty="0"/>
              <a:t>r</a:t>
            </a:r>
            <a:r>
              <a:rPr lang="en-US" altLang="en-US" sz="3200" dirty="0"/>
              <a:t>%, N )</a:t>
            </a:r>
          </a:p>
          <a:p>
            <a:pPr algn="l"/>
            <a:r>
              <a:rPr lang="en-US" altLang="en-US" sz="3200" dirty="0"/>
              <a:t>(</a:t>
            </a:r>
            <a:r>
              <a:rPr lang="en-US" altLang="en-US" sz="3200" i="1" dirty="0"/>
              <a:t>e</a:t>
            </a:r>
            <a:r>
              <a:rPr lang="en-US" altLang="en-US" sz="3200" dirty="0"/>
              <a:t> </a:t>
            </a:r>
            <a:r>
              <a:rPr lang="en-US" altLang="en-US" sz="3200" baseline="30000" dirty="0" err="1"/>
              <a:t>rN</a:t>
            </a:r>
            <a:r>
              <a:rPr lang="en-US" altLang="en-US" sz="3200" dirty="0"/>
              <a:t>- 1) / (</a:t>
            </a:r>
            <a:r>
              <a:rPr lang="en-US" altLang="en-US" sz="3200" i="1" dirty="0"/>
              <a:t>e</a:t>
            </a:r>
            <a:r>
              <a:rPr lang="en-US" altLang="en-US" sz="3200" dirty="0"/>
              <a:t> </a:t>
            </a:r>
            <a:r>
              <a:rPr lang="en-US" altLang="en-US" sz="3200" baseline="30000" dirty="0" err="1"/>
              <a:t>rN</a:t>
            </a:r>
            <a:r>
              <a:rPr lang="en-US" altLang="en-US" sz="3200" dirty="0"/>
              <a:t> ) (</a:t>
            </a:r>
            <a:r>
              <a:rPr lang="en-US" altLang="en-US" sz="3200" i="1" dirty="0"/>
              <a:t>e</a:t>
            </a:r>
            <a:r>
              <a:rPr lang="en-US" altLang="en-US" sz="3200" dirty="0"/>
              <a:t> </a:t>
            </a:r>
            <a:r>
              <a:rPr lang="en-US" altLang="en-US" sz="3200" baseline="30000" dirty="0"/>
              <a:t>r</a:t>
            </a:r>
            <a:r>
              <a:rPr lang="en-US" altLang="en-US" sz="3200" dirty="0"/>
              <a:t>- 1) is continuous compounding present equivalent</a:t>
            </a:r>
          </a:p>
          <a:p>
            <a:pPr algn="l"/>
            <a:r>
              <a:rPr lang="en-US" altLang="en-US" sz="3200" dirty="0"/>
              <a:t>Predetermined values are in column 5 of appendix D of text</a:t>
            </a:r>
          </a:p>
        </p:txBody>
      </p:sp>
      <p:sp>
        <p:nvSpPr>
          <p:cNvPr id="6" name="Rectangle 2">
            <a:extLst>
              <a:ext uri="{FF2B5EF4-FFF2-40B4-BE49-F238E27FC236}">
                <a16:creationId xmlns:a16="http://schemas.microsoft.com/office/drawing/2014/main" id="{311DA05E-91B2-B96B-80E0-1FA4CAB30959}"/>
              </a:ext>
            </a:extLst>
          </p:cNvPr>
          <p:cNvSpPr txBox="1">
            <a:spLocks noChangeArrowheads="1"/>
          </p:cNvSpPr>
          <p:nvPr/>
        </p:nvSpPr>
        <p:spPr>
          <a:xfrm>
            <a:off x="0" y="228600"/>
            <a:ext cx="5551714" cy="1143000"/>
          </a:xfrm>
          <a:prstGeom prst="rect">
            <a:avLst/>
          </a:prstGeom>
          <a:no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800" b="1" dirty="0"/>
              <a:t>CONTINUOUS COMPOUNDING AND DISCRETE CASH FLOWS</a:t>
            </a:r>
            <a:br>
              <a:rPr lang="en-US" altLang="en-US" sz="2800" b="1" dirty="0"/>
            </a:br>
            <a:r>
              <a:rPr lang="en-US" altLang="en-US" sz="2800" b="1" u="sng" dirty="0"/>
              <a:t>Uniform Series</a:t>
            </a:r>
          </a:p>
        </p:txBody>
      </p:sp>
    </p:spTree>
    <p:extLst>
      <p:ext uri="{BB962C8B-B14F-4D97-AF65-F5344CB8AC3E}">
        <p14:creationId xmlns:p14="http://schemas.microsoft.com/office/powerpoint/2010/main" val="22606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2C70C-143C-61B2-C8C1-69FE3DB4DC5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0C9956D-D794-B19F-30AB-C226080F7100}"/>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3">
            <a:extLst>
              <a:ext uri="{FF2B5EF4-FFF2-40B4-BE49-F238E27FC236}">
                <a16:creationId xmlns:a16="http://schemas.microsoft.com/office/drawing/2014/main" id="{FFB7A7EE-AF68-590A-7C0F-AF05C5C0BC33}"/>
              </a:ext>
            </a:extLst>
          </p:cNvPr>
          <p:cNvSpPr txBox="1">
            <a:spLocks noChangeArrowheads="1"/>
          </p:cNvSpPr>
          <p:nvPr/>
        </p:nvSpPr>
        <p:spPr>
          <a:xfrm>
            <a:off x="413657" y="2863742"/>
            <a:ext cx="11402575" cy="3308458"/>
          </a:xfrm>
          <a:prstGeom prst="rect">
            <a:avLst/>
          </a:prstGeom>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3200" dirty="0"/>
              <a:t>Finding A given F</a:t>
            </a:r>
          </a:p>
          <a:p>
            <a:pPr algn="l"/>
            <a:r>
              <a:rPr lang="en-US" altLang="en-US" sz="3200" dirty="0"/>
              <a:t>Finding a uniform series given a future value</a:t>
            </a:r>
          </a:p>
          <a:p>
            <a:pPr algn="l"/>
            <a:r>
              <a:rPr lang="en-US" altLang="en-US" sz="3200" dirty="0"/>
              <a:t>A = F (</a:t>
            </a:r>
            <a:r>
              <a:rPr lang="en-US" altLang="en-US" sz="3200" i="1" dirty="0"/>
              <a:t>e</a:t>
            </a:r>
            <a:r>
              <a:rPr lang="en-US" altLang="en-US" sz="3200" dirty="0"/>
              <a:t> </a:t>
            </a:r>
            <a:r>
              <a:rPr lang="en-US" altLang="en-US" sz="3200" baseline="30000" dirty="0"/>
              <a:t>r</a:t>
            </a:r>
            <a:r>
              <a:rPr lang="en-US" altLang="en-US" sz="3200" dirty="0"/>
              <a:t>- 1) / (</a:t>
            </a:r>
            <a:r>
              <a:rPr lang="en-US" altLang="en-US" sz="3200" i="1" dirty="0"/>
              <a:t>e</a:t>
            </a:r>
            <a:r>
              <a:rPr lang="en-US" altLang="en-US" sz="3200" dirty="0"/>
              <a:t> </a:t>
            </a:r>
            <a:r>
              <a:rPr lang="en-US" altLang="en-US" sz="3200" baseline="30000" dirty="0" err="1"/>
              <a:t>rN</a:t>
            </a:r>
            <a:r>
              <a:rPr lang="en-US" altLang="en-US" sz="3200" dirty="0"/>
              <a:t> - 1)</a:t>
            </a:r>
          </a:p>
          <a:p>
            <a:pPr algn="l"/>
            <a:r>
              <a:rPr lang="en-US" altLang="en-US" sz="3200" dirty="0"/>
              <a:t>Functionally expressed as ( A / F, </a:t>
            </a:r>
            <a:r>
              <a:rPr lang="en-US" altLang="en-US" sz="3200" u="sng" dirty="0"/>
              <a:t>r</a:t>
            </a:r>
            <a:r>
              <a:rPr lang="en-US" altLang="en-US" sz="3200" dirty="0"/>
              <a:t>%, N )</a:t>
            </a:r>
          </a:p>
          <a:p>
            <a:pPr algn="l"/>
            <a:r>
              <a:rPr lang="en-US" altLang="en-US" sz="3200" dirty="0"/>
              <a:t>(</a:t>
            </a:r>
            <a:r>
              <a:rPr lang="en-US" altLang="en-US" sz="3200" i="1" dirty="0"/>
              <a:t>e</a:t>
            </a:r>
            <a:r>
              <a:rPr lang="en-US" altLang="en-US" sz="3200" dirty="0"/>
              <a:t> </a:t>
            </a:r>
            <a:r>
              <a:rPr lang="en-US" altLang="en-US" sz="3200" baseline="30000" dirty="0"/>
              <a:t>r</a:t>
            </a:r>
            <a:r>
              <a:rPr lang="en-US" altLang="en-US" sz="3200" dirty="0"/>
              <a:t>- 1) / (</a:t>
            </a:r>
            <a:r>
              <a:rPr lang="en-US" altLang="en-US" sz="3200" i="1" dirty="0"/>
              <a:t>e</a:t>
            </a:r>
            <a:r>
              <a:rPr lang="en-US" altLang="en-US" sz="3200" dirty="0"/>
              <a:t> </a:t>
            </a:r>
            <a:r>
              <a:rPr lang="en-US" altLang="en-US" sz="3200" baseline="30000" dirty="0" err="1"/>
              <a:t>rN</a:t>
            </a:r>
            <a:r>
              <a:rPr lang="en-US" altLang="en-US" sz="3200" dirty="0"/>
              <a:t> - 1) is continuous compounding sinking fund</a:t>
            </a:r>
          </a:p>
          <a:p>
            <a:pPr algn="l"/>
            <a:r>
              <a:rPr lang="en-US" altLang="en-US" sz="3200" dirty="0"/>
              <a:t>Predetermined values are in column 6 of appendix D of text</a:t>
            </a:r>
          </a:p>
        </p:txBody>
      </p:sp>
      <p:sp>
        <p:nvSpPr>
          <p:cNvPr id="6" name="Rectangle 2">
            <a:extLst>
              <a:ext uri="{FF2B5EF4-FFF2-40B4-BE49-F238E27FC236}">
                <a16:creationId xmlns:a16="http://schemas.microsoft.com/office/drawing/2014/main" id="{7B7FF855-8971-6C79-9E17-28B391D4BCB0}"/>
              </a:ext>
            </a:extLst>
          </p:cNvPr>
          <p:cNvSpPr txBox="1">
            <a:spLocks noChangeArrowheads="1"/>
          </p:cNvSpPr>
          <p:nvPr/>
        </p:nvSpPr>
        <p:spPr>
          <a:xfrm>
            <a:off x="1295400" y="1339742"/>
            <a:ext cx="8991600" cy="1524000"/>
          </a:xfrm>
          <a:prstGeom prst="rect">
            <a:avLst/>
          </a:prstGeom>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200" b="1" dirty="0"/>
              <a:t>CONTINUOUS COMPOUNDING AND DISCRETE CASH FLOWS</a:t>
            </a:r>
            <a:br>
              <a:rPr lang="en-US" altLang="en-US" sz="3200" b="1" dirty="0"/>
            </a:br>
            <a:r>
              <a:rPr lang="en-US" altLang="en-US" sz="3200" b="1" u="sng" dirty="0"/>
              <a:t>Uniform Series</a:t>
            </a:r>
          </a:p>
        </p:txBody>
      </p:sp>
    </p:spTree>
    <p:extLst>
      <p:ext uri="{BB962C8B-B14F-4D97-AF65-F5344CB8AC3E}">
        <p14:creationId xmlns:p14="http://schemas.microsoft.com/office/powerpoint/2010/main" val="282517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CE3D3-8C6B-FFF4-8465-BD36524DC17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1726477-3F69-E720-1F7E-0BE442054749}"/>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3">
            <a:extLst>
              <a:ext uri="{FF2B5EF4-FFF2-40B4-BE49-F238E27FC236}">
                <a16:creationId xmlns:a16="http://schemas.microsoft.com/office/drawing/2014/main" id="{DB9F28E9-C30A-E457-18EE-D72A1837CFDE}"/>
              </a:ext>
            </a:extLst>
          </p:cNvPr>
          <p:cNvSpPr txBox="1">
            <a:spLocks noChangeArrowheads="1"/>
          </p:cNvSpPr>
          <p:nvPr/>
        </p:nvSpPr>
        <p:spPr>
          <a:xfrm>
            <a:off x="413657" y="2460175"/>
            <a:ext cx="11620289" cy="3766454"/>
          </a:xfrm>
          <a:prstGeom prst="rect">
            <a:avLst/>
          </a:prstGeom>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3200" dirty="0"/>
              <a:t>Finding A given P</a:t>
            </a:r>
          </a:p>
          <a:p>
            <a:pPr algn="l"/>
            <a:r>
              <a:rPr lang="en-US" altLang="en-US" sz="3200" dirty="0"/>
              <a:t>Finding a series of uniform equal receipts given present equivalent value</a:t>
            </a:r>
          </a:p>
          <a:p>
            <a:pPr algn="l"/>
            <a:r>
              <a:rPr lang="en-US" altLang="en-US" sz="3200" dirty="0"/>
              <a:t>A = P [</a:t>
            </a:r>
            <a:r>
              <a:rPr lang="en-US" altLang="en-US" sz="3200" i="1" dirty="0"/>
              <a:t>e</a:t>
            </a:r>
            <a:r>
              <a:rPr lang="en-US" altLang="en-US" sz="3200" dirty="0"/>
              <a:t> </a:t>
            </a:r>
            <a:r>
              <a:rPr lang="en-US" altLang="en-US" sz="3200" baseline="30000" dirty="0" err="1"/>
              <a:t>rN</a:t>
            </a:r>
            <a:r>
              <a:rPr lang="en-US" altLang="en-US" sz="3200" baseline="30000" dirty="0"/>
              <a:t> </a:t>
            </a:r>
            <a:r>
              <a:rPr lang="en-US" altLang="en-US" sz="3200" dirty="0"/>
              <a:t>(</a:t>
            </a:r>
            <a:r>
              <a:rPr lang="en-US" altLang="en-US" sz="3200" i="1" dirty="0"/>
              <a:t>e</a:t>
            </a:r>
            <a:r>
              <a:rPr lang="en-US" altLang="en-US" sz="3200" dirty="0"/>
              <a:t> </a:t>
            </a:r>
            <a:r>
              <a:rPr lang="en-US" altLang="en-US" sz="3200" baseline="30000" dirty="0"/>
              <a:t>r</a:t>
            </a:r>
            <a:r>
              <a:rPr lang="en-US" altLang="en-US" sz="3200" dirty="0"/>
              <a:t>- 1) / (</a:t>
            </a:r>
            <a:r>
              <a:rPr lang="en-US" altLang="en-US" sz="3200" i="1" dirty="0"/>
              <a:t>e</a:t>
            </a:r>
            <a:r>
              <a:rPr lang="en-US" altLang="en-US" sz="3200" dirty="0"/>
              <a:t> </a:t>
            </a:r>
            <a:r>
              <a:rPr lang="en-US" altLang="en-US" sz="3200" baseline="30000" dirty="0" err="1"/>
              <a:t>rN</a:t>
            </a:r>
            <a:r>
              <a:rPr lang="en-US" altLang="en-US" sz="3200" dirty="0"/>
              <a:t> - 1) ]</a:t>
            </a:r>
          </a:p>
          <a:p>
            <a:pPr algn="l"/>
            <a:r>
              <a:rPr lang="en-US" altLang="en-US" sz="3200" dirty="0"/>
              <a:t>Functionally expressed as ( A / P, </a:t>
            </a:r>
            <a:r>
              <a:rPr lang="en-US" altLang="en-US" sz="3200" u="sng" dirty="0"/>
              <a:t>r</a:t>
            </a:r>
            <a:r>
              <a:rPr lang="en-US" altLang="en-US" sz="3200" dirty="0"/>
              <a:t>%, N )</a:t>
            </a:r>
          </a:p>
          <a:p>
            <a:pPr algn="l"/>
            <a:r>
              <a:rPr lang="en-US" altLang="en-US" sz="3200" dirty="0"/>
              <a:t>[</a:t>
            </a:r>
            <a:r>
              <a:rPr lang="en-US" altLang="en-US" sz="3200" i="1" dirty="0"/>
              <a:t>e</a:t>
            </a:r>
            <a:r>
              <a:rPr lang="en-US" altLang="en-US" sz="3200" dirty="0"/>
              <a:t> </a:t>
            </a:r>
            <a:r>
              <a:rPr lang="en-US" altLang="en-US" sz="3200" baseline="30000" dirty="0" err="1"/>
              <a:t>rN</a:t>
            </a:r>
            <a:r>
              <a:rPr lang="en-US" altLang="en-US" sz="3200" baseline="30000" dirty="0"/>
              <a:t> </a:t>
            </a:r>
            <a:r>
              <a:rPr lang="en-US" altLang="en-US" sz="3200" dirty="0"/>
              <a:t>(</a:t>
            </a:r>
            <a:r>
              <a:rPr lang="en-US" altLang="en-US" sz="3200" i="1" dirty="0"/>
              <a:t>e</a:t>
            </a:r>
            <a:r>
              <a:rPr lang="en-US" altLang="en-US" sz="3200" dirty="0"/>
              <a:t> </a:t>
            </a:r>
            <a:r>
              <a:rPr lang="en-US" altLang="en-US" sz="3200" baseline="30000" dirty="0"/>
              <a:t>r</a:t>
            </a:r>
            <a:r>
              <a:rPr lang="en-US" altLang="en-US" sz="3200" dirty="0"/>
              <a:t>- 1) / (</a:t>
            </a:r>
            <a:r>
              <a:rPr lang="en-US" altLang="en-US" sz="3200" i="1" dirty="0"/>
              <a:t>e</a:t>
            </a:r>
            <a:r>
              <a:rPr lang="en-US" altLang="en-US" sz="3200" dirty="0"/>
              <a:t> </a:t>
            </a:r>
            <a:r>
              <a:rPr lang="en-US" altLang="en-US" sz="3200" baseline="30000" dirty="0" err="1"/>
              <a:t>rN</a:t>
            </a:r>
            <a:r>
              <a:rPr lang="en-US" altLang="en-US" sz="3200" dirty="0"/>
              <a:t> - 1) ] is continuous compounding capital recovery</a:t>
            </a:r>
          </a:p>
          <a:p>
            <a:pPr algn="l"/>
            <a:r>
              <a:rPr lang="en-US" altLang="en-US" sz="3200" dirty="0"/>
              <a:t>Predetermined values are in column 7 of appendix D of text</a:t>
            </a:r>
          </a:p>
        </p:txBody>
      </p:sp>
      <p:sp>
        <p:nvSpPr>
          <p:cNvPr id="6" name="Rectangle 2">
            <a:extLst>
              <a:ext uri="{FF2B5EF4-FFF2-40B4-BE49-F238E27FC236}">
                <a16:creationId xmlns:a16="http://schemas.microsoft.com/office/drawing/2014/main" id="{6B057289-37FA-297B-5569-0C62D5E0C57B}"/>
              </a:ext>
            </a:extLst>
          </p:cNvPr>
          <p:cNvSpPr txBox="1">
            <a:spLocks noChangeArrowheads="1"/>
          </p:cNvSpPr>
          <p:nvPr/>
        </p:nvSpPr>
        <p:spPr>
          <a:xfrm>
            <a:off x="413657" y="1197428"/>
            <a:ext cx="11364686" cy="1447800"/>
          </a:xfrm>
          <a:prstGeom prst="rect">
            <a:avLst/>
          </a:prstGeom>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200" b="1" dirty="0"/>
              <a:t>CONTINUOUS COMPOUNDING AND DISCRETE CASH FLOWS</a:t>
            </a:r>
            <a:br>
              <a:rPr lang="en-US" altLang="en-US" sz="3200" b="1" dirty="0"/>
            </a:br>
            <a:r>
              <a:rPr lang="en-US" altLang="en-US" sz="3200" b="1" u="sng" dirty="0"/>
              <a:t>Uniform Series</a:t>
            </a:r>
          </a:p>
        </p:txBody>
      </p:sp>
    </p:spTree>
    <p:extLst>
      <p:ext uri="{BB962C8B-B14F-4D97-AF65-F5344CB8AC3E}">
        <p14:creationId xmlns:p14="http://schemas.microsoft.com/office/powerpoint/2010/main" val="233515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E3508-1DF1-88E7-4673-B589AFE2AD8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8CC8E8E-E450-1E6F-A120-C995693D7422}"/>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3">
            <a:extLst>
              <a:ext uri="{FF2B5EF4-FFF2-40B4-BE49-F238E27FC236}">
                <a16:creationId xmlns:a16="http://schemas.microsoft.com/office/drawing/2014/main" id="{3F3C8759-D778-F465-39F7-B41F7696084F}"/>
              </a:ext>
            </a:extLst>
          </p:cNvPr>
          <p:cNvSpPr txBox="1">
            <a:spLocks noChangeArrowheads="1"/>
          </p:cNvSpPr>
          <p:nvPr/>
        </p:nvSpPr>
        <p:spPr>
          <a:xfrm>
            <a:off x="0" y="1469568"/>
            <a:ext cx="12192000" cy="4953000"/>
          </a:xfrm>
          <a:prstGeom prst="rect">
            <a:avLst/>
          </a:prstGeom>
          <a:noFil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3200" dirty="0"/>
              <a:t>Continuous flow of funds suggests a series of cash flows occurring at infinitesimally short intervals of time</a:t>
            </a:r>
          </a:p>
          <a:p>
            <a:pPr algn="l"/>
            <a:r>
              <a:rPr lang="en-US" altLang="en-US" sz="3200" dirty="0"/>
              <a:t>Given:</a:t>
            </a:r>
          </a:p>
          <a:p>
            <a:pPr lvl="1" algn="l"/>
            <a:r>
              <a:rPr lang="en-US" altLang="en-US" sz="2400" dirty="0"/>
              <a:t> a nominal interest rate or </a:t>
            </a:r>
            <a:r>
              <a:rPr lang="en-US" altLang="en-US" sz="2400" i="1" u="sng" dirty="0"/>
              <a:t>r</a:t>
            </a:r>
            <a:r>
              <a:rPr lang="en-US" altLang="en-US" sz="2400" dirty="0"/>
              <a:t> </a:t>
            </a:r>
          </a:p>
          <a:p>
            <a:pPr lvl="1" algn="l"/>
            <a:r>
              <a:rPr lang="en-US" altLang="en-US" sz="2400" i="1" dirty="0"/>
              <a:t>p</a:t>
            </a:r>
            <a:r>
              <a:rPr lang="en-US" altLang="en-US" sz="2400" dirty="0"/>
              <a:t> is payments per year</a:t>
            </a:r>
          </a:p>
          <a:p>
            <a:pPr algn="l">
              <a:buFontTx/>
              <a:buNone/>
            </a:pPr>
            <a:r>
              <a:rPr lang="en-US" altLang="en-US" sz="3200" dirty="0"/>
              <a:t>                   [ 1 + (</a:t>
            </a:r>
            <a:r>
              <a:rPr lang="en-US" altLang="en-US" sz="3200" i="1" dirty="0"/>
              <a:t>r</a:t>
            </a:r>
            <a:r>
              <a:rPr lang="en-US" altLang="en-US" sz="3200" dirty="0"/>
              <a:t> / </a:t>
            </a:r>
            <a:r>
              <a:rPr lang="en-US" altLang="en-US" sz="3200" i="1" dirty="0"/>
              <a:t>p</a:t>
            </a:r>
            <a:r>
              <a:rPr lang="en-US" altLang="en-US" sz="3200" dirty="0"/>
              <a:t> ) ] </a:t>
            </a:r>
            <a:r>
              <a:rPr lang="en-US" altLang="en-US" sz="3200" i="1" baseline="30000" dirty="0"/>
              <a:t>p</a:t>
            </a:r>
            <a:r>
              <a:rPr lang="en-US" altLang="en-US" sz="3200" dirty="0"/>
              <a:t> - 1		</a:t>
            </a:r>
          </a:p>
          <a:p>
            <a:pPr algn="l">
              <a:buFontTx/>
              <a:buNone/>
            </a:pPr>
            <a:r>
              <a:rPr lang="en-US" altLang="en-US" sz="3200" dirty="0"/>
              <a:t>        P =  ------------------------------</a:t>
            </a:r>
          </a:p>
          <a:p>
            <a:pPr algn="l">
              <a:buFontTx/>
              <a:buNone/>
            </a:pPr>
            <a:r>
              <a:rPr lang="en-US" altLang="en-US" sz="3200" dirty="0"/>
              <a:t>                   </a:t>
            </a:r>
            <a:r>
              <a:rPr lang="en-US" altLang="en-US" sz="3200" i="1" dirty="0"/>
              <a:t>r</a:t>
            </a:r>
            <a:r>
              <a:rPr lang="en-US" altLang="en-US" sz="3200" dirty="0"/>
              <a:t> [ 1 + ( </a:t>
            </a:r>
            <a:r>
              <a:rPr lang="en-US" altLang="en-US" sz="3200" i="1" dirty="0"/>
              <a:t>r</a:t>
            </a:r>
            <a:r>
              <a:rPr lang="en-US" altLang="en-US" sz="3200" dirty="0"/>
              <a:t> / </a:t>
            </a:r>
            <a:r>
              <a:rPr lang="en-US" altLang="en-US" sz="3200" i="1" dirty="0"/>
              <a:t>p</a:t>
            </a:r>
            <a:r>
              <a:rPr lang="en-US" altLang="en-US" sz="3200" dirty="0"/>
              <a:t> ) ] </a:t>
            </a:r>
            <a:r>
              <a:rPr lang="en-US" altLang="en-US" sz="3200" i="1" baseline="30000" dirty="0"/>
              <a:t>p</a:t>
            </a:r>
            <a:r>
              <a:rPr lang="en-US" altLang="en-US" sz="3200" dirty="0"/>
              <a:t> </a:t>
            </a:r>
          </a:p>
          <a:p>
            <a:pPr algn="l"/>
            <a:r>
              <a:rPr lang="en-US" altLang="en-US" sz="3200" dirty="0"/>
              <a:t>Given   Lim [ 1 + ( </a:t>
            </a:r>
            <a:r>
              <a:rPr lang="en-US" altLang="en-US" sz="3200" i="1" dirty="0"/>
              <a:t>r</a:t>
            </a:r>
            <a:r>
              <a:rPr lang="en-US" altLang="en-US" sz="3200" dirty="0"/>
              <a:t> / </a:t>
            </a:r>
            <a:r>
              <a:rPr lang="en-US" altLang="en-US" sz="3200" i="1" dirty="0"/>
              <a:t>p</a:t>
            </a:r>
            <a:r>
              <a:rPr lang="en-US" altLang="en-US" sz="3200" dirty="0"/>
              <a:t> ) ] </a:t>
            </a:r>
            <a:r>
              <a:rPr lang="en-US" altLang="en-US" sz="3200" i="1" baseline="30000" dirty="0"/>
              <a:t>p  </a:t>
            </a:r>
            <a:r>
              <a:rPr lang="en-US" altLang="en-US" sz="3200" i="1" dirty="0"/>
              <a:t>= e </a:t>
            </a:r>
            <a:r>
              <a:rPr lang="en-US" altLang="en-US" sz="3200" i="1" baseline="30000" dirty="0"/>
              <a:t>r</a:t>
            </a:r>
          </a:p>
          <a:p>
            <a:pPr algn="l"/>
            <a:endParaRPr lang="en-US" altLang="en-US" sz="3200" i="1" dirty="0"/>
          </a:p>
          <a:p>
            <a:pPr algn="l"/>
            <a:r>
              <a:rPr lang="en-US" altLang="en-US" sz="3200" dirty="0"/>
              <a:t>For one year ( P / A, </a:t>
            </a:r>
            <a:r>
              <a:rPr lang="en-US" altLang="en-US" sz="3200" u="sng" dirty="0"/>
              <a:t>r</a:t>
            </a:r>
            <a:r>
              <a:rPr lang="en-US" altLang="en-US" sz="3200" dirty="0"/>
              <a:t>%, 1 ) = ( </a:t>
            </a:r>
            <a:r>
              <a:rPr lang="en-US" altLang="en-US" sz="3200" i="1" dirty="0"/>
              <a:t>e </a:t>
            </a:r>
            <a:r>
              <a:rPr lang="en-US" altLang="en-US" sz="3200" i="1" baseline="30000" dirty="0"/>
              <a:t>r</a:t>
            </a:r>
            <a:r>
              <a:rPr lang="en-US" altLang="en-US" sz="3200" i="1" dirty="0"/>
              <a:t> - </a:t>
            </a:r>
            <a:r>
              <a:rPr lang="en-US" altLang="en-US" sz="3200" dirty="0"/>
              <a:t>1 ) / </a:t>
            </a:r>
            <a:r>
              <a:rPr lang="en-US" altLang="en-US" sz="3200" i="1" dirty="0"/>
              <a:t>re </a:t>
            </a:r>
            <a:r>
              <a:rPr lang="en-US" altLang="en-US" sz="3200" i="1" baseline="30000" dirty="0"/>
              <a:t>r</a:t>
            </a:r>
          </a:p>
        </p:txBody>
      </p:sp>
      <p:sp>
        <p:nvSpPr>
          <p:cNvPr id="6" name="Rectangle 4">
            <a:extLst>
              <a:ext uri="{FF2B5EF4-FFF2-40B4-BE49-F238E27FC236}">
                <a16:creationId xmlns:a16="http://schemas.microsoft.com/office/drawing/2014/main" id="{4F85793B-2E00-2EC9-1637-DEA47802EED2}"/>
              </a:ext>
            </a:extLst>
          </p:cNvPr>
          <p:cNvSpPr>
            <a:spLocks noChangeArrowheads="1"/>
          </p:cNvSpPr>
          <p:nvPr/>
        </p:nvSpPr>
        <p:spPr bwMode="auto">
          <a:xfrm>
            <a:off x="1371602" y="5355768"/>
            <a:ext cx="11017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800" i="1" dirty="0">
                <a:effectLst>
                  <a:outerShdw blurRad="38100" dist="38100" dir="2700000" algn="tl">
                    <a:srgbClr val="000000"/>
                  </a:outerShdw>
                </a:effectLst>
                <a:latin typeface="Arial" panose="020B0604020202020204" pitchFamily="34" charset="0"/>
              </a:rPr>
              <a:t>p  </a:t>
            </a:r>
            <a:r>
              <a:rPr lang="en-US" altLang="en-US" sz="1800" dirty="0">
                <a:effectLst>
                  <a:outerShdw blurRad="38100" dist="38100" dir="2700000" algn="tl">
                    <a:srgbClr val="000000"/>
                  </a:outerShdw>
                </a:effectLst>
                <a:latin typeface="Arial" panose="020B0604020202020204" pitchFamily="34" charset="0"/>
              </a:rPr>
              <a:t> --&gt; </a:t>
            </a:r>
            <a:r>
              <a:rPr lang="en-US" altLang="en-US" sz="1800" dirty="0" err="1">
                <a:effectLst>
                  <a:outerShdw blurRad="38100" dist="38100" dir="2700000" algn="tl">
                    <a:srgbClr val="000000"/>
                  </a:outerShdw>
                </a:effectLst>
                <a:latin typeface="Arial" panose="020B0604020202020204" pitchFamily="34" charset="0"/>
              </a:rPr>
              <a:t>oo</a:t>
            </a:r>
            <a:endParaRPr lang="en-US" altLang="en-US" sz="1800" dirty="0">
              <a:effectLst>
                <a:outerShdw blurRad="38100" dist="38100" dir="2700000" algn="tl">
                  <a:srgbClr val="000000"/>
                </a:outerShdw>
              </a:effectLst>
              <a:latin typeface="Arial" panose="020B0604020202020204" pitchFamily="34" charset="0"/>
            </a:endParaRPr>
          </a:p>
        </p:txBody>
      </p:sp>
      <p:sp>
        <p:nvSpPr>
          <p:cNvPr id="7" name="Rectangle 2">
            <a:extLst>
              <a:ext uri="{FF2B5EF4-FFF2-40B4-BE49-F238E27FC236}">
                <a16:creationId xmlns:a16="http://schemas.microsoft.com/office/drawing/2014/main" id="{2A8B841B-EAFA-4193-9BF9-D317EB9F3BF8}"/>
              </a:ext>
            </a:extLst>
          </p:cNvPr>
          <p:cNvSpPr txBox="1">
            <a:spLocks noChangeArrowheads="1"/>
          </p:cNvSpPr>
          <p:nvPr/>
        </p:nvSpPr>
        <p:spPr>
          <a:xfrm>
            <a:off x="0" y="76200"/>
            <a:ext cx="5704114" cy="990600"/>
          </a:xfrm>
          <a:prstGeom prst="rect">
            <a:avLst/>
          </a:prstGeom>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800" b="1" dirty="0"/>
              <a:t>CONTINUOUS COMPOUNDING AND CONTINUOUS CASH FLOWS</a:t>
            </a:r>
          </a:p>
        </p:txBody>
      </p:sp>
    </p:spTree>
    <p:extLst>
      <p:ext uri="{BB962C8B-B14F-4D97-AF65-F5344CB8AC3E}">
        <p14:creationId xmlns:p14="http://schemas.microsoft.com/office/powerpoint/2010/main" val="11602848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7528A-2021-6437-6D3C-3AAC7406F9D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173C269-64F7-827B-0D9F-AE8AD816B23B}"/>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3">
            <a:extLst>
              <a:ext uri="{FF2B5EF4-FFF2-40B4-BE49-F238E27FC236}">
                <a16:creationId xmlns:a16="http://schemas.microsoft.com/office/drawing/2014/main" id="{712C09C5-6900-F9CC-D4EA-4E06779163C5}"/>
              </a:ext>
            </a:extLst>
          </p:cNvPr>
          <p:cNvSpPr txBox="1">
            <a:spLocks noChangeArrowheads="1"/>
          </p:cNvSpPr>
          <p:nvPr/>
        </p:nvSpPr>
        <p:spPr>
          <a:xfrm>
            <a:off x="76199" y="2590800"/>
            <a:ext cx="11957747" cy="3733800"/>
          </a:xfrm>
          <a:prstGeom prst="rect">
            <a:avLst/>
          </a:prstGeom>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2800" dirty="0"/>
              <a:t>Finding F given A</a:t>
            </a:r>
          </a:p>
          <a:p>
            <a:pPr algn="l"/>
            <a:r>
              <a:rPr lang="en-US" altLang="en-US" sz="2800" dirty="0"/>
              <a:t>Finding the future equivalent given the continuous funds flow</a:t>
            </a:r>
          </a:p>
          <a:p>
            <a:pPr algn="l"/>
            <a:r>
              <a:rPr lang="en-US" altLang="en-US" sz="2800" dirty="0"/>
              <a:t>F = A [ ( </a:t>
            </a:r>
            <a:r>
              <a:rPr lang="en-US" altLang="en-US" sz="2800" i="1" dirty="0" err="1"/>
              <a:t>e</a:t>
            </a:r>
            <a:r>
              <a:rPr lang="en-US" altLang="en-US" sz="2800" i="1" baseline="30000" dirty="0" err="1"/>
              <a:t>r</a:t>
            </a:r>
            <a:r>
              <a:rPr lang="en-US" altLang="en-US" sz="2800" baseline="30000" dirty="0" err="1"/>
              <a:t>N</a:t>
            </a:r>
            <a:r>
              <a:rPr lang="en-US" altLang="en-US" sz="2800" dirty="0"/>
              <a:t> - 1 ) / </a:t>
            </a:r>
            <a:r>
              <a:rPr lang="en-US" altLang="en-US" sz="2800" i="1" dirty="0"/>
              <a:t>r</a:t>
            </a:r>
            <a:r>
              <a:rPr lang="en-US" altLang="en-US" sz="2800" dirty="0"/>
              <a:t> ]</a:t>
            </a:r>
          </a:p>
          <a:p>
            <a:pPr algn="l"/>
            <a:r>
              <a:rPr lang="en-US" altLang="en-US" sz="2800" dirty="0"/>
              <a:t>Functionally expressed as ( F / A, </a:t>
            </a:r>
            <a:r>
              <a:rPr lang="en-US" altLang="en-US" sz="2800" i="1" dirty="0"/>
              <a:t>r</a:t>
            </a:r>
            <a:r>
              <a:rPr lang="en-US" altLang="en-US" sz="2800" dirty="0"/>
              <a:t>%, N )</a:t>
            </a:r>
          </a:p>
          <a:p>
            <a:pPr algn="l"/>
            <a:r>
              <a:rPr lang="en-US" altLang="en-US" sz="2800" dirty="0"/>
              <a:t>( </a:t>
            </a:r>
            <a:r>
              <a:rPr lang="en-US" altLang="en-US" sz="2800" i="1" dirty="0" err="1"/>
              <a:t>e</a:t>
            </a:r>
            <a:r>
              <a:rPr lang="en-US" altLang="en-US" sz="2800" i="1" baseline="30000" dirty="0" err="1"/>
              <a:t>r</a:t>
            </a:r>
            <a:r>
              <a:rPr lang="en-US" altLang="en-US" sz="2800" baseline="30000" dirty="0" err="1"/>
              <a:t>N</a:t>
            </a:r>
            <a:r>
              <a:rPr lang="en-US" altLang="en-US" sz="2800" dirty="0"/>
              <a:t> - 1 ) / </a:t>
            </a:r>
            <a:r>
              <a:rPr lang="en-US" altLang="en-US" sz="2800" i="1" dirty="0"/>
              <a:t>r </a:t>
            </a:r>
            <a:r>
              <a:rPr lang="en-US" altLang="en-US" sz="2800" dirty="0"/>
              <a:t>is continuous compounding compound amount</a:t>
            </a:r>
          </a:p>
          <a:p>
            <a:pPr algn="l"/>
            <a:r>
              <a:rPr lang="en-US" altLang="en-US" sz="2800" dirty="0"/>
              <a:t>Predetermined values are found in column 6 of appendix D of text</a:t>
            </a:r>
            <a:r>
              <a:rPr lang="en-US" altLang="en-US" dirty="0"/>
              <a:t>.</a:t>
            </a:r>
          </a:p>
        </p:txBody>
      </p:sp>
      <p:sp>
        <p:nvSpPr>
          <p:cNvPr id="6" name="Rectangle 2">
            <a:extLst>
              <a:ext uri="{FF2B5EF4-FFF2-40B4-BE49-F238E27FC236}">
                <a16:creationId xmlns:a16="http://schemas.microsoft.com/office/drawing/2014/main" id="{F836600B-6FFD-DF6F-0961-F4F3E5065649}"/>
              </a:ext>
            </a:extLst>
          </p:cNvPr>
          <p:cNvSpPr txBox="1">
            <a:spLocks noChangeArrowheads="1"/>
          </p:cNvSpPr>
          <p:nvPr/>
        </p:nvSpPr>
        <p:spPr>
          <a:xfrm>
            <a:off x="544286" y="852268"/>
            <a:ext cx="11489660" cy="1066800"/>
          </a:xfrm>
          <a:prstGeom prst="rect">
            <a:avLst/>
          </a:prstGeom>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200" b="1" dirty="0"/>
              <a:t>CONTINUOUS COMPOUNDING AND CONTINUOUS CASH FLOWS</a:t>
            </a:r>
          </a:p>
        </p:txBody>
      </p:sp>
    </p:spTree>
    <p:extLst>
      <p:ext uri="{BB962C8B-B14F-4D97-AF65-F5344CB8AC3E}">
        <p14:creationId xmlns:p14="http://schemas.microsoft.com/office/powerpoint/2010/main" val="4358919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A20C9-D444-D6D8-56F0-B2A0CF57292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9E0454D-633F-BBE1-8B5F-5E994DD79A68}"/>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pic>
        <p:nvPicPr>
          <p:cNvPr id="8" name="Picture 7">
            <a:extLst>
              <a:ext uri="{FF2B5EF4-FFF2-40B4-BE49-F238E27FC236}">
                <a16:creationId xmlns:a16="http://schemas.microsoft.com/office/drawing/2014/main" id="{34E20585-0F47-94F3-F28A-6B9059BCBC4A}"/>
              </a:ext>
            </a:extLst>
          </p:cNvPr>
          <p:cNvPicPr>
            <a:picLocks noChangeAspect="1"/>
          </p:cNvPicPr>
          <p:nvPr/>
        </p:nvPicPr>
        <p:blipFill>
          <a:blip r:embed="rId2"/>
          <a:stretch>
            <a:fillRect/>
          </a:stretch>
        </p:blipFill>
        <p:spPr>
          <a:xfrm>
            <a:off x="-326571" y="1828800"/>
            <a:ext cx="12360518" cy="4354286"/>
          </a:xfrm>
          <a:prstGeom prst="rect">
            <a:avLst/>
          </a:prstGeom>
        </p:spPr>
      </p:pic>
      <p:sp>
        <p:nvSpPr>
          <p:cNvPr id="10" name="Rectangle 2">
            <a:extLst>
              <a:ext uri="{FF2B5EF4-FFF2-40B4-BE49-F238E27FC236}">
                <a16:creationId xmlns:a16="http://schemas.microsoft.com/office/drawing/2014/main" id="{CCD04DB5-CFB2-0B8A-AF1D-696485EA9A38}"/>
              </a:ext>
            </a:extLst>
          </p:cNvPr>
          <p:cNvSpPr>
            <a:spLocks noChangeArrowheads="1"/>
          </p:cNvSpPr>
          <p:nvPr/>
        </p:nvSpPr>
        <p:spPr bwMode="auto">
          <a:xfrm>
            <a:off x="0" y="-1"/>
            <a:ext cx="5704114" cy="156754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a:r>
              <a:rPr lang="en-US" altLang="en-US" dirty="0">
                <a:solidFill>
                  <a:schemeClr val="tx2"/>
                </a:solidFill>
                <a:latin typeface="Arial" panose="020B0604020202020204" pitchFamily="34" charset="0"/>
              </a:rPr>
              <a:t>CONTINUOUS COMPOUNDING AND CONTINUOUS CASH FLOWS</a:t>
            </a:r>
          </a:p>
        </p:txBody>
      </p:sp>
    </p:spTree>
    <p:extLst>
      <p:ext uri="{BB962C8B-B14F-4D97-AF65-F5344CB8AC3E}">
        <p14:creationId xmlns:p14="http://schemas.microsoft.com/office/powerpoint/2010/main" val="20468087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2B1C0-F571-9054-8419-A9463288C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F498E-9BCF-464B-DF22-0595FBD0F0E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9045A56-ABF8-4E24-C729-5D3CEC8EB4B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B349129-EBF3-F4B6-6686-D386E5BE5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3D796B2-5DE5-D587-AF59-2333D98635B3}"/>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Tree>
    <p:extLst>
      <p:ext uri="{BB962C8B-B14F-4D97-AF65-F5344CB8AC3E}">
        <p14:creationId xmlns:p14="http://schemas.microsoft.com/office/powerpoint/2010/main" val="1181448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1D971-AE13-86A0-A673-DC01CFCC7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BF9B0-F68E-F638-A9D9-E9F25768F6A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0DDCE57-851E-D95A-D499-056E3B743E7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A916375-7A59-0381-5693-F808740CBB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1BE3CEA-CD16-7838-8502-BADF6B661FDF}"/>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Tree>
    <p:extLst>
      <p:ext uri="{BB962C8B-B14F-4D97-AF65-F5344CB8AC3E}">
        <p14:creationId xmlns:p14="http://schemas.microsoft.com/office/powerpoint/2010/main" val="1071974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1C39D-EF1C-FC63-2868-3EBF85436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BF941-C31C-A56C-4622-8B88B98D30D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82B28AD-A039-09E8-D49E-69A42248452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8DAA4CB-F79B-009F-73C3-FE19E2539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F99F22FE-0C9B-7125-691A-FDFB410363E4}"/>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Tree>
    <p:extLst>
      <p:ext uri="{BB962C8B-B14F-4D97-AF65-F5344CB8AC3E}">
        <p14:creationId xmlns:p14="http://schemas.microsoft.com/office/powerpoint/2010/main" val="4194952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AE697-0CDB-5962-905C-01C85FD176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F83DF-FD5C-1416-5EBE-5AFEEED2A50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9EECD01-B6EE-944D-64CF-2CC84647741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551E305-3CE8-1DE7-DD11-8F8ED8363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EC3A7B93-9F2A-D490-51FE-301DF6627DC5}"/>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Tree>
    <p:extLst>
      <p:ext uri="{BB962C8B-B14F-4D97-AF65-F5344CB8AC3E}">
        <p14:creationId xmlns:p14="http://schemas.microsoft.com/office/powerpoint/2010/main" val="2991834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C1AB5-31B8-286C-07FD-3691A4ED9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8505D-9839-EB5B-CD5B-16AF54A0955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941504B-92FD-0F92-4159-2BD42BA087A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95518F2-1415-B1B0-E7B5-9C89C0249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9A7A9C48-2C82-396C-1D8E-BE761580B954}"/>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2">
            <a:extLst>
              <a:ext uri="{FF2B5EF4-FFF2-40B4-BE49-F238E27FC236}">
                <a16:creationId xmlns:a16="http://schemas.microsoft.com/office/drawing/2014/main" id="{F216BAFC-12A7-F658-778B-E8324EC391C5}"/>
              </a:ext>
            </a:extLst>
          </p:cNvPr>
          <p:cNvSpPr txBox="1">
            <a:spLocks noChangeArrowheads="1"/>
          </p:cNvSpPr>
          <p:nvPr/>
        </p:nvSpPr>
        <p:spPr>
          <a:xfrm>
            <a:off x="2053385" y="952225"/>
            <a:ext cx="7772400" cy="1143000"/>
          </a:xfrm>
          <a:prstGeom prst="rect">
            <a:avLst/>
          </a:prstGeom>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800" b="1" dirty="0"/>
              <a:t>INTEREST</a:t>
            </a:r>
          </a:p>
        </p:txBody>
      </p:sp>
      <p:sp>
        <p:nvSpPr>
          <p:cNvPr id="6" name="Rectangle 3">
            <a:extLst>
              <a:ext uri="{FF2B5EF4-FFF2-40B4-BE49-F238E27FC236}">
                <a16:creationId xmlns:a16="http://schemas.microsoft.com/office/drawing/2014/main" id="{76DBBB48-D83E-EA22-F9D3-5BC6093EE928}"/>
              </a:ext>
            </a:extLst>
          </p:cNvPr>
          <p:cNvSpPr txBox="1">
            <a:spLocks noChangeArrowheads="1"/>
          </p:cNvSpPr>
          <p:nvPr/>
        </p:nvSpPr>
        <p:spPr>
          <a:xfrm>
            <a:off x="1443784" y="2151372"/>
            <a:ext cx="9938089" cy="3754403"/>
          </a:xfrm>
          <a:prstGeom prst="rect">
            <a:avLst/>
          </a:prstGeom>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Tx/>
              <a:buNone/>
            </a:pPr>
            <a:r>
              <a:rPr lang="en-US" altLang="en-US" sz="4000" b="1" dirty="0"/>
              <a:t>The fee that a borrower pays to  a lender for the use of his or her money.</a:t>
            </a:r>
          </a:p>
          <a:p>
            <a:pPr>
              <a:buFontTx/>
              <a:buNone/>
            </a:pPr>
            <a:r>
              <a:rPr lang="en-US" altLang="en-US" sz="4800" b="1" dirty="0"/>
              <a:t>INTEREST RATE</a:t>
            </a:r>
          </a:p>
          <a:p>
            <a:pPr algn="just">
              <a:buFontTx/>
              <a:buNone/>
            </a:pPr>
            <a:r>
              <a:rPr lang="en-US" altLang="en-US" sz="4000" b="1" dirty="0"/>
              <a:t>The percentage of money being borrowed that is paid to the lender on some time basis.</a:t>
            </a:r>
          </a:p>
        </p:txBody>
      </p:sp>
    </p:spTree>
    <p:extLst>
      <p:ext uri="{BB962C8B-B14F-4D97-AF65-F5344CB8AC3E}">
        <p14:creationId xmlns:p14="http://schemas.microsoft.com/office/powerpoint/2010/main" val="30780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90EB4-E805-8216-B9E3-5C27FD89D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0CEFE0-5336-71DB-9D3F-91F3CBFA4F3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B0A3B60-8DAC-1D46-0538-D5625874DE9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DC843F0-DCCB-6533-B930-DF2B3B0D3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4F95F010-0E91-9E5A-9B27-B57EBE4DBB9E}"/>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Tree>
    <p:extLst>
      <p:ext uri="{BB962C8B-B14F-4D97-AF65-F5344CB8AC3E}">
        <p14:creationId xmlns:p14="http://schemas.microsoft.com/office/powerpoint/2010/main" val="2653299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74F22-B27A-6057-6DC8-BD559158E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E91625-FF5E-45A9-0286-84182D139C2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9F41B76-42EC-AF5F-26DC-224BEC5897F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4123D87-DF62-143A-705D-7A8DDCA07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42C507B9-8B7A-5169-4904-D6E9C7D39B2B}"/>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Tree>
    <p:extLst>
      <p:ext uri="{BB962C8B-B14F-4D97-AF65-F5344CB8AC3E}">
        <p14:creationId xmlns:p14="http://schemas.microsoft.com/office/powerpoint/2010/main" val="8998509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4FB03-99F7-1CD2-ACF7-418AD2CE832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EAD31C5-60B7-221F-0714-74CBD1F7EBAA}"/>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pic>
        <p:nvPicPr>
          <p:cNvPr id="7" name="Picture 6">
            <a:extLst>
              <a:ext uri="{FF2B5EF4-FFF2-40B4-BE49-F238E27FC236}">
                <a16:creationId xmlns:a16="http://schemas.microsoft.com/office/drawing/2014/main" id="{8E09F524-331C-9D89-CC08-93AF4D3546FA}"/>
              </a:ext>
            </a:extLst>
          </p:cNvPr>
          <p:cNvPicPr>
            <a:picLocks noChangeAspect="1"/>
          </p:cNvPicPr>
          <p:nvPr/>
        </p:nvPicPr>
        <p:blipFill>
          <a:blip r:embed="rId2"/>
          <a:stretch>
            <a:fillRect/>
          </a:stretch>
        </p:blipFill>
        <p:spPr>
          <a:xfrm>
            <a:off x="304800" y="1991401"/>
            <a:ext cx="11517086" cy="4104595"/>
          </a:xfrm>
          <a:prstGeom prst="rect">
            <a:avLst/>
          </a:prstGeom>
        </p:spPr>
      </p:pic>
      <p:sp>
        <p:nvSpPr>
          <p:cNvPr id="8" name="Rectangle 2">
            <a:extLst>
              <a:ext uri="{FF2B5EF4-FFF2-40B4-BE49-F238E27FC236}">
                <a16:creationId xmlns:a16="http://schemas.microsoft.com/office/drawing/2014/main" id="{B1E144A3-5B36-0014-27E3-69535D6E586E}"/>
              </a:ext>
            </a:extLst>
          </p:cNvPr>
          <p:cNvSpPr>
            <a:spLocks noChangeArrowheads="1"/>
          </p:cNvSpPr>
          <p:nvPr/>
        </p:nvSpPr>
        <p:spPr bwMode="auto">
          <a:xfrm>
            <a:off x="370114" y="1132114"/>
            <a:ext cx="11451772" cy="10668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a:r>
              <a:rPr lang="en-US" altLang="en-US" dirty="0">
                <a:solidFill>
                  <a:schemeClr val="tx2"/>
                </a:solidFill>
                <a:latin typeface="Arial" panose="020B0604020202020204" pitchFamily="34" charset="0"/>
              </a:rPr>
              <a:t>CONTINUOUS COMPOUNDING AND CONTINUOUS CASH FLOWS</a:t>
            </a:r>
          </a:p>
        </p:txBody>
      </p:sp>
    </p:spTree>
    <p:extLst>
      <p:ext uri="{BB962C8B-B14F-4D97-AF65-F5344CB8AC3E}">
        <p14:creationId xmlns:p14="http://schemas.microsoft.com/office/powerpoint/2010/main" val="12406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E39B4-BAFC-EE93-A737-2E2F410E312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9F2D809-0454-8381-CFE8-08FE9D35055D}"/>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pic>
        <p:nvPicPr>
          <p:cNvPr id="6" name="Picture 5">
            <a:extLst>
              <a:ext uri="{FF2B5EF4-FFF2-40B4-BE49-F238E27FC236}">
                <a16:creationId xmlns:a16="http://schemas.microsoft.com/office/drawing/2014/main" id="{8876F4C3-427F-FD81-221F-B3E4D509EA62}"/>
              </a:ext>
            </a:extLst>
          </p:cNvPr>
          <p:cNvPicPr>
            <a:picLocks noChangeAspect="1"/>
          </p:cNvPicPr>
          <p:nvPr/>
        </p:nvPicPr>
        <p:blipFill>
          <a:blip r:embed="rId2"/>
          <a:stretch>
            <a:fillRect/>
          </a:stretch>
        </p:blipFill>
        <p:spPr>
          <a:xfrm>
            <a:off x="609600" y="2250519"/>
            <a:ext cx="10515599" cy="3844699"/>
          </a:xfrm>
          <a:prstGeom prst="rect">
            <a:avLst/>
          </a:prstGeom>
        </p:spPr>
      </p:pic>
      <p:sp>
        <p:nvSpPr>
          <p:cNvPr id="7" name="Rectangle 2">
            <a:extLst>
              <a:ext uri="{FF2B5EF4-FFF2-40B4-BE49-F238E27FC236}">
                <a16:creationId xmlns:a16="http://schemas.microsoft.com/office/drawing/2014/main" id="{335E0F14-748F-25FF-6404-1A702344464A}"/>
              </a:ext>
            </a:extLst>
          </p:cNvPr>
          <p:cNvSpPr>
            <a:spLocks noChangeArrowheads="1"/>
          </p:cNvSpPr>
          <p:nvPr/>
        </p:nvSpPr>
        <p:spPr bwMode="auto">
          <a:xfrm>
            <a:off x="609600" y="1207870"/>
            <a:ext cx="10776857" cy="10668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a:r>
              <a:rPr lang="en-US" altLang="en-US" dirty="0">
                <a:solidFill>
                  <a:schemeClr val="tx2"/>
                </a:solidFill>
                <a:latin typeface="Arial" panose="020B0604020202020204" pitchFamily="34" charset="0"/>
              </a:rPr>
              <a:t>CONTINUOUS COMPOUNDING AND CONTINUOUS CASH FLOWS</a:t>
            </a:r>
          </a:p>
        </p:txBody>
      </p:sp>
    </p:spTree>
    <p:extLst>
      <p:ext uri="{BB962C8B-B14F-4D97-AF65-F5344CB8AC3E}">
        <p14:creationId xmlns:p14="http://schemas.microsoft.com/office/powerpoint/2010/main" val="291708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D9018-06B5-F555-F265-D36CEBE2D4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8FFE0-BD34-EC6E-AB26-DE3CEF8DE1C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F4AAD26-CF24-95CB-9CC3-D06206FCDE7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5060DE4-88C0-6064-F16A-BAED19BDF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192000" cy="6858000"/>
          </a:xfrm>
          <a:prstGeom prst="rect">
            <a:avLst/>
          </a:prstGeom>
        </p:spPr>
      </p:pic>
      <p:sp>
        <p:nvSpPr>
          <p:cNvPr id="9" name="TextBox 8">
            <a:extLst>
              <a:ext uri="{FF2B5EF4-FFF2-40B4-BE49-F238E27FC236}">
                <a16:creationId xmlns:a16="http://schemas.microsoft.com/office/drawing/2014/main" id="{8935F20D-9BF1-0D34-B139-4E782C5FEEDD}"/>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4" name="Rectangle 2">
            <a:extLst>
              <a:ext uri="{FF2B5EF4-FFF2-40B4-BE49-F238E27FC236}">
                <a16:creationId xmlns:a16="http://schemas.microsoft.com/office/drawing/2014/main" id="{3C2447C5-DB30-1C60-40C6-69328EA14355}"/>
              </a:ext>
            </a:extLst>
          </p:cNvPr>
          <p:cNvSpPr>
            <a:spLocks noChangeArrowheads="1"/>
          </p:cNvSpPr>
          <p:nvPr/>
        </p:nvSpPr>
        <p:spPr bwMode="auto">
          <a:xfrm>
            <a:off x="6096000" y="1836816"/>
            <a:ext cx="4578350" cy="14478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algn="ctr"/>
            <a:r>
              <a:rPr lang="en-US" altLang="en-US" sz="3200" dirty="0">
                <a:solidFill>
                  <a:schemeClr val="tx2"/>
                </a:solidFill>
                <a:latin typeface="Arial" panose="020B0604020202020204" pitchFamily="34" charset="0"/>
              </a:rPr>
              <a:t>HOW INTEREST RATE IS DETERMINED</a:t>
            </a:r>
          </a:p>
        </p:txBody>
      </p:sp>
      <p:sp>
        <p:nvSpPr>
          <p:cNvPr id="6" name="Line 3">
            <a:extLst>
              <a:ext uri="{FF2B5EF4-FFF2-40B4-BE49-F238E27FC236}">
                <a16:creationId xmlns:a16="http://schemas.microsoft.com/office/drawing/2014/main" id="{80F00A1B-029D-CD43-C37B-A56E0D8B99EF}"/>
              </a:ext>
            </a:extLst>
          </p:cNvPr>
          <p:cNvSpPr>
            <a:spLocks noChangeShapeType="1"/>
          </p:cNvSpPr>
          <p:nvPr/>
        </p:nvSpPr>
        <p:spPr bwMode="auto">
          <a:xfrm>
            <a:off x="1371600" y="2323431"/>
            <a:ext cx="0" cy="36068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Line 4">
            <a:extLst>
              <a:ext uri="{FF2B5EF4-FFF2-40B4-BE49-F238E27FC236}">
                <a16:creationId xmlns:a16="http://schemas.microsoft.com/office/drawing/2014/main" id="{089B7FFC-3DEA-878D-2301-9FBACA6DC262}"/>
              </a:ext>
            </a:extLst>
          </p:cNvPr>
          <p:cNvSpPr>
            <a:spLocks noChangeShapeType="1"/>
          </p:cNvSpPr>
          <p:nvPr/>
        </p:nvSpPr>
        <p:spPr bwMode="auto">
          <a:xfrm>
            <a:off x="1397000" y="5955631"/>
            <a:ext cx="38354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Arc 5">
            <a:extLst>
              <a:ext uri="{FF2B5EF4-FFF2-40B4-BE49-F238E27FC236}">
                <a16:creationId xmlns:a16="http://schemas.microsoft.com/office/drawing/2014/main" id="{3F5AE539-8FC8-87C1-FA2F-273ABD258B60}"/>
              </a:ext>
            </a:extLst>
          </p:cNvPr>
          <p:cNvSpPr>
            <a:spLocks/>
          </p:cNvSpPr>
          <p:nvPr/>
        </p:nvSpPr>
        <p:spPr bwMode="auto">
          <a:xfrm rot="16200000">
            <a:off x="1931988" y="2706019"/>
            <a:ext cx="2870200" cy="2946400"/>
          </a:xfrm>
          <a:custGeom>
            <a:avLst/>
            <a:gdLst>
              <a:gd name="G0" fmla="+- 21600 0 0"/>
              <a:gd name="G1" fmla="+- 21600 0 0"/>
              <a:gd name="G2" fmla="+- 21600 0 0"/>
              <a:gd name="T0" fmla="*/ 0 w 21600"/>
              <a:gd name="T1" fmla="*/ 21600 h 21600"/>
              <a:gd name="T2" fmla="*/ 2158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99"/>
                </a:moveTo>
                <a:cubicBezTo>
                  <a:pt x="0" y="9675"/>
                  <a:pt x="9663" y="6"/>
                  <a:pt x="21588" y="0"/>
                </a:cubicBezTo>
              </a:path>
              <a:path w="21600" h="21600" stroke="0" extrusionOk="0">
                <a:moveTo>
                  <a:pt x="0" y="21599"/>
                </a:moveTo>
                <a:cubicBezTo>
                  <a:pt x="0" y="9675"/>
                  <a:pt x="9663" y="6"/>
                  <a:pt x="21588" y="0"/>
                </a:cubicBezTo>
                <a:lnTo>
                  <a:pt x="21600" y="21600"/>
                </a:lnTo>
                <a:close/>
              </a:path>
            </a:pathLst>
          </a:custGeom>
          <a:noFill/>
          <a:ln w="508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Rectangle 6">
            <a:extLst>
              <a:ext uri="{FF2B5EF4-FFF2-40B4-BE49-F238E27FC236}">
                <a16:creationId xmlns:a16="http://schemas.microsoft.com/office/drawing/2014/main" id="{FA9A7380-8F89-8141-8937-457874ABC680}"/>
              </a:ext>
            </a:extLst>
          </p:cNvPr>
          <p:cNvSpPr>
            <a:spLocks noChangeArrowheads="1"/>
          </p:cNvSpPr>
          <p:nvPr/>
        </p:nvSpPr>
        <p:spPr bwMode="auto">
          <a:xfrm>
            <a:off x="1004385" y="1547562"/>
            <a:ext cx="15335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latin typeface="Arial" panose="020B0604020202020204" pitchFamily="34" charset="0"/>
              </a:rPr>
              <a:t>Interest</a:t>
            </a:r>
          </a:p>
          <a:p>
            <a:r>
              <a:rPr lang="en-US" altLang="en-US" dirty="0">
                <a:latin typeface="Arial" panose="020B0604020202020204" pitchFamily="34" charset="0"/>
              </a:rPr>
              <a:t>Rate</a:t>
            </a:r>
          </a:p>
        </p:txBody>
      </p:sp>
      <p:sp>
        <p:nvSpPr>
          <p:cNvPr id="11" name="Rectangle 7">
            <a:extLst>
              <a:ext uri="{FF2B5EF4-FFF2-40B4-BE49-F238E27FC236}">
                <a16:creationId xmlns:a16="http://schemas.microsoft.com/office/drawing/2014/main" id="{90CD5E2D-5560-3197-BAD9-19C4B1322BBD}"/>
              </a:ext>
            </a:extLst>
          </p:cNvPr>
          <p:cNvSpPr>
            <a:spLocks noChangeArrowheads="1"/>
          </p:cNvSpPr>
          <p:nvPr/>
        </p:nvSpPr>
        <p:spPr bwMode="auto">
          <a:xfrm>
            <a:off x="4176713" y="5927056"/>
            <a:ext cx="34734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latin typeface="Arial" panose="020B0604020202020204" pitchFamily="34" charset="0"/>
              </a:rPr>
              <a:t>Quantity of Money</a:t>
            </a:r>
          </a:p>
        </p:txBody>
      </p:sp>
      <p:sp>
        <p:nvSpPr>
          <p:cNvPr id="12" name="Line 8">
            <a:extLst>
              <a:ext uri="{FF2B5EF4-FFF2-40B4-BE49-F238E27FC236}">
                <a16:creationId xmlns:a16="http://schemas.microsoft.com/office/drawing/2014/main" id="{B23BC85B-9E02-D119-282F-5B2F0F1F888C}"/>
              </a:ext>
            </a:extLst>
          </p:cNvPr>
          <p:cNvSpPr>
            <a:spLocks noChangeShapeType="1"/>
          </p:cNvSpPr>
          <p:nvPr/>
        </p:nvSpPr>
        <p:spPr bwMode="auto">
          <a:xfrm>
            <a:off x="2819400" y="2399631"/>
            <a:ext cx="0" cy="35306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Oval 9">
            <a:extLst>
              <a:ext uri="{FF2B5EF4-FFF2-40B4-BE49-F238E27FC236}">
                <a16:creationId xmlns:a16="http://schemas.microsoft.com/office/drawing/2014/main" id="{26DC58A8-23A0-2F55-ABFF-16279A34D384}"/>
              </a:ext>
            </a:extLst>
          </p:cNvPr>
          <p:cNvSpPr>
            <a:spLocks noChangeArrowheads="1"/>
          </p:cNvSpPr>
          <p:nvPr/>
        </p:nvSpPr>
        <p:spPr bwMode="auto">
          <a:xfrm>
            <a:off x="2749550" y="4742781"/>
            <a:ext cx="139700" cy="1397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Line 10">
            <a:extLst>
              <a:ext uri="{FF2B5EF4-FFF2-40B4-BE49-F238E27FC236}">
                <a16:creationId xmlns:a16="http://schemas.microsoft.com/office/drawing/2014/main" id="{9B63ED2B-6E5E-8298-BC7B-F33623E31C0F}"/>
              </a:ext>
            </a:extLst>
          </p:cNvPr>
          <p:cNvSpPr>
            <a:spLocks noChangeShapeType="1"/>
          </p:cNvSpPr>
          <p:nvPr/>
        </p:nvSpPr>
        <p:spPr bwMode="auto">
          <a:xfrm>
            <a:off x="1377950" y="4812631"/>
            <a:ext cx="14351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Rectangle 11">
            <a:extLst>
              <a:ext uri="{FF2B5EF4-FFF2-40B4-BE49-F238E27FC236}">
                <a16:creationId xmlns:a16="http://schemas.microsoft.com/office/drawing/2014/main" id="{04AF6045-E72D-3E00-1395-A8DCDF5E02D1}"/>
              </a:ext>
            </a:extLst>
          </p:cNvPr>
          <p:cNvSpPr>
            <a:spLocks noChangeArrowheads="1"/>
          </p:cNvSpPr>
          <p:nvPr/>
        </p:nvSpPr>
        <p:spPr bwMode="auto">
          <a:xfrm>
            <a:off x="976313" y="4403056"/>
            <a:ext cx="4191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latin typeface="Arial" panose="020B0604020202020204" pitchFamily="34" charset="0"/>
              </a:rPr>
              <a:t>i</a:t>
            </a:r>
            <a:r>
              <a:rPr lang="en-US" altLang="en-US" baseline="-25000">
                <a:latin typeface="Arial" panose="020B0604020202020204" pitchFamily="34" charset="0"/>
              </a:rPr>
              <a:t>e</a:t>
            </a:r>
          </a:p>
        </p:txBody>
      </p:sp>
      <p:sp>
        <p:nvSpPr>
          <p:cNvPr id="16" name="Rectangle 12">
            <a:extLst>
              <a:ext uri="{FF2B5EF4-FFF2-40B4-BE49-F238E27FC236}">
                <a16:creationId xmlns:a16="http://schemas.microsoft.com/office/drawing/2014/main" id="{8935EC75-E0E6-CCCA-9D6D-DAC72F2BEA0B}"/>
              </a:ext>
            </a:extLst>
          </p:cNvPr>
          <p:cNvSpPr>
            <a:spLocks noChangeArrowheads="1"/>
          </p:cNvSpPr>
          <p:nvPr/>
        </p:nvSpPr>
        <p:spPr bwMode="auto">
          <a:xfrm>
            <a:off x="4710113" y="5317456"/>
            <a:ext cx="30448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latin typeface="Arial" panose="020B0604020202020204" pitchFamily="34" charset="0"/>
              </a:rPr>
              <a:t>Money Demand</a:t>
            </a:r>
          </a:p>
        </p:txBody>
      </p:sp>
      <p:sp>
        <p:nvSpPr>
          <p:cNvPr id="17" name="Rectangle 13">
            <a:extLst>
              <a:ext uri="{FF2B5EF4-FFF2-40B4-BE49-F238E27FC236}">
                <a16:creationId xmlns:a16="http://schemas.microsoft.com/office/drawing/2014/main" id="{18CDCF0B-2B53-32C8-B5B8-3B939D3AF508}"/>
              </a:ext>
            </a:extLst>
          </p:cNvPr>
          <p:cNvSpPr>
            <a:spLocks noChangeArrowheads="1"/>
          </p:cNvSpPr>
          <p:nvPr/>
        </p:nvSpPr>
        <p:spPr bwMode="auto">
          <a:xfrm>
            <a:off x="2347913" y="1812256"/>
            <a:ext cx="27527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latin typeface="Arial" panose="020B0604020202020204" pitchFamily="34" charset="0"/>
              </a:rPr>
              <a:t>Money Supply</a:t>
            </a:r>
          </a:p>
        </p:txBody>
      </p:sp>
      <p:sp>
        <p:nvSpPr>
          <p:cNvPr id="18" name="Rectangle 14">
            <a:extLst>
              <a:ext uri="{FF2B5EF4-FFF2-40B4-BE49-F238E27FC236}">
                <a16:creationId xmlns:a16="http://schemas.microsoft.com/office/drawing/2014/main" id="{21502DD1-3056-B6CB-B4BB-97BBEF63CD77}"/>
              </a:ext>
            </a:extLst>
          </p:cNvPr>
          <p:cNvSpPr>
            <a:spLocks noChangeArrowheads="1"/>
          </p:cNvSpPr>
          <p:nvPr/>
        </p:nvSpPr>
        <p:spPr bwMode="auto">
          <a:xfrm>
            <a:off x="2728913" y="2269456"/>
            <a:ext cx="9382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latin typeface="Arial" panose="020B0604020202020204" pitchFamily="34" charset="0"/>
              </a:rPr>
              <a:t>MS</a:t>
            </a:r>
            <a:r>
              <a:rPr lang="en-US" altLang="en-US" baseline="-25000">
                <a:latin typeface="Arial" panose="020B0604020202020204" pitchFamily="34" charset="0"/>
              </a:rPr>
              <a:t>1</a:t>
            </a:r>
          </a:p>
        </p:txBody>
      </p:sp>
      <p:sp>
        <p:nvSpPr>
          <p:cNvPr id="19" name="Line 15">
            <a:extLst>
              <a:ext uri="{FF2B5EF4-FFF2-40B4-BE49-F238E27FC236}">
                <a16:creationId xmlns:a16="http://schemas.microsoft.com/office/drawing/2014/main" id="{CDCD8DC4-880E-3B4C-56CA-760AB9F35844}"/>
              </a:ext>
            </a:extLst>
          </p:cNvPr>
          <p:cNvSpPr>
            <a:spLocks noChangeShapeType="1"/>
          </p:cNvSpPr>
          <p:nvPr/>
        </p:nvSpPr>
        <p:spPr bwMode="auto">
          <a:xfrm>
            <a:off x="3886200" y="2475831"/>
            <a:ext cx="0" cy="3454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 name="Rectangle 16">
            <a:extLst>
              <a:ext uri="{FF2B5EF4-FFF2-40B4-BE49-F238E27FC236}">
                <a16:creationId xmlns:a16="http://schemas.microsoft.com/office/drawing/2014/main" id="{06C816C5-B13D-3DEF-D7B5-64BCD2E52774}"/>
              </a:ext>
            </a:extLst>
          </p:cNvPr>
          <p:cNvSpPr>
            <a:spLocks noChangeArrowheads="1"/>
          </p:cNvSpPr>
          <p:nvPr/>
        </p:nvSpPr>
        <p:spPr bwMode="auto">
          <a:xfrm>
            <a:off x="3948113" y="2345656"/>
            <a:ext cx="9382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latin typeface="Arial" panose="020B0604020202020204" pitchFamily="34" charset="0"/>
              </a:rPr>
              <a:t>MS</a:t>
            </a:r>
            <a:r>
              <a:rPr lang="en-US" altLang="en-US" baseline="-25000">
                <a:latin typeface="Arial" panose="020B0604020202020204" pitchFamily="34" charset="0"/>
              </a:rPr>
              <a:t>2</a:t>
            </a:r>
          </a:p>
        </p:txBody>
      </p:sp>
      <p:sp>
        <p:nvSpPr>
          <p:cNvPr id="21" name="Line 17">
            <a:extLst>
              <a:ext uri="{FF2B5EF4-FFF2-40B4-BE49-F238E27FC236}">
                <a16:creationId xmlns:a16="http://schemas.microsoft.com/office/drawing/2014/main" id="{EBECF883-2990-F864-6492-E22945501EDB}"/>
              </a:ext>
            </a:extLst>
          </p:cNvPr>
          <p:cNvSpPr>
            <a:spLocks noChangeShapeType="1"/>
          </p:cNvSpPr>
          <p:nvPr/>
        </p:nvSpPr>
        <p:spPr bwMode="auto">
          <a:xfrm>
            <a:off x="2825750" y="3745831"/>
            <a:ext cx="977900" cy="0"/>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Line 18">
            <a:extLst>
              <a:ext uri="{FF2B5EF4-FFF2-40B4-BE49-F238E27FC236}">
                <a16:creationId xmlns:a16="http://schemas.microsoft.com/office/drawing/2014/main" id="{2977A534-F556-C4CE-CD90-459D024CE8DB}"/>
              </a:ext>
            </a:extLst>
          </p:cNvPr>
          <p:cNvSpPr>
            <a:spLocks noChangeShapeType="1"/>
          </p:cNvSpPr>
          <p:nvPr/>
        </p:nvSpPr>
        <p:spPr bwMode="auto">
          <a:xfrm>
            <a:off x="1377950" y="5422231"/>
            <a:ext cx="25019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 name="Oval 19">
            <a:extLst>
              <a:ext uri="{FF2B5EF4-FFF2-40B4-BE49-F238E27FC236}">
                <a16:creationId xmlns:a16="http://schemas.microsoft.com/office/drawing/2014/main" id="{6CD313F5-E78B-A31F-0994-DFE906A785AF}"/>
              </a:ext>
            </a:extLst>
          </p:cNvPr>
          <p:cNvSpPr>
            <a:spLocks noChangeArrowheads="1"/>
          </p:cNvSpPr>
          <p:nvPr/>
        </p:nvSpPr>
        <p:spPr bwMode="auto">
          <a:xfrm>
            <a:off x="3816350" y="5352381"/>
            <a:ext cx="139700" cy="1397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 name="Rectangle 20">
            <a:extLst>
              <a:ext uri="{FF2B5EF4-FFF2-40B4-BE49-F238E27FC236}">
                <a16:creationId xmlns:a16="http://schemas.microsoft.com/office/drawing/2014/main" id="{3235E595-F601-71D7-0820-040E51DE5BC1}"/>
              </a:ext>
            </a:extLst>
          </p:cNvPr>
          <p:cNvSpPr>
            <a:spLocks noChangeArrowheads="1"/>
          </p:cNvSpPr>
          <p:nvPr/>
        </p:nvSpPr>
        <p:spPr bwMode="auto">
          <a:xfrm>
            <a:off x="976313" y="5165056"/>
            <a:ext cx="4191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latin typeface="Arial" panose="020B0604020202020204" pitchFamily="34" charset="0"/>
              </a:rPr>
              <a:t>i</a:t>
            </a:r>
            <a:r>
              <a:rPr lang="en-US" altLang="en-US" baseline="-25000">
                <a:latin typeface="Arial" panose="020B0604020202020204" pitchFamily="34" charset="0"/>
              </a:rPr>
              <a:t>2</a:t>
            </a:r>
          </a:p>
        </p:txBody>
      </p:sp>
      <p:sp>
        <p:nvSpPr>
          <p:cNvPr id="25" name="Line 21">
            <a:extLst>
              <a:ext uri="{FF2B5EF4-FFF2-40B4-BE49-F238E27FC236}">
                <a16:creationId xmlns:a16="http://schemas.microsoft.com/office/drawing/2014/main" id="{08DB4FA0-8C38-434F-E3CB-074085AF34D7}"/>
              </a:ext>
            </a:extLst>
          </p:cNvPr>
          <p:cNvSpPr>
            <a:spLocks noChangeShapeType="1"/>
          </p:cNvSpPr>
          <p:nvPr/>
        </p:nvSpPr>
        <p:spPr bwMode="auto">
          <a:xfrm>
            <a:off x="2057400" y="2475831"/>
            <a:ext cx="0" cy="3454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Rectangle 22">
            <a:extLst>
              <a:ext uri="{FF2B5EF4-FFF2-40B4-BE49-F238E27FC236}">
                <a16:creationId xmlns:a16="http://schemas.microsoft.com/office/drawing/2014/main" id="{6CEB8CEA-D51F-1C4A-AAD1-B8BCBF181E77}"/>
              </a:ext>
            </a:extLst>
          </p:cNvPr>
          <p:cNvSpPr>
            <a:spLocks noChangeArrowheads="1"/>
          </p:cNvSpPr>
          <p:nvPr/>
        </p:nvSpPr>
        <p:spPr bwMode="auto">
          <a:xfrm>
            <a:off x="1966913" y="2269456"/>
            <a:ext cx="9382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latin typeface="Arial" panose="020B0604020202020204" pitchFamily="34" charset="0"/>
              </a:rPr>
              <a:t>MS</a:t>
            </a:r>
            <a:r>
              <a:rPr lang="en-US" altLang="en-US" baseline="-25000">
                <a:latin typeface="Arial" panose="020B0604020202020204" pitchFamily="34" charset="0"/>
              </a:rPr>
              <a:t>3</a:t>
            </a:r>
          </a:p>
        </p:txBody>
      </p:sp>
      <p:sp>
        <p:nvSpPr>
          <p:cNvPr id="27" name="Line 23">
            <a:extLst>
              <a:ext uri="{FF2B5EF4-FFF2-40B4-BE49-F238E27FC236}">
                <a16:creationId xmlns:a16="http://schemas.microsoft.com/office/drawing/2014/main" id="{5F3DBA58-676F-7F29-B99E-93621FA15B62}"/>
              </a:ext>
            </a:extLst>
          </p:cNvPr>
          <p:cNvSpPr>
            <a:spLocks noChangeShapeType="1"/>
          </p:cNvSpPr>
          <p:nvPr/>
        </p:nvSpPr>
        <p:spPr bwMode="auto">
          <a:xfrm flipH="1">
            <a:off x="2051050" y="3288631"/>
            <a:ext cx="774700" cy="0"/>
          </a:xfrm>
          <a:prstGeom prst="line">
            <a:avLst/>
          </a:prstGeom>
          <a:noFill/>
          <a:ln w="12700">
            <a:solidFill>
              <a:srgbClr val="FFC5C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 name="Line 24">
            <a:extLst>
              <a:ext uri="{FF2B5EF4-FFF2-40B4-BE49-F238E27FC236}">
                <a16:creationId xmlns:a16="http://schemas.microsoft.com/office/drawing/2014/main" id="{FA62A43B-D46F-5D10-CBFC-BF00B02B0016}"/>
              </a:ext>
            </a:extLst>
          </p:cNvPr>
          <p:cNvSpPr>
            <a:spLocks noChangeShapeType="1"/>
          </p:cNvSpPr>
          <p:nvPr/>
        </p:nvSpPr>
        <p:spPr bwMode="auto">
          <a:xfrm>
            <a:off x="1377950" y="3669631"/>
            <a:ext cx="6731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Oval 25">
            <a:extLst>
              <a:ext uri="{FF2B5EF4-FFF2-40B4-BE49-F238E27FC236}">
                <a16:creationId xmlns:a16="http://schemas.microsoft.com/office/drawing/2014/main" id="{96F2B755-0D4E-1167-D43A-9704DD907046}"/>
              </a:ext>
            </a:extLst>
          </p:cNvPr>
          <p:cNvSpPr>
            <a:spLocks noChangeArrowheads="1"/>
          </p:cNvSpPr>
          <p:nvPr/>
        </p:nvSpPr>
        <p:spPr bwMode="auto">
          <a:xfrm>
            <a:off x="1987550" y="3599781"/>
            <a:ext cx="139700" cy="1397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 name="Rectangle 26">
            <a:extLst>
              <a:ext uri="{FF2B5EF4-FFF2-40B4-BE49-F238E27FC236}">
                <a16:creationId xmlns:a16="http://schemas.microsoft.com/office/drawing/2014/main" id="{B35C5974-F284-6F3E-B52C-FB13C09B9737}"/>
              </a:ext>
            </a:extLst>
          </p:cNvPr>
          <p:cNvSpPr>
            <a:spLocks noChangeArrowheads="1"/>
          </p:cNvSpPr>
          <p:nvPr/>
        </p:nvSpPr>
        <p:spPr bwMode="auto">
          <a:xfrm>
            <a:off x="976313" y="3336256"/>
            <a:ext cx="4191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a:latin typeface="Arial" panose="020B0604020202020204" pitchFamily="34" charset="0"/>
              </a:rPr>
              <a:t>i</a:t>
            </a:r>
            <a:r>
              <a:rPr lang="en-US" altLang="en-US" baseline="-25000">
                <a:latin typeface="Arial" panose="020B0604020202020204" pitchFamily="34" charset="0"/>
              </a:rPr>
              <a:t>3</a:t>
            </a:r>
          </a:p>
        </p:txBody>
      </p:sp>
    </p:spTree>
    <p:extLst>
      <p:ext uri="{BB962C8B-B14F-4D97-AF65-F5344CB8AC3E}">
        <p14:creationId xmlns:p14="http://schemas.microsoft.com/office/powerpoint/2010/main" val="382727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65DD3-5CA8-8F73-B0A1-105372449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DF9B8-2CC3-9B94-C1C7-3FCC979A473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CE9B033-12DA-9E19-FE33-C003DDE2C55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A3EAB3D-895E-5027-3C8F-9E1728432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1D46DCCB-C450-84B6-DFE3-21567C7FD37E}"/>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31" name="Rectangle 2">
            <a:extLst>
              <a:ext uri="{FF2B5EF4-FFF2-40B4-BE49-F238E27FC236}">
                <a16:creationId xmlns:a16="http://schemas.microsoft.com/office/drawing/2014/main" id="{7DB8A585-E493-F0BD-234F-CB983EC63782}"/>
              </a:ext>
            </a:extLst>
          </p:cNvPr>
          <p:cNvSpPr txBox="1">
            <a:spLocks noChangeArrowheads="1"/>
          </p:cNvSpPr>
          <p:nvPr/>
        </p:nvSpPr>
        <p:spPr>
          <a:xfrm>
            <a:off x="609600" y="1274761"/>
            <a:ext cx="9448800" cy="858836"/>
          </a:xfrm>
          <a:prstGeom prst="rect">
            <a:avLst/>
          </a:prstGeom>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400" b="1" dirty="0"/>
              <a:t>SIMPLE INTEREST</a:t>
            </a:r>
          </a:p>
        </p:txBody>
      </p:sp>
      <p:sp>
        <p:nvSpPr>
          <p:cNvPr id="32" name="Rectangle 3">
            <a:extLst>
              <a:ext uri="{FF2B5EF4-FFF2-40B4-BE49-F238E27FC236}">
                <a16:creationId xmlns:a16="http://schemas.microsoft.com/office/drawing/2014/main" id="{24177903-38C4-24AE-1677-87128659D20A}"/>
              </a:ext>
            </a:extLst>
          </p:cNvPr>
          <p:cNvSpPr txBox="1">
            <a:spLocks noChangeArrowheads="1"/>
          </p:cNvSpPr>
          <p:nvPr/>
        </p:nvSpPr>
        <p:spPr>
          <a:xfrm>
            <a:off x="-1" y="2265362"/>
            <a:ext cx="11502189" cy="3602037"/>
          </a:xfrm>
          <a:prstGeom prst="rect">
            <a:avLst/>
          </a:prstGeom>
          <a:no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altLang="en-US" sz="3200" dirty="0"/>
              <a:t>The total interest earned or charged is linearly proportional to the initial amount of the loan (principal), the interest rate and the number of interest periods for which the principal is committed.</a:t>
            </a:r>
          </a:p>
          <a:p>
            <a:pPr algn="just"/>
            <a:r>
              <a:rPr lang="en-US" altLang="en-US" sz="3200" dirty="0"/>
              <a:t>When applied, total interest “I” may be found by</a:t>
            </a:r>
          </a:p>
          <a:p>
            <a:pPr algn="just"/>
            <a:r>
              <a:rPr lang="en-US" altLang="en-US" sz="3200" dirty="0"/>
              <a:t>                        I = ( P ) ( N ) ( </a:t>
            </a:r>
            <a:r>
              <a:rPr lang="en-US" altLang="en-US" sz="3200" dirty="0" err="1"/>
              <a:t>i</a:t>
            </a:r>
            <a:r>
              <a:rPr lang="en-US" altLang="en-US" sz="3200" dirty="0"/>
              <a:t> ), where</a:t>
            </a:r>
          </a:p>
          <a:p>
            <a:pPr lvl="1" algn="just"/>
            <a:r>
              <a:rPr lang="en-US" altLang="en-US" sz="2800" dirty="0"/>
              <a:t>P = principal amount lent or borrowed</a:t>
            </a:r>
          </a:p>
          <a:p>
            <a:pPr lvl="1" algn="just"/>
            <a:r>
              <a:rPr lang="en-US" altLang="en-US" sz="2800" dirty="0"/>
              <a:t>N = number of interest periods ( e.g., years )</a:t>
            </a:r>
          </a:p>
          <a:p>
            <a:pPr lvl="1" algn="just"/>
            <a:r>
              <a:rPr lang="en-US" altLang="en-US" sz="3200" dirty="0" err="1"/>
              <a:t>i</a:t>
            </a:r>
            <a:r>
              <a:rPr lang="en-US" altLang="en-US" sz="3200" dirty="0"/>
              <a:t> = interest rate per interest period</a:t>
            </a:r>
          </a:p>
        </p:txBody>
      </p:sp>
    </p:spTree>
    <p:extLst>
      <p:ext uri="{BB962C8B-B14F-4D97-AF65-F5344CB8AC3E}">
        <p14:creationId xmlns:p14="http://schemas.microsoft.com/office/powerpoint/2010/main" val="241017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7341E-15F6-4E4D-E230-E456CBBB4B6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B5FC3BB-6411-E11D-AE57-5EA44BAA62DE}"/>
              </a:ext>
            </a:extLst>
          </p:cNvPr>
          <p:cNvSpPr txBox="1"/>
          <p:nvPr/>
        </p:nvSpPr>
        <p:spPr>
          <a:xfrm>
            <a:off x="10491537" y="416037"/>
            <a:ext cx="1542410" cy="369332"/>
          </a:xfrm>
          <a:prstGeom prst="rect">
            <a:avLst/>
          </a:prstGeom>
          <a:noFill/>
        </p:spPr>
        <p:txBody>
          <a:bodyPr wrap="none" rtlCol="0">
            <a:spAutoFit/>
          </a:bodyPr>
          <a:lstStyle/>
          <a:p>
            <a:r>
              <a:rPr lang="ar-SY" dirty="0"/>
              <a:t>المحاضرة السادسة</a:t>
            </a:r>
            <a:endParaRPr lang="en-GB" dirty="0"/>
          </a:p>
        </p:txBody>
      </p:sp>
      <p:sp>
        <p:nvSpPr>
          <p:cNvPr id="6" name="Rectangle 3">
            <a:extLst>
              <a:ext uri="{FF2B5EF4-FFF2-40B4-BE49-F238E27FC236}">
                <a16:creationId xmlns:a16="http://schemas.microsoft.com/office/drawing/2014/main" id="{78A05BA4-FE8B-2521-B35F-405357541EEE}"/>
              </a:ext>
            </a:extLst>
          </p:cNvPr>
          <p:cNvSpPr txBox="1">
            <a:spLocks noChangeArrowheads="1"/>
          </p:cNvSpPr>
          <p:nvPr/>
        </p:nvSpPr>
        <p:spPr>
          <a:xfrm>
            <a:off x="762000" y="0"/>
            <a:ext cx="7772400" cy="838200"/>
          </a:xfrm>
          <a:prstGeom prst="rect">
            <a:avLst/>
          </a:prstGeom>
          <a:no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a:solidFill>
                  <a:srgbClr val="FFFFFF"/>
                </a:solidFill>
              </a:rPr>
              <a:t>COMPOUND INTEREST</a:t>
            </a:r>
            <a:endParaRPr lang="en-US" altLang="en-US" dirty="0">
              <a:solidFill>
                <a:srgbClr val="FFFFFF"/>
              </a:solidFill>
            </a:endParaRPr>
          </a:p>
        </p:txBody>
      </p:sp>
      <p:sp>
        <p:nvSpPr>
          <p:cNvPr id="7" name="Rectangle 4">
            <a:extLst>
              <a:ext uri="{FF2B5EF4-FFF2-40B4-BE49-F238E27FC236}">
                <a16:creationId xmlns:a16="http://schemas.microsoft.com/office/drawing/2014/main" id="{ABEDEBD1-3157-8E09-6E57-773EF115C329}"/>
              </a:ext>
            </a:extLst>
          </p:cNvPr>
          <p:cNvSpPr txBox="1">
            <a:spLocks noChangeArrowheads="1"/>
          </p:cNvSpPr>
          <p:nvPr/>
        </p:nvSpPr>
        <p:spPr>
          <a:xfrm>
            <a:off x="762000" y="1567543"/>
            <a:ext cx="9385662" cy="4650377"/>
          </a:xfrm>
          <a:prstGeom prst="rect">
            <a:avLst/>
          </a:prstGeom>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dirty="0"/>
              <a:t>Whenever the interest charge for any interest period is based on the remaining principal amount plus any accumulated interest charges up to the </a:t>
            </a:r>
            <a:r>
              <a:rPr lang="en-US" altLang="en-US" i="1" dirty="0"/>
              <a:t>beginning</a:t>
            </a:r>
            <a:r>
              <a:rPr lang="en-US" altLang="en-US" dirty="0"/>
              <a:t> of that period.</a:t>
            </a:r>
          </a:p>
          <a:p>
            <a:pPr>
              <a:buFontTx/>
              <a:buNone/>
            </a:pPr>
            <a:r>
              <a:rPr lang="en-US" altLang="en-US" sz="2800" dirty="0"/>
              <a:t>Period             Amount Owed    Interest Amount   </a:t>
            </a:r>
            <a:r>
              <a:rPr lang="en-US" altLang="en-US" sz="2800" dirty="0" err="1"/>
              <a:t>Amount</a:t>
            </a:r>
            <a:r>
              <a:rPr lang="en-US" altLang="en-US" sz="2800" dirty="0"/>
              <a:t>  Owed 	           Beginning of	         for Period	          at end of      	      period	      ( @ 10% )	        period</a:t>
            </a:r>
          </a:p>
          <a:p>
            <a:pPr>
              <a:buFontTx/>
              <a:buNone/>
            </a:pPr>
            <a:r>
              <a:rPr lang="en-US" altLang="en-US" sz="2800" dirty="0"/>
              <a:t>   1		$1,000		$100			$1,100</a:t>
            </a:r>
          </a:p>
          <a:p>
            <a:pPr>
              <a:buFontTx/>
              <a:buNone/>
            </a:pPr>
            <a:r>
              <a:rPr lang="en-US" altLang="en-US" sz="2800" dirty="0"/>
              <a:t>   2		$1,100		$110			$1,210</a:t>
            </a:r>
          </a:p>
          <a:p>
            <a:pPr>
              <a:buFontTx/>
              <a:buNone/>
            </a:pPr>
            <a:r>
              <a:rPr lang="en-US" altLang="en-US" sz="2800" dirty="0"/>
              <a:t>   3		$1,210		$</a:t>
            </a:r>
            <a:r>
              <a:rPr lang="en-US" altLang="en-US" sz="2800" dirty="0">
                <a:solidFill>
                  <a:srgbClr val="FFFFFF"/>
                </a:solidFill>
              </a:rPr>
              <a:t>121			$1,331</a:t>
            </a:r>
          </a:p>
        </p:txBody>
      </p:sp>
      <p:sp>
        <p:nvSpPr>
          <p:cNvPr id="8" name="Rectangle 3">
            <a:extLst>
              <a:ext uri="{FF2B5EF4-FFF2-40B4-BE49-F238E27FC236}">
                <a16:creationId xmlns:a16="http://schemas.microsoft.com/office/drawing/2014/main" id="{E7372707-5685-3440-E1DB-D7CC048DCA3F}"/>
              </a:ext>
            </a:extLst>
          </p:cNvPr>
          <p:cNvSpPr txBox="1">
            <a:spLocks noChangeArrowheads="1"/>
          </p:cNvSpPr>
          <p:nvPr/>
        </p:nvSpPr>
        <p:spPr>
          <a:xfrm>
            <a:off x="992777" y="181603"/>
            <a:ext cx="4702629" cy="838200"/>
          </a:xfrm>
          <a:prstGeom prst="rect">
            <a:avLst/>
          </a:prstGeom>
          <a:noFill/>
          <a:ln/>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400" b="1" dirty="0"/>
              <a:t>COMPOUND INTEREST</a:t>
            </a:r>
          </a:p>
        </p:txBody>
      </p:sp>
    </p:spTree>
    <p:extLst>
      <p:ext uri="{BB962C8B-B14F-4D97-AF65-F5344CB8AC3E}">
        <p14:creationId xmlns:p14="http://schemas.microsoft.com/office/powerpoint/2010/main" val="181143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icrosoft PowerPoint Presentation" id="{9D20CC14-0B01-4648-B1BE-BAEDDE6B97BE}" vid="{558565D6-F543-42DD-B95F-3C31C2BE34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2025</Template>
  <TotalTime>333</TotalTime>
  <Words>3413</Words>
  <Application>Microsoft Office PowerPoint</Application>
  <PresentationFormat>Widescreen</PresentationFormat>
  <Paragraphs>453</Paragraphs>
  <Slides>63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Agency FB</vt:lpstr>
      <vt:lpstr>Arial</vt:lpstr>
      <vt:lpstr>Calibri</vt:lpstr>
      <vt:lpstr>Calibri Light</vt:lpstr>
      <vt:lpstr>Castellar</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Yakeen Laika</dc:creator>
  <cp:lastModifiedBy>Ayman Yusef</cp:lastModifiedBy>
  <cp:revision>5</cp:revision>
  <dcterms:created xsi:type="dcterms:W3CDTF">2025-11-17T07:15:46Z</dcterms:created>
  <dcterms:modified xsi:type="dcterms:W3CDTF">2025-12-13T06:31:48Z</dcterms:modified>
</cp:coreProperties>
</file>