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44" d="100"/>
          <a:sy n="44" d="100"/>
        </p:scale>
        <p:origin x="66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1">
            <a:extLst>
              <a:ext uri="{FF2B5EF4-FFF2-40B4-BE49-F238E27FC236}">
                <a16:creationId xmlns:a16="http://schemas.microsoft.com/office/drawing/2014/main" id="{9D6E5DC6-3D30-75AF-1D8E-65E981FCDA9D}"/>
              </a:ext>
            </a:extLst>
          </p:cNvPr>
          <p:cNvSpPr/>
          <p:nvPr/>
        </p:nvSpPr>
        <p:spPr>
          <a:xfrm>
            <a:off x="3878631" y="2000477"/>
            <a:ext cx="44347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ar-SY" sz="3200" dirty="0"/>
              <a:t>ENGINEERING ECONOMY</a:t>
            </a:r>
            <a:endParaRPr lang="ar-SY" sz="3200" dirty="0"/>
          </a:p>
        </p:txBody>
      </p:sp>
      <p:sp>
        <p:nvSpPr>
          <p:cNvPr id="6" name="مستطيل 7">
            <a:extLst>
              <a:ext uri="{FF2B5EF4-FFF2-40B4-BE49-F238E27FC236}">
                <a16:creationId xmlns:a16="http://schemas.microsoft.com/office/drawing/2014/main" id="{8923F877-79AE-ED9D-0D75-6DBF5ED500E8}"/>
              </a:ext>
            </a:extLst>
          </p:cNvPr>
          <p:cNvSpPr/>
          <p:nvPr/>
        </p:nvSpPr>
        <p:spPr>
          <a:xfrm>
            <a:off x="4145432" y="3730666"/>
            <a:ext cx="44347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Dr. Ayman Youssef</a:t>
            </a:r>
            <a:endParaRPr lang="ar-SY" sz="3200" dirty="0"/>
          </a:p>
        </p:txBody>
      </p:sp>
      <p:sp>
        <p:nvSpPr>
          <p:cNvPr id="7" name="مربع نص 3">
            <a:extLst>
              <a:ext uri="{FF2B5EF4-FFF2-40B4-BE49-F238E27FC236}">
                <a16:creationId xmlns:a16="http://schemas.microsoft.com/office/drawing/2014/main" id="{C40CF11A-EA66-F392-848B-0B9CFB923176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D528B-3926-B534-10C4-D7F3FC3BF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C331DF23-AE2D-63B9-57CE-E48F56C3FD2C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8891DD-79A3-7ED3-1AF6-11EA10F7A930}"/>
              </a:ext>
            </a:extLst>
          </p:cNvPr>
          <p:cNvSpPr txBox="1">
            <a:spLocks noChangeArrowheads="1"/>
          </p:cNvSpPr>
          <p:nvPr/>
        </p:nvSpPr>
        <p:spPr>
          <a:xfrm>
            <a:off x="11144050" y="1345682"/>
            <a:ext cx="1047950" cy="280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ar-SY" altLang="ar-SY" sz="1600" b="1" dirty="0"/>
              <a:t>مسألة</a:t>
            </a:r>
            <a:endParaRPr lang="en-US" altLang="ar-SY" sz="1600" b="1" dirty="0"/>
          </a:p>
        </p:txBody>
      </p:sp>
      <p:sp>
        <p:nvSpPr>
          <p:cNvPr id="6" name="مستطيل 4">
            <a:extLst>
              <a:ext uri="{FF2B5EF4-FFF2-40B4-BE49-F238E27FC236}">
                <a16:creationId xmlns:a16="http://schemas.microsoft.com/office/drawing/2014/main" id="{4225948E-C1EB-E870-75F9-90E67C7B744B}"/>
              </a:ext>
            </a:extLst>
          </p:cNvPr>
          <p:cNvSpPr/>
          <p:nvPr/>
        </p:nvSpPr>
        <p:spPr>
          <a:xfrm>
            <a:off x="8709423" y="2115284"/>
            <a:ext cx="1871946" cy="5978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Aw </a:t>
            </a:r>
            <a:r>
              <a:rPr lang="en-US" b="1" dirty="0">
                <a:solidFill>
                  <a:schemeClr val="tx1"/>
                </a:solidFill>
              </a:rPr>
              <a:t>1</a:t>
            </a:r>
            <a:r>
              <a:rPr lang="en-US" sz="2400" dirty="0">
                <a:solidFill>
                  <a:schemeClr val="tx1"/>
                </a:solidFill>
              </a:rPr>
              <a:t>= -10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7" name="مستطيل 7">
            <a:extLst>
              <a:ext uri="{FF2B5EF4-FFF2-40B4-BE49-F238E27FC236}">
                <a16:creationId xmlns:a16="http://schemas.microsoft.com/office/drawing/2014/main" id="{8D0FF549-E2A9-4921-DBC3-69A0ACD62094}"/>
              </a:ext>
            </a:extLst>
          </p:cNvPr>
          <p:cNvSpPr/>
          <p:nvPr/>
        </p:nvSpPr>
        <p:spPr>
          <a:xfrm>
            <a:off x="6400800" y="1287940"/>
            <a:ext cx="4646921" cy="592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400" dirty="0">
                <a:solidFill>
                  <a:schemeClr val="tx1"/>
                </a:solidFill>
              </a:rPr>
              <a:t>لو كان حسابنا على الشكل التالي </a:t>
            </a:r>
          </a:p>
        </p:txBody>
      </p:sp>
      <p:sp>
        <p:nvSpPr>
          <p:cNvPr id="8" name="مستطيل 9">
            <a:extLst>
              <a:ext uri="{FF2B5EF4-FFF2-40B4-BE49-F238E27FC236}">
                <a16:creationId xmlns:a16="http://schemas.microsoft.com/office/drawing/2014/main" id="{05ED3CDF-15C4-BD89-A96D-F98538F9F946}"/>
              </a:ext>
            </a:extLst>
          </p:cNvPr>
          <p:cNvSpPr/>
          <p:nvPr/>
        </p:nvSpPr>
        <p:spPr>
          <a:xfrm>
            <a:off x="6400800" y="2128708"/>
            <a:ext cx="2220505" cy="592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1600" b="1" dirty="0">
                <a:solidFill>
                  <a:schemeClr val="tx1"/>
                </a:solidFill>
              </a:rPr>
              <a:t>نستمر بالحساب</a:t>
            </a:r>
          </a:p>
        </p:txBody>
      </p:sp>
      <p:sp>
        <p:nvSpPr>
          <p:cNvPr id="9" name="مستطيل 10">
            <a:extLst>
              <a:ext uri="{FF2B5EF4-FFF2-40B4-BE49-F238E27FC236}">
                <a16:creationId xmlns:a16="http://schemas.microsoft.com/office/drawing/2014/main" id="{0C5CCFDD-4A56-8D9E-8CC9-501F927C60A0}"/>
              </a:ext>
            </a:extLst>
          </p:cNvPr>
          <p:cNvSpPr/>
          <p:nvPr/>
        </p:nvSpPr>
        <p:spPr>
          <a:xfrm>
            <a:off x="8687165" y="2935495"/>
            <a:ext cx="1871946" cy="5978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Aw2= -7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10" name="مستطيل 11">
            <a:extLst>
              <a:ext uri="{FF2B5EF4-FFF2-40B4-BE49-F238E27FC236}">
                <a16:creationId xmlns:a16="http://schemas.microsoft.com/office/drawing/2014/main" id="{92862D62-587B-A529-8CF1-38DF41E6D893}"/>
              </a:ext>
            </a:extLst>
          </p:cNvPr>
          <p:cNvSpPr/>
          <p:nvPr/>
        </p:nvSpPr>
        <p:spPr>
          <a:xfrm>
            <a:off x="6378542" y="2948919"/>
            <a:ext cx="2220505" cy="592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1600" b="1" dirty="0">
                <a:solidFill>
                  <a:schemeClr val="tx1"/>
                </a:solidFill>
              </a:rPr>
              <a:t>نستمر بالحساب</a:t>
            </a:r>
          </a:p>
        </p:txBody>
      </p:sp>
      <p:sp>
        <p:nvSpPr>
          <p:cNvPr id="11" name="مستطيل 12">
            <a:extLst>
              <a:ext uri="{FF2B5EF4-FFF2-40B4-BE49-F238E27FC236}">
                <a16:creationId xmlns:a16="http://schemas.microsoft.com/office/drawing/2014/main" id="{CA3E1277-9E9C-7B2C-10C4-2B7D51BB8491}"/>
              </a:ext>
            </a:extLst>
          </p:cNvPr>
          <p:cNvSpPr/>
          <p:nvPr/>
        </p:nvSpPr>
        <p:spPr>
          <a:xfrm>
            <a:off x="8656340" y="3695787"/>
            <a:ext cx="1871946" cy="6193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Aw </a:t>
            </a:r>
            <a:r>
              <a:rPr lang="en-US" b="1" dirty="0">
                <a:solidFill>
                  <a:schemeClr val="tx1"/>
                </a:solidFill>
              </a:rPr>
              <a:t>3</a:t>
            </a:r>
            <a:r>
              <a:rPr lang="en-US" sz="2400" dirty="0">
                <a:solidFill>
                  <a:schemeClr val="tx1"/>
                </a:solidFill>
              </a:rPr>
              <a:t>= -6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12" name="مستطيل 13">
            <a:extLst>
              <a:ext uri="{FF2B5EF4-FFF2-40B4-BE49-F238E27FC236}">
                <a16:creationId xmlns:a16="http://schemas.microsoft.com/office/drawing/2014/main" id="{01E79B4C-E0D2-06C0-0C24-C6F3C7F7DDA0}"/>
              </a:ext>
            </a:extLst>
          </p:cNvPr>
          <p:cNvSpPr/>
          <p:nvPr/>
        </p:nvSpPr>
        <p:spPr>
          <a:xfrm>
            <a:off x="6347717" y="3709211"/>
            <a:ext cx="2220505" cy="592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1600" b="1" dirty="0">
                <a:solidFill>
                  <a:schemeClr val="tx1"/>
                </a:solidFill>
              </a:rPr>
              <a:t>نستمر بالحساب</a:t>
            </a:r>
          </a:p>
        </p:txBody>
      </p:sp>
      <p:sp>
        <p:nvSpPr>
          <p:cNvPr id="13" name="مستطيل 14">
            <a:extLst>
              <a:ext uri="{FF2B5EF4-FFF2-40B4-BE49-F238E27FC236}">
                <a16:creationId xmlns:a16="http://schemas.microsoft.com/office/drawing/2014/main" id="{09713FB7-4F16-E2A5-08AE-4E87AC1AF528}"/>
              </a:ext>
            </a:extLst>
          </p:cNvPr>
          <p:cNvSpPr/>
          <p:nvPr/>
        </p:nvSpPr>
        <p:spPr>
          <a:xfrm>
            <a:off x="8707713" y="4692386"/>
            <a:ext cx="1871946" cy="5978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Aw </a:t>
            </a:r>
            <a:r>
              <a:rPr lang="en-US" b="1" dirty="0">
                <a:solidFill>
                  <a:schemeClr val="tx1"/>
                </a:solidFill>
              </a:rPr>
              <a:t>4</a:t>
            </a:r>
            <a:r>
              <a:rPr lang="en-US" sz="2400" dirty="0">
                <a:solidFill>
                  <a:schemeClr val="tx1"/>
                </a:solidFill>
              </a:rPr>
              <a:t>= -6.3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14" name="مستطيل 15">
            <a:extLst>
              <a:ext uri="{FF2B5EF4-FFF2-40B4-BE49-F238E27FC236}">
                <a16:creationId xmlns:a16="http://schemas.microsoft.com/office/drawing/2014/main" id="{0A21E384-6CEF-36FE-C09B-1E41E0CD9CFA}"/>
              </a:ext>
            </a:extLst>
          </p:cNvPr>
          <p:cNvSpPr/>
          <p:nvPr/>
        </p:nvSpPr>
        <p:spPr>
          <a:xfrm>
            <a:off x="6399090" y="4705811"/>
            <a:ext cx="2220505" cy="11158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1600" b="1" dirty="0">
                <a:solidFill>
                  <a:schemeClr val="tx1"/>
                </a:solidFill>
              </a:rPr>
              <a:t>هنا نتوقف ونأخذ القيمة السابقة</a:t>
            </a:r>
          </a:p>
        </p:txBody>
      </p:sp>
      <p:cxnSp>
        <p:nvCxnSpPr>
          <p:cNvPr id="15" name="رابط كسهم مستقيم 18">
            <a:extLst>
              <a:ext uri="{FF2B5EF4-FFF2-40B4-BE49-F238E27FC236}">
                <a16:creationId xmlns:a16="http://schemas.microsoft.com/office/drawing/2014/main" id="{B60EC2BE-8697-4304-D511-C186113B44C8}"/>
              </a:ext>
            </a:extLst>
          </p:cNvPr>
          <p:cNvCxnSpPr>
            <a:cxnSpLocks/>
          </p:cNvCxnSpPr>
          <p:nvPr/>
        </p:nvCxnSpPr>
        <p:spPr>
          <a:xfrm flipV="1">
            <a:off x="1408535" y="4692386"/>
            <a:ext cx="4151506" cy="134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رابط كسهم مستقيم 21">
            <a:extLst>
              <a:ext uri="{FF2B5EF4-FFF2-40B4-BE49-F238E27FC236}">
                <a16:creationId xmlns:a16="http://schemas.microsoft.com/office/drawing/2014/main" id="{8F622354-9DAB-2620-A379-4DC9E28DB5E7}"/>
              </a:ext>
            </a:extLst>
          </p:cNvPr>
          <p:cNvCxnSpPr>
            <a:cxnSpLocks/>
          </p:cNvCxnSpPr>
          <p:nvPr/>
        </p:nvCxnSpPr>
        <p:spPr>
          <a:xfrm flipV="1">
            <a:off x="1595120" y="1595120"/>
            <a:ext cx="17221" cy="32630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مستطيل 23">
            <a:extLst>
              <a:ext uri="{FF2B5EF4-FFF2-40B4-BE49-F238E27FC236}">
                <a16:creationId xmlns:a16="http://schemas.microsoft.com/office/drawing/2014/main" id="{EE6748AD-068F-9E02-665E-9ACC90723A52}"/>
              </a:ext>
            </a:extLst>
          </p:cNvPr>
          <p:cNvSpPr/>
          <p:nvPr/>
        </p:nvSpPr>
        <p:spPr>
          <a:xfrm>
            <a:off x="4840948" y="4817778"/>
            <a:ext cx="920607" cy="5922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years</a:t>
            </a:r>
            <a:endParaRPr lang="ar-SY" sz="1600" b="1" dirty="0">
              <a:solidFill>
                <a:schemeClr val="tx1"/>
              </a:solidFill>
            </a:endParaRPr>
          </a:p>
        </p:txBody>
      </p:sp>
      <p:sp>
        <p:nvSpPr>
          <p:cNvPr id="18" name="مستطيل 24">
            <a:extLst>
              <a:ext uri="{FF2B5EF4-FFF2-40B4-BE49-F238E27FC236}">
                <a16:creationId xmlns:a16="http://schemas.microsoft.com/office/drawing/2014/main" id="{B47F25DF-FE11-63F3-203A-45D49D5FAA0E}"/>
              </a:ext>
            </a:extLst>
          </p:cNvPr>
          <p:cNvSpPr/>
          <p:nvPr/>
        </p:nvSpPr>
        <p:spPr>
          <a:xfrm>
            <a:off x="485719" y="1045999"/>
            <a:ext cx="1291712" cy="4437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Aw of Cost</a:t>
            </a:r>
            <a:endParaRPr lang="ar-SY" sz="1600" b="1" dirty="0">
              <a:solidFill>
                <a:schemeClr val="tx1"/>
              </a:solidFill>
            </a:endParaRPr>
          </a:p>
        </p:txBody>
      </p:sp>
      <p:sp>
        <p:nvSpPr>
          <p:cNvPr id="19" name="مستطيل 25">
            <a:extLst>
              <a:ext uri="{FF2B5EF4-FFF2-40B4-BE49-F238E27FC236}">
                <a16:creationId xmlns:a16="http://schemas.microsoft.com/office/drawing/2014/main" id="{0448525B-D4C1-F97E-6923-21D573190164}"/>
              </a:ext>
            </a:extLst>
          </p:cNvPr>
          <p:cNvSpPr/>
          <p:nvPr/>
        </p:nvSpPr>
        <p:spPr>
          <a:xfrm>
            <a:off x="219583" y="1630140"/>
            <a:ext cx="1291711" cy="275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Larger Cost</a:t>
            </a:r>
            <a:endParaRPr lang="ar-SY" sz="1600" b="1" dirty="0">
              <a:solidFill>
                <a:schemeClr val="tx1"/>
              </a:solidFill>
            </a:endParaRPr>
          </a:p>
        </p:txBody>
      </p:sp>
      <p:sp>
        <p:nvSpPr>
          <p:cNvPr id="20" name="شكل حر: شكل 28">
            <a:extLst>
              <a:ext uri="{FF2B5EF4-FFF2-40B4-BE49-F238E27FC236}">
                <a16:creationId xmlns:a16="http://schemas.microsoft.com/office/drawing/2014/main" id="{239BF06B-648F-34D2-1105-68630A061BA7}"/>
              </a:ext>
            </a:extLst>
          </p:cNvPr>
          <p:cNvSpPr/>
          <p:nvPr/>
        </p:nvSpPr>
        <p:spPr>
          <a:xfrm>
            <a:off x="2188396" y="1982912"/>
            <a:ext cx="1880170" cy="1767308"/>
          </a:xfrm>
          <a:custGeom>
            <a:avLst/>
            <a:gdLst>
              <a:gd name="connsiteX0" fmla="*/ 0 w 1880170"/>
              <a:gd name="connsiteY0" fmla="*/ 0 h 1767308"/>
              <a:gd name="connsiteX1" fmla="*/ 811658 w 1880170"/>
              <a:gd name="connsiteY1" fmla="*/ 1746607 h 1767308"/>
              <a:gd name="connsiteX2" fmla="*/ 1736332 w 1880170"/>
              <a:gd name="connsiteY2" fmla="*/ 1006868 h 1767308"/>
              <a:gd name="connsiteX3" fmla="*/ 1736332 w 1880170"/>
              <a:gd name="connsiteY3" fmla="*/ 1006868 h 1767308"/>
              <a:gd name="connsiteX4" fmla="*/ 1880170 w 1880170"/>
              <a:gd name="connsiteY4" fmla="*/ 1006868 h 1767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170" h="1767308">
                <a:moveTo>
                  <a:pt x="0" y="0"/>
                </a:moveTo>
                <a:cubicBezTo>
                  <a:pt x="261134" y="789398"/>
                  <a:pt x="522269" y="1578796"/>
                  <a:pt x="811658" y="1746607"/>
                </a:cubicBezTo>
                <a:cubicBezTo>
                  <a:pt x="1101047" y="1914418"/>
                  <a:pt x="1736332" y="1006868"/>
                  <a:pt x="1736332" y="1006868"/>
                </a:cubicBezTo>
                <a:lnTo>
                  <a:pt x="1736332" y="1006868"/>
                </a:lnTo>
                <a:lnTo>
                  <a:pt x="1880170" y="1006868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cxnSp>
        <p:nvCxnSpPr>
          <p:cNvPr id="21" name="رابط مستقيم 30">
            <a:extLst>
              <a:ext uri="{FF2B5EF4-FFF2-40B4-BE49-F238E27FC236}">
                <a16:creationId xmlns:a16="http://schemas.microsoft.com/office/drawing/2014/main" id="{D52C4266-7B51-A81D-9CE6-C6D885C65AC3}"/>
              </a:ext>
            </a:extLst>
          </p:cNvPr>
          <p:cNvCxnSpPr/>
          <p:nvPr/>
        </p:nvCxnSpPr>
        <p:spPr>
          <a:xfrm>
            <a:off x="1612341" y="2393879"/>
            <a:ext cx="719893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31">
            <a:extLst>
              <a:ext uri="{FF2B5EF4-FFF2-40B4-BE49-F238E27FC236}">
                <a16:creationId xmlns:a16="http://schemas.microsoft.com/office/drawing/2014/main" id="{D20956B9-6950-09C9-6DB7-097E70C50DA2}"/>
              </a:ext>
            </a:extLst>
          </p:cNvPr>
          <p:cNvCxnSpPr>
            <a:cxnSpLocks/>
          </p:cNvCxnSpPr>
          <p:nvPr/>
        </p:nvCxnSpPr>
        <p:spPr>
          <a:xfrm>
            <a:off x="2332234" y="2393879"/>
            <a:ext cx="17221" cy="231193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36">
            <a:extLst>
              <a:ext uri="{FF2B5EF4-FFF2-40B4-BE49-F238E27FC236}">
                <a16:creationId xmlns:a16="http://schemas.microsoft.com/office/drawing/2014/main" id="{A77456A2-2446-3B34-6B46-0D14813ADA66}"/>
              </a:ext>
            </a:extLst>
          </p:cNvPr>
          <p:cNvCxnSpPr>
            <a:cxnSpLocks/>
          </p:cNvCxnSpPr>
          <p:nvPr/>
        </p:nvCxnSpPr>
        <p:spPr>
          <a:xfrm>
            <a:off x="2630309" y="3239075"/>
            <a:ext cx="21670" cy="153776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38">
            <a:extLst>
              <a:ext uri="{FF2B5EF4-FFF2-40B4-BE49-F238E27FC236}">
                <a16:creationId xmlns:a16="http://schemas.microsoft.com/office/drawing/2014/main" id="{843D1DEB-5BA1-4BC6-D907-7B9704EA918A}"/>
              </a:ext>
            </a:extLst>
          </p:cNvPr>
          <p:cNvCxnSpPr>
            <a:cxnSpLocks/>
          </p:cNvCxnSpPr>
          <p:nvPr/>
        </p:nvCxnSpPr>
        <p:spPr>
          <a:xfrm>
            <a:off x="2999959" y="3763859"/>
            <a:ext cx="26249" cy="96300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41">
            <a:extLst>
              <a:ext uri="{FF2B5EF4-FFF2-40B4-BE49-F238E27FC236}">
                <a16:creationId xmlns:a16="http://schemas.microsoft.com/office/drawing/2014/main" id="{F038B453-C06F-FCAE-F2FA-7DE365B5ECE7}"/>
              </a:ext>
            </a:extLst>
          </p:cNvPr>
          <p:cNvCxnSpPr>
            <a:cxnSpLocks/>
          </p:cNvCxnSpPr>
          <p:nvPr/>
        </p:nvCxnSpPr>
        <p:spPr>
          <a:xfrm>
            <a:off x="1632889" y="3203823"/>
            <a:ext cx="1016129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رابط مستقيم 43">
            <a:extLst>
              <a:ext uri="{FF2B5EF4-FFF2-40B4-BE49-F238E27FC236}">
                <a16:creationId xmlns:a16="http://schemas.microsoft.com/office/drawing/2014/main" id="{7580169D-979A-B4F0-F40B-4C5D33B62ECE}"/>
              </a:ext>
            </a:extLst>
          </p:cNvPr>
          <p:cNvCxnSpPr>
            <a:cxnSpLocks/>
          </p:cNvCxnSpPr>
          <p:nvPr/>
        </p:nvCxnSpPr>
        <p:spPr>
          <a:xfrm flipV="1">
            <a:off x="1611597" y="3764850"/>
            <a:ext cx="1438157" cy="26064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45">
            <a:extLst>
              <a:ext uri="{FF2B5EF4-FFF2-40B4-BE49-F238E27FC236}">
                <a16:creationId xmlns:a16="http://schemas.microsoft.com/office/drawing/2014/main" id="{CB9E9E0F-F558-96C4-DA3B-6590CD2C8893}"/>
              </a:ext>
            </a:extLst>
          </p:cNvPr>
          <p:cNvCxnSpPr>
            <a:cxnSpLocks/>
          </p:cNvCxnSpPr>
          <p:nvPr/>
        </p:nvCxnSpPr>
        <p:spPr>
          <a:xfrm flipV="1">
            <a:off x="725002" y="3442711"/>
            <a:ext cx="2852445" cy="3952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مستقيم 47">
            <a:extLst>
              <a:ext uri="{FF2B5EF4-FFF2-40B4-BE49-F238E27FC236}">
                <a16:creationId xmlns:a16="http://schemas.microsoft.com/office/drawing/2014/main" id="{F99552F1-00ED-4AF7-4D11-C1BE46F06002}"/>
              </a:ext>
            </a:extLst>
          </p:cNvPr>
          <p:cNvCxnSpPr>
            <a:cxnSpLocks/>
          </p:cNvCxnSpPr>
          <p:nvPr/>
        </p:nvCxnSpPr>
        <p:spPr>
          <a:xfrm>
            <a:off x="3535200" y="3496861"/>
            <a:ext cx="0" cy="119552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مستطيل 52">
            <a:extLst>
              <a:ext uri="{FF2B5EF4-FFF2-40B4-BE49-F238E27FC236}">
                <a16:creationId xmlns:a16="http://schemas.microsoft.com/office/drawing/2014/main" id="{1AA3EA6C-1D34-2EC8-A0FB-9539F00A0E97}"/>
              </a:ext>
            </a:extLst>
          </p:cNvPr>
          <p:cNvSpPr/>
          <p:nvPr/>
        </p:nvSpPr>
        <p:spPr>
          <a:xfrm>
            <a:off x="1722734" y="4796604"/>
            <a:ext cx="845404" cy="2182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Year 1</a:t>
            </a:r>
            <a:endParaRPr lang="ar-SY" sz="1400" b="1" dirty="0">
              <a:solidFill>
                <a:schemeClr val="tx1"/>
              </a:solidFill>
            </a:endParaRPr>
          </a:p>
        </p:txBody>
      </p:sp>
      <p:sp>
        <p:nvSpPr>
          <p:cNvPr id="30" name="وسيلة الشرح: خط منحني مع شريط تمييز 57">
            <a:extLst>
              <a:ext uri="{FF2B5EF4-FFF2-40B4-BE49-F238E27FC236}">
                <a16:creationId xmlns:a16="http://schemas.microsoft.com/office/drawing/2014/main" id="{778BDD2D-2349-05C3-B413-2C6B1D7B10CD}"/>
              </a:ext>
            </a:extLst>
          </p:cNvPr>
          <p:cNvSpPr/>
          <p:nvPr/>
        </p:nvSpPr>
        <p:spPr>
          <a:xfrm>
            <a:off x="3344127" y="1626548"/>
            <a:ext cx="772603" cy="43663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61923"/>
              <a:gd name="adj6" fmla="val -85232"/>
            </a:avLst>
          </a:prstGeom>
          <a:solidFill>
            <a:srgbClr val="7030A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Year 2</a:t>
            </a:r>
            <a:endParaRPr lang="ar-SY" sz="1400" dirty="0">
              <a:solidFill>
                <a:schemeClr val="bg1"/>
              </a:solidFill>
            </a:endParaRPr>
          </a:p>
        </p:txBody>
      </p:sp>
      <p:sp>
        <p:nvSpPr>
          <p:cNvPr id="31" name="وسيلة الشرح: خط منحني مع شريط تمييز 58">
            <a:extLst>
              <a:ext uri="{FF2B5EF4-FFF2-40B4-BE49-F238E27FC236}">
                <a16:creationId xmlns:a16="http://schemas.microsoft.com/office/drawing/2014/main" id="{A89E6C27-6B03-B897-EF47-AF27F620E8F9}"/>
              </a:ext>
            </a:extLst>
          </p:cNvPr>
          <p:cNvSpPr/>
          <p:nvPr/>
        </p:nvSpPr>
        <p:spPr>
          <a:xfrm>
            <a:off x="3599267" y="2220739"/>
            <a:ext cx="772603" cy="43663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28980"/>
              <a:gd name="adj6" fmla="val -66614"/>
            </a:avLst>
          </a:prstGeom>
          <a:solidFill>
            <a:srgbClr val="7030A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Year 3</a:t>
            </a:r>
            <a:endParaRPr lang="ar-SY" sz="1400" dirty="0">
              <a:solidFill>
                <a:schemeClr val="bg1"/>
              </a:solidFill>
            </a:endParaRPr>
          </a:p>
        </p:txBody>
      </p:sp>
      <p:sp>
        <p:nvSpPr>
          <p:cNvPr id="32" name="وسيلة الشرح: خط منحني مع شريط تمييز 62">
            <a:extLst>
              <a:ext uri="{FF2B5EF4-FFF2-40B4-BE49-F238E27FC236}">
                <a16:creationId xmlns:a16="http://schemas.microsoft.com/office/drawing/2014/main" id="{53C9E570-58AA-5D65-8C33-D4415DFC0C56}"/>
              </a:ext>
            </a:extLst>
          </p:cNvPr>
          <p:cNvSpPr/>
          <p:nvPr/>
        </p:nvSpPr>
        <p:spPr>
          <a:xfrm>
            <a:off x="4212405" y="3791163"/>
            <a:ext cx="772604" cy="43516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71658"/>
              <a:gd name="adj6" fmla="val -85604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Year 4</a:t>
            </a:r>
            <a:endParaRPr lang="ar-SY" dirty="0">
              <a:solidFill>
                <a:schemeClr val="bg1"/>
              </a:solidFill>
            </a:endParaRPr>
          </a:p>
        </p:txBody>
      </p:sp>
      <p:sp>
        <p:nvSpPr>
          <p:cNvPr id="33" name="سهم: لليسار 67">
            <a:extLst>
              <a:ext uri="{FF2B5EF4-FFF2-40B4-BE49-F238E27FC236}">
                <a16:creationId xmlns:a16="http://schemas.microsoft.com/office/drawing/2014/main" id="{A7680780-E106-A036-B0D4-33822055AC22}"/>
              </a:ext>
            </a:extLst>
          </p:cNvPr>
          <p:cNvSpPr/>
          <p:nvPr/>
        </p:nvSpPr>
        <p:spPr>
          <a:xfrm>
            <a:off x="8469745" y="2220739"/>
            <a:ext cx="237968" cy="43663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34" name="سهم: لليسار 68">
            <a:extLst>
              <a:ext uri="{FF2B5EF4-FFF2-40B4-BE49-F238E27FC236}">
                <a16:creationId xmlns:a16="http://schemas.microsoft.com/office/drawing/2014/main" id="{398D601A-3074-1BA8-3EC0-592079C222AB}"/>
              </a:ext>
            </a:extLst>
          </p:cNvPr>
          <p:cNvSpPr/>
          <p:nvPr/>
        </p:nvSpPr>
        <p:spPr>
          <a:xfrm>
            <a:off x="8529785" y="3047392"/>
            <a:ext cx="237968" cy="43663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35" name="سهم: لليسار 69">
            <a:extLst>
              <a:ext uri="{FF2B5EF4-FFF2-40B4-BE49-F238E27FC236}">
                <a16:creationId xmlns:a16="http://schemas.microsoft.com/office/drawing/2014/main" id="{392672CD-B70B-27F7-C693-DB0A2BCD603A}"/>
              </a:ext>
            </a:extLst>
          </p:cNvPr>
          <p:cNvSpPr/>
          <p:nvPr/>
        </p:nvSpPr>
        <p:spPr>
          <a:xfrm>
            <a:off x="8478984" y="3753971"/>
            <a:ext cx="237968" cy="43663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36" name="سهم: لليسار 70">
            <a:extLst>
              <a:ext uri="{FF2B5EF4-FFF2-40B4-BE49-F238E27FC236}">
                <a16:creationId xmlns:a16="http://schemas.microsoft.com/office/drawing/2014/main" id="{04755EB2-62A1-AC29-86E9-05B4EB0A6D13}"/>
              </a:ext>
            </a:extLst>
          </p:cNvPr>
          <p:cNvSpPr/>
          <p:nvPr/>
        </p:nvSpPr>
        <p:spPr>
          <a:xfrm>
            <a:off x="8594440" y="5421138"/>
            <a:ext cx="237968" cy="43663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37" name="وسيلة الشرح: خط منحني مع شريط تمييز 3">
            <a:extLst>
              <a:ext uri="{FF2B5EF4-FFF2-40B4-BE49-F238E27FC236}">
                <a16:creationId xmlns:a16="http://schemas.microsoft.com/office/drawing/2014/main" id="{8D3D49C3-2C41-B7D2-FAD7-2E4EE9776235}"/>
              </a:ext>
            </a:extLst>
          </p:cNvPr>
          <p:cNvSpPr/>
          <p:nvPr/>
        </p:nvSpPr>
        <p:spPr>
          <a:xfrm>
            <a:off x="3013083" y="782382"/>
            <a:ext cx="772603" cy="43663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57217"/>
              <a:gd name="adj6" fmla="val -83902"/>
            </a:avLst>
          </a:prstGeom>
          <a:solidFill>
            <a:srgbClr val="7030A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Year 1</a:t>
            </a:r>
            <a:endParaRPr lang="ar-SY" sz="1400" dirty="0">
              <a:solidFill>
                <a:schemeClr val="bg1"/>
              </a:solidFill>
            </a:endParaRPr>
          </a:p>
        </p:txBody>
      </p:sp>
      <p:sp>
        <p:nvSpPr>
          <p:cNvPr id="38" name="مستطيل 16">
            <a:extLst>
              <a:ext uri="{FF2B5EF4-FFF2-40B4-BE49-F238E27FC236}">
                <a16:creationId xmlns:a16="http://schemas.microsoft.com/office/drawing/2014/main" id="{04F6C98E-5263-6B33-F9EA-D6BEBC914064}"/>
              </a:ext>
            </a:extLst>
          </p:cNvPr>
          <p:cNvSpPr/>
          <p:nvPr/>
        </p:nvSpPr>
        <p:spPr>
          <a:xfrm>
            <a:off x="875227" y="2267685"/>
            <a:ext cx="560408" cy="3995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-10</a:t>
            </a:r>
            <a:endParaRPr lang="ar-SY" sz="1600" dirty="0">
              <a:solidFill>
                <a:schemeClr val="tx1"/>
              </a:solidFill>
            </a:endParaRPr>
          </a:p>
        </p:txBody>
      </p:sp>
      <p:sp>
        <p:nvSpPr>
          <p:cNvPr id="39" name="مستطيل 17">
            <a:extLst>
              <a:ext uri="{FF2B5EF4-FFF2-40B4-BE49-F238E27FC236}">
                <a16:creationId xmlns:a16="http://schemas.microsoft.com/office/drawing/2014/main" id="{294328D1-1E5F-C098-53FF-1232D235DF48}"/>
              </a:ext>
            </a:extLst>
          </p:cNvPr>
          <p:cNvSpPr/>
          <p:nvPr/>
        </p:nvSpPr>
        <p:spPr>
          <a:xfrm>
            <a:off x="1019064" y="3015179"/>
            <a:ext cx="415357" cy="3995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-7</a:t>
            </a:r>
            <a:endParaRPr lang="ar-SY" sz="1600" dirty="0">
              <a:solidFill>
                <a:schemeClr val="tx1"/>
              </a:solidFill>
            </a:endParaRPr>
          </a:p>
        </p:txBody>
      </p:sp>
      <p:sp>
        <p:nvSpPr>
          <p:cNvPr id="40" name="مستطيل 19">
            <a:extLst>
              <a:ext uri="{FF2B5EF4-FFF2-40B4-BE49-F238E27FC236}">
                <a16:creationId xmlns:a16="http://schemas.microsoft.com/office/drawing/2014/main" id="{6CF21F56-C5D3-E088-0FB2-7AFA6B4CE21E}"/>
              </a:ext>
            </a:extLst>
          </p:cNvPr>
          <p:cNvSpPr/>
          <p:nvPr/>
        </p:nvSpPr>
        <p:spPr>
          <a:xfrm>
            <a:off x="967195" y="3683804"/>
            <a:ext cx="415357" cy="3424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-6</a:t>
            </a:r>
            <a:endParaRPr lang="ar-SY" sz="1600" dirty="0">
              <a:solidFill>
                <a:schemeClr val="tx1"/>
              </a:solidFill>
            </a:endParaRPr>
          </a:p>
        </p:txBody>
      </p:sp>
      <p:sp>
        <p:nvSpPr>
          <p:cNvPr id="41" name="مستطيل 20">
            <a:extLst>
              <a:ext uri="{FF2B5EF4-FFF2-40B4-BE49-F238E27FC236}">
                <a16:creationId xmlns:a16="http://schemas.microsoft.com/office/drawing/2014/main" id="{9610E102-A276-43CF-3B18-AB17FB55440B}"/>
              </a:ext>
            </a:extLst>
          </p:cNvPr>
          <p:cNvSpPr/>
          <p:nvPr/>
        </p:nvSpPr>
        <p:spPr>
          <a:xfrm>
            <a:off x="165812" y="3359652"/>
            <a:ext cx="559190" cy="3373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-6.3</a:t>
            </a:r>
            <a:endParaRPr lang="ar-SY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37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D84BB-6EF2-576F-BD6A-D2E504490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EFDDF185-49E6-F811-0F04-EF9312E0B851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</p:spTree>
    <p:extLst>
      <p:ext uri="{BB962C8B-B14F-4D97-AF65-F5344CB8AC3E}">
        <p14:creationId xmlns:p14="http://schemas.microsoft.com/office/powerpoint/2010/main" val="880742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8593D-B304-F2FE-6664-8E749791E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7D92FFD9-5C55-2A20-F1B9-80F8C139E985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62FBDD6-88AB-235E-3392-9CFF063C1B96}"/>
              </a:ext>
            </a:extLst>
          </p:cNvPr>
          <p:cNvSpPr txBox="1">
            <a:spLocks noChangeArrowheads="1"/>
          </p:cNvSpPr>
          <p:nvPr/>
        </p:nvSpPr>
        <p:spPr>
          <a:xfrm>
            <a:off x="3128507" y="658302"/>
            <a:ext cx="1748634" cy="6492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r"/>
            <a:r>
              <a:rPr lang="ar-SY" altLang="ar-SY" sz="1800" b="1"/>
              <a:t>مسألة</a:t>
            </a:r>
            <a:endParaRPr lang="en-US" altLang="ar-SY" sz="1800" b="1" dirty="0"/>
          </a:p>
        </p:txBody>
      </p:sp>
      <p:sp>
        <p:nvSpPr>
          <p:cNvPr id="4" name="مستطيل 9">
            <a:extLst>
              <a:ext uri="{FF2B5EF4-FFF2-40B4-BE49-F238E27FC236}">
                <a16:creationId xmlns:a16="http://schemas.microsoft.com/office/drawing/2014/main" id="{40820315-2A65-A6D5-9488-254D21235174}"/>
              </a:ext>
            </a:extLst>
          </p:cNvPr>
          <p:cNvSpPr/>
          <p:nvPr/>
        </p:nvSpPr>
        <p:spPr>
          <a:xfrm>
            <a:off x="221468" y="1390259"/>
            <a:ext cx="10751332" cy="4809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5" name="مربع نص 10">
            <a:extLst>
              <a:ext uri="{FF2B5EF4-FFF2-40B4-BE49-F238E27FC236}">
                <a16:creationId xmlns:a16="http://schemas.microsoft.com/office/drawing/2014/main" id="{9E56E39E-6A77-1FFE-A34F-7E96DFCCF807}"/>
              </a:ext>
            </a:extLst>
          </p:cNvPr>
          <p:cNvSpPr txBox="1"/>
          <p:nvPr/>
        </p:nvSpPr>
        <p:spPr>
          <a:xfrm>
            <a:off x="296623" y="1307592"/>
            <a:ext cx="10676177" cy="45261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اشترت شركة جهازاً قبل سنتين بمبلغ 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40000</a:t>
            </a:r>
            <a:r>
              <a:rPr lang="en-GB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وحدة نقدية . ووجدت أنه من الصعب الاحتفاظ به أكثر المتوقع أي يمكنني الاحتفاظ بالجهاز سنتين على الأكثر   ( هذا يعني ممكن ان ابيعه الآن او بعد سنة او بعد سنتين ولا يجوز الاحتفاظ به ثلاث سنوات ) تستطيع الإدارة بيعه الآن بمبلغ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12000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وحدة نقدية . وفي حال الاحتفاظ به ستدفع 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20000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وحدة نقدية كلفة تشغيل سنوية مع قيمة متبقية في نهاية عمر الجهاز (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10000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وحدة نقدية</a:t>
            </a: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في نهاية السنة الأولى لو أرادت بيعه ) و (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9000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وحدة نقدية</a:t>
            </a: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في نهاية السنة </a:t>
            </a:r>
            <a:r>
              <a:rPr lang="ar-SA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الثانية)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Defender</a:t>
            </a: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وكان البديل المتوفر لدى الشركة استئجار جهاز مشابه بكلفة سنوية 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24000</a:t>
            </a: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وحدة نقدية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(هنا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Aw </a:t>
            </a: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(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(Challenger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Y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المطلوب : هل الاستبدال مقبول ام لا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؟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60483-ED80-1C24-6987-8F8681BE1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91B17AAD-A6AB-1D99-2C88-92E0D784E2E6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مربع نص 1">
            <a:extLst>
              <a:ext uri="{FF2B5EF4-FFF2-40B4-BE49-F238E27FC236}">
                <a16:creationId xmlns:a16="http://schemas.microsoft.com/office/drawing/2014/main" id="{84574ECA-A1D0-4524-0E4C-1246040B5A48}"/>
              </a:ext>
            </a:extLst>
          </p:cNvPr>
          <p:cNvSpPr txBox="1"/>
          <p:nvPr/>
        </p:nvSpPr>
        <p:spPr>
          <a:xfrm>
            <a:off x="4089334" y="3049377"/>
            <a:ext cx="965199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1400" b="1" dirty="0"/>
              <a:t>السنة الأولى 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41E369EC-FC39-1B3B-2B2D-71C26CBC8823}"/>
              </a:ext>
            </a:extLst>
          </p:cNvPr>
          <p:cNvGrpSpPr/>
          <p:nvPr/>
        </p:nvGrpSpPr>
        <p:grpSpPr>
          <a:xfrm>
            <a:off x="6763247" y="2101455"/>
            <a:ext cx="2217980" cy="1331462"/>
            <a:chOff x="2577737" y="724490"/>
            <a:chExt cx="2217980" cy="1331462"/>
          </a:xfrm>
        </p:grpSpPr>
        <p:sp>
          <p:nvSpPr>
            <p:cNvPr id="5" name="مستطيل 4">
              <a:extLst>
                <a:ext uri="{FF2B5EF4-FFF2-40B4-BE49-F238E27FC236}">
                  <a16:creationId xmlns:a16="http://schemas.microsoft.com/office/drawing/2014/main" id="{071982CA-49CC-B4E8-3D42-3073D7E083E2}"/>
                </a:ext>
              </a:extLst>
            </p:cNvPr>
            <p:cNvSpPr/>
            <p:nvPr/>
          </p:nvSpPr>
          <p:spPr>
            <a:xfrm>
              <a:off x="2577737" y="724491"/>
              <a:ext cx="2039078" cy="127672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Y" dirty="0"/>
            </a:p>
          </p:txBody>
        </p:sp>
        <p:cxnSp>
          <p:nvCxnSpPr>
            <p:cNvPr id="6" name="رابط مستقيم 7">
              <a:extLst>
                <a:ext uri="{FF2B5EF4-FFF2-40B4-BE49-F238E27FC236}">
                  <a16:creationId xmlns:a16="http://schemas.microsoft.com/office/drawing/2014/main" id="{DB9F0172-F7F0-50FD-461B-7750F360C11F}"/>
                </a:ext>
              </a:extLst>
            </p:cNvPr>
            <p:cNvCxnSpPr/>
            <p:nvPr/>
          </p:nvCxnSpPr>
          <p:spPr>
            <a:xfrm>
              <a:off x="3860800" y="1560844"/>
              <a:ext cx="0" cy="224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9">
              <a:extLst>
                <a:ext uri="{FF2B5EF4-FFF2-40B4-BE49-F238E27FC236}">
                  <a16:creationId xmlns:a16="http://schemas.microsoft.com/office/drawing/2014/main" id="{45D0EEF4-B610-60BF-7954-87973FAFFA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96926" y="1370151"/>
              <a:ext cx="1107139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كسهم مستقيم 10">
              <a:extLst>
                <a:ext uri="{FF2B5EF4-FFF2-40B4-BE49-F238E27FC236}">
                  <a16:creationId xmlns:a16="http://schemas.microsoft.com/office/drawing/2014/main" id="{E7698348-67C9-A318-104B-B43CFD4CFBEC}"/>
                </a:ext>
              </a:extLst>
            </p:cNvPr>
            <p:cNvCxnSpPr>
              <a:cxnSpLocks/>
            </p:cNvCxnSpPr>
            <p:nvPr/>
          </p:nvCxnSpPr>
          <p:spPr>
            <a:xfrm>
              <a:off x="3105057" y="1387666"/>
              <a:ext cx="578" cy="43174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كسهم مستقيم 11">
              <a:extLst>
                <a:ext uri="{FF2B5EF4-FFF2-40B4-BE49-F238E27FC236}">
                  <a16:creationId xmlns:a16="http://schemas.microsoft.com/office/drawing/2014/main" id="{4C8B3AB0-9769-EB1C-E33F-2C1E83B20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5598" y="1105991"/>
              <a:ext cx="0" cy="24742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مربع نص 12">
              <a:extLst>
                <a:ext uri="{FF2B5EF4-FFF2-40B4-BE49-F238E27FC236}">
                  <a16:creationId xmlns:a16="http://schemas.microsoft.com/office/drawing/2014/main" id="{74A82D90-B0CB-7F88-CB7C-9FE1B58A2F81}"/>
                </a:ext>
              </a:extLst>
            </p:cNvPr>
            <p:cNvSpPr txBox="1"/>
            <p:nvPr/>
          </p:nvSpPr>
          <p:spPr>
            <a:xfrm>
              <a:off x="2781788" y="1748762"/>
              <a:ext cx="842434" cy="30719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12000</a:t>
              </a:r>
              <a:endParaRPr lang="ar-SY" sz="1400" dirty="0"/>
            </a:p>
          </p:txBody>
        </p:sp>
        <p:sp>
          <p:nvSpPr>
            <p:cNvPr id="11" name="مربع نص 13">
              <a:extLst>
                <a:ext uri="{FF2B5EF4-FFF2-40B4-BE49-F238E27FC236}">
                  <a16:creationId xmlns:a16="http://schemas.microsoft.com/office/drawing/2014/main" id="{7767F4B0-05C2-EC90-64A0-E0ECCB6D40BC}"/>
                </a:ext>
              </a:extLst>
            </p:cNvPr>
            <p:cNvSpPr txBox="1"/>
            <p:nvPr/>
          </p:nvSpPr>
          <p:spPr>
            <a:xfrm>
              <a:off x="3831773" y="724490"/>
              <a:ext cx="804091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10000</a:t>
              </a:r>
              <a:endParaRPr lang="ar-SY" sz="1400" dirty="0"/>
            </a:p>
          </p:txBody>
        </p:sp>
        <p:sp>
          <p:nvSpPr>
            <p:cNvPr id="12" name="مربع نص 14">
              <a:extLst>
                <a:ext uri="{FF2B5EF4-FFF2-40B4-BE49-F238E27FC236}">
                  <a16:creationId xmlns:a16="http://schemas.microsoft.com/office/drawing/2014/main" id="{995DB358-6CF6-9E8E-74CC-84C8BAA12A19}"/>
                </a:ext>
              </a:extLst>
            </p:cNvPr>
            <p:cNvSpPr txBox="1"/>
            <p:nvPr/>
          </p:nvSpPr>
          <p:spPr>
            <a:xfrm>
              <a:off x="3953283" y="1544100"/>
              <a:ext cx="842434" cy="30719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20000</a:t>
              </a:r>
              <a:endParaRPr lang="ar-SY" sz="1400" dirty="0"/>
            </a:p>
          </p:txBody>
        </p:sp>
        <p:cxnSp>
          <p:nvCxnSpPr>
            <p:cNvPr id="13" name="رابط كسهم مستقيم 15">
              <a:extLst>
                <a:ext uri="{FF2B5EF4-FFF2-40B4-BE49-F238E27FC236}">
                  <a16:creationId xmlns:a16="http://schemas.microsoft.com/office/drawing/2014/main" id="{5899CD17-CEDA-7545-171F-A4CA2345016D}"/>
                </a:ext>
              </a:extLst>
            </p:cNvPr>
            <p:cNvCxnSpPr>
              <a:cxnSpLocks/>
            </p:cNvCxnSpPr>
            <p:nvPr/>
          </p:nvCxnSpPr>
          <p:spPr>
            <a:xfrm>
              <a:off x="4195598" y="1227109"/>
              <a:ext cx="0" cy="3851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مربع نص 16">
              <a:extLst>
                <a:ext uri="{FF2B5EF4-FFF2-40B4-BE49-F238E27FC236}">
                  <a16:creationId xmlns:a16="http://schemas.microsoft.com/office/drawing/2014/main" id="{B822B901-76F1-107C-560B-F956A3C5C951}"/>
                </a:ext>
              </a:extLst>
            </p:cNvPr>
            <p:cNvSpPr txBox="1"/>
            <p:nvPr/>
          </p:nvSpPr>
          <p:spPr>
            <a:xfrm>
              <a:off x="2934188" y="1091265"/>
              <a:ext cx="22702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0</a:t>
              </a:r>
              <a:endParaRPr lang="ar-SY" sz="1400" dirty="0"/>
            </a:p>
          </p:txBody>
        </p:sp>
        <p:sp>
          <p:nvSpPr>
            <p:cNvPr id="15" name="مربع نص 17">
              <a:extLst>
                <a:ext uri="{FF2B5EF4-FFF2-40B4-BE49-F238E27FC236}">
                  <a16:creationId xmlns:a16="http://schemas.microsoft.com/office/drawing/2014/main" id="{D48D92C3-D4C7-3FB4-7658-8EF0540BD42F}"/>
                </a:ext>
              </a:extLst>
            </p:cNvPr>
            <p:cNvSpPr txBox="1"/>
            <p:nvPr/>
          </p:nvSpPr>
          <p:spPr>
            <a:xfrm>
              <a:off x="3948739" y="1113030"/>
              <a:ext cx="22702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1</a:t>
              </a:r>
              <a:endParaRPr lang="ar-SY" sz="1400" dirty="0"/>
            </a:p>
          </p:txBody>
        </p:sp>
      </p:grpSp>
      <p:sp>
        <p:nvSpPr>
          <p:cNvPr id="16" name="مربع نص 18">
            <a:extLst>
              <a:ext uri="{FF2B5EF4-FFF2-40B4-BE49-F238E27FC236}">
                <a16:creationId xmlns:a16="http://schemas.microsoft.com/office/drawing/2014/main" id="{DBAF2BD1-0919-8E1E-8D02-20FB53AA089F}"/>
              </a:ext>
            </a:extLst>
          </p:cNvPr>
          <p:cNvSpPr txBox="1"/>
          <p:nvPr/>
        </p:nvSpPr>
        <p:spPr>
          <a:xfrm>
            <a:off x="536896" y="2038063"/>
            <a:ext cx="603016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2000" dirty="0"/>
              <a:t>Aw</a:t>
            </a:r>
            <a:r>
              <a:rPr lang="en-US" sz="1600" dirty="0"/>
              <a:t>D</a:t>
            </a:r>
            <a:r>
              <a:rPr lang="en-US" sz="1400" dirty="0"/>
              <a:t>1</a:t>
            </a:r>
            <a:r>
              <a:rPr lang="en-US" sz="2000" dirty="0"/>
              <a:t> = -12000 ( A/P, 10%,1)+10000(A/F,10%.1)- 20000</a:t>
            </a:r>
          </a:p>
          <a:p>
            <a:r>
              <a:rPr lang="en-US" sz="2000" dirty="0"/>
              <a:t>       = </a:t>
            </a:r>
            <a:r>
              <a:rPr lang="en-US" sz="2000" dirty="0">
                <a:solidFill>
                  <a:schemeClr val="tx1"/>
                </a:solidFill>
              </a:rPr>
              <a:t> -23000</a:t>
            </a:r>
            <a:endParaRPr lang="ar-SY" sz="2000" dirty="0"/>
          </a:p>
        </p:txBody>
      </p:sp>
      <p:sp>
        <p:nvSpPr>
          <p:cNvPr id="17" name="مربع نص 19">
            <a:extLst>
              <a:ext uri="{FF2B5EF4-FFF2-40B4-BE49-F238E27FC236}">
                <a16:creationId xmlns:a16="http://schemas.microsoft.com/office/drawing/2014/main" id="{0D4507D9-1C3E-0412-7E73-232F0BAD68C4}"/>
              </a:ext>
            </a:extLst>
          </p:cNvPr>
          <p:cNvSpPr txBox="1"/>
          <p:nvPr/>
        </p:nvSpPr>
        <p:spPr>
          <a:xfrm>
            <a:off x="4087513" y="5089055"/>
            <a:ext cx="965199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1400" b="1" dirty="0"/>
              <a:t>السنة الثانية </a:t>
            </a:r>
          </a:p>
        </p:txBody>
      </p:sp>
      <p:sp>
        <p:nvSpPr>
          <p:cNvPr id="18" name="مربع نص 20">
            <a:extLst>
              <a:ext uri="{FF2B5EF4-FFF2-40B4-BE49-F238E27FC236}">
                <a16:creationId xmlns:a16="http://schemas.microsoft.com/office/drawing/2014/main" id="{1101C378-D25A-7436-ED96-C88DF8913A20}"/>
              </a:ext>
            </a:extLst>
          </p:cNvPr>
          <p:cNvSpPr txBox="1"/>
          <p:nvPr/>
        </p:nvSpPr>
        <p:spPr>
          <a:xfrm>
            <a:off x="536895" y="3875805"/>
            <a:ext cx="5941176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2000" dirty="0"/>
              <a:t>Aw</a:t>
            </a:r>
            <a:r>
              <a:rPr lang="en-US" sz="1600" dirty="0"/>
              <a:t>D</a:t>
            </a:r>
            <a:r>
              <a:rPr lang="en-US" sz="1400" dirty="0"/>
              <a:t>2</a:t>
            </a:r>
            <a:r>
              <a:rPr lang="en-US" sz="2000" dirty="0"/>
              <a:t> = -12000 ( A/P, 10%,2)+9000(A/F,10%,2) -20000</a:t>
            </a:r>
            <a:endParaRPr lang="ar-SY" sz="2000" dirty="0"/>
          </a:p>
          <a:p>
            <a:r>
              <a:rPr lang="ar-SY" sz="2000" dirty="0"/>
              <a:t>         </a:t>
            </a:r>
          </a:p>
          <a:p>
            <a:r>
              <a:rPr lang="ar-SY" sz="2000" dirty="0"/>
              <a:t>         </a:t>
            </a:r>
            <a:r>
              <a:rPr lang="en-US" sz="2000" dirty="0"/>
              <a:t>= -22629</a:t>
            </a:r>
            <a:r>
              <a:rPr lang="ar-SY" sz="2000" dirty="0"/>
              <a:t> </a:t>
            </a:r>
            <a:r>
              <a:rPr lang="ar-SY" sz="1400" dirty="0"/>
              <a:t>أي تكلفني هذا المبلغ في السنة الثانية     </a:t>
            </a:r>
            <a:endParaRPr lang="ar-SY" sz="2000" dirty="0"/>
          </a:p>
        </p:txBody>
      </p:sp>
      <p:grpSp>
        <p:nvGrpSpPr>
          <p:cNvPr id="19" name="مجموعة 21">
            <a:extLst>
              <a:ext uri="{FF2B5EF4-FFF2-40B4-BE49-F238E27FC236}">
                <a16:creationId xmlns:a16="http://schemas.microsoft.com/office/drawing/2014/main" id="{7DB0EB5C-CB74-08EC-57E1-05B08156383D}"/>
              </a:ext>
            </a:extLst>
          </p:cNvPr>
          <p:cNvGrpSpPr/>
          <p:nvPr/>
        </p:nvGrpSpPr>
        <p:grpSpPr>
          <a:xfrm>
            <a:off x="6540864" y="3806020"/>
            <a:ext cx="3756927" cy="1276728"/>
            <a:chOff x="2339072" y="3164242"/>
            <a:chExt cx="3756927" cy="1276728"/>
          </a:xfrm>
        </p:grpSpPr>
        <p:sp>
          <p:nvSpPr>
            <p:cNvPr id="20" name="مستطيل 22">
              <a:extLst>
                <a:ext uri="{FF2B5EF4-FFF2-40B4-BE49-F238E27FC236}">
                  <a16:creationId xmlns:a16="http://schemas.microsoft.com/office/drawing/2014/main" id="{EE42E3E9-8429-8961-DECC-564F568F17E2}"/>
                </a:ext>
              </a:extLst>
            </p:cNvPr>
            <p:cNvSpPr/>
            <p:nvPr/>
          </p:nvSpPr>
          <p:spPr>
            <a:xfrm>
              <a:off x="2339072" y="3164242"/>
              <a:ext cx="3756927" cy="127672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Y" dirty="0"/>
            </a:p>
          </p:txBody>
        </p:sp>
        <p:cxnSp>
          <p:nvCxnSpPr>
            <p:cNvPr id="21" name="رابط مستقيم 23">
              <a:extLst>
                <a:ext uri="{FF2B5EF4-FFF2-40B4-BE49-F238E27FC236}">
                  <a16:creationId xmlns:a16="http://schemas.microsoft.com/office/drawing/2014/main" id="{1BF8669F-006D-4BB0-90C6-7C186489D307}"/>
                </a:ext>
              </a:extLst>
            </p:cNvPr>
            <p:cNvCxnSpPr/>
            <p:nvPr/>
          </p:nvCxnSpPr>
          <p:spPr>
            <a:xfrm>
              <a:off x="4013200" y="3942643"/>
              <a:ext cx="0" cy="224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رابط مستقيم 24">
              <a:extLst>
                <a:ext uri="{FF2B5EF4-FFF2-40B4-BE49-F238E27FC236}">
                  <a16:creationId xmlns:a16="http://schemas.microsoft.com/office/drawing/2014/main" id="{E2B4A557-4F20-1E99-0644-F515BF606D35}"/>
                </a:ext>
              </a:extLst>
            </p:cNvPr>
            <p:cNvCxnSpPr>
              <a:cxnSpLocks/>
            </p:cNvCxnSpPr>
            <p:nvPr/>
          </p:nvCxnSpPr>
          <p:spPr>
            <a:xfrm>
              <a:off x="3249326" y="3751951"/>
              <a:ext cx="218531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رابط كسهم مستقيم 25">
              <a:extLst>
                <a:ext uri="{FF2B5EF4-FFF2-40B4-BE49-F238E27FC236}">
                  <a16:creationId xmlns:a16="http://schemas.microsoft.com/office/drawing/2014/main" id="{932EE330-FA67-9F9B-C988-16DA4E4511B1}"/>
                </a:ext>
              </a:extLst>
            </p:cNvPr>
            <p:cNvCxnSpPr>
              <a:cxnSpLocks/>
            </p:cNvCxnSpPr>
            <p:nvPr/>
          </p:nvCxnSpPr>
          <p:spPr>
            <a:xfrm>
              <a:off x="3257457" y="3769465"/>
              <a:ext cx="578" cy="43174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رابط كسهم مستقيم 26">
              <a:extLst>
                <a:ext uri="{FF2B5EF4-FFF2-40B4-BE49-F238E27FC236}">
                  <a16:creationId xmlns:a16="http://schemas.microsoft.com/office/drawing/2014/main" id="{8CEADB06-D192-6C49-0A41-267465CB52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26295" y="3487790"/>
              <a:ext cx="0" cy="24742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مربع نص 27">
              <a:extLst>
                <a:ext uri="{FF2B5EF4-FFF2-40B4-BE49-F238E27FC236}">
                  <a16:creationId xmlns:a16="http://schemas.microsoft.com/office/drawing/2014/main" id="{A4818A8F-E636-E625-E207-A62E283A0A54}"/>
                </a:ext>
              </a:extLst>
            </p:cNvPr>
            <p:cNvSpPr txBox="1"/>
            <p:nvPr/>
          </p:nvSpPr>
          <p:spPr>
            <a:xfrm>
              <a:off x="2934188" y="4130561"/>
              <a:ext cx="842434" cy="30719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12000</a:t>
              </a:r>
              <a:endParaRPr lang="ar-SY" sz="1400" dirty="0"/>
            </a:p>
          </p:txBody>
        </p:sp>
        <p:sp>
          <p:nvSpPr>
            <p:cNvPr id="26" name="مربع نص 28">
              <a:extLst>
                <a:ext uri="{FF2B5EF4-FFF2-40B4-BE49-F238E27FC236}">
                  <a16:creationId xmlns:a16="http://schemas.microsoft.com/office/drawing/2014/main" id="{B28D8D35-4D4E-315F-5F49-1FD19A3B8CC2}"/>
                </a:ext>
              </a:extLst>
            </p:cNvPr>
            <p:cNvSpPr txBox="1"/>
            <p:nvPr/>
          </p:nvSpPr>
          <p:spPr>
            <a:xfrm>
              <a:off x="5019336" y="3192549"/>
              <a:ext cx="804091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   9000</a:t>
              </a:r>
              <a:endParaRPr lang="ar-SY" sz="1400" dirty="0"/>
            </a:p>
          </p:txBody>
        </p:sp>
        <p:cxnSp>
          <p:nvCxnSpPr>
            <p:cNvPr id="27" name="رابط كسهم مستقيم 30">
              <a:extLst>
                <a:ext uri="{FF2B5EF4-FFF2-40B4-BE49-F238E27FC236}">
                  <a16:creationId xmlns:a16="http://schemas.microsoft.com/office/drawing/2014/main" id="{5D369125-0A12-53E9-5BA3-321F0038019B}"/>
                </a:ext>
              </a:extLst>
            </p:cNvPr>
            <p:cNvCxnSpPr>
              <a:cxnSpLocks/>
            </p:cNvCxnSpPr>
            <p:nvPr/>
          </p:nvCxnSpPr>
          <p:spPr>
            <a:xfrm>
              <a:off x="4328165" y="3726352"/>
              <a:ext cx="0" cy="3639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مربع نص 31">
              <a:extLst>
                <a:ext uri="{FF2B5EF4-FFF2-40B4-BE49-F238E27FC236}">
                  <a16:creationId xmlns:a16="http://schemas.microsoft.com/office/drawing/2014/main" id="{2310B79A-BB14-33B0-509E-DDFEA439A6D6}"/>
                </a:ext>
              </a:extLst>
            </p:cNvPr>
            <p:cNvSpPr txBox="1"/>
            <p:nvPr/>
          </p:nvSpPr>
          <p:spPr>
            <a:xfrm>
              <a:off x="3086588" y="3473064"/>
              <a:ext cx="22702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0</a:t>
              </a:r>
              <a:endParaRPr lang="ar-SY" sz="1400" dirty="0"/>
            </a:p>
          </p:txBody>
        </p:sp>
        <p:sp>
          <p:nvSpPr>
            <p:cNvPr id="29" name="مربع نص 32">
              <a:extLst>
                <a:ext uri="{FF2B5EF4-FFF2-40B4-BE49-F238E27FC236}">
                  <a16:creationId xmlns:a16="http://schemas.microsoft.com/office/drawing/2014/main" id="{63678AA9-92C0-3D57-7183-368AF1624395}"/>
                </a:ext>
              </a:extLst>
            </p:cNvPr>
            <p:cNvSpPr txBox="1"/>
            <p:nvPr/>
          </p:nvSpPr>
          <p:spPr>
            <a:xfrm>
              <a:off x="4152896" y="3494829"/>
              <a:ext cx="22702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1</a:t>
              </a:r>
              <a:endParaRPr lang="ar-SY" sz="1400" dirty="0"/>
            </a:p>
          </p:txBody>
        </p:sp>
        <p:sp>
          <p:nvSpPr>
            <p:cNvPr id="30" name="مربع نص 33">
              <a:extLst>
                <a:ext uri="{FF2B5EF4-FFF2-40B4-BE49-F238E27FC236}">
                  <a16:creationId xmlns:a16="http://schemas.microsoft.com/office/drawing/2014/main" id="{A1CDE39C-5F00-002C-CAEF-540B6E37627D}"/>
                </a:ext>
              </a:extLst>
            </p:cNvPr>
            <p:cNvSpPr txBox="1"/>
            <p:nvPr/>
          </p:nvSpPr>
          <p:spPr>
            <a:xfrm>
              <a:off x="5211064" y="3509209"/>
              <a:ext cx="22702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2</a:t>
              </a:r>
              <a:endParaRPr lang="ar-SY" sz="1400" dirty="0"/>
            </a:p>
          </p:txBody>
        </p:sp>
      </p:grpSp>
      <p:cxnSp>
        <p:nvCxnSpPr>
          <p:cNvPr id="31" name="رابط مستقيم 34">
            <a:extLst>
              <a:ext uri="{FF2B5EF4-FFF2-40B4-BE49-F238E27FC236}">
                <a16:creationId xmlns:a16="http://schemas.microsoft.com/office/drawing/2014/main" id="{3A0CC6AF-874D-FC77-47CE-641F5ECE975B}"/>
              </a:ext>
            </a:extLst>
          </p:cNvPr>
          <p:cNvCxnSpPr>
            <a:cxnSpLocks/>
          </p:cNvCxnSpPr>
          <p:nvPr/>
        </p:nvCxnSpPr>
        <p:spPr>
          <a:xfrm flipH="1" flipV="1">
            <a:off x="1308683" y="3643901"/>
            <a:ext cx="8925886" cy="30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مستطيل 35">
            <a:extLst>
              <a:ext uri="{FF2B5EF4-FFF2-40B4-BE49-F238E27FC236}">
                <a16:creationId xmlns:a16="http://schemas.microsoft.com/office/drawing/2014/main" id="{A0A6E618-C909-866E-1CEE-9822C2961914}"/>
              </a:ext>
            </a:extLst>
          </p:cNvPr>
          <p:cNvSpPr/>
          <p:nvPr/>
        </p:nvSpPr>
        <p:spPr>
          <a:xfrm>
            <a:off x="1676400" y="2915179"/>
            <a:ext cx="2368214" cy="6114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Aw</a:t>
            </a:r>
            <a:r>
              <a:rPr lang="en-US" sz="1400" dirty="0">
                <a:solidFill>
                  <a:schemeClr val="tx1"/>
                </a:solidFill>
              </a:rPr>
              <a:t>D1</a:t>
            </a:r>
            <a:r>
              <a:rPr lang="en-US" sz="2400" dirty="0">
                <a:solidFill>
                  <a:schemeClr val="tx1"/>
                </a:solidFill>
              </a:rPr>
              <a:t> = -23000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33" name="مستطيل 36">
            <a:extLst>
              <a:ext uri="{FF2B5EF4-FFF2-40B4-BE49-F238E27FC236}">
                <a16:creationId xmlns:a16="http://schemas.microsoft.com/office/drawing/2014/main" id="{BD487B24-A3A6-96B7-616A-D23A3AD686F7}"/>
              </a:ext>
            </a:extLst>
          </p:cNvPr>
          <p:cNvSpPr/>
          <p:nvPr/>
        </p:nvSpPr>
        <p:spPr>
          <a:xfrm>
            <a:off x="1894209" y="5081103"/>
            <a:ext cx="2132844" cy="537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Aw</a:t>
            </a:r>
            <a:r>
              <a:rPr lang="en-US" dirty="0">
                <a:solidFill>
                  <a:schemeClr val="tx1"/>
                </a:solidFill>
              </a:rPr>
              <a:t>D2</a:t>
            </a:r>
            <a:r>
              <a:rPr lang="en-US" sz="2400" dirty="0">
                <a:solidFill>
                  <a:schemeClr val="tx1"/>
                </a:solidFill>
              </a:rPr>
              <a:t> = -22629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34" name="مربع نص 37">
            <a:extLst>
              <a:ext uri="{FF2B5EF4-FFF2-40B4-BE49-F238E27FC236}">
                <a16:creationId xmlns:a16="http://schemas.microsoft.com/office/drawing/2014/main" id="{FB7E18DC-918F-8D98-091F-6E51E0D6185C}"/>
              </a:ext>
            </a:extLst>
          </p:cNvPr>
          <p:cNvSpPr txBox="1"/>
          <p:nvPr/>
        </p:nvSpPr>
        <p:spPr>
          <a:xfrm>
            <a:off x="8196852" y="4691805"/>
            <a:ext cx="84243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20000</a:t>
            </a:r>
            <a:endParaRPr lang="ar-SY" sz="1400" dirty="0"/>
          </a:p>
        </p:txBody>
      </p:sp>
      <p:cxnSp>
        <p:nvCxnSpPr>
          <p:cNvPr id="35" name="رابط كسهم مستقيم 38">
            <a:extLst>
              <a:ext uri="{FF2B5EF4-FFF2-40B4-BE49-F238E27FC236}">
                <a16:creationId xmlns:a16="http://schemas.microsoft.com/office/drawing/2014/main" id="{423DCB5E-CEA6-CA81-8AF5-9B26E02EEAB3}"/>
              </a:ext>
            </a:extLst>
          </p:cNvPr>
          <p:cNvCxnSpPr>
            <a:cxnSpLocks/>
          </p:cNvCxnSpPr>
          <p:nvPr/>
        </p:nvCxnSpPr>
        <p:spPr>
          <a:xfrm>
            <a:off x="9630025" y="4398384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مربع نص 39">
            <a:extLst>
              <a:ext uri="{FF2B5EF4-FFF2-40B4-BE49-F238E27FC236}">
                <a16:creationId xmlns:a16="http://schemas.microsoft.com/office/drawing/2014/main" id="{5D86937E-CFEF-4482-AF0F-C2F60BEAE822}"/>
              </a:ext>
            </a:extLst>
          </p:cNvPr>
          <p:cNvSpPr txBox="1"/>
          <p:nvPr/>
        </p:nvSpPr>
        <p:spPr>
          <a:xfrm>
            <a:off x="9350733" y="4713660"/>
            <a:ext cx="84243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20000</a:t>
            </a:r>
            <a:endParaRPr lang="ar-SY" sz="1400" dirty="0"/>
          </a:p>
        </p:txBody>
      </p:sp>
    </p:spTree>
    <p:extLst>
      <p:ext uri="{BB962C8B-B14F-4D97-AF65-F5344CB8AC3E}">
        <p14:creationId xmlns:p14="http://schemas.microsoft.com/office/powerpoint/2010/main" val="3324827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B7FEA-209D-7693-DEF2-517BDA12D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AFEC6F0A-0E62-C3E6-2A61-7BDDBD764BCE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مستطيل 3">
            <a:extLst>
              <a:ext uri="{FF2B5EF4-FFF2-40B4-BE49-F238E27FC236}">
                <a16:creationId xmlns:a16="http://schemas.microsoft.com/office/drawing/2014/main" id="{C35FCE23-252F-F599-B426-A90313F8FFC8}"/>
              </a:ext>
            </a:extLst>
          </p:cNvPr>
          <p:cNvSpPr/>
          <p:nvPr/>
        </p:nvSpPr>
        <p:spPr>
          <a:xfrm>
            <a:off x="446434" y="1434972"/>
            <a:ext cx="3756927" cy="12767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  <p:cxnSp>
        <p:nvCxnSpPr>
          <p:cNvPr id="4" name="رابط مستقيم 4">
            <a:extLst>
              <a:ext uri="{FF2B5EF4-FFF2-40B4-BE49-F238E27FC236}">
                <a16:creationId xmlns:a16="http://schemas.microsoft.com/office/drawing/2014/main" id="{9312BC3E-AF25-2CA5-F9AE-5C6D508F719E}"/>
              </a:ext>
            </a:extLst>
          </p:cNvPr>
          <p:cNvCxnSpPr/>
          <p:nvPr/>
        </p:nvCxnSpPr>
        <p:spPr>
          <a:xfrm>
            <a:off x="1729498" y="2271325"/>
            <a:ext cx="0" cy="2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رابط مستقيم 7">
            <a:extLst>
              <a:ext uri="{FF2B5EF4-FFF2-40B4-BE49-F238E27FC236}">
                <a16:creationId xmlns:a16="http://schemas.microsoft.com/office/drawing/2014/main" id="{3BF8DD61-F2DD-1C3F-471E-86E600B1CFED}"/>
              </a:ext>
            </a:extLst>
          </p:cNvPr>
          <p:cNvCxnSpPr>
            <a:cxnSpLocks/>
          </p:cNvCxnSpPr>
          <p:nvPr/>
        </p:nvCxnSpPr>
        <p:spPr>
          <a:xfrm flipV="1">
            <a:off x="965624" y="2080632"/>
            <a:ext cx="1107139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كسهم مستقيم 9">
            <a:extLst>
              <a:ext uri="{FF2B5EF4-FFF2-40B4-BE49-F238E27FC236}">
                <a16:creationId xmlns:a16="http://schemas.microsoft.com/office/drawing/2014/main" id="{8CA3AC2B-0138-3651-F434-60754E3F7B60}"/>
              </a:ext>
            </a:extLst>
          </p:cNvPr>
          <p:cNvCxnSpPr>
            <a:cxnSpLocks/>
          </p:cNvCxnSpPr>
          <p:nvPr/>
        </p:nvCxnSpPr>
        <p:spPr>
          <a:xfrm>
            <a:off x="973755" y="2098147"/>
            <a:ext cx="578" cy="43174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10">
            <a:extLst>
              <a:ext uri="{FF2B5EF4-FFF2-40B4-BE49-F238E27FC236}">
                <a16:creationId xmlns:a16="http://schemas.microsoft.com/office/drawing/2014/main" id="{800E271D-DC6A-8D6C-E6D6-9A5D3CE388E7}"/>
              </a:ext>
            </a:extLst>
          </p:cNvPr>
          <p:cNvCxnSpPr>
            <a:cxnSpLocks/>
          </p:cNvCxnSpPr>
          <p:nvPr/>
        </p:nvCxnSpPr>
        <p:spPr>
          <a:xfrm flipV="1">
            <a:off x="2064296" y="1816472"/>
            <a:ext cx="0" cy="2474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مربع نص 11">
            <a:extLst>
              <a:ext uri="{FF2B5EF4-FFF2-40B4-BE49-F238E27FC236}">
                <a16:creationId xmlns:a16="http://schemas.microsoft.com/office/drawing/2014/main" id="{2ECB6123-6B93-3D9C-DFFA-21302D0E6183}"/>
              </a:ext>
            </a:extLst>
          </p:cNvPr>
          <p:cNvSpPr txBox="1"/>
          <p:nvPr/>
        </p:nvSpPr>
        <p:spPr>
          <a:xfrm>
            <a:off x="650486" y="2459243"/>
            <a:ext cx="84243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12000</a:t>
            </a:r>
            <a:endParaRPr lang="ar-SY" sz="1400" dirty="0"/>
          </a:p>
        </p:txBody>
      </p:sp>
      <p:sp>
        <p:nvSpPr>
          <p:cNvPr id="9" name="مربع نص 12">
            <a:extLst>
              <a:ext uri="{FF2B5EF4-FFF2-40B4-BE49-F238E27FC236}">
                <a16:creationId xmlns:a16="http://schemas.microsoft.com/office/drawing/2014/main" id="{342ADF05-CE47-FE00-6C5A-73C4CDBE087F}"/>
              </a:ext>
            </a:extLst>
          </p:cNvPr>
          <p:cNvSpPr txBox="1"/>
          <p:nvPr/>
        </p:nvSpPr>
        <p:spPr>
          <a:xfrm>
            <a:off x="1700471" y="1434971"/>
            <a:ext cx="804091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10000</a:t>
            </a:r>
            <a:endParaRPr lang="ar-SY" sz="1400" dirty="0"/>
          </a:p>
        </p:txBody>
      </p:sp>
      <p:sp>
        <p:nvSpPr>
          <p:cNvPr id="10" name="مربع نص 13">
            <a:extLst>
              <a:ext uri="{FF2B5EF4-FFF2-40B4-BE49-F238E27FC236}">
                <a16:creationId xmlns:a16="http://schemas.microsoft.com/office/drawing/2014/main" id="{A6F201BF-45A5-111B-0170-BD7F9427D752}"/>
              </a:ext>
            </a:extLst>
          </p:cNvPr>
          <p:cNvSpPr txBox="1"/>
          <p:nvPr/>
        </p:nvSpPr>
        <p:spPr>
          <a:xfrm>
            <a:off x="1821981" y="2254581"/>
            <a:ext cx="84243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24000</a:t>
            </a:r>
            <a:endParaRPr lang="ar-SY" sz="1400" dirty="0"/>
          </a:p>
        </p:txBody>
      </p:sp>
      <p:cxnSp>
        <p:nvCxnSpPr>
          <p:cNvPr id="11" name="رابط كسهم مستقيم 14">
            <a:extLst>
              <a:ext uri="{FF2B5EF4-FFF2-40B4-BE49-F238E27FC236}">
                <a16:creationId xmlns:a16="http://schemas.microsoft.com/office/drawing/2014/main" id="{DC222A52-7253-759F-B869-B9B74F922F59}"/>
              </a:ext>
            </a:extLst>
          </p:cNvPr>
          <p:cNvCxnSpPr>
            <a:cxnSpLocks/>
          </p:cNvCxnSpPr>
          <p:nvPr/>
        </p:nvCxnSpPr>
        <p:spPr>
          <a:xfrm>
            <a:off x="2064296" y="1937590"/>
            <a:ext cx="0" cy="3851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مربع نص 15">
            <a:extLst>
              <a:ext uri="{FF2B5EF4-FFF2-40B4-BE49-F238E27FC236}">
                <a16:creationId xmlns:a16="http://schemas.microsoft.com/office/drawing/2014/main" id="{5F9AE1A1-E9B4-0100-BA78-04FB7768CA67}"/>
              </a:ext>
            </a:extLst>
          </p:cNvPr>
          <p:cNvSpPr txBox="1"/>
          <p:nvPr/>
        </p:nvSpPr>
        <p:spPr>
          <a:xfrm>
            <a:off x="802886" y="1801746"/>
            <a:ext cx="22702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0</a:t>
            </a:r>
            <a:endParaRPr lang="ar-SY" sz="1400" dirty="0"/>
          </a:p>
        </p:txBody>
      </p:sp>
      <p:sp>
        <p:nvSpPr>
          <p:cNvPr id="13" name="مربع نص 16">
            <a:extLst>
              <a:ext uri="{FF2B5EF4-FFF2-40B4-BE49-F238E27FC236}">
                <a16:creationId xmlns:a16="http://schemas.microsoft.com/office/drawing/2014/main" id="{2F134D0A-BD07-550A-085E-806DE0569B88}"/>
              </a:ext>
            </a:extLst>
          </p:cNvPr>
          <p:cNvSpPr txBox="1"/>
          <p:nvPr/>
        </p:nvSpPr>
        <p:spPr>
          <a:xfrm>
            <a:off x="1817437" y="1823511"/>
            <a:ext cx="22702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</a:t>
            </a:r>
            <a:endParaRPr lang="ar-SY" sz="1400" dirty="0"/>
          </a:p>
        </p:txBody>
      </p:sp>
      <p:sp>
        <p:nvSpPr>
          <p:cNvPr id="14" name="مستطيل 18">
            <a:extLst>
              <a:ext uri="{FF2B5EF4-FFF2-40B4-BE49-F238E27FC236}">
                <a16:creationId xmlns:a16="http://schemas.microsoft.com/office/drawing/2014/main" id="{5E531309-EA55-8975-CDC5-1D76206C980C}"/>
              </a:ext>
            </a:extLst>
          </p:cNvPr>
          <p:cNvSpPr/>
          <p:nvPr/>
        </p:nvSpPr>
        <p:spPr>
          <a:xfrm>
            <a:off x="446435" y="2879609"/>
            <a:ext cx="3756927" cy="127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  <p:cxnSp>
        <p:nvCxnSpPr>
          <p:cNvPr id="15" name="رابط مستقيم 19">
            <a:extLst>
              <a:ext uri="{FF2B5EF4-FFF2-40B4-BE49-F238E27FC236}">
                <a16:creationId xmlns:a16="http://schemas.microsoft.com/office/drawing/2014/main" id="{CB4979F8-F637-7F09-F81D-78A7D64471EB}"/>
              </a:ext>
            </a:extLst>
          </p:cNvPr>
          <p:cNvCxnSpPr/>
          <p:nvPr/>
        </p:nvCxnSpPr>
        <p:spPr>
          <a:xfrm>
            <a:off x="2120563" y="3658010"/>
            <a:ext cx="0" cy="2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20">
            <a:extLst>
              <a:ext uri="{FF2B5EF4-FFF2-40B4-BE49-F238E27FC236}">
                <a16:creationId xmlns:a16="http://schemas.microsoft.com/office/drawing/2014/main" id="{0B0C4E40-018C-F5AD-3B32-6765BEFC006A}"/>
              </a:ext>
            </a:extLst>
          </p:cNvPr>
          <p:cNvCxnSpPr>
            <a:cxnSpLocks/>
          </p:cNvCxnSpPr>
          <p:nvPr/>
        </p:nvCxnSpPr>
        <p:spPr>
          <a:xfrm>
            <a:off x="1356689" y="3467318"/>
            <a:ext cx="218531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21">
            <a:extLst>
              <a:ext uri="{FF2B5EF4-FFF2-40B4-BE49-F238E27FC236}">
                <a16:creationId xmlns:a16="http://schemas.microsoft.com/office/drawing/2014/main" id="{2854A01B-9E32-6FB1-3E10-4EA9396BC725}"/>
              </a:ext>
            </a:extLst>
          </p:cNvPr>
          <p:cNvCxnSpPr>
            <a:cxnSpLocks/>
          </p:cNvCxnSpPr>
          <p:nvPr/>
        </p:nvCxnSpPr>
        <p:spPr>
          <a:xfrm>
            <a:off x="1364820" y="3484832"/>
            <a:ext cx="578" cy="43174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22">
            <a:extLst>
              <a:ext uri="{FF2B5EF4-FFF2-40B4-BE49-F238E27FC236}">
                <a16:creationId xmlns:a16="http://schemas.microsoft.com/office/drawing/2014/main" id="{30175AC3-6685-08BB-D086-402EF921F93E}"/>
              </a:ext>
            </a:extLst>
          </p:cNvPr>
          <p:cNvCxnSpPr>
            <a:cxnSpLocks/>
          </p:cNvCxnSpPr>
          <p:nvPr/>
        </p:nvCxnSpPr>
        <p:spPr>
          <a:xfrm flipV="1">
            <a:off x="3533658" y="3203157"/>
            <a:ext cx="0" cy="2474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مربع نص 23">
            <a:extLst>
              <a:ext uri="{FF2B5EF4-FFF2-40B4-BE49-F238E27FC236}">
                <a16:creationId xmlns:a16="http://schemas.microsoft.com/office/drawing/2014/main" id="{9329D844-3F94-1737-7365-E0E28939646D}"/>
              </a:ext>
            </a:extLst>
          </p:cNvPr>
          <p:cNvSpPr txBox="1"/>
          <p:nvPr/>
        </p:nvSpPr>
        <p:spPr>
          <a:xfrm>
            <a:off x="1041551" y="3845928"/>
            <a:ext cx="84243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12000</a:t>
            </a:r>
            <a:endParaRPr lang="ar-SY" sz="1400" dirty="0"/>
          </a:p>
        </p:txBody>
      </p:sp>
      <p:sp>
        <p:nvSpPr>
          <p:cNvPr id="20" name="مربع نص 24">
            <a:extLst>
              <a:ext uri="{FF2B5EF4-FFF2-40B4-BE49-F238E27FC236}">
                <a16:creationId xmlns:a16="http://schemas.microsoft.com/office/drawing/2014/main" id="{B03E8302-8AD0-B2C0-9AB7-D7B32578BC8F}"/>
              </a:ext>
            </a:extLst>
          </p:cNvPr>
          <p:cNvSpPr txBox="1"/>
          <p:nvPr/>
        </p:nvSpPr>
        <p:spPr>
          <a:xfrm>
            <a:off x="3126699" y="2907916"/>
            <a:ext cx="804091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   9000</a:t>
            </a:r>
            <a:endParaRPr lang="ar-SY" sz="1400" dirty="0"/>
          </a:p>
        </p:txBody>
      </p:sp>
      <p:cxnSp>
        <p:nvCxnSpPr>
          <p:cNvPr id="21" name="رابط كسهم مستقيم 25">
            <a:extLst>
              <a:ext uri="{FF2B5EF4-FFF2-40B4-BE49-F238E27FC236}">
                <a16:creationId xmlns:a16="http://schemas.microsoft.com/office/drawing/2014/main" id="{E497F309-A468-9F3A-82FD-79923A6ED1ED}"/>
              </a:ext>
            </a:extLst>
          </p:cNvPr>
          <p:cNvCxnSpPr>
            <a:cxnSpLocks/>
          </p:cNvCxnSpPr>
          <p:nvPr/>
        </p:nvCxnSpPr>
        <p:spPr>
          <a:xfrm>
            <a:off x="2435528" y="3441719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ربع نص 26">
            <a:extLst>
              <a:ext uri="{FF2B5EF4-FFF2-40B4-BE49-F238E27FC236}">
                <a16:creationId xmlns:a16="http://schemas.microsoft.com/office/drawing/2014/main" id="{12225C66-B384-EDC3-4461-95D13682A7D0}"/>
              </a:ext>
            </a:extLst>
          </p:cNvPr>
          <p:cNvSpPr txBox="1"/>
          <p:nvPr/>
        </p:nvSpPr>
        <p:spPr>
          <a:xfrm>
            <a:off x="1193951" y="3188431"/>
            <a:ext cx="22702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0</a:t>
            </a:r>
            <a:endParaRPr lang="ar-SY" sz="1400" dirty="0"/>
          </a:p>
        </p:txBody>
      </p:sp>
      <p:sp>
        <p:nvSpPr>
          <p:cNvPr id="23" name="مربع نص 27">
            <a:extLst>
              <a:ext uri="{FF2B5EF4-FFF2-40B4-BE49-F238E27FC236}">
                <a16:creationId xmlns:a16="http://schemas.microsoft.com/office/drawing/2014/main" id="{9FF9647C-599F-4B0C-463C-D1C205652242}"/>
              </a:ext>
            </a:extLst>
          </p:cNvPr>
          <p:cNvSpPr txBox="1"/>
          <p:nvPr/>
        </p:nvSpPr>
        <p:spPr>
          <a:xfrm>
            <a:off x="2260259" y="3210196"/>
            <a:ext cx="22702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</a:t>
            </a:r>
            <a:endParaRPr lang="ar-SY" sz="1400" dirty="0"/>
          </a:p>
        </p:txBody>
      </p:sp>
      <p:sp>
        <p:nvSpPr>
          <p:cNvPr id="24" name="مربع نص 28">
            <a:extLst>
              <a:ext uri="{FF2B5EF4-FFF2-40B4-BE49-F238E27FC236}">
                <a16:creationId xmlns:a16="http://schemas.microsoft.com/office/drawing/2014/main" id="{942B6B18-5479-E513-63D1-B944A8F9A163}"/>
              </a:ext>
            </a:extLst>
          </p:cNvPr>
          <p:cNvSpPr txBox="1"/>
          <p:nvPr/>
        </p:nvSpPr>
        <p:spPr>
          <a:xfrm>
            <a:off x="3318427" y="3224576"/>
            <a:ext cx="22702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</a:t>
            </a:r>
            <a:endParaRPr lang="ar-SY" sz="1400" dirty="0"/>
          </a:p>
        </p:txBody>
      </p:sp>
      <p:sp>
        <p:nvSpPr>
          <p:cNvPr id="25" name="مستطيل 30">
            <a:extLst>
              <a:ext uri="{FF2B5EF4-FFF2-40B4-BE49-F238E27FC236}">
                <a16:creationId xmlns:a16="http://schemas.microsoft.com/office/drawing/2014/main" id="{60E89323-6D31-EAFB-89E7-A4D6A5947B85}"/>
              </a:ext>
            </a:extLst>
          </p:cNvPr>
          <p:cNvSpPr/>
          <p:nvPr/>
        </p:nvSpPr>
        <p:spPr>
          <a:xfrm>
            <a:off x="455682" y="4845172"/>
            <a:ext cx="3695404" cy="13000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cxnSp>
        <p:nvCxnSpPr>
          <p:cNvPr id="26" name="رابط مستقيم 31">
            <a:extLst>
              <a:ext uri="{FF2B5EF4-FFF2-40B4-BE49-F238E27FC236}">
                <a16:creationId xmlns:a16="http://schemas.microsoft.com/office/drawing/2014/main" id="{FDD45A1F-E9E1-3270-8761-5244FC677E6F}"/>
              </a:ext>
            </a:extLst>
          </p:cNvPr>
          <p:cNvCxnSpPr/>
          <p:nvPr/>
        </p:nvCxnSpPr>
        <p:spPr>
          <a:xfrm>
            <a:off x="2385713" y="5473477"/>
            <a:ext cx="0" cy="2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32">
            <a:extLst>
              <a:ext uri="{FF2B5EF4-FFF2-40B4-BE49-F238E27FC236}">
                <a16:creationId xmlns:a16="http://schemas.microsoft.com/office/drawing/2014/main" id="{15C0E5CE-C373-CE95-E1E5-6D1F2E6620C5}"/>
              </a:ext>
            </a:extLst>
          </p:cNvPr>
          <p:cNvCxnSpPr>
            <a:cxnSpLocks/>
          </p:cNvCxnSpPr>
          <p:nvPr/>
        </p:nvCxnSpPr>
        <p:spPr>
          <a:xfrm flipV="1">
            <a:off x="1019370" y="5268484"/>
            <a:ext cx="2275147" cy="14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كسهم مستقيم 33">
            <a:extLst>
              <a:ext uri="{FF2B5EF4-FFF2-40B4-BE49-F238E27FC236}">
                <a16:creationId xmlns:a16="http://schemas.microsoft.com/office/drawing/2014/main" id="{2F01A0FF-266F-7279-9312-DDFF0883B2FC}"/>
              </a:ext>
            </a:extLst>
          </p:cNvPr>
          <p:cNvCxnSpPr>
            <a:cxnSpLocks/>
          </p:cNvCxnSpPr>
          <p:nvPr/>
        </p:nvCxnSpPr>
        <p:spPr>
          <a:xfrm>
            <a:off x="1033914" y="5300299"/>
            <a:ext cx="1034" cy="43174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مربع نص 35">
            <a:extLst>
              <a:ext uri="{FF2B5EF4-FFF2-40B4-BE49-F238E27FC236}">
                <a16:creationId xmlns:a16="http://schemas.microsoft.com/office/drawing/2014/main" id="{C6F56CD4-1309-BCDA-E01D-A694B8719DF8}"/>
              </a:ext>
            </a:extLst>
          </p:cNvPr>
          <p:cNvSpPr txBox="1"/>
          <p:nvPr/>
        </p:nvSpPr>
        <p:spPr>
          <a:xfrm>
            <a:off x="455682" y="5661395"/>
            <a:ext cx="150686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12000</a:t>
            </a:r>
            <a:endParaRPr lang="ar-SY" sz="1400" dirty="0"/>
          </a:p>
        </p:txBody>
      </p:sp>
      <p:sp>
        <p:nvSpPr>
          <p:cNvPr id="30" name="مربع نص 36">
            <a:extLst>
              <a:ext uri="{FF2B5EF4-FFF2-40B4-BE49-F238E27FC236}">
                <a16:creationId xmlns:a16="http://schemas.microsoft.com/office/drawing/2014/main" id="{62FBDC63-4811-D597-A2CA-1ABFF3F4D473}"/>
              </a:ext>
            </a:extLst>
          </p:cNvPr>
          <p:cNvSpPr txBox="1"/>
          <p:nvPr/>
        </p:nvSpPr>
        <p:spPr>
          <a:xfrm>
            <a:off x="1420977" y="5655513"/>
            <a:ext cx="65123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24000</a:t>
            </a:r>
            <a:endParaRPr lang="ar-SY" sz="1400" dirty="0"/>
          </a:p>
        </p:txBody>
      </p:sp>
      <p:cxnSp>
        <p:nvCxnSpPr>
          <p:cNvPr id="31" name="رابط كسهم مستقيم 37">
            <a:extLst>
              <a:ext uri="{FF2B5EF4-FFF2-40B4-BE49-F238E27FC236}">
                <a16:creationId xmlns:a16="http://schemas.microsoft.com/office/drawing/2014/main" id="{E86E4BA1-AB44-BB4A-D426-BA809EB6676C}"/>
              </a:ext>
            </a:extLst>
          </p:cNvPr>
          <p:cNvCxnSpPr>
            <a:cxnSpLocks/>
          </p:cNvCxnSpPr>
          <p:nvPr/>
        </p:nvCxnSpPr>
        <p:spPr>
          <a:xfrm>
            <a:off x="1787955" y="5257186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مربع نص 38">
            <a:extLst>
              <a:ext uri="{FF2B5EF4-FFF2-40B4-BE49-F238E27FC236}">
                <a16:creationId xmlns:a16="http://schemas.microsoft.com/office/drawing/2014/main" id="{A61B18EC-5C2A-8090-F908-A2D1B311E5B6}"/>
              </a:ext>
            </a:extLst>
          </p:cNvPr>
          <p:cNvSpPr txBox="1"/>
          <p:nvPr/>
        </p:nvSpPr>
        <p:spPr>
          <a:xfrm>
            <a:off x="728280" y="5003898"/>
            <a:ext cx="40608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0</a:t>
            </a:r>
            <a:endParaRPr lang="ar-SY" sz="1400" dirty="0"/>
          </a:p>
        </p:txBody>
      </p:sp>
      <p:sp>
        <p:nvSpPr>
          <p:cNvPr id="33" name="مربع نص 39">
            <a:extLst>
              <a:ext uri="{FF2B5EF4-FFF2-40B4-BE49-F238E27FC236}">
                <a16:creationId xmlns:a16="http://schemas.microsoft.com/office/drawing/2014/main" id="{E789D269-C8EE-4DB6-3743-4E7BF033B229}"/>
              </a:ext>
            </a:extLst>
          </p:cNvPr>
          <p:cNvSpPr txBox="1"/>
          <p:nvPr/>
        </p:nvSpPr>
        <p:spPr>
          <a:xfrm>
            <a:off x="1648623" y="4902294"/>
            <a:ext cx="40608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</a:t>
            </a:r>
            <a:endParaRPr lang="ar-SY" sz="1400" dirty="0"/>
          </a:p>
        </p:txBody>
      </p:sp>
      <p:sp>
        <p:nvSpPr>
          <p:cNvPr id="34" name="مربع نص 40">
            <a:extLst>
              <a:ext uri="{FF2B5EF4-FFF2-40B4-BE49-F238E27FC236}">
                <a16:creationId xmlns:a16="http://schemas.microsoft.com/office/drawing/2014/main" id="{52B17F46-96BD-5157-B6DB-EE4EE4470425}"/>
              </a:ext>
            </a:extLst>
          </p:cNvPr>
          <p:cNvSpPr txBox="1"/>
          <p:nvPr/>
        </p:nvSpPr>
        <p:spPr>
          <a:xfrm>
            <a:off x="3113199" y="4894904"/>
            <a:ext cx="305711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3</a:t>
            </a:r>
            <a:endParaRPr lang="ar-SY" sz="1400" dirty="0"/>
          </a:p>
        </p:txBody>
      </p:sp>
      <p:cxnSp>
        <p:nvCxnSpPr>
          <p:cNvPr id="35" name="رابط كسهم مستقيم 41">
            <a:extLst>
              <a:ext uri="{FF2B5EF4-FFF2-40B4-BE49-F238E27FC236}">
                <a16:creationId xmlns:a16="http://schemas.microsoft.com/office/drawing/2014/main" id="{D96502AA-D786-ACB3-7AF8-9FE0D5968DDD}"/>
              </a:ext>
            </a:extLst>
          </p:cNvPr>
          <p:cNvCxnSpPr>
            <a:cxnSpLocks/>
          </p:cNvCxnSpPr>
          <p:nvPr/>
        </p:nvCxnSpPr>
        <p:spPr>
          <a:xfrm>
            <a:off x="2419320" y="5271703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كسهم مستقيم 42">
            <a:extLst>
              <a:ext uri="{FF2B5EF4-FFF2-40B4-BE49-F238E27FC236}">
                <a16:creationId xmlns:a16="http://schemas.microsoft.com/office/drawing/2014/main" id="{83B741BA-F356-44F0-0D55-AD1CD82A7887}"/>
              </a:ext>
            </a:extLst>
          </p:cNvPr>
          <p:cNvCxnSpPr>
            <a:cxnSpLocks/>
          </p:cNvCxnSpPr>
          <p:nvPr/>
        </p:nvCxnSpPr>
        <p:spPr>
          <a:xfrm>
            <a:off x="3275661" y="5249933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مربع نص 43">
            <a:extLst>
              <a:ext uri="{FF2B5EF4-FFF2-40B4-BE49-F238E27FC236}">
                <a16:creationId xmlns:a16="http://schemas.microsoft.com/office/drawing/2014/main" id="{237680F0-2894-EA52-BE4B-E692D42CC811}"/>
              </a:ext>
            </a:extLst>
          </p:cNvPr>
          <p:cNvSpPr txBox="1"/>
          <p:nvPr/>
        </p:nvSpPr>
        <p:spPr>
          <a:xfrm>
            <a:off x="2272733" y="4974862"/>
            <a:ext cx="419665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</a:t>
            </a:r>
            <a:endParaRPr lang="ar-SY" sz="1400" dirty="0"/>
          </a:p>
        </p:txBody>
      </p:sp>
      <p:cxnSp>
        <p:nvCxnSpPr>
          <p:cNvPr id="38" name="رابط كسهم مستقيم 46">
            <a:extLst>
              <a:ext uri="{FF2B5EF4-FFF2-40B4-BE49-F238E27FC236}">
                <a16:creationId xmlns:a16="http://schemas.microsoft.com/office/drawing/2014/main" id="{C2E0AC8D-2ADF-16F5-582A-CAC91AEFDD59}"/>
              </a:ext>
            </a:extLst>
          </p:cNvPr>
          <p:cNvCxnSpPr>
            <a:cxnSpLocks/>
          </p:cNvCxnSpPr>
          <p:nvPr/>
        </p:nvCxnSpPr>
        <p:spPr>
          <a:xfrm>
            <a:off x="3531358" y="3492521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مربع نص 47">
            <a:extLst>
              <a:ext uri="{FF2B5EF4-FFF2-40B4-BE49-F238E27FC236}">
                <a16:creationId xmlns:a16="http://schemas.microsoft.com/office/drawing/2014/main" id="{2CA4A1C5-AC42-734C-8B28-714BD3DA5134}"/>
              </a:ext>
            </a:extLst>
          </p:cNvPr>
          <p:cNvSpPr txBox="1"/>
          <p:nvPr/>
        </p:nvSpPr>
        <p:spPr>
          <a:xfrm>
            <a:off x="2112264" y="3814866"/>
            <a:ext cx="84243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24000</a:t>
            </a:r>
            <a:endParaRPr lang="ar-SY" sz="1400" dirty="0"/>
          </a:p>
        </p:txBody>
      </p:sp>
      <p:sp>
        <p:nvSpPr>
          <p:cNvPr id="40" name="مربع نص 48">
            <a:extLst>
              <a:ext uri="{FF2B5EF4-FFF2-40B4-BE49-F238E27FC236}">
                <a16:creationId xmlns:a16="http://schemas.microsoft.com/office/drawing/2014/main" id="{2C9D7913-D112-72E5-08D5-30EAADB77D98}"/>
              </a:ext>
            </a:extLst>
          </p:cNvPr>
          <p:cNvSpPr txBox="1"/>
          <p:nvPr/>
        </p:nvSpPr>
        <p:spPr>
          <a:xfrm>
            <a:off x="3179061" y="3822126"/>
            <a:ext cx="84243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24000</a:t>
            </a:r>
            <a:endParaRPr lang="ar-SY" sz="1400" dirty="0"/>
          </a:p>
        </p:txBody>
      </p:sp>
      <p:sp>
        <p:nvSpPr>
          <p:cNvPr id="41" name="مربع نص 50">
            <a:extLst>
              <a:ext uri="{FF2B5EF4-FFF2-40B4-BE49-F238E27FC236}">
                <a16:creationId xmlns:a16="http://schemas.microsoft.com/office/drawing/2014/main" id="{8B4D1BB8-5192-023E-98F7-1A422719CAE9}"/>
              </a:ext>
            </a:extLst>
          </p:cNvPr>
          <p:cNvSpPr txBox="1"/>
          <p:nvPr/>
        </p:nvSpPr>
        <p:spPr>
          <a:xfrm>
            <a:off x="2132176" y="5619231"/>
            <a:ext cx="65123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24000</a:t>
            </a:r>
            <a:endParaRPr lang="ar-SY" sz="1400" dirty="0"/>
          </a:p>
        </p:txBody>
      </p:sp>
      <p:sp>
        <p:nvSpPr>
          <p:cNvPr id="42" name="مربع نص 51">
            <a:extLst>
              <a:ext uri="{FF2B5EF4-FFF2-40B4-BE49-F238E27FC236}">
                <a16:creationId xmlns:a16="http://schemas.microsoft.com/office/drawing/2014/main" id="{19DE1A39-0376-7A00-A77F-5D9FADC04FEE}"/>
              </a:ext>
            </a:extLst>
          </p:cNvPr>
          <p:cNvSpPr txBox="1"/>
          <p:nvPr/>
        </p:nvSpPr>
        <p:spPr>
          <a:xfrm>
            <a:off x="2952234" y="5633748"/>
            <a:ext cx="65123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24000</a:t>
            </a:r>
            <a:endParaRPr lang="ar-SY" sz="1400" dirty="0"/>
          </a:p>
        </p:txBody>
      </p:sp>
      <p:sp>
        <p:nvSpPr>
          <p:cNvPr id="43" name="مستطيل 52">
            <a:extLst>
              <a:ext uri="{FF2B5EF4-FFF2-40B4-BE49-F238E27FC236}">
                <a16:creationId xmlns:a16="http://schemas.microsoft.com/office/drawing/2014/main" id="{4095DAAB-58C2-B002-C665-8E48096551DE}"/>
              </a:ext>
            </a:extLst>
          </p:cNvPr>
          <p:cNvSpPr/>
          <p:nvPr/>
        </p:nvSpPr>
        <p:spPr>
          <a:xfrm>
            <a:off x="4588379" y="2907916"/>
            <a:ext cx="4468536" cy="174389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44" name="مربع نص 53">
            <a:extLst>
              <a:ext uri="{FF2B5EF4-FFF2-40B4-BE49-F238E27FC236}">
                <a16:creationId xmlns:a16="http://schemas.microsoft.com/office/drawing/2014/main" id="{A37CD87D-9680-D426-5688-BB2C3E12DE60}"/>
              </a:ext>
            </a:extLst>
          </p:cNvPr>
          <p:cNvSpPr txBox="1"/>
          <p:nvPr/>
        </p:nvSpPr>
        <p:spPr>
          <a:xfrm>
            <a:off x="7409543" y="3375085"/>
            <a:ext cx="1596571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/>
            <a:endParaRPr lang="en-US" dirty="0"/>
          </a:p>
          <a:p>
            <a:pPr algn="r"/>
            <a:r>
              <a:rPr lang="ar-SY" dirty="0"/>
              <a:t>لاضرورة لحساب</a:t>
            </a:r>
            <a:endParaRPr lang="en-US" sz="1800" dirty="0">
              <a:solidFill>
                <a:schemeClr val="tx1"/>
              </a:solidFill>
            </a:endParaRPr>
          </a:p>
          <a:p>
            <a:pPr algn="r"/>
            <a:r>
              <a:rPr lang="en-US" dirty="0"/>
              <a:t>  </a:t>
            </a:r>
            <a:endParaRPr lang="ar-SY" dirty="0"/>
          </a:p>
        </p:txBody>
      </p:sp>
      <p:sp>
        <p:nvSpPr>
          <p:cNvPr id="45" name="مربع نص 54">
            <a:extLst>
              <a:ext uri="{FF2B5EF4-FFF2-40B4-BE49-F238E27FC236}">
                <a16:creationId xmlns:a16="http://schemas.microsoft.com/office/drawing/2014/main" id="{E676B0FF-6407-AE60-EAF3-9AB120B2291B}"/>
              </a:ext>
            </a:extLst>
          </p:cNvPr>
          <p:cNvSpPr txBox="1"/>
          <p:nvPr/>
        </p:nvSpPr>
        <p:spPr>
          <a:xfrm>
            <a:off x="6705597" y="3643076"/>
            <a:ext cx="63137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dirty="0"/>
              <a:t>Aw</a:t>
            </a:r>
            <a:endParaRPr lang="ar-SY" dirty="0"/>
          </a:p>
        </p:txBody>
      </p:sp>
      <p:sp>
        <p:nvSpPr>
          <p:cNvPr id="46" name="مربع نص 55">
            <a:extLst>
              <a:ext uri="{FF2B5EF4-FFF2-40B4-BE49-F238E27FC236}">
                <a16:creationId xmlns:a16="http://schemas.microsoft.com/office/drawing/2014/main" id="{A224DEC4-0E77-1B2F-D4AE-F54EF0949206}"/>
              </a:ext>
            </a:extLst>
          </p:cNvPr>
          <p:cNvSpPr txBox="1"/>
          <p:nvPr/>
        </p:nvSpPr>
        <p:spPr>
          <a:xfrm>
            <a:off x="5168155" y="3662469"/>
            <a:ext cx="1537442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Y" dirty="0">
                <a:solidFill>
                  <a:schemeClr val="bg1"/>
                </a:solidFill>
              </a:rPr>
              <a:t>لأنها معطاة سابقاً</a:t>
            </a:r>
          </a:p>
        </p:txBody>
      </p:sp>
      <p:sp>
        <p:nvSpPr>
          <p:cNvPr id="47" name="مربع نص 17">
            <a:extLst>
              <a:ext uri="{FF2B5EF4-FFF2-40B4-BE49-F238E27FC236}">
                <a16:creationId xmlns:a16="http://schemas.microsoft.com/office/drawing/2014/main" id="{E6D98084-6E5F-0E72-8079-39A391242BBC}"/>
              </a:ext>
            </a:extLst>
          </p:cNvPr>
          <p:cNvSpPr txBox="1"/>
          <p:nvPr/>
        </p:nvSpPr>
        <p:spPr>
          <a:xfrm>
            <a:off x="7998915" y="1809525"/>
            <a:ext cx="549181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1">
            <a:spAutoFit/>
          </a:bodyPr>
          <a:lstStyle/>
          <a:p>
            <a:r>
              <a:rPr lang="en-US" dirty="0"/>
              <a:t>Aw</a:t>
            </a:r>
            <a:endParaRPr lang="ar-SY" dirty="0"/>
          </a:p>
        </p:txBody>
      </p:sp>
      <p:sp>
        <p:nvSpPr>
          <p:cNvPr id="48" name="مربع نص 29">
            <a:extLst>
              <a:ext uri="{FF2B5EF4-FFF2-40B4-BE49-F238E27FC236}">
                <a16:creationId xmlns:a16="http://schemas.microsoft.com/office/drawing/2014/main" id="{099E2FCE-7DAB-35A1-D429-BAEEE0363BC7}"/>
              </a:ext>
            </a:extLst>
          </p:cNvPr>
          <p:cNvSpPr txBox="1"/>
          <p:nvPr/>
        </p:nvSpPr>
        <p:spPr>
          <a:xfrm>
            <a:off x="6437366" y="1833113"/>
            <a:ext cx="1525099" cy="3809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/>
            <a:r>
              <a:rPr lang="en-US" dirty="0"/>
              <a:t>Challenger</a:t>
            </a:r>
            <a:endParaRPr lang="ar-SY" dirty="0"/>
          </a:p>
        </p:txBody>
      </p:sp>
      <p:sp>
        <p:nvSpPr>
          <p:cNvPr id="49" name="مربع نص 34">
            <a:extLst>
              <a:ext uri="{FF2B5EF4-FFF2-40B4-BE49-F238E27FC236}">
                <a16:creationId xmlns:a16="http://schemas.microsoft.com/office/drawing/2014/main" id="{1FB0F0D3-D4EB-E314-FE19-399655BC2792}"/>
              </a:ext>
            </a:extLst>
          </p:cNvPr>
          <p:cNvSpPr txBox="1"/>
          <p:nvPr/>
        </p:nvSpPr>
        <p:spPr>
          <a:xfrm>
            <a:off x="8568650" y="1807815"/>
            <a:ext cx="801384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r"/>
            <a:r>
              <a:rPr lang="ar-SY" dirty="0"/>
              <a:t>نحسب</a:t>
            </a:r>
          </a:p>
        </p:txBody>
      </p:sp>
    </p:spTree>
    <p:extLst>
      <p:ext uri="{BB962C8B-B14F-4D97-AF65-F5344CB8AC3E}">
        <p14:creationId xmlns:p14="http://schemas.microsoft.com/office/powerpoint/2010/main" val="800983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53A69-54F9-1EF7-0906-963A40DEF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FB1D146C-FA45-20FC-1C63-2D398381D24F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graphicFrame>
        <p:nvGraphicFramePr>
          <p:cNvPr id="3" name="جدول 3">
            <a:extLst>
              <a:ext uri="{FF2B5EF4-FFF2-40B4-BE49-F238E27FC236}">
                <a16:creationId xmlns:a16="http://schemas.microsoft.com/office/drawing/2014/main" id="{BAA984F4-B9E7-7930-BB89-C5E7881167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496905"/>
              </p:ext>
            </p:extLst>
          </p:nvPr>
        </p:nvGraphicFramePr>
        <p:xfrm>
          <a:off x="3142339" y="1503294"/>
          <a:ext cx="4593774" cy="14376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296887">
                  <a:extLst>
                    <a:ext uri="{9D8B030D-6E8A-4147-A177-3AD203B41FA5}">
                      <a16:colId xmlns:a16="http://schemas.microsoft.com/office/drawing/2014/main" val="3950880591"/>
                    </a:ext>
                  </a:extLst>
                </a:gridCol>
                <a:gridCol w="2296887">
                  <a:extLst>
                    <a:ext uri="{9D8B030D-6E8A-4147-A177-3AD203B41FA5}">
                      <a16:colId xmlns:a16="http://schemas.microsoft.com/office/drawing/2014/main" val="16433489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Challenger</a:t>
                      </a:r>
                      <a:endParaRPr lang="ar-S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Defender</a:t>
                      </a:r>
                      <a:endParaRPr lang="ar-S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04147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/>
                        <a:t>A</a:t>
                      </a:r>
                      <a:r>
                        <a:rPr lang="en-US" dirty="0" err="1"/>
                        <a:t>w</a:t>
                      </a:r>
                      <a:r>
                        <a:rPr lang="en-US" sz="1600" dirty="0" err="1"/>
                        <a:t>C</a:t>
                      </a:r>
                      <a:r>
                        <a:rPr lang="en-US" dirty="0"/>
                        <a:t> = -24000</a:t>
                      </a:r>
                      <a:endParaRPr lang="ar-SY" dirty="0"/>
                    </a:p>
                    <a:p>
                      <a:pPr algn="ctr" rtl="1"/>
                      <a:endParaRPr lang="ar-SY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/>
                        <a:t>A</a:t>
                      </a:r>
                      <a:r>
                        <a:rPr lang="en-US" dirty="0"/>
                        <a:t>w</a:t>
                      </a:r>
                      <a:r>
                        <a:rPr lang="en-US" sz="1600" dirty="0"/>
                        <a:t>D1</a:t>
                      </a:r>
                      <a:r>
                        <a:rPr lang="en-US" dirty="0"/>
                        <a:t> = -23000</a:t>
                      </a:r>
                      <a:endParaRPr lang="ar-SY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2642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Y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A</a:t>
                      </a:r>
                      <a:r>
                        <a:rPr lang="en-US" dirty="0"/>
                        <a:t>w</a:t>
                      </a:r>
                      <a:r>
                        <a:rPr lang="en-US" sz="1600" dirty="0"/>
                        <a:t>D2</a:t>
                      </a:r>
                      <a:r>
                        <a:rPr lang="en-US" dirty="0"/>
                        <a:t> = -22629</a:t>
                      </a:r>
                      <a:endParaRPr lang="ar-SY" dirty="0"/>
                    </a:p>
                    <a:p>
                      <a:pPr algn="ctr" rtl="1"/>
                      <a:endParaRPr lang="ar-SY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469726"/>
                  </a:ext>
                </a:extLst>
              </a:tr>
            </a:tbl>
          </a:graphicData>
        </a:graphic>
      </p:graphicFrame>
      <p:sp>
        <p:nvSpPr>
          <p:cNvPr id="4" name="مربع نص 3">
            <a:extLst>
              <a:ext uri="{FF2B5EF4-FFF2-40B4-BE49-F238E27FC236}">
                <a16:creationId xmlns:a16="http://schemas.microsoft.com/office/drawing/2014/main" id="{C3C74D9F-FA0D-76D0-EE1A-F6F0BEB0908C}"/>
              </a:ext>
            </a:extLst>
          </p:cNvPr>
          <p:cNvSpPr txBox="1"/>
          <p:nvPr/>
        </p:nvSpPr>
        <p:spPr>
          <a:xfrm>
            <a:off x="1664413" y="3320898"/>
            <a:ext cx="7613151" cy="8002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1" anchor="ctr">
            <a:spAutoFit/>
          </a:bodyPr>
          <a:lstStyle/>
          <a:p>
            <a:r>
              <a:rPr lang="en-US" sz="2400" dirty="0"/>
              <a:t>Lower  </a:t>
            </a:r>
            <a:r>
              <a:rPr lang="en-US" sz="2800" dirty="0"/>
              <a:t>A</a:t>
            </a:r>
            <a:r>
              <a:rPr lang="en-US" sz="2400" dirty="0"/>
              <a:t>w</a:t>
            </a:r>
            <a:r>
              <a:rPr lang="en-US" sz="2000" dirty="0"/>
              <a:t>D2</a:t>
            </a:r>
            <a:r>
              <a:rPr lang="en-US" sz="2400" dirty="0"/>
              <a:t> = -22629 Keep defender for 2 years</a:t>
            </a:r>
            <a:endParaRPr lang="ar-SY" sz="2400" dirty="0"/>
          </a:p>
          <a:p>
            <a:r>
              <a:rPr lang="en-US" dirty="0"/>
              <a:t>  </a:t>
            </a:r>
            <a:endParaRPr lang="ar-SY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B9A838B2-1FE5-D74B-83EA-5A64F9B06225}"/>
              </a:ext>
            </a:extLst>
          </p:cNvPr>
          <p:cNvSpPr txBox="1"/>
          <p:nvPr/>
        </p:nvSpPr>
        <p:spPr>
          <a:xfrm>
            <a:off x="1664414" y="4205449"/>
            <a:ext cx="7613150" cy="8002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 anchor="ctr">
            <a:spAutoFit/>
          </a:bodyPr>
          <a:lstStyle/>
          <a:p>
            <a:pPr algn="r"/>
            <a:r>
              <a:rPr lang="en-US" sz="2800" dirty="0"/>
              <a:t>   </a:t>
            </a:r>
            <a:r>
              <a:rPr lang="ar-SY" sz="2800" dirty="0"/>
              <a:t>  يجب الاحتفاظ بالآلة سنة واحدة</a:t>
            </a:r>
            <a:r>
              <a:rPr lang="en-US" sz="2800" dirty="0"/>
              <a:t>A</a:t>
            </a:r>
            <a:r>
              <a:rPr lang="en-US" sz="2400" dirty="0"/>
              <a:t>w</a:t>
            </a:r>
            <a:r>
              <a:rPr lang="en-US" sz="2000" dirty="0"/>
              <a:t>D1</a:t>
            </a:r>
            <a:r>
              <a:rPr lang="en-US" sz="2400" dirty="0"/>
              <a:t> = -22000 </a:t>
            </a:r>
            <a:r>
              <a:rPr lang="ar-SY" sz="2400" dirty="0"/>
              <a:t>لو فرضنا </a:t>
            </a:r>
          </a:p>
          <a:p>
            <a:r>
              <a:rPr lang="en-US" dirty="0"/>
              <a:t>  </a:t>
            </a:r>
            <a:endParaRPr lang="ar-SY" dirty="0"/>
          </a:p>
        </p:txBody>
      </p:sp>
      <p:sp>
        <p:nvSpPr>
          <p:cNvPr id="6" name="مربع نص 7">
            <a:extLst>
              <a:ext uri="{FF2B5EF4-FFF2-40B4-BE49-F238E27FC236}">
                <a16:creationId xmlns:a16="http://schemas.microsoft.com/office/drawing/2014/main" id="{C61DBC3C-F882-7115-D47B-497536874D6E}"/>
              </a:ext>
            </a:extLst>
          </p:cNvPr>
          <p:cNvSpPr txBox="1"/>
          <p:nvPr/>
        </p:nvSpPr>
        <p:spPr>
          <a:xfrm>
            <a:off x="1664413" y="5182635"/>
            <a:ext cx="7613151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 anchor="ctr">
            <a:spAutoFit/>
          </a:bodyPr>
          <a:lstStyle/>
          <a:p>
            <a:pPr algn="r"/>
            <a:r>
              <a:rPr lang="ar-SY" sz="2000" dirty="0"/>
              <a:t> </a:t>
            </a:r>
            <a:r>
              <a:rPr lang="ar-SY" sz="3200" dirty="0"/>
              <a:t>يجب استبدال الآلة الآن</a:t>
            </a:r>
            <a:r>
              <a:rPr lang="en-US" sz="3200" dirty="0" err="1"/>
              <a:t>A</a:t>
            </a:r>
            <a:r>
              <a:rPr lang="en-US" sz="2800" dirty="0" err="1"/>
              <a:t>w</a:t>
            </a:r>
            <a:r>
              <a:rPr lang="en-US" sz="2400" dirty="0" err="1"/>
              <a:t>C</a:t>
            </a:r>
            <a:r>
              <a:rPr lang="en-US" sz="2800" dirty="0"/>
              <a:t> = -21000 </a:t>
            </a:r>
            <a:r>
              <a:rPr lang="ar-SY" sz="2800" dirty="0"/>
              <a:t>لو</a:t>
            </a:r>
            <a:r>
              <a:rPr lang="ar-SY" sz="3600" dirty="0"/>
              <a:t> </a:t>
            </a:r>
            <a:r>
              <a:rPr lang="ar-SY" sz="2400" dirty="0"/>
              <a:t>فرضنا </a:t>
            </a:r>
            <a:endParaRPr lang="ar-SY" dirty="0"/>
          </a:p>
          <a:p>
            <a:r>
              <a:rPr lang="en-US" dirty="0"/>
              <a:t>  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797037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0BB02-0ADF-1F18-1E78-5CC156186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A5B62D8E-260A-12E7-6D55-FB41E4D3A259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43A5DCD-CABB-CF8D-9730-4F362455CB1B}"/>
              </a:ext>
            </a:extLst>
          </p:cNvPr>
          <p:cNvSpPr txBox="1">
            <a:spLocks noChangeArrowheads="1"/>
          </p:cNvSpPr>
          <p:nvPr/>
        </p:nvSpPr>
        <p:spPr>
          <a:xfrm>
            <a:off x="3937006" y="1286415"/>
            <a:ext cx="3293534" cy="660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/>
              <a:t>Replacement Study</a:t>
            </a:r>
          </a:p>
          <a:p>
            <a:pPr marL="342900" indent="-342900"/>
            <a:r>
              <a:rPr lang="ar-SY" altLang="ar-SY" sz="1800"/>
              <a:t>دراسة الاستبدال</a:t>
            </a:r>
            <a:endParaRPr lang="en-US" altLang="ar-SY" sz="1800" dirty="0"/>
          </a:p>
        </p:txBody>
      </p:sp>
      <p:cxnSp>
        <p:nvCxnSpPr>
          <p:cNvPr id="4" name="رابط مستقيم 12">
            <a:extLst>
              <a:ext uri="{FF2B5EF4-FFF2-40B4-BE49-F238E27FC236}">
                <a16:creationId xmlns:a16="http://schemas.microsoft.com/office/drawing/2014/main" id="{12C62BB7-A097-019E-53CC-E16E99FBD380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5583773" y="1947333"/>
            <a:ext cx="12694" cy="3386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رابط مستقيم 13">
            <a:extLst>
              <a:ext uri="{FF2B5EF4-FFF2-40B4-BE49-F238E27FC236}">
                <a16:creationId xmlns:a16="http://schemas.microsoft.com/office/drawing/2014/main" id="{9BF903A4-0DD4-360F-56A1-D02A4393449B}"/>
              </a:ext>
            </a:extLst>
          </p:cNvPr>
          <p:cNvCxnSpPr>
            <a:cxnSpLocks/>
          </p:cNvCxnSpPr>
          <p:nvPr/>
        </p:nvCxnSpPr>
        <p:spPr>
          <a:xfrm>
            <a:off x="3565133" y="2260315"/>
            <a:ext cx="4372373" cy="426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كسهم مستقيم 14">
            <a:extLst>
              <a:ext uri="{FF2B5EF4-FFF2-40B4-BE49-F238E27FC236}">
                <a16:creationId xmlns:a16="http://schemas.microsoft.com/office/drawing/2014/main" id="{3A5FDC76-F8AF-B502-77E8-1D59B7F88892}"/>
              </a:ext>
            </a:extLst>
          </p:cNvPr>
          <p:cNvCxnSpPr>
            <a:cxnSpLocks/>
          </p:cNvCxnSpPr>
          <p:nvPr/>
        </p:nvCxnSpPr>
        <p:spPr>
          <a:xfrm>
            <a:off x="7937506" y="2319867"/>
            <a:ext cx="0" cy="338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>
            <a:extLst>
              <a:ext uri="{FF2B5EF4-FFF2-40B4-BE49-F238E27FC236}">
                <a16:creationId xmlns:a16="http://schemas.microsoft.com/office/drawing/2014/main" id="{753F410B-0EC9-BD25-58AD-130B4331D9CE}"/>
              </a:ext>
            </a:extLst>
          </p:cNvPr>
          <p:cNvSpPr txBox="1">
            <a:spLocks noChangeArrowheads="1"/>
          </p:cNvSpPr>
          <p:nvPr/>
        </p:nvSpPr>
        <p:spPr>
          <a:xfrm>
            <a:off x="6286502" y="2675466"/>
            <a:ext cx="3293534" cy="6524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 dirty="0"/>
              <a:t>Study Period Specified</a:t>
            </a:r>
            <a:endParaRPr lang="ar-SY" altLang="ar-SY" sz="1800" dirty="0"/>
          </a:p>
          <a:p>
            <a:pPr marL="342900" indent="-342900"/>
            <a:r>
              <a:rPr lang="ar-SY" altLang="ar-SY" sz="1800" dirty="0"/>
              <a:t>دراسة بزمن محدد</a:t>
            </a:r>
            <a:endParaRPr lang="en-US" altLang="ar-SY" sz="1800" dirty="0"/>
          </a:p>
        </p:txBody>
      </p:sp>
      <p:cxnSp>
        <p:nvCxnSpPr>
          <p:cNvPr id="8" name="رابط كسهم مستقيم 16">
            <a:extLst>
              <a:ext uri="{FF2B5EF4-FFF2-40B4-BE49-F238E27FC236}">
                <a16:creationId xmlns:a16="http://schemas.microsoft.com/office/drawing/2014/main" id="{ABC4C31E-1695-DAF6-1944-4F0CE3DD50EB}"/>
              </a:ext>
            </a:extLst>
          </p:cNvPr>
          <p:cNvCxnSpPr>
            <a:cxnSpLocks/>
          </p:cNvCxnSpPr>
          <p:nvPr/>
        </p:nvCxnSpPr>
        <p:spPr>
          <a:xfrm>
            <a:off x="7962903" y="3378196"/>
            <a:ext cx="0" cy="338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5">
            <a:extLst>
              <a:ext uri="{FF2B5EF4-FFF2-40B4-BE49-F238E27FC236}">
                <a16:creationId xmlns:a16="http://schemas.microsoft.com/office/drawing/2014/main" id="{CE4D08C2-B39A-534C-9385-CF165D26B72E}"/>
              </a:ext>
            </a:extLst>
          </p:cNvPr>
          <p:cNvSpPr txBox="1">
            <a:spLocks noChangeArrowheads="1"/>
          </p:cNvSpPr>
          <p:nvPr/>
        </p:nvSpPr>
        <p:spPr>
          <a:xfrm>
            <a:off x="6379641" y="3754705"/>
            <a:ext cx="3289294" cy="6524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 dirty="0"/>
              <a:t>Calculate </a:t>
            </a:r>
            <a:r>
              <a:rPr lang="en-US" altLang="ar-SY" sz="1900" b="1" dirty="0"/>
              <a:t>Pw,  Aw</a:t>
            </a:r>
            <a:r>
              <a:rPr lang="en-US" altLang="ar-SY" sz="1800" dirty="0"/>
              <a:t>  Or </a:t>
            </a:r>
            <a:r>
              <a:rPr lang="en-US" altLang="ar-SY" sz="2100" b="1" dirty="0" err="1"/>
              <a:t>Fw</a:t>
            </a:r>
            <a:r>
              <a:rPr lang="en-US" altLang="ar-SY" sz="1800" dirty="0"/>
              <a:t> for  Defender and Challenger  over study period</a:t>
            </a:r>
            <a:endParaRPr lang="en-US" altLang="ar-SY" sz="1800" b="1" dirty="0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5CCD1FA5-3798-BCA9-9329-6507379C1EF8}"/>
              </a:ext>
            </a:extLst>
          </p:cNvPr>
          <p:cNvSpPr txBox="1">
            <a:spLocks noChangeArrowheads="1"/>
          </p:cNvSpPr>
          <p:nvPr/>
        </p:nvSpPr>
        <p:spPr>
          <a:xfrm>
            <a:off x="6464309" y="4829975"/>
            <a:ext cx="3293534" cy="6654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 dirty="0"/>
              <a:t>Select better </a:t>
            </a:r>
            <a:r>
              <a:rPr lang="en-US" altLang="ar-SY" sz="2000" b="1" dirty="0"/>
              <a:t>Option</a:t>
            </a:r>
            <a:endParaRPr lang="en-US" altLang="ar-SY" sz="1800" b="1" dirty="0"/>
          </a:p>
        </p:txBody>
      </p:sp>
      <p:cxnSp>
        <p:nvCxnSpPr>
          <p:cNvPr id="11" name="رابط كسهم مستقيم 19">
            <a:extLst>
              <a:ext uri="{FF2B5EF4-FFF2-40B4-BE49-F238E27FC236}">
                <a16:creationId xmlns:a16="http://schemas.microsoft.com/office/drawing/2014/main" id="{3F4D6D5A-6641-A1DA-7C1A-767A3F5B2885}"/>
              </a:ext>
            </a:extLst>
          </p:cNvPr>
          <p:cNvCxnSpPr>
            <a:cxnSpLocks/>
          </p:cNvCxnSpPr>
          <p:nvPr/>
        </p:nvCxnSpPr>
        <p:spPr>
          <a:xfrm>
            <a:off x="8039100" y="4470394"/>
            <a:ext cx="0" cy="338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68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7" grpId="0" build="p" autoUpdateAnimBg="0"/>
      <p:bldP spid="9" grpId="0" build="p" autoUpdateAnimBg="0"/>
      <p:bldP spid="10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4CFDF-F908-E6B6-8235-770F57331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F3F3551F-A99D-36CB-610E-2C18AF210212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B0A5ED0-C08B-3871-ECAD-C60129149C79}"/>
              </a:ext>
            </a:extLst>
          </p:cNvPr>
          <p:cNvSpPr txBox="1">
            <a:spLocks noChangeArrowheads="1"/>
          </p:cNvSpPr>
          <p:nvPr/>
        </p:nvSpPr>
        <p:spPr>
          <a:xfrm>
            <a:off x="3607478" y="408521"/>
            <a:ext cx="1269322" cy="3391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ar-SY" altLang="ar-SY" sz="1600" b="1" dirty="0"/>
              <a:t>مسألة</a:t>
            </a:r>
            <a:endParaRPr lang="en-US" altLang="ar-SY" sz="1600" b="1" dirty="0"/>
          </a:p>
        </p:txBody>
      </p:sp>
      <p:sp>
        <p:nvSpPr>
          <p:cNvPr id="4" name="مستطيل 7">
            <a:extLst>
              <a:ext uri="{FF2B5EF4-FFF2-40B4-BE49-F238E27FC236}">
                <a16:creationId xmlns:a16="http://schemas.microsoft.com/office/drawing/2014/main" id="{06779A50-F281-46D8-AEF7-E7EF757F62F3}"/>
              </a:ext>
            </a:extLst>
          </p:cNvPr>
          <p:cNvSpPr/>
          <p:nvPr/>
        </p:nvSpPr>
        <p:spPr>
          <a:xfrm>
            <a:off x="221468" y="1256727"/>
            <a:ext cx="10990818" cy="50712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5" name="مربع نص 9">
            <a:extLst>
              <a:ext uri="{FF2B5EF4-FFF2-40B4-BE49-F238E27FC236}">
                <a16:creationId xmlns:a16="http://schemas.microsoft.com/office/drawing/2014/main" id="{03B28209-C02C-2763-02FB-C618C203A502}"/>
              </a:ext>
            </a:extLst>
          </p:cNvPr>
          <p:cNvSpPr txBox="1"/>
          <p:nvPr/>
        </p:nvSpPr>
        <p:spPr>
          <a:xfrm>
            <a:off x="296623" y="1567435"/>
            <a:ext cx="10741491" cy="39279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اشترت شركة جهازاً قبل سنتين بمبلغ 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40000</a:t>
            </a: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وحدة نقدية . ووجدت أنه من الصعب الاحتفاظ به أكثر المتوقع أي يمكنني الاحتفاظ بالجهاز سنتين على الأكثر   ( هذا يعني ممكن ان ابيعه الآن او بعد سنة او بعد سنتين ولا يجوز الاحتفاظ به ثلاث سنوات ) تستطيع الإدارة بيعه الآن بمبلغ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12000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وحدة نقدية . وفي حال الاحتفاظ به ستدفع 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20000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وحدة نقدية كلفة تشغيل سنوية مع قيمة متبقية في نهاية عمر الجهاز (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10000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وحدة نقدية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في نهاية السنة الأولى لو أرادت بيعه ) و (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9000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Y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وحدة نقدية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في نهاية السنة </a:t>
            </a: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الثانية)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Defender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وكان البديل المتوفر لدى الشركة استئجار جهاز مشابه بكلفة سنوية 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24000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وحدة نقدية اعتبر ان دراستك ستتم خلال السنوات الثلاث التالية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(هنا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Aw 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(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(Challenger</a:t>
            </a: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المطلوب : هل الاستبدال مقبول ام لا</a:t>
            </a:r>
            <a:r>
              <a:rPr lang="ar-SY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؟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15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5732F-3397-8C53-3383-6E2E5C62D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7C5B672F-BCE7-1CE1-F87F-46F412724E86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graphicFrame>
        <p:nvGraphicFramePr>
          <p:cNvPr id="5" name="جدول 9">
            <a:extLst>
              <a:ext uri="{FF2B5EF4-FFF2-40B4-BE49-F238E27FC236}">
                <a16:creationId xmlns:a16="http://schemas.microsoft.com/office/drawing/2014/main" id="{D9ADE862-4274-9693-5F85-057CA46F98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281176"/>
              </p:ext>
            </p:extLst>
          </p:nvPr>
        </p:nvGraphicFramePr>
        <p:xfrm>
          <a:off x="5454505" y="1736091"/>
          <a:ext cx="4338430" cy="183640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77587">
                  <a:extLst>
                    <a:ext uri="{9D8B030D-6E8A-4147-A177-3AD203B41FA5}">
                      <a16:colId xmlns:a16="http://schemas.microsoft.com/office/drawing/2014/main" val="2233938973"/>
                    </a:ext>
                  </a:extLst>
                </a:gridCol>
                <a:gridCol w="969806">
                  <a:extLst>
                    <a:ext uri="{9D8B030D-6E8A-4147-A177-3AD203B41FA5}">
                      <a16:colId xmlns:a16="http://schemas.microsoft.com/office/drawing/2014/main" val="3062728910"/>
                    </a:ext>
                  </a:extLst>
                </a:gridCol>
                <a:gridCol w="1029653">
                  <a:extLst>
                    <a:ext uri="{9D8B030D-6E8A-4147-A177-3AD203B41FA5}">
                      <a16:colId xmlns:a16="http://schemas.microsoft.com/office/drawing/2014/main" val="41065196"/>
                    </a:ext>
                  </a:extLst>
                </a:gridCol>
                <a:gridCol w="1061384">
                  <a:extLst>
                    <a:ext uri="{9D8B030D-6E8A-4147-A177-3AD203B41FA5}">
                      <a16:colId xmlns:a16="http://schemas.microsoft.com/office/drawing/2014/main" val="4131993556"/>
                    </a:ext>
                  </a:extLst>
                </a:gridCol>
              </a:tblGrid>
              <a:tr h="64768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year3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 rtl="1"/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year2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 rtl="1"/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year1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Options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686678"/>
                  </a:ext>
                </a:extLst>
              </a:tr>
              <a:tr h="364199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  <a:endParaRPr lang="ar-SY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  <a:endParaRPr lang="ar-SY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  <a:endParaRPr lang="ar-SY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302314"/>
                  </a:ext>
                </a:extLst>
              </a:tr>
              <a:tr h="375736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  <a:endParaRPr lang="ar-SY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  <a:endParaRPr lang="ar-SY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D</a:t>
                      </a:r>
                      <a:endParaRPr lang="ar-SY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027640"/>
                  </a:ext>
                </a:extLst>
              </a:tr>
              <a:tr h="375736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  <a:endParaRPr lang="ar-SY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D</a:t>
                      </a:r>
                      <a:endParaRPr lang="ar-SY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D</a:t>
                      </a:r>
                      <a:endParaRPr lang="ar-SY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85882"/>
                  </a:ext>
                </a:extLst>
              </a:tr>
            </a:tbl>
          </a:graphicData>
        </a:graphic>
      </p:graphicFrame>
      <p:sp>
        <p:nvSpPr>
          <p:cNvPr id="6" name="فقاعة الكلام: مستطيلة مستديرة الزوايا 3">
            <a:extLst>
              <a:ext uri="{FF2B5EF4-FFF2-40B4-BE49-F238E27FC236}">
                <a16:creationId xmlns:a16="http://schemas.microsoft.com/office/drawing/2014/main" id="{12C3CC37-E88E-2034-7686-66B08AD396E6}"/>
              </a:ext>
            </a:extLst>
          </p:cNvPr>
          <p:cNvSpPr/>
          <p:nvPr/>
        </p:nvSpPr>
        <p:spPr>
          <a:xfrm>
            <a:off x="683772" y="1635639"/>
            <a:ext cx="4338429" cy="1223279"/>
          </a:xfrm>
          <a:prstGeom prst="wedgeRoundRectCallout">
            <a:avLst>
              <a:gd name="adj1" fmla="val 63672"/>
              <a:gd name="adj2" fmla="val 24723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,</a:t>
            </a:r>
            <a:endParaRPr lang="ar-SY" dirty="0"/>
          </a:p>
        </p:txBody>
      </p:sp>
      <p:sp>
        <p:nvSpPr>
          <p:cNvPr id="7" name="مربع نص 4">
            <a:extLst>
              <a:ext uri="{FF2B5EF4-FFF2-40B4-BE49-F238E27FC236}">
                <a16:creationId xmlns:a16="http://schemas.microsoft.com/office/drawing/2014/main" id="{AE94966D-2A90-0384-FC52-2EAC14E5188B}"/>
              </a:ext>
            </a:extLst>
          </p:cNvPr>
          <p:cNvSpPr txBox="1"/>
          <p:nvPr/>
        </p:nvSpPr>
        <p:spPr>
          <a:xfrm>
            <a:off x="1592495" y="1657432"/>
            <a:ext cx="328430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Y" sz="2000" dirty="0"/>
              <a:t>الحالة الأولى أقوم باستبدال الآلة الآن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97519C6-238A-37B0-40E5-5975AE7D9141}"/>
              </a:ext>
            </a:extLst>
          </p:cNvPr>
          <p:cNvSpPr txBox="1"/>
          <p:nvPr/>
        </p:nvSpPr>
        <p:spPr>
          <a:xfrm>
            <a:off x="901126" y="1682187"/>
            <a:ext cx="121281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dirty="0"/>
              <a:t>Def</a:t>
            </a:r>
            <a:endParaRPr lang="ar-SY" sz="2000" dirty="0"/>
          </a:p>
        </p:txBody>
      </p:sp>
      <p:sp>
        <p:nvSpPr>
          <p:cNvPr id="9" name="مربع نص 9">
            <a:extLst>
              <a:ext uri="{FF2B5EF4-FFF2-40B4-BE49-F238E27FC236}">
                <a16:creationId xmlns:a16="http://schemas.microsoft.com/office/drawing/2014/main" id="{02642580-AD10-ECF3-8C9F-7F5832FC2FBB}"/>
              </a:ext>
            </a:extLst>
          </p:cNvPr>
          <p:cNvSpPr txBox="1"/>
          <p:nvPr/>
        </p:nvSpPr>
        <p:spPr>
          <a:xfrm>
            <a:off x="901126" y="2109719"/>
            <a:ext cx="39756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Y" sz="2000" dirty="0"/>
              <a:t>وبالتالي سأستخدم في السنة الأولى الآلة الجديدة وفي الثانية وفي الثالثة</a:t>
            </a:r>
          </a:p>
        </p:txBody>
      </p:sp>
      <p:sp>
        <p:nvSpPr>
          <p:cNvPr id="10" name="فقاعة الكلام: مستطيلة مستديرة الزوايا 10">
            <a:extLst>
              <a:ext uri="{FF2B5EF4-FFF2-40B4-BE49-F238E27FC236}">
                <a16:creationId xmlns:a16="http://schemas.microsoft.com/office/drawing/2014/main" id="{02E0986A-9B53-3526-AE76-55CF303FDB99}"/>
              </a:ext>
            </a:extLst>
          </p:cNvPr>
          <p:cNvSpPr/>
          <p:nvPr/>
        </p:nvSpPr>
        <p:spPr>
          <a:xfrm>
            <a:off x="683772" y="3498276"/>
            <a:ext cx="3357286" cy="1759973"/>
          </a:xfrm>
          <a:prstGeom prst="wedgeRoundRectCallout">
            <a:avLst>
              <a:gd name="adj1" fmla="val 90748"/>
              <a:gd name="adj2" fmla="val -81075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800" dirty="0">
                <a:solidFill>
                  <a:schemeClr val="tx1"/>
                </a:solidFill>
              </a:rPr>
              <a:t>الحالة الثانية استخدم القديمة لمدة سنة واحدة ثم  أقوم باستبدال الآلة  </a:t>
            </a:r>
          </a:p>
        </p:txBody>
      </p:sp>
      <p:sp>
        <p:nvSpPr>
          <p:cNvPr id="11" name="فقاعة الكلام: مستطيلة مستديرة الزوايا 11">
            <a:extLst>
              <a:ext uri="{FF2B5EF4-FFF2-40B4-BE49-F238E27FC236}">
                <a16:creationId xmlns:a16="http://schemas.microsoft.com/office/drawing/2014/main" id="{2F4DF540-754C-A203-7418-1BA761415F31}"/>
              </a:ext>
            </a:extLst>
          </p:cNvPr>
          <p:cNvSpPr/>
          <p:nvPr/>
        </p:nvSpPr>
        <p:spPr>
          <a:xfrm>
            <a:off x="6171894" y="4211145"/>
            <a:ext cx="5056747" cy="882010"/>
          </a:xfrm>
          <a:prstGeom prst="wedgeRoundRectCallout">
            <a:avLst>
              <a:gd name="adj1" fmla="val -55577"/>
              <a:gd name="adj2" fmla="val -12555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800" dirty="0">
                <a:solidFill>
                  <a:schemeClr val="tx1"/>
                </a:solidFill>
              </a:rPr>
              <a:t>الحالة الثالثة استخدم القديمة لمدة سنتين  ثم  أقوم باستبدال الآلة  </a:t>
            </a:r>
          </a:p>
        </p:txBody>
      </p:sp>
      <p:sp>
        <p:nvSpPr>
          <p:cNvPr id="12" name="مربع نص 12">
            <a:extLst>
              <a:ext uri="{FF2B5EF4-FFF2-40B4-BE49-F238E27FC236}">
                <a16:creationId xmlns:a16="http://schemas.microsoft.com/office/drawing/2014/main" id="{007FCA56-A911-183F-05F3-4903D8E6B1F5}"/>
              </a:ext>
            </a:extLst>
          </p:cNvPr>
          <p:cNvSpPr txBox="1"/>
          <p:nvPr/>
        </p:nvSpPr>
        <p:spPr>
          <a:xfrm>
            <a:off x="3523880" y="5806725"/>
            <a:ext cx="8445513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/>
            <a:r>
              <a:rPr lang="ar-SY" sz="2400" dirty="0"/>
              <a:t>السؤال هل لديهم نفس عدد السنوات  فاذا كان لديهم نفس عدد السنوات نقوم بحساب </a:t>
            </a:r>
          </a:p>
        </p:txBody>
      </p:sp>
      <p:sp>
        <p:nvSpPr>
          <p:cNvPr id="13" name="مستطيل 13">
            <a:extLst>
              <a:ext uri="{FF2B5EF4-FFF2-40B4-BE49-F238E27FC236}">
                <a16:creationId xmlns:a16="http://schemas.microsoft.com/office/drawing/2014/main" id="{593171E6-5830-CA03-5937-A1FD6B17C0CA}"/>
              </a:ext>
            </a:extLst>
          </p:cNvPr>
          <p:cNvSpPr/>
          <p:nvPr/>
        </p:nvSpPr>
        <p:spPr>
          <a:xfrm>
            <a:off x="2604879" y="5756004"/>
            <a:ext cx="661885" cy="6193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Pw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14" name="مستطيل 14">
            <a:extLst>
              <a:ext uri="{FF2B5EF4-FFF2-40B4-BE49-F238E27FC236}">
                <a16:creationId xmlns:a16="http://schemas.microsoft.com/office/drawing/2014/main" id="{EF92C08D-1B7A-058B-803C-3E86C899D623}"/>
              </a:ext>
            </a:extLst>
          </p:cNvPr>
          <p:cNvSpPr/>
          <p:nvPr/>
        </p:nvSpPr>
        <p:spPr>
          <a:xfrm>
            <a:off x="766877" y="5756004"/>
            <a:ext cx="689390" cy="6193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Aw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15" name="مستطيل 15">
            <a:extLst>
              <a:ext uri="{FF2B5EF4-FFF2-40B4-BE49-F238E27FC236}">
                <a16:creationId xmlns:a16="http://schemas.microsoft.com/office/drawing/2014/main" id="{092E8665-23A0-A616-7637-77CB91BE83CB}"/>
              </a:ext>
            </a:extLst>
          </p:cNvPr>
          <p:cNvSpPr/>
          <p:nvPr/>
        </p:nvSpPr>
        <p:spPr>
          <a:xfrm>
            <a:off x="1685878" y="5756004"/>
            <a:ext cx="661885" cy="6193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Fw</a:t>
            </a:r>
            <a:endParaRPr lang="ar-SY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6030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57C21-CE1F-A647-A36E-9FEE72DF7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B3D3D342-81ED-DB6E-2322-A16100AF7AB2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مربع نص 1">
            <a:extLst>
              <a:ext uri="{FF2B5EF4-FFF2-40B4-BE49-F238E27FC236}">
                <a16:creationId xmlns:a16="http://schemas.microsoft.com/office/drawing/2014/main" id="{2E54C9C4-57B8-F2E3-44D9-A254E0D8C8B6}"/>
              </a:ext>
            </a:extLst>
          </p:cNvPr>
          <p:cNvSpPr txBox="1"/>
          <p:nvPr/>
        </p:nvSpPr>
        <p:spPr>
          <a:xfrm>
            <a:off x="1185334" y="1957040"/>
            <a:ext cx="9381066" cy="20621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/>
            <a:r>
              <a:rPr lang="ar-SY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الحل </a:t>
            </a:r>
          </a:p>
          <a:p>
            <a:pPr algn="r"/>
            <a:r>
              <a:rPr lang="ar-SY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هنا نفس عدد السنوات ( كل حالة عمرها ثلاث سنوات )وبالتالي تشابه</a:t>
            </a:r>
          </a:p>
          <a:p>
            <a:pPr algn="r"/>
            <a:endParaRPr lang="ar-SY" sz="32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ar-SY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بالسنوات نرسم المخطط النقدي للاحتمالات الثلاث  ونحسب 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E4E7C69-8D80-F628-CB8F-CCDA7B0FFDE9}"/>
              </a:ext>
            </a:extLst>
          </p:cNvPr>
          <p:cNvSpPr/>
          <p:nvPr/>
        </p:nvSpPr>
        <p:spPr>
          <a:xfrm>
            <a:off x="1799806" y="3430210"/>
            <a:ext cx="789282" cy="5889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Aw</a:t>
            </a:r>
            <a:endParaRPr lang="ar-SY" sz="2800" dirty="0">
              <a:solidFill>
                <a:schemeClr val="tx1"/>
              </a:solidFill>
            </a:endParaRPr>
          </a:p>
        </p:txBody>
      </p:sp>
      <p:grpSp>
        <p:nvGrpSpPr>
          <p:cNvPr id="5" name="مجموعة 63">
            <a:extLst>
              <a:ext uri="{FF2B5EF4-FFF2-40B4-BE49-F238E27FC236}">
                <a16:creationId xmlns:a16="http://schemas.microsoft.com/office/drawing/2014/main" id="{C8046DD7-2E7B-875C-DF3B-B57EA8DDE8B5}"/>
              </a:ext>
            </a:extLst>
          </p:cNvPr>
          <p:cNvGrpSpPr/>
          <p:nvPr/>
        </p:nvGrpSpPr>
        <p:grpSpPr>
          <a:xfrm>
            <a:off x="1065281" y="4521523"/>
            <a:ext cx="3695404" cy="1300053"/>
            <a:chOff x="1065281" y="4116470"/>
            <a:chExt cx="3695404" cy="1300053"/>
          </a:xfrm>
        </p:grpSpPr>
        <p:sp>
          <p:nvSpPr>
            <p:cNvPr id="6" name="مستطيل 47">
              <a:extLst>
                <a:ext uri="{FF2B5EF4-FFF2-40B4-BE49-F238E27FC236}">
                  <a16:creationId xmlns:a16="http://schemas.microsoft.com/office/drawing/2014/main" id="{92EF4EF7-ECDA-BE75-51FB-4284B2584D8F}"/>
                </a:ext>
              </a:extLst>
            </p:cNvPr>
            <p:cNvSpPr/>
            <p:nvPr/>
          </p:nvSpPr>
          <p:spPr>
            <a:xfrm>
              <a:off x="1065281" y="4116470"/>
              <a:ext cx="3695404" cy="130005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Y"/>
            </a:p>
          </p:txBody>
        </p:sp>
        <p:cxnSp>
          <p:nvCxnSpPr>
            <p:cNvPr id="7" name="رابط مستقيم 48">
              <a:extLst>
                <a:ext uri="{FF2B5EF4-FFF2-40B4-BE49-F238E27FC236}">
                  <a16:creationId xmlns:a16="http://schemas.microsoft.com/office/drawing/2014/main" id="{17E10D75-44DB-7B98-7A13-744265405F22}"/>
                </a:ext>
              </a:extLst>
            </p:cNvPr>
            <p:cNvCxnSpPr/>
            <p:nvPr/>
          </p:nvCxnSpPr>
          <p:spPr>
            <a:xfrm>
              <a:off x="2995312" y="4796146"/>
              <a:ext cx="0" cy="224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49">
              <a:extLst>
                <a:ext uri="{FF2B5EF4-FFF2-40B4-BE49-F238E27FC236}">
                  <a16:creationId xmlns:a16="http://schemas.microsoft.com/office/drawing/2014/main" id="{1DD9D93B-845B-5F38-5E70-061B1F734D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28969" y="4591153"/>
              <a:ext cx="2275147" cy="1430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مربع نص 52">
              <a:extLst>
                <a:ext uri="{FF2B5EF4-FFF2-40B4-BE49-F238E27FC236}">
                  <a16:creationId xmlns:a16="http://schemas.microsoft.com/office/drawing/2014/main" id="{9108D4F3-8425-10DD-2826-8A9DCAD2453B}"/>
                </a:ext>
              </a:extLst>
            </p:cNvPr>
            <p:cNvSpPr txBox="1"/>
            <p:nvPr/>
          </p:nvSpPr>
          <p:spPr>
            <a:xfrm>
              <a:off x="2030576" y="4978182"/>
              <a:ext cx="651234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24000</a:t>
              </a:r>
              <a:endParaRPr lang="ar-SY" sz="1400" dirty="0"/>
            </a:p>
          </p:txBody>
        </p:sp>
        <p:cxnSp>
          <p:nvCxnSpPr>
            <p:cNvPr id="10" name="رابط كسهم مستقيم 53">
              <a:extLst>
                <a:ext uri="{FF2B5EF4-FFF2-40B4-BE49-F238E27FC236}">
                  <a16:creationId xmlns:a16="http://schemas.microsoft.com/office/drawing/2014/main" id="{0CDC1A10-401B-9B52-1619-A549FF1C7525}"/>
                </a:ext>
              </a:extLst>
            </p:cNvPr>
            <p:cNvCxnSpPr>
              <a:cxnSpLocks/>
            </p:cNvCxnSpPr>
            <p:nvPr/>
          </p:nvCxnSpPr>
          <p:spPr>
            <a:xfrm>
              <a:off x="2397554" y="4579855"/>
              <a:ext cx="0" cy="3639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مربع نص 54">
              <a:extLst>
                <a:ext uri="{FF2B5EF4-FFF2-40B4-BE49-F238E27FC236}">
                  <a16:creationId xmlns:a16="http://schemas.microsoft.com/office/drawing/2014/main" id="{14B39F64-0D77-9CB8-4EE8-1D70497F6D94}"/>
                </a:ext>
              </a:extLst>
            </p:cNvPr>
            <p:cNvSpPr txBox="1"/>
            <p:nvPr/>
          </p:nvSpPr>
          <p:spPr>
            <a:xfrm>
              <a:off x="1337879" y="4326567"/>
              <a:ext cx="406082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0</a:t>
              </a:r>
              <a:endParaRPr lang="ar-SY" sz="1400" dirty="0"/>
            </a:p>
          </p:txBody>
        </p:sp>
        <p:sp>
          <p:nvSpPr>
            <p:cNvPr id="12" name="مربع نص 55">
              <a:extLst>
                <a:ext uri="{FF2B5EF4-FFF2-40B4-BE49-F238E27FC236}">
                  <a16:creationId xmlns:a16="http://schemas.microsoft.com/office/drawing/2014/main" id="{CD740052-8EE0-A141-F7B7-E55DADCCB2C9}"/>
                </a:ext>
              </a:extLst>
            </p:cNvPr>
            <p:cNvSpPr txBox="1"/>
            <p:nvPr/>
          </p:nvSpPr>
          <p:spPr>
            <a:xfrm>
              <a:off x="2258222" y="4224963"/>
              <a:ext cx="406082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1</a:t>
              </a:r>
              <a:endParaRPr lang="ar-SY" sz="1400" dirty="0"/>
            </a:p>
          </p:txBody>
        </p:sp>
        <p:sp>
          <p:nvSpPr>
            <p:cNvPr id="13" name="مربع نص 56">
              <a:extLst>
                <a:ext uri="{FF2B5EF4-FFF2-40B4-BE49-F238E27FC236}">
                  <a16:creationId xmlns:a16="http://schemas.microsoft.com/office/drawing/2014/main" id="{A5BB1327-9A74-85AC-EE45-92DAC4FBB192}"/>
                </a:ext>
              </a:extLst>
            </p:cNvPr>
            <p:cNvSpPr txBox="1"/>
            <p:nvPr/>
          </p:nvSpPr>
          <p:spPr>
            <a:xfrm>
              <a:off x="3722798" y="4217573"/>
              <a:ext cx="305711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3</a:t>
              </a:r>
              <a:endParaRPr lang="ar-SY" sz="1400" dirty="0"/>
            </a:p>
          </p:txBody>
        </p:sp>
        <p:cxnSp>
          <p:nvCxnSpPr>
            <p:cNvPr id="14" name="رابط كسهم مستقيم 57">
              <a:extLst>
                <a:ext uri="{FF2B5EF4-FFF2-40B4-BE49-F238E27FC236}">
                  <a16:creationId xmlns:a16="http://schemas.microsoft.com/office/drawing/2014/main" id="{63AB23DC-BFDC-4B59-7E67-2A6411526BA2}"/>
                </a:ext>
              </a:extLst>
            </p:cNvPr>
            <p:cNvCxnSpPr>
              <a:cxnSpLocks/>
            </p:cNvCxnSpPr>
            <p:nvPr/>
          </p:nvCxnSpPr>
          <p:spPr>
            <a:xfrm>
              <a:off x="3028919" y="4594372"/>
              <a:ext cx="0" cy="3639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كسهم مستقيم 58">
              <a:extLst>
                <a:ext uri="{FF2B5EF4-FFF2-40B4-BE49-F238E27FC236}">
                  <a16:creationId xmlns:a16="http://schemas.microsoft.com/office/drawing/2014/main" id="{3E99D01E-166C-6AD4-761A-EB76874ED47A}"/>
                </a:ext>
              </a:extLst>
            </p:cNvPr>
            <p:cNvCxnSpPr>
              <a:cxnSpLocks/>
            </p:cNvCxnSpPr>
            <p:nvPr/>
          </p:nvCxnSpPr>
          <p:spPr>
            <a:xfrm>
              <a:off x="3885260" y="4572602"/>
              <a:ext cx="0" cy="3639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مربع نص 59">
              <a:extLst>
                <a:ext uri="{FF2B5EF4-FFF2-40B4-BE49-F238E27FC236}">
                  <a16:creationId xmlns:a16="http://schemas.microsoft.com/office/drawing/2014/main" id="{FA665A6B-D1DD-B5FD-319B-AB91744833F9}"/>
                </a:ext>
              </a:extLst>
            </p:cNvPr>
            <p:cNvSpPr txBox="1"/>
            <p:nvPr/>
          </p:nvSpPr>
          <p:spPr>
            <a:xfrm>
              <a:off x="2882332" y="4297531"/>
              <a:ext cx="419665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2</a:t>
              </a:r>
              <a:endParaRPr lang="ar-SY" sz="1400" dirty="0"/>
            </a:p>
          </p:txBody>
        </p:sp>
        <p:sp>
          <p:nvSpPr>
            <p:cNvPr id="17" name="مربع نص 60">
              <a:extLst>
                <a:ext uri="{FF2B5EF4-FFF2-40B4-BE49-F238E27FC236}">
                  <a16:creationId xmlns:a16="http://schemas.microsoft.com/office/drawing/2014/main" id="{C63FD94F-5017-DE97-DB23-955F27452239}"/>
                </a:ext>
              </a:extLst>
            </p:cNvPr>
            <p:cNvSpPr txBox="1"/>
            <p:nvPr/>
          </p:nvSpPr>
          <p:spPr>
            <a:xfrm>
              <a:off x="2748863" y="4948988"/>
              <a:ext cx="651234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24000</a:t>
              </a:r>
              <a:endParaRPr lang="ar-SY" sz="1400" dirty="0"/>
            </a:p>
          </p:txBody>
        </p:sp>
        <p:sp>
          <p:nvSpPr>
            <p:cNvPr id="18" name="مربع نص 61">
              <a:extLst>
                <a:ext uri="{FF2B5EF4-FFF2-40B4-BE49-F238E27FC236}">
                  <a16:creationId xmlns:a16="http://schemas.microsoft.com/office/drawing/2014/main" id="{EE01280D-9A34-9E2C-5138-C1A51D9FFFBD}"/>
                </a:ext>
              </a:extLst>
            </p:cNvPr>
            <p:cNvSpPr txBox="1"/>
            <p:nvPr/>
          </p:nvSpPr>
          <p:spPr>
            <a:xfrm>
              <a:off x="3561833" y="4956417"/>
              <a:ext cx="651234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24000</a:t>
              </a:r>
              <a:endParaRPr lang="ar-SY" sz="1400" dirty="0"/>
            </a:p>
          </p:txBody>
        </p:sp>
      </p:grpSp>
      <p:sp>
        <p:nvSpPr>
          <p:cNvPr id="19" name="مستطيل 62">
            <a:extLst>
              <a:ext uri="{FF2B5EF4-FFF2-40B4-BE49-F238E27FC236}">
                <a16:creationId xmlns:a16="http://schemas.microsoft.com/office/drawing/2014/main" id="{591EC916-BAC2-F90C-8104-41CE4EBB4EBF}"/>
              </a:ext>
            </a:extLst>
          </p:cNvPr>
          <p:cNvSpPr/>
          <p:nvPr/>
        </p:nvSpPr>
        <p:spPr>
          <a:xfrm>
            <a:off x="5414278" y="5211445"/>
            <a:ext cx="2290782" cy="7341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Aw</a:t>
            </a: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en-US" sz="2400" dirty="0">
                <a:solidFill>
                  <a:schemeClr val="tx1"/>
                </a:solidFill>
              </a:rPr>
              <a:t>p</a:t>
            </a:r>
            <a:r>
              <a:rPr lang="en-US" sz="14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= -24000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endParaRPr lang="ar-SY" sz="2800" dirty="0">
              <a:solidFill>
                <a:schemeClr val="tx1"/>
              </a:solidFill>
            </a:endParaRPr>
          </a:p>
        </p:txBody>
      </p:sp>
      <p:sp>
        <p:nvSpPr>
          <p:cNvPr id="20" name="مستطيل 64">
            <a:extLst>
              <a:ext uri="{FF2B5EF4-FFF2-40B4-BE49-F238E27FC236}">
                <a16:creationId xmlns:a16="http://schemas.microsoft.com/office/drawing/2014/main" id="{974900E3-EDB1-DB3E-44DF-F344A7F7A7B9}"/>
              </a:ext>
            </a:extLst>
          </p:cNvPr>
          <p:cNvSpPr/>
          <p:nvPr/>
        </p:nvSpPr>
        <p:spPr>
          <a:xfrm>
            <a:off x="5400423" y="4269335"/>
            <a:ext cx="2290782" cy="7341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Option CCC</a:t>
            </a:r>
            <a:endParaRPr lang="ar-SY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920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42A1F10A-F69F-C957-7F1B-1FD447F73E8E}"/>
              </a:ext>
            </a:extLst>
          </p:cNvPr>
          <p:cNvSpPr txBox="1"/>
          <p:nvPr/>
        </p:nvSpPr>
        <p:spPr>
          <a:xfrm>
            <a:off x="9707052" y="701843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399C6F-7136-CD64-3F98-969E860C01F0}"/>
              </a:ext>
            </a:extLst>
          </p:cNvPr>
          <p:cNvSpPr txBox="1">
            <a:spLocks noChangeArrowheads="1"/>
          </p:cNvSpPr>
          <p:nvPr/>
        </p:nvSpPr>
        <p:spPr>
          <a:xfrm>
            <a:off x="1371600" y="1718734"/>
            <a:ext cx="9115572" cy="24012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6600" dirty="0"/>
              <a:t>Replacement and </a:t>
            </a:r>
            <a:r>
              <a:rPr lang="en-US" altLang="ar-SY" sz="6600" dirty="0" err="1"/>
              <a:t>Rtention</a:t>
            </a:r>
            <a:r>
              <a:rPr lang="en-US" altLang="ar-SY" sz="6600" dirty="0"/>
              <a:t> Decisions</a:t>
            </a:r>
          </a:p>
        </p:txBody>
      </p:sp>
    </p:spTree>
    <p:extLst>
      <p:ext uri="{BB962C8B-B14F-4D97-AF65-F5344CB8AC3E}">
        <p14:creationId xmlns:p14="http://schemas.microsoft.com/office/powerpoint/2010/main" val="137739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14392-9A88-BAF4-E1B8-7D40B07C8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220C791E-8C69-A29E-53D0-24146894CBB7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مستطيل 77">
            <a:extLst>
              <a:ext uri="{FF2B5EF4-FFF2-40B4-BE49-F238E27FC236}">
                <a16:creationId xmlns:a16="http://schemas.microsoft.com/office/drawing/2014/main" id="{5FC522E5-5C36-B03E-E751-097E567AA5E2}"/>
              </a:ext>
            </a:extLst>
          </p:cNvPr>
          <p:cNvSpPr/>
          <p:nvPr/>
        </p:nvSpPr>
        <p:spPr>
          <a:xfrm>
            <a:off x="455682" y="2913696"/>
            <a:ext cx="3695404" cy="17404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  <p:sp>
        <p:nvSpPr>
          <p:cNvPr id="4" name="مستطيل 27">
            <a:extLst>
              <a:ext uri="{FF2B5EF4-FFF2-40B4-BE49-F238E27FC236}">
                <a16:creationId xmlns:a16="http://schemas.microsoft.com/office/drawing/2014/main" id="{DA362A12-1408-14CB-7495-0146FFB828DC}"/>
              </a:ext>
            </a:extLst>
          </p:cNvPr>
          <p:cNvSpPr/>
          <p:nvPr/>
        </p:nvSpPr>
        <p:spPr>
          <a:xfrm>
            <a:off x="455682" y="1334905"/>
            <a:ext cx="3695404" cy="13000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cxnSp>
        <p:nvCxnSpPr>
          <p:cNvPr id="5" name="رابط مستقيم 28">
            <a:extLst>
              <a:ext uri="{FF2B5EF4-FFF2-40B4-BE49-F238E27FC236}">
                <a16:creationId xmlns:a16="http://schemas.microsoft.com/office/drawing/2014/main" id="{92D3DE9E-B0A0-14E0-CEB5-C05219EF07E2}"/>
              </a:ext>
            </a:extLst>
          </p:cNvPr>
          <p:cNvCxnSpPr/>
          <p:nvPr/>
        </p:nvCxnSpPr>
        <p:spPr>
          <a:xfrm>
            <a:off x="2385713" y="2014581"/>
            <a:ext cx="0" cy="2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مستقيم 29">
            <a:extLst>
              <a:ext uri="{FF2B5EF4-FFF2-40B4-BE49-F238E27FC236}">
                <a16:creationId xmlns:a16="http://schemas.microsoft.com/office/drawing/2014/main" id="{CD09F7C2-E142-8374-E9DF-D611EF139348}"/>
              </a:ext>
            </a:extLst>
          </p:cNvPr>
          <p:cNvCxnSpPr>
            <a:cxnSpLocks/>
          </p:cNvCxnSpPr>
          <p:nvPr/>
        </p:nvCxnSpPr>
        <p:spPr>
          <a:xfrm flipV="1">
            <a:off x="1019370" y="1809588"/>
            <a:ext cx="2275147" cy="14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30">
            <a:extLst>
              <a:ext uri="{FF2B5EF4-FFF2-40B4-BE49-F238E27FC236}">
                <a16:creationId xmlns:a16="http://schemas.microsoft.com/office/drawing/2014/main" id="{7D863326-3F62-08A6-E597-FB4A91510B06}"/>
              </a:ext>
            </a:extLst>
          </p:cNvPr>
          <p:cNvCxnSpPr>
            <a:cxnSpLocks/>
          </p:cNvCxnSpPr>
          <p:nvPr/>
        </p:nvCxnSpPr>
        <p:spPr>
          <a:xfrm>
            <a:off x="1033914" y="1841403"/>
            <a:ext cx="1034" cy="43174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مربع نص 31">
            <a:extLst>
              <a:ext uri="{FF2B5EF4-FFF2-40B4-BE49-F238E27FC236}">
                <a16:creationId xmlns:a16="http://schemas.microsoft.com/office/drawing/2014/main" id="{BA92D20D-F2EF-ACDD-A92D-1B9FDB2BD873}"/>
              </a:ext>
            </a:extLst>
          </p:cNvPr>
          <p:cNvSpPr txBox="1"/>
          <p:nvPr/>
        </p:nvSpPr>
        <p:spPr>
          <a:xfrm>
            <a:off x="455682" y="2202499"/>
            <a:ext cx="150686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12000</a:t>
            </a:r>
            <a:endParaRPr lang="ar-SY" sz="1400" dirty="0"/>
          </a:p>
        </p:txBody>
      </p:sp>
      <p:sp>
        <p:nvSpPr>
          <p:cNvPr id="9" name="مربع نص 32">
            <a:extLst>
              <a:ext uri="{FF2B5EF4-FFF2-40B4-BE49-F238E27FC236}">
                <a16:creationId xmlns:a16="http://schemas.microsoft.com/office/drawing/2014/main" id="{3A181056-AFA8-5E40-F108-2B0CBD1057BE}"/>
              </a:ext>
            </a:extLst>
          </p:cNvPr>
          <p:cNvSpPr txBox="1"/>
          <p:nvPr/>
        </p:nvSpPr>
        <p:spPr>
          <a:xfrm>
            <a:off x="1420977" y="2196617"/>
            <a:ext cx="65123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20000</a:t>
            </a:r>
            <a:endParaRPr lang="ar-SY" sz="1400" dirty="0"/>
          </a:p>
        </p:txBody>
      </p:sp>
      <p:cxnSp>
        <p:nvCxnSpPr>
          <p:cNvPr id="10" name="رابط كسهم مستقيم 33">
            <a:extLst>
              <a:ext uri="{FF2B5EF4-FFF2-40B4-BE49-F238E27FC236}">
                <a16:creationId xmlns:a16="http://schemas.microsoft.com/office/drawing/2014/main" id="{F97221D9-B00D-BF3D-E6A1-02068509E5A4}"/>
              </a:ext>
            </a:extLst>
          </p:cNvPr>
          <p:cNvCxnSpPr>
            <a:cxnSpLocks/>
          </p:cNvCxnSpPr>
          <p:nvPr/>
        </p:nvCxnSpPr>
        <p:spPr>
          <a:xfrm>
            <a:off x="1787955" y="1798290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مربع نص 34">
            <a:extLst>
              <a:ext uri="{FF2B5EF4-FFF2-40B4-BE49-F238E27FC236}">
                <a16:creationId xmlns:a16="http://schemas.microsoft.com/office/drawing/2014/main" id="{E572CEB9-5BBD-6DA5-6321-D1B30EA1AA4F}"/>
              </a:ext>
            </a:extLst>
          </p:cNvPr>
          <p:cNvSpPr txBox="1"/>
          <p:nvPr/>
        </p:nvSpPr>
        <p:spPr>
          <a:xfrm>
            <a:off x="728280" y="1545002"/>
            <a:ext cx="40608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0</a:t>
            </a:r>
            <a:endParaRPr lang="ar-SY" sz="1400" dirty="0"/>
          </a:p>
        </p:txBody>
      </p:sp>
      <p:sp>
        <p:nvSpPr>
          <p:cNvPr id="12" name="مربع نص 35">
            <a:extLst>
              <a:ext uri="{FF2B5EF4-FFF2-40B4-BE49-F238E27FC236}">
                <a16:creationId xmlns:a16="http://schemas.microsoft.com/office/drawing/2014/main" id="{15940396-1819-5405-A380-DC69049A59B7}"/>
              </a:ext>
            </a:extLst>
          </p:cNvPr>
          <p:cNvSpPr txBox="1"/>
          <p:nvPr/>
        </p:nvSpPr>
        <p:spPr>
          <a:xfrm>
            <a:off x="1457792" y="1443398"/>
            <a:ext cx="40608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</a:t>
            </a:r>
            <a:endParaRPr lang="ar-SY" sz="1400" dirty="0"/>
          </a:p>
        </p:txBody>
      </p:sp>
      <p:sp>
        <p:nvSpPr>
          <p:cNvPr id="13" name="مربع نص 36">
            <a:extLst>
              <a:ext uri="{FF2B5EF4-FFF2-40B4-BE49-F238E27FC236}">
                <a16:creationId xmlns:a16="http://schemas.microsoft.com/office/drawing/2014/main" id="{47A041B4-F5A7-8745-BD8D-CBE210A5D149}"/>
              </a:ext>
            </a:extLst>
          </p:cNvPr>
          <p:cNvSpPr txBox="1"/>
          <p:nvPr/>
        </p:nvSpPr>
        <p:spPr>
          <a:xfrm>
            <a:off x="3113199" y="1436008"/>
            <a:ext cx="305711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3</a:t>
            </a:r>
            <a:endParaRPr lang="ar-SY" sz="1400" dirty="0"/>
          </a:p>
        </p:txBody>
      </p:sp>
      <p:cxnSp>
        <p:nvCxnSpPr>
          <p:cNvPr id="14" name="رابط كسهم مستقيم 37">
            <a:extLst>
              <a:ext uri="{FF2B5EF4-FFF2-40B4-BE49-F238E27FC236}">
                <a16:creationId xmlns:a16="http://schemas.microsoft.com/office/drawing/2014/main" id="{2C804EFE-C033-6500-2772-880DB246F7D9}"/>
              </a:ext>
            </a:extLst>
          </p:cNvPr>
          <p:cNvCxnSpPr>
            <a:cxnSpLocks/>
          </p:cNvCxnSpPr>
          <p:nvPr/>
        </p:nvCxnSpPr>
        <p:spPr>
          <a:xfrm>
            <a:off x="2419320" y="1812807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38">
            <a:extLst>
              <a:ext uri="{FF2B5EF4-FFF2-40B4-BE49-F238E27FC236}">
                <a16:creationId xmlns:a16="http://schemas.microsoft.com/office/drawing/2014/main" id="{90D465B0-E821-7847-2D46-2ED530529580}"/>
              </a:ext>
            </a:extLst>
          </p:cNvPr>
          <p:cNvCxnSpPr>
            <a:cxnSpLocks/>
          </p:cNvCxnSpPr>
          <p:nvPr/>
        </p:nvCxnSpPr>
        <p:spPr>
          <a:xfrm>
            <a:off x="3275661" y="1791037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مربع نص 39">
            <a:extLst>
              <a:ext uri="{FF2B5EF4-FFF2-40B4-BE49-F238E27FC236}">
                <a16:creationId xmlns:a16="http://schemas.microsoft.com/office/drawing/2014/main" id="{73FE2253-8A1D-05FA-62C3-BE8254BA9EC9}"/>
              </a:ext>
            </a:extLst>
          </p:cNvPr>
          <p:cNvSpPr txBox="1"/>
          <p:nvPr/>
        </p:nvSpPr>
        <p:spPr>
          <a:xfrm>
            <a:off x="2272733" y="1515966"/>
            <a:ext cx="419665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</a:t>
            </a:r>
            <a:endParaRPr lang="ar-SY" sz="1400" dirty="0"/>
          </a:p>
        </p:txBody>
      </p:sp>
      <p:sp>
        <p:nvSpPr>
          <p:cNvPr id="17" name="مربع نص 43">
            <a:extLst>
              <a:ext uri="{FF2B5EF4-FFF2-40B4-BE49-F238E27FC236}">
                <a16:creationId xmlns:a16="http://schemas.microsoft.com/office/drawing/2014/main" id="{1F86F37F-F7E4-EB6A-AC2E-6A25EFEB32EB}"/>
              </a:ext>
            </a:extLst>
          </p:cNvPr>
          <p:cNvSpPr txBox="1"/>
          <p:nvPr/>
        </p:nvSpPr>
        <p:spPr>
          <a:xfrm>
            <a:off x="2132176" y="2221979"/>
            <a:ext cx="65123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24000</a:t>
            </a:r>
            <a:endParaRPr lang="ar-SY" sz="1400" dirty="0"/>
          </a:p>
        </p:txBody>
      </p:sp>
      <p:sp>
        <p:nvSpPr>
          <p:cNvPr id="18" name="مربع نص 44">
            <a:extLst>
              <a:ext uri="{FF2B5EF4-FFF2-40B4-BE49-F238E27FC236}">
                <a16:creationId xmlns:a16="http://schemas.microsoft.com/office/drawing/2014/main" id="{EB9F816A-FC6C-4367-23CE-AF8A90C5BD3F}"/>
              </a:ext>
            </a:extLst>
          </p:cNvPr>
          <p:cNvSpPr txBox="1"/>
          <p:nvPr/>
        </p:nvSpPr>
        <p:spPr>
          <a:xfrm>
            <a:off x="2952234" y="2226222"/>
            <a:ext cx="69509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24000</a:t>
            </a:r>
            <a:endParaRPr lang="ar-SY" sz="1400" dirty="0"/>
          </a:p>
        </p:txBody>
      </p:sp>
      <p:cxnSp>
        <p:nvCxnSpPr>
          <p:cNvPr id="19" name="رابط كسهم مستقيم 45">
            <a:extLst>
              <a:ext uri="{FF2B5EF4-FFF2-40B4-BE49-F238E27FC236}">
                <a16:creationId xmlns:a16="http://schemas.microsoft.com/office/drawing/2014/main" id="{036D4954-6922-12EE-0A91-150F871A3948}"/>
              </a:ext>
            </a:extLst>
          </p:cNvPr>
          <p:cNvCxnSpPr>
            <a:cxnSpLocks/>
          </p:cNvCxnSpPr>
          <p:nvPr/>
        </p:nvCxnSpPr>
        <p:spPr>
          <a:xfrm flipV="1">
            <a:off x="1787955" y="1513481"/>
            <a:ext cx="0" cy="2775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ربع نص 49">
            <a:extLst>
              <a:ext uri="{FF2B5EF4-FFF2-40B4-BE49-F238E27FC236}">
                <a16:creationId xmlns:a16="http://schemas.microsoft.com/office/drawing/2014/main" id="{A9E77384-4FFB-C352-E699-9AC3399F68F6}"/>
              </a:ext>
            </a:extLst>
          </p:cNvPr>
          <p:cNvSpPr txBox="1"/>
          <p:nvPr/>
        </p:nvSpPr>
        <p:spPr>
          <a:xfrm>
            <a:off x="1474774" y="1281469"/>
            <a:ext cx="150686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10000</a:t>
            </a:r>
            <a:endParaRPr lang="ar-SY" sz="1400" dirty="0"/>
          </a:p>
        </p:txBody>
      </p:sp>
      <p:sp>
        <p:nvSpPr>
          <p:cNvPr id="21" name="مستطيل 50">
            <a:extLst>
              <a:ext uri="{FF2B5EF4-FFF2-40B4-BE49-F238E27FC236}">
                <a16:creationId xmlns:a16="http://schemas.microsoft.com/office/drawing/2014/main" id="{4399A2D9-26B0-287C-B6BD-86C54EDA984D}"/>
              </a:ext>
            </a:extLst>
          </p:cNvPr>
          <p:cNvSpPr/>
          <p:nvPr/>
        </p:nvSpPr>
        <p:spPr>
          <a:xfrm>
            <a:off x="7515505" y="1488826"/>
            <a:ext cx="2290782" cy="7341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Aw</a:t>
            </a: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en-US" sz="2400" dirty="0">
                <a:solidFill>
                  <a:schemeClr val="tx1"/>
                </a:solidFill>
              </a:rPr>
              <a:t>p</a:t>
            </a:r>
            <a:r>
              <a:rPr lang="en-US" sz="14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= -23708</a:t>
            </a:r>
            <a:endParaRPr lang="ar-SY" sz="2800" dirty="0">
              <a:solidFill>
                <a:schemeClr val="tx1"/>
              </a:solidFill>
            </a:endParaRPr>
          </a:p>
        </p:txBody>
      </p:sp>
      <p:sp>
        <p:nvSpPr>
          <p:cNvPr id="22" name="مستطيل 51">
            <a:extLst>
              <a:ext uri="{FF2B5EF4-FFF2-40B4-BE49-F238E27FC236}">
                <a16:creationId xmlns:a16="http://schemas.microsoft.com/office/drawing/2014/main" id="{34B00471-5808-5E50-F7E0-669AA9E31577}"/>
              </a:ext>
            </a:extLst>
          </p:cNvPr>
          <p:cNvSpPr/>
          <p:nvPr/>
        </p:nvSpPr>
        <p:spPr>
          <a:xfrm>
            <a:off x="4950608" y="1490511"/>
            <a:ext cx="2290782" cy="7341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Option DCC</a:t>
            </a:r>
            <a:endParaRPr lang="ar-SY" sz="3600" dirty="0">
              <a:solidFill>
                <a:schemeClr val="tx1"/>
              </a:solidFill>
            </a:endParaRPr>
          </a:p>
        </p:txBody>
      </p:sp>
      <p:cxnSp>
        <p:nvCxnSpPr>
          <p:cNvPr id="23" name="رابط مستقيم 53">
            <a:extLst>
              <a:ext uri="{FF2B5EF4-FFF2-40B4-BE49-F238E27FC236}">
                <a16:creationId xmlns:a16="http://schemas.microsoft.com/office/drawing/2014/main" id="{ADA7C227-BB6E-582D-3EF2-3D70534DE3C2}"/>
              </a:ext>
            </a:extLst>
          </p:cNvPr>
          <p:cNvCxnSpPr/>
          <p:nvPr/>
        </p:nvCxnSpPr>
        <p:spPr>
          <a:xfrm>
            <a:off x="2379086" y="3853380"/>
            <a:ext cx="0" cy="22423"/>
          </a:xfrm>
          <a:prstGeom prst="lin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54">
            <a:extLst>
              <a:ext uri="{FF2B5EF4-FFF2-40B4-BE49-F238E27FC236}">
                <a16:creationId xmlns:a16="http://schemas.microsoft.com/office/drawing/2014/main" id="{28F4E3F0-6969-9834-80A0-9863D38FD310}"/>
              </a:ext>
            </a:extLst>
          </p:cNvPr>
          <p:cNvCxnSpPr>
            <a:cxnSpLocks/>
            <a:stCxn id="29" idx="2"/>
          </p:cNvCxnSpPr>
          <p:nvPr/>
        </p:nvCxnSpPr>
        <p:spPr>
          <a:xfrm flipV="1">
            <a:off x="1103400" y="3577641"/>
            <a:ext cx="2164166" cy="41208"/>
          </a:xfrm>
          <a:prstGeom prst="lin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كسهم مستقيم 55">
            <a:extLst>
              <a:ext uri="{FF2B5EF4-FFF2-40B4-BE49-F238E27FC236}">
                <a16:creationId xmlns:a16="http://schemas.microsoft.com/office/drawing/2014/main" id="{7FE9757A-0F0A-F591-32C7-ECF934104F4F}"/>
              </a:ext>
            </a:extLst>
          </p:cNvPr>
          <p:cNvCxnSpPr>
            <a:cxnSpLocks/>
          </p:cNvCxnSpPr>
          <p:nvPr/>
        </p:nvCxnSpPr>
        <p:spPr>
          <a:xfrm>
            <a:off x="1078303" y="3578249"/>
            <a:ext cx="1034" cy="431742"/>
          </a:xfrm>
          <a:prstGeom prst="straightConnector1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ربع نص 56">
            <a:extLst>
              <a:ext uri="{FF2B5EF4-FFF2-40B4-BE49-F238E27FC236}">
                <a16:creationId xmlns:a16="http://schemas.microsoft.com/office/drawing/2014/main" id="{29ED60BA-0755-FC7B-736B-E2300561C372}"/>
              </a:ext>
            </a:extLst>
          </p:cNvPr>
          <p:cNvSpPr txBox="1"/>
          <p:nvPr/>
        </p:nvSpPr>
        <p:spPr>
          <a:xfrm>
            <a:off x="650391" y="4041298"/>
            <a:ext cx="794403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1400" dirty="0"/>
              <a:t>12000</a:t>
            </a:r>
            <a:endParaRPr lang="ar-SY" sz="1400" dirty="0"/>
          </a:p>
        </p:txBody>
      </p:sp>
      <p:sp>
        <p:nvSpPr>
          <p:cNvPr id="27" name="مربع نص 57">
            <a:extLst>
              <a:ext uri="{FF2B5EF4-FFF2-40B4-BE49-F238E27FC236}">
                <a16:creationId xmlns:a16="http://schemas.microsoft.com/office/drawing/2014/main" id="{48BD49DD-A70C-C1F6-0F46-A2E924CB9961}"/>
              </a:ext>
            </a:extLst>
          </p:cNvPr>
          <p:cNvSpPr txBox="1"/>
          <p:nvPr/>
        </p:nvSpPr>
        <p:spPr>
          <a:xfrm>
            <a:off x="1414350" y="4035416"/>
            <a:ext cx="651234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1400" dirty="0"/>
              <a:t>20000</a:t>
            </a:r>
            <a:endParaRPr lang="ar-SY" sz="1400" dirty="0"/>
          </a:p>
        </p:txBody>
      </p:sp>
      <p:cxnSp>
        <p:nvCxnSpPr>
          <p:cNvPr id="28" name="رابط كسهم مستقيم 58">
            <a:extLst>
              <a:ext uri="{FF2B5EF4-FFF2-40B4-BE49-F238E27FC236}">
                <a16:creationId xmlns:a16="http://schemas.microsoft.com/office/drawing/2014/main" id="{3C8C79D0-970C-9592-9F42-680B59F5F68B}"/>
              </a:ext>
            </a:extLst>
          </p:cNvPr>
          <p:cNvCxnSpPr>
            <a:cxnSpLocks/>
          </p:cNvCxnSpPr>
          <p:nvPr/>
        </p:nvCxnSpPr>
        <p:spPr>
          <a:xfrm>
            <a:off x="1781328" y="3637089"/>
            <a:ext cx="0" cy="363994"/>
          </a:xfrm>
          <a:prstGeom prst="straightConnector1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مربع نص 59">
            <a:extLst>
              <a:ext uri="{FF2B5EF4-FFF2-40B4-BE49-F238E27FC236}">
                <a16:creationId xmlns:a16="http://schemas.microsoft.com/office/drawing/2014/main" id="{AEFF9C79-0722-95AB-878A-8AEF614AC0DA}"/>
              </a:ext>
            </a:extLst>
          </p:cNvPr>
          <p:cNvSpPr txBox="1"/>
          <p:nvPr/>
        </p:nvSpPr>
        <p:spPr>
          <a:xfrm>
            <a:off x="906505" y="3299909"/>
            <a:ext cx="393789" cy="3189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en-US" sz="1400" dirty="0"/>
              <a:t>0</a:t>
            </a:r>
            <a:endParaRPr lang="ar-SY" sz="1400" dirty="0"/>
          </a:p>
        </p:txBody>
      </p:sp>
      <p:sp>
        <p:nvSpPr>
          <p:cNvPr id="30" name="مربع نص 60">
            <a:extLst>
              <a:ext uri="{FF2B5EF4-FFF2-40B4-BE49-F238E27FC236}">
                <a16:creationId xmlns:a16="http://schemas.microsoft.com/office/drawing/2014/main" id="{F219D92B-26C8-1F07-4CE9-22505A7F7F71}"/>
              </a:ext>
            </a:extLst>
          </p:cNvPr>
          <p:cNvSpPr txBox="1"/>
          <p:nvPr/>
        </p:nvSpPr>
        <p:spPr>
          <a:xfrm>
            <a:off x="1514776" y="3253088"/>
            <a:ext cx="406082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en-US" sz="1400" dirty="0"/>
              <a:t>1</a:t>
            </a:r>
            <a:endParaRPr lang="ar-SY" sz="1400" dirty="0"/>
          </a:p>
        </p:txBody>
      </p:sp>
      <p:sp>
        <p:nvSpPr>
          <p:cNvPr id="31" name="مربع نص 61">
            <a:extLst>
              <a:ext uri="{FF2B5EF4-FFF2-40B4-BE49-F238E27FC236}">
                <a16:creationId xmlns:a16="http://schemas.microsoft.com/office/drawing/2014/main" id="{8D16E117-D1F3-5860-C3D8-CCBFCA4C64C4}"/>
              </a:ext>
            </a:extLst>
          </p:cNvPr>
          <p:cNvSpPr txBox="1"/>
          <p:nvPr/>
        </p:nvSpPr>
        <p:spPr>
          <a:xfrm>
            <a:off x="3098823" y="3255718"/>
            <a:ext cx="455754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en-US" sz="1400" dirty="0"/>
              <a:t>3</a:t>
            </a:r>
            <a:endParaRPr lang="ar-SY" sz="1400" dirty="0"/>
          </a:p>
        </p:txBody>
      </p:sp>
      <p:cxnSp>
        <p:nvCxnSpPr>
          <p:cNvPr id="32" name="رابط كسهم مستقيم 62">
            <a:extLst>
              <a:ext uri="{FF2B5EF4-FFF2-40B4-BE49-F238E27FC236}">
                <a16:creationId xmlns:a16="http://schemas.microsoft.com/office/drawing/2014/main" id="{01B151E4-5BBC-2821-1D56-1ACD9622A5C1}"/>
              </a:ext>
            </a:extLst>
          </p:cNvPr>
          <p:cNvCxnSpPr>
            <a:cxnSpLocks/>
          </p:cNvCxnSpPr>
          <p:nvPr/>
        </p:nvCxnSpPr>
        <p:spPr>
          <a:xfrm>
            <a:off x="2412693" y="3651606"/>
            <a:ext cx="0" cy="363994"/>
          </a:xfrm>
          <a:prstGeom prst="straightConnector1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كسهم مستقيم 63">
            <a:extLst>
              <a:ext uri="{FF2B5EF4-FFF2-40B4-BE49-F238E27FC236}">
                <a16:creationId xmlns:a16="http://schemas.microsoft.com/office/drawing/2014/main" id="{0C932A57-5579-652D-72B8-B5A42F7790DD}"/>
              </a:ext>
            </a:extLst>
          </p:cNvPr>
          <p:cNvCxnSpPr>
            <a:cxnSpLocks/>
          </p:cNvCxnSpPr>
          <p:nvPr/>
        </p:nvCxnSpPr>
        <p:spPr>
          <a:xfrm>
            <a:off x="3269034" y="3638225"/>
            <a:ext cx="0" cy="363994"/>
          </a:xfrm>
          <a:prstGeom prst="straightConnector1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مربع نص 64">
            <a:extLst>
              <a:ext uri="{FF2B5EF4-FFF2-40B4-BE49-F238E27FC236}">
                <a16:creationId xmlns:a16="http://schemas.microsoft.com/office/drawing/2014/main" id="{0E7AE2CD-6266-719F-E4A0-6AB16072EBA2}"/>
              </a:ext>
            </a:extLst>
          </p:cNvPr>
          <p:cNvSpPr txBox="1"/>
          <p:nvPr/>
        </p:nvSpPr>
        <p:spPr>
          <a:xfrm>
            <a:off x="2091178" y="3245708"/>
            <a:ext cx="419665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en-US" sz="1400" dirty="0"/>
              <a:t>2</a:t>
            </a:r>
            <a:endParaRPr lang="ar-SY" sz="1400" dirty="0"/>
          </a:p>
        </p:txBody>
      </p:sp>
      <p:sp>
        <p:nvSpPr>
          <p:cNvPr id="35" name="مربع نص 65">
            <a:extLst>
              <a:ext uri="{FF2B5EF4-FFF2-40B4-BE49-F238E27FC236}">
                <a16:creationId xmlns:a16="http://schemas.microsoft.com/office/drawing/2014/main" id="{D26A6431-3AC3-1E59-7D1F-B14FF4401DDC}"/>
              </a:ext>
            </a:extLst>
          </p:cNvPr>
          <p:cNvSpPr txBox="1"/>
          <p:nvPr/>
        </p:nvSpPr>
        <p:spPr>
          <a:xfrm>
            <a:off x="2125549" y="4029956"/>
            <a:ext cx="651234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1400" dirty="0"/>
              <a:t>20000</a:t>
            </a:r>
            <a:endParaRPr lang="ar-SY" sz="1400" dirty="0"/>
          </a:p>
        </p:txBody>
      </p:sp>
      <p:sp>
        <p:nvSpPr>
          <p:cNvPr id="36" name="مربع نص 66">
            <a:extLst>
              <a:ext uri="{FF2B5EF4-FFF2-40B4-BE49-F238E27FC236}">
                <a16:creationId xmlns:a16="http://schemas.microsoft.com/office/drawing/2014/main" id="{86C3EFCF-82D6-D2DC-8A82-176857A12989}"/>
              </a:ext>
            </a:extLst>
          </p:cNvPr>
          <p:cNvSpPr txBox="1"/>
          <p:nvPr/>
        </p:nvSpPr>
        <p:spPr>
          <a:xfrm>
            <a:off x="2945607" y="4034199"/>
            <a:ext cx="651234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1400" dirty="0"/>
              <a:t>24000</a:t>
            </a:r>
            <a:endParaRPr lang="ar-SY" sz="1400" dirty="0"/>
          </a:p>
        </p:txBody>
      </p:sp>
      <p:cxnSp>
        <p:nvCxnSpPr>
          <p:cNvPr id="37" name="رابط كسهم مستقيم 67">
            <a:extLst>
              <a:ext uri="{FF2B5EF4-FFF2-40B4-BE49-F238E27FC236}">
                <a16:creationId xmlns:a16="http://schemas.microsoft.com/office/drawing/2014/main" id="{06589DE7-3464-E9CE-8D18-AABBC58AD259}"/>
              </a:ext>
            </a:extLst>
          </p:cNvPr>
          <p:cNvCxnSpPr>
            <a:cxnSpLocks/>
          </p:cNvCxnSpPr>
          <p:nvPr/>
        </p:nvCxnSpPr>
        <p:spPr>
          <a:xfrm flipV="1">
            <a:off x="2409476" y="3352280"/>
            <a:ext cx="0" cy="277556"/>
          </a:xfrm>
          <a:prstGeom prst="straightConnector1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مربع نص 68">
            <a:extLst>
              <a:ext uri="{FF2B5EF4-FFF2-40B4-BE49-F238E27FC236}">
                <a16:creationId xmlns:a16="http://schemas.microsoft.com/office/drawing/2014/main" id="{AA7FFD21-A311-457E-2AD9-8700F92E04F1}"/>
              </a:ext>
            </a:extLst>
          </p:cNvPr>
          <p:cNvSpPr txBox="1"/>
          <p:nvPr/>
        </p:nvSpPr>
        <p:spPr>
          <a:xfrm>
            <a:off x="2136058" y="2893766"/>
            <a:ext cx="684634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en-US" sz="1400" dirty="0"/>
              <a:t>9000</a:t>
            </a:r>
            <a:endParaRPr lang="ar-SY" sz="1400" dirty="0"/>
          </a:p>
        </p:txBody>
      </p:sp>
      <p:sp>
        <p:nvSpPr>
          <p:cNvPr id="39" name="مستطيل 69">
            <a:extLst>
              <a:ext uri="{FF2B5EF4-FFF2-40B4-BE49-F238E27FC236}">
                <a16:creationId xmlns:a16="http://schemas.microsoft.com/office/drawing/2014/main" id="{0E95F34D-3053-4AD6-84B0-045FB05A7E08}"/>
              </a:ext>
            </a:extLst>
          </p:cNvPr>
          <p:cNvSpPr/>
          <p:nvPr/>
        </p:nvSpPr>
        <p:spPr>
          <a:xfrm>
            <a:off x="7518275" y="3099470"/>
            <a:ext cx="2290782" cy="7341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Aw</a:t>
            </a: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en-US" sz="2400" dirty="0">
                <a:solidFill>
                  <a:schemeClr val="tx1"/>
                </a:solidFill>
              </a:rPr>
              <a:t>p</a:t>
            </a:r>
            <a:r>
              <a:rPr lang="en-US" sz="14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= -23042</a:t>
            </a:r>
            <a:endParaRPr lang="ar-SY" sz="2800" dirty="0">
              <a:solidFill>
                <a:schemeClr val="tx1"/>
              </a:solidFill>
            </a:endParaRPr>
          </a:p>
        </p:txBody>
      </p:sp>
      <p:sp>
        <p:nvSpPr>
          <p:cNvPr id="40" name="مستطيل 70">
            <a:extLst>
              <a:ext uri="{FF2B5EF4-FFF2-40B4-BE49-F238E27FC236}">
                <a16:creationId xmlns:a16="http://schemas.microsoft.com/office/drawing/2014/main" id="{D6A46797-A8CF-470A-6D40-DA074C399D95}"/>
              </a:ext>
            </a:extLst>
          </p:cNvPr>
          <p:cNvSpPr/>
          <p:nvPr/>
        </p:nvSpPr>
        <p:spPr>
          <a:xfrm>
            <a:off x="5022201" y="3170622"/>
            <a:ext cx="2290782" cy="7341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Option DDC</a:t>
            </a:r>
            <a:endParaRPr lang="ar-SY" sz="3600" dirty="0">
              <a:solidFill>
                <a:schemeClr val="tx1"/>
              </a:solidFill>
            </a:endParaRPr>
          </a:p>
        </p:txBody>
      </p:sp>
      <p:sp>
        <p:nvSpPr>
          <p:cNvPr id="41" name="مستطيل 72">
            <a:extLst>
              <a:ext uri="{FF2B5EF4-FFF2-40B4-BE49-F238E27FC236}">
                <a16:creationId xmlns:a16="http://schemas.microsoft.com/office/drawing/2014/main" id="{D55D0696-1C81-EF32-0DC6-D8B09E6554BC}"/>
              </a:ext>
            </a:extLst>
          </p:cNvPr>
          <p:cNvSpPr/>
          <p:nvPr/>
        </p:nvSpPr>
        <p:spPr>
          <a:xfrm>
            <a:off x="1677798" y="4895560"/>
            <a:ext cx="5837707" cy="128954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Decision Option 3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Keep D for 2 years then Replace</a:t>
            </a:r>
            <a:endParaRPr lang="ar-S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867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4">
            <a:extLst>
              <a:ext uri="{FF2B5EF4-FFF2-40B4-BE49-F238E27FC236}">
                <a16:creationId xmlns:a16="http://schemas.microsoft.com/office/drawing/2014/main" id="{399304A2-1CBB-EF48-EBC4-7298F6AD94D4}"/>
              </a:ext>
            </a:extLst>
          </p:cNvPr>
          <p:cNvSpPr txBox="1"/>
          <p:nvPr/>
        </p:nvSpPr>
        <p:spPr>
          <a:xfrm>
            <a:off x="7376844" y="1541121"/>
            <a:ext cx="4109663" cy="3801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Y" dirty="0"/>
              <a:t>هل يجب استبدال الآلة ( المعدة والجهاز) الآن  </a:t>
            </a:r>
          </a:p>
        </p:txBody>
      </p:sp>
      <p:sp>
        <p:nvSpPr>
          <p:cNvPr id="3" name="مربع نص 7">
            <a:extLst>
              <a:ext uri="{FF2B5EF4-FFF2-40B4-BE49-F238E27FC236}">
                <a16:creationId xmlns:a16="http://schemas.microsoft.com/office/drawing/2014/main" id="{88D6AC2B-FF3D-AD0D-5EB7-DAF724A7AB04}"/>
              </a:ext>
            </a:extLst>
          </p:cNvPr>
          <p:cNvSpPr txBox="1"/>
          <p:nvPr/>
        </p:nvSpPr>
        <p:spPr>
          <a:xfrm>
            <a:off x="3349375" y="1950372"/>
            <a:ext cx="8332341" cy="12243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Y" dirty="0"/>
              <a:t>متى نقوم بعملية الاستبدال:</a:t>
            </a:r>
          </a:p>
          <a:p>
            <a:pPr algn="r"/>
            <a:r>
              <a:rPr lang="ar-SY" dirty="0"/>
              <a:t>1- أعطال متكررة</a:t>
            </a:r>
          </a:p>
          <a:p>
            <a:pPr algn="r"/>
            <a:r>
              <a:rPr lang="ar-SY" dirty="0"/>
              <a:t>2- اذا كان هناك تغير في المتطلبات ( منتجات ادق, أو خصوصية تصنيع, أو انتاج منتجات جديدة ...... )</a:t>
            </a:r>
          </a:p>
          <a:p>
            <a:pPr algn="r"/>
            <a:r>
              <a:rPr lang="ar-SY" dirty="0"/>
              <a:t>3- تقاد في الأدوات ولم تعد قادرة على مواكبة التطورات الحديثة. </a:t>
            </a:r>
          </a:p>
        </p:txBody>
      </p:sp>
      <p:sp>
        <p:nvSpPr>
          <p:cNvPr id="4" name="مربع نص 10">
            <a:extLst>
              <a:ext uri="{FF2B5EF4-FFF2-40B4-BE49-F238E27FC236}">
                <a16:creationId xmlns:a16="http://schemas.microsoft.com/office/drawing/2014/main" id="{C1071901-D523-12E7-138B-6C186E3679F6}"/>
              </a:ext>
            </a:extLst>
          </p:cNvPr>
          <p:cNvSpPr txBox="1"/>
          <p:nvPr/>
        </p:nvSpPr>
        <p:spPr>
          <a:xfrm>
            <a:off x="431516" y="3202111"/>
            <a:ext cx="11455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Y" dirty="0"/>
              <a:t>مصطلحات</a:t>
            </a:r>
          </a:p>
          <a:p>
            <a:pPr algn="r"/>
            <a:r>
              <a:rPr lang="ar-SY" dirty="0"/>
              <a:t>وهذه تعيش مع الشركة عدد من السنين</a:t>
            </a:r>
            <a:r>
              <a:rPr lang="en-US" dirty="0"/>
              <a:t> </a:t>
            </a:r>
            <a:r>
              <a:rPr lang="ar-SY" dirty="0"/>
              <a:t>. (الآت , سيارات , أجهزة .... </a:t>
            </a:r>
            <a:r>
              <a:rPr lang="ar-SY" dirty="0" err="1"/>
              <a:t>ألخ</a:t>
            </a:r>
            <a:r>
              <a:rPr lang="ar-SY" dirty="0"/>
              <a:t> ) أي الحالية وهي الأصول الثابتة للشركة </a:t>
            </a:r>
            <a:r>
              <a:rPr lang="en-US" dirty="0"/>
              <a:t> </a:t>
            </a:r>
            <a:r>
              <a:rPr lang="ar-SY" dirty="0"/>
              <a:t> هي الأصول الموجودة </a:t>
            </a:r>
            <a:r>
              <a:rPr lang="en-US" b="1" dirty="0"/>
              <a:t>Defender *</a:t>
            </a:r>
            <a:endParaRPr lang="ar-SY" b="1" dirty="0"/>
          </a:p>
        </p:txBody>
      </p:sp>
      <p:sp>
        <p:nvSpPr>
          <p:cNvPr id="5" name="مربع نص 11">
            <a:extLst>
              <a:ext uri="{FF2B5EF4-FFF2-40B4-BE49-F238E27FC236}">
                <a16:creationId xmlns:a16="http://schemas.microsoft.com/office/drawing/2014/main" id="{A8682DA1-9E30-0764-E708-F999EBB052C0}"/>
              </a:ext>
            </a:extLst>
          </p:cNvPr>
          <p:cNvSpPr txBox="1"/>
          <p:nvPr/>
        </p:nvSpPr>
        <p:spPr>
          <a:xfrm>
            <a:off x="583916" y="3950409"/>
            <a:ext cx="1136492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b="1" dirty="0"/>
              <a:t>Defender  </a:t>
            </a:r>
            <a:r>
              <a:rPr lang="ar-SY" b="1" dirty="0"/>
              <a:t> </a:t>
            </a:r>
            <a:r>
              <a:rPr lang="ar-SY" dirty="0"/>
              <a:t>هي الآلة المنافسة التي يجب اختيارها لتحل محل الآلة القديمة </a:t>
            </a:r>
            <a:r>
              <a:rPr lang="en-US" b="1" dirty="0"/>
              <a:t>Challenger*</a:t>
            </a:r>
            <a:r>
              <a:rPr lang="ar-SY" b="1" dirty="0"/>
              <a:t>  </a:t>
            </a:r>
          </a:p>
        </p:txBody>
      </p:sp>
      <p:sp>
        <p:nvSpPr>
          <p:cNvPr id="6" name="مربع نص 12">
            <a:extLst>
              <a:ext uri="{FF2B5EF4-FFF2-40B4-BE49-F238E27FC236}">
                <a16:creationId xmlns:a16="http://schemas.microsoft.com/office/drawing/2014/main" id="{E244668C-C0B6-D098-5D3B-2ADFAC3D2B44}"/>
              </a:ext>
            </a:extLst>
          </p:cNvPr>
          <p:cNvSpPr txBox="1"/>
          <p:nvPr/>
        </p:nvSpPr>
        <p:spPr>
          <a:xfrm>
            <a:off x="520561" y="4369930"/>
            <a:ext cx="1140260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Y" sz="2000" b="1" dirty="0"/>
              <a:t> هو أساس عملية المقارنة</a:t>
            </a:r>
            <a:r>
              <a:rPr lang="en-US" sz="2000" b="1" dirty="0"/>
              <a:t>A</a:t>
            </a:r>
            <a:r>
              <a:rPr lang="en-US" b="1" dirty="0"/>
              <a:t>w*</a:t>
            </a:r>
            <a:r>
              <a:rPr lang="ar-SY" b="1" dirty="0"/>
              <a:t>  </a:t>
            </a:r>
          </a:p>
        </p:txBody>
      </p:sp>
      <p:sp>
        <p:nvSpPr>
          <p:cNvPr id="7" name="مربع نص 13">
            <a:extLst>
              <a:ext uri="{FF2B5EF4-FFF2-40B4-BE49-F238E27FC236}">
                <a16:creationId xmlns:a16="http://schemas.microsoft.com/office/drawing/2014/main" id="{E99377CA-8EC2-41B4-B8D6-7AD9BF94B2A8}"/>
              </a:ext>
            </a:extLst>
          </p:cNvPr>
          <p:cNvSpPr txBox="1"/>
          <p:nvPr/>
        </p:nvSpPr>
        <p:spPr>
          <a:xfrm>
            <a:off x="559948" y="4717540"/>
            <a:ext cx="1137862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b="1" dirty="0"/>
              <a:t> </a:t>
            </a:r>
            <a:r>
              <a:rPr lang="ar-SY" b="1" dirty="0"/>
              <a:t> زمن الخدمة الاقتصادي</a:t>
            </a:r>
            <a:r>
              <a:rPr lang="en-US" b="1" dirty="0"/>
              <a:t>(Economic Service Life) ESL*</a:t>
            </a:r>
            <a:r>
              <a:rPr lang="ar-SY" b="1" dirty="0"/>
              <a:t>  </a:t>
            </a:r>
          </a:p>
        </p:txBody>
      </p:sp>
      <p:sp>
        <p:nvSpPr>
          <p:cNvPr id="8" name="مربع نص 14">
            <a:extLst>
              <a:ext uri="{FF2B5EF4-FFF2-40B4-BE49-F238E27FC236}">
                <a16:creationId xmlns:a16="http://schemas.microsoft.com/office/drawing/2014/main" id="{D354A5EE-4861-F3A7-B0AE-9E4847EA98E1}"/>
              </a:ext>
            </a:extLst>
          </p:cNvPr>
          <p:cNvSpPr txBox="1"/>
          <p:nvPr/>
        </p:nvSpPr>
        <p:spPr>
          <a:xfrm>
            <a:off x="583916" y="5162761"/>
            <a:ext cx="114556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b="1" dirty="0"/>
              <a:t> </a:t>
            </a:r>
            <a:r>
              <a:rPr lang="ar-SY" b="1" dirty="0"/>
              <a:t> التكلفة الأولية للآلة القديمة</a:t>
            </a:r>
            <a:r>
              <a:rPr lang="ar-SY" dirty="0"/>
              <a:t> التي أريد ايقافها –من سيدفع التكلفة وسيقوم بها دارس خارجي - </a:t>
            </a:r>
            <a:r>
              <a:rPr lang="en-US" b="1" dirty="0"/>
              <a:t>Defender First Cost  (DFC)*</a:t>
            </a:r>
            <a:endParaRPr lang="ar-SY" b="1" dirty="0"/>
          </a:p>
        </p:txBody>
      </p:sp>
      <p:sp>
        <p:nvSpPr>
          <p:cNvPr id="9" name="مربع نص 15">
            <a:extLst>
              <a:ext uri="{FF2B5EF4-FFF2-40B4-BE49-F238E27FC236}">
                <a16:creationId xmlns:a16="http://schemas.microsoft.com/office/drawing/2014/main" id="{5F8248F6-3519-9148-D654-2E3FA0FA2847}"/>
              </a:ext>
            </a:extLst>
          </p:cNvPr>
          <p:cNvSpPr txBox="1"/>
          <p:nvPr/>
        </p:nvSpPr>
        <p:spPr>
          <a:xfrm>
            <a:off x="438365" y="5654203"/>
            <a:ext cx="114556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b="1" dirty="0"/>
              <a:t> </a:t>
            </a:r>
            <a:r>
              <a:rPr lang="ar-SY" b="1" dirty="0"/>
              <a:t> التكلفة الأولية للآلة الجديدة </a:t>
            </a:r>
            <a:r>
              <a:rPr lang="ar-SY" dirty="0"/>
              <a:t>هنا تجمع كل التكاليف التي احتاجها حتى الحصول على الآلة الجديدة وتشغيلها</a:t>
            </a:r>
            <a:r>
              <a:rPr lang="en-US" b="1" dirty="0"/>
              <a:t>Challenger First Cost  (CFC)*</a:t>
            </a:r>
            <a:endParaRPr lang="ar-SY" b="1" dirty="0"/>
          </a:p>
        </p:txBody>
      </p:sp>
      <p:sp>
        <p:nvSpPr>
          <p:cNvPr id="10" name="مربع نص 3">
            <a:extLst>
              <a:ext uri="{FF2B5EF4-FFF2-40B4-BE49-F238E27FC236}">
                <a16:creationId xmlns:a16="http://schemas.microsoft.com/office/drawing/2014/main" id="{A4874533-4D98-4805-5DD1-3DAB7942CBCF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</p:spTree>
    <p:extLst>
      <p:ext uri="{BB962C8B-B14F-4D97-AF65-F5344CB8AC3E}">
        <p14:creationId xmlns:p14="http://schemas.microsoft.com/office/powerpoint/2010/main" val="301323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8165BC95-3E2F-E99F-9F6E-96298E0089A9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مربع نص 4">
            <a:extLst>
              <a:ext uri="{FF2B5EF4-FFF2-40B4-BE49-F238E27FC236}">
                <a16:creationId xmlns:a16="http://schemas.microsoft.com/office/drawing/2014/main" id="{802CC53C-5E0A-3BC1-BF58-B087DEE18C5E}"/>
              </a:ext>
            </a:extLst>
          </p:cNvPr>
          <p:cNvSpPr txBox="1"/>
          <p:nvPr/>
        </p:nvSpPr>
        <p:spPr>
          <a:xfrm>
            <a:off x="3268738" y="2644000"/>
            <a:ext cx="610798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Challenger First Cost  (CFC) = P – (TIV – MV)</a:t>
            </a:r>
            <a:endParaRPr lang="ar-SY" sz="2000" dirty="0"/>
          </a:p>
        </p:txBody>
      </p:sp>
      <p:grpSp>
        <p:nvGrpSpPr>
          <p:cNvPr id="4" name="مجموعة 10">
            <a:extLst>
              <a:ext uri="{FF2B5EF4-FFF2-40B4-BE49-F238E27FC236}">
                <a16:creationId xmlns:a16="http://schemas.microsoft.com/office/drawing/2014/main" id="{03FA545E-BC9C-6B23-C96F-9C1B8B7734B2}"/>
              </a:ext>
            </a:extLst>
          </p:cNvPr>
          <p:cNvGrpSpPr/>
          <p:nvPr/>
        </p:nvGrpSpPr>
        <p:grpSpPr>
          <a:xfrm rot="10800000">
            <a:off x="4494951" y="3084430"/>
            <a:ext cx="1353075" cy="729461"/>
            <a:chOff x="3482161" y="1912356"/>
            <a:chExt cx="1353075" cy="729461"/>
          </a:xfrm>
        </p:grpSpPr>
        <p:sp>
          <p:nvSpPr>
            <p:cNvPr id="5" name="وسيلة الشرح: خط منحني مع شريط تمييز 7">
              <a:extLst>
                <a:ext uri="{FF2B5EF4-FFF2-40B4-BE49-F238E27FC236}">
                  <a16:creationId xmlns:a16="http://schemas.microsoft.com/office/drawing/2014/main" id="{C1809A19-8CBC-1482-E578-DA279A57DC10}"/>
                </a:ext>
              </a:extLst>
            </p:cNvPr>
            <p:cNvSpPr/>
            <p:nvPr/>
          </p:nvSpPr>
          <p:spPr>
            <a:xfrm>
              <a:off x="3509870" y="1912356"/>
              <a:ext cx="1325366" cy="729461"/>
            </a:xfrm>
            <a:prstGeom prst="accentCallout2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Y"/>
            </a:p>
          </p:txBody>
        </p:sp>
        <p:sp>
          <p:nvSpPr>
            <p:cNvPr id="6" name="مربع نص 9">
              <a:extLst>
                <a:ext uri="{FF2B5EF4-FFF2-40B4-BE49-F238E27FC236}">
                  <a16:creationId xmlns:a16="http://schemas.microsoft.com/office/drawing/2014/main" id="{BC97CBEF-9827-0FC9-3642-3323EEF1DCFF}"/>
                </a:ext>
              </a:extLst>
            </p:cNvPr>
            <p:cNvSpPr txBox="1"/>
            <p:nvPr/>
          </p:nvSpPr>
          <p:spPr>
            <a:xfrm rot="10800000">
              <a:off x="3482161" y="2130614"/>
              <a:ext cx="132536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Y" b="1" dirty="0"/>
                <a:t>السعر الحالي</a:t>
              </a:r>
              <a:r>
                <a:rPr lang="en-US" b="1" dirty="0"/>
                <a:t> </a:t>
              </a:r>
              <a:endParaRPr lang="ar-SY" b="1" dirty="0"/>
            </a:p>
          </p:txBody>
        </p:sp>
      </p:grpSp>
      <p:sp>
        <p:nvSpPr>
          <p:cNvPr id="7" name="وسيلة الشرح: خط منحني مع شريط تمييز 12">
            <a:extLst>
              <a:ext uri="{FF2B5EF4-FFF2-40B4-BE49-F238E27FC236}">
                <a16:creationId xmlns:a16="http://schemas.microsoft.com/office/drawing/2014/main" id="{141CC2E4-DFC8-57F5-33D3-8BDA235B1AED}"/>
              </a:ext>
            </a:extLst>
          </p:cNvPr>
          <p:cNvSpPr/>
          <p:nvPr/>
        </p:nvSpPr>
        <p:spPr>
          <a:xfrm>
            <a:off x="7577587" y="2105888"/>
            <a:ext cx="1483285" cy="49779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9458"/>
              <a:gd name="adj6" fmla="val -40129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8" name="مربع نص 13">
            <a:extLst>
              <a:ext uri="{FF2B5EF4-FFF2-40B4-BE49-F238E27FC236}">
                <a16:creationId xmlns:a16="http://schemas.microsoft.com/office/drawing/2014/main" id="{58760BFC-5CA4-DCFF-895C-EA132C34BB1F}"/>
              </a:ext>
            </a:extLst>
          </p:cNvPr>
          <p:cNvSpPr txBox="1"/>
          <p:nvPr/>
        </p:nvSpPr>
        <p:spPr>
          <a:xfrm rot="10800000">
            <a:off x="7549879" y="3658042"/>
            <a:ext cx="13037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/>
              <a:t> </a:t>
            </a:r>
            <a:endParaRPr lang="ar-SY" b="1" dirty="0"/>
          </a:p>
        </p:txBody>
      </p:sp>
      <p:sp>
        <p:nvSpPr>
          <p:cNvPr id="9" name="مربع نص 14">
            <a:extLst>
              <a:ext uri="{FF2B5EF4-FFF2-40B4-BE49-F238E27FC236}">
                <a16:creationId xmlns:a16="http://schemas.microsoft.com/office/drawing/2014/main" id="{15C1B4AC-1353-5144-F6CA-469F591C5245}"/>
              </a:ext>
            </a:extLst>
          </p:cNvPr>
          <p:cNvSpPr txBox="1"/>
          <p:nvPr/>
        </p:nvSpPr>
        <p:spPr>
          <a:xfrm>
            <a:off x="2902527" y="4032219"/>
            <a:ext cx="68866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dirty="0"/>
              <a:t> </a:t>
            </a:r>
            <a:r>
              <a:rPr lang="ar-SY" dirty="0"/>
              <a:t> هو سعر يعطيه البائع فقط في حالة شراء الآلة الجديدة</a:t>
            </a:r>
            <a:r>
              <a:rPr lang="en-US" dirty="0"/>
              <a:t>Triade In Value</a:t>
            </a:r>
            <a:endParaRPr lang="ar-SY" dirty="0"/>
          </a:p>
        </p:txBody>
      </p:sp>
      <p:sp>
        <p:nvSpPr>
          <p:cNvPr id="10" name="مربع نص 15">
            <a:extLst>
              <a:ext uri="{FF2B5EF4-FFF2-40B4-BE49-F238E27FC236}">
                <a16:creationId xmlns:a16="http://schemas.microsoft.com/office/drawing/2014/main" id="{A96D00ED-0B61-3012-524C-FD6B29B38F3E}"/>
              </a:ext>
            </a:extLst>
          </p:cNvPr>
          <p:cNvSpPr txBox="1"/>
          <p:nvPr/>
        </p:nvSpPr>
        <p:spPr>
          <a:xfrm>
            <a:off x="7495308" y="2105888"/>
            <a:ext cx="16773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Triade In Value</a:t>
            </a:r>
            <a:endParaRPr lang="ar-SY" dirty="0"/>
          </a:p>
        </p:txBody>
      </p:sp>
      <p:sp>
        <p:nvSpPr>
          <p:cNvPr id="11" name="وسيلة الشرح: خط منحني مع شريط تمييز 16">
            <a:extLst>
              <a:ext uri="{FF2B5EF4-FFF2-40B4-BE49-F238E27FC236}">
                <a16:creationId xmlns:a16="http://schemas.microsoft.com/office/drawing/2014/main" id="{F29402B3-59A1-3A03-AA94-48BA4D79B0E1}"/>
              </a:ext>
            </a:extLst>
          </p:cNvPr>
          <p:cNvSpPr/>
          <p:nvPr/>
        </p:nvSpPr>
        <p:spPr>
          <a:xfrm>
            <a:off x="7710056" y="3144978"/>
            <a:ext cx="1399308" cy="49779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5884"/>
              <a:gd name="adj6" fmla="val -755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2" name="مربع نص 17">
            <a:extLst>
              <a:ext uri="{FF2B5EF4-FFF2-40B4-BE49-F238E27FC236}">
                <a16:creationId xmlns:a16="http://schemas.microsoft.com/office/drawing/2014/main" id="{AC335A6B-F1FB-6B13-8767-1FF6086B7635}"/>
              </a:ext>
            </a:extLst>
          </p:cNvPr>
          <p:cNvSpPr txBox="1"/>
          <p:nvPr/>
        </p:nvSpPr>
        <p:spPr>
          <a:xfrm>
            <a:off x="7710053" y="3221178"/>
            <a:ext cx="16773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Market  Value</a:t>
            </a:r>
            <a:endParaRPr lang="ar-SY" dirty="0"/>
          </a:p>
        </p:txBody>
      </p:sp>
      <p:sp>
        <p:nvSpPr>
          <p:cNvPr id="13" name="مربع نص 20">
            <a:extLst>
              <a:ext uri="{FF2B5EF4-FFF2-40B4-BE49-F238E27FC236}">
                <a16:creationId xmlns:a16="http://schemas.microsoft.com/office/drawing/2014/main" id="{78E6F61C-4801-4444-7BA5-5667EC36874B}"/>
              </a:ext>
            </a:extLst>
          </p:cNvPr>
          <p:cNvSpPr txBox="1"/>
          <p:nvPr/>
        </p:nvSpPr>
        <p:spPr>
          <a:xfrm>
            <a:off x="4391891" y="4578927"/>
            <a:ext cx="531516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dirty="0"/>
              <a:t> </a:t>
            </a:r>
            <a:r>
              <a:rPr lang="ar-SY" dirty="0"/>
              <a:t> القيمة السوقية</a:t>
            </a:r>
            <a:r>
              <a:rPr lang="en-US" dirty="0"/>
              <a:t>Market  Value</a:t>
            </a:r>
            <a:endParaRPr lang="ar-SY" dirty="0"/>
          </a:p>
          <a:p>
            <a:pPr algn="r"/>
            <a:r>
              <a:rPr lang="en-US" dirty="0"/>
              <a:t>                                     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84702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A8343FE8-C7F6-A0E7-A077-AA1EC816A327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45D468D-5E3B-6993-DFAA-B3A65CEFC3EA}"/>
              </a:ext>
            </a:extLst>
          </p:cNvPr>
          <p:cNvSpPr txBox="1">
            <a:spLocks noChangeArrowheads="1"/>
          </p:cNvSpPr>
          <p:nvPr/>
        </p:nvSpPr>
        <p:spPr>
          <a:xfrm>
            <a:off x="4611919" y="1743612"/>
            <a:ext cx="3293534" cy="6609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/>
              <a:t>Replacement Study</a:t>
            </a:r>
          </a:p>
          <a:p>
            <a:pPr marL="342900" indent="-342900"/>
            <a:r>
              <a:rPr lang="ar-SY" altLang="ar-SY" sz="1800"/>
              <a:t>دراسة الاستبدال</a:t>
            </a:r>
            <a:endParaRPr lang="en-US" altLang="ar-SY" sz="1800" dirty="0"/>
          </a:p>
        </p:txBody>
      </p:sp>
      <p:cxnSp>
        <p:nvCxnSpPr>
          <p:cNvPr id="4" name="رابط مستقيم 7">
            <a:extLst>
              <a:ext uri="{FF2B5EF4-FFF2-40B4-BE49-F238E27FC236}">
                <a16:creationId xmlns:a16="http://schemas.microsoft.com/office/drawing/2014/main" id="{837F6738-32C0-A0E3-384E-4544D4C97FE4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6258686" y="2404530"/>
            <a:ext cx="12694" cy="3386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رابط مستقيم 10">
            <a:extLst>
              <a:ext uri="{FF2B5EF4-FFF2-40B4-BE49-F238E27FC236}">
                <a16:creationId xmlns:a16="http://schemas.microsoft.com/office/drawing/2014/main" id="{78AB80BF-39DD-F4D6-10F5-A06DE4B36D57}"/>
              </a:ext>
            </a:extLst>
          </p:cNvPr>
          <p:cNvCxnSpPr>
            <a:cxnSpLocks/>
          </p:cNvCxnSpPr>
          <p:nvPr/>
        </p:nvCxnSpPr>
        <p:spPr>
          <a:xfrm>
            <a:off x="4239380" y="2760130"/>
            <a:ext cx="437303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5F6880C-EB24-28F2-5CDC-74E86C8EA010}"/>
              </a:ext>
            </a:extLst>
          </p:cNvPr>
          <p:cNvSpPr txBox="1">
            <a:spLocks noChangeArrowheads="1"/>
          </p:cNvSpPr>
          <p:nvPr/>
        </p:nvSpPr>
        <p:spPr>
          <a:xfrm>
            <a:off x="2592613" y="3085836"/>
            <a:ext cx="3293534" cy="6524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 dirty="0"/>
              <a:t>No Study Period Specified </a:t>
            </a:r>
          </a:p>
          <a:p>
            <a:pPr marL="342900" indent="-342900"/>
            <a:r>
              <a:rPr lang="ar-SY" altLang="ar-SY" sz="1800" dirty="0"/>
              <a:t>بدون زمن محدد</a:t>
            </a:r>
            <a:r>
              <a:rPr lang="en-US" altLang="ar-SY" sz="1800" dirty="0"/>
              <a:t> </a:t>
            </a:r>
            <a:r>
              <a:rPr lang="ar-SY" altLang="ar-SY" sz="1800" dirty="0"/>
              <a:t>  دراسة</a:t>
            </a:r>
            <a:endParaRPr lang="en-US" altLang="ar-SY" sz="1800" dirty="0"/>
          </a:p>
        </p:txBody>
      </p:sp>
      <p:cxnSp>
        <p:nvCxnSpPr>
          <p:cNvPr id="7" name="رابط كسهم مستقيم 17">
            <a:extLst>
              <a:ext uri="{FF2B5EF4-FFF2-40B4-BE49-F238E27FC236}">
                <a16:creationId xmlns:a16="http://schemas.microsoft.com/office/drawing/2014/main" id="{B9F60BDF-2970-27B8-0898-A4F393308DE1}"/>
              </a:ext>
            </a:extLst>
          </p:cNvPr>
          <p:cNvCxnSpPr/>
          <p:nvPr/>
        </p:nvCxnSpPr>
        <p:spPr>
          <a:xfrm>
            <a:off x="8612419" y="2777064"/>
            <a:ext cx="0" cy="338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كسهم مستقيم 18">
            <a:extLst>
              <a:ext uri="{FF2B5EF4-FFF2-40B4-BE49-F238E27FC236}">
                <a16:creationId xmlns:a16="http://schemas.microsoft.com/office/drawing/2014/main" id="{F63E89B4-7133-8DEE-65F2-52AEA97E87B1}"/>
              </a:ext>
            </a:extLst>
          </p:cNvPr>
          <p:cNvCxnSpPr/>
          <p:nvPr/>
        </p:nvCxnSpPr>
        <p:spPr>
          <a:xfrm>
            <a:off x="4226672" y="2743198"/>
            <a:ext cx="0" cy="338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5">
            <a:extLst>
              <a:ext uri="{FF2B5EF4-FFF2-40B4-BE49-F238E27FC236}">
                <a16:creationId xmlns:a16="http://schemas.microsoft.com/office/drawing/2014/main" id="{DF80C68E-A9F3-40A0-FA35-425D3ECE80BD}"/>
              </a:ext>
            </a:extLst>
          </p:cNvPr>
          <p:cNvSpPr txBox="1">
            <a:spLocks noChangeArrowheads="1"/>
          </p:cNvSpPr>
          <p:nvPr/>
        </p:nvSpPr>
        <p:spPr>
          <a:xfrm>
            <a:off x="6961415" y="3132663"/>
            <a:ext cx="3293534" cy="6524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 dirty="0"/>
              <a:t>Study Period Specified</a:t>
            </a:r>
            <a:endParaRPr lang="ar-SY" altLang="ar-SY" sz="1800" dirty="0"/>
          </a:p>
          <a:p>
            <a:pPr marL="342900" indent="-342900"/>
            <a:r>
              <a:rPr lang="ar-SY" altLang="ar-SY" sz="1800" dirty="0"/>
              <a:t>دراسة بزمن محدد</a:t>
            </a:r>
            <a:endParaRPr lang="en-US" altLang="ar-SY" sz="1800" dirty="0"/>
          </a:p>
        </p:txBody>
      </p:sp>
      <p:cxnSp>
        <p:nvCxnSpPr>
          <p:cNvPr id="10" name="رابط كسهم مستقيم 20">
            <a:extLst>
              <a:ext uri="{FF2B5EF4-FFF2-40B4-BE49-F238E27FC236}">
                <a16:creationId xmlns:a16="http://schemas.microsoft.com/office/drawing/2014/main" id="{885C57E0-CDAF-3169-E144-36D6ED89ECA4}"/>
              </a:ext>
            </a:extLst>
          </p:cNvPr>
          <p:cNvCxnSpPr/>
          <p:nvPr/>
        </p:nvCxnSpPr>
        <p:spPr>
          <a:xfrm>
            <a:off x="4235133" y="3767663"/>
            <a:ext cx="0" cy="338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5">
            <a:extLst>
              <a:ext uri="{FF2B5EF4-FFF2-40B4-BE49-F238E27FC236}">
                <a16:creationId xmlns:a16="http://schemas.microsoft.com/office/drawing/2014/main" id="{9AE5BCAA-0332-6F04-1E8C-2EB88692A884}"/>
              </a:ext>
            </a:extLst>
          </p:cNvPr>
          <p:cNvSpPr txBox="1">
            <a:spLocks noChangeArrowheads="1"/>
          </p:cNvSpPr>
          <p:nvPr/>
        </p:nvSpPr>
        <p:spPr>
          <a:xfrm>
            <a:off x="2651876" y="4144172"/>
            <a:ext cx="3293534" cy="6524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 dirty="0"/>
              <a:t>Find </a:t>
            </a:r>
            <a:r>
              <a:rPr lang="en-US" altLang="ar-SY" dirty="0" err="1"/>
              <a:t>A</a:t>
            </a:r>
            <a:r>
              <a:rPr lang="en-US" altLang="ar-SY" sz="1800" dirty="0" err="1"/>
              <a:t>wd</a:t>
            </a:r>
            <a:r>
              <a:rPr lang="en-US" altLang="ar-SY" sz="1800" dirty="0"/>
              <a:t> And </a:t>
            </a:r>
            <a:r>
              <a:rPr lang="en-US" altLang="ar-SY" dirty="0" err="1"/>
              <a:t>A</a:t>
            </a:r>
            <a:r>
              <a:rPr lang="en-US" altLang="ar-SY" sz="1800" dirty="0" err="1"/>
              <a:t>wc</a:t>
            </a:r>
            <a:r>
              <a:rPr lang="en-US" altLang="ar-SY" sz="1800" dirty="0"/>
              <a:t> using </a:t>
            </a:r>
            <a:r>
              <a:rPr lang="en-US" altLang="ar-SY" sz="2000" b="1" dirty="0"/>
              <a:t>ESL</a:t>
            </a:r>
            <a:endParaRPr lang="en-US" altLang="ar-SY" sz="1800" b="1" dirty="0"/>
          </a:p>
        </p:txBody>
      </p:sp>
      <p:cxnSp>
        <p:nvCxnSpPr>
          <p:cNvPr id="12" name="رابط كسهم مستقيم 22">
            <a:extLst>
              <a:ext uri="{FF2B5EF4-FFF2-40B4-BE49-F238E27FC236}">
                <a16:creationId xmlns:a16="http://schemas.microsoft.com/office/drawing/2014/main" id="{54ECFE08-C844-EE2E-1627-A32D767FB787}"/>
              </a:ext>
            </a:extLst>
          </p:cNvPr>
          <p:cNvCxnSpPr/>
          <p:nvPr/>
        </p:nvCxnSpPr>
        <p:spPr>
          <a:xfrm>
            <a:off x="8637816" y="3835393"/>
            <a:ext cx="0" cy="338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id="{6C5EE7B3-B8F1-1555-5C12-947FE6DB48D7}"/>
              </a:ext>
            </a:extLst>
          </p:cNvPr>
          <p:cNvSpPr txBox="1">
            <a:spLocks noChangeArrowheads="1"/>
          </p:cNvSpPr>
          <p:nvPr/>
        </p:nvSpPr>
        <p:spPr>
          <a:xfrm>
            <a:off x="7054554" y="4211902"/>
            <a:ext cx="3289294" cy="6524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 dirty="0"/>
              <a:t>Calculate </a:t>
            </a:r>
            <a:r>
              <a:rPr lang="en-US" altLang="ar-SY" sz="1900" b="1" dirty="0"/>
              <a:t>Pw,  Aw</a:t>
            </a:r>
            <a:r>
              <a:rPr lang="en-US" altLang="ar-SY" sz="1800" dirty="0"/>
              <a:t>  Or </a:t>
            </a:r>
            <a:r>
              <a:rPr lang="en-US" altLang="ar-SY" sz="2100" b="1" dirty="0" err="1"/>
              <a:t>Fw</a:t>
            </a:r>
            <a:r>
              <a:rPr lang="en-US" altLang="ar-SY" sz="1800" dirty="0"/>
              <a:t> for  Defender and Challenger  over study period</a:t>
            </a:r>
            <a:endParaRPr lang="en-US" altLang="ar-SY" sz="1800" b="1" dirty="0"/>
          </a:p>
        </p:txBody>
      </p:sp>
      <p:cxnSp>
        <p:nvCxnSpPr>
          <p:cNvPr id="14" name="رابط كسهم مستقيم 24">
            <a:extLst>
              <a:ext uri="{FF2B5EF4-FFF2-40B4-BE49-F238E27FC236}">
                <a16:creationId xmlns:a16="http://schemas.microsoft.com/office/drawing/2014/main" id="{B54E6358-783D-81C9-9321-84E7B19F1D0B}"/>
              </a:ext>
            </a:extLst>
          </p:cNvPr>
          <p:cNvCxnSpPr/>
          <p:nvPr/>
        </p:nvCxnSpPr>
        <p:spPr>
          <a:xfrm>
            <a:off x="4235134" y="4834465"/>
            <a:ext cx="0" cy="338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5">
            <a:extLst>
              <a:ext uri="{FF2B5EF4-FFF2-40B4-BE49-F238E27FC236}">
                <a16:creationId xmlns:a16="http://schemas.microsoft.com/office/drawing/2014/main" id="{CBE00247-38A2-78B9-69EB-68E7A6738706}"/>
              </a:ext>
            </a:extLst>
          </p:cNvPr>
          <p:cNvSpPr txBox="1">
            <a:spLocks noChangeArrowheads="1"/>
          </p:cNvSpPr>
          <p:nvPr/>
        </p:nvSpPr>
        <p:spPr>
          <a:xfrm>
            <a:off x="2651877" y="5210974"/>
            <a:ext cx="3293534" cy="6524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 dirty="0"/>
              <a:t>Select better </a:t>
            </a:r>
            <a:r>
              <a:rPr lang="en-US" altLang="ar-SY" sz="2000" b="1" dirty="0"/>
              <a:t>Aw</a:t>
            </a:r>
            <a:endParaRPr lang="en-US" altLang="ar-SY" sz="1800" b="1" dirty="0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C585373C-56F8-D509-B145-A0E726BC7754}"/>
              </a:ext>
            </a:extLst>
          </p:cNvPr>
          <p:cNvSpPr txBox="1">
            <a:spLocks noChangeArrowheads="1"/>
          </p:cNvSpPr>
          <p:nvPr/>
        </p:nvSpPr>
        <p:spPr>
          <a:xfrm>
            <a:off x="7139222" y="5287172"/>
            <a:ext cx="3293534" cy="6654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1800" dirty="0"/>
              <a:t>Select better </a:t>
            </a:r>
            <a:r>
              <a:rPr lang="en-US" altLang="ar-SY" sz="2000" b="1" dirty="0"/>
              <a:t>Option</a:t>
            </a:r>
            <a:endParaRPr lang="en-US" altLang="ar-SY" sz="1800" b="1" dirty="0"/>
          </a:p>
        </p:txBody>
      </p:sp>
      <p:cxnSp>
        <p:nvCxnSpPr>
          <p:cNvPr id="17" name="رابط كسهم مستقيم 27">
            <a:extLst>
              <a:ext uri="{FF2B5EF4-FFF2-40B4-BE49-F238E27FC236}">
                <a16:creationId xmlns:a16="http://schemas.microsoft.com/office/drawing/2014/main" id="{791792D2-6A87-68CB-B31C-0CB9EE703645}"/>
              </a:ext>
            </a:extLst>
          </p:cNvPr>
          <p:cNvCxnSpPr/>
          <p:nvPr/>
        </p:nvCxnSpPr>
        <p:spPr>
          <a:xfrm>
            <a:off x="8714013" y="4927591"/>
            <a:ext cx="0" cy="33866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17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6" grpId="0" build="p" autoUpdateAnimBg="0"/>
      <p:bldP spid="9" grpId="0" build="p" autoUpdateAnimBg="0"/>
      <p:bldP spid="11" grpId="0" build="p" autoUpdateAnimBg="0"/>
      <p:bldP spid="13" grpId="0" build="p" autoUpdateAnimBg="0"/>
      <p:bldP spid="15" grpId="0" build="p" autoUpdateAnimBg="0"/>
      <p:bldP spid="16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44532598-2B38-29CF-DCD8-6F4CD6E075B3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14E0760-E7D0-613C-B8BD-1AB887FF1634}"/>
              </a:ext>
            </a:extLst>
          </p:cNvPr>
          <p:cNvSpPr txBox="1">
            <a:spLocks noChangeArrowheads="1"/>
          </p:cNvSpPr>
          <p:nvPr/>
        </p:nvSpPr>
        <p:spPr>
          <a:xfrm>
            <a:off x="10965000" y="1345682"/>
            <a:ext cx="1227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ar-SY" altLang="ar-SY" sz="2000" b="1" dirty="0"/>
              <a:t>مسألة</a:t>
            </a:r>
            <a:endParaRPr lang="en-US" altLang="ar-SY" sz="2000" b="1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F57AAC8-5A8F-C73C-5739-FA372AD0BA59}"/>
              </a:ext>
            </a:extLst>
          </p:cNvPr>
          <p:cNvSpPr txBox="1">
            <a:spLocks noChangeArrowheads="1"/>
          </p:cNvSpPr>
          <p:nvPr/>
        </p:nvSpPr>
        <p:spPr>
          <a:xfrm>
            <a:off x="1112719" y="1337939"/>
            <a:ext cx="9852281" cy="9969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r"/>
            <a:r>
              <a:rPr lang="en-US" altLang="ar-SY" sz="1800" dirty="0"/>
              <a:t>ESL </a:t>
            </a:r>
            <a:r>
              <a:rPr lang="ar-SY" altLang="ar-SY" sz="1800" dirty="0"/>
              <a:t>المطلوب تحديد</a:t>
            </a:r>
          </a:p>
          <a:p>
            <a:pPr marL="342900" indent="-342900" algn="r"/>
            <a:r>
              <a:rPr lang="ar-SY" altLang="ar-SY" sz="1800" dirty="0"/>
              <a:t> والجدول يبين باقي المعطيات والسؤال متى يكون افضل استبدال للسيارة ؟ هل بعد سنة او اثنتين او ثلاثة وهكذا</a:t>
            </a:r>
            <a:r>
              <a:rPr lang="en-US" altLang="ar-SY" sz="1800" dirty="0"/>
              <a:t> 20000 </a:t>
            </a:r>
            <a:r>
              <a:rPr lang="ar-SY" altLang="ar-SY" sz="1800" dirty="0"/>
              <a:t>سيارة ثمنها</a:t>
            </a:r>
            <a:endParaRPr lang="en-US" altLang="ar-SY" sz="1800" dirty="0"/>
          </a:p>
        </p:txBody>
      </p:sp>
      <p:graphicFrame>
        <p:nvGraphicFramePr>
          <p:cNvPr id="5" name="جدول 9">
            <a:extLst>
              <a:ext uri="{FF2B5EF4-FFF2-40B4-BE49-F238E27FC236}">
                <a16:creationId xmlns:a16="http://schemas.microsoft.com/office/drawing/2014/main" id="{8A7B3E3A-D195-002E-CBB5-5F6A13D544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675719"/>
              </p:ext>
            </p:extLst>
          </p:nvPr>
        </p:nvGraphicFramePr>
        <p:xfrm>
          <a:off x="3873519" y="2540002"/>
          <a:ext cx="4330682" cy="259926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07614">
                  <a:extLst>
                    <a:ext uri="{9D8B030D-6E8A-4147-A177-3AD203B41FA5}">
                      <a16:colId xmlns:a16="http://schemas.microsoft.com/office/drawing/2014/main" val="3062728910"/>
                    </a:ext>
                  </a:extLst>
                </a:gridCol>
                <a:gridCol w="1659467">
                  <a:extLst>
                    <a:ext uri="{9D8B030D-6E8A-4147-A177-3AD203B41FA5}">
                      <a16:colId xmlns:a16="http://schemas.microsoft.com/office/drawing/2014/main" val="41065196"/>
                    </a:ext>
                  </a:extLst>
                </a:gridCol>
                <a:gridCol w="863601">
                  <a:extLst>
                    <a:ext uri="{9D8B030D-6E8A-4147-A177-3AD203B41FA5}">
                      <a16:colId xmlns:a16="http://schemas.microsoft.com/office/drawing/2014/main" val="4131993556"/>
                    </a:ext>
                  </a:extLst>
                </a:gridCol>
              </a:tblGrid>
              <a:tr h="371324"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Salvage Value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Cost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EOY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686678"/>
                  </a:ext>
                </a:extLst>
              </a:tr>
              <a:tr h="371324">
                <a:tc>
                  <a:txBody>
                    <a:bodyPr/>
                    <a:lstStyle/>
                    <a:p>
                      <a:pPr algn="ctr" rtl="1"/>
                      <a:r>
                        <a:rPr lang="ar-SY" dirty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-20000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302314"/>
                  </a:ext>
                </a:extLst>
              </a:tr>
              <a:tr h="371324"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10000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-5000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027640"/>
                  </a:ext>
                </a:extLst>
              </a:tr>
              <a:tr h="371324"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8000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-6500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85882"/>
                  </a:ext>
                </a:extLst>
              </a:tr>
              <a:tr h="371324"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5000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-9000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226982"/>
                  </a:ext>
                </a:extLst>
              </a:tr>
              <a:tr h="371324"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5000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-11000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297103"/>
                  </a:ext>
                </a:extLst>
              </a:tr>
              <a:tr h="371324"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3000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-15000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ar-SY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710600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AFD81614-12EF-9F8D-3CE1-E36DCAEE5CAF}"/>
              </a:ext>
            </a:extLst>
          </p:cNvPr>
          <p:cNvSpPr txBox="1">
            <a:spLocks noChangeArrowheads="1"/>
          </p:cNvSpPr>
          <p:nvPr/>
        </p:nvSpPr>
        <p:spPr>
          <a:xfrm>
            <a:off x="5690555" y="5495639"/>
            <a:ext cx="5083945" cy="5339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r"/>
            <a:r>
              <a:rPr lang="ar-SY" altLang="ar-SY" sz="1800" dirty="0"/>
              <a:t>هنا يجب المقارنة بين مجموعة من البدائل لهم سنوات مختلفة</a:t>
            </a:r>
            <a:r>
              <a:rPr lang="en-US" altLang="ar-SY" sz="1800" dirty="0"/>
              <a:t>    </a:t>
            </a:r>
            <a:r>
              <a:rPr lang="ar-SY" altLang="ar-SY" sz="1800" dirty="0"/>
              <a:t> </a:t>
            </a:r>
            <a:endParaRPr lang="en-US" altLang="ar-SY" sz="1800" dirty="0"/>
          </a:p>
        </p:txBody>
      </p:sp>
    </p:spTree>
    <p:extLst>
      <p:ext uri="{BB962C8B-B14F-4D97-AF65-F5344CB8AC3E}">
        <p14:creationId xmlns:p14="http://schemas.microsoft.com/office/powerpoint/2010/main" val="170794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4" grpId="0" build="p" autoUpdateAnimBg="0"/>
      <p:bldP spid="6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35B73547-7BD7-04EF-9F67-67A59BAAEE45}"/>
              </a:ext>
            </a:extLst>
          </p:cNvPr>
          <p:cNvSpPr txBox="1"/>
          <p:nvPr/>
        </p:nvSpPr>
        <p:spPr>
          <a:xfrm>
            <a:off x="4089334" y="1598716"/>
            <a:ext cx="965199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1400" b="1" dirty="0"/>
              <a:t>السنة الأولى </a:t>
            </a:r>
          </a:p>
        </p:txBody>
      </p:sp>
      <p:grpSp>
        <p:nvGrpSpPr>
          <p:cNvPr id="3" name="مجموعة 59">
            <a:extLst>
              <a:ext uri="{FF2B5EF4-FFF2-40B4-BE49-F238E27FC236}">
                <a16:creationId xmlns:a16="http://schemas.microsoft.com/office/drawing/2014/main" id="{E2DF9480-EC5F-CD05-3D6E-47D77F619FE7}"/>
              </a:ext>
            </a:extLst>
          </p:cNvPr>
          <p:cNvGrpSpPr/>
          <p:nvPr/>
        </p:nvGrpSpPr>
        <p:grpSpPr>
          <a:xfrm>
            <a:off x="6763247" y="650794"/>
            <a:ext cx="2172640" cy="1331462"/>
            <a:chOff x="2577737" y="724490"/>
            <a:chExt cx="2172640" cy="1331462"/>
          </a:xfrm>
        </p:grpSpPr>
        <p:sp>
          <p:nvSpPr>
            <p:cNvPr id="4" name="مستطيل 9">
              <a:extLst>
                <a:ext uri="{FF2B5EF4-FFF2-40B4-BE49-F238E27FC236}">
                  <a16:creationId xmlns:a16="http://schemas.microsoft.com/office/drawing/2014/main" id="{634B2C65-08CB-1580-F6DA-C51CD32138C4}"/>
                </a:ext>
              </a:extLst>
            </p:cNvPr>
            <p:cNvSpPr/>
            <p:nvPr/>
          </p:nvSpPr>
          <p:spPr>
            <a:xfrm>
              <a:off x="2577737" y="724491"/>
              <a:ext cx="2039078" cy="127672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Y" dirty="0"/>
            </a:p>
          </p:txBody>
        </p:sp>
        <p:cxnSp>
          <p:nvCxnSpPr>
            <p:cNvPr id="5" name="رابط مستقيم 11">
              <a:extLst>
                <a:ext uri="{FF2B5EF4-FFF2-40B4-BE49-F238E27FC236}">
                  <a16:creationId xmlns:a16="http://schemas.microsoft.com/office/drawing/2014/main" id="{0364DE48-D759-183D-5287-BA5B04B039F2}"/>
                </a:ext>
              </a:extLst>
            </p:cNvPr>
            <p:cNvCxnSpPr/>
            <p:nvPr/>
          </p:nvCxnSpPr>
          <p:spPr>
            <a:xfrm>
              <a:off x="3860800" y="1560844"/>
              <a:ext cx="0" cy="224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رابط مستقيم 13">
              <a:extLst>
                <a:ext uri="{FF2B5EF4-FFF2-40B4-BE49-F238E27FC236}">
                  <a16:creationId xmlns:a16="http://schemas.microsoft.com/office/drawing/2014/main" id="{3466E70D-AE93-35C9-AE24-18C06EE420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96926" y="1370151"/>
              <a:ext cx="1107139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كسهم مستقيم 15">
              <a:extLst>
                <a:ext uri="{FF2B5EF4-FFF2-40B4-BE49-F238E27FC236}">
                  <a16:creationId xmlns:a16="http://schemas.microsoft.com/office/drawing/2014/main" id="{3A40FE5F-5A9A-B6B1-D0B2-B032B73FD55E}"/>
                </a:ext>
              </a:extLst>
            </p:cNvPr>
            <p:cNvCxnSpPr>
              <a:cxnSpLocks/>
            </p:cNvCxnSpPr>
            <p:nvPr/>
          </p:nvCxnSpPr>
          <p:spPr>
            <a:xfrm>
              <a:off x="3105057" y="1387666"/>
              <a:ext cx="578" cy="43174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كسهم مستقيم 17">
              <a:extLst>
                <a:ext uri="{FF2B5EF4-FFF2-40B4-BE49-F238E27FC236}">
                  <a16:creationId xmlns:a16="http://schemas.microsoft.com/office/drawing/2014/main" id="{440C57FC-7996-C440-79DF-F750063151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5598" y="1105991"/>
              <a:ext cx="0" cy="24742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مربع نص 20">
              <a:extLst>
                <a:ext uri="{FF2B5EF4-FFF2-40B4-BE49-F238E27FC236}">
                  <a16:creationId xmlns:a16="http://schemas.microsoft.com/office/drawing/2014/main" id="{34977FA6-C01B-3921-57AB-8817A6AD3C4E}"/>
                </a:ext>
              </a:extLst>
            </p:cNvPr>
            <p:cNvSpPr txBox="1"/>
            <p:nvPr/>
          </p:nvSpPr>
          <p:spPr>
            <a:xfrm>
              <a:off x="2781788" y="1748762"/>
              <a:ext cx="842434" cy="30719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20000</a:t>
              </a:r>
              <a:endParaRPr lang="ar-SY" sz="1400" dirty="0"/>
            </a:p>
          </p:txBody>
        </p:sp>
        <p:sp>
          <p:nvSpPr>
            <p:cNvPr id="10" name="مربع نص 21">
              <a:extLst>
                <a:ext uri="{FF2B5EF4-FFF2-40B4-BE49-F238E27FC236}">
                  <a16:creationId xmlns:a16="http://schemas.microsoft.com/office/drawing/2014/main" id="{5384BDDD-E9B1-A52B-3256-3C0863694280}"/>
                </a:ext>
              </a:extLst>
            </p:cNvPr>
            <p:cNvSpPr txBox="1"/>
            <p:nvPr/>
          </p:nvSpPr>
          <p:spPr>
            <a:xfrm>
              <a:off x="3831773" y="724490"/>
              <a:ext cx="804091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10000</a:t>
              </a:r>
              <a:endParaRPr lang="ar-SY" sz="1400" dirty="0"/>
            </a:p>
          </p:txBody>
        </p:sp>
        <p:sp>
          <p:nvSpPr>
            <p:cNvPr id="11" name="مربع نص 22">
              <a:extLst>
                <a:ext uri="{FF2B5EF4-FFF2-40B4-BE49-F238E27FC236}">
                  <a16:creationId xmlns:a16="http://schemas.microsoft.com/office/drawing/2014/main" id="{73EEE407-DC3D-A9CD-B7CD-51950F05DB60}"/>
                </a:ext>
              </a:extLst>
            </p:cNvPr>
            <p:cNvSpPr txBox="1"/>
            <p:nvPr/>
          </p:nvSpPr>
          <p:spPr>
            <a:xfrm>
              <a:off x="3907943" y="1660688"/>
              <a:ext cx="842434" cy="30719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5000</a:t>
              </a:r>
              <a:endParaRPr lang="ar-SY" sz="1400" dirty="0"/>
            </a:p>
          </p:txBody>
        </p:sp>
        <p:cxnSp>
          <p:nvCxnSpPr>
            <p:cNvPr id="12" name="رابط كسهم مستقيم 23">
              <a:extLst>
                <a:ext uri="{FF2B5EF4-FFF2-40B4-BE49-F238E27FC236}">
                  <a16:creationId xmlns:a16="http://schemas.microsoft.com/office/drawing/2014/main" id="{4059B978-78CA-06C8-1462-0C75BC091959}"/>
                </a:ext>
              </a:extLst>
            </p:cNvPr>
            <p:cNvCxnSpPr>
              <a:cxnSpLocks/>
            </p:cNvCxnSpPr>
            <p:nvPr/>
          </p:nvCxnSpPr>
          <p:spPr>
            <a:xfrm>
              <a:off x="4195598" y="1227109"/>
              <a:ext cx="0" cy="3851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مربع نص 33">
              <a:extLst>
                <a:ext uri="{FF2B5EF4-FFF2-40B4-BE49-F238E27FC236}">
                  <a16:creationId xmlns:a16="http://schemas.microsoft.com/office/drawing/2014/main" id="{E58AAED2-DBC3-8ADA-0901-771AE8ECFF02}"/>
                </a:ext>
              </a:extLst>
            </p:cNvPr>
            <p:cNvSpPr txBox="1"/>
            <p:nvPr/>
          </p:nvSpPr>
          <p:spPr>
            <a:xfrm>
              <a:off x="2934188" y="1091265"/>
              <a:ext cx="22702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0</a:t>
              </a:r>
              <a:endParaRPr lang="ar-SY" sz="1400" dirty="0"/>
            </a:p>
          </p:txBody>
        </p:sp>
        <p:sp>
          <p:nvSpPr>
            <p:cNvPr id="14" name="مربع نص 34">
              <a:extLst>
                <a:ext uri="{FF2B5EF4-FFF2-40B4-BE49-F238E27FC236}">
                  <a16:creationId xmlns:a16="http://schemas.microsoft.com/office/drawing/2014/main" id="{046AB4C9-F797-8FE7-9260-6F565DDF1081}"/>
                </a:ext>
              </a:extLst>
            </p:cNvPr>
            <p:cNvSpPr txBox="1"/>
            <p:nvPr/>
          </p:nvSpPr>
          <p:spPr>
            <a:xfrm>
              <a:off x="3948739" y="1113030"/>
              <a:ext cx="22702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1</a:t>
              </a:r>
              <a:endParaRPr lang="ar-SY" sz="1400" dirty="0"/>
            </a:p>
          </p:txBody>
        </p:sp>
      </p:grpSp>
      <p:sp>
        <p:nvSpPr>
          <p:cNvPr id="15" name="مربع نص 36">
            <a:extLst>
              <a:ext uri="{FF2B5EF4-FFF2-40B4-BE49-F238E27FC236}">
                <a16:creationId xmlns:a16="http://schemas.microsoft.com/office/drawing/2014/main" id="{C13B0398-8A3A-B02A-0DF4-414791809D1A}"/>
              </a:ext>
            </a:extLst>
          </p:cNvPr>
          <p:cNvSpPr txBox="1"/>
          <p:nvPr/>
        </p:nvSpPr>
        <p:spPr>
          <a:xfrm>
            <a:off x="536896" y="587402"/>
            <a:ext cx="5191967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2000" dirty="0"/>
              <a:t>Aw</a:t>
            </a:r>
            <a:r>
              <a:rPr lang="en-US" dirty="0"/>
              <a:t>1</a:t>
            </a:r>
            <a:r>
              <a:rPr lang="en-US" sz="2000" dirty="0"/>
              <a:t> = -20000 ( A/P, 10%,1)+10000(A/F,10%.1)-5000(P/F10%,1)(A/P,10% ,1) = -17000</a:t>
            </a:r>
            <a:endParaRPr lang="ar-SY" sz="2000" dirty="0"/>
          </a:p>
        </p:txBody>
      </p:sp>
      <p:sp>
        <p:nvSpPr>
          <p:cNvPr id="16" name="مربع نص 37">
            <a:extLst>
              <a:ext uri="{FF2B5EF4-FFF2-40B4-BE49-F238E27FC236}">
                <a16:creationId xmlns:a16="http://schemas.microsoft.com/office/drawing/2014/main" id="{74CF334E-BBDB-2565-63D1-966180721BF6}"/>
              </a:ext>
            </a:extLst>
          </p:cNvPr>
          <p:cNvSpPr txBox="1"/>
          <p:nvPr/>
        </p:nvSpPr>
        <p:spPr>
          <a:xfrm>
            <a:off x="4087513" y="3638394"/>
            <a:ext cx="965199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1400" b="1" dirty="0"/>
              <a:t>السنة الثانية </a:t>
            </a:r>
          </a:p>
        </p:txBody>
      </p:sp>
      <p:sp>
        <p:nvSpPr>
          <p:cNvPr id="17" name="مربع نص 50">
            <a:extLst>
              <a:ext uri="{FF2B5EF4-FFF2-40B4-BE49-F238E27FC236}">
                <a16:creationId xmlns:a16="http://schemas.microsoft.com/office/drawing/2014/main" id="{A41A5CB9-708D-6036-B2AB-E72C428DACED}"/>
              </a:ext>
            </a:extLst>
          </p:cNvPr>
          <p:cNvSpPr txBox="1"/>
          <p:nvPr/>
        </p:nvSpPr>
        <p:spPr>
          <a:xfrm>
            <a:off x="536895" y="2425144"/>
            <a:ext cx="5941176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2000" dirty="0"/>
              <a:t>Aw</a:t>
            </a:r>
            <a:r>
              <a:rPr lang="en-US" dirty="0"/>
              <a:t>2</a:t>
            </a:r>
            <a:r>
              <a:rPr lang="en-US" sz="2000" dirty="0"/>
              <a:t> = -20000 ( A/P, 10%,2)+8000(A/F,10%,2)</a:t>
            </a:r>
            <a:endParaRPr lang="ar-SY" sz="2000" dirty="0"/>
          </a:p>
          <a:p>
            <a:r>
              <a:rPr lang="ar-SY" sz="2000" dirty="0"/>
              <a:t>         </a:t>
            </a:r>
            <a:r>
              <a:rPr lang="en-US" sz="2000" dirty="0"/>
              <a:t>-[5000(P/F10%,1)+ 6500( P/F, 10%,2)](A/P,10% ,2) </a:t>
            </a:r>
            <a:endParaRPr lang="ar-SY" sz="2000" dirty="0"/>
          </a:p>
          <a:p>
            <a:r>
              <a:rPr lang="ar-SY" sz="2000" dirty="0"/>
              <a:t>         </a:t>
            </a:r>
            <a:r>
              <a:rPr lang="en-US" sz="2000" dirty="0"/>
              <a:t>= -13429</a:t>
            </a:r>
            <a:r>
              <a:rPr lang="ar-SY" sz="2000" dirty="0"/>
              <a:t> </a:t>
            </a:r>
            <a:r>
              <a:rPr lang="ar-SY" sz="1400" dirty="0"/>
              <a:t>أي تكلفني هذا المبلغ في السنة الثانية     </a:t>
            </a:r>
            <a:endParaRPr lang="ar-SY" sz="2000" dirty="0"/>
          </a:p>
        </p:txBody>
      </p:sp>
      <p:sp>
        <p:nvSpPr>
          <p:cNvPr id="18" name="مستطيل 38">
            <a:extLst>
              <a:ext uri="{FF2B5EF4-FFF2-40B4-BE49-F238E27FC236}">
                <a16:creationId xmlns:a16="http://schemas.microsoft.com/office/drawing/2014/main" id="{6D8C7DE4-414A-E6EF-F683-F01EF3E6369B}"/>
              </a:ext>
            </a:extLst>
          </p:cNvPr>
          <p:cNvSpPr/>
          <p:nvPr/>
        </p:nvSpPr>
        <p:spPr>
          <a:xfrm>
            <a:off x="6540864" y="2355359"/>
            <a:ext cx="3756927" cy="12767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  <p:cxnSp>
        <p:nvCxnSpPr>
          <p:cNvPr id="19" name="رابط مستقيم 39">
            <a:extLst>
              <a:ext uri="{FF2B5EF4-FFF2-40B4-BE49-F238E27FC236}">
                <a16:creationId xmlns:a16="http://schemas.microsoft.com/office/drawing/2014/main" id="{5C992FBF-FD5C-D4C4-0D4F-0C3835026AF7}"/>
              </a:ext>
            </a:extLst>
          </p:cNvPr>
          <p:cNvCxnSpPr/>
          <p:nvPr/>
        </p:nvCxnSpPr>
        <p:spPr>
          <a:xfrm>
            <a:off x="8214992" y="3133760"/>
            <a:ext cx="0" cy="2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40">
            <a:extLst>
              <a:ext uri="{FF2B5EF4-FFF2-40B4-BE49-F238E27FC236}">
                <a16:creationId xmlns:a16="http://schemas.microsoft.com/office/drawing/2014/main" id="{E2FB528A-3429-FD5A-1EC5-D942499EA15E}"/>
              </a:ext>
            </a:extLst>
          </p:cNvPr>
          <p:cNvCxnSpPr>
            <a:cxnSpLocks/>
          </p:cNvCxnSpPr>
          <p:nvPr/>
        </p:nvCxnSpPr>
        <p:spPr>
          <a:xfrm>
            <a:off x="7451118" y="2943068"/>
            <a:ext cx="218531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كسهم مستقيم 41">
            <a:extLst>
              <a:ext uri="{FF2B5EF4-FFF2-40B4-BE49-F238E27FC236}">
                <a16:creationId xmlns:a16="http://schemas.microsoft.com/office/drawing/2014/main" id="{7BD6119F-5430-1841-BA24-CD755BBCF943}"/>
              </a:ext>
            </a:extLst>
          </p:cNvPr>
          <p:cNvCxnSpPr>
            <a:cxnSpLocks/>
          </p:cNvCxnSpPr>
          <p:nvPr/>
        </p:nvCxnSpPr>
        <p:spPr>
          <a:xfrm>
            <a:off x="7459249" y="2960582"/>
            <a:ext cx="578" cy="43174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كسهم مستقيم 42">
            <a:extLst>
              <a:ext uri="{FF2B5EF4-FFF2-40B4-BE49-F238E27FC236}">
                <a16:creationId xmlns:a16="http://schemas.microsoft.com/office/drawing/2014/main" id="{8B5799D0-C588-70E5-78EE-C567FC9862AC}"/>
              </a:ext>
            </a:extLst>
          </p:cNvPr>
          <p:cNvCxnSpPr>
            <a:cxnSpLocks/>
          </p:cNvCxnSpPr>
          <p:nvPr/>
        </p:nvCxnSpPr>
        <p:spPr>
          <a:xfrm flipV="1">
            <a:off x="9628087" y="2678907"/>
            <a:ext cx="0" cy="2474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مربع نص 43">
            <a:extLst>
              <a:ext uri="{FF2B5EF4-FFF2-40B4-BE49-F238E27FC236}">
                <a16:creationId xmlns:a16="http://schemas.microsoft.com/office/drawing/2014/main" id="{45DD8672-13FE-A783-0CC6-B8D2CA72383A}"/>
              </a:ext>
            </a:extLst>
          </p:cNvPr>
          <p:cNvSpPr txBox="1"/>
          <p:nvPr/>
        </p:nvSpPr>
        <p:spPr>
          <a:xfrm>
            <a:off x="7135980" y="3321678"/>
            <a:ext cx="84243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20000</a:t>
            </a:r>
            <a:endParaRPr lang="ar-SY" sz="1400" dirty="0"/>
          </a:p>
        </p:txBody>
      </p:sp>
      <p:sp>
        <p:nvSpPr>
          <p:cNvPr id="24" name="مربع نص 44">
            <a:extLst>
              <a:ext uri="{FF2B5EF4-FFF2-40B4-BE49-F238E27FC236}">
                <a16:creationId xmlns:a16="http://schemas.microsoft.com/office/drawing/2014/main" id="{7AAE8E54-7BEC-E80B-1DB1-7092581C469C}"/>
              </a:ext>
            </a:extLst>
          </p:cNvPr>
          <p:cNvSpPr txBox="1"/>
          <p:nvPr/>
        </p:nvSpPr>
        <p:spPr>
          <a:xfrm>
            <a:off x="9221128" y="2383666"/>
            <a:ext cx="804091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   8000</a:t>
            </a:r>
            <a:endParaRPr lang="ar-SY" sz="1400" dirty="0"/>
          </a:p>
        </p:txBody>
      </p:sp>
      <p:sp>
        <p:nvSpPr>
          <p:cNvPr id="25" name="مربع نص 45">
            <a:extLst>
              <a:ext uri="{FF2B5EF4-FFF2-40B4-BE49-F238E27FC236}">
                <a16:creationId xmlns:a16="http://schemas.microsoft.com/office/drawing/2014/main" id="{C5D230A1-6B91-9DE3-6D1A-AC5C328BE68B}"/>
              </a:ext>
            </a:extLst>
          </p:cNvPr>
          <p:cNvSpPr txBox="1"/>
          <p:nvPr/>
        </p:nvSpPr>
        <p:spPr>
          <a:xfrm>
            <a:off x="8128573" y="3315796"/>
            <a:ext cx="84243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5000</a:t>
            </a:r>
            <a:endParaRPr lang="ar-SY" sz="1400" dirty="0"/>
          </a:p>
        </p:txBody>
      </p:sp>
      <p:cxnSp>
        <p:nvCxnSpPr>
          <p:cNvPr id="26" name="رابط كسهم مستقيم 46">
            <a:extLst>
              <a:ext uri="{FF2B5EF4-FFF2-40B4-BE49-F238E27FC236}">
                <a16:creationId xmlns:a16="http://schemas.microsoft.com/office/drawing/2014/main" id="{00C99CBE-C160-AF77-CE61-635FE2724444}"/>
              </a:ext>
            </a:extLst>
          </p:cNvPr>
          <p:cNvCxnSpPr>
            <a:cxnSpLocks/>
          </p:cNvCxnSpPr>
          <p:nvPr/>
        </p:nvCxnSpPr>
        <p:spPr>
          <a:xfrm>
            <a:off x="8529957" y="2917469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مربع نص 47">
            <a:extLst>
              <a:ext uri="{FF2B5EF4-FFF2-40B4-BE49-F238E27FC236}">
                <a16:creationId xmlns:a16="http://schemas.microsoft.com/office/drawing/2014/main" id="{66B76413-2B5E-863C-E470-0A01473BF151}"/>
              </a:ext>
            </a:extLst>
          </p:cNvPr>
          <p:cNvSpPr txBox="1"/>
          <p:nvPr/>
        </p:nvSpPr>
        <p:spPr>
          <a:xfrm>
            <a:off x="7288380" y="2664181"/>
            <a:ext cx="22702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0</a:t>
            </a:r>
            <a:endParaRPr lang="ar-SY" sz="1400" dirty="0"/>
          </a:p>
        </p:txBody>
      </p:sp>
      <p:sp>
        <p:nvSpPr>
          <p:cNvPr id="28" name="مربع نص 48">
            <a:extLst>
              <a:ext uri="{FF2B5EF4-FFF2-40B4-BE49-F238E27FC236}">
                <a16:creationId xmlns:a16="http://schemas.microsoft.com/office/drawing/2014/main" id="{A18E64FA-8BAC-5A20-C967-639B2D9D00EC}"/>
              </a:ext>
            </a:extLst>
          </p:cNvPr>
          <p:cNvSpPr txBox="1"/>
          <p:nvPr/>
        </p:nvSpPr>
        <p:spPr>
          <a:xfrm>
            <a:off x="8354688" y="2685946"/>
            <a:ext cx="22702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</a:t>
            </a:r>
            <a:endParaRPr lang="ar-SY" sz="1400" dirty="0"/>
          </a:p>
        </p:txBody>
      </p:sp>
      <p:sp>
        <p:nvSpPr>
          <p:cNvPr id="29" name="مربع نص 54">
            <a:extLst>
              <a:ext uri="{FF2B5EF4-FFF2-40B4-BE49-F238E27FC236}">
                <a16:creationId xmlns:a16="http://schemas.microsoft.com/office/drawing/2014/main" id="{32A68E35-40BB-C4EC-BF54-4821C91FEA0E}"/>
              </a:ext>
            </a:extLst>
          </p:cNvPr>
          <p:cNvSpPr txBox="1"/>
          <p:nvPr/>
        </p:nvSpPr>
        <p:spPr>
          <a:xfrm>
            <a:off x="9412856" y="2700326"/>
            <a:ext cx="22702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</a:t>
            </a:r>
            <a:endParaRPr lang="ar-SY" sz="1400" dirty="0"/>
          </a:p>
        </p:txBody>
      </p:sp>
      <p:cxnSp>
        <p:nvCxnSpPr>
          <p:cNvPr id="30" name="رابط مستقيم 61">
            <a:extLst>
              <a:ext uri="{FF2B5EF4-FFF2-40B4-BE49-F238E27FC236}">
                <a16:creationId xmlns:a16="http://schemas.microsoft.com/office/drawing/2014/main" id="{57C9A280-3CEF-4819-ABF0-4DE4AABF7C70}"/>
              </a:ext>
            </a:extLst>
          </p:cNvPr>
          <p:cNvCxnSpPr>
            <a:cxnSpLocks/>
          </p:cNvCxnSpPr>
          <p:nvPr/>
        </p:nvCxnSpPr>
        <p:spPr>
          <a:xfrm flipH="1" flipV="1">
            <a:off x="1308683" y="2193240"/>
            <a:ext cx="8925886" cy="30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رابط مستقيم 64">
            <a:extLst>
              <a:ext uri="{FF2B5EF4-FFF2-40B4-BE49-F238E27FC236}">
                <a16:creationId xmlns:a16="http://schemas.microsoft.com/office/drawing/2014/main" id="{6A7B99FC-4477-D7FA-C5DF-230AA719C1BC}"/>
              </a:ext>
            </a:extLst>
          </p:cNvPr>
          <p:cNvCxnSpPr>
            <a:cxnSpLocks/>
          </p:cNvCxnSpPr>
          <p:nvPr/>
        </p:nvCxnSpPr>
        <p:spPr>
          <a:xfrm flipH="1" flipV="1">
            <a:off x="1461083" y="4351112"/>
            <a:ext cx="8925886" cy="30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مجموعة 124">
            <a:extLst>
              <a:ext uri="{FF2B5EF4-FFF2-40B4-BE49-F238E27FC236}">
                <a16:creationId xmlns:a16="http://schemas.microsoft.com/office/drawing/2014/main" id="{5DE237EF-7D42-FB2D-6302-7215E1C5931B}"/>
              </a:ext>
            </a:extLst>
          </p:cNvPr>
          <p:cNvGrpSpPr/>
          <p:nvPr/>
        </p:nvGrpSpPr>
        <p:grpSpPr>
          <a:xfrm>
            <a:off x="7012154" y="4479581"/>
            <a:ext cx="3217228" cy="1743904"/>
            <a:chOff x="3081972" y="3664857"/>
            <a:chExt cx="3217228" cy="1743904"/>
          </a:xfrm>
        </p:grpSpPr>
        <p:sp>
          <p:nvSpPr>
            <p:cNvPr id="33" name="مستطيل 123">
              <a:extLst>
                <a:ext uri="{FF2B5EF4-FFF2-40B4-BE49-F238E27FC236}">
                  <a16:creationId xmlns:a16="http://schemas.microsoft.com/office/drawing/2014/main" id="{B8CB0B00-10E7-A51D-6E7B-A6976911EFAB}"/>
                </a:ext>
              </a:extLst>
            </p:cNvPr>
            <p:cNvSpPr/>
            <p:nvPr/>
          </p:nvSpPr>
          <p:spPr>
            <a:xfrm>
              <a:off x="3081972" y="3664857"/>
              <a:ext cx="3217228" cy="174390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Y"/>
            </a:p>
          </p:txBody>
        </p:sp>
        <p:cxnSp>
          <p:nvCxnSpPr>
            <p:cNvPr id="34" name="رابط مستقيم 104">
              <a:extLst>
                <a:ext uri="{FF2B5EF4-FFF2-40B4-BE49-F238E27FC236}">
                  <a16:creationId xmlns:a16="http://schemas.microsoft.com/office/drawing/2014/main" id="{6F8C9AE4-A055-DAAA-7F59-5CFBA19949C7}"/>
                </a:ext>
              </a:extLst>
            </p:cNvPr>
            <p:cNvCxnSpPr/>
            <p:nvPr/>
          </p:nvCxnSpPr>
          <p:spPr>
            <a:xfrm>
              <a:off x="5012003" y="4788383"/>
              <a:ext cx="0" cy="224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رابط مستقيم 105">
              <a:extLst>
                <a:ext uri="{FF2B5EF4-FFF2-40B4-BE49-F238E27FC236}">
                  <a16:creationId xmlns:a16="http://schemas.microsoft.com/office/drawing/2014/main" id="{526FD8C1-6034-5B43-9917-8F5F731575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45660" y="4583390"/>
              <a:ext cx="2275147" cy="1430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رابط كسهم مستقيم 106">
              <a:extLst>
                <a:ext uri="{FF2B5EF4-FFF2-40B4-BE49-F238E27FC236}">
                  <a16:creationId xmlns:a16="http://schemas.microsoft.com/office/drawing/2014/main" id="{8F7BEF16-B34E-F4F7-0C3A-6714D405C704}"/>
                </a:ext>
              </a:extLst>
            </p:cNvPr>
            <p:cNvCxnSpPr>
              <a:cxnSpLocks/>
            </p:cNvCxnSpPr>
            <p:nvPr/>
          </p:nvCxnSpPr>
          <p:spPr>
            <a:xfrm>
              <a:off x="3660204" y="4615205"/>
              <a:ext cx="1034" cy="43174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رابط كسهم مستقيم 107">
              <a:extLst>
                <a:ext uri="{FF2B5EF4-FFF2-40B4-BE49-F238E27FC236}">
                  <a16:creationId xmlns:a16="http://schemas.microsoft.com/office/drawing/2014/main" id="{12FBA322-83B0-5B99-1A7F-A578EC2EC1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06772" y="4333530"/>
              <a:ext cx="0" cy="24742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مربع نص 108">
              <a:extLst>
                <a:ext uri="{FF2B5EF4-FFF2-40B4-BE49-F238E27FC236}">
                  <a16:creationId xmlns:a16="http://schemas.microsoft.com/office/drawing/2014/main" id="{EE49F799-A335-13A7-1AD7-EE0EB4B7D462}"/>
                </a:ext>
              </a:extLst>
            </p:cNvPr>
            <p:cNvSpPr txBox="1"/>
            <p:nvPr/>
          </p:nvSpPr>
          <p:spPr>
            <a:xfrm>
              <a:off x="3081972" y="4976301"/>
              <a:ext cx="1506864" cy="30719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20000</a:t>
              </a:r>
              <a:endParaRPr lang="ar-SY" sz="1400" dirty="0"/>
            </a:p>
          </p:txBody>
        </p:sp>
        <p:sp>
          <p:nvSpPr>
            <p:cNvPr id="39" name="مربع نص 110">
              <a:extLst>
                <a:ext uri="{FF2B5EF4-FFF2-40B4-BE49-F238E27FC236}">
                  <a16:creationId xmlns:a16="http://schemas.microsoft.com/office/drawing/2014/main" id="{CCF42A13-5DC7-ED8B-6803-F6A00B731D2A}"/>
                </a:ext>
              </a:extLst>
            </p:cNvPr>
            <p:cNvSpPr txBox="1"/>
            <p:nvPr/>
          </p:nvSpPr>
          <p:spPr>
            <a:xfrm>
              <a:off x="4138977" y="4970419"/>
              <a:ext cx="560558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5000</a:t>
              </a:r>
              <a:endParaRPr lang="ar-SY" sz="1400" dirty="0"/>
            </a:p>
          </p:txBody>
        </p:sp>
        <p:cxnSp>
          <p:nvCxnSpPr>
            <p:cNvPr id="40" name="رابط كسهم مستقيم 111">
              <a:extLst>
                <a:ext uri="{FF2B5EF4-FFF2-40B4-BE49-F238E27FC236}">
                  <a16:creationId xmlns:a16="http://schemas.microsoft.com/office/drawing/2014/main" id="{AE6C0FF4-8960-B6C9-2BC9-BC7898E93737}"/>
                </a:ext>
              </a:extLst>
            </p:cNvPr>
            <p:cNvCxnSpPr>
              <a:cxnSpLocks/>
            </p:cNvCxnSpPr>
            <p:nvPr/>
          </p:nvCxnSpPr>
          <p:spPr>
            <a:xfrm>
              <a:off x="4414245" y="4572092"/>
              <a:ext cx="0" cy="3639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مربع نص 112">
              <a:extLst>
                <a:ext uri="{FF2B5EF4-FFF2-40B4-BE49-F238E27FC236}">
                  <a16:creationId xmlns:a16="http://schemas.microsoft.com/office/drawing/2014/main" id="{81E9F7B3-2C43-1FA8-EF2C-B5A07AE12F4F}"/>
                </a:ext>
              </a:extLst>
            </p:cNvPr>
            <p:cNvSpPr txBox="1"/>
            <p:nvPr/>
          </p:nvSpPr>
          <p:spPr>
            <a:xfrm>
              <a:off x="3354570" y="4318804"/>
              <a:ext cx="406082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0</a:t>
              </a:r>
              <a:endParaRPr lang="ar-SY" sz="1400" dirty="0"/>
            </a:p>
          </p:txBody>
        </p:sp>
        <p:sp>
          <p:nvSpPr>
            <p:cNvPr id="42" name="مربع نص 113">
              <a:extLst>
                <a:ext uri="{FF2B5EF4-FFF2-40B4-BE49-F238E27FC236}">
                  <a16:creationId xmlns:a16="http://schemas.microsoft.com/office/drawing/2014/main" id="{C67952A5-19D8-8506-2B7F-577407E91D61}"/>
                </a:ext>
              </a:extLst>
            </p:cNvPr>
            <p:cNvSpPr txBox="1"/>
            <p:nvPr/>
          </p:nvSpPr>
          <p:spPr>
            <a:xfrm>
              <a:off x="4274913" y="4217200"/>
              <a:ext cx="406082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1</a:t>
              </a:r>
              <a:endParaRPr lang="ar-SY" sz="1400" dirty="0"/>
            </a:p>
          </p:txBody>
        </p:sp>
        <p:sp>
          <p:nvSpPr>
            <p:cNvPr id="43" name="مربع نص 114">
              <a:extLst>
                <a:ext uri="{FF2B5EF4-FFF2-40B4-BE49-F238E27FC236}">
                  <a16:creationId xmlns:a16="http://schemas.microsoft.com/office/drawing/2014/main" id="{B9D92CC0-BDAC-7A94-245E-FAF7ED314DF7}"/>
                </a:ext>
              </a:extLst>
            </p:cNvPr>
            <p:cNvSpPr txBox="1"/>
            <p:nvPr/>
          </p:nvSpPr>
          <p:spPr>
            <a:xfrm>
              <a:off x="5623375" y="4247744"/>
              <a:ext cx="258263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3</a:t>
              </a:r>
              <a:endParaRPr lang="ar-SY" sz="1400" dirty="0"/>
            </a:p>
          </p:txBody>
        </p:sp>
        <p:cxnSp>
          <p:nvCxnSpPr>
            <p:cNvPr id="44" name="رابط كسهم مستقيم 115">
              <a:extLst>
                <a:ext uri="{FF2B5EF4-FFF2-40B4-BE49-F238E27FC236}">
                  <a16:creationId xmlns:a16="http://schemas.microsoft.com/office/drawing/2014/main" id="{C530F54E-78E5-8810-4759-5BD001BEFA92}"/>
                </a:ext>
              </a:extLst>
            </p:cNvPr>
            <p:cNvCxnSpPr>
              <a:cxnSpLocks/>
            </p:cNvCxnSpPr>
            <p:nvPr/>
          </p:nvCxnSpPr>
          <p:spPr>
            <a:xfrm>
              <a:off x="5045610" y="4586609"/>
              <a:ext cx="0" cy="3639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رابط كسهم مستقيم 116">
              <a:extLst>
                <a:ext uri="{FF2B5EF4-FFF2-40B4-BE49-F238E27FC236}">
                  <a16:creationId xmlns:a16="http://schemas.microsoft.com/office/drawing/2014/main" id="{4EC858CE-09F5-83DD-8D30-D2148C73D1EF}"/>
                </a:ext>
              </a:extLst>
            </p:cNvPr>
            <p:cNvCxnSpPr>
              <a:cxnSpLocks/>
            </p:cNvCxnSpPr>
            <p:nvPr/>
          </p:nvCxnSpPr>
          <p:spPr>
            <a:xfrm>
              <a:off x="5901951" y="4564839"/>
              <a:ext cx="0" cy="36399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مربع نص 120">
              <a:extLst>
                <a:ext uri="{FF2B5EF4-FFF2-40B4-BE49-F238E27FC236}">
                  <a16:creationId xmlns:a16="http://schemas.microsoft.com/office/drawing/2014/main" id="{B8946A64-CE57-24C9-E369-F15F41720293}"/>
                </a:ext>
              </a:extLst>
            </p:cNvPr>
            <p:cNvSpPr txBox="1"/>
            <p:nvPr/>
          </p:nvSpPr>
          <p:spPr>
            <a:xfrm>
              <a:off x="4833711" y="4195427"/>
              <a:ext cx="406082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2</a:t>
              </a:r>
              <a:endParaRPr lang="ar-SY" sz="1400" dirty="0"/>
            </a:p>
          </p:txBody>
        </p:sp>
        <p:sp>
          <p:nvSpPr>
            <p:cNvPr id="47" name="مربع نص 121">
              <a:extLst>
                <a:ext uri="{FF2B5EF4-FFF2-40B4-BE49-F238E27FC236}">
                  <a16:creationId xmlns:a16="http://schemas.microsoft.com/office/drawing/2014/main" id="{0537ADA6-8D06-56CA-7645-0F38691C3FDA}"/>
                </a:ext>
              </a:extLst>
            </p:cNvPr>
            <p:cNvSpPr txBox="1"/>
            <p:nvPr/>
          </p:nvSpPr>
          <p:spPr>
            <a:xfrm>
              <a:off x="5626682" y="3973257"/>
              <a:ext cx="560558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5000</a:t>
              </a:r>
              <a:endParaRPr lang="ar-SY" sz="1400" dirty="0"/>
            </a:p>
          </p:txBody>
        </p:sp>
        <p:sp>
          <p:nvSpPr>
            <p:cNvPr id="48" name="مربع نص 122">
              <a:extLst>
                <a:ext uri="{FF2B5EF4-FFF2-40B4-BE49-F238E27FC236}">
                  <a16:creationId xmlns:a16="http://schemas.microsoft.com/office/drawing/2014/main" id="{AD0E6224-6BF7-2D6A-6667-1D2178B7B0C4}"/>
                </a:ext>
              </a:extLst>
            </p:cNvPr>
            <p:cNvSpPr txBox="1"/>
            <p:nvPr/>
          </p:nvSpPr>
          <p:spPr>
            <a:xfrm>
              <a:off x="4777608" y="4955908"/>
              <a:ext cx="560558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400" dirty="0"/>
                <a:t>6500</a:t>
              </a:r>
              <a:endParaRPr lang="ar-SY" sz="1400" dirty="0"/>
            </a:p>
          </p:txBody>
        </p:sp>
      </p:grpSp>
      <p:sp>
        <p:nvSpPr>
          <p:cNvPr id="49" name="مستطيل 125">
            <a:extLst>
              <a:ext uri="{FF2B5EF4-FFF2-40B4-BE49-F238E27FC236}">
                <a16:creationId xmlns:a16="http://schemas.microsoft.com/office/drawing/2014/main" id="{C0514F59-0EDE-8E03-D308-F6265DDC2DD5}"/>
              </a:ext>
            </a:extLst>
          </p:cNvPr>
          <p:cNvSpPr/>
          <p:nvPr/>
        </p:nvSpPr>
        <p:spPr>
          <a:xfrm>
            <a:off x="2196795" y="5098566"/>
            <a:ext cx="1871946" cy="6114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Aw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sz="2400" dirty="0">
                <a:solidFill>
                  <a:schemeClr val="tx1"/>
                </a:solidFill>
              </a:rPr>
              <a:t> = -13239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50" name="مربع نص 126">
            <a:extLst>
              <a:ext uri="{FF2B5EF4-FFF2-40B4-BE49-F238E27FC236}">
                <a16:creationId xmlns:a16="http://schemas.microsoft.com/office/drawing/2014/main" id="{B4BC9467-E2FE-0A9B-3B9D-C1573F357270}"/>
              </a:ext>
            </a:extLst>
          </p:cNvPr>
          <p:cNvSpPr txBox="1"/>
          <p:nvPr/>
        </p:nvSpPr>
        <p:spPr>
          <a:xfrm>
            <a:off x="2776925" y="6026615"/>
            <a:ext cx="965199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1400" b="1" dirty="0"/>
              <a:t>السنة الثالثة </a:t>
            </a:r>
          </a:p>
        </p:txBody>
      </p:sp>
      <p:sp>
        <p:nvSpPr>
          <p:cNvPr id="51" name="مربع نص 127">
            <a:extLst>
              <a:ext uri="{FF2B5EF4-FFF2-40B4-BE49-F238E27FC236}">
                <a16:creationId xmlns:a16="http://schemas.microsoft.com/office/drawing/2014/main" id="{C07AC92B-04CD-560E-22F7-E805C6171255}"/>
              </a:ext>
            </a:extLst>
          </p:cNvPr>
          <p:cNvSpPr txBox="1"/>
          <p:nvPr/>
        </p:nvSpPr>
        <p:spPr>
          <a:xfrm>
            <a:off x="9576358" y="5707691"/>
            <a:ext cx="56055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9000</a:t>
            </a:r>
            <a:endParaRPr lang="ar-SY" sz="1400" dirty="0"/>
          </a:p>
        </p:txBody>
      </p:sp>
      <p:sp>
        <p:nvSpPr>
          <p:cNvPr id="52" name="مستطيل 128">
            <a:extLst>
              <a:ext uri="{FF2B5EF4-FFF2-40B4-BE49-F238E27FC236}">
                <a16:creationId xmlns:a16="http://schemas.microsoft.com/office/drawing/2014/main" id="{6D82E744-DEAE-1B87-B2E7-BCD290C3A549}"/>
              </a:ext>
            </a:extLst>
          </p:cNvPr>
          <p:cNvSpPr/>
          <p:nvPr/>
        </p:nvSpPr>
        <p:spPr>
          <a:xfrm>
            <a:off x="2172668" y="1464518"/>
            <a:ext cx="1871946" cy="6114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Aw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sz="2400" dirty="0">
                <a:solidFill>
                  <a:schemeClr val="tx1"/>
                </a:solidFill>
              </a:rPr>
              <a:t> = -17000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53" name="مستطيل 129">
            <a:extLst>
              <a:ext uri="{FF2B5EF4-FFF2-40B4-BE49-F238E27FC236}">
                <a16:creationId xmlns:a16="http://schemas.microsoft.com/office/drawing/2014/main" id="{1BD7810A-340D-0105-2DDC-B53C9AABCB4F}"/>
              </a:ext>
            </a:extLst>
          </p:cNvPr>
          <p:cNvSpPr/>
          <p:nvPr/>
        </p:nvSpPr>
        <p:spPr>
          <a:xfrm>
            <a:off x="2094157" y="3630442"/>
            <a:ext cx="1932896" cy="537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Aw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sz="2400" dirty="0">
                <a:solidFill>
                  <a:schemeClr val="tx1"/>
                </a:solidFill>
              </a:rPr>
              <a:t> = -13429</a:t>
            </a:r>
            <a:r>
              <a:rPr lang="ar-SY" sz="2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4" name="مربع نص 3">
            <a:extLst>
              <a:ext uri="{FF2B5EF4-FFF2-40B4-BE49-F238E27FC236}">
                <a16:creationId xmlns:a16="http://schemas.microsoft.com/office/drawing/2014/main" id="{11E08775-998C-4CD6-EF0B-DA7ECA43CD5D}"/>
              </a:ext>
            </a:extLst>
          </p:cNvPr>
          <p:cNvSpPr txBox="1"/>
          <p:nvPr/>
        </p:nvSpPr>
        <p:spPr>
          <a:xfrm>
            <a:off x="9240331" y="3292850"/>
            <a:ext cx="56055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6500</a:t>
            </a:r>
            <a:endParaRPr lang="ar-SY" sz="1400" dirty="0"/>
          </a:p>
        </p:txBody>
      </p:sp>
      <p:cxnSp>
        <p:nvCxnSpPr>
          <p:cNvPr id="55" name="رابط كسهم مستقيم 4">
            <a:extLst>
              <a:ext uri="{FF2B5EF4-FFF2-40B4-BE49-F238E27FC236}">
                <a16:creationId xmlns:a16="http://schemas.microsoft.com/office/drawing/2014/main" id="{87DE8932-47CF-EF73-D1BD-5BB67501EC17}"/>
              </a:ext>
            </a:extLst>
          </p:cNvPr>
          <p:cNvCxnSpPr>
            <a:cxnSpLocks/>
          </p:cNvCxnSpPr>
          <p:nvPr/>
        </p:nvCxnSpPr>
        <p:spPr>
          <a:xfrm>
            <a:off x="9637850" y="2967129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مربع نص 3">
            <a:extLst>
              <a:ext uri="{FF2B5EF4-FFF2-40B4-BE49-F238E27FC236}">
                <a16:creationId xmlns:a16="http://schemas.microsoft.com/office/drawing/2014/main" id="{7870BB4B-9574-EBA9-8BB9-FE4B860FB499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</p:spTree>
    <p:extLst>
      <p:ext uri="{BB962C8B-B14F-4D97-AF65-F5344CB8AC3E}">
        <p14:creationId xmlns:p14="http://schemas.microsoft.com/office/powerpoint/2010/main" val="2870384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4DA14B23-C2D1-DF6F-D867-C46DA7FF5634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3" name="مستطيل 56">
            <a:extLst>
              <a:ext uri="{FF2B5EF4-FFF2-40B4-BE49-F238E27FC236}">
                <a16:creationId xmlns:a16="http://schemas.microsoft.com/office/drawing/2014/main" id="{8978B90A-5A5A-0C64-AA0C-A3E6F38AB07E}"/>
              </a:ext>
            </a:extLst>
          </p:cNvPr>
          <p:cNvSpPr/>
          <p:nvPr/>
        </p:nvSpPr>
        <p:spPr>
          <a:xfrm>
            <a:off x="7516292" y="3733604"/>
            <a:ext cx="1871946" cy="59781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Aw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US" sz="2400" b="1" dirty="0">
                <a:solidFill>
                  <a:schemeClr val="bg1"/>
                </a:solidFill>
              </a:rPr>
              <a:t> = -12864</a:t>
            </a:r>
            <a:endParaRPr lang="ar-SY" sz="2400" b="1" dirty="0">
              <a:solidFill>
                <a:schemeClr val="bg1"/>
              </a:solidFill>
            </a:endParaRPr>
          </a:p>
        </p:txBody>
      </p:sp>
      <p:sp>
        <p:nvSpPr>
          <p:cNvPr id="4" name="مستطيل 57">
            <a:extLst>
              <a:ext uri="{FF2B5EF4-FFF2-40B4-BE49-F238E27FC236}">
                <a16:creationId xmlns:a16="http://schemas.microsoft.com/office/drawing/2014/main" id="{80EC47DD-52ED-F9E6-E7F8-39F122B1E07F}"/>
              </a:ext>
            </a:extLst>
          </p:cNvPr>
          <p:cNvSpPr/>
          <p:nvPr/>
        </p:nvSpPr>
        <p:spPr>
          <a:xfrm>
            <a:off x="2000794" y="3739862"/>
            <a:ext cx="1871946" cy="5978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Aw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sz="2400" dirty="0">
                <a:solidFill>
                  <a:schemeClr val="tx1"/>
                </a:solidFill>
              </a:rPr>
              <a:t> = -13623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5" name="مستطيل 58">
            <a:extLst>
              <a:ext uri="{FF2B5EF4-FFF2-40B4-BE49-F238E27FC236}">
                <a16:creationId xmlns:a16="http://schemas.microsoft.com/office/drawing/2014/main" id="{FA9390EC-DB8D-4D2F-AE5A-A48DB9129FE4}"/>
              </a:ext>
            </a:extLst>
          </p:cNvPr>
          <p:cNvSpPr/>
          <p:nvPr/>
        </p:nvSpPr>
        <p:spPr>
          <a:xfrm>
            <a:off x="2472074" y="5259823"/>
            <a:ext cx="5706026" cy="87527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800" b="1" dirty="0">
                <a:solidFill>
                  <a:schemeClr val="bg1"/>
                </a:solidFill>
              </a:rPr>
              <a:t>أي نحتفظ بالسيارة أربع سنوات ثم نبيع</a:t>
            </a:r>
          </a:p>
        </p:txBody>
      </p:sp>
      <p:cxnSp>
        <p:nvCxnSpPr>
          <p:cNvPr id="6" name="رابط مستقيم 64">
            <a:extLst>
              <a:ext uri="{FF2B5EF4-FFF2-40B4-BE49-F238E27FC236}">
                <a16:creationId xmlns:a16="http://schemas.microsoft.com/office/drawing/2014/main" id="{0E97415C-A8FD-668B-32D9-8500A551E21A}"/>
              </a:ext>
            </a:extLst>
          </p:cNvPr>
          <p:cNvCxnSpPr>
            <a:cxnSpLocks/>
          </p:cNvCxnSpPr>
          <p:nvPr/>
        </p:nvCxnSpPr>
        <p:spPr>
          <a:xfrm flipH="1" flipV="1">
            <a:off x="1226775" y="4902183"/>
            <a:ext cx="8925886" cy="30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65">
            <a:extLst>
              <a:ext uri="{FF2B5EF4-FFF2-40B4-BE49-F238E27FC236}">
                <a16:creationId xmlns:a16="http://schemas.microsoft.com/office/drawing/2014/main" id="{7CC3C053-1B2F-636A-3FFE-26F5E3CE4AF3}"/>
              </a:ext>
            </a:extLst>
          </p:cNvPr>
          <p:cNvSpPr txBox="1"/>
          <p:nvPr/>
        </p:nvSpPr>
        <p:spPr>
          <a:xfrm>
            <a:off x="7872747" y="4485389"/>
            <a:ext cx="104401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1400" b="1" dirty="0"/>
              <a:t>السنة الرابعة </a:t>
            </a:r>
          </a:p>
        </p:txBody>
      </p:sp>
      <p:sp>
        <p:nvSpPr>
          <p:cNvPr id="8" name="مربع نص 67">
            <a:extLst>
              <a:ext uri="{FF2B5EF4-FFF2-40B4-BE49-F238E27FC236}">
                <a16:creationId xmlns:a16="http://schemas.microsoft.com/office/drawing/2014/main" id="{3FAD96B8-6359-1CB1-D0CF-166EFF3BDDCA}"/>
              </a:ext>
            </a:extLst>
          </p:cNvPr>
          <p:cNvSpPr txBox="1"/>
          <p:nvPr/>
        </p:nvSpPr>
        <p:spPr>
          <a:xfrm>
            <a:off x="2358093" y="4485389"/>
            <a:ext cx="113918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1400" b="1" dirty="0"/>
              <a:t>السنة الخامسة </a:t>
            </a:r>
          </a:p>
        </p:txBody>
      </p:sp>
      <p:sp>
        <p:nvSpPr>
          <p:cNvPr id="9" name="سهم: لليمين 68">
            <a:extLst>
              <a:ext uri="{FF2B5EF4-FFF2-40B4-BE49-F238E27FC236}">
                <a16:creationId xmlns:a16="http://schemas.microsoft.com/office/drawing/2014/main" id="{E8A47D56-45A9-CEB1-BB09-94E46A59ACF1}"/>
              </a:ext>
            </a:extLst>
          </p:cNvPr>
          <p:cNvSpPr/>
          <p:nvPr/>
        </p:nvSpPr>
        <p:spPr>
          <a:xfrm rot="10800000">
            <a:off x="8327762" y="5068061"/>
            <a:ext cx="369870" cy="62284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0" name="مستطيل 4">
            <a:extLst>
              <a:ext uri="{FF2B5EF4-FFF2-40B4-BE49-F238E27FC236}">
                <a16:creationId xmlns:a16="http://schemas.microsoft.com/office/drawing/2014/main" id="{23AE1970-774C-D535-0840-D69A106E20B1}"/>
              </a:ext>
            </a:extLst>
          </p:cNvPr>
          <p:cNvSpPr/>
          <p:nvPr/>
        </p:nvSpPr>
        <p:spPr>
          <a:xfrm>
            <a:off x="6591355" y="1690495"/>
            <a:ext cx="3801207" cy="17439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  <p:cxnSp>
        <p:nvCxnSpPr>
          <p:cNvPr id="11" name="رابط مستقيم 7">
            <a:extLst>
              <a:ext uri="{FF2B5EF4-FFF2-40B4-BE49-F238E27FC236}">
                <a16:creationId xmlns:a16="http://schemas.microsoft.com/office/drawing/2014/main" id="{E8AD21DD-7FA0-F5A8-CB3C-C5007C10ECEC}"/>
              </a:ext>
            </a:extLst>
          </p:cNvPr>
          <p:cNvCxnSpPr/>
          <p:nvPr/>
        </p:nvCxnSpPr>
        <p:spPr>
          <a:xfrm>
            <a:off x="8253382" y="2814021"/>
            <a:ext cx="0" cy="2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0">
            <a:extLst>
              <a:ext uri="{FF2B5EF4-FFF2-40B4-BE49-F238E27FC236}">
                <a16:creationId xmlns:a16="http://schemas.microsoft.com/office/drawing/2014/main" id="{BA9A01D9-48D3-471A-FD52-69CAF58C0E8B}"/>
              </a:ext>
            </a:extLst>
          </p:cNvPr>
          <p:cNvCxnSpPr>
            <a:cxnSpLocks/>
          </p:cNvCxnSpPr>
          <p:nvPr/>
        </p:nvCxnSpPr>
        <p:spPr>
          <a:xfrm>
            <a:off x="6887039" y="2623329"/>
            <a:ext cx="3193130" cy="174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9B69118B-0A48-8952-4B9B-A55966E7698F}"/>
              </a:ext>
            </a:extLst>
          </p:cNvPr>
          <p:cNvCxnSpPr>
            <a:cxnSpLocks/>
          </p:cNvCxnSpPr>
          <p:nvPr/>
        </p:nvCxnSpPr>
        <p:spPr>
          <a:xfrm>
            <a:off x="6901583" y="2640843"/>
            <a:ext cx="1034" cy="43174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ربع نص 16">
            <a:extLst>
              <a:ext uri="{FF2B5EF4-FFF2-40B4-BE49-F238E27FC236}">
                <a16:creationId xmlns:a16="http://schemas.microsoft.com/office/drawing/2014/main" id="{92A0A8F8-740E-6C4D-FAE2-C88670D0225E}"/>
              </a:ext>
            </a:extLst>
          </p:cNvPr>
          <p:cNvSpPr txBox="1"/>
          <p:nvPr/>
        </p:nvSpPr>
        <p:spPr>
          <a:xfrm>
            <a:off x="6570092" y="3001939"/>
            <a:ext cx="730431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20000</a:t>
            </a:r>
            <a:endParaRPr lang="ar-SY" sz="1400" dirty="0"/>
          </a:p>
        </p:txBody>
      </p:sp>
      <p:sp>
        <p:nvSpPr>
          <p:cNvPr id="15" name="مربع نص 18">
            <a:extLst>
              <a:ext uri="{FF2B5EF4-FFF2-40B4-BE49-F238E27FC236}">
                <a16:creationId xmlns:a16="http://schemas.microsoft.com/office/drawing/2014/main" id="{DEC0F799-7BE2-C7D9-0D86-E0B3EB2AE171}"/>
              </a:ext>
            </a:extLst>
          </p:cNvPr>
          <p:cNvSpPr txBox="1"/>
          <p:nvPr/>
        </p:nvSpPr>
        <p:spPr>
          <a:xfrm>
            <a:off x="7380356" y="2996057"/>
            <a:ext cx="56055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5000</a:t>
            </a:r>
            <a:endParaRPr lang="ar-SY" sz="1400" dirty="0"/>
          </a:p>
        </p:txBody>
      </p:sp>
      <p:cxnSp>
        <p:nvCxnSpPr>
          <p:cNvPr id="16" name="رابط كسهم مستقيم 19">
            <a:extLst>
              <a:ext uri="{FF2B5EF4-FFF2-40B4-BE49-F238E27FC236}">
                <a16:creationId xmlns:a16="http://schemas.microsoft.com/office/drawing/2014/main" id="{57EBA706-AEEE-D498-513A-5A4332B22503}"/>
              </a:ext>
            </a:extLst>
          </p:cNvPr>
          <p:cNvCxnSpPr>
            <a:cxnSpLocks/>
          </p:cNvCxnSpPr>
          <p:nvPr/>
        </p:nvCxnSpPr>
        <p:spPr>
          <a:xfrm>
            <a:off x="7655624" y="2597730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ربع نص 24">
            <a:extLst>
              <a:ext uri="{FF2B5EF4-FFF2-40B4-BE49-F238E27FC236}">
                <a16:creationId xmlns:a16="http://schemas.microsoft.com/office/drawing/2014/main" id="{6FCA7B4C-9465-6404-F9DD-B06938DA0071}"/>
              </a:ext>
            </a:extLst>
          </p:cNvPr>
          <p:cNvSpPr txBox="1"/>
          <p:nvPr/>
        </p:nvSpPr>
        <p:spPr>
          <a:xfrm>
            <a:off x="6741089" y="2344442"/>
            <a:ext cx="40608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0</a:t>
            </a:r>
            <a:endParaRPr lang="ar-SY" sz="1400" dirty="0"/>
          </a:p>
        </p:txBody>
      </p:sp>
      <p:sp>
        <p:nvSpPr>
          <p:cNvPr id="18" name="مربع نص 25">
            <a:extLst>
              <a:ext uri="{FF2B5EF4-FFF2-40B4-BE49-F238E27FC236}">
                <a16:creationId xmlns:a16="http://schemas.microsoft.com/office/drawing/2014/main" id="{FAF75C74-85EC-6B5B-FB01-E0D8790DBB3A}"/>
              </a:ext>
            </a:extLst>
          </p:cNvPr>
          <p:cNvSpPr txBox="1"/>
          <p:nvPr/>
        </p:nvSpPr>
        <p:spPr>
          <a:xfrm>
            <a:off x="7516292" y="2242838"/>
            <a:ext cx="40608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</a:t>
            </a:r>
            <a:endParaRPr lang="ar-SY" sz="1400" dirty="0"/>
          </a:p>
        </p:txBody>
      </p:sp>
      <p:sp>
        <p:nvSpPr>
          <p:cNvPr id="19" name="مربع نص 26">
            <a:extLst>
              <a:ext uri="{FF2B5EF4-FFF2-40B4-BE49-F238E27FC236}">
                <a16:creationId xmlns:a16="http://schemas.microsoft.com/office/drawing/2014/main" id="{BDBF90E5-4508-66DB-AF75-2DFE35EEFF10}"/>
              </a:ext>
            </a:extLst>
          </p:cNvPr>
          <p:cNvSpPr txBox="1"/>
          <p:nvPr/>
        </p:nvSpPr>
        <p:spPr>
          <a:xfrm>
            <a:off x="8864754" y="2170131"/>
            <a:ext cx="305711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3</a:t>
            </a:r>
            <a:endParaRPr lang="ar-SY" sz="1400" dirty="0"/>
          </a:p>
        </p:txBody>
      </p:sp>
      <p:cxnSp>
        <p:nvCxnSpPr>
          <p:cNvPr id="20" name="رابط كسهم مستقيم 27">
            <a:extLst>
              <a:ext uri="{FF2B5EF4-FFF2-40B4-BE49-F238E27FC236}">
                <a16:creationId xmlns:a16="http://schemas.microsoft.com/office/drawing/2014/main" id="{A267D6F9-BA86-9D9A-2767-B8FBE3677F81}"/>
              </a:ext>
            </a:extLst>
          </p:cNvPr>
          <p:cNvCxnSpPr>
            <a:cxnSpLocks/>
          </p:cNvCxnSpPr>
          <p:nvPr/>
        </p:nvCxnSpPr>
        <p:spPr>
          <a:xfrm>
            <a:off x="8286989" y="2612247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كسهم مستقيم 28">
            <a:extLst>
              <a:ext uri="{FF2B5EF4-FFF2-40B4-BE49-F238E27FC236}">
                <a16:creationId xmlns:a16="http://schemas.microsoft.com/office/drawing/2014/main" id="{AB0DFDB0-0BE2-6A25-58AF-57D9BEE5602D}"/>
              </a:ext>
            </a:extLst>
          </p:cNvPr>
          <p:cNvCxnSpPr>
            <a:cxnSpLocks/>
          </p:cNvCxnSpPr>
          <p:nvPr/>
        </p:nvCxnSpPr>
        <p:spPr>
          <a:xfrm>
            <a:off x="9143330" y="2590477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ربع نص 29">
            <a:extLst>
              <a:ext uri="{FF2B5EF4-FFF2-40B4-BE49-F238E27FC236}">
                <a16:creationId xmlns:a16="http://schemas.microsoft.com/office/drawing/2014/main" id="{3BBC3C99-5877-7167-3D75-47729218CE1E}"/>
              </a:ext>
            </a:extLst>
          </p:cNvPr>
          <p:cNvSpPr txBox="1"/>
          <p:nvPr/>
        </p:nvSpPr>
        <p:spPr>
          <a:xfrm>
            <a:off x="8075090" y="2221065"/>
            <a:ext cx="40608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</a:t>
            </a:r>
            <a:endParaRPr lang="ar-SY" sz="1400" dirty="0"/>
          </a:p>
        </p:txBody>
      </p:sp>
      <p:sp>
        <p:nvSpPr>
          <p:cNvPr id="23" name="مربع نص 30">
            <a:extLst>
              <a:ext uri="{FF2B5EF4-FFF2-40B4-BE49-F238E27FC236}">
                <a16:creationId xmlns:a16="http://schemas.microsoft.com/office/drawing/2014/main" id="{726C9DF8-06EF-99AD-361E-D0F1E36F947D}"/>
              </a:ext>
            </a:extLst>
          </p:cNvPr>
          <p:cNvSpPr txBox="1"/>
          <p:nvPr/>
        </p:nvSpPr>
        <p:spPr>
          <a:xfrm>
            <a:off x="9760686" y="2016347"/>
            <a:ext cx="56055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5000</a:t>
            </a:r>
            <a:endParaRPr lang="ar-SY" sz="1400" dirty="0"/>
          </a:p>
        </p:txBody>
      </p:sp>
      <p:sp>
        <p:nvSpPr>
          <p:cNvPr id="24" name="مربع نص 31">
            <a:extLst>
              <a:ext uri="{FF2B5EF4-FFF2-40B4-BE49-F238E27FC236}">
                <a16:creationId xmlns:a16="http://schemas.microsoft.com/office/drawing/2014/main" id="{72BBF60B-0573-2F28-0709-5E4B0A857C2A}"/>
              </a:ext>
            </a:extLst>
          </p:cNvPr>
          <p:cNvSpPr txBox="1"/>
          <p:nvPr/>
        </p:nvSpPr>
        <p:spPr>
          <a:xfrm>
            <a:off x="8018987" y="2981546"/>
            <a:ext cx="56055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6500</a:t>
            </a:r>
            <a:endParaRPr lang="ar-SY" sz="1400" dirty="0"/>
          </a:p>
        </p:txBody>
      </p:sp>
      <p:cxnSp>
        <p:nvCxnSpPr>
          <p:cNvPr id="25" name="رابط كسهم مستقيم 49">
            <a:extLst>
              <a:ext uri="{FF2B5EF4-FFF2-40B4-BE49-F238E27FC236}">
                <a16:creationId xmlns:a16="http://schemas.microsoft.com/office/drawing/2014/main" id="{8CB6D2BF-6F02-9AE6-FDA0-779C43115253}"/>
              </a:ext>
            </a:extLst>
          </p:cNvPr>
          <p:cNvCxnSpPr>
            <a:cxnSpLocks/>
          </p:cNvCxnSpPr>
          <p:nvPr/>
        </p:nvCxnSpPr>
        <p:spPr>
          <a:xfrm flipV="1">
            <a:off x="10067214" y="2364826"/>
            <a:ext cx="0" cy="2474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ربع نص 51">
            <a:extLst>
              <a:ext uri="{FF2B5EF4-FFF2-40B4-BE49-F238E27FC236}">
                <a16:creationId xmlns:a16="http://schemas.microsoft.com/office/drawing/2014/main" id="{81254463-D1AC-21BD-B03D-5A029F95743B}"/>
              </a:ext>
            </a:extLst>
          </p:cNvPr>
          <p:cNvSpPr txBox="1"/>
          <p:nvPr/>
        </p:nvSpPr>
        <p:spPr>
          <a:xfrm>
            <a:off x="9786403" y="2322531"/>
            <a:ext cx="33004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4</a:t>
            </a:r>
            <a:endParaRPr lang="ar-SY" sz="1400" dirty="0"/>
          </a:p>
        </p:txBody>
      </p:sp>
      <p:cxnSp>
        <p:nvCxnSpPr>
          <p:cNvPr id="27" name="رابط كسهم مستقيم 52">
            <a:extLst>
              <a:ext uri="{FF2B5EF4-FFF2-40B4-BE49-F238E27FC236}">
                <a16:creationId xmlns:a16="http://schemas.microsoft.com/office/drawing/2014/main" id="{1A966DFF-E5B0-D198-C1EC-434B78836223}"/>
              </a:ext>
            </a:extLst>
          </p:cNvPr>
          <p:cNvCxnSpPr>
            <a:cxnSpLocks/>
          </p:cNvCxnSpPr>
          <p:nvPr/>
        </p:nvCxnSpPr>
        <p:spPr>
          <a:xfrm>
            <a:off x="10072246" y="2663050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مربع نص 53">
            <a:extLst>
              <a:ext uri="{FF2B5EF4-FFF2-40B4-BE49-F238E27FC236}">
                <a16:creationId xmlns:a16="http://schemas.microsoft.com/office/drawing/2014/main" id="{0DE50193-71BB-BBFB-9D7A-D779F41E103E}"/>
              </a:ext>
            </a:extLst>
          </p:cNvPr>
          <p:cNvSpPr txBox="1"/>
          <p:nvPr/>
        </p:nvSpPr>
        <p:spPr>
          <a:xfrm>
            <a:off x="8904358" y="2974289"/>
            <a:ext cx="60249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9000</a:t>
            </a:r>
            <a:endParaRPr lang="ar-SY" sz="1400" dirty="0"/>
          </a:p>
        </p:txBody>
      </p:sp>
      <p:sp>
        <p:nvSpPr>
          <p:cNvPr id="29" name="مربع نص 60">
            <a:extLst>
              <a:ext uri="{FF2B5EF4-FFF2-40B4-BE49-F238E27FC236}">
                <a16:creationId xmlns:a16="http://schemas.microsoft.com/office/drawing/2014/main" id="{B70D42FD-03EA-3DED-07B9-9931E25E5D13}"/>
              </a:ext>
            </a:extLst>
          </p:cNvPr>
          <p:cNvSpPr txBox="1"/>
          <p:nvPr/>
        </p:nvSpPr>
        <p:spPr>
          <a:xfrm>
            <a:off x="9818756" y="3090404"/>
            <a:ext cx="667811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11000</a:t>
            </a:r>
            <a:endParaRPr lang="ar-SY" sz="1400" dirty="0"/>
          </a:p>
        </p:txBody>
      </p:sp>
      <p:sp>
        <p:nvSpPr>
          <p:cNvPr id="30" name="مستطيل 62">
            <a:extLst>
              <a:ext uri="{FF2B5EF4-FFF2-40B4-BE49-F238E27FC236}">
                <a16:creationId xmlns:a16="http://schemas.microsoft.com/office/drawing/2014/main" id="{FF51B779-76FF-D2A1-757C-4D9892E04E4C}"/>
              </a:ext>
            </a:extLst>
          </p:cNvPr>
          <p:cNvSpPr/>
          <p:nvPr/>
        </p:nvSpPr>
        <p:spPr>
          <a:xfrm>
            <a:off x="986995" y="1712269"/>
            <a:ext cx="5356187" cy="17439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  <p:cxnSp>
        <p:nvCxnSpPr>
          <p:cNvPr id="31" name="رابط مستقيم 69">
            <a:extLst>
              <a:ext uri="{FF2B5EF4-FFF2-40B4-BE49-F238E27FC236}">
                <a16:creationId xmlns:a16="http://schemas.microsoft.com/office/drawing/2014/main" id="{828B4AA2-13AC-E8BD-77F7-DA587EC1316A}"/>
              </a:ext>
            </a:extLst>
          </p:cNvPr>
          <p:cNvCxnSpPr/>
          <p:nvPr/>
        </p:nvCxnSpPr>
        <p:spPr>
          <a:xfrm>
            <a:off x="3035523" y="2835795"/>
            <a:ext cx="0" cy="2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70">
            <a:extLst>
              <a:ext uri="{FF2B5EF4-FFF2-40B4-BE49-F238E27FC236}">
                <a16:creationId xmlns:a16="http://schemas.microsoft.com/office/drawing/2014/main" id="{7DA73FAA-66BA-355D-A85A-F4D9E10350C1}"/>
              </a:ext>
            </a:extLst>
          </p:cNvPr>
          <p:cNvCxnSpPr>
            <a:cxnSpLocks/>
          </p:cNvCxnSpPr>
          <p:nvPr/>
        </p:nvCxnSpPr>
        <p:spPr>
          <a:xfrm>
            <a:off x="1669180" y="2645103"/>
            <a:ext cx="4065042" cy="138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كسهم مستقيم 71">
            <a:extLst>
              <a:ext uri="{FF2B5EF4-FFF2-40B4-BE49-F238E27FC236}">
                <a16:creationId xmlns:a16="http://schemas.microsoft.com/office/drawing/2014/main" id="{6EA8F514-3733-3543-7500-A3E43DD4A0B8}"/>
              </a:ext>
            </a:extLst>
          </p:cNvPr>
          <p:cNvCxnSpPr>
            <a:cxnSpLocks/>
          </p:cNvCxnSpPr>
          <p:nvPr/>
        </p:nvCxnSpPr>
        <p:spPr>
          <a:xfrm>
            <a:off x="1683724" y="2662617"/>
            <a:ext cx="1034" cy="43174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مربع نص 73">
            <a:extLst>
              <a:ext uri="{FF2B5EF4-FFF2-40B4-BE49-F238E27FC236}">
                <a16:creationId xmlns:a16="http://schemas.microsoft.com/office/drawing/2014/main" id="{C0AC553F-C526-920A-BD53-4488019F923D}"/>
              </a:ext>
            </a:extLst>
          </p:cNvPr>
          <p:cNvSpPr txBox="1"/>
          <p:nvPr/>
        </p:nvSpPr>
        <p:spPr>
          <a:xfrm>
            <a:off x="1105492" y="3023713"/>
            <a:ext cx="1506864" cy="3071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20000</a:t>
            </a:r>
            <a:endParaRPr lang="ar-SY" sz="1400" dirty="0"/>
          </a:p>
        </p:txBody>
      </p:sp>
      <p:sp>
        <p:nvSpPr>
          <p:cNvPr id="35" name="مربع نص 74">
            <a:extLst>
              <a:ext uri="{FF2B5EF4-FFF2-40B4-BE49-F238E27FC236}">
                <a16:creationId xmlns:a16="http://schemas.microsoft.com/office/drawing/2014/main" id="{C37FD94E-D9B3-97C0-E352-907A3B7D7378}"/>
              </a:ext>
            </a:extLst>
          </p:cNvPr>
          <p:cNvSpPr txBox="1"/>
          <p:nvPr/>
        </p:nvSpPr>
        <p:spPr>
          <a:xfrm>
            <a:off x="2162497" y="3017831"/>
            <a:ext cx="56055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5000</a:t>
            </a:r>
            <a:endParaRPr lang="ar-SY" sz="1400" dirty="0"/>
          </a:p>
        </p:txBody>
      </p:sp>
      <p:cxnSp>
        <p:nvCxnSpPr>
          <p:cNvPr id="36" name="رابط كسهم مستقيم 75">
            <a:extLst>
              <a:ext uri="{FF2B5EF4-FFF2-40B4-BE49-F238E27FC236}">
                <a16:creationId xmlns:a16="http://schemas.microsoft.com/office/drawing/2014/main" id="{734D4CB6-565A-6B96-29A7-65B770A47174}"/>
              </a:ext>
            </a:extLst>
          </p:cNvPr>
          <p:cNvCxnSpPr>
            <a:cxnSpLocks/>
          </p:cNvCxnSpPr>
          <p:nvPr/>
        </p:nvCxnSpPr>
        <p:spPr>
          <a:xfrm>
            <a:off x="2437765" y="2619504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مربع نص 76">
            <a:extLst>
              <a:ext uri="{FF2B5EF4-FFF2-40B4-BE49-F238E27FC236}">
                <a16:creationId xmlns:a16="http://schemas.microsoft.com/office/drawing/2014/main" id="{40B826FE-D70B-F252-257D-22408FB2AA01}"/>
              </a:ext>
            </a:extLst>
          </p:cNvPr>
          <p:cNvSpPr txBox="1"/>
          <p:nvPr/>
        </p:nvSpPr>
        <p:spPr>
          <a:xfrm>
            <a:off x="1378090" y="2366216"/>
            <a:ext cx="40608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0</a:t>
            </a:r>
            <a:endParaRPr lang="ar-SY" sz="1400" dirty="0"/>
          </a:p>
        </p:txBody>
      </p:sp>
      <p:sp>
        <p:nvSpPr>
          <p:cNvPr id="38" name="مربع نص 77">
            <a:extLst>
              <a:ext uri="{FF2B5EF4-FFF2-40B4-BE49-F238E27FC236}">
                <a16:creationId xmlns:a16="http://schemas.microsoft.com/office/drawing/2014/main" id="{FD000272-ACF1-2976-C30B-91FE34B4F21B}"/>
              </a:ext>
            </a:extLst>
          </p:cNvPr>
          <p:cNvSpPr txBox="1"/>
          <p:nvPr/>
        </p:nvSpPr>
        <p:spPr>
          <a:xfrm>
            <a:off x="2298433" y="2264612"/>
            <a:ext cx="40608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</a:t>
            </a:r>
            <a:endParaRPr lang="ar-SY" sz="1400" dirty="0"/>
          </a:p>
        </p:txBody>
      </p:sp>
      <p:sp>
        <p:nvSpPr>
          <p:cNvPr id="39" name="مربع نص 78">
            <a:extLst>
              <a:ext uri="{FF2B5EF4-FFF2-40B4-BE49-F238E27FC236}">
                <a16:creationId xmlns:a16="http://schemas.microsoft.com/office/drawing/2014/main" id="{CC3145EB-B2EE-DA78-8050-DC1F26687E1C}"/>
              </a:ext>
            </a:extLst>
          </p:cNvPr>
          <p:cNvSpPr txBox="1"/>
          <p:nvPr/>
        </p:nvSpPr>
        <p:spPr>
          <a:xfrm>
            <a:off x="3794676" y="2311973"/>
            <a:ext cx="305711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3</a:t>
            </a:r>
            <a:endParaRPr lang="ar-SY" sz="1400" dirty="0"/>
          </a:p>
        </p:txBody>
      </p:sp>
      <p:cxnSp>
        <p:nvCxnSpPr>
          <p:cNvPr id="40" name="رابط كسهم مستقيم 79">
            <a:extLst>
              <a:ext uri="{FF2B5EF4-FFF2-40B4-BE49-F238E27FC236}">
                <a16:creationId xmlns:a16="http://schemas.microsoft.com/office/drawing/2014/main" id="{A27B57BC-2598-2E28-BB10-74A81FEB5B81}"/>
              </a:ext>
            </a:extLst>
          </p:cNvPr>
          <p:cNvCxnSpPr>
            <a:cxnSpLocks/>
          </p:cNvCxnSpPr>
          <p:nvPr/>
        </p:nvCxnSpPr>
        <p:spPr>
          <a:xfrm>
            <a:off x="3069130" y="2634021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كسهم مستقيم 80">
            <a:extLst>
              <a:ext uri="{FF2B5EF4-FFF2-40B4-BE49-F238E27FC236}">
                <a16:creationId xmlns:a16="http://schemas.microsoft.com/office/drawing/2014/main" id="{8CD5DC93-72D7-D4B7-5C47-8197AD47D41C}"/>
              </a:ext>
            </a:extLst>
          </p:cNvPr>
          <p:cNvCxnSpPr>
            <a:cxnSpLocks/>
          </p:cNvCxnSpPr>
          <p:nvPr/>
        </p:nvCxnSpPr>
        <p:spPr>
          <a:xfrm>
            <a:off x="3925471" y="2612251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مربع نص 81">
            <a:extLst>
              <a:ext uri="{FF2B5EF4-FFF2-40B4-BE49-F238E27FC236}">
                <a16:creationId xmlns:a16="http://schemas.microsoft.com/office/drawing/2014/main" id="{8D43EB69-AEE6-6D72-0F5E-3501B60FD48F}"/>
              </a:ext>
            </a:extLst>
          </p:cNvPr>
          <p:cNvSpPr txBox="1"/>
          <p:nvPr/>
        </p:nvSpPr>
        <p:spPr>
          <a:xfrm>
            <a:off x="2912647" y="2279784"/>
            <a:ext cx="393969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2</a:t>
            </a:r>
            <a:endParaRPr lang="ar-SY" sz="1400" dirty="0"/>
          </a:p>
        </p:txBody>
      </p:sp>
      <p:sp>
        <p:nvSpPr>
          <p:cNvPr id="43" name="مربع نص 82">
            <a:extLst>
              <a:ext uri="{FF2B5EF4-FFF2-40B4-BE49-F238E27FC236}">
                <a16:creationId xmlns:a16="http://schemas.microsoft.com/office/drawing/2014/main" id="{F161D9C8-E147-9EBD-296B-E308FCE06E2E}"/>
              </a:ext>
            </a:extLst>
          </p:cNvPr>
          <p:cNvSpPr txBox="1"/>
          <p:nvPr/>
        </p:nvSpPr>
        <p:spPr>
          <a:xfrm>
            <a:off x="5383334" y="2038121"/>
            <a:ext cx="56055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3000</a:t>
            </a:r>
            <a:endParaRPr lang="ar-SY" sz="1400" dirty="0"/>
          </a:p>
        </p:txBody>
      </p:sp>
      <p:sp>
        <p:nvSpPr>
          <p:cNvPr id="44" name="مربع نص 83">
            <a:extLst>
              <a:ext uri="{FF2B5EF4-FFF2-40B4-BE49-F238E27FC236}">
                <a16:creationId xmlns:a16="http://schemas.microsoft.com/office/drawing/2014/main" id="{AD9F461B-3D56-E956-2B25-2E726D1EC162}"/>
              </a:ext>
            </a:extLst>
          </p:cNvPr>
          <p:cNvSpPr txBox="1"/>
          <p:nvPr/>
        </p:nvSpPr>
        <p:spPr>
          <a:xfrm>
            <a:off x="2801128" y="3003320"/>
            <a:ext cx="56055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6500</a:t>
            </a:r>
            <a:endParaRPr lang="ar-SY" sz="1400" dirty="0"/>
          </a:p>
        </p:txBody>
      </p:sp>
      <p:sp>
        <p:nvSpPr>
          <p:cNvPr id="45" name="مربع نص 85">
            <a:extLst>
              <a:ext uri="{FF2B5EF4-FFF2-40B4-BE49-F238E27FC236}">
                <a16:creationId xmlns:a16="http://schemas.microsoft.com/office/drawing/2014/main" id="{BC54ED93-B38C-2786-98CE-B5B6167DC0CF}"/>
              </a:ext>
            </a:extLst>
          </p:cNvPr>
          <p:cNvSpPr txBox="1"/>
          <p:nvPr/>
        </p:nvSpPr>
        <p:spPr>
          <a:xfrm>
            <a:off x="4707089" y="2344305"/>
            <a:ext cx="33004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4</a:t>
            </a:r>
            <a:endParaRPr lang="ar-SY" sz="1400" dirty="0"/>
          </a:p>
        </p:txBody>
      </p:sp>
      <p:cxnSp>
        <p:nvCxnSpPr>
          <p:cNvPr id="46" name="رابط كسهم مستقيم 86">
            <a:extLst>
              <a:ext uri="{FF2B5EF4-FFF2-40B4-BE49-F238E27FC236}">
                <a16:creationId xmlns:a16="http://schemas.microsoft.com/office/drawing/2014/main" id="{3D41A753-D416-DD0C-9D38-B1F120F3220C}"/>
              </a:ext>
            </a:extLst>
          </p:cNvPr>
          <p:cNvCxnSpPr>
            <a:cxnSpLocks/>
          </p:cNvCxnSpPr>
          <p:nvPr/>
        </p:nvCxnSpPr>
        <p:spPr>
          <a:xfrm>
            <a:off x="4854387" y="2684824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مربع نص 87">
            <a:extLst>
              <a:ext uri="{FF2B5EF4-FFF2-40B4-BE49-F238E27FC236}">
                <a16:creationId xmlns:a16="http://schemas.microsoft.com/office/drawing/2014/main" id="{0C6BFF60-5B39-6DBE-9EEC-4F3179937BB4}"/>
              </a:ext>
            </a:extLst>
          </p:cNvPr>
          <p:cNvSpPr txBox="1"/>
          <p:nvPr/>
        </p:nvSpPr>
        <p:spPr>
          <a:xfrm>
            <a:off x="3686499" y="2996063"/>
            <a:ext cx="60249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9000</a:t>
            </a:r>
            <a:endParaRPr lang="ar-SY" sz="1400" dirty="0"/>
          </a:p>
        </p:txBody>
      </p:sp>
      <p:sp>
        <p:nvSpPr>
          <p:cNvPr id="48" name="مربع نص 88">
            <a:extLst>
              <a:ext uri="{FF2B5EF4-FFF2-40B4-BE49-F238E27FC236}">
                <a16:creationId xmlns:a16="http://schemas.microsoft.com/office/drawing/2014/main" id="{2C24B00B-9BC9-07E4-0E4D-425B5E94D6A8}"/>
              </a:ext>
            </a:extLst>
          </p:cNvPr>
          <p:cNvSpPr txBox="1"/>
          <p:nvPr/>
        </p:nvSpPr>
        <p:spPr>
          <a:xfrm>
            <a:off x="4600897" y="3009438"/>
            <a:ext cx="63892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11000</a:t>
            </a:r>
            <a:endParaRPr lang="ar-SY" sz="1400" dirty="0"/>
          </a:p>
        </p:txBody>
      </p:sp>
      <p:sp>
        <p:nvSpPr>
          <p:cNvPr id="49" name="سهم: لليمين 89">
            <a:extLst>
              <a:ext uri="{FF2B5EF4-FFF2-40B4-BE49-F238E27FC236}">
                <a16:creationId xmlns:a16="http://schemas.microsoft.com/office/drawing/2014/main" id="{4A0C58BA-7D66-B988-972A-9C261B98F210}"/>
              </a:ext>
            </a:extLst>
          </p:cNvPr>
          <p:cNvSpPr/>
          <p:nvPr/>
        </p:nvSpPr>
        <p:spPr>
          <a:xfrm rot="10800000">
            <a:off x="8349534" y="5710316"/>
            <a:ext cx="369870" cy="62284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50" name="مربع نص 91">
            <a:extLst>
              <a:ext uri="{FF2B5EF4-FFF2-40B4-BE49-F238E27FC236}">
                <a16:creationId xmlns:a16="http://schemas.microsoft.com/office/drawing/2014/main" id="{929F2C7F-3B27-FEFC-4BDE-C6B7A5DC8A90}"/>
              </a:ext>
            </a:extLst>
          </p:cNvPr>
          <p:cNvSpPr txBox="1"/>
          <p:nvPr/>
        </p:nvSpPr>
        <p:spPr>
          <a:xfrm>
            <a:off x="5358251" y="2348924"/>
            <a:ext cx="33004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5</a:t>
            </a:r>
            <a:endParaRPr lang="ar-SY" sz="1400" dirty="0"/>
          </a:p>
        </p:txBody>
      </p:sp>
      <p:cxnSp>
        <p:nvCxnSpPr>
          <p:cNvPr id="51" name="رابط كسهم مستقيم 92">
            <a:extLst>
              <a:ext uri="{FF2B5EF4-FFF2-40B4-BE49-F238E27FC236}">
                <a16:creationId xmlns:a16="http://schemas.microsoft.com/office/drawing/2014/main" id="{FA3FB928-3A54-C392-09C6-8598E10149DF}"/>
              </a:ext>
            </a:extLst>
          </p:cNvPr>
          <p:cNvCxnSpPr>
            <a:cxnSpLocks/>
          </p:cNvCxnSpPr>
          <p:nvPr/>
        </p:nvCxnSpPr>
        <p:spPr>
          <a:xfrm flipV="1">
            <a:off x="5726121" y="2364825"/>
            <a:ext cx="0" cy="2474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رابط كسهم مستقيم 1">
            <a:extLst>
              <a:ext uri="{FF2B5EF4-FFF2-40B4-BE49-F238E27FC236}">
                <a16:creationId xmlns:a16="http://schemas.microsoft.com/office/drawing/2014/main" id="{F071D8F1-51BD-3458-0ECF-2D75A7AA1B5E}"/>
              </a:ext>
            </a:extLst>
          </p:cNvPr>
          <p:cNvCxnSpPr>
            <a:cxnSpLocks/>
          </p:cNvCxnSpPr>
          <p:nvPr/>
        </p:nvCxnSpPr>
        <p:spPr>
          <a:xfrm>
            <a:off x="5746526" y="2662566"/>
            <a:ext cx="0" cy="3639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مربع نص 3">
            <a:extLst>
              <a:ext uri="{FF2B5EF4-FFF2-40B4-BE49-F238E27FC236}">
                <a16:creationId xmlns:a16="http://schemas.microsoft.com/office/drawing/2014/main" id="{6477E367-B428-CF15-9E5D-D4A39CA741EC}"/>
              </a:ext>
            </a:extLst>
          </p:cNvPr>
          <p:cNvSpPr txBox="1"/>
          <p:nvPr/>
        </p:nvSpPr>
        <p:spPr>
          <a:xfrm>
            <a:off x="5431386" y="3048824"/>
            <a:ext cx="63892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/>
              <a:t>15000</a:t>
            </a:r>
            <a:endParaRPr lang="ar-SY" sz="1400" dirty="0"/>
          </a:p>
        </p:txBody>
      </p:sp>
    </p:spTree>
    <p:extLst>
      <p:ext uri="{BB962C8B-B14F-4D97-AF65-F5344CB8AC3E}">
        <p14:creationId xmlns:p14="http://schemas.microsoft.com/office/powerpoint/2010/main" val="3796056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3">
            <a:extLst>
              <a:ext uri="{FF2B5EF4-FFF2-40B4-BE49-F238E27FC236}">
                <a16:creationId xmlns:a16="http://schemas.microsoft.com/office/drawing/2014/main" id="{9BDE63C4-9E88-1135-21E1-0612E5121ABB}"/>
              </a:ext>
            </a:extLst>
          </p:cNvPr>
          <p:cNvSpPr txBox="1"/>
          <p:nvPr/>
        </p:nvSpPr>
        <p:spPr>
          <a:xfrm>
            <a:off x="9707052" y="658301"/>
            <a:ext cx="1748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السابعة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AF5AA9-DE76-202E-B8C6-D7FA42064EDD}"/>
              </a:ext>
            </a:extLst>
          </p:cNvPr>
          <p:cNvSpPr txBox="1">
            <a:spLocks noChangeArrowheads="1"/>
          </p:cNvSpPr>
          <p:nvPr/>
        </p:nvSpPr>
        <p:spPr>
          <a:xfrm>
            <a:off x="11144050" y="1345682"/>
            <a:ext cx="1047950" cy="280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ar-SY" altLang="ar-SY" sz="1800" dirty="0"/>
              <a:t>مسألة</a:t>
            </a:r>
            <a:endParaRPr lang="en-US" altLang="ar-SY" sz="1800" dirty="0"/>
          </a:p>
        </p:txBody>
      </p:sp>
      <p:sp>
        <p:nvSpPr>
          <p:cNvPr id="6" name="مستطيل 4">
            <a:extLst>
              <a:ext uri="{FF2B5EF4-FFF2-40B4-BE49-F238E27FC236}">
                <a16:creationId xmlns:a16="http://schemas.microsoft.com/office/drawing/2014/main" id="{F44BF564-BC3A-DE38-EAE8-79EC454F8B71}"/>
              </a:ext>
            </a:extLst>
          </p:cNvPr>
          <p:cNvSpPr/>
          <p:nvPr/>
        </p:nvSpPr>
        <p:spPr>
          <a:xfrm>
            <a:off x="8709423" y="2115284"/>
            <a:ext cx="1871946" cy="5978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Aw </a:t>
            </a:r>
            <a:r>
              <a:rPr lang="en-US" b="1" dirty="0">
                <a:solidFill>
                  <a:schemeClr val="tx1"/>
                </a:solidFill>
              </a:rPr>
              <a:t>1</a:t>
            </a:r>
            <a:r>
              <a:rPr lang="en-US" sz="2400" dirty="0">
                <a:solidFill>
                  <a:schemeClr val="tx1"/>
                </a:solidFill>
              </a:rPr>
              <a:t>= -10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7" name="مستطيل 7">
            <a:extLst>
              <a:ext uri="{FF2B5EF4-FFF2-40B4-BE49-F238E27FC236}">
                <a16:creationId xmlns:a16="http://schemas.microsoft.com/office/drawing/2014/main" id="{194BC886-2C46-A7D9-BA5E-A87A2FE6BC76}"/>
              </a:ext>
            </a:extLst>
          </p:cNvPr>
          <p:cNvSpPr/>
          <p:nvPr/>
        </p:nvSpPr>
        <p:spPr>
          <a:xfrm>
            <a:off x="6400800" y="1287940"/>
            <a:ext cx="4646921" cy="592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400" dirty="0">
                <a:solidFill>
                  <a:schemeClr val="tx1"/>
                </a:solidFill>
              </a:rPr>
              <a:t>لو كان حسابنا على الشكل التالي </a:t>
            </a:r>
          </a:p>
        </p:txBody>
      </p:sp>
      <p:sp>
        <p:nvSpPr>
          <p:cNvPr id="8" name="مستطيل 9">
            <a:extLst>
              <a:ext uri="{FF2B5EF4-FFF2-40B4-BE49-F238E27FC236}">
                <a16:creationId xmlns:a16="http://schemas.microsoft.com/office/drawing/2014/main" id="{EB51C035-C5E8-DA82-AB72-D61D99CC28FC}"/>
              </a:ext>
            </a:extLst>
          </p:cNvPr>
          <p:cNvSpPr/>
          <p:nvPr/>
        </p:nvSpPr>
        <p:spPr>
          <a:xfrm>
            <a:off x="6400800" y="2128708"/>
            <a:ext cx="2220505" cy="592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1600" b="1" dirty="0">
                <a:solidFill>
                  <a:schemeClr val="tx1"/>
                </a:solidFill>
              </a:rPr>
              <a:t>نستمر بالحساب</a:t>
            </a:r>
          </a:p>
        </p:txBody>
      </p:sp>
      <p:sp>
        <p:nvSpPr>
          <p:cNvPr id="9" name="مستطيل 10">
            <a:extLst>
              <a:ext uri="{FF2B5EF4-FFF2-40B4-BE49-F238E27FC236}">
                <a16:creationId xmlns:a16="http://schemas.microsoft.com/office/drawing/2014/main" id="{8033C354-0198-6A5E-42A9-189D3D9E1D5D}"/>
              </a:ext>
            </a:extLst>
          </p:cNvPr>
          <p:cNvSpPr/>
          <p:nvPr/>
        </p:nvSpPr>
        <p:spPr>
          <a:xfrm>
            <a:off x="8687165" y="2935495"/>
            <a:ext cx="1871946" cy="5978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Aw2= -7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10" name="مستطيل 11">
            <a:extLst>
              <a:ext uri="{FF2B5EF4-FFF2-40B4-BE49-F238E27FC236}">
                <a16:creationId xmlns:a16="http://schemas.microsoft.com/office/drawing/2014/main" id="{E7A2BBD5-633C-3535-A58C-B76542212457}"/>
              </a:ext>
            </a:extLst>
          </p:cNvPr>
          <p:cNvSpPr/>
          <p:nvPr/>
        </p:nvSpPr>
        <p:spPr>
          <a:xfrm>
            <a:off x="6378542" y="2948919"/>
            <a:ext cx="2220505" cy="592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1600" b="1" dirty="0">
                <a:solidFill>
                  <a:schemeClr val="tx1"/>
                </a:solidFill>
              </a:rPr>
              <a:t>نستمر بالحساب</a:t>
            </a:r>
          </a:p>
        </p:txBody>
      </p:sp>
      <p:sp>
        <p:nvSpPr>
          <p:cNvPr id="11" name="مستطيل 12">
            <a:extLst>
              <a:ext uri="{FF2B5EF4-FFF2-40B4-BE49-F238E27FC236}">
                <a16:creationId xmlns:a16="http://schemas.microsoft.com/office/drawing/2014/main" id="{273F7723-13A3-0932-DCA6-6AB2AE3F2F9D}"/>
              </a:ext>
            </a:extLst>
          </p:cNvPr>
          <p:cNvSpPr/>
          <p:nvPr/>
        </p:nvSpPr>
        <p:spPr>
          <a:xfrm>
            <a:off x="8656340" y="3695787"/>
            <a:ext cx="1871946" cy="6193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Aw </a:t>
            </a:r>
            <a:r>
              <a:rPr lang="en-US" b="1" dirty="0">
                <a:solidFill>
                  <a:schemeClr val="tx1"/>
                </a:solidFill>
              </a:rPr>
              <a:t>3</a:t>
            </a:r>
            <a:r>
              <a:rPr lang="en-US" sz="2400" dirty="0">
                <a:solidFill>
                  <a:schemeClr val="tx1"/>
                </a:solidFill>
              </a:rPr>
              <a:t>= -6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12" name="مستطيل 13">
            <a:extLst>
              <a:ext uri="{FF2B5EF4-FFF2-40B4-BE49-F238E27FC236}">
                <a16:creationId xmlns:a16="http://schemas.microsoft.com/office/drawing/2014/main" id="{73072870-7737-8E91-4C2A-2732D0B26877}"/>
              </a:ext>
            </a:extLst>
          </p:cNvPr>
          <p:cNvSpPr/>
          <p:nvPr/>
        </p:nvSpPr>
        <p:spPr>
          <a:xfrm>
            <a:off x="6347717" y="3709211"/>
            <a:ext cx="2220505" cy="592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1600" b="1" dirty="0">
                <a:solidFill>
                  <a:schemeClr val="tx1"/>
                </a:solidFill>
              </a:rPr>
              <a:t>نستمر بالحساب</a:t>
            </a:r>
          </a:p>
        </p:txBody>
      </p:sp>
      <p:sp>
        <p:nvSpPr>
          <p:cNvPr id="13" name="مستطيل 14">
            <a:extLst>
              <a:ext uri="{FF2B5EF4-FFF2-40B4-BE49-F238E27FC236}">
                <a16:creationId xmlns:a16="http://schemas.microsoft.com/office/drawing/2014/main" id="{1769CCA4-CDFF-1394-BCC1-A4CFE69507FF}"/>
              </a:ext>
            </a:extLst>
          </p:cNvPr>
          <p:cNvSpPr/>
          <p:nvPr/>
        </p:nvSpPr>
        <p:spPr>
          <a:xfrm>
            <a:off x="8707713" y="4692386"/>
            <a:ext cx="1871946" cy="5978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Aw </a:t>
            </a:r>
            <a:r>
              <a:rPr lang="en-US" b="1" dirty="0">
                <a:solidFill>
                  <a:schemeClr val="tx1"/>
                </a:solidFill>
              </a:rPr>
              <a:t>4</a:t>
            </a:r>
            <a:r>
              <a:rPr lang="en-US" sz="2400" dirty="0">
                <a:solidFill>
                  <a:schemeClr val="tx1"/>
                </a:solidFill>
              </a:rPr>
              <a:t>= -6.3</a:t>
            </a:r>
            <a:endParaRPr lang="ar-SY" sz="2400" dirty="0">
              <a:solidFill>
                <a:schemeClr val="tx1"/>
              </a:solidFill>
            </a:endParaRPr>
          </a:p>
        </p:txBody>
      </p:sp>
      <p:sp>
        <p:nvSpPr>
          <p:cNvPr id="14" name="مستطيل 15">
            <a:extLst>
              <a:ext uri="{FF2B5EF4-FFF2-40B4-BE49-F238E27FC236}">
                <a16:creationId xmlns:a16="http://schemas.microsoft.com/office/drawing/2014/main" id="{21E935AC-8C66-77DF-B92A-E7CC1D7CC821}"/>
              </a:ext>
            </a:extLst>
          </p:cNvPr>
          <p:cNvSpPr/>
          <p:nvPr/>
        </p:nvSpPr>
        <p:spPr>
          <a:xfrm>
            <a:off x="6399090" y="4705811"/>
            <a:ext cx="2220505" cy="11158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1600" b="1" dirty="0">
                <a:solidFill>
                  <a:schemeClr val="tx1"/>
                </a:solidFill>
              </a:rPr>
              <a:t>هنا نتوقف ونأخذ القيمة السابقة</a:t>
            </a:r>
          </a:p>
        </p:txBody>
      </p:sp>
      <p:cxnSp>
        <p:nvCxnSpPr>
          <p:cNvPr id="15" name="رابط كسهم مستقيم 18">
            <a:extLst>
              <a:ext uri="{FF2B5EF4-FFF2-40B4-BE49-F238E27FC236}">
                <a16:creationId xmlns:a16="http://schemas.microsoft.com/office/drawing/2014/main" id="{E4D0A02E-2905-F3DB-C022-27C2270513AA}"/>
              </a:ext>
            </a:extLst>
          </p:cNvPr>
          <p:cNvCxnSpPr>
            <a:cxnSpLocks/>
          </p:cNvCxnSpPr>
          <p:nvPr/>
        </p:nvCxnSpPr>
        <p:spPr>
          <a:xfrm flipV="1">
            <a:off x="1408535" y="4692386"/>
            <a:ext cx="4151506" cy="134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رابط كسهم مستقيم 21">
            <a:extLst>
              <a:ext uri="{FF2B5EF4-FFF2-40B4-BE49-F238E27FC236}">
                <a16:creationId xmlns:a16="http://schemas.microsoft.com/office/drawing/2014/main" id="{2F11BEDC-B2BE-D768-5C8B-EEA6787881BE}"/>
              </a:ext>
            </a:extLst>
          </p:cNvPr>
          <p:cNvCxnSpPr>
            <a:cxnSpLocks/>
          </p:cNvCxnSpPr>
          <p:nvPr/>
        </p:nvCxnSpPr>
        <p:spPr>
          <a:xfrm flipV="1">
            <a:off x="1595120" y="1595120"/>
            <a:ext cx="17221" cy="32630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مستطيل 23">
            <a:extLst>
              <a:ext uri="{FF2B5EF4-FFF2-40B4-BE49-F238E27FC236}">
                <a16:creationId xmlns:a16="http://schemas.microsoft.com/office/drawing/2014/main" id="{48E82C56-3EB4-B1A9-E947-977B1138AD85}"/>
              </a:ext>
            </a:extLst>
          </p:cNvPr>
          <p:cNvSpPr/>
          <p:nvPr/>
        </p:nvSpPr>
        <p:spPr>
          <a:xfrm>
            <a:off x="4840948" y="4817778"/>
            <a:ext cx="920607" cy="5922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years</a:t>
            </a:r>
            <a:endParaRPr lang="ar-SY" sz="1600" b="1" dirty="0">
              <a:solidFill>
                <a:schemeClr val="tx1"/>
              </a:solidFill>
            </a:endParaRPr>
          </a:p>
        </p:txBody>
      </p:sp>
      <p:sp>
        <p:nvSpPr>
          <p:cNvPr id="18" name="مستطيل 24">
            <a:extLst>
              <a:ext uri="{FF2B5EF4-FFF2-40B4-BE49-F238E27FC236}">
                <a16:creationId xmlns:a16="http://schemas.microsoft.com/office/drawing/2014/main" id="{D3049A78-0F49-2B10-C5AC-9EF545D5A09E}"/>
              </a:ext>
            </a:extLst>
          </p:cNvPr>
          <p:cNvSpPr/>
          <p:nvPr/>
        </p:nvSpPr>
        <p:spPr>
          <a:xfrm>
            <a:off x="485719" y="1045999"/>
            <a:ext cx="1291712" cy="4437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Aw of Cost</a:t>
            </a:r>
            <a:endParaRPr lang="ar-SY" sz="1600" b="1" dirty="0">
              <a:solidFill>
                <a:schemeClr val="tx1"/>
              </a:solidFill>
            </a:endParaRPr>
          </a:p>
        </p:txBody>
      </p:sp>
      <p:sp>
        <p:nvSpPr>
          <p:cNvPr id="19" name="مستطيل 25">
            <a:extLst>
              <a:ext uri="{FF2B5EF4-FFF2-40B4-BE49-F238E27FC236}">
                <a16:creationId xmlns:a16="http://schemas.microsoft.com/office/drawing/2014/main" id="{EB072856-D898-32F5-3B1D-B7144A8D7C2C}"/>
              </a:ext>
            </a:extLst>
          </p:cNvPr>
          <p:cNvSpPr/>
          <p:nvPr/>
        </p:nvSpPr>
        <p:spPr>
          <a:xfrm>
            <a:off x="219583" y="1630140"/>
            <a:ext cx="1291711" cy="275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Larger Cost</a:t>
            </a:r>
            <a:endParaRPr lang="ar-SY" sz="1600" b="1" dirty="0">
              <a:solidFill>
                <a:schemeClr val="tx1"/>
              </a:solidFill>
            </a:endParaRPr>
          </a:p>
        </p:txBody>
      </p:sp>
      <p:sp>
        <p:nvSpPr>
          <p:cNvPr id="20" name="شكل حر: شكل 28">
            <a:extLst>
              <a:ext uri="{FF2B5EF4-FFF2-40B4-BE49-F238E27FC236}">
                <a16:creationId xmlns:a16="http://schemas.microsoft.com/office/drawing/2014/main" id="{6459D739-311D-AEAB-343C-7F62CCD48BB7}"/>
              </a:ext>
            </a:extLst>
          </p:cNvPr>
          <p:cNvSpPr/>
          <p:nvPr/>
        </p:nvSpPr>
        <p:spPr>
          <a:xfrm>
            <a:off x="2188396" y="1982912"/>
            <a:ext cx="1880170" cy="1767308"/>
          </a:xfrm>
          <a:custGeom>
            <a:avLst/>
            <a:gdLst>
              <a:gd name="connsiteX0" fmla="*/ 0 w 1880170"/>
              <a:gd name="connsiteY0" fmla="*/ 0 h 1767308"/>
              <a:gd name="connsiteX1" fmla="*/ 811658 w 1880170"/>
              <a:gd name="connsiteY1" fmla="*/ 1746607 h 1767308"/>
              <a:gd name="connsiteX2" fmla="*/ 1736332 w 1880170"/>
              <a:gd name="connsiteY2" fmla="*/ 1006868 h 1767308"/>
              <a:gd name="connsiteX3" fmla="*/ 1736332 w 1880170"/>
              <a:gd name="connsiteY3" fmla="*/ 1006868 h 1767308"/>
              <a:gd name="connsiteX4" fmla="*/ 1880170 w 1880170"/>
              <a:gd name="connsiteY4" fmla="*/ 1006868 h 1767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170" h="1767308">
                <a:moveTo>
                  <a:pt x="0" y="0"/>
                </a:moveTo>
                <a:cubicBezTo>
                  <a:pt x="261134" y="789398"/>
                  <a:pt x="522269" y="1578796"/>
                  <a:pt x="811658" y="1746607"/>
                </a:cubicBezTo>
                <a:cubicBezTo>
                  <a:pt x="1101047" y="1914418"/>
                  <a:pt x="1736332" y="1006868"/>
                  <a:pt x="1736332" y="1006868"/>
                </a:cubicBezTo>
                <a:lnTo>
                  <a:pt x="1736332" y="1006868"/>
                </a:lnTo>
                <a:lnTo>
                  <a:pt x="1880170" y="1006868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cxnSp>
        <p:nvCxnSpPr>
          <p:cNvPr id="21" name="رابط مستقيم 30">
            <a:extLst>
              <a:ext uri="{FF2B5EF4-FFF2-40B4-BE49-F238E27FC236}">
                <a16:creationId xmlns:a16="http://schemas.microsoft.com/office/drawing/2014/main" id="{8C7E2B7A-7DF8-86FD-B954-4FA521761E18}"/>
              </a:ext>
            </a:extLst>
          </p:cNvPr>
          <p:cNvCxnSpPr/>
          <p:nvPr/>
        </p:nvCxnSpPr>
        <p:spPr>
          <a:xfrm>
            <a:off x="1612341" y="2393879"/>
            <a:ext cx="719893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31">
            <a:extLst>
              <a:ext uri="{FF2B5EF4-FFF2-40B4-BE49-F238E27FC236}">
                <a16:creationId xmlns:a16="http://schemas.microsoft.com/office/drawing/2014/main" id="{65E70915-7ED9-F9D4-DA6C-3234A1CBD172}"/>
              </a:ext>
            </a:extLst>
          </p:cNvPr>
          <p:cNvCxnSpPr>
            <a:cxnSpLocks/>
          </p:cNvCxnSpPr>
          <p:nvPr/>
        </p:nvCxnSpPr>
        <p:spPr>
          <a:xfrm>
            <a:off x="2332234" y="2393879"/>
            <a:ext cx="17221" cy="231193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36">
            <a:extLst>
              <a:ext uri="{FF2B5EF4-FFF2-40B4-BE49-F238E27FC236}">
                <a16:creationId xmlns:a16="http://schemas.microsoft.com/office/drawing/2014/main" id="{B6AAAB07-374D-F40C-1A21-60733132B18D}"/>
              </a:ext>
            </a:extLst>
          </p:cNvPr>
          <p:cNvCxnSpPr>
            <a:cxnSpLocks/>
          </p:cNvCxnSpPr>
          <p:nvPr/>
        </p:nvCxnSpPr>
        <p:spPr>
          <a:xfrm>
            <a:off x="2630309" y="3239075"/>
            <a:ext cx="21670" cy="153776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38">
            <a:extLst>
              <a:ext uri="{FF2B5EF4-FFF2-40B4-BE49-F238E27FC236}">
                <a16:creationId xmlns:a16="http://schemas.microsoft.com/office/drawing/2014/main" id="{94FC4B0B-82F6-95C7-36BD-A806972797EF}"/>
              </a:ext>
            </a:extLst>
          </p:cNvPr>
          <p:cNvCxnSpPr>
            <a:cxnSpLocks/>
          </p:cNvCxnSpPr>
          <p:nvPr/>
        </p:nvCxnSpPr>
        <p:spPr>
          <a:xfrm>
            <a:off x="2999959" y="3763859"/>
            <a:ext cx="26249" cy="96300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41">
            <a:extLst>
              <a:ext uri="{FF2B5EF4-FFF2-40B4-BE49-F238E27FC236}">
                <a16:creationId xmlns:a16="http://schemas.microsoft.com/office/drawing/2014/main" id="{7B30DDF2-052C-E18E-D4F8-D91808943070}"/>
              </a:ext>
            </a:extLst>
          </p:cNvPr>
          <p:cNvCxnSpPr>
            <a:cxnSpLocks/>
          </p:cNvCxnSpPr>
          <p:nvPr/>
        </p:nvCxnSpPr>
        <p:spPr>
          <a:xfrm>
            <a:off x="1632889" y="3203823"/>
            <a:ext cx="1016129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رابط مستقيم 43">
            <a:extLst>
              <a:ext uri="{FF2B5EF4-FFF2-40B4-BE49-F238E27FC236}">
                <a16:creationId xmlns:a16="http://schemas.microsoft.com/office/drawing/2014/main" id="{A6975972-A8FF-3745-BE5A-608CF80C6541}"/>
              </a:ext>
            </a:extLst>
          </p:cNvPr>
          <p:cNvCxnSpPr>
            <a:cxnSpLocks/>
          </p:cNvCxnSpPr>
          <p:nvPr/>
        </p:nvCxnSpPr>
        <p:spPr>
          <a:xfrm flipV="1">
            <a:off x="1611597" y="3764850"/>
            <a:ext cx="1438157" cy="26064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45">
            <a:extLst>
              <a:ext uri="{FF2B5EF4-FFF2-40B4-BE49-F238E27FC236}">
                <a16:creationId xmlns:a16="http://schemas.microsoft.com/office/drawing/2014/main" id="{4909AC6E-5918-A2EF-FDA9-26FBCA746E0C}"/>
              </a:ext>
            </a:extLst>
          </p:cNvPr>
          <p:cNvCxnSpPr>
            <a:cxnSpLocks/>
          </p:cNvCxnSpPr>
          <p:nvPr/>
        </p:nvCxnSpPr>
        <p:spPr>
          <a:xfrm flipV="1">
            <a:off x="725002" y="3442711"/>
            <a:ext cx="2852445" cy="3952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مستقيم 47">
            <a:extLst>
              <a:ext uri="{FF2B5EF4-FFF2-40B4-BE49-F238E27FC236}">
                <a16:creationId xmlns:a16="http://schemas.microsoft.com/office/drawing/2014/main" id="{8DF7A327-49DD-F48E-8097-6EA8D6F03C88}"/>
              </a:ext>
            </a:extLst>
          </p:cNvPr>
          <p:cNvCxnSpPr>
            <a:cxnSpLocks/>
          </p:cNvCxnSpPr>
          <p:nvPr/>
        </p:nvCxnSpPr>
        <p:spPr>
          <a:xfrm>
            <a:off x="3535200" y="3496861"/>
            <a:ext cx="0" cy="119552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مستطيل 52">
            <a:extLst>
              <a:ext uri="{FF2B5EF4-FFF2-40B4-BE49-F238E27FC236}">
                <a16:creationId xmlns:a16="http://schemas.microsoft.com/office/drawing/2014/main" id="{395051BC-DBA3-FEC3-5F4B-C47422903633}"/>
              </a:ext>
            </a:extLst>
          </p:cNvPr>
          <p:cNvSpPr/>
          <p:nvPr/>
        </p:nvSpPr>
        <p:spPr>
          <a:xfrm>
            <a:off x="1722734" y="4796604"/>
            <a:ext cx="845404" cy="2182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Year 1</a:t>
            </a:r>
            <a:endParaRPr lang="ar-SY" sz="1400" b="1" dirty="0">
              <a:solidFill>
                <a:schemeClr val="tx1"/>
              </a:solidFill>
            </a:endParaRPr>
          </a:p>
        </p:txBody>
      </p:sp>
      <p:sp>
        <p:nvSpPr>
          <p:cNvPr id="30" name="وسيلة الشرح: خط منحني مع شريط تمييز 57">
            <a:extLst>
              <a:ext uri="{FF2B5EF4-FFF2-40B4-BE49-F238E27FC236}">
                <a16:creationId xmlns:a16="http://schemas.microsoft.com/office/drawing/2014/main" id="{829EA51E-3465-FF91-8CED-ECB716C7A154}"/>
              </a:ext>
            </a:extLst>
          </p:cNvPr>
          <p:cNvSpPr/>
          <p:nvPr/>
        </p:nvSpPr>
        <p:spPr>
          <a:xfrm>
            <a:off x="3344127" y="1626548"/>
            <a:ext cx="772603" cy="43663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61923"/>
              <a:gd name="adj6" fmla="val -85232"/>
            </a:avLst>
          </a:prstGeom>
          <a:solidFill>
            <a:srgbClr val="7030A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Year 2</a:t>
            </a:r>
            <a:endParaRPr lang="ar-SY" sz="1400" dirty="0">
              <a:solidFill>
                <a:schemeClr val="bg1"/>
              </a:solidFill>
            </a:endParaRPr>
          </a:p>
        </p:txBody>
      </p:sp>
      <p:sp>
        <p:nvSpPr>
          <p:cNvPr id="31" name="وسيلة الشرح: خط منحني مع شريط تمييز 58">
            <a:extLst>
              <a:ext uri="{FF2B5EF4-FFF2-40B4-BE49-F238E27FC236}">
                <a16:creationId xmlns:a16="http://schemas.microsoft.com/office/drawing/2014/main" id="{D4D97B10-F23D-A0A2-EA10-00B6F35C3737}"/>
              </a:ext>
            </a:extLst>
          </p:cNvPr>
          <p:cNvSpPr/>
          <p:nvPr/>
        </p:nvSpPr>
        <p:spPr>
          <a:xfrm>
            <a:off x="3599267" y="2220739"/>
            <a:ext cx="772603" cy="43663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28980"/>
              <a:gd name="adj6" fmla="val -66614"/>
            </a:avLst>
          </a:prstGeom>
          <a:solidFill>
            <a:srgbClr val="7030A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Year 3</a:t>
            </a:r>
            <a:endParaRPr lang="ar-SY" sz="1400" dirty="0">
              <a:solidFill>
                <a:schemeClr val="bg1"/>
              </a:solidFill>
            </a:endParaRPr>
          </a:p>
        </p:txBody>
      </p:sp>
      <p:sp>
        <p:nvSpPr>
          <p:cNvPr id="32" name="وسيلة الشرح: خط منحني مع شريط تمييز 62">
            <a:extLst>
              <a:ext uri="{FF2B5EF4-FFF2-40B4-BE49-F238E27FC236}">
                <a16:creationId xmlns:a16="http://schemas.microsoft.com/office/drawing/2014/main" id="{31CBBF46-83CB-8B48-D619-704BA9D27983}"/>
              </a:ext>
            </a:extLst>
          </p:cNvPr>
          <p:cNvSpPr/>
          <p:nvPr/>
        </p:nvSpPr>
        <p:spPr>
          <a:xfrm>
            <a:off x="4212405" y="3791163"/>
            <a:ext cx="772604" cy="43516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71658"/>
              <a:gd name="adj6" fmla="val -85604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Year 4</a:t>
            </a:r>
            <a:endParaRPr lang="ar-SY" dirty="0">
              <a:solidFill>
                <a:schemeClr val="bg1"/>
              </a:solidFill>
            </a:endParaRPr>
          </a:p>
        </p:txBody>
      </p:sp>
      <p:sp>
        <p:nvSpPr>
          <p:cNvPr id="33" name="سهم: لليسار 67">
            <a:extLst>
              <a:ext uri="{FF2B5EF4-FFF2-40B4-BE49-F238E27FC236}">
                <a16:creationId xmlns:a16="http://schemas.microsoft.com/office/drawing/2014/main" id="{11548278-D9D3-81AF-EEF8-C1A535004D0E}"/>
              </a:ext>
            </a:extLst>
          </p:cNvPr>
          <p:cNvSpPr/>
          <p:nvPr/>
        </p:nvSpPr>
        <p:spPr>
          <a:xfrm>
            <a:off x="8469745" y="2220739"/>
            <a:ext cx="237968" cy="43663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34" name="سهم: لليسار 68">
            <a:extLst>
              <a:ext uri="{FF2B5EF4-FFF2-40B4-BE49-F238E27FC236}">
                <a16:creationId xmlns:a16="http://schemas.microsoft.com/office/drawing/2014/main" id="{F7446E86-BE8D-C3A8-B2F0-15F4009F36B1}"/>
              </a:ext>
            </a:extLst>
          </p:cNvPr>
          <p:cNvSpPr/>
          <p:nvPr/>
        </p:nvSpPr>
        <p:spPr>
          <a:xfrm>
            <a:off x="8529785" y="3047392"/>
            <a:ext cx="237968" cy="43663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35" name="سهم: لليسار 69">
            <a:extLst>
              <a:ext uri="{FF2B5EF4-FFF2-40B4-BE49-F238E27FC236}">
                <a16:creationId xmlns:a16="http://schemas.microsoft.com/office/drawing/2014/main" id="{C75052D7-61AF-6109-A553-53F1AB7942CB}"/>
              </a:ext>
            </a:extLst>
          </p:cNvPr>
          <p:cNvSpPr/>
          <p:nvPr/>
        </p:nvSpPr>
        <p:spPr>
          <a:xfrm>
            <a:off x="8478984" y="3753971"/>
            <a:ext cx="237968" cy="43663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36" name="سهم: لليسار 70">
            <a:extLst>
              <a:ext uri="{FF2B5EF4-FFF2-40B4-BE49-F238E27FC236}">
                <a16:creationId xmlns:a16="http://schemas.microsoft.com/office/drawing/2014/main" id="{460B6473-06D9-9488-5BEA-019428E198B4}"/>
              </a:ext>
            </a:extLst>
          </p:cNvPr>
          <p:cNvSpPr/>
          <p:nvPr/>
        </p:nvSpPr>
        <p:spPr>
          <a:xfrm>
            <a:off x="8594440" y="5421138"/>
            <a:ext cx="237968" cy="43663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37" name="وسيلة الشرح: خط منحني مع شريط تمييز 3">
            <a:extLst>
              <a:ext uri="{FF2B5EF4-FFF2-40B4-BE49-F238E27FC236}">
                <a16:creationId xmlns:a16="http://schemas.microsoft.com/office/drawing/2014/main" id="{AEFCAAB0-1066-4993-8680-2E5071384897}"/>
              </a:ext>
            </a:extLst>
          </p:cNvPr>
          <p:cNvSpPr/>
          <p:nvPr/>
        </p:nvSpPr>
        <p:spPr>
          <a:xfrm>
            <a:off x="3013083" y="782382"/>
            <a:ext cx="772603" cy="43663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57217"/>
              <a:gd name="adj6" fmla="val -83902"/>
            </a:avLst>
          </a:prstGeom>
          <a:solidFill>
            <a:srgbClr val="7030A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Year 1</a:t>
            </a:r>
            <a:endParaRPr lang="ar-SY" sz="1400" dirty="0">
              <a:solidFill>
                <a:schemeClr val="bg1"/>
              </a:solidFill>
            </a:endParaRPr>
          </a:p>
        </p:txBody>
      </p:sp>
      <p:sp>
        <p:nvSpPr>
          <p:cNvPr id="38" name="مستطيل 16">
            <a:extLst>
              <a:ext uri="{FF2B5EF4-FFF2-40B4-BE49-F238E27FC236}">
                <a16:creationId xmlns:a16="http://schemas.microsoft.com/office/drawing/2014/main" id="{0299D2FB-0E74-ABD6-5BC3-B0F6C5A5D1DE}"/>
              </a:ext>
            </a:extLst>
          </p:cNvPr>
          <p:cNvSpPr/>
          <p:nvPr/>
        </p:nvSpPr>
        <p:spPr>
          <a:xfrm>
            <a:off x="875227" y="2267685"/>
            <a:ext cx="560408" cy="3995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-10</a:t>
            </a:r>
            <a:endParaRPr lang="ar-SY" sz="1600" dirty="0">
              <a:solidFill>
                <a:schemeClr val="tx1"/>
              </a:solidFill>
            </a:endParaRPr>
          </a:p>
        </p:txBody>
      </p:sp>
      <p:sp>
        <p:nvSpPr>
          <p:cNvPr id="39" name="مستطيل 17">
            <a:extLst>
              <a:ext uri="{FF2B5EF4-FFF2-40B4-BE49-F238E27FC236}">
                <a16:creationId xmlns:a16="http://schemas.microsoft.com/office/drawing/2014/main" id="{907A5520-2F7A-C251-D125-43E3232FF838}"/>
              </a:ext>
            </a:extLst>
          </p:cNvPr>
          <p:cNvSpPr/>
          <p:nvPr/>
        </p:nvSpPr>
        <p:spPr>
          <a:xfrm>
            <a:off x="1019064" y="3015179"/>
            <a:ext cx="415357" cy="3995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-7</a:t>
            </a:r>
            <a:endParaRPr lang="ar-SY" sz="1600" dirty="0">
              <a:solidFill>
                <a:schemeClr val="tx1"/>
              </a:solidFill>
            </a:endParaRPr>
          </a:p>
        </p:txBody>
      </p:sp>
      <p:sp>
        <p:nvSpPr>
          <p:cNvPr id="40" name="مستطيل 19">
            <a:extLst>
              <a:ext uri="{FF2B5EF4-FFF2-40B4-BE49-F238E27FC236}">
                <a16:creationId xmlns:a16="http://schemas.microsoft.com/office/drawing/2014/main" id="{1D487366-F761-AC46-513C-D863DAF097DF}"/>
              </a:ext>
            </a:extLst>
          </p:cNvPr>
          <p:cNvSpPr/>
          <p:nvPr/>
        </p:nvSpPr>
        <p:spPr>
          <a:xfrm>
            <a:off x="967195" y="3683804"/>
            <a:ext cx="415357" cy="3424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-6</a:t>
            </a:r>
            <a:endParaRPr lang="ar-SY" sz="1600" dirty="0">
              <a:solidFill>
                <a:schemeClr val="tx1"/>
              </a:solidFill>
            </a:endParaRPr>
          </a:p>
        </p:txBody>
      </p:sp>
      <p:sp>
        <p:nvSpPr>
          <p:cNvPr id="41" name="مستطيل 20">
            <a:extLst>
              <a:ext uri="{FF2B5EF4-FFF2-40B4-BE49-F238E27FC236}">
                <a16:creationId xmlns:a16="http://schemas.microsoft.com/office/drawing/2014/main" id="{99E72416-1E63-DF2C-A7B5-92D38045E44A}"/>
              </a:ext>
            </a:extLst>
          </p:cNvPr>
          <p:cNvSpPr/>
          <p:nvPr/>
        </p:nvSpPr>
        <p:spPr>
          <a:xfrm>
            <a:off x="165812" y="3359652"/>
            <a:ext cx="559190" cy="3373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-6.3</a:t>
            </a:r>
            <a:endParaRPr lang="ar-SY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02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" id="{9D20CC14-0B01-4648-B1BE-BAEDDE6B97BE}" vid="{558565D6-F543-42DD-B95F-3C31C2BE34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80</TotalTime>
  <Words>1275</Words>
  <Application>Microsoft Office PowerPoint</Application>
  <PresentationFormat>Widescreen</PresentationFormat>
  <Paragraphs>322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Simplified Arabic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Yakeen Laika</dc:creator>
  <cp:lastModifiedBy>Ayman Yusef</cp:lastModifiedBy>
  <cp:revision>3</cp:revision>
  <dcterms:created xsi:type="dcterms:W3CDTF">2025-11-17T07:15:46Z</dcterms:created>
  <dcterms:modified xsi:type="dcterms:W3CDTF">2025-12-13T07:52:57Z</dcterms:modified>
</cp:coreProperties>
</file>