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-90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11593B-FFDF-5469-2B3E-FA505FEA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DB0F078-B0E6-AC0F-2C1F-E38BCB05B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28467BA-68DA-0227-96CF-9CFFC01A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022390-84C3-8D9E-81B0-B4B4BD85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424E1D1-DB86-FF60-E664-8610D596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1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B9A1E9-5910-1DA5-C16C-B24A5D12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33B8B9B-68C1-6C1B-9C21-5A84448EA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CA735EE-7376-B939-3588-F6276184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93C792-93A9-A6A7-5757-88A67D0C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E3B6FB-F197-6220-5F20-E26ECE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4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A17AEB9-09BC-CF1F-3052-EC401C64A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38F044C-10D5-F910-C232-3856B1CA2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DC8A61B-3036-0463-814D-8ADBABA0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43BB97-049A-B340-35B4-4ED7DDD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A2EE84F-1448-3987-676F-208F3BFA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4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1E287F-D4F4-E244-4EB0-42E9613E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77A459-C7BD-42D5-7D9E-794087E8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0C94D4-EEBF-A723-EF8F-3AAEF71B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1D72D74-ED7F-FC54-DE31-4D5BE468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AEC32E-3A09-9000-D100-5E34D2F8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9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5E70C3-7F7D-7A77-02BF-799830E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018D8EA-259C-F98C-551C-CD61039D8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12B682-8C19-E5C0-0040-0439ECE0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DFD5A9-ABEF-49C9-3BE1-52422802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0DA615-8125-8EA8-2738-8C3DB9FA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8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E5617-EC5A-C22C-5D72-6ABFFC0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B02134-3486-215F-F00C-435A64F1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0354A56-7D2A-65C7-1296-C62EB855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FDA1A98-4744-6B20-FDE1-26137F2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6E8ACE-6D99-0797-FBD4-4480144A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02AC984-1311-FEA9-C63A-6B895915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7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652CAF-3332-697C-AD06-6526B84C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6EB6239-E149-514B-7BDC-A2699AC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99D2F80-F484-D0FD-6BE3-7C0F83F9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07D9C5C-1D90-C442-16F6-F20D38C38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F800D1D-C20C-F09D-6783-3B643A40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449FBFB-263B-FB7D-4790-B41836F3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EFAD10D-53FF-E4E2-64D7-566A6B2F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EBFF0B1-658A-A012-D096-B2C727C7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3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931718-30BB-A636-E86C-CB5664DE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3E6D856-C7D1-9B3C-B0AB-E702D712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43BDFD6-5358-BC1C-C1F6-EF49F517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361EDCB-97FA-487E-6674-48A7FEEB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0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263FAA7-431C-BC3F-04C6-6E19ABE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04FD42F-5183-65FA-7B53-3FA36B2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6B19F32-FABF-07CB-4940-38C32090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9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C30FD6-BF1E-54F8-B359-B895DA8B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D893FC-19C4-A34E-6FF2-5EE23E9A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6E61A6C-50E9-DD68-9C39-47DEB59E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DFE984B-FED8-1FB4-B4A2-9CA6175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EF11F65-E300-0D1F-0857-B39C892E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F355B01-7B7A-0C98-07EE-ABCB502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4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463BBB-11F3-CFD4-A3C2-F33ACEFF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916DDE0-1A1B-894A-AF74-E7B9498A0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BB94EFE-A4D4-7CB0-FB6A-553D2BF5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61AC8BF-9EEB-2C45-66FA-E765E16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86A353A-A7AC-E212-2C36-9DB518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2405A98-C89D-8617-72E0-BB218F61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6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DB86FEB-BFB2-13D0-29DD-4252BFCF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14F6F76-4E57-E8C6-DAC9-65CFB16D8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0DD279-88E8-E98F-7BFC-B0CA4DCCB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1F33-9660-493F-875A-1D68E2397661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DE1E4B-F0E9-6A2A-E5EF-5E002DF45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B506A16-457E-8526-F69F-E4E86027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3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62EF14-B158-759F-80C3-61BC4FD2C5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A4429D0-E9BE-33FC-266C-8A5C37FE5D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102B297-3C8D-B179-7E22-9163E44F9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2173" y="-117679"/>
            <a:ext cx="12758057" cy="6858000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8677385" y="4370027"/>
            <a:ext cx="3461205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Y" sz="2000" b="1" dirty="0" smtClean="0"/>
              <a:t>الجلسة العملية الثامنة</a:t>
            </a:r>
          </a:p>
          <a:p>
            <a:pPr algn="ctr"/>
            <a:r>
              <a:rPr lang="ar-SY" sz="2000" b="1" dirty="0" smtClean="0"/>
              <a:t>التسريب الوريدي(موديل وحيد الحجرة</a:t>
            </a:r>
            <a:r>
              <a:rPr lang="ar-SY" dirty="0" smtClean="0"/>
              <a:t>) 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08854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spcAft>
                <a:spcPts val="0"/>
              </a:spcAft>
              <a:buNone/>
            </a:pPr>
            <a:endParaRPr lang="en-US" sz="1600" dirty="0">
              <a:latin typeface="Times New Roman"/>
              <a:ea typeface="Times New Roman"/>
              <a:cs typeface="Traditional Arabic"/>
            </a:endParaRPr>
          </a:p>
          <a:p>
            <a:pPr algn="r" rtl="1">
              <a:spcAft>
                <a:spcPts val="0"/>
              </a:spcAft>
            </a:pPr>
            <a:r>
              <a:rPr lang="ar-SY" b="1" dirty="0">
                <a:latin typeface="Times New Roman"/>
                <a:ea typeface="Times New Roman"/>
                <a:cs typeface="Simplified Arabic"/>
              </a:rPr>
              <a:t>تطبيق 2:</a:t>
            </a:r>
            <a:endParaRPr lang="en-US" sz="1600" dirty="0">
              <a:latin typeface="Times New Roman"/>
              <a:ea typeface="Times New Roman"/>
              <a:cs typeface="Traditional Arabic"/>
            </a:endParaRPr>
          </a:p>
          <a:p>
            <a:pPr marL="0" indent="0" algn="r" rtl="1">
              <a:spcAft>
                <a:spcPts val="0"/>
              </a:spcAft>
              <a:buNone/>
            </a:pPr>
            <a:r>
              <a:rPr lang="ar-SY" dirty="0">
                <a:latin typeface="Times New Roman"/>
                <a:ea typeface="Times New Roman"/>
                <a:cs typeface="Simplified Arabic"/>
              </a:rPr>
              <a:t>مريض أُعطي صاد حيوي (عمره النصفي </a:t>
            </a:r>
            <a:r>
              <a:rPr lang="en-US" dirty="0">
                <a:latin typeface="Simplified Arabic"/>
                <a:ea typeface="Times New Roman"/>
                <a:cs typeface="Traditional Arabic"/>
              </a:rPr>
              <a:t>t</a:t>
            </a:r>
            <a:r>
              <a:rPr lang="en-US" sz="2000" dirty="0">
                <a:latin typeface="Simplified Arabic"/>
                <a:ea typeface="Times New Roman"/>
                <a:cs typeface="Traditional Arabic"/>
              </a:rPr>
              <a:t>1/2</a:t>
            </a:r>
            <a:r>
              <a:rPr lang="en-US" dirty="0">
                <a:latin typeface="Simplified Arabic"/>
                <a:ea typeface="Times New Roman"/>
                <a:cs typeface="Traditional Arabic"/>
              </a:rPr>
              <a:t>=6 </a:t>
            </a:r>
            <a:r>
              <a:rPr lang="en-US" dirty="0" err="1">
                <a:latin typeface="Simplified Arabic"/>
                <a:ea typeface="Times New Roman"/>
                <a:cs typeface="Traditional Arabic"/>
              </a:rPr>
              <a:t>hr</a:t>
            </a:r>
            <a:r>
              <a:rPr lang="ar-SY" dirty="0">
                <a:latin typeface="Times New Roman"/>
                <a:ea typeface="Times New Roman"/>
                <a:cs typeface="Simplified Arabic"/>
              </a:rPr>
              <a:t>) بالتسريب الوريدي بسرعة </a:t>
            </a:r>
            <a:r>
              <a:rPr lang="en-US" dirty="0">
                <a:latin typeface="Simplified Arabic"/>
                <a:ea typeface="Times New Roman"/>
                <a:cs typeface="Traditional Arabic"/>
              </a:rPr>
              <a:t>2mg/</a:t>
            </a:r>
            <a:r>
              <a:rPr lang="en-US" dirty="0" err="1">
                <a:latin typeface="Simplified Arabic"/>
                <a:ea typeface="Times New Roman"/>
                <a:cs typeface="Traditional Arabic"/>
              </a:rPr>
              <a:t>hr</a:t>
            </a:r>
            <a:r>
              <a:rPr lang="ar-SY" dirty="0">
                <a:latin typeface="Times New Roman"/>
                <a:ea typeface="Times New Roman"/>
                <a:cs typeface="Simplified Arabic"/>
              </a:rPr>
              <a:t>. بعد يومين كاملين كان تركيز الدواء في </a:t>
            </a:r>
            <a:r>
              <a:rPr lang="ar-SY" dirty="0" err="1">
                <a:latin typeface="Times New Roman"/>
                <a:ea typeface="Times New Roman"/>
                <a:cs typeface="Simplified Arabic"/>
              </a:rPr>
              <a:t>السيروم</a:t>
            </a:r>
            <a:r>
              <a:rPr lang="ar-SY" dirty="0">
                <a:latin typeface="Times New Roman"/>
                <a:ea typeface="Times New Roman"/>
                <a:cs typeface="Simplified Arabic"/>
              </a:rPr>
              <a:t> </a:t>
            </a:r>
            <a:r>
              <a:rPr lang="en-US" dirty="0">
                <a:latin typeface="Simplified Arabic"/>
                <a:ea typeface="Times New Roman"/>
                <a:cs typeface="Traditional Arabic"/>
              </a:rPr>
              <a:t>10 mg/l</a:t>
            </a:r>
            <a:r>
              <a:rPr lang="ar-SY" dirty="0">
                <a:latin typeface="Times New Roman"/>
                <a:ea typeface="Times New Roman"/>
                <a:cs typeface="Simplified Arabic"/>
              </a:rPr>
              <a:t>. احسب </a:t>
            </a:r>
            <a:r>
              <a:rPr lang="en-US" dirty="0" err="1">
                <a:latin typeface="Simplified Arabic"/>
                <a:ea typeface="Times New Roman"/>
                <a:cs typeface="Traditional Arabic"/>
              </a:rPr>
              <a:t>CLt</a:t>
            </a:r>
            <a:r>
              <a:rPr lang="ar-SY" dirty="0">
                <a:latin typeface="Times New Roman"/>
                <a:ea typeface="Times New Roman"/>
                <a:cs typeface="Simplified Arabic"/>
              </a:rPr>
              <a:t> لهذا الصاد الحيوي.</a:t>
            </a:r>
            <a:endParaRPr lang="en-US" sz="1600" dirty="0">
              <a:latin typeface="Times New Roman"/>
              <a:ea typeface="Times New Roman"/>
              <a:cs typeface="Traditional Arabic"/>
            </a:endParaRPr>
          </a:p>
          <a:p>
            <a:pPr marL="0" indent="0" algn="r" rtl="1">
              <a:buNone/>
            </a:pP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54042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الحل</a:t>
            </a:r>
            <a:r>
              <a:rPr lang="ar-SY" dirty="0">
                <a:sym typeface="Wingdings" pitchFamily="2" charset="2"/>
              </a:rPr>
              <a:t>:</a:t>
            </a:r>
            <a:endParaRPr lang="ar-SY" dirty="0" smtClean="0"/>
          </a:p>
          <a:p>
            <a:pPr marL="0" indent="0" algn="r" rtl="1">
              <a:buNone/>
            </a:pPr>
            <a:r>
              <a:rPr lang="en-US" dirty="0" smtClean="0"/>
              <a:t>T</a:t>
            </a:r>
            <a:r>
              <a:rPr lang="en-US" sz="1100" dirty="0" smtClean="0"/>
              <a:t>1/2</a:t>
            </a:r>
            <a:r>
              <a:rPr lang="en-US" dirty="0" smtClean="0"/>
              <a:t>=6</a:t>
            </a:r>
            <a:r>
              <a:rPr lang="ar-SY" dirty="0" smtClean="0"/>
              <a:t>, بعد يومين: </a:t>
            </a:r>
            <a:r>
              <a:rPr lang="en-US" dirty="0" smtClean="0"/>
              <a:t>48/6=8 t</a:t>
            </a:r>
            <a:r>
              <a:rPr lang="en-US" sz="1100" dirty="0" smtClean="0"/>
              <a:t>1/2</a:t>
            </a:r>
            <a:r>
              <a:rPr lang="ar-SY" dirty="0" smtClean="0"/>
              <a:t>(أي المريض في حالة ال </a:t>
            </a:r>
            <a:r>
              <a:rPr lang="en-US" dirty="0" err="1" smtClean="0"/>
              <a:t>ss</a:t>
            </a:r>
            <a:r>
              <a:rPr lang="ar-SY" dirty="0" smtClean="0"/>
              <a:t>)</a:t>
            </a:r>
          </a:p>
          <a:p>
            <a:pPr marL="0" indent="0" algn="r" rtl="1">
              <a:buNone/>
            </a:pPr>
            <a:r>
              <a:rPr lang="en-US" dirty="0" smtClean="0"/>
              <a:t>CL=R/</a:t>
            </a:r>
            <a:r>
              <a:rPr lang="en-US" dirty="0" err="1" smtClean="0"/>
              <a:t>Css</a:t>
            </a:r>
            <a:r>
              <a:rPr lang="en-US" dirty="0" smtClean="0"/>
              <a:t>=2/10=0.2 l/</a:t>
            </a:r>
            <a:r>
              <a:rPr lang="en-US" dirty="0" err="1" smtClean="0"/>
              <a:t>hr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510160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335314"/>
            <a:ext cx="10515600" cy="518159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Y" sz="2600" b="1" dirty="0"/>
              <a:t>تطبيق 3:</a:t>
            </a:r>
          </a:p>
          <a:p>
            <a:pPr algn="r" rtl="1"/>
            <a:r>
              <a:rPr lang="ar-SY" sz="2400" dirty="0"/>
              <a:t>صاد حيوي له عمر نصفي </a:t>
            </a:r>
            <a:r>
              <a:rPr lang="en-US" sz="2400" dirty="0"/>
              <a:t>t1/2=3-6 </a:t>
            </a:r>
            <a:r>
              <a:rPr lang="en-US" sz="2400" dirty="0" err="1"/>
              <a:t>hr</a:t>
            </a:r>
            <a:r>
              <a:rPr lang="en-US" sz="2400" dirty="0"/>
              <a:t> </a:t>
            </a:r>
            <a:r>
              <a:rPr lang="ar-SY" sz="2400" dirty="0"/>
              <a:t>في دراسة تمت عند مجموعة من الناس تسمى  </a:t>
            </a:r>
            <a:r>
              <a:rPr lang="en-US" sz="2400" dirty="0"/>
              <a:t>general population</a:t>
            </a:r>
            <a:r>
              <a:rPr lang="en-US" sz="2400" dirty="0" smtClean="0"/>
              <a:t>.</a:t>
            </a:r>
            <a:endParaRPr lang="en-US" sz="2400" dirty="0"/>
          </a:p>
          <a:p>
            <a:pPr algn="r" rtl="1"/>
            <a:r>
              <a:rPr lang="ar-SY" sz="2400" dirty="0"/>
              <a:t>تم إعطاء هذا الصاد الحيوي إلى مريض بالتسريب الوريدي بسرعة تسريب 15 </a:t>
            </a:r>
            <a:r>
              <a:rPr lang="en-US" sz="2400" dirty="0"/>
              <a:t>mg/</a:t>
            </a:r>
            <a:r>
              <a:rPr lang="en-US" sz="2400" dirty="0" err="1"/>
              <a:t>hr</a:t>
            </a:r>
            <a:r>
              <a:rPr lang="en-US" sz="2400" dirty="0"/>
              <a:t> </a:t>
            </a:r>
            <a:r>
              <a:rPr lang="ar-SY" sz="2400" dirty="0"/>
              <a:t>وأخذ عينات دموية بالأوقات 8 و24 ساعة وكانت التراكيز 5.5-6.5 على </a:t>
            </a:r>
            <a:r>
              <a:rPr lang="ar-SY" sz="2400" dirty="0" smtClean="0"/>
              <a:t>الترتيب.</a:t>
            </a:r>
          </a:p>
          <a:p>
            <a:pPr algn="r" rtl="1"/>
            <a:endParaRPr lang="ar-SY" sz="2400" dirty="0"/>
          </a:p>
          <a:p>
            <a:pPr algn="r" rtl="1"/>
            <a:endParaRPr lang="en-US" sz="2400" dirty="0" smtClean="0"/>
          </a:p>
          <a:p>
            <a:pPr algn="r" rtl="1"/>
            <a:endParaRPr lang="en-US" sz="2400" dirty="0"/>
          </a:p>
          <a:p>
            <a:pPr algn="r" rtl="1"/>
            <a:endParaRPr lang="en-US" sz="2400" dirty="0"/>
          </a:p>
          <a:p>
            <a:pPr marL="0" indent="0" algn="r" rtl="1">
              <a:buNone/>
            </a:pPr>
            <a:r>
              <a:rPr lang="ar-SY" sz="2400" dirty="0" smtClean="0"/>
              <a:t>1-احسب </a:t>
            </a:r>
            <a:r>
              <a:rPr lang="ar-SY" sz="2400" dirty="0"/>
              <a:t>العمر النصفي للدواء عند هذا المريض.</a:t>
            </a:r>
          </a:p>
          <a:p>
            <a:pPr marL="0" indent="0" algn="r" rtl="1">
              <a:buNone/>
            </a:pPr>
            <a:r>
              <a:rPr lang="ar-SY" sz="2400" dirty="0" smtClean="0"/>
              <a:t>2-إذا </a:t>
            </a:r>
            <a:r>
              <a:rPr lang="ar-SY" sz="2400" dirty="0"/>
              <a:t>كان التركيز البلازمي المرغوب عند هذا المريض هو </a:t>
            </a:r>
            <a:r>
              <a:rPr lang="ar-SY" sz="2400" dirty="0" smtClean="0"/>
              <a:t> </a:t>
            </a:r>
            <a:r>
              <a:rPr lang="en-US" sz="2400" dirty="0" smtClean="0"/>
              <a:t>8 mg/l</a:t>
            </a:r>
            <a:r>
              <a:rPr lang="ar-SY" sz="2400" dirty="0" smtClean="0"/>
              <a:t>ما </a:t>
            </a:r>
            <a:r>
              <a:rPr lang="ar-SY" sz="2400" dirty="0"/>
              <a:t>هي سرعة التسريب المناسبة عنده؟</a:t>
            </a:r>
          </a:p>
          <a:p>
            <a:pPr algn="r" rtl="1"/>
            <a:endParaRPr lang="ar-SY" sz="2400" dirty="0"/>
          </a:p>
          <a:p>
            <a:pPr algn="r" rtl="1"/>
            <a:endParaRPr lang="ar-SY" dirty="0"/>
          </a:p>
        </p:txBody>
      </p:sp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018472"/>
              </p:ext>
            </p:extLst>
          </p:nvPr>
        </p:nvGraphicFramePr>
        <p:xfrm>
          <a:off x="2583544" y="3608009"/>
          <a:ext cx="8128000" cy="134136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C(mg/l)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T</a:t>
                      </a:r>
                      <a:endParaRPr lang="ar-SY" dirty="0"/>
                    </a:p>
                  </a:txBody>
                  <a:tcPr/>
                </a:tc>
              </a:tr>
              <a:tr h="549608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5.5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8</a:t>
                      </a:r>
                      <a:endParaRPr lang="ar-SY" dirty="0"/>
                    </a:p>
                  </a:txBody>
                  <a:tcPr/>
                </a:tc>
              </a:tr>
              <a:tr h="420914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6.5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24</a:t>
                      </a:r>
                      <a:endParaRPr lang="ar-S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2649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الحل:</a:t>
            </a:r>
          </a:p>
          <a:p>
            <a:pPr marL="0" indent="0" algn="r" rtl="1">
              <a:buNone/>
            </a:pPr>
            <a:r>
              <a:rPr lang="ar-SY" sz="2400" dirty="0" smtClean="0"/>
              <a:t>1-العينة </a:t>
            </a:r>
            <a:r>
              <a:rPr lang="ar-SY" sz="2400" dirty="0" smtClean="0"/>
              <a:t>الثانية للدم أخذت عند </a:t>
            </a:r>
            <a:r>
              <a:rPr lang="en-US" sz="2400" dirty="0" smtClean="0"/>
              <a:t>T=24 </a:t>
            </a:r>
            <a:r>
              <a:rPr lang="en-US" sz="2400" dirty="0" err="1" smtClean="0"/>
              <a:t>hr</a:t>
            </a:r>
            <a:r>
              <a:rPr lang="ar-SY" sz="2400" dirty="0" smtClean="0"/>
              <a:t> أية ما يعادل </a:t>
            </a:r>
            <a:r>
              <a:rPr lang="en-US" sz="2400" dirty="0" smtClean="0"/>
              <a:t>24/6=4 t</a:t>
            </a:r>
            <a:r>
              <a:rPr lang="en-US" sz="1100" dirty="0" smtClean="0"/>
              <a:t>1/2</a:t>
            </a:r>
            <a:endParaRPr lang="ar-SY" sz="1100" dirty="0" smtClean="0"/>
          </a:p>
          <a:p>
            <a:pPr marL="0" indent="0" algn="r" rtl="1">
              <a:buNone/>
            </a:pPr>
            <a:r>
              <a:rPr lang="ar-SY" sz="2400" dirty="0" smtClean="0"/>
              <a:t>وبالتالي التراكيز </a:t>
            </a:r>
            <a:r>
              <a:rPr lang="ar-SY" sz="2400" dirty="0" err="1" smtClean="0"/>
              <a:t>البلاسمية</a:t>
            </a:r>
            <a:r>
              <a:rPr lang="ar-SY" sz="2400" dirty="0" smtClean="0"/>
              <a:t> هي حوالي 95% من ال </a:t>
            </a:r>
            <a:r>
              <a:rPr lang="en-US" sz="2400" dirty="0" err="1" smtClean="0"/>
              <a:t>ss</a:t>
            </a:r>
            <a:r>
              <a:rPr lang="ar-SY" sz="2400" dirty="0" smtClean="0"/>
              <a:t> الحقيقية وتقبل عملياً ك </a:t>
            </a:r>
            <a:r>
              <a:rPr lang="en-US" sz="2400" dirty="0" err="1" smtClean="0"/>
              <a:t>Css</a:t>
            </a:r>
            <a:endParaRPr lang="en-US" sz="2400" dirty="0" smtClean="0"/>
          </a:p>
          <a:p>
            <a:pPr algn="r" rtl="1"/>
            <a:r>
              <a:rPr lang="ar-SY" sz="2400" dirty="0" smtClean="0"/>
              <a:t>من المعادلة:</a:t>
            </a:r>
          </a:p>
          <a:p>
            <a:pPr marL="0" lvl="0" indent="0" algn="ctr" rtl="1">
              <a:buNone/>
            </a:pPr>
            <a:r>
              <a:rPr lang="en-US" sz="2400" b="1" dirty="0">
                <a:solidFill>
                  <a:prstClr val="black"/>
                </a:solidFill>
              </a:rPr>
              <a:t>Log(</a:t>
            </a:r>
            <a:r>
              <a:rPr lang="en-US" sz="2400" b="1" dirty="0" err="1">
                <a:solidFill>
                  <a:prstClr val="black"/>
                </a:solidFill>
              </a:rPr>
              <a:t>Css</a:t>
            </a:r>
            <a:r>
              <a:rPr lang="en-US" sz="2400" b="1" dirty="0">
                <a:solidFill>
                  <a:prstClr val="black"/>
                </a:solidFill>
              </a:rPr>
              <a:t>-Ct)=log </a:t>
            </a:r>
            <a:r>
              <a:rPr lang="en-US" sz="2400" b="1" dirty="0" err="1">
                <a:solidFill>
                  <a:prstClr val="black"/>
                </a:solidFill>
              </a:rPr>
              <a:t>Css</a:t>
            </a:r>
            <a:r>
              <a:rPr lang="en-US" sz="2400" b="1" dirty="0">
                <a:solidFill>
                  <a:prstClr val="black"/>
                </a:solidFill>
              </a:rPr>
              <a:t>-k/2.3t</a:t>
            </a:r>
          </a:p>
          <a:p>
            <a:pPr marL="0" indent="0" algn="r" rtl="1">
              <a:buNone/>
            </a:pPr>
            <a:r>
              <a:rPr lang="ar-SY" sz="2400" dirty="0" smtClean="0"/>
              <a:t>بتعويض </a:t>
            </a:r>
            <a:r>
              <a:rPr lang="en-US" sz="2400" dirty="0" err="1" smtClean="0"/>
              <a:t>Css</a:t>
            </a:r>
            <a:r>
              <a:rPr lang="en-US" sz="2400" dirty="0" smtClean="0"/>
              <a:t>=6.5</a:t>
            </a:r>
            <a:r>
              <a:rPr lang="ar-SY" sz="2400" dirty="0" smtClean="0"/>
              <a:t>, </a:t>
            </a:r>
            <a:r>
              <a:rPr lang="en-US" sz="2400" dirty="0" err="1" smtClean="0"/>
              <a:t>Cp</a:t>
            </a:r>
            <a:r>
              <a:rPr lang="en-US" sz="2400" dirty="0" smtClean="0"/>
              <a:t>=5.5</a:t>
            </a:r>
            <a:endParaRPr lang="ar-SY" sz="2400" dirty="0" smtClean="0"/>
          </a:p>
          <a:p>
            <a:pPr marL="0" indent="0" algn="r" rtl="1">
              <a:buNone/>
            </a:pPr>
            <a:r>
              <a:rPr lang="en-US" sz="2400" dirty="0" smtClean="0"/>
              <a:t>T=8</a:t>
            </a:r>
            <a:r>
              <a:rPr lang="ar-SY" sz="2400" dirty="0" smtClean="0"/>
              <a:t>(الزمن الموافق ل </a:t>
            </a:r>
            <a:r>
              <a:rPr lang="en-US" sz="2400" dirty="0" err="1" smtClean="0"/>
              <a:t>Cp</a:t>
            </a:r>
            <a:r>
              <a:rPr lang="ar-SY" sz="2400" dirty="0" smtClean="0"/>
              <a:t>) نجد أن  </a:t>
            </a:r>
            <a:r>
              <a:rPr lang="en-US" sz="2400" dirty="0" smtClean="0"/>
              <a:t>k=0.23</a:t>
            </a:r>
          </a:p>
          <a:p>
            <a:pPr marL="0" indent="0" algn="r" rtl="1">
              <a:buNone/>
            </a:pPr>
            <a:r>
              <a:rPr lang="en-US" sz="2400" b="1" dirty="0" smtClean="0"/>
              <a:t>T1/2=0.693/k= 3 </a:t>
            </a:r>
            <a:r>
              <a:rPr lang="en-US" sz="2400" b="1" dirty="0" err="1" smtClean="0"/>
              <a:t>hr</a:t>
            </a:r>
            <a:endParaRPr lang="ar-SY" sz="2400" b="1" dirty="0"/>
          </a:p>
        </p:txBody>
      </p:sp>
    </p:spTree>
    <p:extLst>
      <p:ext uri="{BB962C8B-B14F-4D97-AF65-F5344CB8AC3E}">
        <p14:creationId xmlns:p14="http://schemas.microsoft.com/office/powerpoint/2010/main" val="26039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Y" sz="2400" dirty="0" smtClean="0"/>
              <a:t>2- افترضنا أن التركيز البلازمي الثاني </a:t>
            </a:r>
            <a:r>
              <a:rPr lang="en-US" sz="2400" dirty="0" smtClean="0"/>
              <a:t>6.5</a:t>
            </a:r>
            <a:r>
              <a:rPr lang="ar-SY" sz="2400" dirty="0" smtClean="0"/>
              <a:t> هو ال </a:t>
            </a:r>
            <a:r>
              <a:rPr lang="en-US" sz="2400" dirty="0" err="1" smtClean="0"/>
              <a:t>Css</a:t>
            </a:r>
            <a:r>
              <a:rPr lang="ar-SY" sz="2400" dirty="0" smtClean="0"/>
              <a:t> عند هذا المريض:</a:t>
            </a:r>
          </a:p>
          <a:p>
            <a:pPr marL="0" indent="0" algn="r" rtl="1">
              <a:buNone/>
            </a:pPr>
            <a:r>
              <a:rPr lang="ar-SY" sz="2400" dirty="0" smtClean="0"/>
              <a:t>نحسب التصفية أولاً:</a:t>
            </a:r>
          </a:p>
          <a:p>
            <a:pPr marL="0" indent="0" algn="r" rtl="1">
              <a:buNone/>
            </a:pPr>
            <a:r>
              <a:rPr lang="en-US" sz="2400" dirty="0" smtClean="0"/>
              <a:t>CL=R/</a:t>
            </a:r>
            <a:r>
              <a:rPr lang="en-US" sz="2400" dirty="0" err="1" smtClean="0"/>
              <a:t>Css</a:t>
            </a:r>
            <a:r>
              <a:rPr lang="en-US" sz="2400" dirty="0" smtClean="0"/>
              <a:t>=15/6.5=2.31 l/</a:t>
            </a:r>
            <a:r>
              <a:rPr lang="en-US" sz="2400" dirty="0" err="1" smtClean="0"/>
              <a:t>hr</a:t>
            </a:r>
            <a:endParaRPr lang="en-US" sz="2400" dirty="0" smtClean="0"/>
          </a:p>
          <a:p>
            <a:pPr marL="0" indent="0" algn="r" rtl="1">
              <a:buNone/>
            </a:pPr>
            <a:r>
              <a:rPr lang="ar-SA" sz="2400" dirty="0" smtClean="0"/>
              <a:t>ثم نحسب سرعة التسريب الجديدة:</a:t>
            </a:r>
          </a:p>
          <a:p>
            <a:pPr marL="0" indent="0" algn="r" rtl="1">
              <a:buNone/>
            </a:pPr>
            <a:r>
              <a:rPr lang="en-US" sz="2400" dirty="0" smtClean="0"/>
              <a:t>R=</a:t>
            </a:r>
            <a:r>
              <a:rPr lang="en-US" sz="2400" dirty="0" err="1" smtClean="0"/>
              <a:t>Css</a:t>
            </a:r>
            <a:r>
              <a:rPr lang="en-US" sz="2400" dirty="0" smtClean="0"/>
              <a:t> x CL=8 X 2.31=18.48 mg/</a:t>
            </a:r>
            <a:r>
              <a:rPr lang="en-US" sz="2400" dirty="0" err="1" smtClean="0"/>
              <a:t>hr</a:t>
            </a:r>
            <a:endParaRPr lang="ar-SY" sz="2400" dirty="0" smtClean="0"/>
          </a:p>
          <a:p>
            <a:pPr marL="0" indent="0" algn="r" rtl="1">
              <a:buNone/>
            </a:pPr>
            <a:r>
              <a:rPr lang="ar-SA" sz="2400" dirty="0" smtClean="0"/>
              <a:t>ملاحظة: هنا كان العمر النصفي عند المريض على الحد الأدنى ل </a:t>
            </a:r>
            <a:r>
              <a:rPr lang="en-US" sz="2400" dirty="0" smtClean="0"/>
              <a:t>general population(3-6)</a:t>
            </a:r>
            <a:r>
              <a:rPr lang="ar-SY" sz="2400" dirty="0" smtClean="0"/>
              <a:t> نتيجة كون التصفية لديه اكبر لان </a:t>
            </a:r>
            <a:r>
              <a:rPr lang="en-US" sz="2400" dirty="0" err="1" smtClean="0"/>
              <a:t>Css</a:t>
            </a:r>
            <a:r>
              <a:rPr lang="ar-SY" sz="2400" dirty="0" smtClean="0"/>
              <a:t> عند المريض </a:t>
            </a:r>
            <a:r>
              <a:rPr lang="en-US" sz="2400" dirty="0" smtClean="0"/>
              <a:t>6.5</a:t>
            </a:r>
            <a:r>
              <a:rPr lang="ar-SY" sz="2400" dirty="0" smtClean="0"/>
              <a:t> أقل من التركيز البلازمي المرغوب لدى الجماعة العامة وبالتالي سرعة التسريب لديه يجب أن تكون أكبر بقليل للحفاظ على التركيز المطلوب الذي هو </a:t>
            </a:r>
            <a:r>
              <a:rPr lang="en-US" sz="2400" dirty="0" smtClean="0"/>
              <a:t>8 mg/l</a:t>
            </a:r>
            <a:r>
              <a:rPr lang="ar-SY" sz="2400" dirty="0" smtClean="0"/>
              <a:t>.</a:t>
            </a:r>
            <a:endParaRPr lang="ar-SY" sz="2400" dirty="0"/>
          </a:p>
        </p:txBody>
      </p:sp>
    </p:spTree>
    <p:extLst>
      <p:ext uri="{BB962C8B-B14F-4D97-AF65-F5344CB8AC3E}">
        <p14:creationId xmlns:p14="http://schemas.microsoft.com/office/powerpoint/2010/main" val="3772373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تطبيق 4:</a:t>
            </a:r>
          </a:p>
          <a:p>
            <a:pPr marL="0" indent="0" algn="r" rtl="1">
              <a:spcAft>
                <a:spcPts val="0"/>
              </a:spcAft>
              <a:buNone/>
            </a:pPr>
            <a:r>
              <a:rPr lang="ar-SY" dirty="0">
                <a:latin typeface="Times New Roman"/>
                <a:ea typeface="Times New Roman"/>
                <a:cs typeface="Simplified Arabic"/>
              </a:rPr>
              <a:t>طبيب تخدير يريد أن يعطي دواء مخدر بالتسريب الوريدي بسرعة </a:t>
            </a:r>
            <a:r>
              <a:rPr lang="en-US" dirty="0">
                <a:latin typeface="Simplified Arabic"/>
                <a:ea typeface="Times New Roman"/>
                <a:cs typeface="Traditional Arabic"/>
              </a:rPr>
              <a:t>2 mg/</a:t>
            </a:r>
            <a:r>
              <a:rPr lang="en-US" dirty="0" err="1">
                <a:latin typeface="Simplified Arabic"/>
                <a:ea typeface="Times New Roman"/>
                <a:cs typeface="Traditional Arabic"/>
              </a:rPr>
              <a:t>hr</a:t>
            </a:r>
            <a:r>
              <a:rPr lang="ar-SY" dirty="0">
                <a:latin typeface="Times New Roman"/>
                <a:ea typeface="Times New Roman"/>
                <a:cs typeface="Simplified Arabic"/>
              </a:rPr>
              <a:t> علماً بأن ثابت سرعة الإطراح </a:t>
            </a:r>
            <a:r>
              <a:rPr lang="ar-SY" dirty="0" smtClean="0">
                <a:latin typeface="Times New Roman"/>
                <a:ea typeface="Times New Roman"/>
                <a:cs typeface="Simplified Arabic"/>
              </a:rPr>
              <a:t>هو</a:t>
            </a:r>
            <a:r>
              <a:rPr lang="ar-SY" sz="1600" dirty="0" smtClean="0">
                <a:latin typeface="Times New Roman"/>
                <a:ea typeface="Times New Roman"/>
                <a:cs typeface="Traditional Arabic"/>
              </a:rPr>
              <a:t> </a:t>
            </a:r>
            <a:r>
              <a:rPr lang="en-US" sz="2400" dirty="0" smtClean="0">
                <a:latin typeface="Simplified Arabic" pitchFamily="18" charset="-78"/>
                <a:ea typeface="Times New Roman"/>
                <a:cs typeface="Simplified Arabic" pitchFamily="18" charset="-78"/>
              </a:rPr>
              <a:t>k=0.1hr</a:t>
            </a:r>
            <a:r>
              <a:rPr lang="en-US" sz="2400" baseline="30000" dirty="0" smtClean="0">
                <a:latin typeface="Simplified Arabic" pitchFamily="18" charset="-78"/>
                <a:ea typeface="Times New Roman"/>
                <a:cs typeface="Simplified Arabic" pitchFamily="18" charset="-78"/>
              </a:rPr>
              <a:t>-1</a:t>
            </a:r>
            <a:r>
              <a:rPr lang="ar-SY" dirty="0" smtClean="0">
                <a:latin typeface="Times New Roman"/>
                <a:ea typeface="Times New Roman"/>
                <a:cs typeface="Simplified Arabic"/>
              </a:rPr>
              <a:t>وحجم </a:t>
            </a:r>
            <a:r>
              <a:rPr lang="ar-SY" dirty="0">
                <a:latin typeface="Times New Roman"/>
                <a:ea typeface="Times New Roman"/>
                <a:cs typeface="Simplified Arabic"/>
              </a:rPr>
              <a:t>توزع </a:t>
            </a:r>
            <a:r>
              <a:rPr lang="en-US" dirty="0" err="1">
                <a:latin typeface="Simplified Arabic"/>
                <a:ea typeface="Times New Roman"/>
                <a:cs typeface="Traditional Arabic"/>
              </a:rPr>
              <a:t>vd</a:t>
            </a:r>
            <a:r>
              <a:rPr lang="en-US" dirty="0">
                <a:latin typeface="Simplified Arabic"/>
                <a:ea typeface="Times New Roman"/>
                <a:cs typeface="Traditional Arabic"/>
              </a:rPr>
              <a:t>=10 L</a:t>
            </a:r>
            <a:r>
              <a:rPr lang="ar-SY" dirty="0">
                <a:latin typeface="Times New Roman"/>
                <a:ea typeface="Times New Roman"/>
                <a:cs typeface="Simplified Arabic"/>
              </a:rPr>
              <a:t>, ما هي جرعة التحميل التي ستوصي بها للطبيب من أجل الحصول مباشرة على التركيز </a:t>
            </a:r>
            <a:r>
              <a:rPr lang="en-US" dirty="0">
                <a:latin typeface="Simplified Arabic"/>
                <a:ea typeface="Times New Roman"/>
                <a:cs typeface="Traditional Arabic"/>
              </a:rPr>
              <a:t>2 </a:t>
            </a:r>
            <a:r>
              <a:rPr lang="en-US" dirty="0" err="1">
                <a:latin typeface="Simplified Arabic"/>
                <a:ea typeface="Times New Roman"/>
                <a:cs typeface="Traditional Arabic"/>
              </a:rPr>
              <a:t>ug</a:t>
            </a:r>
            <a:r>
              <a:rPr lang="en-US" dirty="0">
                <a:latin typeface="Simplified Arabic"/>
                <a:ea typeface="Times New Roman"/>
                <a:cs typeface="Traditional Arabic"/>
              </a:rPr>
              <a:t>/ml</a:t>
            </a:r>
            <a:r>
              <a:rPr lang="ar-SY" dirty="0" smtClean="0">
                <a:latin typeface="Times New Roman"/>
                <a:ea typeface="Times New Roman"/>
                <a:cs typeface="Simplified Arabic"/>
              </a:rPr>
              <a:t>.</a:t>
            </a:r>
          </a:p>
          <a:p>
            <a:pPr algn="r" rtl="1">
              <a:spcAft>
                <a:spcPts val="0"/>
              </a:spcAft>
            </a:pPr>
            <a:endParaRPr lang="ar-SY" sz="1600" dirty="0">
              <a:latin typeface="Times New Roman"/>
              <a:ea typeface="Times New Roman"/>
              <a:cs typeface="Simplified Arabic"/>
            </a:endParaRPr>
          </a:p>
          <a:p>
            <a:pPr marL="0" indent="0" algn="r" rtl="1">
              <a:spcAft>
                <a:spcPts val="0"/>
              </a:spcAft>
              <a:buNone/>
            </a:pPr>
            <a:endParaRPr lang="en-US" sz="1600" dirty="0">
              <a:latin typeface="Times New Roman"/>
              <a:ea typeface="Times New Roman"/>
              <a:cs typeface="Traditional Arabic"/>
            </a:endParaRPr>
          </a:p>
          <a:p>
            <a:pPr marL="0" indent="0" algn="r" rtl="1">
              <a:buNone/>
            </a:pP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0428486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Y" dirty="0" smtClean="0"/>
              <a:t>الحل:</a:t>
            </a:r>
          </a:p>
          <a:p>
            <a:pPr marL="0" indent="0" algn="r" rtl="1">
              <a:buNone/>
            </a:pPr>
            <a:r>
              <a:rPr lang="ar-SY" dirty="0" smtClean="0"/>
              <a:t>1-في البداية يجب التأكد أن التركيز المطلوب هو تركيز التوازن ومن ثم نحسب جرعة التحميل المناسبة:</a:t>
            </a:r>
          </a:p>
          <a:p>
            <a:pPr marL="0" indent="0" algn="r" rtl="1">
              <a:buNone/>
            </a:pPr>
            <a:r>
              <a:rPr lang="en-US" b="1" dirty="0" err="1" smtClean="0"/>
              <a:t>Css</a:t>
            </a:r>
            <a:r>
              <a:rPr lang="en-US" b="1" dirty="0" smtClean="0"/>
              <a:t>=R/CL=R/K.VD=2/0.1 X 10=2 mg/l</a:t>
            </a:r>
          </a:p>
          <a:p>
            <a:pPr marL="0" indent="0" algn="r" rtl="1">
              <a:buNone/>
            </a:pPr>
            <a:r>
              <a:rPr lang="en-US" b="1" dirty="0" smtClean="0"/>
              <a:t>DL=R/K=2/0.1=20 mg</a:t>
            </a:r>
            <a:endParaRPr lang="ar-SY" b="1" dirty="0"/>
          </a:p>
        </p:txBody>
      </p:sp>
    </p:spTree>
    <p:extLst>
      <p:ext uri="{BB962C8B-B14F-4D97-AF65-F5344CB8AC3E}">
        <p14:creationId xmlns:p14="http://schemas.microsoft.com/office/powerpoint/2010/main" val="3048183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84CC0F-5C86-B018-007D-E4CBD572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54BC7FC-518C-E373-D93B-EE86FC12A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en-US" b="1" dirty="0" smtClean="0"/>
              <a:t>:(Iv Infusion </a:t>
            </a:r>
            <a:r>
              <a:rPr lang="ar-SY" b="1" dirty="0" smtClean="0"/>
              <a:t>التسريب الوريدي(</a:t>
            </a:r>
          </a:p>
          <a:p>
            <a:pPr marL="0" indent="0" algn="r" rtl="1">
              <a:buNone/>
            </a:pPr>
            <a:r>
              <a:rPr lang="ar-SY" dirty="0" smtClean="0"/>
              <a:t>إدخال الدواء عبر الوريد إلى البلازما بسرعة ثابتة(تتبع للرتبة صفر).</a:t>
            </a:r>
          </a:p>
          <a:p>
            <a:pPr marL="0" indent="0" algn="r" rtl="1">
              <a:buNone/>
            </a:pPr>
            <a:r>
              <a:rPr lang="ar-SY" dirty="0" smtClean="0"/>
              <a:t>استخدامات التسريب الوريدي:</a:t>
            </a:r>
          </a:p>
          <a:p>
            <a:pPr marL="0" indent="0" algn="r" rtl="1">
              <a:buNone/>
            </a:pPr>
            <a:r>
              <a:rPr lang="ar-SY" dirty="0" smtClean="0"/>
              <a:t>1- السماح بالتحكم بالتراكيز البلازمية تبعاً لحاجات المرضى(مرضى الاضطرابات الكلوية والقلبية)</a:t>
            </a:r>
          </a:p>
          <a:p>
            <a:pPr marL="0" indent="0" algn="r" rtl="1">
              <a:buNone/>
            </a:pPr>
            <a:r>
              <a:rPr lang="ar-SY" dirty="0" smtClean="0"/>
              <a:t>2- يستخدم لإعطاء الأدوية الحرجة, الأدوية ذات الهامش العلاجي الضيق </a:t>
            </a:r>
            <a:r>
              <a:rPr lang="ar-SY" dirty="0" err="1" smtClean="0"/>
              <a:t>كالهيبارين</a:t>
            </a:r>
            <a:r>
              <a:rPr lang="ar-SY" dirty="0" smtClean="0"/>
              <a:t> إضافة إلى السماح بإعطاء أدوية مع سوائل أو مغذيات.</a:t>
            </a:r>
          </a:p>
          <a:p>
            <a:pPr marL="0" indent="0" algn="r" rtl="1">
              <a:buNone/>
            </a:pPr>
            <a:r>
              <a:rPr lang="ar-SY" dirty="0" smtClean="0"/>
              <a:t>3- يسمح بالتخلص من </a:t>
            </a:r>
            <a:r>
              <a:rPr lang="ar-SY" dirty="0" err="1" smtClean="0"/>
              <a:t>التأرجحات</a:t>
            </a:r>
            <a:r>
              <a:rPr lang="ar-SY" dirty="0" smtClean="0"/>
              <a:t> البلازمية.</a:t>
            </a:r>
          </a:p>
        </p:txBody>
      </p:sp>
    </p:spTree>
    <p:extLst>
      <p:ext uri="{BB962C8B-B14F-4D97-AF65-F5344CB8AC3E}">
        <p14:creationId xmlns:p14="http://schemas.microsoft.com/office/powerpoint/2010/main" val="1377390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A2D5E3-BD51-981D-042F-27781491C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5F0A5E6-A41C-D877-BB63-852593917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نموذج وحيد الحجرة</a:t>
            </a:r>
          </a:p>
          <a:p>
            <a:pPr algn="r" rtl="1"/>
            <a:r>
              <a:rPr lang="en-US" dirty="0" err="1" smtClean="0"/>
              <a:t>Css</a:t>
            </a:r>
            <a:r>
              <a:rPr lang="ar-SY" dirty="0" smtClean="0"/>
              <a:t>(</a:t>
            </a:r>
            <a:r>
              <a:rPr lang="en-US" dirty="0" smtClean="0"/>
              <a:t>steady state concentration</a:t>
            </a:r>
            <a:r>
              <a:rPr lang="ar-SY" dirty="0" smtClean="0"/>
              <a:t>)</a:t>
            </a:r>
            <a:endParaRPr lang="ar-SA" dirty="0" smtClean="0"/>
          </a:p>
          <a:p>
            <a:pPr algn="r" rtl="1"/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43" y="2991304"/>
            <a:ext cx="5316991" cy="3262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23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B2860C-90F0-44C2-128D-1190891C0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588DDC2-71C2-2FA4-5B96-A4C607F11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 smtClean="0">
                <a:solidFill>
                  <a:prstClr val="black"/>
                </a:solidFill>
              </a:rPr>
              <a:t>   </a:t>
            </a:r>
            <a:r>
              <a:rPr lang="en-US" sz="1800" b="1" dirty="0" err="1" smtClean="0">
                <a:solidFill>
                  <a:prstClr val="black"/>
                </a:solidFill>
              </a:rPr>
              <a:t>Css</a:t>
            </a:r>
            <a:r>
              <a:rPr lang="en-US" sz="1800" b="1" dirty="0" smtClean="0">
                <a:solidFill>
                  <a:prstClr val="black"/>
                </a:solidFill>
              </a:rPr>
              <a:t>   </a:t>
            </a:r>
            <a:r>
              <a:rPr lang="ar-SA" sz="1800" b="1" dirty="0" smtClean="0">
                <a:solidFill>
                  <a:prstClr val="black"/>
                </a:solidFill>
              </a:rPr>
              <a:t>يزداد </a:t>
            </a:r>
            <a:r>
              <a:rPr lang="ar-SA" sz="1800" b="1" dirty="0">
                <a:solidFill>
                  <a:prstClr val="black"/>
                </a:solidFill>
              </a:rPr>
              <a:t>تركيز الدواء حتى الوصول إلى تركيز الحالة الثابتة </a:t>
            </a:r>
            <a:endParaRPr lang="ar-SA" sz="1800" b="1" dirty="0" smtClean="0">
              <a:solidFill>
                <a:prstClr val="black"/>
              </a:solidFill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 smtClean="0">
                <a:solidFill>
                  <a:prstClr val="black"/>
                </a:solidFill>
              </a:rPr>
              <a:t>Input </a:t>
            </a:r>
            <a:r>
              <a:rPr lang="en-US" sz="1800" b="1" dirty="0">
                <a:solidFill>
                  <a:prstClr val="black"/>
                </a:solidFill>
              </a:rPr>
              <a:t>rate= output rate</a:t>
            </a:r>
            <a:endParaRPr lang="ar-SY" sz="1800" b="1" dirty="0">
              <a:solidFill>
                <a:prstClr val="black"/>
              </a:solidFill>
            </a:endParaRPr>
          </a:p>
          <a:p>
            <a:pPr marL="0" indent="0" algn="ctr" rtl="1">
              <a:buNone/>
            </a:pPr>
            <a:endParaRPr lang="ar-SY" dirty="0" smtClean="0"/>
          </a:p>
          <a:p>
            <a:pPr marL="0" indent="0" algn="r" rtl="1">
              <a:buNone/>
            </a:pPr>
            <a:r>
              <a:rPr lang="ar-SY" dirty="0" smtClean="0"/>
              <a:t>ملاحظات:</a:t>
            </a:r>
          </a:p>
          <a:p>
            <a:pPr marL="0" indent="0" algn="r" rtl="1">
              <a:buNone/>
            </a:pPr>
            <a:r>
              <a:rPr lang="en-US" dirty="0" smtClean="0"/>
              <a:t> </a:t>
            </a:r>
            <a:r>
              <a:rPr lang="ar-SA" sz="2000" dirty="0" smtClean="0"/>
              <a:t>يتم حساب معاملات الحركية الدوائية من طور الإطراح(الرتبة الأولى) ومن طور التركيز الثابت</a:t>
            </a:r>
          </a:p>
          <a:p>
            <a:pPr marL="0" indent="0" algn="r" rtl="1">
              <a:buNone/>
            </a:pPr>
            <a:r>
              <a:rPr lang="ar-SA" sz="2000" dirty="0" smtClean="0"/>
              <a:t>يبدأ الإطراح منذ لحظة دخول الدواء ولكن بسرعة أقل</a:t>
            </a:r>
          </a:p>
          <a:p>
            <a:pPr marL="0" indent="0" algn="r" rtl="1">
              <a:buNone/>
            </a:pPr>
            <a:r>
              <a:rPr lang="ar-SY" sz="2000" dirty="0" smtClean="0"/>
              <a:t>الزمن اللازم للوصول للتوازن </a:t>
            </a:r>
            <a:r>
              <a:rPr lang="ar-SA" sz="2000" dirty="0" smtClean="0"/>
              <a:t>يعتمد فقط على العمر النصفي للدواء:</a:t>
            </a:r>
          </a:p>
          <a:p>
            <a:pPr marL="0" indent="0" algn="r" rtl="1">
              <a:buNone/>
            </a:pPr>
            <a:r>
              <a:rPr lang="en-US" sz="2000" dirty="0" err="1" smtClean="0"/>
              <a:t>Tss</a:t>
            </a:r>
            <a:r>
              <a:rPr lang="en-US" sz="2000" dirty="0" smtClean="0"/>
              <a:t> 90%=3.32 t</a:t>
            </a:r>
            <a:r>
              <a:rPr lang="en-US" sz="1100" dirty="0" smtClean="0"/>
              <a:t>1/2</a:t>
            </a:r>
          </a:p>
          <a:p>
            <a:pPr marL="0" indent="0" algn="r" rtl="1">
              <a:buNone/>
            </a:pPr>
            <a:r>
              <a:rPr lang="en-US" sz="2000" dirty="0" err="1" smtClean="0"/>
              <a:t>Tss</a:t>
            </a:r>
            <a:r>
              <a:rPr lang="en-US" sz="2000" dirty="0" smtClean="0"/>
              <a:t> 95%=4.32 t</a:t>
            </a:r>
            <a:r>
              <a:rPr lang="en-US" sz="1100" dirty="0" smtClean="0"/>
              <a:t>1/2</a:t>
            </a:r>
          </a:p>
          <a:p>
            <a:pPr marL="0" indent="0" algn="r" rtl="1">
              <a:buNone/>
            </a:pPr>
            <a:r>
              <a:rPr lang="en-US" sz="2000" dirty="0" err="1" smtClean="0"/>
              <a:t>Tss</a:t>
            </a:r>
            <a:r>
              <a:rPr lang="en-US" sz="2000" dirty="0" smtClean="0"/>
              <a:t> 99%=6.65 t</a:t>
            </a:r>
            <a:r>
              <a:rPr lang="en-US" sz="1100" dirty="0" smtClean="0"/>
              <a:t>1/2</a:t>
            </a:r>
            <a:endParaRPr lang="en-US" sz="1100" dirty="0"/>
          </a:p>
        </p:txBody>
      </p:sp>
      <p:cxnSp>
        <p:nvCxnSpPr>
          <p:cNvPr id="7" name="رابط كسهم مستقيم 6"/>
          <p:cNvCxnSpPr/>
          <p:nvPr/>
        </p:nvCxnSpPr>
        <p:spPr>
          <a:xfrm>
            <a:off x="1567543" y="2206171"/>
            <a:ext cx="191588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كسهم مستقيم 10"/>
          <p:cNvCxnSpPr/>
          <p:nvPr/>
        </p:nvCxnSpPr>
        <p:spPr>
          <a:xfrm>
            <a:off x="9013371" y="2206171"/>
            <a:ext cx="15675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مربع نص 3"/>
          <p:cNvSpPr txBox="1"/>
          <p:nvPr/>
        </p:nvSpPr>
        <p:spPr>
          <a:xfrm>
            <a:off x="2380344" y="1770743"/>
            <a:ext cx="69121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 smtClean="0"/>
              <a:t>input</a:t>
            </a:r>
            <a:endParaRPr lang="ar-SY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9587408" y="1762703"/>
            <a:ext cx="83869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 smtClean="0"/>
              <a:t>output</a:t>
            </a:r>
            <a:endParaRPr lang="ar-SY" b="1" dirty="0"/>
          </a:p>
        </p:txBody>
      </p:sp>
      <p:sp>
        <p:nvSpPr>
          <p:cNvPr id="6" name="مربع نص 5"/>
          <p:cNvSpPr txBox="1"/>
          <p:nvPr/>
        </p:nvSpPr>
        <p:spPr>
          <a:xfrm>
            <a:off x="2331332" y="2198132"/>
            <a:ext cx="118545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 smtClean="0"/>
              <a:t>Zero order</a:t>
            </a:r>
            <a:endParaRPr lang="ar-SY" b="1" dirty="0"/>
          </a:p>
        </p:txBody>
      </p:sp>
      <p:sp>
        <p:nvSpPr>
          <p:cNvPr id="8" name="مربع نص 7"/>
          <p:cNvSpPr txBox="1"/>
          <p:nvPr/>
        </p:nvSpPr>
        <p:spPr>
          <a:xfrm>
            <a:off x="9289143" y="2382798"/>
            <a:ext cx="129177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First order</a:t>
            </a:r>
            <a:endParaRPr lang="ar-SY" b="1" dirty="0"/>
          </a:p>
        </p:txBody>
      </p:sp>
    </p:spTree>
    <p:extLst>
      <p:ext uri="{BB962C8B-B14F-4D97-AF65-F5344CB8AC3E}">
        <p14:creationId xmlns:p14="http://schemas.microsoft.com/office/powerpoint/2010/main" val="284702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8910D4-0516-31A8-391F-3BFCE222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D14546-4FC5-FB72-CEA4-B54E67779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 smtClean="0"/>
              <a:t>القوانين:</a:t>
            </a:r>
          </a:p>
          <a:p>
            <a:pPr marL="0" indent="0" algn="r" rtl="1">
              <a:buNone/>
            </a:pPr>
            <a:r>
              <a:rPr lang="ar-SA" dirty="0" smtClean="0"/>
              <a:t>1- التركيز البلازمي في حالة التوازن يعتمد على سرعة التسريب وعلى تصفية الدواء</a:t>
            </a:r>
          </a:p>
          <a:p>
            <a:pPr marL="0" indent="0" algn="ctr" rtl="1">
              <a:buNone/>
            </a:pPr>
            <a:r>
              <a:rPr lang="en-US" b="1" dirty="0" err="1" smtClean="0"/>
              <a:t>Css</a:t>
            </a:r>
            <a:r>
              <a:rPr lang="en-US" b="1" dirty="0" smtClean="0"/>
              <a:t>=R/CL=R/K.VD</a:t>
            </a:r>
          </a:p>
          <a:p>
            <a:pPr marL="0" indent="0" algn="ctr" rtl="1">
              <a:buNone/>
            </a:pPr>
            <a:endParaRPr lang="en-US" b="1" dirty="0"/>
          </a:p>
          <a:p>
            <a:pPr marL="0" indent="0" algn="r" rtl="1">
              <a:buNone/>
            </a:pPr>
            <a:r>
              <a:rPr lang="ar-SY" dirty="0" smtClean="0"/>
              <a:t>2- تركيز الدواء خلال التسريب:</a:t>
            </a:r>
          </a:p>
          <a:p>
            <a:pPr marL="0" indent="0" algn="ctr" rtl="1">
              <a:buNone/>
            </a:pPr>
            <a:r>
              <a:rPr lang="ar-SY" b="1" dirty="0" smtClean="0"/>
              <a:t>(</a:t>
            </a:r>
            <a:r>
              <a:rPr lang="en-US" b="1" dirty="0" smtClean="0"/>
              <a:t>C=</a:t>
            </a:r>
            <a:r>
              <a:rPr lang="en-US" b="1" dirty="0" err="1" smtClean="0"/>
              <a:t>Css</a:t>
            </a:r>
            <a:r>
              <a:rPr lang="en-US" b="1" dirty="0" smtClean="0"/>
              <a:t>(1-e</a:t>
            </a:r>
            <a:r>
              <a:rPr lang="en-US" b="1" baseline="30000" dirty="0" smtClean="0"/>
              <a:t>-kt</a:t>
            </a:r>
            <a:endParaRPr lang="en-US" b="1" baseline="30000" dirty="0"/>
          </a:p>
        </p:txBody>
      </p:sp>
    </p:spTree>
    <p:extLst>
      <p:ext uri="{BB962C8B-B14F-4D97-AF65-F5344CB8AC3E}">
        <p14:creationId xmlns:p14="http://schemas.microsoft.com/office/powerpoint/2010/main" val="1707944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5C1D3B-44A7-8E39-F5E2-1B376F7F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993AC9-B2CC-637B-9979-B65547159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حساب معاملات الحركية عند مريض ما:(يتطلب معرفة نقطتين)</a:t>
            </a:r>
          </a:p>
          <a:p>
            <a:pPr marL="0" indent="0" algn="ctr" rtl="1">
              <a:buNone/>
            </a:pPr>
            <a:r>
              <a:rPr lang="en-US" b="1" dirty="0" smtClean="0"/>
              <a:t>Log(</a:t>
            </a:r>
            <a:r>
              <a:rPr lang="en-US" b="1" dirty="0" err="1" smtClean="0"/>
              <a:t>Css</a:t>
            </a:r>
            <a:r>
              <a:rPr lang="en-US" b="1" dirty="0" smtClean="0"/>
              <a:t>-Ct)=log </a:t>
            </a:r>
            <a:r>
              <a:rPr lang="en-US" b="1" dirty="0" err="1" smtClean="0"/>
              <a:t>Css</a:t>
            </a:r>
            <a:r>
              <a:rPr lang="en-US" b="1" dirty="0" smtClean="0"/>
              <a:t>-k/2.3t</a:t>
            </a:r>
          </a:p>
          <a:p>
            <a:pPr marL="0" indent="0" algn="r" rtl="1">
              <a:buNone/>
            </a:pPr>
            <a:r>
              <a:rPr lang="en-US" dirty="0" smtClean="0"/>
              <a:t>Ct</a:t>
            </a:r>
            <a:r>
              <a:rPr lang="ar-SA" dirty="0" smtClean="0"/>
              <a:t>: تركيز الدواء في لحظة ما قبل الوصول ل </a:t>
            </a:r>
            <a:r>
              <a:rPr lang="en-US" dirty="0" err="1" smtClean="0"/>
              <a:t>ss</a:t>
            </a:r>
            <a:endParaRPr lang="ar-SY" dirty="0" smtClean="0"/>
          </a:p>
          <a:p>
            <a:pPr marL="0" indent="0" algn="r" rtl="1">
              <a:buNone/>
            </a:pPr>
            <a:r>
              <a:rPr lang="en-US" dirty="0" err="1" smtClean="0"/>
              <a:t>Css</a:t>
            </a:r>
            <a:r>
              <a:rPr lang="ar-SY" dirty="0" smtClean="0"/>
              <a:t>: أقرب تركيز للحالة الثابتة</a:t>
            </a:r>
          </a:p>
          <a:p>
            <a:pPr marL="0" indent="0" algn="r" rtl="1">
              <a:buNone/>
            </a:pPr>
            <a:endParaRPr lang="ar-SY" dirty="0"/>
          </a:p>
          <a:p>
            <a:pPr marL="0" indent="0" algn="r" rtl="1">
              <a:buNone/>
            </a:pPr>
            <a:r>
              <a:rPr lang="ar-SY" b="1" dirty="0" smtClean="0"/>
              <a:t> </a:t>
            </a:r>
            <a:r>
              <a:rPr lang="en-US" b="1" dirty="0" smtClean="0"/>
              <a:t>t</a:t>
            </a:r>
            <a:r>
              <a:rPr lang="en-US" sz="1050" b="1" dirty="0" smtClean="0"/>
              <a:t>1/2</a:t>
            </a:r>
            <a:r>
              <a:rPr lang="en-US" b="1" dirty="0" smtClean="0"/>
              <a:t>=0.693 x </a:t>
            </a:r>
            <a:r>
              <a:rPr lang="en-US" b="1" dirty="0" err="1" smtClean="0"/>
              <a:t>vd</a:t>
            </a:r>
            <a:r>
              <a:rPr lang="en-US" b="1" dirty="0" smtClean="0"/>
              <a:t>/cl</a:t>
            </a:r>
            <a:endParaRPr lang="ar-SY" b="1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384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FB40B0-E1BF-58BA-4A0C-65BC9AA9D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96E260-92F8-362E-2248-EB770A2F0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جرعة التحميل </a:t>
            </a:r>
            <a:r>
              <a:rPr lang="en-US" dirty="0" smtClean="0"/>
              <a:t>DL</a:t>
            </a:r>
            <a:r>
              <a:rPr lang="ar-SY" dirty="0" smtClean="0"/>
              <a:t>: تُعطى لتسريع الوصول لتركيز الحالة الثابتة, تُعطى حقن وريدي مباشر(</a:t>
            </a:r>
            <a:r>
              <a:rPr lang="en-US" dirty="0" smtClean="0"/>
              <a:t>IV bolus</a:t>
            </a:r>
            <a:r>
              <a:rPr lang="ar-SY" dirty="0" smtClean="0"/>
              <a:t>)</a:t>
            </a:r>
          </a:p>
          <a:p>
            <a:pPr marL="0" indent="0" algn="ctr" rtl="1">
              <a:buNone/>
            </a:pPr>
            <a:r>
              <a:rPr lang="en-US" b="1" dirty="0" smtClean="0"/>
              <a:t>DL=</a:t>
            </a:r>
            <a:r>
              <a:rPr lang="en-US" b="1" dirty="0" err="1" smtClean="0"/>
              <a:t>Css</a:t>
            </a:r>
            <a:r>
              <a:rPr lang="en-US" b="1" dirty="0" smtClean="0"/>
              <a:t> x </a:t>
            </a:r>
            <a:r>
              <a:rPr lang="en-US" b="1" dirty="0" err="1" smtClean="0"/>
              <a:t>vd</a:t>
            </a:r>
            <a:r>
              <a:rPr lang="en-US" b="1" dirty="0" smtClean="0"/>
              <a:t>=R/K</a:t>
            </a:r>
            <a:endParaRPr lang="ar-SY" b="1" dirty="0" smtClean="0"/>
          </a:p>
          <a:p>
            <a:pPr algn="r" rtl="1"/>
            <a:r>
              <a:rPr lang="ar-SY" dirty="0" smtClean="0"/>
              <a:t>جرعة المحافظة </a:t>
            </a:r>
            <a:r>
              <a:rPr lang="en-US" dirty="0" err="1" smtClean="0"/>
              <a:t>Dm</a:t>
            </a:r>
            <a:r>
              <a:rPr lang="ar-SY" dirty="0" smtClean="0"/>
              <a:t>(سرعة التسريب): للحفاظ على تركيز الحالة الثابتة:</a:t>
            </a:r>
          </a:p>
          <a:p>
            <a:pPr marL="0" indent="0" algn="ctr" rtl="1">
              <a:buNone/>
            </a:pPr>
            <a:r>
              <a:rPr lang="en-US" b="1" dirty="0" err="1" smtClean="0"/>
              <a:t>Dm</a:t>
            </a:r>
            <a:r>
              <a:rPr lang="en-US" b="1" dirty="0" smtClean="0"/>
              <a:t>=R=</a:t>
            </a:r>
            <a:r>
              <a:rPr lang="en-US" b="1" dirty="0" err="1" smtClean="0"/>
              <a:t>Css</a:t>
            </a:r>
            <a:r>
              <a:rPr lang="en-US" b="1" dirty="0" smtClean="0"/>
              <a:t> x cl</a:t>
            </a:r>
          </a:p>
          <a:p>
            <a:pPr algn="r" rtl="1"/>
            <a:r>
              <a:rPr lang="ar-SY" dirty="0" smtClean="0"/>
              <a:t>شكل المعادلة في حال إعطاء جرعة تحميل مع التسريب الوريدي:</a:t>
            </a:r>
          </a:p>
          <a:p>
            <a:pPr marL="0" indent="0" algn="ctr" rtl="1">
              <a:buNone/>
            </a:pPr>
            <a:r>
              <a:rPr lang="en-US" b="1" dirty="0" err="1" smtClean="0"/>
              <a:t>Cp</a:t>
            </a:r>
            <a:r>
              <a:rPr lang="en-US" b="1" dirty="0" smtClean="0"/>
              <a:t>=</a:t>
            </a:r>
            <a:r>
              <a:rPr lang="en-US" b="1" dirty="0" err="1" smtClean="0"/>
              <a:t>Css</a:t>
            </a:r>
            <a:r>
              <a:rPr lang="en-US" b="1" dirty="0" smtClean="0"/>
              <a:t> e</a:t>
            </a:r>
            <a:r>
              <a:rPr lang="en-US" b="1" baseline="30000" dirty="0" smtClean="0"/>
              <a:t>-</a:t>
            </a:r>
            <a:r>
              <a:rPr lang="en-US" b="1" baseline="30000" dirty="0" err="1" smtClean="0"/>
              <a:t>kt</a:t>
            </a:r>
            <a:r>
              <a:rPr lang="en-US" b="1" dirty="0" smtClean="0"/>
              <a:t> +</a:t>
            </a:r>
            <a:r>
              <a:rPr lang="en-US" b="1" dirty="0" err="1" smtClean="0"/>
              <a:t>Css</a:t>
            </a:r>
            <a:r>
              <a:rPr lang="en-US" b="1" dirty="0" smtClean="0"/>
              <a:t> (1-e</a:t>
            </a:r>
            <a:r>
              <a:rPr lang="en-US" b="1" baseline="30000" dirty="0" smtClean="0"/>
              <a:t>-kt</a:t>
            </a:r>
            <a:r>
              <a:rPr lang="en-US" b="1" dirty="0" smtClean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96056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80EC7E-93CB-000C-6D71-2595129B4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7CCB0B-333E-18C0-048E-0AC7ECF1C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 smtClean="0"/>
              <a:t>تطبيق 1:</a:t>
            </a:r>
            <a:endParaRPr lang="ar-SY" b="1" dirty="0" smtClean="0"/>
          </a:p>
          <a:p>
            <a:pPr marL="0" indent="0" algn="r" rtl="1">
              <a:spcAft>
                <a:spcPts val="0"/>
              </a:spcAft>
              <a:buNone/>
            </a:pPr>
            <a:r>
              <a:rPr lang="ar-SY" sz="2400" dirty="0">
                <a:latin typeface="Times New Roman"/>
                <a:ea typeface="Times New Roman"/>
                <a:cs typeface="Simplified Arabic"/>
              </a:rPr>
              <a:t>صاد حيوي له حجم توزع </a:t>
            </a:r>
            <a:r>
              <a:rPr lang="en-US" sz="2400" dirty="0" err="1">
                <a:latin typeface="Simplified Arabic"/>
                <a:ea typeface="Times New Roman"/>
                <a:cs typeface="Traditional Arabic"/>
              </a:rPr>
              <a:t>vd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=10 L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 وثابت سرعة الإطراح 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K=0.2 hr</a:t>
            </a:r>
            <a:r>
              <a:rPr lang="en-US" sz="2400" baseline="30000" dirty="0">
                <a:latin typeface="Simplified Arabic"/>
                <a:ea typeface="Times New Roman"/>
                <a:cs typeface="Traditional Arabic"/>
              </a:rPr>
              <a:t>-1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, وتركيز الدواء المرغوب الحصول عليه في حالة التوازن 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steady state 10 </a:t>
            </a:r>
            <a:r>
              <a:rPr lang="en-US" sz="2400" dirty="0" err="1">
                <a:latin typeface="Simplified Arabic"/>
                <a:ea typeface="Times New Roman"/>
                <a:cs typeface="Traditional Arabic"/>
              </a:rPr>
              <a:t>ug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/ml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.</a:t>
            </a:r>
            <a:endParaRPr lang="en-US" sz="2400" dirty="0">
              <a:latin typeface="Times New Roman"/>
              <a:ea typeface="Times New Roman"/>
              <a:cs typeface="Traditional Arabic"/>
            </a:endParaRPr>
          </a:p>
          <a:p>
            <a:pPr marL="342900" lvl="0" indent="-342900" algn="r" rtl="1">
              <a:spcAft>
                <a:spcPts val="0"/>
              </a:spcAft>
              <a:buFont typeface="+mj-lt"/>
              <a:buAutoNum type="arabicPeriod"/>
            </a:pPr>
            <a:r>
              <a:rPr lang="ar-SY" sz="2400" dirty="0">
                <a:latin typeface="Times New Roman"/>
                <a:ea typeface="Times New Roman"/>
                <a:cs typeface="Simplified Arabic"/>
              </a:rPr>
              <a:t>ما هي سرعة التسريب التي تسمح بالحصول على هذا التركيز؟</a:t>
            </a:r>
            <a:endParaRPr lang="en-US" sz="2400" dirty="0">
              <a:latin typeface="Times New Roman"/>
              <a:ea typeface="Times New Roman"/>
              <a:cs typeface="Traditional Arabic"/>
            </a:endParaRPr>
          </a:p>
          <a:p>
            <a:pPr marL="342900" lvl="0" indent="-342900" algn="r" rtl="1">
              <a:spcAft>
                <a:spcPts val="0"/>
              </a:spcAft>
              <a:buFont typeface="+mj-lt"/>
              <a:buAutoNum type="arabicPeriod"/>
            </a:pPr>
            <a:r>
              <a:rPr lang="ar-SY" sz="2400" dirty="0">
                <a:latin typeface="Times New Roman"/>
                <a:ea typeface="Times New Roman"/>
                <a:cs typeface="Simplified Arabic"/>
              </a:rPr>
              <a:t>بافتراض أن المريض لديه حالة قصور كلوي وثابت سرعة الإطراح انخفض إلى 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0.1 hr</a:t>
            </a:r>
            <a:r>
              <a:rPr lang="en-US" sz="2400" baseline="30000" dirty="0">
                <a:latin typeface="Simplified Arabic"/>
                <a:ea typeface="Times New Roman"/>
                <a:cs typeface="Traditional Arabic"/>
              </a:rPr>
              <a:t>-1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. ما هي سرعة التسريب الجديدة اللازمة للمحافظة على </a:t>
            </a:r>
            <a:r>
              <a:rPr lang="en-US" sz="2400" dirty="0" err="1">
                <a:latin typeface="Simplified Arabic"/>
                <a:ea typeface="Times New Roman"/>
                <a:cs typeface="Traditional Arabic"/>
              </a:rPr>
              <a:t>Css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=10 </a:t>
            </a:r>
            <a:r>
              <a:rPr lang="en-US" sz="2400" dirty="0" err="1">
                <a:latin typeface="Simplified Arabic"/>
                <a:ea typeface="Times New Roman"/>
                <a:cs typeface="Traditional Arabic"/>
              </a:rPr>
              <a:t>ug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/ml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؟</a:t>
            </a:r>
            <a:endParaRPr lang="en-US" sz="2400" dirty="0">
              <a:latin typeface="Times New Roman"/>
              <a:ea typeface="Times New Roman"/>
              <a:cs typeface="Traditional Arabic"/>
            </a:endParaRP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025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233714"/>
            <a:ext cx="10515600" cy="4943249"/>
          </a:xfrm>
        </p:spPr>
        <p:txBody>
          <a:bodyPr/>
          <a:lstStyle/>
          <a:p>
            <a:pPr algn="r" rtl="1"/>
            <a:r>
              <a:rPr lang="ar-SY" dirty="0" smtClean="0"/>
              <a:t>الحل:</a:t>
            </a:r>
            <a:endParaRPr lang="ar-SY" sz="2400" dirty="0" smtClean="0"/>
          </a:p>
          <a:p>
            <a:pPr marL="0" indent="0" algn="r" rtl="1">
              <a:buNone/>
            </a:pPr>
            <a:r>
              <a:rPr lang="ar-SY" sz="2400" dirty="0" smtClean="0"/>
              <a:t>1- </a:t>
            </a:r>
            <a:r>
              <a:rPr lang="en-US" sz="2400" dirty="0" smtClean="0"/>
              <a:t>R=Cs x </a:t>
            </a:r>
            <a:r>
              <a:rPr lang="en-US" sz="2400" dirty="0" err="1" smtClean="0"/>
              <a:t>vd</a:t>
            </a:r>
            <a:r>
              <a:rPr lang="en-US" sz="2400" dirty="0" smtClean="0"/>
              <a:t> x k=10 x 10 x 0.2= 20 mg/</a:t>
            </a:r>
            <a:r>
              <a:rPr lang="en-US" sz="2400" dirty="0" err="1" smtClean="0"/>
              <a:t>hr</a:t>
            </a:r>
            <a:endParaRPr lang="en-US" sz="2400" dirty="0" smtClean="0"/>
          </a:p>
          <a:p>
            <a:pPr marL="0" indent="0" algn="r" rtl="1">
              <a:buNone/>
            </a:pPr>
            <a:endParaRPr lang="en-US" sz="2400" dirty="0"/>
          </a:p>
          <a:p>
            <a:pPr marL="0" indent="0" algn="r" rtl="1">
              <a:buNone/>
            </a:pPr>
            <a:r>
              <a:rPr lang="ar-SA" sz="2400" dirty="0" smtClean="0"/>
              <a:t>2- </a:t>
            </a:r>
            <a:r>
              <a:rPr lang="en-US" sz="2400" dirty="0" smtClean="0"/>
              <a:t>R=10 mg/</a:t>
            </a:r>
            <a:r>
              <a:rPr lang="en-US" sz="2400" dirty="0" err="1" smtClean="0"/>
              <a:t>hr</a:t>
            </a:r>
            <a:endParaRPr lang="en-US" sz="2400" dirty="0" smtClean="0"/>
          </a:p>
          <a:p>
            <a:pPr marL="0" indent="0" algn="r" rtl="1">
              <a:buNone/>
            </a:pPr>
            <a:r>
              <a:rPr lang="ar-SA" sz="2400" dirty="0" smtClean="0"/>
              <a:t>ملاحظة:</a:t>
            </a:r>
          </a:p>
          <a:p>
            <a:pPr marL="0" indent="0" algn="r" rtl="1">
              <a:buNone/>
            </a:pPr>
            <a:r>
              <a:rPr lang="ar-SA" sz="2400" b="1" dirty="0" smtClean="0"/>
              <a:t>عندما ينخفض </a:t>
            </a:r>
            <a:r>
              <a:rPr lang="en-US" sz="2400" b="1" dirty="0" smtClean="0"/>
              <a:t>k</a:t>
            </a:r>
            <a:r>
              <a:rPr lang="ar-SY" sz="2400" b="1" dirty="0" smtClean="0"/>
              <a:t>, فان سرعة التسريب يجب أن تنخفض بالنسبة نفسها للحفاظ على </a:t>
            </a:r>
            <a:r>
              <a:rPr lang="en-US" sz="2400" b="1" dirty="0" err="1" smtClean="0"/>
              <a:t>Css</a:t>
            </a:r>
            <a:r>
              <a:rPr lang="ar-SY" sz="2400" b="1" dirty="0" smtClean="0"/>
              <a:t> وبما أن ثابت السرعة أصبح أصغر سيزداد العمر النصفي وبالتالي الزمن اللازم للوصول للحالة الثابتة سيصبح أطول</a:t>
            </a:r>
          </a:p>
          <a:p>
            <a:pPr marL="0" indent="0" algn="r" rtl="1">
              <a:buNone/>
            </a:pPr>
            <a:r>
              <a:rPr lang="ar-SY" sz="2400" b="1" dirty="0" smtClean="0"/>
              <a:t>حالة1: </a:t>
            </a:r>
            <a:r>
              <a:rPr lang="en-US" sz="2400" b="1" dirty="0" smtClean="0"/>
              <a:t>k=0.2</a:t>
            </a:r>
            <a:r>
              <a:rPr lang="ar-SY" sz="2400" b="1" dirty="0" smtClean="0"/>
              <a:t>, </a:t>
            </a:r>
            <a:r>
              <a:rPr lang="en-US" sz="2400" b="1" dirty="0" smtClean="0"/>
              <a:t>t1/2=3.5 </a:t>
            </a:r>
            <a:r>
              <a:rPr lang="en-US" sz="2400" b="1" dirty="0" err="1" smtClean="0"/>
              <a:t>hr</a:t>
            </a:r>
            <a:r>
              <a:rPr lang="ar-SY" sz="2400" b="1" dirty="0" smtClean="0"/>
              <a:t>, الزمن اللازم للوصول الى 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ss</a:t>
            </a:r>
            <a:r>
              <a:rPr lang="en-US" sz="2400" b="1" dirty="0" smtClean="0"/>
              <a:t> </a:t>
            </a:r>
            <a:r>
              <a:rPr lang="ar-SY" sz="2400" b="1" dirty="0" smtClean="0"/>
              <a:t>يساوي </a:t>
            </a:r>
            <a:r>
              <a:rPr lang="en-US" sz="2400" b="1" dirty="0" smtClean="0"/>
              <a:t>4t1/2</a:t>
            </a:r>
            <a:r>
              <a:rPr lang="ar-SY" sz="2400" b="1" dirty="0" smtClean="0"/>
              <a:t>= </a:t>
            </a:r>
            <a:r>
              <a:rPr lang="en-US" sz="2400" b="1" dirty="0" smtClean="0"/>
              <a:t>14.5 </a:t>
            </a:r>
            <a:r>
              <a:rPr lang="en-US" sz="2400" b="1" dirty="0" err="1" smtClean="0"/>
              <a:t>hr</a:t>
            </a:r>
            <a:endParaRPr lang="en-US" sz="2400" b="1" dirty="0" smtClean="0"/>
          </a:p>
          <a:p>
            <a:pPr marL="0" indent="0" algn="r" rtl="1">
              <a:buNone/>
            </a:pPr>
            <a:r>
              <a:rPr lang="ar-SA" sz="2400" b="1" dirty="0" smtClean="0"/>
              <a:t>حالة 2: </a:t>
            </a:r>
            <a:r>
              <a:rPr lang="en-US" sz="2400" b="1" dirty="0" smtClean="0"/>
              <a:t>k=0.1</a:t>
            </a:r>
            <a:r>
              <a:rPr lang="ar-SY" sz="2400" b="1" dirty="0" smtClean="0"/>
              <a:t>, </a:t>
            </a:r>
            <a:r>
              <a:rPr lang="en-US" sz="2400" b="1" dirty="0" smtClean="0"/>
              <a:t>t1/2=7</a:t>
            </a:r>
            <a:r>
              <a:rPr lang="ar-SY" sz="2400" b="1" dirty="0" smtClean="0"/>
              <a:t>, الزمن اللازم للوصول إلى </a:t>
            </a:r>
            <a:r>
              <a:rPr lang="en-US" sz="2400" b="1" dirty="0" err="1" smtClean="0"/>
              <a:t>ss</a:t>
            </a:r>
            <a:r>
              <a:rPr lang="ar-SY" sz="2400" b="1" dirty="0" smtClean="0"/>
              <a:t> يساوي </a:t>
            </a:r>
            <a:r>
              <a:rPr lang="en-US" sz="2400" b="1" dirty="0" smtClean="0"/>
              <a:t>4 t1/2</a:t>
            </a:r>
            <a:r>
              <a:rPr lang="ar-SY" sz="2400" b="1" dirty="0" smtClean="0"/>
              <a:t>= </a:t>
            </a:r>
            <a:r>
              <a:rPr lang="en-US" sz="2400" b="1" dirty="0" smtClean="0"/>
              <a:t>28 </a:t>
            </a:r>
            <a:r>
              <a:rPr lang="en-US" sz="2400" b="1" dirty="0" err="1" smtClean="0"/>
              <a:t>hr</a:t>
            </a:r>
            <a:endParaRPr lang="en-US" sz="2400" b="1" dirty="0" smtClean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343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New Microsoft PowerPoint Presentation" id="{9D20CC14-0B01-4648-B1BE-BAEDDE6B97BE}" vid="{558565D6-F543-42DD-B95F-3C31C2BE34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2025</Template>
  <TotalTime>136</TotalTime>
  <Words>758</Words>
  <Application>Microsoft Office PowerPoint</Application>
  <PresentationFormat>مخصص</PresentationFormat>
  <Paragraphs>96</Paragraphs>
  <Slides>16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Yakeen Laika</dc:creator>
  <cp:lastModifiedBy>Asus</cp:lastModifiedBy>
  <cp:revision>14</cp:revision>
  <dcterms:created xsi:type="dcterms:W3CDTF">2025-11-17T07:15:46Z</dcterms:created>
  <dcterms:modified xsi:type="dcterms:W3CDTF">2025-12-19T09:01:23Z</dcterms:modified>
</cp:coreProperties>
</file>