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</p:sldMasterIdLst>
  <p:notesMasterIdLst>
    <p:notesMasterId r:id="rId20"/>
  </p:notesMasterIdLst>
  <p:sldIdLst>
    <p:sldId id="256" r:id="rId5"/>
    <p:sldId id="265" r:id="rId6"/>
    <p:sldId id="266" r:id="rId7"/>
    <p:sldId id="267" r:id="rId8"/>
    <p:sldId id="260" r:id="rId9"/>
    <p:sldId id="261" r:id="rId10"/>
    <p:sldId id="262" r:id="rId11"/>
    <p:sldId id="263" r:id="rId12"/>
    <p:sldId id="264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7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Y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3CE50D0-AE7D-4C1D-8E16-14B8955CA674}" type="datetimeFigureOut">
              <a:rPr lang="ar-SY" smtClean="0"/>
              <a:t>18/07/1447</a:t>
            </a:fld>
            <a:endParaRPr lang="ar-SY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Y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SY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Y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D96C5A5-39A5-471C-B720-47B722A0E523}" type="slidenum">
              <a:rPr lang="ar-SY" smtClean="0"/>
              <a:t>‹#›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24955263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96C5A5-39A5-471C-B720-47B722A0E523}" type="slidenum">
              <a:rPr lang="ar-SY" smtClean="0"/>
              <a:t>10</a:t>
            </a:fld>
            <a:endParaRPr lang="ar-SY"/>
          </a:p>
        </p:txBody>
      </p:sp>
    </p:spTree>
    <p:extLst>
      <p:ext uri="{BB962C8B-B14F-4D97-AF65-F5344CB8AC3E}">
        <p14:creationId xmlns:p14="http://schemas.microsoft.com/office/powerpoint/2010/main" val="11994906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1593B-FFDF-5469-2B3E-FA505FEA3C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B0F078-B0E6-AC0F-2C1F-E38BCB05B5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8467BA-68DA-0227-96CF-9CFFC01A3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022390-84C3-8D9E-81B0-B4B4BD850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24E1D1-DB86-FF60-E664-8610D5969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71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9A1E9-5910-1DA5-C16C-B24A5D123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3B8B9B-68C1-6C1B-9C21-5A84448EA1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A735EE-7376-B939-3588-F62761847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93C792-93A9-A6A7-5757-88A67D0CF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E3B6FB-F197-6220-5F20-E26ECE440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542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17AEB9-09BC-CF1F-3052-EC401C64A8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8F044C-10D5-F910-C232-3856B1CA23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C8A61B-3036-0463-814D-8ADBABA03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3BB97-049A-B340-35B4-4ED7DDDB7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2EE84F-1448-3987-676F-208F3BFAC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6421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1593B-FFDF-5469-2B3E-FA505FEA3C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B0F078-B0E6-AC0F-2C1F-E38BCB05B5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8467BA-68DA-0227-96CF-9CFFC01A3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022390-84C3-8D9E-81B0-B4B4BD850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24E1D1-DB86-FF60-E664-8610D5969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8965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E287F-D4F4-E244-4EB0-42E9613E2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77A459-C7BD-42D5-7D9E-794087E8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0C94D4-EEBF-A723-EF8F-3AAEF71B8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D72D74-ED7F-FC54-DE31-4D5BE4685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EC32E-3A09-9000-D100-5E34D2F80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6877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E70C3-7F7D-7A77-02BF-799830EB7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18D8EA-259C-F98C-551C-CD61039D8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12B682-8C19-E5C0-0040-0439ECE09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DFD5A9-ABEF-49C9-3BE1-52422802C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0DA615-8125-8EA8-2738-8C3DB9FA5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50107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E5617-EC5A-C22C-5D72-6ABFFC0F1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B02134-3486-215F-F00C-435A64F1B6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354A56-7D2A-65C7-1296-C62EB8550E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DA1A98-4744-6B20-FDE1-26137F215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6E8ACE-6D99-0797-FBD4-4480144AA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2AC984-1311-FEA9-C63A-6B895915C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62084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52CAF-3332-697C-AD06-6526B84C6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EB6239-E149-514B-7BDC-A2699ACD3C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9D2F80-F484-D0FD-6BE3-7C0F83F95E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7D9C5C-1D90-C442-16F6-F20D38C38D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800D1D-C20C-F09D-6783-3B643A40CC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49FBFB-263B-FB7D-4790-B41836F35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FAD10D-53FF-E4E2-64D7-566A6B2F0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BFF0B1-658A-A012-D096-B2C727C7C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49087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31718-30BB-A636-E86C-CB5664DE4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E6D856-C7D1-9B3C-B0AB-E702D712D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3BDFD6-5358-BC1C-C1F6-EF49F517B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61EDCB-97FA-487E-6674-48A7FEEB0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9649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63FAA7-431C-BC3F-04C6-6E19ABE08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4FD42F-5183-65FA-7B53-3FA36B2DF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B19F32-FABF-07CB-4940-38C320904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31600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30FD6-BF1E-54F8-B359-B895DA8B7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893FC-19C4-A34E-6FF2-5EE23E9A24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E61A6C-50E9-DD68-9C39-47DEB59E5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FE984B-FED8-1FB4-B4A2-9CA617575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F11F65-E300-0D1F-0857-B39C892EE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355B01-7B7A-0C98-07EE-ABCB502DE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046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E287F-D4F4-E244-4EB0-42E9613E2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77A459-C7BD-42D5-7D9E-794087E8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0C94D4-EEBF-A723-EF8F-3AAEF71B8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D72D74-ED7F-FC54-DE31-4D5BE4685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EC32E-3A09-9000-D100-5E34D2F80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938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63BBB-11F3-CFD4-A3C2-F33ACEFF9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16DDE0-1A1B-894A-AF74-E7B9498A0C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B94EFE-A4D4-7CB0-FB6A-553D2BF523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1AC8BF-9EEB-2C45-66FA-E765E1636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6A353A-A7AC-E212-2C36-9DB518619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405A98-C89D-8617-72E0-BB218F61A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5122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9A1E9-5910-1DA5-C16C-B24A5D123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3B8B9B-68C1-6C1B-9C21-5A84448EA1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A735EE-7376-B939-3588-F62761847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93C792-93A9-A6A7-5757-88A67D0CF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E3B6FB-F197-6220-5F20-E26ECE440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93694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17AEB9-09BC-CF1F-3052-EC401C64A8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8F044C-10D5-F910-C232-3856B1CA23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C8A61B-3036-0463-814D-8ADBABA03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3BB97-049A-B340-35B4-4ED7DDDB7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2EE84F-1448-3987-676F-208F3BFAC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94531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1593B-FFDF-5469-2B3E-FA505FEA3C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B0F078-B0E6-AC0F-2C1F-E38BCB05B5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8467BA-68DA-0227-96CF-9CFFC01A3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022390-84C3-8D9E-81B0-B4B4BD850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24E1D1-DB86-FF60-E664-8610D5969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18961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E287F-D4F4-E244-4EB0-42E9613E2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77A459-C7BD-42D5-7D9E-794087E8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0C94D4-EEBF-A723-EF8F-3AAEF71B8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D72D74-ED7F-FC54-DE31-4D5BE4685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EC32E-3A09-9000-D100-5E34D2F80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308714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E70C3-7F7D-7A77-02BF-799830EB7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18D8EA-259C-F98C-551C-CD61039D8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12B682-8C19-E5C0-0040-0439ECE09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DFD5A9-ABEF-49C9-3BE1-52422802C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0DA615-8125-8EA8-2738-8C3DB9FA5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623926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E5617-EC5A-C22C-5D72-6ABFFC0F1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B02134-3486-215F-F00C-435A64F1B6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354A56-7D2A-65C7-1296-C62EB8550E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DA1A98-4744-6B20-FDE1-26137F215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6E8ACE-6D99-0797-FBD4-4480144AA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2AC984-1311-FEA9-C63A-6B895915C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7750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52CAF-3332-697C-AD06-6526B84C6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EB6239-E149-514B-7BDC-A2699ACD3C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9D2F80-F484-D0FD-6BE3-7C0F83F95E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7D9C5C-1D90-C442-16F6-F20D38C38D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800D1D-C20C-F09D-6783-3B643A40CC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49FBFB-263B-FB7D-4790-B41836F35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FAD10D-53FF-E4E2-64D7-566A6B2F0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BFF0B1-658A-A012-D096-B2C727C7C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90022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31718-30BB-A636-E86C-CB5664DE4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E6D856-C7D1-9B3C-B0AB-E702D712D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3BDFD6-5358-BC1C-C1F6-EF49F517B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61EDCB-97FA-487E-6674-48A7FEEB0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6085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63FAA7-431C-BC3F-04C6-6E19ABE08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4FD42F-5183-65FA-7B53-3FA36B2DF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B19F32-FABF-07CB-4940-38C320904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5197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E70C3-7F7D-7A77-02BF-799830EB7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18D8EA-259C-F98C-551C-CD61039D8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12B682-8C19-E5C0-0040-0439ECE09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DFD5A9-ABEF-49C9-3BE1-52422802C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0DA615-8125-8EA8-2738-8C3DB9FA5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9839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30FD6-BF1E-54F8-B359-B895DA8B7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893FC-19C4-A34E-6FF2-5EE23E9A24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E61A6C-50E9-DD68-9C39-47DEB59E5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FE984B-FED8-1FB4-B4A2-9CA617575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F11F65-E300-0D1F-0857-B39C892EE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355B01-7B7A-0C98-07EE-ABCB502DE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902752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63BBB-11F3-CFD4-A3C2-F33ACEFF9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16DDE0-1A1B-894A-AF74-E7B9498A0C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B94EFE-A4D4-7CB0-FB6A-553D2BF523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1AC8BF-9EEB-2C45-66FA-E765E1636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6A353A-A7AC-E212-2C36-9DB518619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405A98-C89D-8617-72E0-BB218F61A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80705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9A1E9-5910-1DA5-C16C-B24A5D123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3B8B9B-68C1-6C1B-9C21-5A84448EA1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A735EE-7376-B939-3588-F62761847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93C792-93A9-A6A7-5757-88A67D0CF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E3B6FB-F197-6220-5F20-E26ECE440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7399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17AEB9-09BC-CF1F-3052-EC401C64A8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8F044C-10D5-F910-C232-3856B1CA23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C8A61B-3036-0463-814D-8ADBABA03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3BB97-049A-B340-35B4-4ED7DDDB7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2EE84F-1448-3987-676F-208F3BFAC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73217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11593B-FFDF-5469-2B3E-FA505FEA3C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B0F078-B0E6-AC0F-2C1F-E38BCB05B5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8467BA-68DA-0227-96CF-9CFFC01A3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022390-84C3-8D9E-81B0-B4B4BD850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24E1D1-DB86-FF60-E664-8610D5969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26901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E287F-D4F4-E244-4EB0-42E9613E2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77A459-C7BD-42D5-7D9E-794087E8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0C94D4-EEBF-A723-EF8F-3AAEF71B8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D72D74-ED7F-FC54-DE31-4D5BE4685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AEC32E-3A09-9000-D100-5E34D2F80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53515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E70C3-7F7D-7A77-02BF-799830EB7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18D8EA-259C-F98C-551C-CD61039D8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12B682-8C19-E5C0-0040-0439ECE09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DFD5A9-ABEF-49C9-3BE1-52422802C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0DA615-8125-8EA8-2738-8C3DB9FA5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579636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E5617-EC5A-C22C-5D72-6ABFFC0F1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B02134-3486-215F-F00C-435A64F1B6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354A56-7D2A-65C7-1296-C62EB8550E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DA1A98-4744-6B20-FDE1-26137F215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6E8ACE-6D99-0797-FBD4-4480144AA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2AC984-1311-FEA9-C63A-6B895915C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51395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52CAF-3332-697C-AD06-6526B84C6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EB6239-E149-514B-7BDC-A2699ACD3C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9D2F80-F484-D0FD-6BE3-7C0F83F95E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7D9C5C-1D90-C442-16F6-F20D38C38D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800D1D-C20C-F09D-6783-3B643A40CC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49FBFB-263B-FB7D-4790-B41836F35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FAD10D-53FF-E4E2-64D7-566A6B2F0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BFF0B1-658A-A012-D096-B2C727C7C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910630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31718-30BB-A636-E86C-CB5664DE4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E6D856-C7D1-9B3C-B0AB-E702D712D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3BDFD6-5358-BC1C-C1F6-EF49F517B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61EDCB-97FA-487E-6674-48A7FEEB0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434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4E5617-EC5A-C22C-5D72-6ABFFC0F1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B02134-3486-215F-F00C-435A64F1B6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354A56-7D2A-65C7-1296-C62EB8550E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DA1A98-4744-6B20-FDE1-26137F215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6E8ACE-6D99-0797-FBD4-4480144AA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2AC984-1311-FEA9-C63A-6B895915C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0746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63FAA7-431C-BC3F-04C6-6E19ABE08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4FD42F-5183-65FA-7B53-3FA36B2DF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B19F32-FABF-07CB-4940-38C320904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879602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30FD6-BF1E-54F8-B359-B895DA8B7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893FC-19C4-A34E-6FF2-5EE23E9A24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E61A6C-50E9-DD68-9C39-47DEB59E5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FE984B-FED8-1FB4-B4A2-9CA617575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F11F65-E300-0D1F-0857-B39C892EE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355B01-7B7A-0C98-07EE-ABCB502DE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176821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63BBB-11F3-CFD4-A3C2-F33ACEFF9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16DDE0-1A1B-894A-AF74-E7B9498A0C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B94EFE-A4D4-7CB0-FB6A-553D2BF523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1AC8BF-9EEB-2C45-66FA-E765E1636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6A353A-A7AC-E212-2C36-9DB518619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405A98-C89D-8617-72E0-BB218F61A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176610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9A1E9-5910-1DA5-C16C-B24A5D123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3B8B9B-68C1-6C1B-9C21-5A84448EA1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A735EE-7376-B939-3588-F62761847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93C792-93A9-A6A7-5757-88A67D0CF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E3B6FB-F197-6220-5F20-E26ECE440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429881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A17AEB9-09BC-CF1F-3052-EC401C64A8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8F044C-10D5-F910-C232-3856B1CA23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C8A61B-3036-0463-814D-8ADBABA03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3BB97-049A-B340-35B4-4ED7DDDB7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2EE84F-1448-3987-676F-208F3BFAC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0794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52CAF-3332-697C-AD06-6526B84C6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EB6239-E149-514B-7BDC-A2699ACD3C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9D2F80-F484-D0FD-6BE3-7C0F83F95E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7D9C5C-1D90-C442-16F6-F20D38C38D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F800D1D-C20C-F09D-6783-3B643A40CC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49FBFB-263B-FB7D-4790-B41836F35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FAD10D-53FF-E4E2-64D7-566A6B2F0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BFF0B1-658A-A012-D096-B2C727C7C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438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31718-30BB-A636-E86C-CB5664DE4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E6D856-C7D1-9B3C-B0AB-E702D712D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3BDFD6-5358-BC1C-C1F6-EF49F517B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61EDCB-97FA-487E-6674-48A7FEEB0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507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63FAA7-431C-BC3F-04C6-6E19ABE08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04FD42F-5183-65FA-7B53-3FA36B2DF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B19F32-FABF-07CB-4940-38C320904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89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30FD6-BF1E-54F8-B359-B895DA8B7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D893FC-19C4-A34E-6FF2-5EE23E9A24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E61A6C-50E9-DD68-9C39-47DEB59E5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FE984B-FED8-1FB4-B4A2-9CA617575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F11F65-E300-0D1F-0857-B39C892EE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355B01-7B7A-0C98-07EE-ABCB502DE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545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63BBB-11F3-CFD4-A3C2-F33ACEFF9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16DDE0-1A1B-894A-AF74-E7B9498A0C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BB94EFE-A4D4-7CB0-FB6A-553D2BF523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1AC8BF-9EEB-2C45-66FA-E765E1636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6A353A-A7AC-E212-2C36-9DB518619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405A98-C89D-8617-72E0-BB218F61A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67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B86FEB-BFB2-13D0-29DD-4252BFCF7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4F6F76-4E57-E8C6-DAC9-65CFB16D8A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0DD279-88E8-E98F-7BFC-B0CA4DCCBF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71F33-9660-493F-875A-1D68E2397661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DE1E4B-F0E9-6A2A-E5EF-5E002DF458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06A16-457E-8526-F69F-E4E8602706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232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B86FEB-BFB2-13D0-29DD-4252BFCF7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4F6F76-4E57-E8C6-DAC9-65CFB16D8A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0DD279-88E8-E98F-7BFC-B0CA4DCCBF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DE1E4B-F0E9-6A2A-E5EF-5E002DF458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06A16-457E-8526-F69F-E4E8602706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2645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B86FEB-BFB2-13D0-29DD-4252BFCF7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4F6F76-4E57-E8C6-DAC9-65CFB16D8A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0DD279-88E8-E98F-7BFC-B0CA4DCCBF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DE1E4B-F0E9-6A2A-E5EF-5E002DF458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06A16-457E-8526-F69F-E4E8602706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960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B86FEB-BFB2-13D0-29DD-4252BFCF7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4F6F76-4E57-E8C6-DAC9-65CFB16D8A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0DD279-88E8-E98F-7BFC-B0CA4DCCBF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71F33-9660-493F-875A-1D68E2397661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1/6/2026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DE1E4B-F0E9-6A2A-E5EF-5E002DF458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06A16-457E-8526-F69F-E4E8602706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B1556-6DC7-4151-8623-618992418CF2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2179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62EF14-B158-759F-80C3-61BC4FD2C5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4429D0-E9BE-33FC-266C-8A5C37FE5DD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102B297-3C8D-B179-7E22-9163E44F90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ربع نص 3"/>
          <p:cNvSpPr txBox="1"/>
          <p:nvPr/>
        </p:nvSpPr>
        <p:spPr>
          <a:xfrm>
            <a:off x="8084458" y="4470400"/>
            <a:ext cx="2805576" cy="7078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Y" sz="2000" b="1" dirty="0"/>
              <a:t>الجلسة العملية التاسعة</a:t>
            </a:r>
          </a:p>
          <a:p>
            <a:r>
              <a:rPr lang="ar-SY" sz="2000" b="1" dirty="0"/>
              <a:t>تابع- تطبيقات التسريب الوريدي</a:t>
            </a:r>
          </a:p>
        </p:txBody>
      </p:sp>
    </p:spTree>
    <p:extLst>
      <p:ext uri="{BB962C8B-B14F-4D97-AF65-F5344CB8AC3E}">
        <p14:creationId xmlns:p14="http://schemas.microsoft.com/office/powerpoint/2010/main" val="3908854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pic>
        <p:nvPicPr>
          <p:cNvPr id="2053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829" y="1320801"/>
            <a:ext cx="10609942" cy="49203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130910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Y" dirty="0"/>
              <a:t>الحل:</a:t>
            </a:r>
          </a:p>
          <a:p>
            <a:pPr marL="0" indent="0" algn="r" rtl="1">
              <a:buNone/>
            </a:pPr>
            <a:r>
              <a:rPr lang="ar-SY" dirty="0"/>
              <a:t>1- باعتبار أن التركيز المرغوب الحصول عليه هو </a:t>
            </a:r>
            <a:r>
              <a:rPr lang="en-US" dirty="0" err="1"/>
              <a:t>Css</a:t>
            </a:r>
            <a:r>
              <a:rPr lang="ar-SY" dirty="0"/>
              <a:t>:</a:t>
            </a:r>
          </a:p>
          <a:p>
            <a:pPr marL="0" indent="0" algn="r" rtl="1">
              <a:buNone/>
            </a:pPr>
            <a:r>
              <a:rPr lang="en-US" dirty="0"/>
              <a:t>R=</a:t>
            </a:r>
            <a:r>
              <a:rPr lang="en-US" dirty="0" err="1"/>
              <a:t>Css</a:t>
            </a:r>
            <a:r>
              <a:rPr lang="en-US" dirty="0"/>
              <a:t> x cl=</a:t>
            </a:r>
            <a:r>
              <a:rPr lang="en-US" dirty="0" err="1"/>
              <a:t>Css</a:t>
            </a:r>
            <a:r>
              <a:rPr lang="en-US" dirty="0"/>
              <a:t> x k x </a:t>
            </a:r>
            <a:r>
              <a:rPr lang="en-US" dirty="0" err="1"/>
              <a:t>vd</a:t>
            </a:r>
            <a:r>
              <a:rPr lang="en-US" dirty="0"/>
              <a:t>= 484.4 mg/</a:t>
            </a:r>
            <a:r>
              <a:rPr lang="en-US" dirty="0" err="1"/>
              <a:t>hr</a:t>
            </a:r>
            <a:endParaRPr lang="en-US" dirty="0"/>
          </a:p>
          <a:p>
            <a:pPr marL="0" indent="0" algn="r" rtl="1">
              <a:buNone/>
            </a:pPr>
            <a:r>
              <a:rPr lang="ar-SA" dirty="0"/>
              <a:t>كل 1مل تحوي 150 </a:t>
            </a:r>
            <a:r>
              <a:rPr lang="ar-SA" dirty="0" err="1"/>
              <a:t>مغ</a:t>
            </a:r>
            <a:endParaRPr lang="ar-SA" dirty="0"/>
          </a:p>
          <a:p>
            <a:pPr marL="0" indent="0" algn="r" rtl="1">
              <a:buNone/>
            </a:pPr>
            <a:r>
              <a:rPr lang="ar-SA" dirty="0"/>
              <a:t>كل </a:t>
            </a:r>
            <a:r>
              <a:rPr lang="en-US" dirty="0"/>
              <a:t>x</a:t>
            </a:r>
            <a:r>
              <a:rPr lang="ar-SA" dirty="0"/>
              <a:t> مل تحوي 484.4 </a:t>
            </a:r>
            <a:r>
              <a:rPr lang="ar-SA" dirty="0" err="1"/>
              <a:t>مغ</a:t>
            </a:r>
            <a:endParaRPr lang="ar-SA" dirty="0"/>
          </a:p>
          <a:p>
            <a:pPr marL="0" indent="0" algn="l">
              <a:buNone/>
            </a:pPr>
            <a:r>
              <a:rPr lang="en-US" dirty="0"/>
              <a:t>X=R=3.22 ml/</a:t>
            </a:r>
            <a:r>
              <a:rPr lang="en-US" dirty="0" err="1"/>
              <a:t>hr</a:t>
            </a:r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22413694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SA" sz="2400" b="1" dirty="0"/>
              <a:t>2- بما أن التراكيز البلازمية بالأزمنة الثلاثة متشابهة فيمكن القول أننا وصلنا إلى </a:t>
            </a:r>
          </a:p>
          <a:p>
            <a:pPr marL="0" indent="0" algn="r" rtl="1">
              <a:buNone/>
            </a:pPr>
            <a:r>
              <a:rPr lang="en-US" sz="2400" b="1" dirty="0" err="1"/>
              <a:t>Css</a:t>
            </a:r>
            <a:endParaRPr lang="ar-SA" sz="2400" b="1" dirty="0"/>
          </a:p>
          <a:p>
            <a:pPr marL="0" indent="0" algn="r" rtl="1">
              <a:buNone/>
            </a:pPr>
            <a:r>
              <a:rPr lang="ar-SA" sz="2400" b="1" dirty="0"/>
              <a:t>بافتراض </a:t>
            </a:r>
            <a:r>
              <a:rPr lang="en-US" sz="2400" b="1" dirty="0" err="1"/>
              <a:t>css</a:t>
            </a:r>
            <a:r>
              <a:rPr lang="en-US" sz="2400" b="1" dirty="0"/>
              <a:t>=16.3</a:t>
            </a:r>
            <a:r>
              <a:rPr lang="ar-SY" sz="2400" b="1" dirty="0"/>
              <a:t>: </a:t>
            </a:r>
            <a:r>
              <a:rPr lang="en-US" sz="2400" b="1" dirty="0"/>
              <a:t>Cl=R/</a:t>
            </a:r>
            <a:r>
              <a:rPr lang="en-US" sz="2400" b="1" dirty="0" err="1"/>
              <a:t>Css</a:t>
            </a:r>
            <a:r>
              <a:rPr lang="en-US" sz="2400" b="1" dirty="0"/>
              <a:t>=484.4/16.3=29.71 l/</a:t>
            </a:r>
            <a:r>
              <a:rPr lang="en-US" sz="2400" b="1" dirty="0" err="1"/>
              <a:t>hr</a:t>
            </a:r>
            <a:endParaRPr lang="ar-SY" sz="2400" b="1" dirty="0"/>
          </a:p>
          <a:p>
            <a:pPr marL="0" indent="0" algn="r" rtl="1">
              <a:buNone/>
            </a:pPr>
            <a:r>
              <a:rPr lang="ar-SY" sz="2400" b="1" dirty="0"/>
              <a:t>وهي أقل من التصفية الكلية لدى الجماعة العامة (</a:t>
            </a:r>
            <a:r>
              <a:rPr lang="en-US" sz="2400" b="1" dirty="0"/>
              <a:t>cl=34.65 l/</a:t>
            </a:r>
            <a:r>
              <a:rPr lang="en-US" sz="2400" b="1" dirty="0" err="1"/>
              <a:t>hr</a:t>
            </a:r>
            <a:r>
              <a:rPr lang="ar-SY" sz="2400" b="1" dirty="0"/>
              <a:t>) وبالتالي إذا أردنا أن يكون التركيز </a:t>
            </a:r>
            <a:r>
              <a:rPr lang="en-US" sz="2400" b="1" dirty="0"/>
              <a:t>14 mg/l</a:t>
            </a:r>
            <a:r>
              <a:rPr lang="ar-SY" sz="2400" b="1" dirty="0"/>
              <a:t> يجب </a:t>
            </a:r>
            <a:r>
              <a:rPr lang="ar-MA" sz="2400" b="1" dirty="0"/>
              <a:t>خ</a:t>
            </a:r>
            <a:r>
              <a:rPr lang="ar-SY" sz="2400" b="1" dirty="0"/>
              <a:t>فض سرعة التسريب:</a:t>
            </a:r>
          </a:p>
          <a:p>
            <a:pPr marL="0" indent="0" algn="r" rtl="1">
              <a:buNone/>
            </a:pPr>
            <a:r>
              <a:rPr lang="ar-SY" sz="2400" b="1" dirty="0"/>
              <a:t>3- </a:t>
            </a:r>
            <a:r>
              <a:rPr lang="en-US" sz="2400" b="1" dirty="0"/>
              <a:t>t1/2=0.693 </a:t>
            </a:r>
            <a:r>
              <a:rPr lang="en-US" sz="2400" b="1" dirty="0" err="1"/>
              <a:t>vd</a:t>
            </a:r>
            <a:r>
              <a:rPr lang="en-US" sz="2400" b="1" dirty="0"/>
              <a:t>/cl=2.33 </a:t>
            </a:r>
            <a:r>
              <a:rPr lang="en-US" sz="2400" b="1" dirty="0" err="1"/>
              <a:t>hr</a:t>
            </a:r>
            <a:r>
              <a:rPr lang="ar-SY" sz="2400" b="1" dirty="0"/>
              <a:t>(بافتراض أن حجم التوزع هو نفسه من الدراسات المرجعية</a:t>
            </a:r>
            <a:r>
              <a:rPr lang="ar-SY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4972274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SY" sz="2400" b="1" dirty="0"/>
              <a:t>4- لاتخاذ القرار حول تغير سرعة التسريب يجب الأخذ بعين الاعتبار التأثير الدوائي والسمية الدوائية</a:t>
            </a:r>
          </a:p>
          <a:p>
            <a:pPr marL="0" indent="0" algn="r" rtl="1">
              <a:buNone/>
            </a:pPr>
            <a:r>
              <a:rPr lang="ar-SY" sz="2400" b="1" dirty="0"/>
              <a:t>إذا كان الدواء ذو هامش علاجي واسع والمريض لا يبدي تأثيرات سمية أو جانبية فإن سرعة التسريب 484 </a:t>
            </a:r>
            <a:r>
              <a:rPr lang="ar-SY" sz="2400" b="1" dirty="0" err="1"/>
              <a:t>مغ</a:t>
            </a:r>
            <a:r>
              <a:rPr lang="ar-SY" sz="2400" b="1" dirty="0"/>
              <a:t>/ساعة نبدو مقبولة وصحيحة</a:t>
            </a:r>
          </a:p>
          <a:p>
            <a:pPr marL="0" indent="0" algn="r" rtl="1">
              <a:buNone/>
            </a:pPr>
            <a:r>
              <a:rPr lang="ar-SY" sz="2400" b="1" dirty="0"/>
              <a:t>وبالعكس إذا كانت النافذة العلاجية ضيقة يفضل حساب سرعة التسريب الجديدة تبعا لتصفية المريض:</a:t>
            </a:r>
          </a:p>
          <a:p>
            <a:pPr marL="0" indent="0" algn="r" rtl="1">
              <a:buNone/>
            </a:pPr>
            <a:r>
              <a:rPr lang="en-US" sz="2400" b="1" dirty="0"/>
              <a:t>R=</a:t>
            </a:r>
            <a:r>
              <a:rPr lang="en-US" sz="2400" b="1" dirty="0" err="1"/>
              <a:t>Css</a:t>
            </a:r>
            <a:r>
              <a:rPr lang="en-US" sz="2400" b="1" dirty="0"/>
              <a:t> x CL=14 X 29.7=415.8 mg/</a:t>
            </a:r>
            <a:r>
              <a:rPr lang="en-US" sz="2400" b="1" dirty="0" err="1"/>
              <a:t>hr</a:t>
            </a:r>
            <a:endParaRPr lang="ar-SY" sz="2400" b="1" dirty="0"/>
          </a:p>
        </p:txBody>
      </p:sp>
    </p:spTree>
    <p:extLst>
      <p:ext uri="{BB962C8B-B14F-4D97-AF65-F5344CB8AC3E}">
        <p14:creationId xmlns:p14="http://schemas.microsoft.com/office/powerpoint/2010/main" val="26808531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buNone/>
            </a:pPr>
            <a:endParaRPr lang="en-US" sz="2400" dirty="0">
              <a:latin typeface="Times New Roman"/>
              <a:ea typeface="Times New Roman"/>
              <a:cs typeface="Traditional Arabic"/>
            </a:endParaRPr>
          </a:p>
          <a:p>
            <a:pPr marL="0" indent="0" algn="r" rtl="1">
              <a:spcAft>
                <a:spcPts val="0"/>
              </a:spcAft>
              <a:buNone/>
            </a:pPr>
            <a:r>
              <a:rPr lang="ar-SY" sz="2400" b="1" dirty="0">
                <a:latin typeface="Times New Roman"/>
                <a:ea typeface="Times New Roman"/>
                <a:cs typeface="Simplified Arabic"/>
              </a:rPr>
              <a:t>تطبيق 8:</a:t>
            </a:r>
            <a:endParaRPr lang="en-US" sz="2400" dirty="0">
              <a:latin typeface="Times New Roman"/>
              <a:ea typeface="Times New Roman"/>
              <a:cs typeface="Traditional Arabic"/>
            </a:endParaRPr>
          </a:p>
          <a:p>
            <a:pPr marL="0" indent="0" algn="r" rtl="1">
              <a:spcAft>
                <a:spcPts val="0"/>
              </a:spcAft>
              <a:buNone/>
            </a:pPr>
            <a:r>
              <a:rPr lang="ar-SY" sz="2400" dirty="0">
                <a:latin typeface="Times New Roman"/>
                <a:ea typeface="Times New Roman"/>
                <a:cs typeface="Simplified Arabic"/>
              </a:rPr>
              <a:t>احسب سرعة الإطراح في حالة ال </a:t>
            </a:r>
            <a:r>
              <a:rPr lang="en-US" sz="2400" dirty="0" err="1">
                <a:latin typeface="Simplified Arabic"/>
                <a:ea typeface="Times New Roman"/>
                <a:cs typeface="Traditional Arabic"/>
              </a:rPr>
              <a:t>ss</a:t>
            </a:r>
            <a:r>
              <a:rPr lang="ar-SY" sz="2400" dirty="0">
                <a:latin typeface="Times New Roman"/>
                <a:ea typeface="Times New Roman"/>
                <a:cs typeface="Simplified Arabic"/>
              </a:rPr>
              <a:t> لدواء معطى بالتسريب الوريدي بسرعة </a:t>
            </a:r>
            <a:r>
              <a:rPr lang="en-US" sz="2400" dirty="0">
                <a:latin typeface="Simplified Arabic"/>
                <a:ea typeface="Times New Roman"/>
                <a:cs typeface="Traditional Arabic"/>
              </a:rPr>
              <a:t>30 mg/</a:t>
            </a:r>
            <a:r>
              <a:rPr lang="en-US" sz="2400" dirty="0" err="1">
                <a:latin typeface="Simplified Arabic"/>
                <a:ea typeface="Times New Roman"/>
                <a:cs typeface="Traditional Arabic"/>
              </a:rPr>
              <a:t>hr</a:t>
            </a:r>
            <a:r>
              <a:rPr lang="ar-SY" sz="2400" dirty="0">
                <a:latin typeface="Times New Roman"/>
                <a:ea typeface="Times New Roman"/>
                <a:cs typeface="Simplified Arabic"/>
              </a:rPr>
              <a:t> حيث كان </a:t>
            </a:r>
            <a:r>
              <a:rPr lang="en-US" sz="2400" dirty="0" err="1">
                <a:latin typeface="Simplified Arabic"/>
                <a:ea typeface="Times New Roman"/>
                <a:cs typeface="Traditional Arabic"/>
              </a:rPr>
              <a:t>Css</a:t>
            </a:r>
            <a:r>
              <a:rPr lang="en-US" sz="2400" dirty="0">
                <a:latin typeface="Simplified Arabic"/>
                <a:ea typeface="Times New Roman"/>
                <a:cs typeface="Traditional Arabic"/>
              </a:rPr>
              <a:t>=20 </a:t>
            </a:r>
            <a:r>
              <a:rPr lang="en-US" sz="2400" dirty="0" err="1">
                <a:latin typeface="Simplified Arabic"/>
                <a:ea typeface="Times New Roman"/>
                <a:cs typeface="Traditional Arabic"/>
              </a:rPr>
              <a:t>ug</a:t>
            </a:r>
            <a:r>
              <a:rPr lang="en-US" sz="2400" dirty="0">
                <a:latin typeface="Simplified Arabic"/>
                <a:ea typeface="Times New Roman"/>
                <a:cs typeface="Traditional Arabic"/>
              </a:rPr>
              <a:t>/ml</a:t>
            </a:r>
            <a:r>
              <a:rPr lang="ar-SY" sz="2400" dirty="0">
                <a:latin typeface="Times New Roman"/>
                <a:ea typeface="Times New Roman"/>
                <a:cs typeface="Simplified Arabic"/>
              </a:rPr>
              <a:t>.</a:t>
            </a:r>
            <a:endParaRPr lang="en-US" sz="2400" dirty="0">
              <a:latin typeface="Times New Roman"/>
              <a:ea typeface="Times New Roman"/>
              <a:cs typeface="Traditional Arabic"/>
            </a:endParaRPr>
          </a:p>
          <a:p>
            <a:pPr marL="0" indent="0" algn="r" rtl="1">
              <a:spcAft>
                <a:spcPts val="0"/>
              </a:spcAft>
              <a:buNone/>
            </a:pPr>
            <a:r>
              <a:rPr lang="ar-SY" sz="2400" dirty="0">
                <a:latin typeface="Times New Roman"/>
                <a:ea typeface="Times New Roman"/>
                <a:cs typeface="Simplified Arabic"/>
              </a:rPr>
              <a:t>تم رفع سرعة التسريب إلى </a:t>
            </a:r>
            <a:r>
              <a:rPr lang="en-US" sz="2400" dirty="0">
                <a:latin typeface="Simplified Arabic"/>
                <a:ea typeface="Times New Roman"/>
                <a:cs typeface="Traditional Arabic"/>
              </a:rPr>
              <a:t>40 mg/</a:t>
            </a:r>
            <a:r>
              <a:rPr lang="en-US" sz="2400" dirty="0" err="1">
                <a:latin typeface="Simplified Arabic"/>
                <a:ea typeface="Times New Roman"/>
                <a:cs typeface="Traditional Arabic"/>
              </a:rPr>
              <a:t>hr</a:t>
            </a:r>
            <a:r>
              <a:rPr lang="ar-SY" sz="2400" dirty="0">
                <a:latin typeface="Times New Roman"/>
                <a:ea typeface="Times New Roman"/>
                <a:cs typeface="Simplified Arabic"/>
              </a:rPr>
              <a:t>:</a:t>
            </a:r>
            <a:endParaRPr lang="en-US" sz="2400" dirty="0">
              <a:latin typeface="Times New Roman"/>
              <a:ea typeface="Times New Roman"/>
              <a:cs typeface="Traditional Arabic"/>
            </a:endParaRPr>
          </a:p>
          <a:p>
            <a:pPr marL="0" indent="0" algn="r" rtl="1">
              <a:spcAft>
                <a:spcPts val="0"/>
              </a:spcAft>
              <a:buNone/>
            </a:pPr>
            <a:r>
              <a:rPr lang="ar-SY" sz="2400" dirty="0">
                <a:latin typeface="Times New Roman"/>
                <a:ea typeface="Times New Roman"/>
                <a:cs typeface="Simplified Arabic"/>
              </a:rPr>
              <a:t>ما هو التركيز الجديد في حالة </a:t>
            </a:r>
            <a:r>
              <a:rPr lang="en-US" sz="2400" dirty="0" err="1">
                <a:latin typeface="Simplified Arabic"/>
                <a:ea typeface="Times New Roman"/>
                <a:cs typeface="Traditional Arabic"/>
              </a:rPr>
              <a:t>Css</a:t>
            </a:r>
            <a:r>
              <a:rPr lang="ar-SY" sz="2400" dirty="0">
                <a:latin typeface="Times New Roman"/>
                <a:ea typeface="Times New Roman"/>
                <a:cs typeface="Simplified Arabic"/>
              </a:rPr>
              <a:t>؟ وهل ستكون سرعة إطراح الدواء نفسها أم ستتغير؟(الدواء يتبع حركية رتبة أولى)</a:t>
            </a:r>
            <a:endParaRPr lang="en-US" sz="2400" dirty="0">
              <a:latin typeface="Times New Roman"/>
              <a:ea typeface="Times New Roman"/>
              <a:cs typeface="Traditional Arabic"/>
            </a:endParaRPr>
          </a:p>
          <a:p>
            <a:pPr algn="r" rtl="1"/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9188267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>
              <a:buNone/>
            </a:pPr>
            <a:r>
              <a:rPr lang="ar-SY" sz="2400" b="1" dirty="0"/>
              <a:t>الحل:</a:t>
            </a:r>
          </a:p>
          <a:p>
            <a:pPr marL="0" indent="0" algn="r" rtl="1">
              <a:buNone/>
            </a:pPr>
            <a:r>
              <a:rPr lang="en-US" sz="2400" b="1" dirty="0"/>
              <a:t> </a:t>
            </a:r>
            <a:r>
              <a:rPr lang="ar-SY" sz="2400" b="1" dirty="0"/>
              <a:t>عند الحالة الثابتة: سرعة التسريب = سرعة الإطراح=30 </a:t>
            </a:r>
            <a:r>
              <a:rPr lang="ar-SY" sz="2400" b="1" dirty="0" err="1"/>
              <a:t>مغ</a:t>
            </a:r>
            <a:r>
              <a:rPr lang="ar-SY" sz="2400" b="1" dirty="0"/>
              <a:t>/ساعة</a:t>
            </a:r>
          </a:p>
          <a:p>
            <a:pPr marL="0" indent="0" algn="r" rtl="1">
              <a:buNone/>
            </a:pPr>
            <a:r>
              <a:rPr lang="ar-SY" sz="2400" b="1" dirty="0"/>
              <a:t>إن </a:t>
            </a:r>
            <a:r>
              <a:rPr lang="en-US" sz="2400" b="1" dirty="0" err="1"/>
              <a:t>Css</a:t>
            </a:r>
            <a:r>
              <a:rPr lang="ar-SY" sz="2400" b="1" dirty="0"/>
              <a:t>  متناسبة مباشرة مع سرعة التسريب حسب القانون </a:t>
            </a:r>
            <a:r>
              <a:rPr lang="en-US" sz="2400" b="1" dirty="0" err="1"/>
              <a:t>css</a:t>
            </a:r>
            <a:r>
              <a:rPr lang="en-US" sz="2400" b="1" dirty="0"/>
              <a:t>=R/CL</a:t>
            </a:r>
            <a:endParaRPr lang="ar-SY" sz="2400" b="1" dirty="0"/>
          </a:p>
          <a:p>
            <a:pPr marL="0" indent="0" algn="r" rtl="1">
              <a:buNone/>
            </a:pPr>
            <a:r>
              <a:rPr lang="ar-SY" sz="2400" b="1" dirty="0"/>
              <a:t>التصفية ثابتة وبالتالي بزيادة السرعة سيزداد </a:t>
            </a:r>
            <a:r>
              <a:rPr lang="en-US" sz="2400" b="1" dirty="0" err="1"/>
              <a:t>Css</a:t>
            </a:r>
            <a:r>
              <a:rPr lang="ar-SY" sz="2400" b="1" dirty="0"/>
              <a:t> بنفس النسبة</a:t>
            </a:r>
          </a:p>
          <a:p>
            <a:pPr marL="0" indent="0" algn="r" rtl="1">
              <a:buNone/>
            </a:pPr>
            <a:r>
              <a:rPr lang="en-US" sz="2400" b="1" dirty="0"/>
              <a:t>R/CSS=R/CSS</a:t>
            </a:r>
            <a:r>
              <a:rPr lang="ar-SY" sz="2400" b="1" dirty="0"/>
              <a:t> الجديد</a:t>
            </a:r>
          </a:p>
          <a:p>
            <a:pPr marL="0" indent="0" algn="r" rtl="1">
              <a:buNone/>
            </a:pPr>
            <a:r>
              <a:rPr lang="en-US" sz="2400" b="1" dirty="0"/>
              <a:t>30/20=40/</a:t>
            </a:r>
            <a:r>
              <a:rPr lang="en-US" sz="2400" b="1" dirty="0" err="1"/>
              <a:t>Css</a:t>
            </a:r>
            <a:endParaRPr lang="en-US" sz="2400" b="1" dirty="0"/>
          </a:p>
          <a:p>
            <a:pPr marL="0" indent="0" algn="r" rtl="1">
              <a:buNone/>
            </a:pPr>
            <a:r>
              <a:rPr lang="en-US" sz="2400" b="1" dirty="0"/>
              <a:t>Cs=26.72 mg/l</a:t>
            </a:r>
          </a:p>
          <a:p>
            <a:pPr marL="0" indent="0" algn="r" rtl="1">
              <a:buNone/>
            </a:pPr>
            <a:r>
              <a:rPr lang="ar-SA" sz="2400" b="1" dirty="0"/>
              <a:t>سرعة الإطراح ستكون نفسها سرعة التسريب في الحالة الثابتة =</a:t>
            </a:r>
            <a:r>
              <a:rPr lang="en-US" sz="2400" b="1" dirty="0"/>
              <a:t>40 mg/</a:t>
            </a:r>
            <a:r>
              <a:rPr lang="en-US" sz="2400" b="1" dirty="0" err="1"/>
              <a:t>hr</a:t>
            </a:r>
            <a:endParaRPr lang="ar-SY" sz="2400" b="1" dirty="0"/>
          </a:p>
        </p:txBody>
      </p:sp>
    </p:spTree>
    <p:extLst>
      <p:ext uri="{BB962C8B-B14F-4D97-AF65-F5344CB8AC3E}">
        <p14:creationId xmlns:p14="http://schemas.microsoft.com/office/powerpoint/2010/main" val="3179727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910D4-0516-31A8-391F-3BFCE222F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D14546-4FC5-FB72-CEA4-B54E677799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b="1" dirty="0"/>
              <a:t>القوانين:</a:t>
            </a:r>
          </a:p>
          <a:p>
            <a:pPr marL="0" indent="0" algn="r" rtl="1">
              <a:buNone/>
            </a:pPr>
            <a:r>
              <a:rPr lang="ar-SA" dirty="0"/>
              <a:t>1- التركيز البلازمي في حالة التوازن يعتمد على سرعة التسريب وعلى تصفية الدواء</a:t>
            </a:r>
          </a:p>
          <a:p>
            <a:pPr marL="0" indent="0" algn="ctr" rtl="1">
              <a:buNone/>
            </a:pPr>
            <a:r>
              <a:rPr lang="en-US" b="1" dirty="0" err="1"/>
              <a:t>Css</a:t>
            </a:r>
            <a:r>
              <a:rPr lang="en-US" b="1" dirty="0"/>
              <a:t>=R/CL=R/K.VD</a:t>
            </a:r>
          </a:p>
          <a:p>
            <a:pPr marL="0" indent="0" algn="ctr" rtl="1">
              <a:buNone/>
            </a:pPr>
            <a:endParaRPr lang="en-US" b="1" dirty="0"/>
          </a:p>
          <a:p>
            <a:pPr marL="0" indent="0" algn="r" rtl="1">
              <a:buNone/>
            </a:pPr>
            <a:r>
              <a:rPr lang="ar-SY" dirty="0"/>
              <a:t>2- تركيز الدواء خلال التسريب:</a:t>
            </a:r>
          </a:p>
          <a:p>
            <a:pPr marL="0" indent="0" algn="ctr" rtl="1">
              <a:buNone/>
            </a:pPr>
            <a:r>
              <a:rPr lang="ar-SY" b="1" dirty="0"/>
              <a:t>(</a:t>
            </a:r>
            <a:r>
              <a:rPr lang="en-US" b="1" dirty="0"/>
              <a:t>C=</a:t>
            </a:r>
            <a:r>
              <a:rPr lang="en-US" b="1" dirty="0" err="1"/>
              <a:t>Css</a:t>
            </a:r>
            <a:r>
              <a:rPr lang="en-US" b="1" dirty="0"/>
              <a:t>(1-e</a:t>
            </a:r>
            <a:r>
              <a:rPr lang="en-US" b="1" baseline="30000" dirty="0"/>
              <a:t>-kt</a:t>
            </a:r>
          </a:p>
        </p:txBody>
      </p:sp>
    </p:spTree>
    <p:extLst>
      <p:ext uri="{BB962C8B-B14F-4D97-AF65-F5344CB8AC3E}">
        <p14:creationId xmlns:p14="http://schemas.microsoft.com/office/powerpoint/2010/main" val="714102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C1D3B-44A7-8E39-F5E2-1B376F7FC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993AC9-B2CC-637B-9979-B65547159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Y" dirty="0"/>
              <a:t>حساب معاملات الحركية عند مريض ما:(يتطلب معرفة نقطتين)</a:t>
            </a:r>
          </a:p>
          <a:p>
            <a:pPr marL="0" indent="0" algn="ctr" rtl="1">
              <a:buNone/>
            </a:pPr>
            <a:r>
              <a:rPr lang="en-US" b="1" dirty="0"/>
              <a:t>Log(</a:t>
            </a:r>
            <a:r>
              <a:rPr lang="en-US" b="1" dirty="0" err="1"/>
              <a:t>Css</a:t>
            </a:r>
            <a:r>
              <a:rPr lang="en-US" b="1" dirty="0"/>
              <a:t>-Ct)=log </a:t>
            </a:r>
            <a:r>
              <a:rPr lang="en-US" b="1" dirty="0" err="1"/>
              <a:t>Css</a:t>
            </a:r>
            <a:r>
              <a:rPr lang="en-US" b="1" dirty="0"/>
              <a:t>-k/2.3t</a:t>
            </a:r>
          </a:p>
          <a:p>
            <a:pPr marL="0" indent="0" algn="r" rtl="1">
              <a:buNone/>
            </a:pPr>
            <a:r>
              <a:rPr lang="en-US" dirty="0"/>
              <a:t>Ct</a:t>
            </a:r>
            <a:r>
              <a:rPr lang="ar-SA" dirty="0"/>
              <a:t>: تركيز الدواء في لحظة ما قبل الوصول ل </a:t>
            </a:r>
            <a:r>
              <a:rPr lang="en-US" dirty="0" err="1"/>
              <a:t>ss</a:t>
            </a:r>
            <a:endParaRPr lang="ar-SY" dirty="0"/>
          </a:p>
          <a:p>
            <a:pPr marL="0" indent="0" algn="r" rtl="1">
              <a:buNone/>
            </a:pPr>
            <a:r>
              <a:rPr lang="en-US" dirty="0" err="1"/>
              <a:t>Css</a:t>
            </a:r>
            <a:r>
              <a:rPr lang="ar-SY" dirty="0"/>
              <a:t>: أقرب تركيز للحالة الثابتة</a:t>
            </a:r>
          </a:p>
          <a:p>
            <a:pPr marL="0" indent="0" algn="r" rtl="1">
              <a:buNone/>
            </a:pPr>
            <a:endParaRPr lang="ar-SY" dirty="0"/>
          </a:p>
          <a:p>
            <a:pPr marL="0" indent="0" algn="r" rtl="1">
              <a:buNone/>
            </a:pPr>
            <a:r>
              <a:rPr lang="ar-SY" b="1" dirty="0"/>
              <a:t> </a:t>
            </a:r>
            <a:r>
              <a:rPr lang="en-US" b="1" dirty="0"/>
              <a:t>t</a:t>
            </a:r>
            <a:r>
              <a:rPr lang="en-US" sz="1050" b="1" dirty="0"/>
              <a:t>1/2</a:t>
            </a:r>
            <a:r>
              <a:rPr lang="en-US" b="1" dirty="0"/>
              <a:t>=0.693 x </a:t>
            </a:r>
            <a:r>
              <a:rPr lang="en-US" b="1" dirty="0" err="1"/>
              <a:t>vd</a:t>
            </a:r>
            <a:r>
              <a:rPr lang="en-US" b="1" dirty="0"/>
              <a:t>/cl</a:t>
            </a:r>
            <a:endParaRPr lang="ar-SY" b="1" dirty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168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B40B0-E1BF-58BA-4A0C-65BC9AA9D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96E260-92F8-362E-2248-EB770A2F0B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ar-SA" dirty="0"/>
              <a:t>جرعة التحميل </a:t>
            </a:r>
            <a:r>
              <a:rPr lang="en-US" dirty="0"/>
              <a:t>DL</a:t>
            </a:r>
            <a:r>
              <a:rPr lang="ar-SY" dirty="0"/>
              <a:t>: تُعطى لتسريع الوصول لتركيز الحالة الثابتة, تُعطى حقن وريدي مباشر(</a:t>
            </a:r>
            <a:r>
              <a:rPr lang="en-US" dirty="0"/>
              <a:t>IV bolus</a:t>
            </a:r>
            <a:r>
              <a:rPr lang="ar-SY" dirty="0"/>
              <a:t>)</a:t>
            </a:r>
          </a:p>
          <a:p>
            <a:pPr marL="0" indent="0" algn="ctr" rtl="1">
              <a:buNone/>
            </a:pPr>
            <a:r>
              <a:rPr lang="en-US" b="1" dirty="0"/>
              <a:t>DL=</a:t>
            </a:r>
            <a:r>
              <a:rPr lang="en-US" b="1" dirty="0" err="1"/>
              <a:t>Css</a:t>
            </a:r>
            <a:r>
              <a:rPr lang="en-US" b="1" dirty="0"/>
              <a:t> x </a:t>
            </a:r>
            <a:r>
              <a:rPr lang="en-US" b="1" dirty="0" err="1"/>
              <a:t>vd</a:t>
            </a:r>
            <a:r>
              <a:rPr lang="en-US" b="1" dirty="0"/>
              <a:t>=R/K</a:t>
            </a:r>
            <a:endParaRPr lang="ar-SY" b="1" dirty="0"/>
          </a:p>
          <a:p>
            <a:pPr algn="r" rtl="1"/>
            <a:r>
              <a:rPr lang="ar-SY" dirty="0"/>
              <a:t>جرعة المحافظة </a:t>
            </a:r>
            <a:r>
              <a:rPr lang="en-US" dirty="0" err="1"/>
              <a:t>Dm</a:t>
            </a:r>
            <a:r>
              <a:rPr lang="ar-SY" dirty="0"/>
              <a:t>(سرعة التسريب): للحفاظ على تركيز الحالة الثابتة:</a:t>
            </a:r>
          </a:p>
          <a:p>
            <a:pPr marL="0" indent="0" algn="ctr" rtl="1">
              <a:buNone/>
            </a:pPr>
            <a:r>
              <a:rPr lang="en-US" b="1" dirty="0" err="1"/>
              <a:t>Dm</a:t>
            </a:r>
            <a:r>
              <a:rPr lang="en-US" b="1" dirty="0"/>
              <a:t>=R=</a:t>
            </a:r>
            <a:r>
              <a:rPr lang="en-US" b="1" dirty="0" err="1"/>
              <a:t>Css</a:t>
            </a:r>
            <a:r>
              <a:rPr lang="en-US" b="1" dirty="0"/>
              <a:t> x cl</a:t>
            </a:r>
          </a:p>
          <a:p>
            <a:pPr algn="r" rtl="1"/>
            <a:r>
              <a:rPr lang="ar-SY" dirty="0"/>
              <a:t>شكل المعادلة في حال إعطاء جرعة تحميل مع التسريب الوريدي:</a:t>
            </a:r>
          </a:p>
          <a:p>
            <a:pPr marL="0" indent="0" algn="ctr" rtl="1">
              <a:buNone/>
            </a:pPr>
            <a:r>
              <a:rPr lang="en-US" b="1" dirty="0" err="1"/>
              <a:t>Cp</a:t>
            </a:r>
            <a:r>
              <a:rPr lang="en-US" b="1" dirty="0"/>
              <a:t>=</a:t>
            </a:r>
            <a:r>
              <a:rPr lang="en-US" b="1" dirty="0" err="1"/>
              <a:t>Css</a:t>
            </a:r>
            <a:r>
              <a:rPr lang="en-US" b="1" dirty="0"/>
              <a:t> e</a:t>
            </a:r>
            <a:r>
              <a:rPr lang="en-US" b="1" baseline="30000" dirty="0"/>
              <a:t>-</a:t>
            </a:r>
            <a:r>
              <a:rPr lang="en-US" b="1" baseline="30000" dirty="0" err="1"/>
              <a:t>kt</a:t>
            </a:r>
            <a:r>
              <a:rPr lang="en-US" b="1" dirty="0"/>
              <a:t> +</a:t>
            </a:r>
            <a:r>
              <a:rPr lang="en-US" b="1" dirty="0" err="1"/>
              <a:t>Css</a:t>
            </a:r>
            <a:r>
              <a:rPr lang="en-US" b="1" dirty="0"/>
              <a:t> (1-e</a:t>
            </a:r>
            <a:r>
              <a:rPr lang="en-US" b="1" baseline="30000" dirty="0"/>
              <a:t>-kt</a:t>
            </a:r>
            <a:r>
              <a:rPr lang="en-US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985359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EF78E-2647-CDC3-5D0F-CD241B410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8223BC-FAE7-CE8A-5950-A81ED0E4A1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 rtl="1">
              <a:spcAft>
                <a:spcPts val="0"/>
              </a:spcAft>
              <a:buNone/>
            </a:pPr>
            <a:r>
              <a:rPr lang="ar-SY" b="1" dirty="0">
                <a:latin typeface="Times New Roman"/>
                <a:ea typeface="Times New Roman"/>
                <a:cs typeface="Simplified Arabic"/>
              </a:rPr>
              <a:t>تطبيق 5:</a:t>
            </a:r>
            <a:endParaRPr lang="en-US" sz="1600" dirty="0">
              <a:latin typeface="Times New Roman"/>
              <a:ea typeface="Times New Roman"/>
              <a:cs typeface="Traditional Arabic"/>
            </a:endParaRPr>
          </a:p>
          <a:p>
            <a:pPr algn="r" rtl="1">
              <a:spcAft>
                <a:spcPts val="0"/>
              </a:spcAft>
            </a:pPr>
            <a:r>
              <a:rPr lang="ar-SY" dirty="0">
                <a:latin typeface="Times New Roman"/>
                <a:ea typeface="Times New Roman"/>
                <a:cs typeface="Simplified Arabic"/>
              </a:rPr>
              <a:t>ما هو تركيز الدواء ما بالزمن 6 ساعات بعد إعطاء جرعة تحميل 10 </a:t>
            </a:r>
            <a:r>
              <a:rPr lang="ar-SY" dirty="0" err="1">
                <a:latin typeface="Times New Roman"/>
                <a:ea typeface="Times New Roman"/>
                <a:cs typeface="Simplified Arabic"/>
              </a:rPr>
              <a:t>مغ</a:t>
            </a:r>
            <a:r>
              <a:rPr lang="ar-SY" dirty="0">
                <a:latin typeface="Times New Roman"/>
                <a:ea typeface="Times New Roman"/>
                <a:cs typeface="Simplified Arabic"/>
              </a:rPr>
              <a:t> مع تسريب وريدي بالوقت نفسه بسرعة </a:t>
            </a:r>
            <a:r>
              <a:rPr lang="en-US" dirty="0">
                <a:latin typeface="Simplified Arabic"/>
                <a:ea typeface="Times New Roman"/>
                <a:cs typeface="Traditional Arabic"/>
              </a:rPr>
              <a:t>2 mg/</a:t>
            </a:r>
            <a:r>
              <a:rPr lang="en-US" dirty="0" err="1">
                <a:latin typeface="Simplified Arabic"/>
                <a:ea typeface="Times New Roman"/>
                <a:cs typeface="Traditional Arabic"/>
              </a:rPr>
              <a:t>hr</a:t>
            </a:r>
            <a:endParaRPr lang="en-US" sz="1600" dirty="0">
              <a:latin typeface="Times New Roman"/>
              <a:ea typeface="Times New Roman"/>
              <a:cs typeface="Traditional Arabic"/>
            </a:endParaRPr>
          </a:p>
          <a:p>
            <a:pPr marL="0" indent="0" algn="r" rtl="1">
              <a:buNone/>
            </a:pPr>
            <a:r>
              <a:rPr lang="ar-SA" dirty="0">
                <a:ea typeface="Times New Roman"/>
                <a:cs typeface="Simplified Arabic"/>
              </a:rPr>
              <a:t>علماً أن الدواء له </a:t>
            </a:r>
            <a:r>
              <a:rPr lang="en-US" dirty="0">
                <a:latin typeface="Simplified Arabic"/>
                <a:ea typeface="Times New Roman"/>
              </a:rPr>
              <a:t>t1/2=3 </a:t>
            </a:r>
            <a:r>
              <a:rPr lang="en-US" dirty="0" err="1">
                <a:latin typeface="Simplified Arabic"/>
                <a:ea typeface="Times New Roman"/>
              </a:rPr>
              <a:t>hr</a:t>
            </a:r>
            <a:r>
              <a:rPr lang="ar-SY" dirty="0">
                <a:latin typeface="Simplified Arabic"/>
                <a:ea typeface="Times New Roman"/>
              </a:rPr>
              <a:t>, </a:t>
            </a:r>
            <a:r>
              <a:rPr lang="en-US" dirty="0" err="1">
                <a:latin typeface="Simplified Arabic"/>
                <a:ea typeface="Times New Roman"/>
              </a:rPr>
              <a:t>Vd</a:t>
            </a:r>
            <a:r>
              <a:rPr lang="en-US" dirty="0">
                <a:latin typeface="Simplified Arabic"/>
                <a:ea typeface="Times New Roman"/>
              </a:rPr>
              <a:t>=10 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1741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8910D4-0516-31A8-391F-3BFCE222F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D14546-4FC5-FB72-CEA4-B54E677799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SY" sz="2400" b="1" dirty="0"/>
              <a:t>الحل: </a:t>
            </a:r>
          </a:p>
          <a:p>
            <a:pPr marL="0" indent="0" algn="r" rtl="1">
              <a:buNone/>
            </a:pPr>
            <a:r>
              <a:rPr lang="ar-SY" sz="2400" b="1" dirty="0"/>
              <a:t>في البداية نحسب </a:t>
            </a:r>
            <a:r>
              <a:rPr lang="en-US" sz="2400" b="1" dirty="0"/>
              <a:t>K</a:t>
            </a:r>
            <a:r>
              <a:rPr lang="ar-SY" sz="2400" b="1" dirty="0"/>
              <a:t> من العمر النصفي:</a:t>
            </a:r>
          </a:p>
          <a:p>
            <a:pPr marL="0" indent="0" algn="r" rtl="1">
              <a:buNone/>
            </a:pPr>
            <a:r>
              <a:rPr lang="en-US" sz="2400" b="1" dirty="0"/>
              <a:t>K=0.693/3=0.231 hr</a:t>
            </a:r>
            <a:r>
              <a:rPr lang="en-US" sz="2400" b="1" baseline="30000" dirty="0"/>
              <a:t>-1</a:t>
            </a:r>
            <a:endParaRPr lang="ar-SY" sz="2400" b="1" baseline="30000" dirty="0"/>
          </a:p>
          <a:p>
            <a:pPr marL="0" indent="0" algn="r" rtl="1">
              <a:buNone/>
            </a:pPr>
            <a:r>
              <a:rPr lang="ar-SY" sz="2400" b="1" dirty="0"/>
              <a:t>تركيز الدواء= التركيز الناتج عن جرعة التحميل(البلعة الوريدية)+التركيز الناتج عن التسريب الوريدي</a:t>
            </a:r>
          </a:p>
          <a:p>
            <a:pPr marL="0" indent="0" algn="r" rtl="1">
              <a:buNone/>
            </a:pPr>
            <a:r>
              <a:rPr lang="en-US" sz="2400" b="1" dirty="0" err="1"/>
              <a:t>Cp</a:t>
            </a:r>
            <a:r>
              <a:rPr lang="en-US" sz="2400" b="1" dirty="0"/>
              <a:t>=DL/</a:t>
            </a:r>
            <a:r>
              <a:rPr lang="en-US" sz="2400" b="1" dirty="0" err="1"/>
              <a:t>Vd</a:t>
            </a:r>
            <a:r>
              <a:rPr lang="en-US" sz="2400" b="1" dirty="0"/>
              <a:t> x e</a:t>
            </a:r>
            <a:r>
              <a:rPr lang="en-US" sz="2400" b="1" baseline="30000" dirty="0"/>
              <a:t>-</a:t>
            </a:r>
            <a:r>
              <a:rPr lang="en-US" sz="2400" b="1" baseline="30000" dirty="0" err="1"/>
              <a:t>kt</a:t>
            </a:r>
            <a:r>
              <a:rPr lang="en-US" sz="2400" b="1" dirty="0"/>
              <a:t> +R/</a:t>
            </a:r>
            <a:r>
              <a:rPr lang="en-US" sz="2400" b="1" dirty="0" err="1"/>
              <a:t>Vd</a:t>
            </a:r>
            <a:r>
              <a:rPr lang="en-US" sz="2400" b="1" dirty="0"/>
              <a:t> k x (1-e</a:t>
            </a:r>
            <a:r>
              <a:rPr lang="en-US" sz="2400" b="1" baseline="30000" dirty="0"/>
              <a:t>-kt</a:t>
            </a:r>
            <a:r>
              <a:rPr lang="en-US" sz="2400" b="1" dirty="0"/>
              <a:t>)</a:t>
            </a:r>
            <a:endParaRPr lang="ar-SY" sz="2400" b="1" dirty="0"/>
          </a:p>
          <a:p>
            <a:pPr marL="0" indent="0" algn="r" rtl="1">
              <a:buNone/>
            </a:pPr>
            <a:r>
              <a:rPr lang="ar-SY" sz="2400" b="1" dirty="0"/>
              <a:t>بالتعويض نجد: </a:t>
            </a:r>
            <a:r>
              <a:rPr lang="en-US" sz="2400" b="1" dirty="0" err="1"/>
              <a:t>Cp</a:t>
            </a:r>
            <a:r>
              <a:rPr lang="en-US" sz="2400" b="1" dirty="0"/>
              <a:t>=0.9 mg/l</a:t>
            </a:r>
            <a:endParaRPr lang="ar-SY" sz="2400" b="1" dirty="0"/>
          </a:p>
          <a:p>
            <a:pPr marL="0" indent="0" algn="r" rtl="1">
              <a:buNone/>
            </a:pPr>
            <a:r>
              <a:rPr lang="en-US" sz="2400" b="1" dirty="0" err="1"/>
              <a:t>Css</a:t>
            </a:r>
            <a:r>
              <a:rPr lang="en-US" sz="2400" b="1" dirty="0"/>
              <a:t> </a:t>
            </a:r>
            <a:r>
              <a:rPr lang="ar-SY" sz="2400" b="1" dirty="0"/>
              <a:t> في حال البلعة الوريدية= </a:t>
            </a:r>
            <a:r>
              <a:rPr lang="en-US" sz="2400" b="1" dirty="0"/>
              <a:t>Dl/</a:t>
            </a:r>
            <a:r>
              <a:rPr lang="en-US" sz="2400" b="1" dirty="0" err="1"/>
              <a:t>vd</a:t>
            </a:r>
            <a:endParaRPr lang="en-US" sz="2400" b="1" dirty="0"/>
          </a:p>
          <a:p>
            <a:pPr marL="0" indent="0" algn="r" rtl="1">
              <a:buNone/>
            </a:pPr>
            <a:r>
              <a:rPr lang="en-US" sz="2400" b="1" dirty="0" err="1"/>
              <a:t>Css</a:t>
            </a:r>
            <a:r>
              <a:rPr lang="ar-SY" sz="2400" b="1" dirty="0"/>
              <a:t> في حال التسريب الوريدي= </a:t>
            </a:r>
            <a:r>
              <a:rPr lang="en-US" sz="2400" b="1" dirty="0"/>
              <a:t>R/CL=R/</a:t>
            </a:r>
            <a:r>
              <a:rPr lang="en-US" sz="2400" b="1" dirty="0" err="1"/>
              <a:t>K.Vd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707944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C1D3B-44A7-8E39-F5E2-1B376F7FC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993AC9-B2CC-637B-9979-B65547159B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7257"/>
            <a:ext cx="10515600" cy="4899706"/>
          </a:xfrm>
        </p:spPr>
        <p:txBody>
          <a:bodyPr>
            <a:normAutofit/>
          </a:bodyPr>
          <a:lstStyle/>
          <a:p>
            <a:pPr marL="0" indent="0" algn="r" rtl="1">
              <a:spcAft>
                <a:spcPts val="0"/>
              </a:spcAft>
              <a:buNone/>
            </a:pPr>
            <a:r>
              <a:rPr lang="ar-SY" sz="2400" b="1" dirty="0">
                <a:latin typeface="Times New Roman"/>
                <a:ea typeface="Times New Roman"/>
                <a:cs typeface="Simplified Arabic"/>
              </a:rPr>
              <a:t>تطبيق 6:</a:t>
            </a:r>
            <a:endParaRPr lang="en-US" sz="2400" dirty="0">
              <a:latin typeface="Times New Roman"/>
              <a:ea typeface="Times New Roman"/>
              <a:cs typeface="Traditional Arabic"/>
            </a:endParaRPr>
          </a:p>
          <a:p>
            <a:pPr algn="r" rtl="1">
              <a:spcAft>
                <a:spcPts val="0"/>
              </a:spcAft>
            </a:pPr>
            <a:r>
              <a:rPr lang="ar-SY" sz="2400" dirty="0">
                <a:latin typeface="Times New Roman"/>
                <a:ea typeface="Times New Roman"/>
                <a:cs typeface="Simplified Arabic"/>
              </a:rPr>
              <a:t>مريض ربو بالغ (48 سنة, 78 كغ) مدخن بشكل كبير, أًعطي </a:t>
            </a:r>
            <a:r>
              <a:rPr lang="ar-SY" sz="2400" dirty="0" err="1">
                <a:latin typeface="Times New Roman"/>
                <a:ea typeface="Times New Roman"/>
                <a:cs typeface="Simplified Arabic"/>
              </a:rPr>
              <a:t>الأمينوفيللين</a:t>
            </a:r>
            <a:r>
              <a:rPr lang="ar-SY" sz="2400" dirty="0">
                <a:latin typeface="Times New Roman"/>
                <a:ea typeface="Times New Roman"/>
                <a:cs typeface="Simplified Arabic"/>
              </a:rPr>
              <a:t> بالتسريب الوريدي بسرعة </a:t>
            </a:r>
            <a:r>
              <a:rPr lang="en-US" sz="2400" dirty="0">
                <a:latin typeface="Simplified Arabic"/>
                <a:ea typeface="Times New Roman"/>
                <a:cs typeface="Traditional Arabic"/>
              </a:rPr>
              <a:t>0.5 mg/kg.hr</a:t>
            </a:r>
            <a:r>
              <a:rPr lang="ar-SY" sz="2400" dirty="0">
                <a:latin typeface="Times New Roman"/>
                <a:ea typeface="Times New Roman"/>
                <a:cs typeface="Simplified Arabic"/>
              </a:rPr>
              <a:t> مع إعطاء جرعة تحميل </a:t>
            </a:r>
            <a:r>
              <a:rPr lang="en-US" sz="2400" dirty="0">
                <a:latin typeface="Simplified Arabic"/>
                <a:ea typeface="Times New Roman"/>
                <a:cs typeface="Traditional Arabic"/>
              </a:rPr>
              <a:t>6 mg/kg</a:t>
            </a:r>
            <a:r>
              <a:rPr lang="ar-SY" sz="2400" dirty="0">
                <a:latin typeface="Times New Roman"/>
                <a:ea typeface="Times New Roman"/>
                <a:cs typeface="Simplified Arabic"/>
              </a:rPr>
              <a:t> أعطيت بالحقن الوريدي المباشر قبل بدء التسريب. بعد ساعتين من بدء التسريب تمت معايرة التراكيز البلازمية </a:t>
            </a:r>
            <a:r>
              <a:rPr lang="ar-SY" sz="2400" dirty="0" err="1">
                <a:latin typeface="Times New Roman"/>
                <a:ea typeface="Times New Roman"/>
                <a:cs typeface="Simplified Arabic"/>
              </a:rPr>
              <a:t>للتيوفيلين</a:t>
            </a:r>
            <a:r>
              <a:rPr lang="ar-SY" sz="2400" dirty="0">
                <a:latin typeface="Times New Roman"/>
                <a:ea typeface="Times New Roman"/>
                <a:cs typeface="Simplified Arabic"/>
              </a:rPr>
              <a:t> فكانت </a:t>
            </a:r>
            <a:r>
              <a:rPr lang="en-US" sz="2400" dirty="0">
                <a:latin typeface="Simplified Arabic"/>
                <a:ea typeface="Times New Roman"/>
                <a:cs typeface="Traditional Arabic"/>
              </a:rPr>
              <a:t>5.8 </a:t>
            </a:r>
            <a:r>
              <a:rPr lang="en-US" sz="2400" dirty="0" err="1">
                <a:latin typeface="Simplified Arabic"/>
                <a:ea typeface="Times New Roman"/>
                <a:cs typeface="Traditional Arabic"/>
              </a:rPr>
              <a:t>ug</a:t>
            </a:r>
            <a:r>
              <a:rPr lang="en-US" sz="2400" dirty="0">
                <a:latin typeface="Simplified Arabic"/>
                <a:ea typeface="Times New Roman"/>
                <a:cs typeface="Traditional Arabic"/>
              </a:rPr>
              <a:t>/ml</a:t>
            </a:r>
            <a:r>
              <a:rPr lang="ar-SY" sz="2400" dirty="0">
                <a:latin typeface="Times New Roman"/>
                <a:ea typeface="Times New Roman"/>
                <a:cs typeface="Simplified Arabic"/>
              </a:rPr>
              <a:t>, حجم التوزع </a:t>
            </a:r>
            <a:r>
              <a:rPr lang="ar-SY" sz="2400" dirty="0" err="1">
                <a:latin typeface="Times New Roman"/>
                <a:ea typeface="Times New Roman"/>
                <a:cs typeface="Simplified Arabic"/>
              </a:rPr>
              <a:t>للتيوفيللين</a:t>
            </a:r>
            <a:r>
              <a:rPr lang="ar-SY" sz="2400" dirty="0">
                <a:latin typeface="Times New Roman"/>
                <a:ea typeface="Times New Roman"/>
                <a:cs typeface="Simplified Arabic"/>
              </a:rPr>
              <a:t> </a:t>
            </a:r>
            <a:r>
              <a:rPr lang="en-US" sz="2400" dirty="0">
                <a:latin typeface="Simplified Arabic"/>
                <a:ea typeface="Times New Roman"/>
                <a:cs typeface="Traditional Arabic"/>
              </a:rPr>
              <a:t>0.45 l/kg</a:t>
            </a:r>
            <a:r>
              <a:rPr lang="ar-SY" sz="2400" dirty="0">
                <a:latin typeface="Times New Roman"/>
                <a:ea typeface="Times New Roman"/>
                <a:cs typeface="Simplified Arabic"/>
              </a:rPr>
              <a:t>.</a:t>
            </a:r>
            <a:endParaRPr lang="en-US" sz="2400" dirty="0">
              <a:latin typeface="Times New Roman"/>
              <a:ea typeface="Times New Roman"/>
              <a:cs typeface="Traditional Arabic"/>
            </a:endParaRPr>
          </a:p>
          <a:p>
            <a:pPr marL="0" indent="0" algn="r" rtl="1">
              <a:spcAft>
                <a:spcPts val="0"/>
              </a:spcAft>
              <a:buNone/>
            </a:pPr>
            <a:r>
              <a:rPr lang="ar-SY" sz="2400" dirty="0">
                <a:latin typeface="Times New Roman"/>
                <a:ea typeface="Times New Roman"/>
                <a:cs typeface="Simplified Arabic"/>
              </a:rPr>
              <a:t>كانت استجابة المريض ضعيفة للمعالجة </a:t>
            </a:r>
            <a:r>
              <a:rPr lang="ar-SY" sz="2400" dirty="0" err="1">
                <a:latin typeface="Times New Roman"/>
                <a:ea typeface="Times New Roman"/>
                <a:cs typeface="Simplified Arabic"/>
              </a:rPr>
              <a:t>بالأمينوفيلين</a:t>
            </a:r>
            <a:r>
              <a:rPr lang="ar-SY" sz="2400" dirty="0">
                <a:latin typeface="Times New Roman"/>
                <a:ea typeface="Times New Roman"/>
                <a:cs typeface="Simplified Arabic"/>
              </a:rPr>
              <a:t>. أراد الطبيب زيادة التراكيز البلازمية </a:t>
            </a:r>
            <a:r>
              <a:rPr lang="ar-SY" sz="2400" dirty="0" err="1">
                <a:latin typeface="Times New Roman"/>
                <a:ea typeface="Times New Roman"/>
                <a:cs typeface="Simplified Arabic"/>
              </a:rPr>
              <a:t>للتيوفيلين</a:t>
            </a:r>
            <a:r>
              <a:rPr lang="ar-SY" sz="2400" dirty="0">
                <a:latin typeface="Times New Roman"/>
                <a:ea typeface="Times New Roman"/>
                <a:cs typeface="Simplified Arabic"/>
              </a:rPr>
              <a:t> إلى </a:t>
            </a:r>
            <a:r>
              <a:rPr lang="en-US" sz="2400" dirty="0">
                <a:latin typeface="Simplified Arabic"/>
                <a:ea typeface="Times New Roman"/>
                <a:cs typeface="Traditional Arabic"/>
              </a:rPr>
              <a:t>10 </a:t>
            </a:r>
            <a:r>
              <a:rPr lang="en-US" sz="2400" dirty="0" err="1">
                <a:latin typeface="Simplified Arabic"/>
                <a:ea typeface="Times New Roman"/>
                <a:cs typeface="Traditional Arabic"/>
              </a:rPr>
              <a:t>ug</a:t>
            </a:r>
            <a:r>
              <a:rPr lang="en-US" sz="2400" dirty="0">
                <a:latin typeface="Simplified Arabic"/>
                <a:ea typeface="Times New Roman"/>
                <a:cs typeface="Traditional Arabic"/>
              </a:rPr>
              <a:t>/ml</a:t>
            </a:r>
            <a:endParaRPr lang="en-US" sz="2400" dirty="0">
              <a:latin typeface="Times New Roman"/>
              <a:ea typeface="Times New Roman"/>
              <a:cs typeface="Traditional Arabic"/>
            </a:endParaRPr>
          </a:p>
          <a:p>
            <a:pPr algn="r" rtl="1">
              <a:spcAft>
                <a:spcPts val="0"/>
              </a:spcAft>
            </a:pPr>
            <a:r>
              <a:rPr lang="ar-SY" sz="2400" dirty="0">
                <a:latin typeface="Times New Roman"/>
                <a:ea typeface="Times New Roman"/>
                <a:cs typeface="Simplified Arabic"/>
              </a:rPr>
              <a:t>ما هي التوصيات (المتعلقة بالجرعة) التي ستنصح بها الطبيب؟ هل ستوصي بإعطاء جرعة تحميل أخرى؟</a:t>
            </a:r>
            <a:endParaRPr lang="en-US" sz="2400" dirty="0">
              <a:latin typeface="Times New Roman"/>
              <a:ea typeface="Times New Roman"/>
              <a:cs typeface="Traditional Arabic"/>
            </a:endParaRPr>
          </a:p>
          <a:p>
            <a:pPr marL="0" indent="0" algn="r" rtl="1">
              <a:spcAft>
                <a:spcPts val="0"/>
              </a:spcAft>
              <a:buNone/>
            </a:pPr>
            <a:r>
              <a:rPr lang="ar-SY" sz="2400" dirty="0">
                <a:latin typeface="Times New Roman"/>
                <a:ea typeface="Times New Roman"/>
                <a:cs typeface="Simplified Arabic"/>
              </a:rPr>
              <a:t> </a:t>
            </a:r>
            <a:endParaRPr lang="en-US" sz="2400" dirty="0">
              <a:latin typeface="Times New Roman"/>
              <a:ea typeface="Times New Roman"/>
              <a:cs typeface="Traditional Arabic"/>
            </a:endParaRPr>
          </a:p>
          <a:p>
            <a:pPr algn="r" rtl="1">
              <a:spcAft>
                <a:spcPts val="0"/>
              </a:spcAft>
            </a:pPr>
            <a:r>
              <a:rPr lang="ar-SY" sz="2400" dirty="0">
                <a:latin typeface="Times New Roman"/>
                <a:ea typeface="Times New Roman"/>
                <a:cs typeface="Simplified Arabic"/>
              </a:rPr>
              <a:t>ملاحظة: </a:t>
            </a:r>
            <a:r>
              <a:rPr lang="ar-SY" sz="2400" dirty="0" err="1">
                <a:latin typeface="Times New Roman"/>
                <a:ea typeface="Times New Roman"/>
                <a:cs typeface="Simplified Arabic"/>
              </a:rPr>
              <a:t>الأمينوفيلين</a:t>
            </a:r>
            <a:r>
              <a:rPr lang="ar-SY" sz="2400" dirty="0">
                <a:latin typeface="Times New Roman"/>
                <a:ea typeface="Times New Roman"/>
                <a:cs typeface="Simplified Arabic"/>
              </a:rPr>
              <a:t> هو ملح </a:t>
            </a:r>
            <a:r>
              <a:rPr lang="ar-SY" sz="2400" dirty="0" err="1">
                <a:latin typeface="Times New Roman"/>
                <a:ea typeface="Times New Roman"/>
                <a:cs typeface="Simplified Arabic"/>
              </a:rPr>
              <a:t>ايتيلين</a:t>
            </a:r>
            <a:r>
              <a:rPr lang="ar-SY" sz="2400" dirty="0">
                <a:latin typeface="Times New Roman"/>
                <a:ea typeface="Times New Roman"/>
                <a:cs typeface="Simplified Arabic"/>
              </a:rPr>
              <a:t> دي أمين </a:t>
            </a:r>
            <a:r>
              <a:rPr lang="ar-SY" sz="2400" dirty="0" err="1">
                <a:latin typeface="Times New Roman"/>
                <a:ea typeface="Times New Roman"/>
                <a:cs typeface="Simplified Arabic"/>
              </a:rPr>
              <a:t>للتيوفيللين</a:t>
            </a:r>
            <a:r>
              <a:rPr lang="ar-SY" sz="2400" dirty="0">
                <a:latin typeface="Times New Roman"/>
                <a:ea typeface="Times New Roman"/>
                <a:cs typeface="Simplified Arabic"/>
              </a:rPr>
              <a:t> ويحوي 80% من </a:t>
            </a:r>
            <a:r>
              <a:rPr lang="ar-SY" sz="2400" dirty="0" err="1">
                <a:latin typeface="Times New Roman"/>
                <a:ea typeface="Times New Roman"/>
                <a:cs typeface="Simplified Arabic"/>
              </a:rPr>
              <a:t>التيوفيللين</a:t>
            </a:r>
            <a:r>
              <a:rPr lang="ar-SY" sz="2400" dirty="0">
                <a:latin typeface="Times New Roman"/>
                <a:ea typeface="Times New Roman"/>
                <a:cs typeface="Simplified Arabic"/>
              </a:rPr>
              <a:t> كأساس. يستعمل في التسريب الوريدي لأنه أكثر انحلال في الماء وأسهل تحضير كمحلول مائي ولكنه </a:t>
            </a:r>
            <a:r>
              <a:rPr lang="ar-SY" sz="2400" dirty="0" err="1">
                <a:latin typeface="Times New Roman"/>
                <a:ea typeface="Times New Roman"/>
                <a:cs typeface="Simplified Arabic"/>
              </a:rPr>
              <a:t>يتحلمه</a:t>
            </a:r>
            <a:r>
              <a:rPr lang="ar-SY" sz="2400" dirty="0">
                <a:latin typeface="Times New Roman"/>
                <a:ea typeface="Times New Roman"/>
                <a:cs typeface="Simplified Arabic"/>
              </a:rPr>
              <a:t> إلى </a:t>
            </a:r>
            <a:r>
              <a:rPr lang="ar-SY" sz="2400" dirty="0" err="1">
                <a:latin typeface="Times New Roman"/>
                <a:ea typeface="Times New Roman"/>
                <a:cs typeface="Simplified Arabic"/>
              </a:rPr>
              <a:t>تيوفيللين</a:t>
            </a:r>
            <a:r>
              <a:rPr lang="ar-SY" sz="2400" dirty="0">
                <a:latin typeface="Times New Roman"/>
                <a:ea typeface="Times New Roman"/>
                <a:cs typeface="Simplified Arabic"/>
              </a:rPr>
              <a:t> بمجرد دخوله إلى الدم وبالتالي يتحرر </a:t>
            </a:r>
            <a:r>
              <a:rPr lang="ar-SY" sz="2400" dirty="0" err="1">
                <a:latin typeface="Times New Roman"/>
                <a:ea typeface="Times New Roman"/>
                <a:cs typeface="Simplified Arabic"/>
              </a:rPr>
              <a:t>التيوفيللين</a:t>
            </a:r>
            <a:r>
              <a:rPr lang="ar-SY" sz="2400" dirty="0">
                <a:latin typeface="Times New Roman"/>
                <a:ea typeface="Times New Roman"/>
                <a:cs typeface="Simplified Arabic"/>
              </a:rPr>
              <a:t> الذي تتم معايرته</a:t>
            </a:r>
            <a:endParaRPr lang="en-US" sz="2400" dirty="0">
              <a:latin typeface="Times New Roman"/>
              <a:ea typeface="Times New Roman"/>
              <a:cs typeface="Traditional Arabic"/>
            </a:endParaRP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3843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B40B0-E1BF-58BA-4A0C-65BC9AA9D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96E260-92F8-362E-2248-EB770A2F0B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6914"/>
            <a:ext cx="10515600" cy="4740048"/>
          </a:xfrm>
        </p:spPr>
        <p:txBody>
          <a:bodyPr/>
          <a:lstStyle/>
          <a:p>
            <a:pPr marL="0" indent="0" algn="r" rtl="1">
              <a:buNone/>
            </a:pPr>
            <a:r>
              <a:rPr lang="ar-SY" sz="2400" dirty="0"/>
              <a:t>الحل:</a:t>
            </a:r>
          </a:p>
          <a:p>
            <a:pPr algn="r" rtl="1"/>
            <a:r>
              <a:rPr lang="ar-SY" sz="2400" dirty="0"/>
              <a:t>في حال عدم إعطاء جرعة تحميل والاكتفاء بزيادة سرعة التسريب فإن الدواء سيحتاج 4-5 أعمار نصفية ليصل إلى حوالي 95% من ال </a:t>
            </a:r>
            <a:r>
              <a:rPr lang="en-US" sz="2400" dirty="0" err="1"/>
              <a:t>css</a:t>
            </a:r>
            <a:r>
              <a:rPr lang="ar-SY" sz="2400" dirty="0"/>
              <a:t> الجديد ولذلك يجب أن نوصي بإعطاء جرعة تحميل ثانية من أجل زيادة التراكيز البلازمية بسرعة ومباشرة إلى 10 </a:t>
            </a:r>
            <a:r>
              <a:rPr lang="ar-SY" sz="2400" dirty="0" err="1"/>
              <a:t>مكغ</a:t>
            </a:r>
            <a:r>
              <a:rPr lang="ar-SY" sz="2400" dirty="0"/>
              <a:t>/مل كما يجب زيادة سرعة التسريب للمحافظة على </a:t>
            </a:r>
            <a:r>
              <a:rPr lang="en-US" sz="2400" dirty="0" err="1"/>
              <a:t>Css</a:t>
            </a:r>
            <a:r>
              <a:rPr lang="ar-SY" sz="2400" dirty="0"/>
              <a:t> الجديد المرغوب.</a:t>
            </a:r>
          </a:p>
          <a:p>
            <a:pPr marL="0" indent="0" algn="r" rtl="1">
              <a:buNone/>
            </a:pPr>
            <a:r>
              <a:rPr lang="ar-SY" sz="2400" dirty="0"/>
              <a:t>1-لحساب جرعة التحميل يجب الأخذ بعين الاعتبار تركيز </a:t>
            </a:r>
            <a:r>
              <a:rPr lang="ar-SY" sz="2400" dirty="0" err="1"/>
              <a:t>التيوفيلين</a:t>
            </a:r>
            <a:r>
              <a:rPr lang="ar-SY" sz="2400" dirty="0"/>
              <a:t> في البلازما:</a:t>
            </a:r>
          </a:p>
          <a:p>
            <a:pPr marL="0" indent="0" algn="l">
              <a:buNone/>
            </a:pPr>
            <a:r>
              <a:rPr lang="en-US" sz="2400" dirty="0"/>
              <a:t>DL=</a:t>
            </a:r>
            <a:r>
              <a:rPr lang="en-US" sz="2400" dirty="0" err="1"/>
              <a:t>Vd</a:t>
            </a:r>
            <a:r>
              <a:rPr lang="en-US" sz="2400" dirty="0"/>
              <a:t>( </a:t>
            </a:r>
            <a:r>
              <a:rPr lang="en-US" sz="2400" dirty="0" err="1"/>
              <a:t>Css</a:t>
            </a:r>
            <a:r>
              <a:rPr lang="en-US" sz="2400" dirty="0"/>
              <a:t> </a:t>
            </a:r>
            <a:r>
              <a:rPr lang="ar-SA" sz="2400" dirty="0"/>
              <a:t>المرغوب</a:t>
            </a:r>
            <a:r>
              <a:rPr lang="en-US" sz="2400" dirty="0"/>
              <a:t>-</a:t>
            </a:r>
            <a:r>
              <a:rPr lang="en-US" sz="2400" dirty="0" err="1"/>
              <a:t>Css</a:t>
            </a:r>
            <a:r>
              <a:rPr lang="en-US" sz="2400" dirty="0"/>
              <a:t> </a:t>
            </a:r>
            <a:r>
              <a:rPr lang="ar-SA" sz="2400" dirty="0"/>
              <a:t>الحالي</a:t>
            </a:r>
            <a:r>
              <a:rPr lang="en-US" sz="2400" dirty="0"/>
              <a:t>)=0.45x 78x(10-5.8)=147 mg</a:t>
            </a:r>
          </a:p>
          <a:p>
            <a:pPr marL="0" indent="0" algn="l" rtl="1">
              <a:buNone/>
            </a:pPr>
            <a:r>
              <a:rPr lang="ar-SA" sz="2400" dirty="0"/>
              <a:t>وهي الكمية اللازمة من </a:t>
            </a:r>
            <a:r>
              <a:rPr lang="ar-SA" sz="2400" dirty="0" err="1"/>
              <a:t>التيوفيللين</a:t>
            </a:r>
            <a:endParaRPr lang="ar-SA" sz="2400" dirty="0"/>
          </a:p>
          <a:p>
            <a:pPr marL="0" indent="0" algn="r">
              <a:buNone/>
            </a:pPr>
            <a:r>
              <a:rPr lang="ar-SA" sz="2400" dirty="0"/>
              <a:t>كل 100 </a:t>
            </a:r>
            <a:r>
              <a:rPr lang="ar-SA" sz="2400" dirty="0" err="1"/>
              <a:t>مغ</a:t>
            </a:r>
            <a:r>
              <a:rPr lang="ar-SA" sz="2400" dirty="0"/>
              <a:t> </a:t>
            </a:r>
            <a:r>
              <a:rPr lang="ar-SA" sz="2400" dirty="0" err="1"/>
              <a:t>أمينوفيللين</a:t>
            </a:r>
            <a:r>
              <a:rPr lang="ar-SA" sz="2400" dirty="0"/>
              <a:t> تحوي 80</a:t>
            </a:r>
            <a:r>
              <a:rPr lang="ar-SY" sz="2400" dirty="0" err="1"/>
              <a:t>مغ</a:t>
            </a:r>
            <a:r>
              <a:rPr lang="ar-SY" sz="2400" dirty="0"/>
              <a:t> </a:t>
            </a:r>
            <a:r>
              <a:rPr lang="ar-SY" sz="2400" dirty="0" err="1"/>
              <a:t>تيوفيللي</a:t>
            </a:r>
            <a:r>
              <a:rPr lang="ar-SA" sz="2400" dirty="0"/>
              <a:t>ن</a:t>
            </a:r>
          </a:p>
          <a:p>
            <a:pPr marL="0" indent="0" algn="r">
              <a:buNone/>
            </a:pPr>
            <a:r>
              <a:rPr lang="ar-SA" sz="2400" dirty="0"/>
              <a:t>وهي كمية </a:t>
            </a:r>
            <a:r>
              <a:rPr lang="ar-SA" sz="2400" dirty="0" err="1"/>
              <a:t>الأمينوفيللين</a:t>
            </a:r>
            <a:r>
              <a:rPr lang="ar-SA" sz="2400" dirty="0"/>
              <a:t> </a:t>
            </a:r>
            <a:r>
              <a:rPr lang="en-US" sz="2400" dirty="0"/>
              <a:t>X=184 mg</a:t>
            </a:r>
            <a:r>
              <a:rPr lang="ar-SA" sz="2400" dirty="0" err="1"/>
              <a:t>مغ</a:t>
            </a:r>
            <a:r>
              <a:rPr lang="ar-SA" sz="2400" dirty="0"/>
              <a:t> </a:t>
            </a:r>
            <a:r>
              <a:rPr lang="ar-SA" sz="2400" dirty="0" err="1"/>
              <a:t>أميتوفيللين</a:t>
            </a:r>
            <a:r>
              <a:rPr lang="ar-SA" sz="2400" dirty="0"/>
              <a:t> تحوي 147 مع </a:t>
            </a:r>
            <a:r>
              <a:rPr lang="ar-SA" sz="2400" dirty="0" err="1"/>
              <a:t>تيوفيللين</a:t>
            </a:r>
            <a:r>
              <a:rPr lang="ar-SA" sz="2400" dirty="0"/>
              <a:t> وبالتالي </a:t>
            </a:r>
            <a:r>
              <a:rPr lang="en-US" sz="2400" dirty="0"/>
              <a:t>  x</a:t>
            </a:r>
            <a:r>
              <a:rPr lang="ar-SA" sz="2400" dirty="0"/>
              <a:t>كل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96056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0EC7E-93CB-000C-6D71-2595129B4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CCB0B-333E-18C0-048E-0AC7ECF1CE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SY" sz="2400" b="1" dirty="0"/>
              <a:t>2- لحساب سرعة التسريب الجديدة(جرعة المحافظة) نحسب التصفية عند المريض:</a:t>
            </a:r>
          </a:p>
          <a:p>
            <a:pPr marL="0" indent="0" algn="r" rtl="1">
              <a:buNone/>
            </a:pPr>
            <a:r>
              <a:rPr lang="en-US" sz="2400" b="1" dirty="0"/>
              <a:t>CL=R/</a:t>
            </a:r>
            <a:r>
              <a:rPr lang="en-US" sz="2400" b="1" dirty="0" err="1"/>
              <a:t>Css</a:t>
            </a:r>
            <a:r>
              <a:rPr lang="en-US" sz="2400" b="1" dirty="0"/>
              <a:t>=0.5 x 78/5.8=6.72 l/</a:t>
            </a:r>
            <a:r>
              <a:rPr lang="en-US" sz="2400" b="1" dirty="0" err="1"/>
              <a:t>hr</a:t>
            </a:r>
            <a:endParaRPr lang="en-US" sz="2400" b="1" dirty="0"/>
          </a:p>
          <a:p>
            <a:pPr marL="0" indent="0" algn="r" rtl="1">
              <a:buNone/>
            </a:pPr>
            <a:r>
              <a:rPr lang="ar-SA" sz="2400" b="1" dirty="0"/>
              <a:t>تصفية </a:t>
            </a:r>
            <a:r>
              <a:rPr lang="ar-SA" sz="2400" b="1" dirty="0" err="1"/>
              <a:t>التيوفيللين</a:t>
            </a:r>
            <a:r>
              <a:rPr lang="ar-SA" sz="2400" b="1" dirty="0"/>
              <a:t> عند مريض ربو عادي غير مدخن: </a:t>
            </a:r>
            <a:r>
              <a:rPr lang="en-US" sz="2400" b="1" dirty="0"/>
              <a:t>3.042 l/</a:t>
            </a:r>
            <a:r>
              <a:rPr lang="en-US" sz="2400" b="1" dirty="0" err="1"/>
              <a:t>hr</a:t>
            </a:r>
            <a:endParaRPr lang="en-US" sz="2400" b="1" dirty="0"/>
          </a:p>
          <a:p>
            <a:pPr marL="0" indent="0" algn="r" rtl="1">
              <a:buNone/>
            </a:pPr>
            <a:r>
              <a:rPr lang="ar-SA" sz="2400" b="1" dirty="0"/>
              <a:t>التدخين يزيد بشدة تصفية </a:t>
            </a:r>
            <a:r>
              <a:rPr lang="ar-SA" sz="2400" b="1" dirty="0" err="1"/>
              <a:t>التيوفيللين</a:t>
            </a:r>
            <a:r>
              <a:rPr lang="ar-SA" sz="2400" b="1" dirty="0"/>
              <a:t> وبالتالي ينقص العمر النصفي وفقا للعلاقة: </a:t>
            </a:r>
          </a:p>
          <a:p>
            <a:pPr marL="0" indent="0" algn="r" rtl="1">
              <a:buNone/>
            </a:pPr>
            <a:r>
              <a:rPr lang="en-US" sz="2400" b="1" dirty="0"/>
              <a:t>t1/2=0.693 </a:t>
            </a:r>
            <a:r>
              <a:rPr lang="en-US" sz="2400" b="1" dirty="0" err="1"/>
              <a:t>vd</a:t>
            </a:r>
            <a:r>
              <a:rPr lang="en-US" sz="2400" b="1" dirty="0"/>
              <a:t>/cl</a:t>
            </a:r>
            <a:endParaRPr lang="ar-SY" sz="2400" b="1" dirty="0"/>
          </a:p>
          <a:p>
            <a:pPr marL="0" indent="0" algn="r" rtl="1">
              <a:buNone/>
            </a:pPr>
            <a:r>
              <a:rPr lang="ar-SY" sz="2400" b="1" dirty="0"/>
              <a:t>وهذا يفسر كون التراكيز عند هذا المريض أقل مما هو مطلوب وبالتالي يجب زيادة سرعة التسريب للحصول على التركيز المطلوب</a:t>
            </a:r>
          </a:p>
          <a:p>
            <a:pPr marL="0" indent="0" algn="l">
              <a:buNone/>
            </a:pPr>
            <a:r>
              <a:rPr lang="en-US" sz="2400" b="1" dirty="0"/>
              <a:t>R=</a:t>
            </a:r>
            <a:r>
              <a:rPr lang="en-US" sz="2400" b="1" dirty="0" err="1"/>
              <a:t>Css</a:t>
            </a:r>
            <a:r>
              <a:rPr lang="ar-MA" sz="2400" b="1" dirty="0"/>
              <a:t>× </a:t>
            </a:r>
            <a:r>
              <a:rPr lang="en-US" sz="2400" b="1" dirty="0"/>
              <a:t>CL=10 X 6.72= 67.2 Mg/</a:t>
            </a:r>
            <a:r>
              <a:rPr lang="en-US" sz="2400" b="1" dirty="0" err="1"/>
              <a:t>hr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1630252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Microsoft PowerPoint Presentation" id="{9D20CC14-0B01-4648-B1BE-BAEDDE6B97BE}" vid="{558565D6-F543-42DD-B95F-3C31C2BE3492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Microsoft PowerPoint Presentation" id="{9D20CC14-0B01-4648-B1BE-BAEDDE6B97BE}" vid="{558565D6-F543-42DD-B95F-3C31C2BE3492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Microsoft PowerPoint Presentation" id="{9D20CC14-0B01-4648-B1BE-BAEDDE6B97BE}" vid="{558565D6-F543-42DD-B95F-3C31C2BE3492}"/>
    </a:ext>
  </a:extLst>
</a:theme>
</file>

<file path=ppt/theme/theme4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 Microsoft PowerPoint Presentation" id="{9D20CC14-0B01-4648-B1BE-BAEDDE6B97BE}" vid="{558565D6-F543-42DD-B95F-3C31C2BE3492}"/>
    </a:ext>
  </a:extLst>
</a:theme>
</file>

<file path=ppt/theme/theme5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2025</Template>
  <TotalTime>155</TotalTime>
  <Words>953</Words>
  <Application>Microsoft Office PowerPoint</Application>
  <PresentationFormat>Widescreen</PresentationFormat>
  <Paragraphs>80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Calibri</vt:lpstr>
      <vt:lpstr>Calibri Light</vt:lpstr>
      <vt:lpstr>Simplified Arabic</vt:lpstr>
      <vt:lpstr>Times New Roman</vt:lpstr>
      <vt:lpstr>Office Theme</vt:lpstr>
      <vt:lpstr>1_Office Theme</vt:lpstr>
      <vt:lpstr>2_Office Theme</vt:lpstr>
      <vt:lpstr>3_Office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Yakeen Laika</dc:creator>
  <cp:lastModifiedBy>L-06 </cp:lastModifiedBy>
  <cp:revision>11</cp:revision>
  <dcterms:created xsi:type="dcterms:W3CDTF">2025-11-17T07:15:46Z</dcterms:created>
  <dcterms:modified xsi:type="dcterms:W3CDTF">2026-01-06T06:41:27Z</dcterms:modified>
</cp:coreProperties>
</file>