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66" d="100"/>
          <a:sy n="66" d="100"/>
        </p:scale>
        <p:origin x="-90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11593B-FFDF-5469-2B3E-FA505FEA3C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DB0F078-B0E6-AC0F-2C1F-E38BCB05B5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28467BA-68DA-0227-96CF-9CFFC01A342D}"/>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11022390-84C3-8D9E-81B0-B4B4BD850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424E1D1-DB86-FF60-E664-8610D5969FF3}"/>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78471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B9A1E9-5910-1DA5-C16C-B24A5D1238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33B8B9B-68C1-6C1B-9C21-5A84448EA1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CA735EE-7376-B939-3588-F62761847122}"/>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4393C792-93A9-A6A7-5757-88A67D0CF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6E3B6FB-F197-6220-5F20-E26ECE4406E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09254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3A17AEB9-09BC-CF1F-3052-EC401C64A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38F044C-10D5-F910-C232-3856B1CA23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DC8A61B-3036-0463-814D-8ADBABA03A0B}"/>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6043BB97-049A-B340-35B4-4ED7DDDB7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A2EE84F-1448-3987-676F-208F3BFAC74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4264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1E287F-D4F4-E244-4EB0-42E9613E2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DE77A459-C7BD-42D5-7D9E-794087E8E1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90C94D4-EEBF-A723-EF8F-3AAEF71B835E}"/>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21D72D74-ED7F-FC54-DE31-4D5BE4685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AAEC32E-3A09-9000-D100-5E34D2F8086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327799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5E70C3-7F7D-7A77-02BF-799830EB7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2018D8EA-259C-F98C-551C-CD61039D8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212B682-8C19-E5C0-0040-0439ECE0906A}"/>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73DFD5A9-ABEF-49C9-3BE1-52422802CC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70DA615-8125-8EA8-2738-8C3DB9FA57B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99898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4E5617-EC5A-C22C-5D72-6ABFFC0F1E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BB02134-3486-215F-F00C-435A64F1B6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10354A56-7D2A-65C7-1296-C62EB8550E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CFDA1A98-4744-6B20-FDE1-26137F2158D4}"/>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6" name="Footer Placeholder 5">
            <a:extLst>
              <a:ext uri="{FF2B5EF4-FFF2-40B4-BE49-F238E27FC236}">
                <a16:creationId xmlns="" xmlns:a16="http://schemas.microsoft.com/office/drawing/2014/main" id="{CB6E8ACE-6D99-0797-FBD4-4480144A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02AC984-1311-FEA9-C63A-6B895915CC3D}"/>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61307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652CAF-3332-697C-AD06-6526B84C68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6EB6239-E149-514B-7BDC-A2699ACD3C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99D2F80-F484-D0FD-6BE3-7C0F83F95E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07D9C5C-1D90-C442-16F6-F20D38C38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F800D1D-C20C-F09D-6783-3B643A40C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7449FBFB-263B-FB7D-4790-B41836F35049}"/>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8" name="Footer Placeholder 7">
            <a:extLst>
              <a:ext uri="{FF2B5EF4-FFF2-40B4-BE49-F238E27FC236}">
                <a16:creationId xmlns="" xmlns:a16="http://schemas.microsoft.com/office/drawing/2014/main" id="{1EFAD10D-53FF-E4E2-64D7-566A6B2F07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4EBFF0B1-658A-A012-D096-B2C727C7C772}"/>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83243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931718-30BB-A636-E86C-CB5664DE41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E3E6D856-C7D1-9B3C-B0AB-E702D712D4E3}"/>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4" name="Footer Placeholder 3">
            <a:extLst>
              <a:ext uri="{FF2B5EF4-FFF2-40B4-BE49-F238E27FC236}">
                <a16:creationId xmlns="" xmlns:a16="http://schemas.microsoft.com/office/drawing/2014/main" id="{543BDFD6-5358-BC1C-C1F6-EF49F517B0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361EDCB-97FA-487E-6674-48A7FEEB065C}"/>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78250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263FAA7-431C-BC3F-04C6-6E19ABE0858A}"/>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3" name="Footer Placeholder 2">
            <a:extLst>
              <a:ext uri="{FF2B5EF4-FFF2-40B4-BE49-F238E27FC236}">
                <a16:creationId xmlns="" xmlns:a16="http://schemas.microsoft.com/office/drawing/2014/main" id="{304FD42F-5183-65FA-7B53-3FA36B2DFB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46B19F32-FABF-07CB-4940-38C320904706}"/>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2789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C30FD6-BF1E-54F8-B359-B895DA8B79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0D893FC-19C4-A34E-6FF2-5EE23E9A24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F6E61A6C-50E9-DD68-9C39-47DEB59E5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DFE984B-FED8-1FB4-B4A2-9CA617575CF5}"/>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6" name="Footer Placeholder 5">
            <a:extLst>
              <a:ext uri="{FF2B5EF4-FFF2-40B4-BE49-F238E27FC236}">
                <a16:creationId xmlns="" xmlns:a16="http://schemas.microsoft.com/office/drawing/2014/main" id="{4EF11F65-E300-0D1F-0857-B39C892EE4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F355B01-7B7A-0C98-07EE-ABCB502DEB2E}"/>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9754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63BBB-11F3-CFD4-A3C2-F33ACEFF94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916DDE0-1A1B-894A-AF74-E7B9498A0C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 xmlns:a16="http://schemas.microsoft.com/office/drawing/2014/main" id="{3BB94EFE-A4D4-7CB0-FB6A-553D2BF52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61AC8BF-9EEB-2C45-66FA-E765E16364AA}"/>
              </a:ext>
            </a:extLst>
          </p:cNvPr>
          <p:cNvSpPr>
            <a:spLocks noGrp="1"/>
          </p:cNvSpPr>
          <p:nvPr>
            <p:ph type="dt" sz="half" idx="10"/>
          </p:nvPr>
        </p:nvSpPr>
        <p:spPr/>
        <p:txBody>
          <a:bodyPr/>
          <a:lstStyle/>
          <a:p>
            <a:fld id="{7D071F33-9660-493F-875A-1D68E2397661}" type="datetimeFigureOut">
              <a:rPr lang="en-US" smtClean="0"/>
              <a:t>1/1/2026</a:t>
            </a:fld>
            <a:endParaRPr lang="en-US"/>
          </a:p>
        </p:txBody>
      </p:sp>
      <p:sp>
        <p:nvSpPr>
          <p:cNvPr id="6" name="Footer Placeholder 5">
            <a:extLst>
              <a:ext uri="{FF2B5EF4-FFF2-40B4-BE49-F238E27FC236}">
                <a16:creationId xmlns="" xmlns:a16="http://schemas.microsoft.com/office/drawing/2014/main" id="{686A353A-A7AC-E212-2C36-9DB518619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2405A98-C89D-8617-72E0-BB218F61AD9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8926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DB86FEB-BFB2-13D0-29DD-4252BFCF7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F14F6F76-4E57-E8C6-DAC9-65CFB16D8A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70DD279-88E8-E98F-7BFC-B0CA4DCCBF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071F33-9660-493F-875A-1D68E2397661}" type="datetimeFigureOut">
              <a:rPr lang="en-US" smtClean="0"/>
              <a:t>1/1/2026</a:t>
            </a:fld>
            <a:endParaRPr lang="en-US"/>
          </a:p>
        </p:txBody>
      </p:sp>
      <p:sp>
        <p:nvSpPr>
          <p:cNvPr id="5" name="Footer Placeholder 4">
            <a:extLst>
              <a:ext uri="{FF2B5EF4-FFF2-40B4-BE49-F238E27FC236}">
                <a16:creationId xmlns="" xmlns:a16="http://schemas.microsoft.com/office/drawing/2014/main" id="{BCDE1E4B-F0E9-6A2A-E5EF-5E002DF458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DB506A16-457E-8526-F69F-E4E8602706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B1556-6DC7-4151-8623-618992418CF2}" type="slidenum">
              <a:rPr lang="en-US" smtClean="0"/>
              <a:t>‹#›</a:t>
            </a:fld>
            <a:endParaRPr lang="en-US"/>
          </a:p>
        </p:txBody>
      </p:sp>
    </p:spTree>
    <p:extLst>
      <p:ext uri="{BB962C8B-B14F-4D97-AF65-F5344CB8AC3E}">
        <p14:creationId xmlns:p14="http://schemas.microsoft.com/office/powerpoint/2010/main" val="87923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62EF14-B158-759F-80C3-61BC4FD2C5E5}"/>
              </a:ext>
            </a:extLst>
          </p:cNvPr>
          <p:cNvSpPr>
            <a:spLocks noGrp="1"/>
          </p:cNvSpPr>
          <p:nvPr>
            <p:ph type="ctrTitle"/>
          </p:nvPr>
        </p:nvSpPr>
        <p:spPr/>
        <p:txBody>
          <a:bodyPr/>
          <a:lstStyle/>
          <a:p>
            <a:endParaRPr lang="en-US"/>
          </a:p>
        </p:txBody>
      </p:sp>
      <p:sp>
        <p:nvSpPr>
          <p:cNvPr id="3" name="Subtitle 2">
            <a:extLst>
              <a:ext uri="{FF2B5EF4-FFF2-40B4-BE49-F238E27FC236}">
                <a16:creationId xmlns="" xmlns:a16="http://schemas.microsoft.com/office/drawing/2014/main" id="{BA4429D0-E9BE-33FC-266C-8A5C37FE5DD5}"/>
              </a:ext>
            </a:extLst>
          </p:cNvPr>
          <p:cNvSpPr>
            <a:spLocks noGrp="1"/>
          </p:cNvSpPr>
          <p:nvPr>
            <p:ph type="subTitle" idx="1"/>
          </p:nvPr>
        </p:nvSpPr>
        <p:spPr/>
        <p:txBody>
          <a:bodyPr/>
          <a:lstStyle/>
          <a:p>
            <a:endParaRPr lang="en-US"/>
          </a:p>
        </p:txBody>
      </p:sp>
      <p:pic>
        <p:nvPicPr>
          <p:cNvPr id="5" name="Picture 4">
            <a:extLst>
              <a:ext uri="{FF2B5EF4-FFF2-40B4-BE49-F238E27FC236}">
                <a16:creationId xmlns="" xmlns:a16="http://schemas.microsoft.com/office/drawing/2014/main" id="{D102B297-3C8D-B179-7E22-9163E44F9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مربع نص 5"/>
          <p:cNvSpPr txBox="1"/>
          <p:nvPr/>
        </p:nvSpPr>
        <p:spPr>
          <a:xfrm>
            <a:off x="8084458" y="4470400"/>
            <a:ext cx="2076209" cy="707886"/>
          </a:xfrm>
          <a:prstGeom prst="rect">
            <a:avLst/>
          </a:prstGeom>
          <a:noFill/>
        </p:spPr>
        <p:txBody>
          <a:bodyPr wrap="none" rtlCol="1">
            <a:spAutoFit/>
          </a:bodyPr>
          <a:lstStyle/>
          <a:p>
            <a:r>
              <a:rPr lang="ar-SY" sz="2000" b="1" dirty="0" smtClean="0"/>
              <a:t>الجلسة العملية العاشرة</a:t>
            </a:r>
          </a:p>
          <a:p>
            <a:r>
              <a:rPr lang="ar-SY" sz="2000" b="1" dirty="0" smtClean="0"/>
              <a:t>الإعطاء خارج الوعائي</a:t>
            </a:r>
            <a:endParaRPr lang="ar-SY" sz="2000" b="1" dirty="0"/>
          </a:p>
        </p:txBody>
      </p:sp>
    </p:spTree>
    <p:extLst>
      <p:ext uri="{BB962C8B-B14F-4D97-AF65-F5344CB8AC3E}">
        <p14:creationId xmlns:p14="http://schemas.microsoft.com/office/powerpoint/2010/main" val="3908854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p:txBody>
          <a:bodyPr/>
          <a:lstStyle/>
          <a:p>
            <a:pPr algn="r" rtl="1"/>
            <a:r>
              <a:rPr lang="ar-SA" dirty="0" smtClean="0"/>
              <a:t>الحل:</a:t>
            </a:r>
          </a:p>
          <a:p>
            <a:pPr marL="0" indent="0" algn="r" rtl="1">
              <a:buNone/>
            </a:pPr>
            <a:r>
              <a:rPr lang="ar-SA" dirty="0" smtClean="0"/>
              <a:t>1- حساب </a:t>
            </a:r>
            <a:r>
              <a:rPr lang="en-US" dirty="0" smtClean="0"/>
              <a:t>k</a:t>
            </a:r>
            <a:r>
              <a:rPr lang="ar-SY" dirty="0" smtClean="0"/>
              <a:t>: إما من الرسم أو من الميل</a:t>
            </a:r>
          </a:p>
          <a:p>
            <a:pPr marL="0" indent="0" algn="r" rtl="1">
              <a:buNone/>
            </a:pPr>
            <a:r>
              <a:rPr lang="ar-SY" dirty="0" smtClean="0"/>
              <a:t>من الرسم: </a:t>
            </a:r>
            <a:r>
              <a:rPr lang="en-US" dirty="0" smtClean="0"/>
              <a:t>t1/2=6.3, k=0.693/6.3=0.11 hr</a:t>
            </a:r>
            <a:r>
              <a:rPr lang="en-US" baseline="30000" dirty="0" smtClean="0"/>
              <a:t>-1</a:t>
            </a:r>
            <a:endParaRPr lang="ar-SY" baseline="30000" dirty="0" smtClean="0"/>
          </a:p>
          <a:p>
            <a:pPr marL="0" indent="0" algn="r" rtl="1">
              <a:buNone/>
            </a:pPr>
            <a:r>
              <a:rPr lang="ar-SY" dirty="0" smtClean="0"/>
              <a:t>من الميل: </a:t>
            </a:r>
            <a:r>
              <a:rPr lang="en-US" dirty="0" smtClean="0"/>
              <a:t>m=log 7.97-log13.9/6=-0.04</a:t>
            </a:r>
          </a:p>
          <a:p>
            <a:pPr marL="0" indent="0" algn="r" rtl="1">
              <a:buNone/>
            </a:pPr>
            <a:r>
              <a:rPr lang="en-US" dirty="0" smtClean="0"/>
              <a:t>K=-2.3 m= 0.1 hr</a:t>
            </a:r>
            <a:r>
              <a:rPr lang="en-US" baseline="30000" dirty="0" smtClean="0"/>
              <a:t>-1</a:t>
            </a:r>
            <a:endParaRPr lang="ar-SY" baseline="30000" dirty="0" smtClean="0"/>
          </a:p>
          <a:p>
            <a:pPr marL="0" indent="0" algn="r" rtl="1">
              <a:buNone/>
            </a:pPr>
            <a:endParaRPr lang="ar-SY" baseline="30000" dirty="0"/>
          </a:p>
          <a:p>
            <a:pPr marL="0" indent="0" algn="r" rtl="1">
              <a:buNone/>
            </a:pPr>
            <a:r>
              <a:rPr lang="ar-SY" dirty="0" smtClean="0"/>
              <a:t>2- حساب </a:t>
            </a:r>
            <a:r>
              <a:rPr lang="en-US" dirty="0" err="1" smtClean="0"/>
              <a:t>ka</a:t>
            </a:r>
            <a:r>
              <a:rPr lang="ar-SA" dirty="0" smtClean="0"/>
              <a:t> بطريقة المتبقيات:</a:t>
            </a:r>
          </a:p>
          <a:p>
            <a:pPr marL="0" indent="0" algn="r" rtl="1">
              <a:buNone/>
            </a:pPr>
            <a:r>
              <a:rPr lang="ar-SA" dirty="0" smtClean="0"/>
              <a:t>نأخذ ثلاث نقاط على الأقل من طور الامتصاص ونسقطها على امتداد مستقيم طور الإطراح ونحدد التراكيز المقابلة ثم نأخذ الفروق ونمثلها بدلالة الزمن:</a:t>
            </a:r>
            <a:endParaRPr lang="ar-SY" dirty="0"/>
          </a:p>
        </p:txBody>
      </p:sp>
    </p:spTree>
    <p:extLst>
      <p:ext uri="{BB962C8B-B14F-4D97-AF65-F5344CB8AC3E}">
        <p14:creationId xmlns:p14="http://schemas.microsoft.com/office/powerpoint/2010/main" val="122016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796127470"/>
              </p:ext>
            </p:extLst>
          </p:nvPr>
        </p:nvGraphicFramePr>
        <p:xfrm>
          <a:off x="925286" y="2507797"/>
          <a:ext cx="10515600" cy="1483360"/>
        </p:xfrm>
        <a:graphic>
          <a:graphicData uri="http://schemas.openxmlformats.org/drawingml/2006/table">
            <a:tbl>
              <a:tblPr rtl="1" firstRow="1" bandRow="1">
                <a:tableStyleId>{5940675A-B579-460E-94D1-54222C63F5DA}</a:tableStyleId>
              </a:tblPr>
              <a:tblGrid>
                <a:gridCol w="2628900"/>
                <a:gridCol w="2628900"/>
                <a:gridCol w="2628900"/>
                <a:gridCol w="2628900"/>
              </a:tblGrid>
              <a:tr h="370840">
                <a:tc>
                  <a:txBody>
                    <a:bodyPr/>
                    <a:lstStyle/>
                    <a:p>
                      <a:pPr rtl="1"/>
                      <a:r>
                        <a:rPr lang="en-US" dirty="0" smtClean="0"/>
                        <a:t>C</a:t>
                      </a:r>
                      <a:r>
                        <a:rPr lang="en-US" dirty="0" smtClean="0">
                          <a:latin typeface="Simplified Arabic"/>
                          <a:cs typeface="Simplified Arabic"/>
                        </a:rPr>
                        <a:t>´-C</a:t>
                      </a:r>
                      <a:endParaRPr lang="ar-SY" dirty="0"/>
                    </a:p>
                  </a:txBody>
                  <a:tcPr/>
                </a:tc>
                <a:tc>
                  <a:txBody>
                    <a:bodyPr/>
                    <a:lstStyle/>
                    <a:p>
                      <a:pPr rtl="1"/>
                      <a:r>
                        <a:rPr lang="en-US" dirty="0" smtClean="0"/>
                        <a:t>C</a:t>
                      </a:r>
                      <a:r>
                        <a:rPr lang="en-US" dirty="0" smtClean="0">
                          <a:latin typeface="Simplified Arabic"/>
                          <a:cs typeface="Simplified Arabic"/>
                        </a:rPr>
                        <a:t>´</a:t>
                      </a:r>
                      <a:endParaRPr lang="ar-SY" dirty="0"/>
                    </a:p>
                  </a:txBody>
                  <a:tcPr/>
                </a:tc>
                <a:tc>
                  <a:txBody>
                    <a:bodyPr/>
                    <a:lstStyle/>
                    <a:p>
                      <a:pPr rtl="1"/>
                      <a:r>
                        <a:rPr lang="en-US" dirty="0" smtClean="0">
                          <a:latin typeface="Simplified Arabic"/>
                          <a:cs typeface="Simplified Arabic"/>
                        </a:rPr>
                        <a:t>C</a:t>
                      </a:r>
                      <a:endParaRPr lang="ar-SY" dirty="0"/>
                    </a:p>
                  </a:txBody>
                  <a:tcPr/>
                </a:tc>
                <a:tc>
                  <a:txBody>
                    <a:bodyPr/>
                    <a:lstStyle/>
                    <a:p>
                      <a:pPr rtl="1"/>
                      <a:r>
                        <a:rPr lang="en-US" dirty="0" smtClean="0"/>
                        <a:t>T(</a:t>
                      </a:r>
                      <a:r>
                        <a:rPr lang="en-US" dirty="0" err="1" smtClean="0"/>
                        <a:t>hr</a:t>
                      </a:r>
                      <a:r>
                        <a:rPr lang="en-US" dirty="0" smtClean="0"/>
                        <a:t>)</a:t>
                      </a:r>
                      <a:endParaRPr lang="ar-SY" dirty="0"/>
                    </a:p>
                  </a:txBody>
                  <a:tcPr/>
                </a:tc>
              </a:tr>
              <a:tr h="370840">
                <a:tc>
                  <a:txBody>
                    <a:bodyPr/>
                    <a:lstStyle/>
                    <a:p>
                      <a:pPr rtl="1"/>
                      <a:r>
                        <a:rPr lang="en-US" dirty="0" smtClean="0"/>
                        <a:t>43.16</a:t>
                      </a:r>
                      <a:endParaRPr lang="ar-SY" dirty="0"/>
                    </a:p>
                  </a:txBody>
                  <a:tcPr/>
                </a:tc>
                <a:tc>
                  <a:txBody>
                    <a:bodyPr/>
                    <a:lstStyle/>
                    <a:p>
                      <a:pPr rtl="1"/>
                      <a:r>
                        <a:rPr lang="en-US" dirty="0" smtClean="0"/>
                        <a:t>53</a:t>
                      </a:r>
                      <a:endParaRPr lang="ar-SY" dirty="0"/>
                    </a:p>
                  </a:txBody>
                  <a:tcPr/>
                </a:tc>
                <a:tc>
                  <a:txBody>
                    <a:bodyPr/>
                    <a:lstStyle/>
                    <a:p>
                      <a:pPr rtl="1"/>
                      <a:r>
                        <a:rPr lang="en-US" dirty="0" smtClean="0"/>
                        <a:t>9.84</a:t>
                      </a:r>
                      <a:endParaRPr lang="ar-SY" dirty="0"/>
                    </a:p>
                  </a:txBody>
                  <a:tcPr/>
                </a:tc>
                <a:tc>
                  <a:txBody>
                    <a:bodyPr/>
                    <a:lstStyle/>
                    <a:p>
                      <a:pPr rtl="1"/>
                      <a:r>
                        <a:rPr lang="en-US" dirty="0" smtClean="0"/>
                        <a:t>1</a:t>
                      </a:r>
                      <a:endParaRPr lang="ar-SY" dirty="0"/>
                    </a:p>
                  </a:txBody>
                  <a:tcPr/>
                </a:tc>
              </a:tr>
              <a:tr h="370840">
                <a:tc>
                  <a:txBody>
                    <a:bodyPr/>
                    <a:lstStyle/>
                    <a:p>
                      <a:pPr rtl="1"/>
                      <a:r>
                        <a:rPr lang="en-US" dirty="0" smtClean="0"/>
                        <a:t>31.8</a:t>
                      </a:r>
                      <a:endParaRPr lang="ar-SY" dirty="0"/>
                    </a:p>
                  </a:txBody>
                  <a:tcPr/>
                </a:tc>
                <a:tc>
                  <a:txBody>
                    <a:bodyPr/>
                    <a:lstStyle/>
                    <a:p>
                      <a:pPr rtl="1"/>
                      <a:r>
                        <a:rPr lang="en-US" dirty="0" smtClean="0"/>
                        <a:t>48</a:t>
                      </a:r>
                      <a:endParaRPr lang="ar-SY" dirty="0"/>
                    </a:p>
                  </a:txBody>
                  <a:tcPr/>
                </a:tc>
                <a:tc>
                  <a:txBody>
                    <a:bodyPr/>
                    <a:lstStyle/>
                    <a:p>
                      <a:pPr rtl="1"/>
                      <a:r>
                        <a:rPr lang="en-US" dirty="0" smtClean="0"/>
                        <a:t>16.20</a:t>
                      </a:r>
                      <a:endParaRPr lang="ar-SY" dirty="0"/>
                    </a:p>
                  </a:txBody>
                  <a:tcPr/>
                </a:tc>
                <a:tc>
                  <a:txBody>
                    <a:bodyPr/>
                    <a:lstStyle/>
                    <a:p>
                      <a:pPr rtl="1"/>
                      <a:r>
                        <a:rPr lang="en-US" dirty="0" smtClean="0"/>
                        <a:t>2</a:t>
                      </a:r>
                      <a:endParaRPr lang="ar-SY" dirty="0"/>
                    </a:p>
                  </a:txBody>
                  <a:tcPr/>
                </a:tc>
              </a:tr>
              <a:tr h="370840">
                <a:tc>
                  <a:txBody>
                    <a:bodyPr/>
                    <a:lstStyle/>
                    <a:p>
                      <a:pPr rtl="1"/>
                      <a:r>
                        <a:rPr lang="en-US" dirty="0" smtClean="0"/>
                        <a:t>14.85</a:t>
                      </a:r>
                      <a:endParaRPr lang="ar-SY" dirty="0"/>
                    </a:p>
                  </a:txBody>
                  <a:tcPr/>
                </a:tc>
                <a:tc>
                  <a:txBody>
                    <a:bodyPr/>
                    <a:lstStyle/>
                    <a:p>
                      <a:pPr rtl="1"/>
                      <a:r>
                        <a:rPr lang="en-US" dirty="0" smtClean="0"/>
                        <a:t>37</a:t>
                      </a:r>
                      <a:endParaRPr lang="ar-SY" dirty="0"/>
                    </a:p>
                  </a:txBody>
                  <a:tcPr/>
                </a:tc>
                <a:tc>
                  <a:txBody>
                    <a:bodyPr/>
                    <a:lstStyle/>
                    <a:p>
                      <a:pPr rtl="1"/>
                      <a:r>
                        <a:rPr lang="en-US" dirty="0" smtClean="0"/>
                        <a:t>22.15</a:t>
                      </a:r>
                      <a:endParaRPr lang="ar-SY" dirty="0"/>
                    </a:p>
                  </a:txBody>
                  <a:tcPr/>
                </a:tc>
                <a:tc>
                  <a:txBody>
                    <a:bodyPr/>
                    <a:lstStyle/>
                    <a:p>
                      <a:pPr rtl="1"/>
                      <a:r>
                        <a:rPr lang="en-US" dirty="0" smtClean="0"/>
                        <a:t>4</a:t>
                      </a:r>
                      <a:endParaRPr lang="ar-SY" dirty="0"/>
                    </a:p>
                  </a:txBody>
                  <a:tcPr/>
                </a:tc>
              </a:tr>
            </a:tbl>
          </a:graphicData>
        </a:graphic>
      </p:graphicFrame>
    </p:spTree>
    <p:extLst>
      <p:ext uri="{BB962C8B-B14F-4D97-AF65-F5344CB8AC3E}">
        <p14:creationId xmlns:p14="http://schemas.microsoft.com/office/powerpoint/2010/main" val="226493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p:txBody>
          <a:bodyPr/>
          <a:lstStyle/>
          <a:p>
            <a:pPr algn="r" rtl="1"/>
            <a:r>
              <a:rPr lang="en-US" dirty="0" smtClean="0"/>
              <a:t>m=log31.8-log43.16/1=-0.13</a:t>
            </a:r>
          </a:p>
          <a:p>
            <a:pPr algn="r" rtl="1"/>
            <a:r>
              <a:rPr lang="en-US" dirty="0" smtClean="0"/>
              <a:t>K=-2.3 m= 0.30 hr</a:t>
            </a:r>
            <a:r>
              <a:rPr lang="en-US" baseline="30000" dirty="0" smtClean="0"/>
              <a:t>-1</a:t>
            </a:r>
          </a:p>
          <a:p>
            <a:pPr algn="r" rtl="1"/>
            <a:endParaRPr lang="en-US" dirty="0"/>
          </a:p>
          <a:p>
            <a:pPr marL="0" indent="0" algn="r" rtl="1">
              <a:buNone/>
            </a:pPr>
            <a:r>
              <a:rPr lang="ar-SY" dirty="0" smtClean="0"/>
              <a:t>3- من الرسم نجد أن مستقيمي الإطراح والامتصاص يتقاطعان في نقطة واحدة على محور التراكيز أي ليس هناك </a:t>
            </a:r>
            <a:r>
              <a:rPr lang="en-US" dirty="0" smtClean="0"/>
              <a:t>lag time</a:t>
            </a:r>
            <a:r>
              <a:rPr lang="ar-SY" dirty="0" smtClean="0"/>
              <a:t>, </a:t>
            </a:r>
            <a:r>
              <a:rPr lang="en-US" dirty="0" smtClean="0"/>
              <a:t>A=B=60</a:t>
            </a:r>
          </a:p>
          <a:p>
            <a:pPr marL="0" indent="0" algn="ctr" rtl="1">
              <a:buNone/>
            </a:pPr>
            <a:r>
              <a:rPr lang="en-US" b="1" dirty="0" smtClean="0"/>
              <a:t>C=60( e</a:t>
            </a:r>
            <a:r>
              <a:rPr lang="en-US" b="1" baseline="30000" dirty="0" smtClean="0"/>
              <a:t>-0.1t</a:t>
            </a:r>
            <a:r>
              <a:rPr lang="en-US" b="1" dirty="0" smtClean="0"/>
              <a:t>-e</a:t>
            </a:r>
            <a:r>
              <a:rPr lang="en-US" b="1" baseline="30000" dirty="0" smtClean="0"/>
              <a:t>-0.30t</a:t>
            </a:r>
            <a:r>
              <a:rPr lang="en-US" b="1" dirty="0" smtClean="0"/>
              <a:t>)</a:t>
            </a:r>
            <a:endParaRPr lang="ar-SA" b="1" dirty="0" smtClean="0"/>
          </a:p>
          <a:p>
            <a:pPr marL="0" indent="0" algn="r" rtl="1">
              <a:buNone/>
            </a:pPr>
            <a:r>
              <a:rPr lang="ar-SA" sz="2400" b="1" dirty="0" smtClean="0"/>
              <a:t>هناك طور واحد للإطراح ولا يوجد طور توزع واضح وبالتالي موديل الحركية وحيد الحجرة</a:t>
            </a:r>
            <a:endParaRPr lang="ar-SY" sz="2400" b="1" dirty="0"/>
          </a:p>
        </p:txBody>
      </p:sp>
    </p:spTree>
    <p:extLst>
      <p:ext uri="{BB962C8B-B14F-4D97-AF65-F5344CB8AC3E}">
        <p14:creationId xmlns:p14="http://schemas.microsoft.com/office/powerpoint/2010/main" val="1227229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p:txBody>
          <a:bodyPr>
            <a:normAutofit lnSpcReduction="10000"/>
          </a:bodyPr>
          <a:lstStyle/>
          <a:p>
            <a:pPr marL="0" indent="0" algn="r" rtl="1">
              <a:buNone/>
            </a:pPr>
            <a:r>
              <a:rPr lang="ar-SY" dirty="0" smtClean="0"/>
              <a:t>4- حساب </a:t>
            </a:r>
            <a:r>
              <a:rPr lang="en-US" dirty="0" err="1" smtClean="0"/>
              <a:t>Cmax,T</a:t>
            </a:r>
            <a:r>
              <a:rPr lang="en-US" dirty="0" smtClean="0"/>
              <a:t> max</a:t>
            </a:r>
            <a:r>
              <a:rPr lang="ar-SY" dirty="0" smtClean="0"/>
              <a:t> , </a:t>
            </a:r>
            <a:r>
              <a:rPr lang="en-US" dirty="0" err="1" smtClean="0"/>
              <a:t>vd</a:t>
            </a:r>
            <a:r>
              <a:rPr lang="ar-SY" dirty="0" smtClean="0"/>
              <a:t>إما بيانياً أو من المعطيات:</a:t>
            </a:r>
          </a:p>
          <a:p>
            <a:pPr marL="0" indent="0" algn="r" rtl="1">
              <a:buNone/>
            </a:pPr>
            <a:r>
              <a:rPr lang="en-US" dirty="0" err="1" smtClean="0"/>
              <a:t>Tmax</a:t>
            </a:r>
            <a:r>
              <a:rPr lang="en-US" dirty="0" smtClean="0"/>
              <a:t>=</a:t>
            </a:r>
            <a:r>
              <a:rPr lang="en-US" dirty="0" err="1" smtClean="0"/>
              <a:t>ln</a:t>
            </a:r>
            <a:r>
              <a:rPr lang="en-US" dirty="0" smtClean="0"/>
              <a:t>(</a:t>
            </a:r>
            <a:r>
              <a:rPr lang="en-US" dirty="0" err="1" smtClean="0"/>
              <a:t>ka</a:t>
            </a:r>
            <a:r>
              <a:rPr lang="en-US" dirty="0" smtClean="0"/>
              <a:t>/k)/</a:t>
            </a:r>
            <a:r>
              <a:rPr lang="en-US" dirty="0" err="1" smtClean="0"/>
              <a:t>ka</a:t>
            </a:r>
            <a:r>
              <a:rPr lang="en-US" dirty="0" smtClean="0"/>
              <a:t>-k=1.06/0.21=5 </a:t>
            </a:r>
            <a:r>
              <a:rPr lang="en-US" dirty="0" err="1" smtClean="0"/>
              <a:t>hr</a:t>
            </a:r>
            <a:endParaRPr lang="en-US" dirty="0" smtClean="0"/>
          </a:p>
          <a:p>
            <a:pPr marL="0" indent="0" algn="r" rtl="1">
              <a:buNone/>
            </a:pPr>
            <a:r>
              <a:rPr lang="en-US" dirty="0" smtClean="0"/>
              <a:t>A=</a:t>
            </a:r>
            <a:r>
              <a:rPr lang="en-US" dirty="0" err="1" smtClean="0"/>
              <a:t>F.Ka.D</a:t>
            </a:r>
            <a:r>
              <a:rPr lang="en-US" dirty="0" smtClean="0"/>
              <a:t>/</a:t>
            </a:r>
            <a:r>
              <a:rPr lang="en-US" dirty="0" err="1" smtClean="0"/>
              <a:t>Vd</a:t>
            </a:r>
            <a:r>
              <a:rPr lang="en-US" dirty="0" smtClean="0"/>
              <a:t>(</a:t>
            </a:r>
            <a:r>
              <a:rPr lang="en-US" dirty="0" err="1" smtClean="0"/>
              <a:t>ka</a:t>
            </a:r>
            <a:r>
              <a:rPr lang="en-US" dirty="0" smtClean="0"/>
              <a:t>-k)</a:t>
            </a:r>
          </a:p>
          <a:p>
            <a:pPr marL="0" indent="0" algn="r" rtl="1">
              <a:buNone/>
            </a:pPr>
            <a:r>
              <a:rPr lang="en-US" dirty="0" err="1" smtClean="0"/>
              <a:t>Vd</a:t>
            </a:r>
            <a:r>
              <a:rPr lang="en-US" dirty="0" smtClean="0"/>
              <a:t>=200 l</a:t>
            </a:r>
            <a:endParaRPr lang="ar-SY" dirty="0"/>
          </a:p>
          <a:p>
            <a:pPr marL="0" indent="0" algn="r" rtl="1">
              <a:buNone/>
            </a:pPr>
            <a:r>
              <a:rPr lang="en-US" dirty="0" err="1" smtClean="0"/>
              <a:t>Vd</a:t>
            </a:r>
            <a:r>
              <a:rPr lang="en-US" dirty="0" smtClean="0"/>
              <a:t>=23 </a:t>
            </a:r>
            <a:r>
              <a:rPr lang="en-US" dirty="0" err="1" smtClean="0"/>
              <a:t>ng</a:t>
            </a:r>
            <a:r>
              <a:rPr lang="en-US" dirty="0" smtClean="0"/>
              <a:t>/ml</a:t>
            </a:r>
            <a:r>
              <a:rPr lang="ar-SY" dirty="0" smtClean="0"/>
              <a:t>/</a:t>
            </a:r>
            <a:r>
              <a:rPr lang="en-US" dirty="0" err="1" smtClean="0"/>
              <a:t>Cmax</a:t>
            </a:r>
            <a:r>
              <a:rPr lang="en-US" dirty="0" smtClean="0"/>
              <a:t>=</a:t>
            </a:r>
            <a:r>
              <a:rPr lang="en-US" dirty="0" err="1" smtClean="0"/>
              <a:t>F.D.e</a:t>
            </a:r>
            <a:r>
              <a:rPr lang="en-US" baseline="30000" dirty="0" err="1" smtClean="0"/>
              <a:t>-ktmax</a:t>
            </a:r>
            <a:endParaRPr lang="en-US" baseline="30000" dirty="0" smtClean="0"/>
          </a:p>
          <a:p>
            <a:pPr marL="0" indent="0" algn="r" rtl="1">
              <a:buNone/>
            </a:pPr>
            <a:endParaRPr lang="en-US" dirty="0"/>
          </a:p>
          <a:p>
            <a:pPr marL="0" indent="0" algn="r" rtl="1">
              <a:buNone/>
            </a:pPr>
            <a:r>
              <a:rPr lang="ar-SA" dirty="0" smtClean="0"/>
              <a:t>5- </a:t>
            </a:r>
            <a:r>
              <a:rPr lang="en-US" dirty="0" smtClean="0"/>
              <a:t>cl=</a:t>
            </a:r>
            <a:r>
              <a:rPr lang="en-US" dirty="0" err="1" smtClean="0"/>
              <a:t>F.Dose</a:t>
            </a:r>
            <a:r>
              <a:rPr lang="en-US" dirty="0" smtClean="0"/>
              <a:t>/AUC</a:t>
            </a:r>
            <a:r>
              <a:rPr lang="ar-SA" dirty="0" smtClean="0"/>
              <a:t> (</a:t>
            </a:r>
            <a:r>
              <a:rPr lang="en-US" dirty="0" smtClean="0"/>
              <a:t>D=10000000 </a:t>
            </a:r>
            <a:r>
              <a:rPr lang="en-US" dirty="0" err="1" smtClean="0"/>
              <a:t>ng</a:t>
            </a:r>
            <a:r>
              <a:rPr lang="ar-SY" dirty="0" smtClean="0"/>
              <a:t>)</a:t>
            </a:r>
          </a:p>
          <a:p>
            <a:pPr marL="0" indent="0" algn="r" rtl="1">
              <a:buNone/>
            </a:pPr>
            <a:r>
              <a:rPr lang="en-US" dirty="0" smtClean="0"/>
              <a:t>AUC=B/K-A/</a:t>
            </a:r>
            <a:r>
              <a:rPr lang="en-US" dirty="0" err="1" smtClean="0"/>
              <a:t>Ka</a:t>
            </a:r>
            <a:r>
              <a:rPr lang="en-US" dirty="0" smtClean="0"/>
              <a:t>=60/0.11-60/0.32=358 (</a:t>
            </a:r>
            <a:r>
              <a:rPr lang="en-US" b="1" dirty="0" err="1" smtClean="0"/>
              <a:t>ng</a:t>
            </a:r>
            <a:r>
              <a:rPr lang="en-US" b="1" dirty="0" smtClean="0"/>
              <a:t>/m</a:t>
            </a:r>
            <a:r>
              <a:rPr lang="en-US" dirty="0" smtClean="0"/>
              <a:t>l).</a:t>
            </a:r>
            <a:r>
              <a:rPr lang="en-US" dirty="0" err="1" smtClean="0"/>
              <a:t>hr</a:t>
            </a:r>
            <a:r>
              <a:rPr lang="en-US" dirty="0" smtClean="0"/>
              <a:t>  , CL=0.8X 10/358=22346 ml/</a:t>
            </a:r>
            <a:r>
              <a:rPr lang="en-US" dirty="0" err="1" smtClean="0"/>
              <a:t>hr</a:t>
            </a:r>
            <a:r>
              <a:rPr lang="en-US" dirty="0" smtClean="0"/>
              <a:t>=22 l/</a:t>
            </a:r>
            <a:r>
              <a:rPr lang="en-US" dirty="0" err="1" smtClean="0"/>
              <a:t>hr</a:t>
            </a:r>
            <a:endParaRPr lang="ar-SY" dirty="0"/>
          </a:p>
        </p:txBody>
      </p:sp>
    </p:spTree>
    <p:extLst>
      <p:ext uri="{BB962C8B-B14F-4D97-AF65-F5344CB8AC3E}">
        <p14:creationId xmlns:p14="http://schemas.microsoft.com/office/powerpoint/2010/main" val="821783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p:txBody>
          <a:bodyPr/>
          <a:lstStyle/>
          <a:p>
            <a:pPr algn="r" rtl="1"/>
            <a:r>
              <a:rPr lang="ar-SY" b="1" dirty="0" smtClean="0"/>
              <a:t>تطبيق 2:</a:t>
            </a:r>
          </a:p>
          <a:p>
            <a:pPr marL="0" indent="0" algn="r" rtl="1">
              <a:buNone/>
            </a:pPr>
            <a:r>
              <a:rPr lang="ar-SY" dirty="0" smtClean="0"/>
              <a:t>تم إعطاء جرعة فموية واحدة 100 </a:t>
            </a:r>
            <a:r>
              <a:rPr lang="ar-SY" dirty="0" err="1" smtClean="0"/>
              <a:t>مغ</a:t>
            </a:r>
            <a:r>
              <a:rPr lang="ar-SY" dirty="0" smtClean="0"/>
              <a:t> من صاد حيوي إلى مريض بالغ (43 سنة, 72 كغ)</a:t>
            </a:r>
          </a:p>
          <a:p>
            <a:pPr marL="0" indent="0" algn="r" rtl="1">
              <a:buNone/>
            </a:pPr>
            <a:r>
              <a:rPr lang="ar-SY" dirty="0" smtClean="0"/>
              <a:t>من المعلومات المتوفرة من ال </a:t>
            </a:r>
            <a:r>
              <a:rPr lang="en-US" dirty="0" smtClean="0"/>
              <a:t>general population</a:t>
            </a:r>
            <a:r>
              <a:rPr lang="ar-SY" dirty="0" smtClean="0"/>
              <a:t> فإن الحركية الدوائية للدواء تتبع موديل وحيد الحجرة والمعادلة التي تصف الحركية هي:</a:t>
            </a:r>
          </a:p>
          <a:p>
            <a:pPr marL="0" indent="0" algn="r" rtl="1">
              <a:buNone/>
            </a:pPr>
            <a:r>
              <a:rPr lang="en-US" dirty="0" smtClean="0"/>
              <a:t>C=45(e</a:t>
            </a:r>
            <a:r>
              <a:rPr lang="en-US" baseline="30000" dirty="0" smtClean="0"/>
              <a:t>-0.17t </a:t>
            </a:r>
            <a:r>
              <a:rPr lang="en-US" dirty="0" smtClean="0"/>
              <a:t>- e</a:t>
            </a:r>
            <a:r>
              <a:rPr lang="en-US" baseline="30000" dirty="0" smtClean="0"/>
              <a:t>-1.5t</a:t>
            </a:r>
            <a:r>
              <a:rPr lang="en-US" dirty="0" smtClean="0"/>
              <a:t>)</a:t>
            </a:r>
            <a:endParaRPr lang="ar-SY" dirty="0" smtClean="0"/>
          </a:p>
          <a:p>
            <a:pPr marL="0" indent="0" algn="r" rtl="1">
              <a:buNone/>
            </a:pPr>
            <a:r>
              <a:rPr lang="ar-SY" dirty="0" smtClean="0"/>
              <a:t>من المعادلة السابقة احسب </a:t>
            </a:r>
            <a:r>
              <a:rPr lang="en-US" dirty="0" err="1" smtClean="0"/>
              <a:t>Tmax</a:t>
            </a:r>
            <a:r>
              <a:rPr lang="ar-SY" dirty="0" smtClean="0"/>
              <a:t>, </a:t>
            </a:r>
            <a:r>
              <a:rPr lang="en-US" dirty="0" err="1" smtClean="0"/>
              <a:t>Cmax</a:t>
            </a:r>
            <a:r>
              <a:rPr lang="ar-SY" dirty="0" smtClean="0"/>
              <a:t>, </a:t>
            </a:r>
            <a:r>
              <a:rPr lang="en-US" dirty="0" smtClean="0"/>
              <a:t>t</a:t>
            </a:r>
            <a:r>
              <a:rPr lang="en-US" sz="1100" dirty="0" smtClean="0"/>
              <a:t>1/2</a:t>
            </a:r>
            <a:r>
              <a:rPr lang="ar-SY" sz="1100" dirty="0" smtClean="0"/>
              <a:t> </a:t>
            </a:r>
            <a:endParaRPr lang="ar-SY" sz="1100" dirty="0"/>
          </a:p>
          <a:p>
            <a:pPr marL="0" indent="0" algn="r" rtl="1">
              <a:buNone/>
            </a:pPr>
            <a:r>
              <a:rPr lang="ar-SY" sz="2400" dirty="0" smtClean="0"/>
              <a:t>استخدم الواحدة </a:t>
            </a:r>
            <a:r>
              <a:rPr lang="en-US" sz="2400" dirty="0" smtClean="0"/>
              <a:t>mg/l  </a:t>
            </a:r>
            <a:r>
              <a:rPr lang="ar-SY" sz="2400" dirty="0" smtClean="0"/>
              <a:t> للتراكيز و </a:t>
            </a:r>
            <a:r>
              <a:rPr lang="en-US" sz="2400" dirty="0" smtClean="0"/>
              <a:t>hr</a:t>
            </a:r>
            <a:r>
              <a:rPr lang="en-US" sz="2400" baseline="30000" dirty="0" smtClean="0"/>
              <a:t>-1</a:t>
            </a:r>
            <a:r>
              <a:rPr lang="ar-SY" sz="2400" dirty="0" smtClean="0"/>
              <a:t> لثوابت السرعة</a:t>
            </a:r>
          </a:p>
        </p:txBody>
      </p:sp>
    </p:spTree>
    <p:extLst>
      <p:ext uri="{BB962C8B-B14F-4D97-AF65-F5344CB8AC3E}">
        <p14:creationId xmlns:p14="http://schemas.microsoft.com/office/powerpoint/2010/main" val="3414565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p:txBody>
          <a:bodyPr/>
          <a:lstStyle/>
          <a:p>
            <a:pPr algn="r" rtl="1"/>
            <a:r>
              <a:rPr lang="ar-SY" dirty="0" smtClean="0"/>
              <a:t>الحل:</a:t>
            </a:r>
          </a:p>
          <a:p>
            <a:pPr marL="0" indent="0" algn="r" rtl="1">
              <a:buNone/>
            </a:pPr>
            <a:r>
              <a:rPr lang="en-US" dirty="0" smtClean="0"/>
              <a:t>K=0.17 hr</a:t>
            </a:r>
            <a:r>
              <a:rPr lang="en-US" baseline="30000" dirty="0" smtClean="0"/>
              <a:t>-1</a:t>
            </a:r>
            <a:r>
              <a:rPr lang="en-US" dirty="0" smtClean="0"/>
              <a:t>, </a:t>
            </a:r>
            <a:r>
              <a:rPr lang="en-US" dirty="0" err="1" smtClean="0"/>
              <a:t>ka</a:t>
            </a:r>
            <a:r>
              <a:rPr lang="en-US" dirty="0" smtClean="0"/>
              <a:t>=1.5 hr</a:t>
            </a:r>
            <a:r>
              <a:rPr lang="en-US" baseline="30000" dirty="0" smtClean="0"/>
              <a:t>-1</a:t>
            </a:r>
            <a:endParaRPr lang="ar-SY" baseline="30000" dirty="0" smtClean="0"/>
          </a:p>
          <a:p>
            <a:pPr marL="0" indent="0" algn="r" rtl="1">
              <a:buNone/>
            </a:pPr>
            <a:r>
              <a:rPr lang="en-US" dirty="0" err="1" smtClean="0"/>
              <a:t>Tmax</a:t>
            </a:r>
            <a:r>
              <a:rPr lang="en-US" dirty="0" smtClean="0"/>
              <a:t>=</a:t>
            </a:r>
            <a:r>
              <a:rPr lang="en-US" dirty="0" err="1" smtClean="0"/>
              <a:t>ln</a:t>
            </a:r>
            <a:r>
              <a:rPr lang="en-US" dirty="0" smtClean="0"/>
              <a:t>(</a:t>
            </a:r>
            <a:r>
              <a:rPr lang="en-US" dirty="0" err="1" smtClean="0"/>
              <a:t>ka</a:t>
            </a:r>
            <a:r>
              <a:rPr lang="en-US" dirty="0" smtClean="0"/>
              <a:t>/k)/</a:t>
            </a:r>
            <a:r>
              <a:rPr lang="en-US" dirty="0" err="1" smtClean="0"/>
              <a:t>ka</a:t>
            </a:r>
            <a:r>
              <a:rPr lang="en-US" dirty="0" smtClean="0"/>
              <a:t>-k=2.17/1.33=1.64 </a:t>
            </a:r>
            <a:r>
              <a:rPr lang="en-US" dirty="0" err="1" smtClean="0"/>
              <a:t>hr</a:t>
            </a:r>
            <a:endParaRPr lang="ar-SY" dirty="0" smtClean="0"/>
          </a:p>
          <a:p>
            <a:pPr marL="0" indent="0" algn="r" rtl="1">
              <a:buNone/>
            </a:pPr>
            <a:r>
              <a:rPr lang="en-US" dirty="0" err="1" smtClean="0"/>
              <a:t>Cmax</a:t>
            </a:r>
            <a:r>
              <a:rPr lang="en-US" dirty="0" smtClean="0"/>
              <a:t>=45(e</a:t>
            </a:r>
            <a:r>
              <a:rPr lang="en-US" baseline="30000" dirty="0" smtClean="0"/>
              <a:t>-0.17(1.64</a:t>
            </a:r>
            <a:r>
              <a:rPr lang="en-US" dirty="0" smtClean="0"/>
              <a:t>)-e</a:t>
            </a:r>
            <a:r>
              <a:rPr lang="en-US" baseline="30000" dirty="0" smtClean="0"/>
              <a:t>-1.5(1.64</a:t>
            </a:r>
            <a:r>
              <a:rPr lang="en-US" dirty="0" smtClean="0"/>
              <a:t>)=30.24 mg/l</a:t>
            </a:r>
          </a:p>
          <a:p>
            <a:pPr marL="0" indent="0" algn="r" rtl="1">
              <a:buNone/>
            </a:pPr>
            <a:r>
              <a:rPr lang="en-US" dirty="0" smtClean="0"/>
              <a:t>T</a:t>
            </a:r>
            <a:r>
              <a:rPr lang="en-US" sz="1100" dirty="0" smtClean="0"/>
              <a:t>1/2</a:t>
            </a:r>
            <a:r>
              <a:rPr lang="en-US" dirty="0" smtClean="0"/>
              <a:t>=0.693/0.17=4.08 </a:t>
            </a:r>
            <a:r>
              <a:rPr lang="en-US" dirty="0" err="1" smtClean="0"/>
              <a:t>hr</a:t>
            </a:r>
            <a:endParaRPr lang="ar-SY" dirty="0"/>
          </a:p>
        </p:txBody>
      </p:sp>
    </p:spTree>
    <p:extLst>
      <p:ext uri="{BB962C8B-B14F-4D97-AF65-F5344CB8AC3E}">
        <p14:creationId xmlns:p14="http://schemas.microsoft.com/office/powerpoint/2010/main" val="60313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84CC0F-5C86-B018-007D-E4CBD5723589}"/>
              </a:ext>
            </a:extLst>
          </p:cNvPr>
          <p:cNvSpPr>
            <a:spLocks noGrp="1"/>
          </p:cNvSpPr>
          <p:nvPr>
            <p:ph type="title"/>
          </p:nvPr>
        </p:nvSpPr>
        <p:spPr>
          <a:xfrm>
            <a:off x="809171" y="103868"/>
            <a:ext cx="10515600" cy="1325563"/>
          </a:xfrm>
        </p:spPr>
        <p:txBody>
          <a:bodyPr/>
          <a:lstStyle/>
          <a:p>
            <a:endParaRPr lang="en-US" dirty="0"/>
          </a:p>
        </p:txBody>
      </p:sp>
      <p:sp>
        <p:nvSpPr>
          <p:cNvPr id="3" name="Content Placeholder 2">
            <a:extLst>
              <a:ext uri="{FF2B5EF4-FFF2-40B4-BE49-F238E27FC236}">
                <a16:creationId xmlns="" xmlns:a16="http://schemas.microsoft.com/office/drawing/2014/main" id="{154BC7FC-518C-E373-D93B-EE86FC12A4E8}"/>
              </a:ext>
            </a:extLst>
          </p:cNvPr>
          <p:cNvSpPr>
            <a:spLocks noGrp="1"/>
          </p:cNvSpPr>
          <p:nvPr>
            <p:ph idx="1"/>
          </p:nvPr>
        </p:nvSpPr>
        <p:spPr>
          <a:xfrm>
            <a:off x="838200" y="1465943"/>
            <a:ext cx="10515600" cy="4711020"/>
          </a:xfrm>
        </p:spPr>
        <p:txBody>
          <a:bodyPr/>
          <a:lstStyle/>
          <a:p>
            <a:pPr algn="r" rtl="1"/>
            <a:r>
              <a:rPr lang="ar-SY" sz="2400" b="1" dirty="0" smtClean="0"/>
              <a:t>الإعطاء خارج الوعائي </a:t>
            </a:r>
            <a:r>
              <a:rPr lang="en-US" sz="2400" b="1" dirty="0" smtClean="0"/>
              <a:t>Extravascular route</a:t>
            </a:r>
            <a:r>
              <a:rPr lang="ar-SY" sz="2400" b="1" dirty="0" smtClean="0"/>
              <a:t>:</a:t>
            </a:r>
          </a:p>
          <a:p>
            <a:pPr marL="0" indent="0" algn="r" rtl="1">
              <a:buNone/>
            </a:pPr>
            <a:r>
              <a:rPr lang="ar-SY" sz="2400" b="1" dirty="0" smtClean="0"/>
              <a:t>ويضم كل طريق إعطاء غير الطريق الوعائي(الوريدي) مثل الطريق الفموي, الشرجي, الحقن العضلي, الحقن تحت الجلد, عبر الجلد.</a:t>
            </a:r>
          </a:p>
          <a:p>
            <a:pPr marL="0" indent="0" algn="r" rtl="1">
              <a:buNone/>
            </a:pPr>
            <a:endParaRPr lang="en-US"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115" y="2917371"/>
            <a:ext cx="7241722" cy="3256644"/>
          </a:xfrm>
          <a:prstGeom prst="rect">
            <a:avLst/>
          </a:prstGeom>
        </p:spPr>
      </p:pic>
    </p:spTree>
    <p:extLst>
      <p:ext uri="{BB962C8B-B14F-4D97-AF65-F5344CB8AC3E}">
        <p14:creationId xmlns:p14="http://schemas.microsoft.com/office/powerpoint/2010/main" val="1377390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A2D5E3-BD51-981D-042F-27781491C18E}"/>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95F0A5E6-A41C-D877-BB63-852593917638}"/>
              </a:ext>
            </a:extLst>
          </p:cNvPr>
          <p:cNvSpPr>
            <a:spLocks noGrp="1"/>
          </p:cNvSpPr>
          <p:nvPr>
            <p:ph idx="1"/>
          </p:nvPr>
        </p:nvSpPr>
        <p:spPr/>
        <p:txBody>
          <a:bodyPr/>
          <a:lstStyle/>
          <a:p>
            <a:pPr algn="r" rtl="1"/>
            <a:r>
              <a:rPr lang="ar-SY" sz="2400" dirty="0" smtClean="0"/>
              <a:t>في الطور الصاعد (طور الامتصاص): سرعة الامتصاص أعلى من سرعة الإطراح</a:t>
            </a:r>
          </a:p>
          <a:p>
            <a:pPr marL="0" indent="0" algn="r" rtl="1">
              <a:buNone/>
            </a:pPr>
            <a:r>
              <a:rPr lang="ar-SY" sz="2400" b="1" dirty="0" smtClean="0"/>
              <a:t>ملاحظة: يحدث الإطراح والتوزع منذ لحظة ظهور الدواء في البلازما ولكن الامتصاص هو المسيطر</a:t>
            </a:r>
          </a:p>
          <a:p>
            <a:pPr algn="r" rtl="1"/>
            <a:r>
              <a:rPr lang="ar-SY" sz="2400" dirty="0" smtClean="0"/>
              <a:t>عند القمة (</a:t>
            </a:r>
            <a:r>
              <a:rPr lang="en-US" sz="2400" dirty="0" err="1" smtClean="0"/>
              <a:t>cmax</a:t>
            </a:r>
            <a:r>
              <a:rPr lang="ar-SY" sz="2400" dirty="0" smtClean="0"/>
              <a:t>): تتساوى سرعة الامتصاص مع سرعة الإطراح</a:t>
            </a:r>
          </a:p>
          <a:p>
            <a:pPr algn="r" rtl="1"/>
            <a:r>
              <a:rPr lang="ar-SY" sz="2400" dirty="0" smtClean="0"/>
              <a:t>بعد الزمن الأعظمي تصبح سرعة الإطراح أعلى من سرعة الامتصاص وعندما ينتهي الدواء من موقع الامتصاص يكون الإطراح أعظمي</a:t>
            </a:r>
            <a:endParaRPr lang="en-US" sz="2400" dirty="0"/>
          </a:p>
        </p:txBody>
      </p:sp>
    </p:spTree>
    <p:extLst>
      <p:ext uri="{BB962C8B-B14F-4D97-AF65-F5344CB8AC3E}">
        <p14:creationId xmlns:p14="http://schemas.microsoft.com/office/powerpoint/2010/main" val="3013236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B2860C-90F0-44C2-128D-1190891C036B}"/>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5588DDC2-71C2-2FA4-5B96-A4C607F11966}"/>
              </a:ext>
            </a:extLst>
          </p:cNvPr>
          <p:cNvSpPr>
            <a:spLocks noGrp="1"/>
          </p:cNvSpPr>
          <p:nvPr>
            <p:ph idx="1"/>
          </p:nvPr>
        </p:nvSpPr>
        <p:spPr/>
        <p:txBody>
          <a:bodyPr/>
          <a:lstStyle/>
          <a:p>
            <a:pPr algn="r" rtl="1"/>
            <a:r>
              <a:rPr lang="ar-SY" sz="2400" b="1" dirty="0" smtClean="0"/>
              <a:t>شكل المعادلة في الإعطاء خارج الوعائي:</a:t>
            </a:r>
          </a:p>
          <a:p>
            <a:pPr marL="0" indent="0" algn="r" rtl="1">
              <a:buNone/>
            </a:pPr>
            <a:r>
              <a:rPr lang="ar-SY" sz="2400" b="1" dirty="0" smtClean="0"/>
              <a:t>1-(</a:t>
            </a:r>
            <a:r>
              <a:rPr lang="en-US" sz="2400" b="1" dirty="0" smtClean="0"/>
              <a:t>C= A</a:t>
            </a:r>
            <a:r>
              <a:rPr lang="en-US" sz="2400" b="1" dirty="0" smtClean="0">
                <a:latin typeface="Simplified Arabic"/>
                <a:cs typeface="Simplified Arabic"/>
              </a:rPr>
              <a:t>´(e</a:t>
            </a:r>
            <a:r>
              <a:rPr lang="en-US" sz="2400" b="1" baseline="30000" dirty="0" smtClean="0">
                <a:latin typeface="Simplified Arabic"/>
                <a:cs typeface="Simplified Arabic"/>
              </a:rPr>
              <a:t>-</a:t>
            </a:r>
            <a:r>
              <a:rPr lang="en-US" sz="2400" b="1" baseline="30000" dirty="0" err="1" smtClean="0">
                <a:latin typeface="Simplified Arabic"/>
                <a:cs typeface="Simplified Arabic"/>
              </a:rPr>
              <a:t>kt</a:t>
            </a:r>
            <a:r>
              <a:rPr lang="en-US" sz="2400" b="1" baseline="30000" dirty="0" smtClean="0">
                <a:latin typeface="Simplified Arabic"/>
                <a:cs typeface="Simplified Arabic"/>
              </a:rPr>
              <a:t> </a:t>
            </a:r>
            <a:r>
              <a:rPr lang="en-US" sz="2400" b="1" dirty="0" smtClean="0">
                <a:latin typeface="Simplified Arabic"/>
                <a:cs typeface="Simplified Arabic"/>
              </a:rPr>
              <a:t>- e</a:t>
            </a:r>
            <a:r>
              <a:rPr lang="en-US" sz="2400" b="1" baseline="30000" dirty="0" smtClean="0">
                <a:latin typeface="Simplified Arabic"/>
                <a:cs typeface="Simplified Arabic"/>
              </a:rPr>
              <a:t>-</a:t>
            </a:r>
            <a:r>
              <a:rPr lang="en-US" sz="2400" b="1" baseline="30000" dirty="0" err="1" smtClean="0">
                <a:latin typeface="Simplified Arabic"/>
                <a:cs typeface="Simplified Arabic"/>
              </a:rPr>
              <a:t>kat</a:t>
            </a:r>
            <a:r>
              <a:rPr lang="ar-SY" sz="2400" b="1" baseline="30000" dirty="0" smtClean="0">
                <a:latin typeface="Simplified Arabic"/>
                <a:cs typeface="Simplified Arabic"/>
              </a:rPr>
              <a:t> </a:t>
            </a:r>
            <a:r>
              <a:rPr lang="ar-SY" sz="2400" b="1" dirty="0" smtClean="0">
                <a:latin typeface="Simplified Arabic"/>
                <a:cs typeface="Simplified Arabic"/>
              </a:rPr>
              <a:t> (</a:t>
            </a:r>
            <a:r>
              <a:rPr lang="en-US" sz="2400" b="1" dirty="0" smtClean="0">
                <a:latin typeface="Simplified Arabic"/>
                <a:cs typeface="Simplified Arabic"/>
              </a:rPr>
              <a:t>A=B</a:t>
            </a:r>
            <a:r>
              <a:rPr lang="ar-SY" sz="2400" b="1" dirty="0" smtClean="0">
                <a:latin typeface="Simplified Arabic"/>
                <a:cs typeface="Simplified Arabic"/>
              </a:rPr>
              <a:t>, حيث </a:t>
            </a:r>
            <a:r>
              <a:rPr lang="en-US" sz="2400" b="1" dirty="0" smtClean="0">
                <a:latin typeface="Simplified Arabic"/>
                <a:cs typeface="Simplified Arabic"/>
              </a:rPr>
              <a:t>A</a:t>
            </a:r>
            <a:r>
              <a:rPr lang="ar-SY" sz="2400" b="1" dirty="0" smtClean="0">
                <a:latin typeface="Simplified Arabic"/>
                <a:cs typeface="Simplified Arabic"/>
              </a:rPr>
              <a:t>نقطة تقاطع مستقيم طور الامتصاص مع محور التراكيز بينما </a:t>
            </a:r>
            <a:r>
              <a:rPr lang="en-US" sz="2400" b="1" dirty="0" smtClean="0">
                <a:latin typeface="Simplified Arabic"/>
                <a:cs typeface="Simplified Arabic"/>
              </a:rPr>
              <a:t>B</a:t>
            </a:r>
            <a:r>
              <a:rPr lang="ar-SY" sz="2400" b="1" dirty="0" smtClean="0">
                <a:latin typeface="Simplified Arabic"/>
                <a:cs typeface="Simplified Arabic"/>
              </a:rPr>
              <a:t> نقطة تقاطع مستقيم طور الإطراح مع محور التراكيز)</a:t>
            </a:r>
          </a:p>
          <a:p>
            <a:pPr marL="0" indent="0" algn="r" rtl="1">
              <a:buNone/>
            </a:pPr>
            <a:endParaRPr lang="ar-SY" sz="2400" b="1" baseline="30000" dirty="0">
              <a:latin typeface="Simplified Arabic"/>
              <a:cs typeface="Simplified Arabic"/>
            </a:endParaRPr>
          </a:p>
          <a:p>
            <a:pPr marL="0" indent="0" algn="r" rtl="1">
              <a:buNone/>
            </a:pPr>
            <a:r>
              <a:rPr lang="ar-SA" sz="2400" b="1" dirty="0" smtClean="0"/>
              <a:t>حيث </a:t>
            </a:r>
            <a:r>
              <a:rPr lang="en-US" sz="2400" b="1" dirty="0" smtClean="0"/>
              <a:t>A</a:t>
            </a:r>
            <a:r>
              <a:rPr lang="en-US" sz="2400" b="1" dirty="0" smtClean="0">
                <a:latin typeface="Simplified Arabic"/>
                <a:cs typeface="Simplified Arabic"/>
              </a:rPr>
              <a:t>´</a:t>
            </a:r>
            <a:r>
              <a:rPr lang="ar-SY" sz="2400" b="1" dirty="0" smtClean="0">
                <a:latin typeface="Simplified Arabic"/>
                <a:cs typeface="Simplified Arabic"/>
              </a:rPr>
              <a:t> هي نقطة تقاطع المنحني مع محور التراكيز</a:t>
            </a:r>
            <a:r>
              <a:rPr lang="en-US" sz="2400" b="1" dirty="0" smtClean="0">
                <a:latin typeface="Simplified Arabic"/>
                <a:cs typeface="Simplified Arabic"/>
              </a:rPr>
              <a:t>Y-intercept</a:t>
            </a:r>
            <a:endParaRPr lang="ar-SY" sz="2400" b="1" dirty="0" smtClean="0">
              <a:latin typeface="Simplified Arabic"/>
              <a:cs typeface="Simplified Arabic"/>
            </a:endParaRPr>
          </a:p>
          <a:p>
            <a:pPr marL="0" indent="0" algn="r" rtl="1">
              <a:buNone/>
            </a:pPr>
            <a:r>
              <a:rPr lang="ar-SY" sz="2400" b="1" dirty="0" smtClean="0">
                <a:latin typeface="Simplified Arabic"/>
                <a:cs typeface="Simplified Arabic"/>
              </a:rPr>
              <a:t>وتساوي: </a:t>
            </a:r>
            <a:r>
              <a:rPr lang="en-US" sz="2400" b="1" dirty="0" err="1" smtClean="0">
                <a:latin typeface="Simplified Arabic"/>
                <a:cs typeface="Simplified Arabic"/>
              </a:rPr>
              <a:t>ka</a:t>
            </a:r>
            <a:r>
              <a:rPr lang="en-US" sz="2400" b="1" dirty="0" smtClean="0">
                <a:latin typeface="Simplified Arabic"/>
                <a:cs typeface="Simplified Arabic"/>
              </a:rPr>
              <a:t> F D/</a:t>
            </a:r>
            <a:r>
              <a:rPr lang="en-US" sz="2400" b="1" dirty="0" err="1" smtClean="0">
                <a:latin typeface="Simplified Arabic"/>
                <a:cs typeface="Simplified Arabic"/>
              </a:rPr>
              <a:t>vd</a:t>
            </a:r>
            <a:r>
              <a:rPr lang="en-US" sz="2400" b="1" dirty="0" smtClean="0">
                <a:latin typeface="Simplified Arabic"/>
                <a:cs typeface="Simplified Arabic"/>
              </a:rPr>
              <a:t>(</a:t>
            </a:r>
            <a:r>
              <a:rPr lang="en-US" sz="2400" b="1" dirty="0" err="1" smtClean="0">
                <a:latin typeface="Simplified Arabic"/>
                <a:cs typeface="Simplified Arabic"/>
              </a:rPr>
              <a:t>ka</a:t>
            </a:r>
            <a:r>
              <a:rPr lang="en-US" sz="2400" b="1" dirty="0" smtClean="0">
                <a:latin typeface="Simplified Arabic"/>
                <a:cs typeface="Simplified Arabic"/>
              </a:rPr>
              <a:t>-k)</a:t>
            </a:r>
            <a:endParaRPr lang="ar-SY" sz="2400" b="1" dirty="0" smtClean="0">
              <a:latin typeface="Simplified Arabic"/>
              <a:cs typeface="Simplified Arabic"/>
            </a:endParaRPr>
          </a:p>
          <a:p>
            <a:pPr marL="0" indent="0" algn="r" rtl="1">
              <a:buNone/>
            </a:pPr>
            <a:endParaRPr lang="ar-SY" sz="2400" b="1" dirty="0">
              <a:latin typeface="Simplified Arabic"/>
              <a:cs typeface="Simplified Arabic"/>
            </a:endParaRPr>
          </a:p>
          <a:p>
            <a:pPr marL="0" indent="0" algn="r" rtl="1">
              <a:buNone/>
            </a:pPr>
            <a:r>
              <a:rPr lang="ar-SY" sz="2400" b="1" dirty="0" smtClean="0">
                <a:latin typeface="Simplified Arabic"/>
                <a:cs typeface="Simplified Arabic"/>
              </a:rPr>
              <a:t>2-</a:t>
            </a:r>
            <a:r>
              <a:rPr lang="en-US" sz="2400" b="1" dirty="0" smtClean="0">
                <a:latin typeface="Simplified Arabic"/>
                <a:cs typeface="Simplified Arabic"/>
              </a:rPr>
              <a:t>C=Be</a:t>
            </a:r>
            <a:r>
              <a:rPr lang="en-US" sz="2400" b="1" baseline="30000" dirty="0" smtClean="0">
                <a:latin typeface="Simplified Arabic"/>
                <a:cs typeface="Simplified Arabic"/>
              </a:rPr>
              <a:t>-</a:t>
            </a:r>
            <a:r>
              <a:rPr lang="en-US" sz="2400" b="1" baseline="30000" dirty="0" err="1" smtClean="0">
                <a:latin typeface="Simplified Arabic"/>
                <a:cs typeface="Simplified Arabic"/>
              </a:rPr>
              <a:t>kt</a:t>
            </a:r>
            <a:r>
              <a:rPr lang="en-US" sz="2400" b="1" dirty="0" smtClean="0">
                <a:latin typeface="Simplified Arabic"/>
                <a:cs typeface="Simplified Arabic"/>
              </a:rPr>
              <a:t>-</a:t>
            </a:r>
            <a:r>
              <a:rPr lang="en-US" sz="2400" b="1" dirty="0" err="1" smtClean="0">
                <a:latin typeface="Simplified Arabic"/>
                <a:cs typeface="Simplified Arabic"/>
              </a:rPr>
              <a:t>Ae</a:t>
            </a:r>
            <a:r>
              <a:rPr lang="en-US" sz="2400" b="1" baseline="30000" dirty="0" err="1" smtClean="0">
                <a:latin typeface="Simplified Arabic"/>
                <a:cs typeface="Simplified Arabic"/>
              </a:rPr>
              <a:t>-kat</a:t>
            </a:r>
            <a:r>
              <a:rPr lang="ar-SY" sz="2400" b="1" baseline="30000" dirty="0" smtClean="0">
                <a:latin typeface="Simplified Arabic"/>
                <a:cs typeface="Simplified Arabic"/>
              </a:rPr>
              <a:t> </a:t>
            </a:r>
            <a:r>
              <a:rPr lang="ar-SY" sz="2400" b="1" dirty="0" smtClean="0">
                <a:latin typeface="Simplified Arabic"/>
                <a:cs typeface="Simplified Arabic"/>
              </a:rPr>
              <a:t>(</a:t>
            </a:r>
            <a:r>
              <a:rPr lang="en-US" sz="2400" b="1" dirty="0" smtClean="0">
                <a:latin typeface="Simplified Arabic"/>
                <a:cs typeface="Simplified Arabic"/>
              </a:rPr>
              <a:t>A</a:t>
            </a:r>
            <a:r>
              <a:rPr lang="ar-SY" sz="2400" b="1" dirty="0" smtClean="0">
                <a:latin typeface="Simplified Arabic"/>
                <a:cs typeface="Simplified Arabic"/>
              </a:rPr>
              <a:t> لا تساوي </a:t>
            </a:r>
            <a:r>
              <a:rPr lang="en-US" sz="2400" b="1" dirty="0" smtClean="0">
                <a:latin typeface="Simplified Arabic"/>
                <a:cs typeface="Simplified Arabic"/>
              </a:rPr>
              <a:t>B</a:t>
            </a:r>
            <a:r>
              <a:rPr lang="ar-SY" sz="2400" b="1" dirty="0" smtClean="0">
                <a:latin typeface="Simplified Arabic"/>
                <a:cs typeface="Simplified Arabic"/>
              </a:rPr>
              <a:t> حيث يوجد </a:t>
            </a:r>
            <a:r>
              <a:rPr lang="en-US" sz="2400" b="1" dirty="0" smtClean="0">
                <a:latin typeface="Simplified Arabic"/>
                <a:cs typeface="Simplified Arabic"/>
              </a:rPr>
              <a:t> Lag time</a:t>
            </a:r>
            <a:r>
              <a:rPr lang="ar-SY" sz="2400" b="1" dirty="0" smtClean="0">
                <a:latin typeface="Simplified Arabic"/>
                <a:cs typeface="Simplified Arabic"/>
              </a:rPr>
              <a:t>وهو الزمن الفاصل بين إعطاء الدواء وبدء الامتصاص وبيانياً هو مسقط نقطة التقاء مستقيمي الإطراح والامتصاص على محور الزمن عندما يتقاطعان في نقطة لا تقع على محور التركيز)</a:t>
            </a:r>
            <a:endParaRPr lang="ar-SY" sz="2400" b="1" baseline="30000" dirty="0" smtClean="0">
              <a:latin typeface="Simplified Arabic"/>
              <a:cs typeface="Simplified Arabic"/>
            </a:endParaRPr>
          </a:p>
          <a:p>
            <a:pPr marL="0" indent="0" algn="r" rtl="1">
              <a:buNone/>
            </a:pPr>
            <a:endParaRPr lang="en-US" b="1" dirty="0"/>
          </a:p>
        </p:txBody>
      </p:sp>
    </p:spTree>
    <p:extLst>
      <p:ext uri="{BB962C8B-B14F-4D97-AF65-F5344CB8AC3E}">
        <p14:creationId xmlns:p14="http://schemas.microsoft.com/office/powerpoint/2010/main" val="2847026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EF78E-2647-CDC3-5D0F-CD241B41068F}"/>
              </a:ext>
            </a:extLst>
          </p:cNvPr>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3829" y="2351314"/>
            <a:ext cx="6308951" cy="3106057"/>
          </a:xfrm>
        </p:spPr>
      </p:pic>
    </p:spTree>
    <p:extLst>
      <p:ext uri="{BB962C8B-B14F-4D97-AF65-F5344CB8AC3E}">
        <p14:creationId xmlns:p14="http://schemas.microsoft.com/office/powerpoint/2010/main" val="1674174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8910D4-0516-31A8-391F-3BFCE222FE4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 xmlns:a16="http://schemas.microsoft.com/office/drawing/2014/main" id="{DCD14546-4FC5-FB72-CEA4-B54E67779900}"/>
              </a:ext>
            </a:extLst>
          </p:cNvPr>
          <p:cNvSpPr>
            <a:spLocks noGrp="1"/>
          </p:cNvSpPr>
          <p:nvPr>
            <p:ph idx="1"/>
          </p:nvPr>
        </p:nvSpPr>
        <p:spPr/>
        <p:txBody>
          <a:bodyPr>
            <a:normAutofit/>
          </a:bodyPr>
          <a:lstStyle/>
          <a:p>
            <a:pPr algn="r" rtl="1"/>
            <a:r>
              <a:rPr lang="ar-SY" sz="2400" dirty="0" smtClean="0"/>
              <a:t>معاملات الحركية الدوائية(طريقة البواقي):</a:t>
            </a:r>
          </a:p>
          <a:p>
            <a:pPr marL="0" indent="0" algn="r" rtl="1">
              <a:buNone/>
            </a:pPr>
            <a:r>
              <a:rPr lang="ar-SY" sz="2400" dirty="0" smtClean="0"/>
              <a:t>نقوم بتمديد مستقيم طور الإطراح ليتقاطع مع محور التراكيز ثم نقوم بإسقاط نقاط طور الامتصاص على خط الإطراح بعد التمديد ونحسب الفرق بين كل تركيزين ثم نرسم قيم هذه الفروق بدلالة الزمن فنحصل على خط ممثل لطور الامتصاص</a:t>
            </a:r>
          </a:p>
          <a:p>
            <a:pPr marL="0" indent="0" algn="r" rtl="1">
              <a:buNone/>
            </a:pPr>
            <a:r>
              <a:rPr lang="en-US" sz="2400" dirty="0" smtClean="0"/>
              <a:t>A</a:t>
            </a:r>
            <a:r>
              <a:rPr lang="ar-SY" sz="2400" dirty="0" smtClean="0"/>
              <a:t>: تقاطع مستقيم طور الامتصاص مع محور التراكيز</a:t>
            </a:r>
          </a:p>
          <a:p>
            <a:pPr marL="0" indent="0" algn="r" rtl="1">
              <a:buNone/>
            </a:pPr>
            <a:r>
              <a:rPr lang="en-US" sz="2400" dirty="0" smtClean="0"/>
              <a:t>B</a:t>
            </a:r>
            <a:r>
              <a:rPr lang="ar-SY" sz="2400" dirty="0" smtClean="0"/>
              <a:t>: تقاطع مستقيم طور الإطراح مع محور التراكيز</a:t>
            </a:r>
          </a:p>
          <a:p>
            <a:pPr marL="0" indent="0" algn="r" rtl="1">
              <a:buNone/>
            </a:pPr>
            <a:r>
              <a:rPr lang="en-US" sz="2400" dirty="0" smtClean="0"/>
              <a:t>K</a:t>
            </a:r>
            <a:r>
              <a:rPr lang="ar-SY" sz="2400" dirty="0" smtClean="0"/>
              <a:t>: ثابت سرعة الإطراح يحسب من ميل مستقيم الإطراح: </a:t>
            </a:r>
            <a:r>
              <a:rPr lang="en-US" sz="2400" dirty="0" smtClean="0"/>
              <a:t>K=-2.3 m</a:t>
            </a:r>
            <a:r>
              <a:rPr lang="ar-SY" sz="2400" dirty="0" smtClean="0"/>
              <a:t>, </a:t>
            </a:r>
            <a:r>
              <a:rPr lang="en-US" sz="2400" dirty="0" smtClean="0"/>
              <a:t>t1/2=0.693/k</a:t>
            </a:r>
          </a:p>
          <a:p>
            <a:pPr marL="0" indent="0" algn="r" rtl="1">
              <a:buNone/>
            </a:pPr>
            <a:r>
              <a:rPr lang="en-US" sz="2400" dirty="0" err="1" smtClean="0"/>
              <a:t>Ka</a:t>
            </a:r>
            <a:r>
              <a:rPr lang="ar-SY" sz="2400" dirty="0" smtClean="0"/>
              <a:t>: ثابت سرعة الامتصاص يحسب من ميل مستقيم الامتصاص: </a:t>
            </a:r>
            <a:r>
              <a:rPr lang="en-US" sz="2400" dirty="0" err="1" smtClean="0"/>
              <a:t>ka</a:t>
            </a:r>
            <a:r>
              <a:rPr lang="en-US" sz="2400" dirty="0" smtClean="0"/>
              <a:t>=-2.3 m</a:t>
            </a:r>
            <a:r>
              <a:rPr lang="ar-SY" sz="2400" dirty="0" smtClean="0"/>
              <a:t>, </a:t>
            </a:r>
            <a:r>
              <a:rPr lang="en-US" sz="2400" dirty="0" smtClean="0"/>
              <a:t>t1/2 </a:t>
            </a:r>
            <a:r>
              <a:rPr lang="en-US" sz="2400" dirty="0" err="1" smtClean="0"/>
              <a:t>ka</a:t>
            </a:r>
            <a:r>
              <a:rPr lang="en-US" sz="2400" dirty="0" smtClean="0"/>
              <a:t>=0.693/</a:t>
            </a:r>
            <a:r>
              <a:rPr lang="en-US" sz="2400" dirty="0" err="1" smtClean="0"/>
              <a:t>ka</a:t>
            </a:r>
            <a:endParaRPr lang="en-US" sz="2400" dirty="0"/>
          </a:p>
        </p:txBody>
      </p:sp>
    </p:spTree>
    <p:extLst>
      <p:ext uri="{BB962C8B-B14F-4D97-AF65-F5344CB8AC3E}">
        <p14:creationId xmlns:p14="http://schemas.microsoft.com/office/powerpoint/2010/main" val="1707944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5C1D3B-44A7-8E39-F5E2-1B376F7FC20B}"/>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4C993AC9-B2CC-637B-9979-B65547159B2F}"/>
              </a:ext>
            </a:extLst>
          </p:cNvPr>
          <p:cNvSpPr>
            <a:spLocks noGrp="1"/>
          </p:cNvSpPr>
          <p:nvPr>
            <p:ph idx="1"/>
          </p:nvPr>
        </p:nvSpPr>
        <p:spPr/>
        <p:txBody>
          <a:bodyPr/>
          <a:lstStyle/>
          <a:p>
            <a:pPr algn="r" rtl="1"/>
            <a:r>
              <a:rPr lang="en-US" dirty="0" err="1" smtClean="0"/>
              <a:t>Tmax</a:t>
            </a:r>
            <a:r>
              <a:rPr lang="en-US" dirty="0" smtClean="0"/>
              <a:t>=</a:t>
            </a:r>
            <a:r>
              <a:rPr lang="en-US" dirty="0" err="1" smtClean="0"/>
              <a:t>ln</a:t>
            </a:r>
            <a:r>
              <a:rPr lang="en-US" dirty="0" smtClean="0"/>
              <a:t>(</a:t>
            </a:r>
            <a:r>
              <a:rPr lang="en-US" dirty="0" err="1" smtClean="0"/>
              <a:t>ka</a:t>
            </a:r>
            <a:r>
              <a:rPr lang="en-US" dirty="0" smtClean="0"/>
              <a:t>/k)/</a:t>
            </a:r>
            <a:r>
              <a:rPr lang="en-US" dirty="0" err="1" smtClean="0"/>
              <a:t>ka</a:t>
            </a:r>
            <a:r>
              <a:rPr lang="en-US" dirty="0" smtClean="0"/>
              <a:t>-k</a:t>
            </a:r>
          </a:p>
          <a:p>
            <a:pPr algn="r" rtl="1"/>
            <a:r>
              <a:rPr lang="en-US" dirty="0" err="1" smtClean="0"/>
              <a:t>Cmax</a:t>
            </a:r>
            <a:r>
              <a:rPr lang="en-US" dirty="0" smtClean="0"/>
              <a:t>=F D /</a:t>
            </a:r>
            <a:r>
              <a:rPr lang="en-US" dirty="0" err="1" smtClean="0"/>
              <a:t>Vd</a:t>
            </a:r>
            <a:r>
              <a:rPr lang="en-US" dirty="0" smtClean="0"/>
              <a:t> x </a:t>
            </a:r>
            <a:r>
              <a:rPr lang="en-US" dirty="0" smtClean="0"/>
              <a:t>e-</a:t>
            </a:r>
            <a:r>
              <a:rPr lang="en-US" baseline="30000" dirty="0" err="1" smtClean="0"/>
              <a:t>ktmax</a:t>
            </a:r>
            <a:r>
              <a:rPr lang="ar-SY" baseline="30000" dirty="0" smtClean="0"/>
              <a:t> </a:t>
            </a:r>
            <a:r>
              <a:rPr lang="ar-SY" dirty="0" smtClean="0"/>
              <a:t>أو يحسب من خلال تعويض </a:t>
            </a:r>
            <a:r>
              <a:rPr lang="en-US" dirty="0" err="1" smtClean="0"/>
              <a:t>tmax</a:t>
            </a:r>
            <a:r>
              <a:rPr lang="ar-SY" dirty="0" smtClean="0"/>
              <a:t> في المعادلة</a:t>
            </a:r>
            <a:endParaRPr lang="ar-SY" baseline="30000" dirty="0" smtClean="0"/>
          </a:p>
          <a:p>
            <a:pPr marL="0" indent="0" algn="r" rtl="1">
              <a:buNone/>
            </a:pPr>
            <a:r>
              <a:rPr lang="en-US" dirty="0" smtClean="0"/>
              <a:t>CL=F Dose/AUC</a:t>
            </a:r>
            <a:endParaRPr lang="ar-SA" dirty="0" smtClean="0"/>
          </a:p>
          <a:p>
            <a:pPr marL="0" indent="0" algn="r" rtl="1">
              <a:buNone/>
            </a:pPr>
            <a:r>
              <a:rPr lang="en-US" dirty="0" smtClean="0"/>
              <a:t>AUC=B/K - A/</a:t>
            </a:r>
            <a:r>
              <a:rPr lang="en-US" dirty="0" err="1" smtClean="0"/>
              <a:t>Ka</a:t>
            </a:r>
            <a:endParaRPr lang="ar-SY" dirty="0" smtClean="0"/>
          </a:p>
          <a:p>
            <a:pPr algn="r" rtl="1"/>
            <a:endParaRPr lang="ar-SY" baseline="30000" dirty="0"/>
          </a:p>
          <a:p>
            <a:pPr marL="0" indent="0" algn="r" rtl="1">
              <a:buNone/>
            </a:pPr>
            <a:r>
              <a:rPr lang="en-US" dirty="0" smtClean="0"/>
              <a:t>MAT</a:t>
            </a:r>
            <a:r>
              <a:rPr lang="ar-SY" dirty="0" smtClean="0"/>
              <a:t>: زمن الامتصاص الوسطي(زمن البقاء الوسطي للدواء في الانبوب الهضمي)</a:t>
            </a:r>
          </a:p>
          <a:p>
            <a:pPr marL="0" indent="0" algn="r" rtl="1">
              <a:buNone/>
            </a:pPr>
            <a:r>
              <a:rPr lang="en-US" dirty="0" smtClean="0"/>
              <a:t>MRT</a:t>
            </a:r>
            <a:r>
              <a:rPr lang="ar-SY" dirty="0" smtClean="0"/>
              <a:t>:زمن البقاء الوسطي للدواء في الجسم</a:t>
            </a:r>
            <a:endParaRPr lang="en-US" dirty="0"/>
          </a:p>
        </p:txBody>
      </p:sp>
    </p:spTree>
    <p:extLst>
      <p:ext uri="{BB962C8B-B14F-4D97-AF65-F5344CB8AC3E}">
        <p14:creationId xmlns:p14="http://schemas.microsoft.com/office/powerpoint/2010/main" val="2870384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FB40B0-E1BF-58BA-4A0C-65BC9AA9DD99}"/>
              </a:ext>
            </a:extLst>
          </p:cNvPr>
          <p:cNvSpPr>
            <a:spLocks noGrp="1"/>
          </p:cNvSpPr>
          <p:nvPr>
            <p:ph type="title"/>
          </p:nvPr>
        </p:nvSpPr>
        <p:spPr>
          <a:xfrm>
            <a:off x="838200" y="365125"/>
            <a:ext cx="10515600" cy="1057275"/>
          </a:xfrm>
        </p:spPr>
        <p:txBody>
          <a:bodyPr/>
          <a:lstStyle/>
          <a:p>
            <a:endParaRPr lang="en-US" dirty="0"/>
          </a:p>
        </p:txBody>
      </p:sp>
      <p:sp>
        <p:nvSpPr>
          <p:cNvPr id="3" name="Content Placeholder 2">
            <a:extLst>
              <a:ext uri="{FF2B5EF4-FFF2-40B4-BE49-F238E27FC236}">
                <a16:creationId xmlns="" xmlns:a16="http://schemas.microsoft.com/office/drawing/2014/main" id="{D896E260-92F8-362E-2248-EB770A2F0B87}"/>
              </a:ext>
            </a:extLst>
          </p:cNvPr>
          <p:cNvSpPr>
            <a:spLocks noGrp="1"/>
          </p:cNvSpPr>
          <p:nvPr>
            <p:ph idx="1"/>
          </p:nvPr>
        </p:nvSpPr>
        <p:spPr>
          <a:xfrm>
            <a:off x="838200" y="957943"/>
            <a:ext cx="10515600" cy="5219020"/>
          </a:xfrm>
        </p:spPr>
        <p:txBody>
          <a:bodyPr/>
          <a:lstStyle/>
          <a:p>
            <a:pPr algn="r" rtl="1"/>
            <a:r>
              <a:rPr lang="ar-SY" sz="2400" dirty="0" smtClean="0"/>
              <a:t>تطبيق1:</a:t>
            </a:r>
          </a:p>
          <a:p>
            <a:pPr marL="0" indent="0" algn="r" rtl="1">
              <a:buNone/>
            </a:pPr>
            <a:r>
              <a:rPr lang="ar-SY" sz="2400" dirty="0" smtClean="0"/>
              <a:t>تم جمع عينات بلازمية من مريض تم إعطاؤه 10 </a:t>
            </a:r>
            <a:r>
              <a:rPr lang="ar-SY" sz="2400" dirty="0" err="1" smtClean="0"/>
              <a:t>مغ</a:t>
            </a:r>
            <a:r>
              <a:rPr lang="ar-SY" sz="2400" dirty="0" smtClean="0"/>
              <a:t> من محلول فموي لدواء من مجموعة </a:t>
            </a:r>
            <a:r>
              <a:rPr lang="ar-SY" sz="2400" dirty="0" err="1" smtClean="0"/>
              <a:t>البنزوديابينات</a:t>
            </a:r>
            <a:r>
              <a:rPr lang="ar-SY" sz="2400" dirty="0" smtClean="0"/>
              <a:t> فكانت المعطيات كالتالي:</a:t>
            </a:r>
          </a:p>
          <a:p>
            <a:pPr marL="0" indent="0" algn="r" rtl="1">
              <a:buNone/>
            </a:pPr>
            <a:endParaRPr lang="ar-SY" dirty="0" smtClean="0"/>
          </a:p>
          <a:p>
            <a:pPr marL="0" indent="0" algn="r" rtl="1">
              <a:buNone/>
            </a:pPr>
            <a:endParaRPr lang="en-US" dirty="0"/>
          </a:p>
        </p:txBody>
      </p:sp>
      <p:graphicFrame>
        <p:nvGraphicFramePr>
          <p:cNvPr id="4" name="جدول 3"/>
          <p:cNvGraphicFramePr>
            <a:graphicFrameLocks noGrp="1"/>
          </p:cNvGraphicFramePr>
          <p:nvPr>
            <p:extLst>
              <p:ext uri="{D42A27DB-BD31-4B8C-83A1-F6EECF244321}">
                <p14:modId xmlns:p14="http://schemas.microsoft.com/office/powerpoint/2010/main" val="3285036802"/>
              </p:ext>
            </p:extLst>
          </p:nvPr>
        </p:nvGraphicFramePr>
        <p:xfrm>
          <a:off x="2191658" y="2191658"/>
          <a:ext cx="7939314" cy="4023360"/>
        </p:xfrm>
        <a:graphic>
          <a:graphicData uri="http://schemas.openxmlformats.org/drawingml/2006/table">
            <a:tbl>
              <a:tblPr rtl="1" firstRow="1" bandRow="1">
                <a:tableStyleId>{5C22544A-7EE6-4342-B048-85BDC9FD1C3A}</a:tableStyleId>
              </a:tblPr>
              <a:tblGrid>
                <a:gridCol w="3955480"/>
                <a:gridCol w="3983834"/>
              </a:tblGrid>
              <a:tr h="348343">
                <a:tc>
                  <a:txBody>
                    <a:bodyPr/>
                    <a:lstStyle/>
                    <a:p>
                      <a:pPr rtl="1"/>
                      <a:r>
                        <a:rPr lang="ar-SY" dirty="0" smtClean="0"/>
                        <a:t>التركيز (</a:t>
                      </a:r>
                      <a:r>
                        <a:rPr lang="en-US" dirty="0" smtClean="0"/>
                        <a:t>(</a:t>
                      </a:r>
                      <a:r>
                        <a:rPr lang="en-US" dirty="0" err="1" smtClean="0"/>
                        <a:t>ng</a:t>
                      </a:r>
                      <a:r>
                        <a:rPr lang="en-US" dirty="0" smtClean="0"/>
                        <a:t>/ml</a:t>
                      </a:r>
                      <a:endParaRPr lang="ar-SY" dirty="0"/>
                    </a:p>
                  </a:txBody>
                  <a:tcPr/>
                </a:tc>
                <a:tc>
                  <a:txBody>
                    <a:bodyPr/>
                    <a:lstStyle/>
                    <a:p>
                      <a:pPr rtl="1"/>
                      <a:r>
                        <a:rPr lang="ar-SA" dirty="0" smtClean="0"/>
                        <a:t>الزمن</a:t>
                      </a:r>
                      <a:r>
                        <a:rPr lang="ar-SA" baseline="0" dirty="0" smtClean="0"/>
                        <a:t> (ساعة)</a:t>
                      </a:r>
                      <a:endParaRPr lang="ar-SY" dirty="0"/>
                    </a:p>
                  </a:txBody>
                  <a:tcPr/>
                </a:tc>
              </a:tr>
              <a:tr h="348343">
                <a:tc>
                  <a:txBody>
                    <a:bodyPr/>
                    <a:lstStyle/>
                    <a:p>
                      <a:pPr rtl="1"/>
                      <a:r>
                        <a:rPr lang="en-US" dirty="0" smtClean="0"/>
                        <a:t>2.85</a:t>
                      </a:r>
                      <a:endParaRPr lang="ar-SY" dirty="0"/>
                    </a:p>
                  </a:txBody>
                  <a:tcPr/>
                </a:tc>
                <a:tc>
                  <a:txBody>
                    <a:bodyPr/>
                    <a:lstStyle/>
                    <a:p>
                      <a:pPr rtl="1"/>
                      <a:r>
                        <a:rPr lang="en-US" dirty="0" smtClean="0"/>
                        <a:t>0.25</a:t>
                      </a:r>
                      <a:endParaRPr lang="ar-SY" dirty="0"/>
                    </a:p>
                  </a:txBody>
                  <a:tcPr/>
                </a:tc>
              </a:tr>
              <a:tr h="348343">
                <a:tc>
                  <a:txBody>
                    <a:bodyPr/>
                    <a:lstStyle/>
                    <a:p>
                      <a:pPr rtl="1"/>
                      <a:r>
                        <a:rPr lang="en-US" dirty="0" smtClean="0"/>
                        <a:t>5.43</a:t>
                      </a:r>
                      <a:endParaRPr lang="ar-SY" dirty="0"/>
                    </a:p>
                  </a:txBody>
                  <a:tcPr/>
                </a:tc>
                <a:tc>
                  <a:txBody>
                    <a:bodyPr/>
                    <a:lstStyle/>
                    <a:p>
                      <a:pPr rtl="1"/>
                      <a:r>
                        <a:rPr lang="en-US" dirty="0" smtClean="0"/>
                        <a:t>0.50</a:t>
                      </a:r>
                      <a:endParaRPr lang="ar-SY" dirty="0"/>
                    </a:p>
                  </a:txBody>
                  <a:tcPr/>
                </a:tc>
              </a:tr>
              <a:tr h="348343">
                <a:tc>
                  <a:txBody>
                    <a:bodyPr/>
                    <a:lstStyle/>
                    <a:p>
                      <a:pPr rtl="1"/>
                      <a:r>
                        <a:rPr lang="en-US" dirty="0" smtClean="0"/>
                        <a:t>7.75</a:t>
                      </a:r>
                      <a:endParaRPr lang="ar-SY" dirty="0"/>
                    </a:p>
                  </a:txBody>
                  <a:tcPr/>
                </a:tc>
                <a:tc>
                  <a:txBody>
                    <a:bodyPr/>
                    <a:lstStyle/>
                    <a:p>
                      <a:pPr rtl="1"/>
                      <a:r>
                        <a:rPr lang="en-US" dirty="0" smtClean="0"/>
                        <a:t>0.75</a:t>
                      </a:r>
                      <a:endParaRPr lang="ar-SY" dirty="0"/>
                    </a:p>
                  </a:txBody>
                  <a:tcPr/>
                </a:tc>
              </a:tr>
              <a:tr h="348343">
                <a:tc>
                  <a:txBody>
                    <a:bodyPr/>
                    <a:lstStyle/>
                    <a:p>
                      <a:pPr rtl="1"/>
                      <a:r>
                        <a:rPr lang="en-US" dirty="0" smtClean="0"/>
                        <a:t>9.84</a:t>
                      </a:r>
                      <a:endParaRPr lang="ar-SY" dirty="0"/>
                    </a:p>
                  </a:txBody>
                  <a:tcPr/>
                </a:tc>
                <a:tc>
                  <a:txBody>
                    <a:bodyPr/>
                    <a:lstStyle/>
                    <a:p>
                      <a:pPr rtl="1"/>
                      <a:r>
                        <a:rPr lang="en-US" dirty="0" smtClean="0"/>
                        <a:t>1</a:t>
                      </a:r>
                      <a:endParaRPr lang="ar-SY" dirty="0"/>
                    </a:p>
                  </a:txBody>
                  <a:tcPr/>
                </a:tc>
              </a:tr>
              <a:tr h="348343">
                <a:tc>
                  <a:txBody>
                    <a:bodyPr/>
                    <a:lstStyle/>
                    <a:p>
                      <a:pPr rtl="1"/>
                      <a:r>
                        <a:rPr lang="en-US" dirty="0" smtClean="0"/>
                        <a:t>16.20</a:t>
                      </a:r>
                      <a:endParaRPr lang="ar-SY" dirty="0"/>
                    </a:p>
                  </a:txBody>
                  <a:tcPr/>
                </a:tc>
                <a:tc>
                  <a:txBody>
                    <a:bodyPr/>
                    <a:lstStyle/>
                    <a:p>
                      <a:pPr rtl="1"/>
                      <a:r>
                        <a:rPr lang="en-US" dirty="0" smtClean="0"/>
                        <a:t>2</a:t>
                      </a:r>
                      <a:endParaRPr lang="ar-SY" dirty="0"/>
                    </a:p>
                  </a:txBody>
                  <a:tcPr/>
                </a:tc>
              </a:tr>
              <a:tr h="348343">
                <a:tc>
                  <a:txBody>
                    <a:bodyPr/>
                    <a:lstStyle/>
                    <a:p>
                      <a:pPr rtl="1"/>
                      <a:r>
                        <a:rPr lang="en-US" dirty="0" smtClean="0"/>
                        <a:t>22.15</a:t>
                      </a:r>
                      <a:endParaRPr lang="ar-SY" dirty="0"/>
                    </a:p>
                  </a:txBody>
                  <a:tcPr/>
                </a:tc>
                <a:tc>
                  <a:txBody>
                    <a:bodyPr/>
                    <a:lstStyle/>
                    <a:p>
                      <a:pPr rtl="1"/>
                      <a:r>
                        <a:rPr lang="en-US" dirty="0" smtClean="0"/>
                        <a:t>4</a:t>
                      </a:r>
                      <a:endParaRPr lang="ar-SY" dirty="0"/>
                    </a:p>
                  </a:txBody>
                  <a:tcPr/>
                </a:tc>
              </a:tr>
              <a:tr h="348343">
                <a:tc>
                  <a:txBody>
                    <a:bodyPr/>
                    <a:lstStyle/>
                    <a:p>
                      <a:pPr rtl="1"/>
                      <a:r>
                        <a:rPr lang="en-US" dirty="0" smtClean="0"/>
                        <a:t>23.01</a:t>
                      </a:r>
                      <a:endParaRPr lang="ar-SY" dirty="0"/>
                    </a:p>
                  </a:txBody>
                  <a:tcPr/>
                </a:tc>
                <a:tc>
                  <a:txBody>
                    <a:bodyPr/>
                    <a:lstStyle/>
                    <a:p>
                      <a:pPr rtl="1"/>
                      <a:r>
                        <a:rPr lang="en-US" dirty="0" smtClean="0"/>
                        <a:t>6</a:t>
                      </a:r>
                      <a:endParaRPr lang="ar-SY" dirty="0"/>
                    </a:p>
                  </a:txBody>
                  <a:tcPr/>
                </a:tc>
              </a:tr>
              <a:tr h="348343">
                <a:tc>
                  <a:txBody>
                    <a:bodyPr/>
                    <a:lstStyle/>
                    <a:p>
                      <a:pPr rtl="1"/>
                      <a:r>
                        <a:rPr lang="en-US" dirty="0" smtClean="0"/>
                        <a:t>19.09</a:t>
                      </a:r>
                      <a:endParaRPr lang="ar-SY" dirty="0"/>
                    </a:p>
                  </a:txBody>
                  <a:tcPr/>
                </a:tc>
                <a:tc>
                  <a:txBody>
                    <a:bodyPr/>
                    <a:lstStyle/>
                    <a:p>
                      <a:pPr rtl="1"/>
                      <a:r>
                        <a:rPr lang="en-US" dirty="0" smtClean="0"/>
                        <a:t>10</a:t>
                      </a:r>
                      <a:endParaRPr lang="ar-SY" dirty="0"/>
                    </a:p>
                  </a:txBody>
                  <a:tcPr/>
                </a:tc>
              </a:tr>
              <a:tr h="348343">
                <a:tc>
                  <a:txBody>
                    <a:bodyPr/>
                    <a:lstStyle/>
                    <a:p>
                      <a:pPr rtl="1"/>
                      <a:r>
                        <a:rPr lang="en-US" dirty="0" smtClean="0"/>
                        <a:t>13.90</a:t>
                      </a:r>
                      <a:endParaRPr lang="ar-SY" dirty="0"/>
                    </a:p>
                  </a:txBody>
                  <a:tcPr/>
                </a:tc>
                <a:tc>
                  <a:txBody>
                    <a:bodyPr/>
                    <a:lstStyle/>
                    <a:p>
                      <a:pPr rtl="1"/>
                      <a:r>
                        <a:rPr lang="en-US" dirty="0" smtClean="0"/>
                        <a:t>14</a:t>
                      </a:r>
                      <a:endParaRPr lang="ar-SY" dirty="0"/>
                    </a:p>
                  </a:txBody>
                  <a:tcPr/>
                </a:tc>
              </a:tr>
              <a:tr h="348343">
                <a:tc>
                  <a:txBody>
                    <a:bodyPr/>
                    <a:lstStyle/>
                    <a:p>
                      <a:pPr rtl="1"/>
                      <a:r>
                        <a:rPr lang="en-US" dirty="0" smtClean="0"/>
                        <a:t>7.97</a:t>
                      </a:r>
                      <a:endParaRPr lang="ar-SY" dirty="0"/>
                    </a:p>
                  </a:txBody>
                  <a:tcPr/>
                </a:tc>
                <a:tc>
                  <a:txBody>
                    <a:bodyPr/>
                    <a:lstStyle/>
                    <a:p>
                      <a:pPr rtl="1"/>
                      <a:r>
                        <a:rPr lang="en-US" dirty="0" smtClean="0"/>
                        <a:t>20</a:t>
                      </a:r>
                      <a:endParaRPr lang="ar-SY" dirty="0"/>
                    </a:p>
                  </a:txBody>
                  <a:tcPr/>
                </a:tc>
              </a:tr>
            </a:tbl>
          </a:graphicData>
        </a:graphic>
      </p:graphicFrame>
    </p:spTree>
    <p:extLst>
      <p:ext uri="{BB962C8B-B14F-4D97-AF65-F5344CB8AC3E}">
        <p14:creationId xmlns:p14="http://schemas.microsoft.com/office/powerpoint/2010/main" val="379605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B80EC7E-93CB-000C-6D71-2595129B4313}"/>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137CCB0B-333E-18C0-048E-0AC7ECF1CEAB}"/>
              </a:ext>
            </a:extLst>
          </p:cNvPr>
          <p:cNvSpPr>
            <a:spLocks noGrp="1"/>
          </p:cNvSpPr>
          <p:nvPr>
            <p:ph idx="1"/>
          </p:nvPr>
        </p:nvSpPr>
        <p:spPr/>
        <p:txBody>
          <a:bodyPr/>
          <a:lstStyle/>
          <a:p>
            <a:pPr algn="r" rtl="1"/>
            <a:r>
              <a:rPr lang="ar-SA" dirty="0" smtClean="0"/>
              <a:t>احسب ثابت الإطراح </a:t>
            </a:r>
            <a:endParaRPr lang="ar-SA" dirty="0" smtClean="0"/>
          </a:p>
          <a:p>
            <a:pPr algn="r" rtl="1"/>
            <a:r>
              <a:rPr lang="ar-SA" dirty="0" smtClean="0"/>
              <a:t>احسب ثابت </a:t>
            </a:r>
            <a:r>
              <a:rPr lang="ar-SA" dirty="0" smtClean="0"/>
              <a:t>الامتصاص </a:t>
            </a:r>
            <a:r>
              <a:rPr lang="ar-SA" dirty="0" smtClean="0"/>
              <a:t>لهذا </a:t>
            </a:r>
            <a:r>
              <a:rPr lang="ar-SA" dirty="0" smtClean="0"/>
              <a:t>الدواء بطريقة المتبقيات</a:t>
            </a:r>
            <a:endParaRPr lang="ar-SA" dirty="0" smtClean="0"/>
          </a:p>
          <a:p>
            <a:pPr algn="r" rtl="1"/>
            <a:r>
              <a:rPr lang="ar-SA" dirty="0" smtClean="0"/>
              <a:t>أوجد المعادلة التي تصف تغيرات التركيز بدلالة الزمن وما هو موديل </a:t>
            </a:r>
            <a:r>
              <a:rPr lang="ar-SA" dirty="0" smtClean="0"/>
              <a:t>حركية الدواء</a:t>
            </a:r>
            <a:endParaRPr lang="ar-SA" dirty="0" smtClean="0"/>
          </a:p>
          <a:p>
            <a:pPr algn="r" rtl="1"/>
            <a:r>
              <a:rPr lang="ar-SA" dirty="0" smtClean="0"/>
              <a:t>بافتراض أن التوافر الحيوي 80% احسب </a:t>
            </a:r>
            <a:r>
              <a:rPr lang="en-US" dirty="0" err="1" smtClean="0"/>
              <a:t>tmax</a:t>
            </a:r>
            <a:r>
              <a:rPr lang="ar-SY" dirty="0" smtClean="0"/>
              <a:t>, </a:t>
            </a:r>
            <a:r>
              <a:rPr lang="en-US" dirty="0" err="1" smtClean="0"/>
              <a:t>cmax</a:t>
            </a:r>
            <a:r>
              <a:rPr lang="ar-SY" dirty="0" smtClean="0"/>
              <a:t>, </a:t>
            </a:r>
            <a:r>
              <a:rPr lang="en-US" dirty="0" err="1" smtClean="0"/>
              <a:t>vd</a:t>
            </a:r>
            <a:endParaRPr lang="en-US" dirty="0" smtClean="0"/>
          </a:p>
          <a:p>
            <a:pPr algn="r" rtl="1"/>
            <a:r>
              <a:rPr lang="ar-SA" dirty="0" smtClean="0"/>
              <a:t>احسب التصفية الكلية للدواء</a:t>
            </a:r>
            <a:endParaRPr lang="en-US" dirty="0"/>
          </a:p>
        </p:txBody>
      </p:sp>
    </p:spTree>
    <p:extLst>
      <p:ext uri="{BB962C8B-B14F-4D97-AF65-F5344CB8AC3E}">
        <p14:creationId xmlns:p14="http://schemas.microsoft.com/office/powerpoint/2010/main" val="1163025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New Microsoft PowerPoint Presentation" id="{9D20CC14-0B01-4648-B1BE-BAEDDE6B97BE}" vid="{558565D6-F543-42DD-B95F-3C31C2BE3492}"/>
    </a:ext>
  </a:extLst>
</a:theme>
</file>

<file path=docProps/app.xml><?xml version="1.0" encoding="utf-8"?>
<Properties xmlns="http://schemas.openxmlformats.org/officeDocument/2006/extended-properties" xmlns:vt="http://schemas.openxmlformats.org/officeDocument/2006/docPropsVTypes">
  <Template>2025</Template>
  <TotalTime>147</TotalTime>
  <Words>675</Words>
  <Application>Microsoft Office PowerPoint</Application>
  <PresentationFormat>مخصص</PresentationFormat>
  <Paragraphs>106</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Yakeen Laika</dc:creator>
  <cp:lastModifiedBy>Asus</cp:lastModifiedBy>
  <cp:revision>15</cp:revision>
  <dcterms:created xsi:type="dcterms:W3CDTF">2025-11-17T07:15:46Z</dcterms:created>
  <dcterms:modified xsi:type="dcterms:W3CDTF">2026-01-01T11:42:43Z</dcterms:modified>
</cp:coreProperties>
</file>